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582" r:id="rId2"/>
    <p:sldId id="671" r:id="rId3"/>
    <p:sldId id="588" r:id="rId4"/>
    <p:sldId id="589" r:id="rId5"/>
    <p:sldId id="590" r:id="rId6"/>
    <p:sldId id="591" r:id="rId7"/>
    <p:sldId id="546" r:id="rId8"/>
    <p:sldId id="599" r:id="rId9"/>
    <p:sldId id="543" r:id="rId10"/>
    <p:sldId id="549" r:id="rId11"/>
    <p:sldId id="551" r:id="rId12"/>
    <p:sldId id="544" r:id="rId13"/>
    <p:sldId id="545" r:id="rId14"/>
    <p:sldId id="563" r:id="rId15"/>
    <p:sldId id="566" r:id="rId16"/>
    <p:sldId id="567" r:id="rId17"/>
    <p:sldId id="570" r:id="rId18"/>
    <p:sldId id="571" r:id="rId19"/>
    <p:sldId id="679" r:id="rId20"/>
    <p:sldId id="635" r:id="rId21"/>
    <p:sldId id="675" r:id="rId22"/>
    <p:sldId id="676" r:id="rId23"/>
    <p:sldId id="677" r:id="rId24"/>
    <p:sldId id="584" r:id="rId25"/>
    <p:sldId id="602" r:id="rId26"/>
    <p:sldId id="609" r:id="rId27"/>
    <p:sldId id="603" r:id="rId28"/>
    <p:sldId id="604" r:id="rId29"/>
    <p:sldId id="605" r:id="rId30"/>
    <p:sldId id="606" r:id="rId31"/>
    <p:sldId id="612" r:id="rId32"/>
    <p:sldId id="613" r:id="rId33"/>
    <p:sldId id="616" r:id="rId34"/>
    <p:sldId id="615" r:id="rId35"/>
    <p:sldId id="680" r:id="rId36"/>
    <p:sldId id="681" r:id="rId37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accent1"/>
        </a:solidFill>
        <a:latin typeface="Arial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accent1"/>
        </a:solidFill>
        <a:latin typeface="Arial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accent1"/>
        </a:solidFill>
        <a:latin typeface="Arial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accent1"/>
        </a:solidFill>
        <a:latin typeface="Arial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accent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accent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accent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accent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accent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867A4A"/>
    <a:srgbClr val="FF0909"/>
    <a:srgbClr val="52F4C2"/>
    <a:srgbClr val="000000"/>
    <a:srgbClr val="6B02FF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84033" autoAdjust="0"/>
  </p:normalViewPr>
  <p:slideViewPr>
    <p:cSldViewPr snapToObjects="1">
      <p:cViewPr varScale="1">
        <p:scale>
          <a:sx n="61" d="100"/>
          <a:sy n="61" d="100"/>
        </p:scale>
        <p:origin x="16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460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587375"/>
            <a:ext cx="4559300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5938" y="4343400"/>
            <a:ext cx="5910262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087756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walkthrough LUT-as-gate</a:t>
            </a:r>
          </a:p>
        </p:txBody>
      </p:sp>
    </p:spTree>
    <p:extLst>
      <p:ext uri="{BB962C8B-B14F-4D97-AF65-F5344CB8AC3E}">
        <p14:creationId xmlns:p14="http://schemas.microsoft.com/office/powerpoint/2010/main" val="3399692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Key point – abstraction of designs.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write Verilog but</a:t>
            </a:r>
            <a:r>
              <a:rPr lang="en-US" baseline="0" dirty="0"/>
              <a:t> think in terms of schematics.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17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Verilog actually designed to support simulation more than synthesis – idea</a:t>
            </a:r>
            <a:r>
              <a:rPr lang="en-US" baseline="0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was you would come up with a design and then in the same language write code for testing the design hence a lot of constructs for doing looping and input output that are not related to hardware layout cannot be synthesized.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NOR – Not Or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We will return to</a:t>
            </a:r>
            <a:r>
              <a:rPr lang="en-US" baseline="0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this when we talk about CLBs in FPGAs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One</a:t>
            </a:r>
            <a:r>
              <a:rPr lang="en-US" baseline="0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implementation with a programmable interconnect.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17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618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954A5-9DA2-214E-996F-434E02D5C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903E6-E907-4D40-B9F6-00C0F1016A8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1B7A7-1930-E84C-B7F5-12F1487F111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BA7EA-B75A-0340-B7FD-2BCBFC3E3C1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96C97-D98A-194D-9D1B-6AA11DA7EBF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F7218-2124-1342-B3B6-03E9088CDFF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481CC-8F3D-544A-ACDD-3046B5F07AF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25454-0964-414C-9717-927A42F5111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8F173-6E0F-704A-A520-8E090567C52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B666-7876-DD47-9E19-6A8F2170303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CIS 501: Comp. Arch.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627-3BF0-604A-A0D7-343049B6CF4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93" name="Rectangle 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571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000000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/>
              <a:t>CIS 501: Comp. Arch.  |  Dr. Joe Devietti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594" name="Rectangle 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0000"/>
                </a:solidFill>
                <a:latin typeface="Tahoma" charset="0"/>
              </a:defRPr>
            </a:lvl1pPr>
          </a:lstStyle>
          <a:p>
            <a:pPr>
              <a:defRPr/>
            </a:pPr>
            <a:fld id="{7F236BA7-FBDB-A842-849E-048900DCF1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50595" name="Line 67"/>
          <p:cNvSpPr>
            <a:spLocks noChangeShapeType="1"/>
          </p:cNvSpPr>
          <p:nvPr userDrawn="1"/>
        </p:nvSpPr>
        <p:spPr bwMode="auto">
          <a:xfrm>
            <a:off x="304800" y="914400"/>
            <a:ext cx="853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400">
          <a:solidFill>
            <a:srgbClr val="030305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eld-programmable_gate_arra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>
                <a:ea typeface="ＭＳ Ｐゴシック" pitchFamily="-1" charset="-128"/>
                <a:cs typeface="ＭＳ Ｐゴシック" pitchFamily="-1" charset="-128"/>
              </a:rPr>
              <a:t>Transistors &amp; Fabrication</a:t>
            </a:r>
          </a:p>
        </p:txBody>
      </p:sp>
      <p:sp>
        <p:nvSpPr>
          <p:cNvPr id="26627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AFC494-3319-6647-98C6-0CF71B3A9616}" type="slidenum">
              <a:rPr lang="en-US" smtClean="0">
                <a:latin typeface="Tahoma" pitchFamily="-1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1EBDAF-DCF3-1344-9F0E-26CD80FDA97B}" type="slidenum">
              <a:rPr lang="en-US" smtClean="0">
                <a:latin typeface="Tahoma" pitchFamily="-1" charset="0"/>
              </a:rPr>
              <a:pPr/>
              <a:t>10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Truth Tables and PLAs</a:t>
            </a:r>
          </a:p>
        </p:txBody>
      </p:sp>
      <p:sp>
        <p:nvSpPr>
          <p:cNvPr id="604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Implement Boolean function by implementing its truth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Takes two levels of logic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ＭＳ Ｐゴシック" pitchFamily="-1" charset="-128"/>
              </a:rPr>
              <a:t>Assumes inputs and inverses of inputs are available (usually are)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First level: ANDs (product terms)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Second level: ORs (sums of product terms)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b="1">
              <a:solidFill>
                <a:srgbClr val="000000"/>
              </a:solidFill>
              <a:ea typeface="ＭＳ Ｐゴシック" pitchFamily="-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PLA (programmable logic array)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Flexible circuit for doing this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79692C-0320-3745-806A-DBC1206A4FAC}" type="slidenum">
              <a:rPr lang="en-US" smtClean="0">
                <a:latin typeface="Tahoma" pitchFamily="-1" charset="0"/>
              </a:rPr>
              <a:pPr/>
              <a:t>11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PLA Example</a:t>
            </a:r>
          </a:p>
        </p:txBody>
      </p:sp>
      <p:sp>
        <p:nvSpPr>
          <p:cNvPr id="624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00171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PLA with 3 inputs, 2 outputs, and 4 product terms</a:t>
            </a:r>
          </a:p>
          <a:p>
            <a:pPr lvl="1" eaLnBrk="1" hangingPunct="1"/>
            <a:r>
              <a:rPr lang="en-US"/>
              <a:t>Out0 = AB’C + ABC’ + ABC</a:t>
            </a:r>
          </a:p>
        </p:txBody>
      </p:sp>
      <p:grpSp>
        <p:nvGrpSpPr>
          <p:cNvPr id="62470" name="Group 4"/>
          <p:cNvGrpSpPr>
            <a:grpSpLocks/>
          </p:cNvGrpSpPr>
          <p:nvPr/>
        </p:nvGrpSpPr>
        <p:grpSpPr bwMode="auto">
          <a:xfrm>
            <a:off x="1230313" y="2960688"/>
            <a:ext cx="609600" cy="304800"/>
            <a:chOff x="4656" y="1872"/>
            <a:chExt cx="384" cy="192"/>
          </a:xfrm>
        </p:grpSpPr>
        <p:sp>
          <p:nvSpPr>
            <p:cNvPr id="62616" name="Line 5"/>
            <p:cNvSpPr>
              <a:spLocks noChangeShapeType="1"/>
            </p:cNvSpPr>
            <p:nvPr/>
          </p:nvSpPr>
          <p:spPr bwMode="auto">
            <a:xfrm>
              <a:off x="4656" y="1968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7" name="Line 6"/>
            <p:cNvSpPr>
              <a:spLocks noChangeShapeType="1"/>
            </p:cNvSpPr>
            <p:nvPr/>
          </p:nvSpPr>
          <p:spPr bwMode="auto">
            <a:xfrm>
              <a:off x="4944" y="1968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8" name="AutoShape 7"/>
            <p:cNvSpPr>
              <a:spLocks noChangeArrowheads="1"/>
            </p:cNvSpPr>
            <p:nvPr/>
          </p:nvSpPr>
          <p:spPr bwMode="auto">
            <a:xfrm>
              <a:off x="4848" y="1920"/>
              <a:ext cx="96" cy="96"/>
            </a:xfrm>
            <a:prstGeom prst="flowChartConnector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9" name="AutoShape 8"/>
            <p:cNvSpPr>
              <a:spLocks noChangeArrowheads="1"/>
            </p:cNvSpPr>
            <p:nvPr/>
          </p:nvSpPr>
          <p:spPr bwMode="auto">
            <a:xfrm rot="5400000">
              <a:off x="4704" y="1920"/>
              <a:ext cx="192" cy="96"/>
            </a:xfrm>
            <a:prstGeom prst="triangle">
              <a:avLst>
                <a:gd name="adj" fmla="val 50000"/>
              </a:avLst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471" name="Group 9"/>
          <p:cNvGrpSpPr>
            <a:grpSpLocks/>
          </p:cNvGrpSpPr>
          <p:nvPr/>
        </p:nvGrpSpPr>
        <p:grpSpPr bwMode="auto">
          <a:xfrm>
            <a:off x="1230313" y="2503488"/>
            <a:ext cx="609600" cy="304800"/>
            <a:chOff x="4656" y="1872"/>
            <a:chExt cx="384" cy="192"/>
          </a:xfrm>
        </p:grpSpPr>
        <p:sp>
          <p:nvSpPr>
            <p:cNvPr id="62612" name="Line 10"/>
            <p:cNvSpPr>
              <a:spLocks noChangeShapeType="1"/>
            </p:cNvSpPr>
            <p:nvPr/>
          </p:nvSpPr>
          <p:spPr bwMode="auto">
            <a:xfrm>
              <a:off x="4656" y="1968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3" name="Line 11"/>
            <p:cNvSpPr>
              <a:spLocks noChangeShapeType="1"/>
            </p:cNvSpPr>
            <p:nvPr/>
          </p:nvSpPr>
          <p:spPr bwMode="auto">
            <a:xfrm>
              <a:off x="4944" y="1968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4" name="AutoShape 12"/>
            <p:cNvSpPr>
              <a:spLocks noChangeArrowheads="1"/>
            </p:cNvSpPr>
            <p:nvPr/>
          </p:nvSpPr>
          <p:spPr bwMode="auto">
            <a:xfrm>
              <a:off x="4848" y="1920"/>
              <a:ext cx="96" cy="96"/>
            </a:xfrm>
            <a:prstGeom prst="flowChartConnector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5" name="AutoShape 13"/>
            <p:cNvSpPr>
              <a:spLocks noChangeArrowheads="1"/>
            </p:cNvSpPr>
            <p:nvPr/>
          </p:nvSpPr>
          <p:spPr bwMode="auto">
            <a:xfrm rot="5400000">
              <a:off x="4704" y="1920"/>
              <a:ext cx="192" cy="96"/>
            </a:xfrm>
            <a:prstGeom prst="triangle">
              <a:avLst>
                <a:gd name="adj" fmla="val 50000"/>
              </a:avLst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472" name="Line 14"/>
          <p:cNvSpPr>
            <a:spLocks noChangeShapeType="1"/>
          </p:cNvSpPr>
          <p:nvPr/>
        </p:nvSpPr>
        <p:spPr bwMode="auto">
          <a:xfrm>
            <a:off x="1230313" y="3570288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Line 15"/>
          <p:cNvSpPr>
            <a:spLocks noChangeShapeType="1"/>
          </p:cNvSpPr>
          <p:nvPr/>
        </p:nvSpPr>
        <p:spPr bwMode="auto">
          <a:xfrm>
            <a:off x="1687513" y="3570288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AutoShape 16"/>
          <p:cNvSpPr>
            <a:spLocks noChangeArrowheads="1"/>
          </p:cNvSpPr>
          <p:nvPr/>
        </p:nvSpPr>
        <p:spPr bwMode="auto">
          <a:xfrm>
            <a:off x="1535113" y="3494088"/>
            <a:ext cx="152400" cy="152400"/>
          </a:xfrm>
          <a:prstGeom prst="flowChartConnector">
            <a:avLst/>
          </a:pr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5" name="AutoShape 17"/>
          <p:cNvSpPr>
            <a:spLocks noChangeArrowheads="1"/>
          </p:cNvSpPr>
          <p:nvPr/>
        </p:nvSpPr>
        <p:spPr bwMode="auto">
          <a:xfrm rot="5400000">
            <a:off x="1306513" y="3494088"/>
            <a:ext cx="304800" cy="152400"/>
          </a:xfrm>
          <a:prstGeom prst="triangle">
            <a:avLst>
              <a:gd name="adj" fmla="val 50000"/>
            </a:avLst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Line 18"/>
          <p:cNvSpPr>
            <a:spLocks noChangeShapeType="1"/>
          </p:cNvSpPr>
          <p:nvPr/>
        </p:nvSpPr>
        <p:spPr bwMode="auto">
          <a:xfrm>
            <a:off x="620713" y="2427288"/>
            <a:ext cx="525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Line 19"/>
          <p:cNvSpPr>
            <a:spLocks noChangeShapeType="1"/>
          </p:cNvSpPr>
          <p:nvPr/>
        </p:nvSpPr>
        <p:spPr bwMode="auto">
          <a:xfrm>
            <a:off x="620713" y="2884488"/>
            <a:ext cx="495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Line 20"/>
          <p:cNvSpPr>
            <a:spLocks noChangeShapeType="1"/>
          </p:cNvSpPr>
          <p:nvPr/>
        </p:nvSpPr>
        <p:spPr bwMode="auto">
          <a:xfrm>
            <a:off x="620713" y="3341688"/>
            <a:ext cx="4648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9" name="Line 21"/>
          <p:cNvSpPr>
            <a:spLocks noChangeShapeType="1"/>
          </p:cNvSpPr>
          <p:nvPr/>
        </p:nvSpPr>
        <p:spPr bwMode="auto">
          <a:xfrm>
            <a:off x="2144713" y="3570288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0" name="Line 22"/>
          <p:cNvSpPr>
            <a:spLocks noChangeShapeType="1"/>
          </p:cNvSpPr>
          <p:nvPr/>
        </p:nvSpPr>
        <p:spPr bwMode="auto">
          <a:xfrm>
            <a:off x="2297113" y="3341688"/>
            <a:ext cx="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1" name="Line 23"/>
          <p:cNvSpPr>
            <a:spLocks noChangeShapeType="1"/>
          </p:cNvSpPr>
          <p:nvPr/>
        </p:nvSpPr>
        <p:spPr bwMode="auto">
          <a:xfrm>
            <a:off x="2449513" y="3113088"/>
            <a:ext cx="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Line 24"/>
          <p:cNvSpPr>
            <a:spLocks noChangeShapeType="1"/>
          </p:cNvSpPr>
          <p:nvPr/>
        </p:nvSpPr>
        <p:spPr bwMode="auto">
          <a:xfrm>
            <a:off x="2601913" y="2884488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3" name="Line 25"/>
          <p:cNvSpPr>
            <a:spLocks noChangeShapeType="1"/>
          </p:cNvSpPr>
          <p:nvPr/>
        </p:nvSpPr>
        <p:spPr bwMode="auto">
          <a:xfrm>
            <a:off x="2754313" y="2655888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Line 26"/>
          <p:cNvSpPr>
            <a:spLocks noChangeShapeType="1"/>
          </p:cNvSpPr>
          <p:nvPr/>
        </p:nvSpPr>
        <p:spPr bwMode="auto">
          <a:xfrm>
            <a:off x="2906713" y="2427288"/>
            <a:ext cx="0" cy="175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5" name="AutoShape 27"/>
          <p:cNvSpPr>
            <a:spLocks noChangeArrowheads="1"/>
          </p:cNvSpPr>
          <p:nvPr/>
        </p:nvSpPr>
        <p:spPr bwMode="auto">
          <a:xfrm>
            <a:off x="2068513" y="3494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AutoShape 28"/>
          <p:cNvSpPr>
            <a:spLocks noChangeArrowheads="1"/>
          </p:cNvSpPr>
          <p:nvPr/>
        </p:nvSpPr>
        <p:spPr bwMode="auto">
          <a:xfrm>
            <a:off x="2220913" y="32654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7" name="AutoShape 29"/>
          <p:cNvSpPr>
            <a:spLocks noChangeArrowheads="1"/>
          </p:cNvSpPr>
          <p:nvPr/>
        </p:nvSpPr>
        <p:spPr bwMode="auto">
          <a:xfrm>
            <a:off x="2373313" y="3036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8" name="AutoShape 30"/>
          <p:cNvSpPr>
            <a:spLocks noChangeArrowheads="1"/>
          </p:cNvSpPr>
          <p:nvPr/>
        </p:nvSpPr>
        <p:spPr bwMode="auto">
          <a:xfrm>
            <a:off x="2525713" y="28082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9" name="AutoShape 31"/>
          <p:cNvSpPr>
            <a:spLocks noChangeArrowheads="1"/>
          </p:cNvSpPr>
          <p:nvPr/>
        </p:nvSpPr>
        <p:spPr bwMode="auto">
          <a:xfrm>
            <a:off x="2678113" y="25796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0" name="AutoShape 32"/>
          <p:cNvSpPr>
            <a:spLocks noChangeArrowheads="1"/>
          </p:cNvSpPr>
          <p:nvPr/>
        </p:nvSpPr>
        <p:spPr bwMode="auto">
          <a:xfrm>
            <a:off x="2830513" y="2351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37" name="AutoShape 33"/>
          <p:cNvSpPr>
            <a:spLocks noChangeArrowheads="1"/>
          </p:cNvSpPr>
          <p:nvPr/>
        </p:nvSpPr>
        <p:spPr bwMode="auto">
          <a:xfrm>
            <a:off x="20685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492" name="AutoShape 34"/>
          <p:cNvSpPr>
            <a:spLocks noChangeArrowheads="1"/>
          </p:cNvSpPr>
          <p:nvPr/>
        </p:nvSpPr>
        <p:spPr bwMode="auto">
          <a:xfrm>
            <a:off x="2220913" y="3798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3" name="AutoShape 35"/>
          <p:cNvSpPr>
            <a:spLocks noChangeArrowheads="1"/>
          </p:cNvSpPr>
          <p:nvPr/>
        </p:nvSpPr>
        <p:spPr bwMode="auto">
          <a:xfrm>
            <a:off x="2373313" y="3798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40" name="AutoShape 36"/>
          <p:cNvSpPr>
            <a:spLocks noChangeArrowheads="1"/>
          </p:cNvSpPr>
          <p:nvPr/>
        </p:nvSpPr>
        <p:spPr bwMode="auto">
          <a:xfrm>
            <a:off x="25257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4341" name="AutoShape 37"/>
          <p:cNvSpPr>
            <a:spLocks noChangeArrowheads="1"/>
          </p:cNvSpPr>
          <p:nvPr/>
        </p:nvSpPr>
        <p:spPr bwMode="auto">
          <a:xfrm>
            <a:off x="26781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496" name="AutoShape 38"/>
          <p:cNvSpPr>
            <a:spLocks noChangeArrowheads="1"/>
          </p:cNvSpPr>
          <p:nvPr/>
        </p:nvSpPr>
        <p:spPr bwMode="auto">
          <a:xfrm>
            <a:off x="2830513" y="3798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7" name="Line 39"/>
          <p:cNvSpPr>
            <a:spLocks noChangeShapeType="1"/>
          </p:cNvSpPr>
          <p:nvPr/>
        </p:nvSpPr>
        <p:spPr bwMode="auto">
          <a:xfrm>
            <a:off x="1839913" y="3570288"/>
            <a:ext cx="3276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8" name="Line 40"/>
          <p:cNvSpPr>
            <a:spLocks noChangeShapeType="1"/>
          </p:cNvSpPr>
          <p:nvPr/>
        </p:nvSpPr>
        <p:spPr bwMode="auto">
          <a:xfrm>
            <a:off x="1839913" y="3113088"/>
            <a:ext cx="3581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9" name="Line 41"/>
          <p:cNvSpPr>
            <a:spLocks noChangeShapeType="1"/>
          </p:cNvSpPr>
          <p:nvPr/>
        </p:nvSpPr>
        <p:spPr bwMode="auto">
          <a:xfrm>
            <a:off x="1839913" y="2655888"/>
            <a:ext cx="3886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0" name="Line 42"/>
          <p:cNvSpPr>
            <a:spLocks noChangeShapeType="1"/>
          </p:cNvSpPr>
          <p:nvPr/>
        </p:nvSpPr>
        <p:spPr bwMode="auto">
          <a:xfrm>
            <a:off x="2144713" y="4179888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1" name="AutoShape 43"/>
          <p:cNvSpPr>
            <a:spLocks noChangeArrowheads="1"/>
          </p:cNvSpPr>
          <p:nvPr/>
        </p:nvSpPr>
        <p:spPr bwMode="auto">
          <a:xfrm rot="5400000">
            <a:off x="2373313" y="4179888"/>
            <a:ext cx="304800" cy="3048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2" name="Line 44"/>
          <p:cNvSpPr>
            <a:spLocks noChangeShapeType="1"/>
          </p:cNvSpPr>
          <p:nvPr/>
        </p:nvSpPr>
        <p:spPr bwMode="auto">
          <a:xfrm>
            <a:off x="3135313" y="3570288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3" name="Line 45"/>
          <p:cNvSpPr>
            <a:spLocks noChangeShapeType="1"/>
          </p:cNvSpPr>
          <p:nvPr/>
        </p:nvSpPr>
        <p:spPr bwMode="auto">
          <a:xfrm>
            <a:off x="3287713" y="3341688"/>
            <a:ext cx="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4" name="Line 46"/>
          <p:cNvSpPr>
            <a:spLocks noChangeShapeType="1"/>
          </p:cNvSpPr>
          <p:nvPr/>
        </p:nvSpPr>
        <p:spPr bwMode="auto">
          <a:xfrm>
            <a:off x="3440113" y="3113088"/>
            <a:ext cx="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5" name="Line 47"/>
          <p:cNvSpPr>
            <a:spLocks noChangeShapeType="1"/>
          </p:cNvSpPr>
          <p:nvPr/>
        </p:nvSpPr>
        <p:spPr bwMode="auto">
          <a:xfrm>
            <a:off x="3592513" y="2884488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6" name="Line 48"/>
          <p:cNvSpPr>
            <a:spLocks noChangeShapeType="1"/>
          </p:cNvSpPr>
          <p:nvPr/>
        </p:nvSpPr>
        <p:spPr bwMode="auto">
          <a:xfrm>
            <a:off x="3744913" y="2655888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7" name="Line 49"/>
          <p:cNvSpPr>
            <a:spLocks noChangeShapeType="1"/>
          </p:cNvSpPr>
          <p:nvPr/>
        </p:nvSpPr>
        <p:spPr bwMode="auto">
          <a:xfrm>
            <a:off x="3897313" y="2427288"/>
            <a:ext cx="0" cy="175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8" name="AutoShape 50"/>
          <p:cNvSpPr>
            <a:spLocks noChangeArrowheads="1"/>
          </p:cNvSpPr>
          <p:nvPr/>
        </p:nvSpPr>
        <p:spPr bwMode="auto">
          <a:xfrm>
            <a:off x="3059113" y="3494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9" name="AutoShape 51"/>
          <p:cNvSpPr>
            <a:spLocks noChangeArrowheads="1"/>
          </p:cNvSpPr>
          <p:nvPr/>
        </p:nvSpPr>
        <p:spPr bwMode="auto">
          <a:xfrm>
            <a:off x="3211513" y="32654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0" name="AutoShape 52"/>
          <p:cNvSpPr>
            <a:spLocks noChangeArrowheads="1"/>
          </p:cNvSpPr>
          <p:nvPr/>
        </p:nvSpPr>
        <p:spPr bwMode="auto">
          <a:xfrm>
            <a:off x="3363913" y="3036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1" name="AutoShape 53"/>
          <p:cNvSpPr>
            <a:spLocks noChangeArrowheads="1"/>
          </p:cNvSpPr>
          <p:nvPr/>
        </p:nvSpPr>
        <p:spPr bwMode="auto">
          <a:xfrm>
            <a:off x="3516313" y="28082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2" name="AutoShape 54"/>
          <p:cNvSpPr>
            <a:spLocks noChangeArrowheads="1"/>
          </p:cNvSpPr>
          <p:nvPr/>
        </p:nvSpPr>
        <p:spPr bwMode="auto">
          <a:xfrm>
            <a:off x="3668713" y="25796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3" name="AutoShape 55"/>
          <p:cNvSpPr>
            <a:spLocks noChangeArrowheads="1"/>
          </p:cNvSpPr>
          <p:nvPr/>
        </p:nvSpPr>
        <p:spPr bwMode="auto">
          <a:xfrm>
            <a:off x="3821113" y="2351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4" name="AutoShape 56"/>
          <p:cNvSpPr>
            <a:spLocks noChangeArrowheads="1"/>
          </p:cNvSpPr>
          <p:nvPr/>
        </p:nvSpPr>
        <p:spPr bwMode="auto">
          <a:xfrm>
            <a:off x="3059113" y="3798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61" name="AutoShape 57"/>
          <p:cNvSpPr>
            <a:spLocks noChangeArrowheads="1"/>
          </p:cNvSpPr>
          <p:nvPr/>
        </p:nvSpPr>
        <p:spPr bwMode="auto">
          <a:xfrm>
            <a:off x="32115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4362" name="AutoShape 58"/>
          <p:cNvSpPr>
            <a:spLocks noChangeArrowheads="1"/>
          </p:cNvSpPr>
          <p:nvPr/>
        </p:nvSpPr>
        <p:spPr bwMode="auto">
          <a:xfrm>
            <a:off x="33639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517" name="AutoShape 59"/>
          <p:cNvSpPr>
            <a:spLocks noChangeArrowheads="1"/>
          </p:cNvSpPr>
          <p:nvPr/>
        </p:nvSpPr>
        <p:spPr bwMode="auto">
          <a:xfrm>
            <a:off x="3516313" y="3798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64" name="AutoShape 60"/>
          <p:cNvSpPr>
            <a:spLocks noChangeArrowheads="1"/>
          </p:cNvSpPr>
          <p:nvPr/>
        </p:nvSpPr>
        <p:spPr bwMode="auto">
          <a:xfrm>
            <a:off x="36687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519" name="AutoShape 61"/>
          <p:cNvSpPr>
            <a:spLocks noChangeArrowheads="1"/>
          </p:cNvSpPr>
          <p:nvPr/>
        </p:nvSpPr>
        <p:spPr bwMode="auto">
          <a:xfrm>
            <a:off x="3821113" y="3798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20" name="Line 62"/>
          <p:cNvSpPr>
            <a:spLocks noChangeShapeType="1"/>
          </p:cNvSpPr>
          <p:nvPr/>
        </p:nvSpPr>
        <p:spPr bwMode="auto">
          <a:xfrm>
            <a:off x="3135313" y="4179888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21" name="AutoShape 63"/>
          <p:cNvSpPr>
            <a:spLocks noChangeArrowheads="1"/>
          </p:cNvSpPr>
          <p:nvPr/>
        </p:nvSpPr>
        <p:spPr bwMode="auto">
          <a:xfrm rot="5400000">
            <a:off x="3363913" y="4179888"/>
            <a:ext cx="304800" cy="3048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22" name="Line 64"/>
          <p:cNvSpPr>
            <a:spLocks noChangeShapeType="1"/>
          </p:cNvSpPr>
          <p:nvPr/>
        </p:nvSpPr>
        <p:spPr bwMode="auto">
          <a:xfrm>
            <a:off x="4125913" y="3570288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23" name="Line 65"/>
          <p:cNvSpPr>
            <a:spLocks noChangeShapeType="1"/>
          </p:cNvSpPr>
          <p:nvPr/>
        </p:nvSpPr>
        <p:spPr bwMode="auto">
          <a:xfrm>
            <a:off x="4278313" y="3341688"/>
            <a:ext cx="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24" name="Line 66"/>
          <p:cNvSpPr>
            <a:spLocks noChangeShapeType="1"/>
          </p:cNvSpPr>
          <p:nvPr/>
        </p:nvSpPr>
        <p:spPr bwMode="auto">
          <a:xfrm>
            <a:off x="4430713" y="3113088"/>
            <a:ext cx="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25" name="Line 67"/>
          <p:cNvSpPr>
            <a:spLocks noChangeShapeType="1"/>
          </p:cNvSpPr>
          <p:nvPr/>
        </p:nvSpPr>
        <p:spPr bwMode="auto">
          <a:xfrm>
            <a:off x="4583113" y="2884488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26" name="Line 68"/>
          <p:cNvSpPr>
            <a:spLocks noChangeShapeType="1"/>
          </p:cNvSpPr>
          <p:nvPr/>
        </p:nvSpPr>
        <p:spPr bwMode="auto">
          <a:xfrm>
            <a:off x="4735513" y="2655888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27" name="Line 69"/>
          <p:cNvSpPr>
            <a:spLocks noChangeShapeType="1"/>
          </p:cNvSpPr>
          <p:nvPr/>
        </p:nvSpPr>
        <p:spPr bwMode="auto">
          <a:xfrm>
            <a:off x="4887913" y="2427288"/>
            <a:ext cx="0" cy="175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28" name="AutoShape 70"/>
          <p:cNvSpPr>
            <a:spLocks noChangeArrowheads="1"/>
          </p:cNvSpPr>
          <p:nvPr/>
        </p:nvSpPr>
        <p:spPr bwMode="auto">
          <a:xfrm>
            <a:off x="4049713" y="3494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29" name="AutoShape 71"/>
          <p:cNvSpPr>
            <a:spLocks noChangeArrowheads="1"/>
          </p:cNvSpPr>
          <p:nvPr/>
        </p:nvSpPr>
        <p:spPr bwMode="auto">
          <a:xfrm>
            <a:off x="4202113" y="32654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30" name="AutoShape 72"/>
          <p:cNvSpPr>
            <a:spLocks noChangeArrowheads="1"/>
          </p:cNvSpPr>
          <p:nvPr/>
        </p:nvSpPr>
        <p:spPr bwMode="auto">
          <a:xfrm>
            <a:off x="4354513" y="3036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31" name="AutoShape 73"/>
          <p:cNvSpPr>
            <a:spLocks noChangeArrowheads="1"/>
          </p:cNvSpPr>
          <p:nvPr/>
        </p:nvSpPr>
        <p:spPr bwMode="auto">
          <a:xfrm>
            <a:off x="4506913" y="28082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32" name="AutoShape 74"/>
          <p:cNvSpPr>
            <a:spLocks noChangeArrowheads="1"/>
          </p:cNvSpPr>
          <p:nvPr/>
        </p:nvSpPr>
        <p:spPr bwMode="auto">
          <a:xfrm>
            <a:off x="4659313" y="25796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33" name="AutoShape 75"/>
          <p:cNvSpPr>
            <a:spLocks noChangeArrowheads="1"/>
          </p:cNvSpPr>
          <p:nvPr/>
        </p:nvSpPr>
        <p:spPr bwMode="auto">
          <a:xfrm>
            <a:off x="4811713" y="2351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80" name="AutoShape 76"/>
          <p:cNvSpPr>
            <a:spLocks noChangeArrowheads="1"/>
          </p:cNvSpPr>
          <p:nvPr/>
        </p:nvSpPr>
        <p:spPr bwMode="auto">
          <a:xfrm>
            <a:off x="40497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535" name="AutoShape 77"/>
          <p:cNvSpPr>
            <a:spLocks noChangeArrowheads="1"/>
          </p:cNvSpPr>
          <p:nvPr/>
        </p:nvSpPr>
        <p:spPr bwMode="auto">
          <a:xfrm>
            <a:off x="4202113" y="3798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82" name="AutoShape 78"/>
          <p:cNvSpPr>
            <a:spLocks noChangeArrowheads="1"/>
          </p:cNvSpPr>
          <p:nvPr/>
        </p:nvSpPr>
        <p:spPr bwMode="auto">
          <a:xfrm>
            <a:off x="43545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537" name="AutoShape 79"/>
          <p:cNvSpPr>
            <a:spLocks noChangeArrowheads="1"/>
          </p:cNvSpPr>
          <p:nvPr/>
        </p:nvSpPr>
        <p:spPr bwMode="auto">
          <a:xfrm>
            <a:off x="4506913" y="3798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84" name="AutoShape 80"/>
          <p:cNvSpPr>
            <a:spLocks noChangeArrowheads="1"/>
          </p:cNvSpPr>
          <p:nvPr/>
        </p:nvSpPr>
        <p:spPr bwMode="auto">
          <a:xfrm>
            <a:off x="46593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539" name="AutoShape 81"/>
          <p:cNvSpPr>
            <a:spLocks noChangeArrowheads="1"/>
          </p:cNvSpPr>
          <p:nvPr/>
        </p:nvSpPr>
        <p:spPr bwMode="auto">
          <a:xfrm>
            <a:off x="4811713" y="3798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40" name="Line 82"/>
          <p:cNvSpPr>
            <a:spLocks noChangeShapeType="1"/>
          </p:cNvSpPr>
          <p:nvPr/>
        </p:nvSpPr>
        <p:spPr bwMode="auto">
          <a:xfrm>
            <a:off x="4125913" y="4179888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41" name="AutoShape 83"/>
          <p:cNvSpPr>
            <a:spLocks noChangeArrowheads="1"/>
          </p:cNvSpPr>
          <p:nvPr/>
        </p:nvSpPr>
        <p:spPr bwMode="auto">
          <a:xfrm rot="5400000">
            <a:off x="4354513" y="4179888"/>
            <a:ext cx="304800" cy="3048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42" name="Line 84"/>
          <p:cNvSpPr>
            <a:spLocks noChangeShapeType="1"/>
          </p:cNvSpPr>
          <p:nvPr/>
        </p:nvSpPr>
        <p:spPr bwMode="auto">
          <a:xfrm>
            <a:off x="5116513" y="3570288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43" name="Line 85"/>
          <p:cNvSpPr>
            <a:spLocks noChangeShapeType="1"/>
          </p:cNvSpPr>
          <p:nvPr/>
        </p:nvSpPr>
        <p:spPr bwMode="auto">
          <a:xfrm>
            <a:off x="5268913" y="3341688"/>
            <a:ext cx="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44" name="Line 86"/>
          <p:cNvSpPr>
            <a:spLocks noChangeShapeType="1"/>
          </p:cNvSpPr>
          <p:nvPr/>
        </p:nvSpPr>
        <p:spPr bwMode="auto">
          <a:xfrm>
            <a:off x="5421313" y="3113088"/>
            <a:ext cx="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45" name="Line 87"/>
          <p:cNvSpPr>
            <a:spLocks noChangeShapeType="1"/>
          </p:cNvSpPr>
          <p:nvPr/>
        </p:nvSpPr>
        <p:spPr bwMode="auto">
          <a:xfrm>
            <a:off x="5573713" y="2884488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46" name="Line 88"/>
          <p:cNvSpPr>
            <a:spLocks noChangeShapeType="1"/>
          </p:cNvSpPr>
          <p:nvPr/>
        </p:nvSpPr>
        <p:spPr bwMode="auto">
          <a:xfrm>
            <a:off x="5726113" y="2655888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47" name="Line 89"/>
          <p:cNvSpPr>
            <a:spLocks noChangeShapeType="1"/>
          </p:cNvSpPr>
          <p:nvPr/>
        </p:nvSpPr>
        <p:spPr bwMode="auto">
          <a:xfrm>
            <a:off x="5878513" y="2427288"/>
            <a:ext cx="0" cy="175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48" name="AutoShape 90"/>
          <p:cNvSpPr>
            <a:spLocks noChangeArrowheads="1"/>
          </p:cNvSpPr>
          <p:nvPr/>
        </p:nvSpPr>
        <p:spPr bwMode="auto">
          <a:xfrm>
            <a:off x="5040313" y="3494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49" name="AutoShape 91"/>
          <p:cNvSpPr>
            <a:spLocks noChangeArrowheads="1"/>
          </p:cNvSpPr>
          <p:nvPr/>
        </p:nvSpPr>
        <p:spPr bwMode="auto">
          <a:xfrm>
            <a:off x="5192713" y="32654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50" name="AutoShape 92"/>
          <p:cNvSpPr>
            <a:spLocks noChangeArrowheads="1"/>
          </p:cNvSpPr>
          <p:nvPr/>
        </p:nvSpPr>
        <p:spPr bwMode="auto">
          <a:xfrm>
            <a:off x="5345113" y="30368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51" name="AutoShape 93"/>
          <p:cNvSpPr>
            <a:spLocks noChangeArrowheads="1"/>
          </p:cNvSpPr>
          <p:nvPr/>
        </p:nvSpPr>
        <p:spPr bwMode="auto">
          <a:xfrm>
            <a:off x="5497513" y="28082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52" name="AutoShape 94"/>
          <p:cNvSpPr>
            <a:spLocks noChangeArrowheads="1"/>
          </p:cNvSpPr>
          <p:nvPr/>
        </p:nvSpPr>
        <p:spPr bwMode="auto">
          <a:xfrm>
            <a:off x="5649913" y="25796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53" name="AutoShape 95"/>
          <p:cNvSpPr>
            <a:spLocks noChangeArrowheads="1"/>
          </p:cNvSpPr>
          <p:nvPr/>
        </p:nvSpPr>
        <p:spPr bwMode="auto">
          <a:xfrm>
            <a:off x="5802313" y="2351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00" name="AutoShape 96"/>
          <p:cNvSpPr>
            <a:spLocks noChangeArrowheads="1"/>
          </p:cNvSpPr>
          <p:nvPr/>
        </p:nvSpPr>
        <p:spPr bwMode="auto">
          <a:xfrm>
            <a:off x="50403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4401" name="AutoShape 97"/>
          <p:cNvSpPr>
            <a:spLocks noChangeArrowheads="1"/>
          </p:cNvSpPr>
          <p:nvPr/>
        </p:nvSpPr>
        <p:spPr bwMode="auto">
          <a:xfrm>
            <a:off x="51927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4402" name="AutoShape 98"/>
          <p:cNvSpPr>
            <a:spLocks noChangeArrowheads="1"/>
          </p:cNvSpPr>
          <p:nvPr/>
        </p:nvSpPr>
        <p:spPr bwMode="auto">
          <a:xfrm>
            <a:off x="53451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4403" name="AutoShape 99"/>
          <p:cNvSpPr>
            <a:spLocks noChangeArrowheads="1"/>
          </p:cNvSpPr>
          <p:nvPr/>
        </p:nvSpPr>
        <p:spPr bwMode="auto">
          <a:xfrm>
            <a:off x="54975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4404" name="AutoShape 100"/>
          <p:cNvSpPr>
            <a:spLocks noChangeArrowheads="1"/>
          </p:cNvSpPr>
          <p:nvPr/>
        </p:nvSpPr>
        <p:spPr bwMode="auto">
          <a:xfrm>
            <a:off x="56499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4405" name="AutoShape 101"/>
          <p:cNvSpPr>
            <a:spLocks noChangeArrowheads="1"/>
          </p:cNvSpPr>
          <p:nvPr/>
        </p:nvSpPr>
        <p:spPr bwMode="auto">
          <a:xfrm>
            <a:off x="5802313" y="37988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560" name="Line 102"/>
          <p:cNvSpPr>
            <a:spLocks noChangeShapeType="1"/>
          </p:cNvSpPr>
          <p:nvPr/>
        </p:nvSpPr>
        <p:spPr bwMode="auto">
          <a:xfrm>
            <a:off x="5116513" y="4179888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61" name="AutoShape 103"/>
          <p:cNvSpPr>
            <a:spLocks noChangeArrowheads="1"/>
          </p:cNvSpPr>
          <p:nvPr/>
        </p:nvSpPr>
        <p:spPr bwMode="auto">
          <a:xfrm rot="5400000">
            <a:off x="5345113" y="4179888"/>
            <a:ext cx="304800" cy="3048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62" name="Line 104"/>
          <p:cNvSpPr>
            <a:spLocks noChangeShapeType="1"/>
          </p:cNvSpPr>
          <p:nvPr/>
        </p:nvSpPr>
        <p:spPr bwMode="auto">
          <a:xfrm>
            <a:off x="2525713" y="4484688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63" name="Line 105"/>
          <p:cNvSpPr>
            <a:spLocks noChangeShapeType="1"/>
          </p:cNvSpPr>
          <p:nvPr/>
        </p:nvSpPr>
        <p:spPr bwMode="auto">
          <a:xfrm>
            <a:off x="2525713" y="4789488"/>
            <a:ext cx="3886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64" name="Line 106"/>
          <p:cNvSpPr>
            <a:spLocks noChangeShapeType="1"/>
          </p:cNvSpPr>
          <p:nvPr/>
        </p:nvSpPr>
        <p:spPr bwMode="auto">
          <a:xfrm>
            <a:off x="2525713" y="4941888"/>
            <a:ext cx="3886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65" name="Line 107"/>
          <p:cNvSpPr>
            <a:spLocks noChangeShapeType="1"/>
          </p:cNvSpPr>
          <p:nvPr/>
        </p:nvSpPr>
        <p:spPr bwMode="auto">
          <a:xfrm>
            <a:off x="2525713" y="5094288"/>
            <a:ext cx="3886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66" name="Line 108"/>
          <p:cNvSpPr>
            <a:spLocks noChangeShapeType="1"/>
          </p:cNvSpPr>
          <p:nvPr/>
        </p:nvSpPr>
        <p:spPr bwMode="auto">
          <a:xfrm>
            <a:off x="2525713" y="5246688"/>
            <a:ext cx="3886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67" name="Line 109"/>
          <p:cNvSpPr>
            <a:spLocks noChangeShapeType="1"/>
          </p:cNvSpPr>
          <p:nvPr/>
        </p:nvSpPr>
        <p:spPr bwMode="auto">
          <a:xfrm>
            <a:off x="2525713" y="5551488"/>
            <a:ext cx="3886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68" name="Line 110"/>
          <p:cNvSpPr>
            <a:spLocks noChangeShapeType="1"/>
          </p:cNvSpPr>
          <p:nvPr/>
        </p:nvSpPr>
        <p:spPr bwMode="auto">
          <a:xfrm>
            <a:off x="2525713" y="5703888"/>
            <a:ext cx="3886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69" name="Line 111"/>
          <p:cNvSpPr>
            <a:spLocks noChangeShapeType="1"/>
          </p:cNvSpPr>
          <p:nvPr/>
        </p:nvSpPr>
        <p:spPr bwMode="auto">
          <a:xfrm>
            <a:off x="2525713" y="5856288"/>
            <a:ext cx="3886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70" name="Line 112"/>
          <p:cNvSpPr>
            <a:spLocks noChangeShapeType="1"/>
          </p:cNvSpPr>
          <p:nvPr/>
        </p:nvSpPr>
        <p:spPr bwMode="auto">
          <a:xfrm>
            <a:off x="2525713" y="6008688"/>
            <a:ext cx="3886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71" name="AutoShape 113"/>
          <p:cNvSpPr>
            <a:spLocks noChangeArrowheads="1"/>
          </p:cNvSpPr>
          <p:nvPr/>
        </p:nvSpPr>
        <p:spPr bwMode="auto">
          <a:xfrm>
            <a:off x="2449513" y="59324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72" name="Line 114"/>
          <p:cNvSpPr>
            <a:spLocks noChangeShapeType="1"/>
          </p:cNvSpPr>
          <p:nvPr/>
        </p:nvSpPr>
        <p:spPr bwMode="auto">
          <a:xfrm>
            <a:off x="3516313" y="4484688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73" name="Line 115"/>
          <p:cNvSpPr>
            <a:spLocks noChangeShapeType="1"/>
          </p:cNvSpPr>
          <p:nvPr/>
        </p:nvSpPr>
        <p:spPr bwMode="auto">
          <a:xfrm>
            <a:off x="4506913" y="4484688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74" name="Line 116"/>
          <p:cNvSpPr>
            <a:spLocks noChangeShapeType="1"/>
          </p:cNvSpPr>
          <p:nvPr/>
        </p:nvSpPr>
        <p:spPr bwMode="auto">
          <a:xfrm>
            <a:off x="5497513" y="4484688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75" name="AutoShape 117"/>
          <p:cNvSpPr>
            <a:spLocks noChangeArrowheads="1"/>
          </p:cNvSpPr>
          <p:nvPr/>
        </p:nvSpPr>
        <p:spPr bwMode="auto">
          <a:xfrm>
            <a:off x="2449513" y="51704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76" name="AutoShape 118"/>
          <p:cNvSpPr>
            <a:spLocks noChangeArrowheads="1"/>
          </p:cNvSpPr>
          <p:nvPr/>
        </p:nvSpPr>
        <p:spPr bwMode="auto">
          <a:xfrm>
            <a:off x="3440113" y="5780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77" name="AutoShape 119"/>
          <p:cNvSpPr>
            <a:spLocks noChangeArrowheads="1"/>
          </p:cNvSpPr>
          <p:nvPr/>
        </p:nvSpPr>
        <p:spPr bwMode="auto">
          <a:xfrm>
            <a:off x="3440113" y="5018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78" name="AutoShape 120"/>
          <p:cNvSpPr>
            <a:spLocks noChangeArrowheads="1"/>
          </p:cNvSpPr>
          <p:nvPr/>
        </p:nvSpPr>
        <p:spPr bwMode="auto">
          <a:xfrm>
            <a:off x="4430713" y="56276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79" name="AutoShape 121"/>
          <p:cNvSpPr>
            <a:spLocks noChangeArrowheads="1"/>
          </p:cNvSpPr>
          <p:nvPr/>
        </p:nvSpPr>
        <p:spPr bwMode="auto">
          <a:xfrm>
            <a:off x="4430713" y="48656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80" name="AutoShape 122"/>
          <p:cNvSpPr>
            <a:spLocks noChangeArrowheads="1"/>
          </p:cNvSpPr>
          <p:nvPr/>
        </p:nvSpPr>
        <p:spPr bwMode="auto">
          <a:xfrm>
            <a:off x="5421313" y="54752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81" name="AutoShape 123"/>
          <p:cNvSpPr>
            <a:spLocks noChangeArrowheads="1"/>
          </p:cNvSpPr>
          <p:nvPr/>
        </p:nvSpPr>
        <p:spPr bwMode="auto">
          <a:xfrm>
            <a:off x="5421313" y="47132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28" name="AutoShape 124"/>
          <p:cNvSpPr>
            <a:spLocks noChangeArrowheads="1"/>
          </p:cNvSpPr>
          <p:nvPr/>
        </p:nvSpPr>
        <p:spPr bwMode="auto">
          <a:xfrm>
            <a:off x="5954713" y="54752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4429" name="AutoShape 125"/>
          <p:cNvSpPr>
            <a:spLocks noChangeArrowheads="1"/>
          </p:cNvSpPr>
          <p:nvPr/>
        </p:nvSpPr>
        <p:spPr bwMode="auto">
          <a:xfrm>
            <a:off x="5954713" y="47132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4430" name="AutoShape 126"/>
          <p:cNvSpPr>
            <a:spLocks noChangeArrowheads="1"/>
          </p:cNvSpPr>
          <p:nvPr/>
        </p:nvSpPr>
        <p:spPr bwMode="auto">
          <a:xfrm>
            <a:off x="5954713" y="56276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585" name="AutoShape 127"/>
          <p:cNvSpPr>
            <a:spLocks noChangeArrowheads="1"/>
          </p:cNvSpPr>
          <p:nvPr/>
        </p:nvSpPr>
        <p:spPr bwMode="auto">
          <a:xfrm>
            <a:off x="5954713" y="48656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32" name="AutoShape 128"/>
          <p:cNvSpPr>
            <a:spLocks noChangeArrowheads="1"/>
          </p:cNvSpPr>
          <p:nvPr/>
        </p:nvSpPr>
        <p:spPr bwMode="auto">
          <a:xfrm>
            <a:off x="5954713" y="57800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587" name="AutoShape 129"/>
          <p:cNvSpPr>
            <a:spLocks noChangeArrowheads="1"/>
          </p:cNvSpPr>
          <p:nvPr/>
        </p:nvSpPr>
        <p:spPr bwMode="auto">
          <a:xfrm>
            <a:off x="5954713" y="50180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34" name="AutoShape 130"/>
          <p:cNvSpPr>
            <a:spLocks noChangeArrowheads="1"/>
          </p:cNvSpPr>
          <p:nvPr/>
        </p:nvSpPr>
        <p:spPr bwMode="auto">
          <a:xfrm>
            <a:off x="5954713" y="5932488"/>
            <a:ext cx="152400" cy="152400"/>
          </a:xfrm>
          <a:prstGeom prst="flowChartConnector">
            <a:avLst/>
          </a:prstGeom>
          <a:solidFill>
            <a:schemeClr val="accent3">
              <a:lumMod val="85000"/>
            </a:schemeClr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2589" name="AutoShape 131"/>
          <p:cNvSpPr>
            <a:spLocks noChangeArrowheads="1"/>
          </p:cNvSpPr>
          <p:nvPr/>
        </p:nvSpPr>
        <p:spPr bwMode="auto">
          <a:xfrm>
            <a:off x="5954713" y="5170488"/>
            <a:ext cx="152400" cy="152400"/>
          </a:xfrm>
          <a:prstGeom prst="flowChartConnector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90" name="Arc 132"/>
          <p:cNvSpPr>
            <a:spLocks/>
          </p:cNvSpPr>
          <p:nvPr/>
        </p:nvSpPr>
        <p:spPr bwMode="auto">
          <a:xfrm>
            <a:off x="6411913" y="4865688"/>
            <a:ext cx="4508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91" name="Arc 133"/>
          <p:cNvSpPr>
            <a:spLocks/>
          </p:cNvSpPr>
          <p:nvPr/>
        </p:nvSpPr>
        <p:spPr bwMode="auto">
          <a:xfrm flipV="1">
            <a:off x="6411913" y="5018088"/>
            <a:ext cx="4508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92" name="Arc 134"/>
          <p:cNvSpPr>
            <a:spLocks/>
          </p:cNvSpPr>
          <p:nvPr/>
        </p:nvSpPr>
        <p:spPr bwMode="auto">
          <a:xfrm>
            <a:off x="6411913" y="486568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93" name="Arc 135"/>
          <p:cNvSpPr>
            <a:spLocks/>
          </p:cNvSpPr>
          <p:nvPr/>
        </p:nvSpPr>
        <p:spPr bwMode="auto">
          <a:xfrm flipV="1">
            <a:off x="6411913" y="501808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94" name="Arc 136"/>
          <p:cNvSpPr>
            <a:spLocks/>
          </p:cNvSpPr>
          <p:nvPr/>
        </p:nvSpPr>
        <p:spPr bwMode="auto">
          <a:xfrm>
            <a:off x="6411913" y="5627688"/>
            <a:ext cx="4508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95" name="Arc 137"/>
          <p:cNvSpPr>
            <a:spLocks/>
          </p:cNvSpPr>
          <p:nvPr/>
        </p:nvSpPr>
        <p:spPr bwMode="auto">
          <a:xfrm flipV="1">
            <a:off x="6411913" y="5780088"/>
            <a:ext cx="4508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96" name="Arc 138"/>
          <p:cNvSpPr>
            <a:spLocks/>
          </p:cNvSpPr>
          <p:nvPr/>
        </p:nvSpPr>
        <p:spPr bwMode="auto">
          <a:xfrm>
            <a:off x="6411913" y="562768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97" name="Arc 139"/>
          <p:cNvSpPr>
            <a:spLocks/>
          </p:cNvSpPr>
          <p:nvPr/>
        </p:nvSpPr>
        <p:spPr bwMode="auto">
          <a:xfrm flipV="1">
            <a:off x="6411913" y="5780088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98" name="Line 140"/>
          <p:cNvSpPr>
            <a:spLocks noChangeShapeType="1"/>
          </p:cNvSpPr>
          <p:nvPr/>
        </p:nvSpPr>
        <p:spPr bwMode="auto">
          <a:xfrm>
            <a:off x="6411913" y="4789488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99" name="Line 141"/>
          <p:cNvSpPr>
            <a:spLocks noChangeShapeType="1"/>
          </p:cNvSpPr>
          <p:nvPr/>
        </p:nvSpPr>
        <p:spPr bwMode="auto">
          <a:xfrm>
            <a:off x="6411913" y="5551488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600" name="Line 142"/>
          <p:cNvSpPr>
            <a:spLocks noChangeShapeType="1"/>
          </p:cNvSpPr>
          <p:nvPr/>
        </p:nvSpPr>
        <p:spPr bwMode="auto">
          <a:xfrm>
            <a:off x="1230313" y="2427288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601" name="Line 143"/>
          <p:cNvSpPr>
            <a:spLocks noChangeShapeType="1"/>
          </p:cNvSpPr>
          <p:nvPr/>
        </p:nvSpPr>
        <p:spPr bwMode="auto">
          <a:xfrm>
            <a:off x="1230313" y="2884488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602" name="Line 144"/>
          <p:cNvSpPr>
            <a:spLocks noChangeShapeType="1"/>
          </p:cNvSpPr>
          <p:nvPr/>
        </p:nvSpPr>
        <p:spPr bwMode="auto">
          <a:xfrm>
            <a:off x="1230313" y="3341688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603" name="Text Box 145"/>
          <p:cNvSpPr txBox="1">
            <a:spLocks noChangeArrowheads="1"/>
          </p:cNvSpPr>
          <p:nvPr/>
        </p:nvSpPr>
        <p:spPr bwMode="auto">
          <a:xfrm>
            <a:off x="681038" y="2057400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62604" name="Text Box 146"/>
          <p:cNvSpPr txBox="1">
            <a:spLocks noChangeArrowheads="1"/>
          </p:cNvSpPr>
          <p:nvPr/>
        </p:nvSpPr>
        <p:spPr bwMode="auto">
          <a:xfrm>
            <a:off x="696913" y="250348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FF0909"/>
                </a:solidFill>
              </a:rPr>
              <a:t>B</a:t>
            </a:r>
          </a:p>
        </p:txBody>
      </p:sp>
      <p:sp>
        <p:nvSpPr>
          <p:cNvPr id="62605" name="Text Box 147"/>
          <p:cNvSpPr txBox="1">
            <a:spLocks noChangeArrowheads="1"/>
          </p:cNvSpPr>
          <p:nvPr/>
        </p:nvSpPr>
        <p:spPr bwMode="auto">
          <a:xfrm>
            <a:off x="696913" y="2960688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FF0909"/>
                </a:solidFill>
              </a:rPr>
              <a:t>C</a:t>
            </a:r>
          </a:p>
        </p:txBody>
      </p:sp>
      <p:sp>
        <p:nvSpPr>
          <p:cNvPr id="62606" name="Text Box 148"/>
          <p:cNvSpPr txBox="1">
            <a:spLocks noChangeArrowheads="1"/>
          </p:cNvSpPr>
          <p:nvPr/>
        </p:nvSpPr>
        <p:spPr bwMode="auto">
          <a:xfrm>
            <a:off x="6869113" y="4697413"/>
            <a:ext cx="741362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FF0909"/>
                </a:solidFill>
              </a:rPr>
              <a:t>Out0</a:t>
            </a:r>
          </a:p>
        </p:txBody>
      </p:sp>
      <p:sp>
        <p:nvSpPr>
          <p:cNvPr id="62607" name="Text Box 149"/>
          <p:cNvSpPr txBox="1">
            <a:spLocks noChangeArrowheads="1"/>
          </p:cNvSpPr>
          <p:nvPr/>
        </p:nvSpPr>
        <p:spPr bwMode="auto">
          <a:xfrm>
            <a:off x="6869113" y="5459413"/>
            <a:ext cx="741362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FF0909"/>
                </a:solidFill>
              </a:rPr>
              <a:t>Out1</a:t>
            </a:r>
          </a:p>
        </p:txBody>
      </p:sp>
      <p:sp>
        <p:nvSpPr>
          <p:cNvPr id="62608" name="Line 150"/>
          <p:cNvSpPr>
            <a:spLocks noChangeShapeType="1"/>
          </p:cNvSpPr>
          <p:nvPr/>
        </p:nvSpPr>
        <p:spPr bwMode="auto">
          <a:xfrm>
            <a:off x="6869113" y="5018088"/>
            <a:ext cx="5222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609" name="Line 151"/>
          <p:cNvSpPr>
            <a:spLocks noChangeShapeType="1"/>
          </p:cNvSpPr>
          <p:nvPr/>
        </p:nvSpPr>
        <p:spPr bwMode="auto">
          <a:xfrm>
            <a:off x="6869113" y="5780088"/>
            <a:ext cx="5222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610" name="Text Box 152"/>
          <p:cNvSpPr txBox="1">
            <a:spLocks noChangeArrowheads="1"/>
          </p:cNvSpPr>
          <p:nvPr/>
        </p:nvSpPr>
        <p:spPr bwMode="auto">
          <a:xfrm>
            <a:off x="6019800" y="2117725"/>
            <a:ext cx="166528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</a:rPr>
              <a:t>Permanent connections</a:t>
            </a:r>
          </a:p>
        </p:txBody>
      </p:sp>
      <p:sp>
        <p:nvSpPr>
          <p:cNvPr id="62611" name="Text Box 153"/>
          <p:cNvSpPr txBox="1">
            <a:spLocks noChangeArrowheads="1"/>
          </p:cNvSpPr>
          <p:nvPr/>
        </p:nvSpPr>
        <p:spPr bwMode="auto">
          <a:xfrm>
            <a:off x="6019800" y="3413125"/>
            <a:ext cx="28194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FF0909"/>
                </a:solidFill>
              </a:rPr>
              <a:t>Programmable connections (unconnected)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F391B7-5AD5-C74B-9B30-E09238ED9D8B}" type="slidenum">
              <a:rPr lang="en-US" smtClean="0">
                <a:latin typeface="Tahoma" pitchFamily="-1" charset="0"/>
              </a:rPr>
              <a:pPr/>
              <a:t>12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Boolean Algebra</a:t>
            </a:r>
          </a:p>
        </p:txBody>
      </p:sp>
      <p:sp>
        <p:nvSpPr>
          <p:cNvPr id="645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Boolean Algebra</a:t>
            </a:r>
            <a:r>
              <a:rPr lang="en-US">
                <a:ea typeface="ＭＳ Ｐゴシック" pitchFamily="-1" charset="-128"/>
                <a:cs typeface="ＭＳ Ｐゴシック" pitchFamily="-1" charset="-128"/>
              </a:rPr>
              <a:t>: rules for rewriting Boolean functions</a:t>
            </a:r>
          </a:p>
          <a:p>
            <a:pPr lvl="1" eaLnBrk="1" hangingPunct="1"/>
            <a:r>
              <a:rPr lang="en-US"/>
              <a:t>Useful for simplifying Boolean functions</a:t>
            </a:r>
          </a:p>
          <a:p>
            <a:pPr lvl="2" eaLnBrk="1" hangingPunct="1"/>
            <a:r>
              <a:rPr lang="en-US">
                <a:ea typeface="ＭＳ Ｐゴシック" pitchFamily="-1" charset="-128"/>
              </a:rPr>
              <a:t>Simplifying = reducing gate count, reducing gate “levels”</a:t>
            </a:r>
          </a:p>
          <a:p>
            <a:pPr lvl="1" eaLnBrk="1" hangingPunct="1"/>
            <a:r>
              <a:rPr lang="en-US"/>
              <a:t>Rules: similar to logic (0/1 = F/T)</a:t>
            </a:r>
          </a:p>
          <a:p>
            <a:pPr lvl="2" eaLnBrk="1" hangingPunct="1"/>
            <a:r>
              <a:rPr lang="en-US" b="1">
                <a:ea typeface="ＭＳ Ｐゴシック" pitchFamily="-1" charset="-128"/>
              </a:rPr>
              <a:t>Identity</a:t>
            </a:r>
            <a:r>
              <a:rPr lang="en-US">
                <a:ea typeface="ＭＳ Ｐゴシック" pitchFamily="-1" charset="-128"/>
              </a:rPr>
              <a:t>: A1 = A, A+0 = A</a:t>
            </a:r>
          </a:p>
          <a:p>
            <a:pPr lvl="2" eaLnBrk="1" hangingPunct="1"/>
            <a:r>
              <a:rPr lang="en-US" b="1">
                <a:ea typeface="ＭＳ Ｐゴシック" pitchFamily="-1" charset="-128"/>
              </a:rPr>
              <a:t>0/1</a:t>
            </a:r>
            <a:r>
              <a:rPr lang="en-US">
                <a:ea typeface="ＭＳ Ｐゴシック" pitchFamily="-1" charset="-128"/>
              </a:rPr>
              <a:t>: A0 = 0, A+1 = 1</a:t>
            </a:r>
          </a:p>
          <a:p>
            <a:pPr lvl="2" eaLnBrk="1" hangingPunct="1"/>
            <a:r>
              <a:rPr lang="en-US" b="1">
                <a:ea typeface="ＭＳ Ｐゴシック" pitchFamily="-1" charset="-128"/>
              </a:rPr>
              <a:t>Inverses</a:t>
            </a:r>
            <a:r>
              <a:rPr lang="en-US">
                <a:ea typeface="ＭＳ Ｐゴシック" pitchFamily="-1" charset="-128"/>
              </a:rPr>
              <a:t>: (A’)’ = A </a:t>
            </a:r>
          </a:p>
          <a:p>
            <a:pPr lvl="2" eaLnBrk="1" hangingPunct="1"/>
            <a:r>
              <a:rPr lang="en-US" b="1">
                <a:ea typeface="ＭＳ Ｐゴシック" pitchFamily="-1" charset="-128"/>
              </a:rPr>
              <a:t>Idempotency</a:t>
            </a:r>
            <a:r>
              <a:rPr lang="en-US">
                <a:ea typeface="ＭＳ Ｐゴシック" pitchFamily="-1" charset="-128"/>
              </a:rPr>
              <a:t>: AA = A, A+A = A</a:t>
            </a:r>
          </a:p>
          <a:p>
            <a:pPr lvl="2" eaLnBrk="1" hangingPunct="1"/>
            <a:r>
              <a:rPr lang="en-US" b="1">
                <a:ea typeface="ＭＳ Ｐゴシック" pitchFamily="-1" charset="-128"/>
              </a:rPr>
              <a:t>Tautology</a:t>
            </a:r>
            <a:r>
              <a:rPr lang="en-US">
                <a:ea typeface="ＭＳ Ｐゴシック" pitchFamily="-1" charset="-128"/>
              </a:rPr>
              <a:t>: AA’ = 0, A+A’ = 1</a:t>
            </a:r>
          </a:p>
          <a:p>
            <a:pPr lvl="2" eaLnBrk="1" hangingPunct="1"/>
            <a:r>
              <a:rPr lang="en-US" b="1">
                <a:ea typeface="ＭＳ Ｐゴシック" pitchFamily="-1" charset="-128"/>
              </a:rPr>
              <a:t>Commutativity</a:t>
            </a:r>
            <a:r>
              <a:rPr lang="en-US">
                <a:ea typeface="ＭＳ Ｐゴシック" pitchFamily="-1" charset="-128"/>
              </a:rPr>
              <a:t>: AB = BA, A+B = B+A</a:t>
            </a:r>
          </a:p>
          <a:p>
            <a:pPr lvl="2" eaLnBrk="1" hangingPunct="1"/>
            <a:r>
              <a:rPr lang="en-US" b="1">
                <a:ea typeface="ＭＳ Ｐゴシック" pitchFamily="-1" charset="-128"/>
              </a:rPr>
              <a:t>Associativity</a:t>
            </a:r>
            <a:r>
              <a:rPr lang="en-US">
                <a:ea typeface="ＭＳ Ｐゴシック" pitchFamily="-1" charset="-128"/>
              </a:rPr>
              <a:t>: A(BC) = (AB)C, A+(B+C) = (A+B)+C</a:t>
            </a:r>
          </a:p>
          <a:p>
            <a:pPr lvl="2" eaLnBrk="1" hangingPunct="1"/>
            <a:r>
              <a:rPr lang="en-US" b="1">
                <a:ea typeface="ＭＳ Ｐゴシック" pitchFamily="-1" charset="-128"/>
              </a:rPr>
              <a:t>Distributivity</a:t>
            </a:r>
            <a:r>
              <a:rPr lang="en-US">
                <a:ea typeface="ＭＳ Ｐゴシック" pitchFamily="-1" charset="-128"/>
              </a:rPr>
              <a:t>: A(B+C) = AB+AC, A+(BC) = (A+B)(A+C)</a:t>
            </a:r>
          </a:p>
          <a:p>
            <a:pPr lvl="2" eaLnBrk="1" hangingPunct="1"/>
            <a:r>
              <a:rPr lang="en-US" b="1">
                <a:ea typeface="ＭＳ Ｐゴシック" pitchFamily="-1" charset="-128"/>
              </a:rPr>
              <a:t>DeMorgan’s</a:t>
            </a:r>
            <a:r>
              <a:rPr lang="en-US">
                <a:ea typeface="ＭＳ Ｐゴシック" pitchFamily="-1" charset="-128"/>
              </a:rPr>
              <a:t>: (AB)’ = A’+B’, (A+B)’ = A’B’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BF8E17-9D82-C447-932E-BD2E652D745D}" type="slidenum">
              <a:rPr lang="en-US" smtClean="0">
                <a:latin typeface="Tahoma" pitchFamily="-1" charset="0"/>
              </a:rPr>
              <a:pPr/>
              <a:t>13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Logic Minimization</a:t>
            </a:r>
          </a:p>
        </p:txBody>
      </p:sp>
      <p:sp>
        <p:nvSpPr>
          <p:cNvPr id="665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Logic minimization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Iterative application of rules to reduce function to simplest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Design tools do this automatically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" charset="-128"/>
              </a:rPr>
              <a:t>Out = AB’C + ABC’ + ABC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" charset="-128"/>
              </a:rPr>
              <a:t>Out = A(B’C + BC’ + BC)       // </a:t>
            </a:r>
            <a:r>
              <a:rPr lang="en-US" dirty="0" err="1">
                <a:ea typeface="ＭＳ Ｐゴシック" pitchFamily="-1" charset="-128"/>
              </a:rPr>
              <a:t>distributivity</a:t>
            </a:r>
            <a:endParaRPr lang="en-US" dirty="0">
              <a:ea typeface="ＭＳ Ｐゴシック" pitchFamily="-1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" charset="-128"/>
              </a:rPr>
              <a:t>Out = A(B’C + (BC’ + BC))     // associativity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" charset="-128"/>
              </a:rPr>
              <a:t>Out = A(B’C + B(C’+C))         // </a:t>
            </a:r>
            <a:r>
              <a:rPr lang="en-US" dirty="0" err="1">
                <a:ea typeface="ＭＳ Ｐゴシック" pitchFamily="-1" charset="-128"/>
              </a:rPr>
              <a:t>distributivity</a:t>
            </a:r>
            <a:r>
              <a:rPr lang="en-US" dirty="0">
                <a:ea typeface="ＭＳ Ｐゴシック" pitchFamily="-1" charset="-128"/>
              </a:rPr>
              <a:t> (on B)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" charset="-128"/>
              </a:rPr>
              <a:t>Out = A(B’C + B1)                 // tautology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" charset="-128"/>
              </a:rPr>
              <a:t>Out = A(B’C + B)                  // 0/1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" charset="-128"/>
              </a:rPr>
              <a:t>Out = A((B’+B)(C+B))           // </a:t>
            </a:r>
            <a:r>
              <a:rPr lang="en-US" dirty="0" err="1">
                <a:ea typeface="ＭＳ Ｐゴシック" pitchFamily="-1" charset="-128"/>
              </a:rPr>
              <a:t>distributivity</a:t>
            </a:r>
            <a:r>
              <a:rPr lang="en-US" dirty="0">
                <a:ea typeface="ＭＳ Ｐゴシック" pitchFamily="-1" charset="-128"/>
              </a:rPr>
              <a:t> (on +B)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" charset="-128"/>
              </a:rPr>
              <a:t>Out = A(1(B+C))                   // tautology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" charset="-128"/>
              </a:rPr>
              <a:t>Out = A(B+C)                       // 0/1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15425D-5E06-074C-B128-5BAE9DF7C6E1}" type="slidenum">
              <a:rPr lang="en-US" smtClean="0">
                <a:latin typeface="Tahoma" pitchFamily="-1" charset="0"/>
              </a:rPr>
              <a:pPr/>
              <a:t>14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Non-Arbitrary Boolean Functions</a:t>
            </a:r>
          </a:p>
        </p:txBody>
      </p:sp>
      <p:sp>
        <p:nvSpPr>
          <p:cNvPr id="686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PLAs implement Boolean functions point-wise</a:t>
            </a:r>
          </a:p>
          <a:p>
            <a:pPr lvl="1" eaLnBrk="1" hangingPunct="1"/>
            <a:r>
              <a:rPr lang="en-US" dirty="0"/>
              <a:t>E.g., represent f(X) = X+5 as [0</a:t>
            </a:r>
            <a:r>
              <a:rPr lang="en-US" dirty="0">
                <a:sym typeface="Symbol" pitchFamily="-1" charset="2"/>
              </a:rPr>
              <a:t></a:t>
            </a:r>
            <a:r>
              <a:rPr lang="en-US" dirty="0"/>
              <a:t>5, 1</a:t>
            </a:r>
            <a:r>
              <a:rPr lang="en-US" dirty="0">
                <a:sym typeface="Symbol" pitchFamily="-1" charset="2"/>
              </a:rPr>
              <a:t>6, 27, 38, …]</a:t>
            </a:r>
          </a:p>
          <a:p>
            <a:pPr lvl="1" eaLnBrk="1" hangingPunct="1"/>
            <a:r>
              <a:rPr lang="en-US" dirty="0">
                <a:sym typeface="Symbol" pitchFamily="-1" charset="2"/>
              </a:rPr>
              <a:t>Mainly useful for “arbitrary” functions, no compact representation</a:t>
            </a:r>
            <a:endParaRPr lang="en-US" dirty="0"/>
          </a:p>
          <a:p>
            <a:pPr eaLnBrk="1" hangingPunct="1"/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Many useful Boolean functions are not arbitrary</a:t>
            </a:r>
          </a:p>
          <a:p>
            <a:pPr lvl="1" eaLnBrk="1" hangingPunct="1"/>
            <a:r>
              <a:rPr lang="en-US" dirty="0"/>
              <a:t>Have a compact implementation</a:t>
            </a:r>
          </a:p>
          <a:p>
            <a:pPr lvl="1" eaLnBrk="1" hangingPunct="1"/>
            <a:r>
              <a:rPr lang="en-US" dirty="0"/>
              <a:t>Examples</a:t>
            </a:r>
          </a:p>
          <a:p>
            <a:pPr lvl="2" eaLnBrk="1" hangingPunct="1"/>
            <a:r>
              <a:rPr lang="en-US" dirty="0">
                <a:ea typeface="ＭＳ Ｐゴシック" pitchFamily="-1" charset="-128"/>
              </a:rPr>
              <a:t>Multiplexer</a:t>
            </a:r>
          </a:p>
          <a:p>
            <a:pPr lvl="2" eaLnBrk="1" hangingPunct="1"/>
            <a:r>
              <a:rPr lang="en-US" dirty="0">
                <a:ea typeface="ＭＳ Ｐゴシック" pitchFamily="-1" charset="-128"/>
              </a:rPr>
              <a:t>Adder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95B28E-419E-3447-9C4C-984391429C27}" type="slidenum">
              <a:rPr lang="en-US" smtClean="0">
                <a:latin typeface="Tahoma" pitchFamily="-1" charset="0"/>
              </a:rPr>
              <a:pPr/>
              <a:t>15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Multiplexer (Mux)</a:t>
            </a:r>
          </a:p>
        </p:txBody>
      </p:sp>
      <p:sp>
        <p:nvSpPr>
          <p:cNvPr id="706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Multiplexer (mux)</a:t>
            </a:r>
            <a:r>
              <a:rPr lang="en-US">
                <a:ea typeface="ＭＳ Ｐゴシック" pitchFamily="-1" charset="-128"/>
                <a:cs typeface="ＭＳ Ｐゴシック" pitchFamily="-1" charset="-128"/>
              </a:rPr>
              <a:t>: selects output from N inputs</a:t>
            </a:r>
          </a:p>
          <a:p>
            <a:pPr lvl="1" eaLnBrk="1" hangingPunct="1"/>
            <a:r>
              <a:rPr lang="en-US"/>
              <a:t>Example: 1-bit 4-to-1 mux</a:t>
            </a:r>
          </a:p>
          <a:p>
            <a:pPr lvl="1" eaLnBrk="1" hangingPunct="1"/>
            <a:r>
              <a:rPr lang="en-US"/>
              <a:t>Not shown: N-bit 4-to-1 mux = N 1-bit 4-to-1 muxes + 1 decoder</a:t>
            </a: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1524000" y="3124200"/>
            <a:ext cx="2057400" cy="31242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3" name="Line 5"/>
          <p:cNvSpPr>
            <a:spLocks noChangeShapeType="1"/>
          </p:cNvSpPr>
          <p:nvPr/>
        </p:nvSpPr>
        <p:spPr bwMode="auto">
          <a:xfrm>
            <a:off x="1295400" y="5334000"/>
            <a:ext cx="114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2438400" y="3262313"/>
            <a:ext cx="304800" cy="6096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5" name="Line 12"/>
          <p:cNvSpPr>
            <a:spLocks noChangeShapeType="1"/>
          </p:cNvSpPr>
          <p:nvPr/>
        </p:nvSpPr>
        <p:spPr bwMode="auto">
          <a:xfrm>
            <a:off x="1295400" y="3795713"/>
            <a:ext cx="114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6" name="Line 13"/>
          <p:cNvSpPr>
            <a:spLocks noChangeShapeType="1"/>
          </p:cNvSpPr>
          <p:nvPr/>
        </p:nvSpPr>
        <p:spPr bwMode="auto">
          <a:xfrm>
            <a:off x="1295400" y="4572000"/>
            <a:ext cx="114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7" name="Line 14"/>
          <p:cNvSpPr>
            <a:spLocks noChangeShapeType="1"/>
          </p:cNvSpPr>
          <p:nvPr/>
        </p:nvSpPr>
        <p:spPr bwMode="auto">
          <a:xfrm>
            <a:off x="1295400" y="6096000"/>
            <a:ext cx="114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8" name="Text Box 20"/>
          <p:cNvSpPr txBox="1">
            <a:spLocks noChangeArrowheads="1"/>
          </p:cNvSpPr>
          <p:nvPr/>
        </p:nvSpPr>
        <p:spPr bwMode="auto">
          <a:xfrm>
            <a:off x="990600" y="35814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70669" name="AutoShape 21"/>
          <p:cNvSpPr>
            <a:spLocks noChangeArrowheads="1"/>
          </p:cNvSpPr>
          <p:nvPr/>
        </p:nvSpPr>
        <p:spPr bwMode="auto">
          <a:xfrm>
            <a:off x="2438400" y="4024313"/>
            <a:ext cx="304800" cy="6096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0" name="AutoShape 24"/>
          <p:cNvSpPr>
            <a:spLocks noChangeArrowheads="1"/>
          </p:cNvSpPr>
          <p:nvPr/>
        </p:nvSpPr>
        <p:spPr bwMode="auto">
          <a:xfrm>
            <a:off x="2438400" y="4786313"/>
            <a:ext cx="304800" cy="6096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1" name="AutoShape 27"/>
          <p:cNvSpPr>
            <a:spLocks noChangeArrowheads="1"/>
          </p:cNvSpPr>
          <p:nvPr/>
        </p:nvSpPr>
        <p:spPr bwMode="auto">
          <a:xfrm>
            <a:off x="2438400" y="5548313"/>
            <a:ext cx="304800" cy="6096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2" name="Line 34"/>
          <p:cNvSpPr>
            <a:spLocks noChangeShapeType="1"/>
          </p:cNvSpPr>
          <p:nvPr/>
        </p:nvSpPr>
        <p:spPr bwMode="auto">
          <a:xfrm>
            <a:off x="5562600" y="3951288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3" name="Text Box 39"/>
          <p:cNvSpPr txBox="1">
            <a:spLocks noChangeArrowheads="1"/>
          </p:cNvSpPr>
          <p:nvPr/>
        </p:nvSpPr>
        <p:spPr bwMode="auto">
          <a:xfrm>
            <a:off x="3581400" y="4343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909"/>
                </a:solidFill>
              </a:rPr>
              <a:t>O</a:t>
            </a:r>
            <a:endParaRPr lang="en-US" sz="2000" b="0">
              <a:solidFill>
                <a:srgbClr val="FF0909"/>
              </a:solidFill>
            </a:endParaRPr>
          </a:p>
        </p:txBody>
      </p:sp>
      <p:sp>
        <p:nvSpPr>
          <p:cNvPr id="70674" name="Line 41"/>
          <p:cNvSpPr>
            <a:spLocks noChangeShapeType="1"/>
          </p:cNvSpPr>
          <p:nvPr/>
        </p:nvSpPr>
        <p:spPr bwMode="auto">
          <a:xfrm>
            <a:off x="3562350" y="2819400"/>
            <a:ext cx="253365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5" name="Line 42"/>
          <p:cNvSpPr>
            <a:spLocks noChangeShapeType="1"/>
          </p:cNvSpPr>
          <p:nvPr/>
        </p:nvSpPr>
        <p:spPr bwMode="auto">
          <a:xfrm flipV="1">
            <a:off x="3543300" y="5029200"/>
            <a:ext cx="25527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76" name="Text Box 43"/>
          <p:cNvSpPr txBox="1">
            <a:spLocks noChangeArrowheads="1"/>
          </p:cNvSpPr>
          <p:nvPr/>
        </p:nvSpPr>
        <p:spPr bwMode="auto">
          <a:xfrm>
            <a:off x="990600" y="43576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B</a:t>
            </a:r>
          </a:p>
        </p:txBody>
      </p:sp>
      <p:sp>
        <p:nvSpPr>
          <p:cNvPr id="70677" name="Text Box 44"/>
          <p:cNvSpPr txBox="1">
            <a:spLocks noChangeArrowheads="1"/>
          </p:cNvSpPr>
          <p:nvPr/>
        </p:nvSpPr>
        <p:spPr bwMode="auto">
          <a:xfrm>
            <a:off x="990600" y="51196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C</a:t>
            </a:r>
          </a:p>
        </p:txBody>
      </p:sp>
      <p:sp>
        <p:nvSpPr>
          <p:cNvPr id="70678" name="Text Box 45"/>
          <p:cNvSpPr txBox="1">
            <a:spLocks noChangeArrowheads="1"/>
          </p:cNvSpPr>
          <p:nvPr/>
        </p:nvSpPr>
        <p:spPr bwMode="auto">
          <a:xfrm>
            <a:off x="990600" y="58816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D</a:t>
            </a:r>
          </a:p>
        </p:txBody>
      </p:sp>
      <p:sp>
        <p:nvSpPr>
          <p:cNvPr id="70679" name="Freeform 48"/>
          <p:cNvSpPr>
            <a:spLocks/>
          </p:cNvSpPr>
          <p:nvPr/>
        </p:nvSpPr>
        <p:spPr bwMode="auto">
          <a:xfrm rot="5400000">
            <a:off x="1981994" y="2515394"/>
            <a:ext cx="150812" cy="609600"/>
          </a:xfrm>
          <a:custGeom>
            <a:avLst/>
            <a:gdLst>
              <a:gd name="T0" fmla="*/ 2147483647 w 192"/>
              <a:gd name="T1" fmla="*/ 2147483647 h 1344"/>
              <a:gd name="T2" fmla="*/ 2147483647 w 192"/>
              <a:gd name="T3" fmla="*/ 2147483647 h 1344"/>
              <a:gd name="T4" fmla="*/ 0 w 192"/>
              <a:gd name="T5" fmla="*/ 2147483647 h 1344"/>
              <a:gd name="T6" fmla="*/ 0 w 192"/>
              <a:gd name="T7" fmla="*/ 2147483647 h 1344"/>
              <a:gd name="T8" fmla="*/ 2147483647 w 192"/>
              <a:gd name="T9" fmla="*/ 0 h 1344"/>
              <a:gd name="T10" fmla="*/ 2147483647 w 192"/>
              <a:gd name="T11" fmla="*/ 2147483647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"/>
              <a:gd name="T19" fmla="*/ 0 h 1344"/>
              <a:gd name="T20" fmla="*/ 192 w 192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" h="1344">
                <a:moveTo>
                  <a:pt x="192" y="96"/>
                </a:moveTo>
                <a:lnTo>
                  <a:pt x="192" y="1344"/>
                </a:lnTo>
                <a:lnTo>
                  <a:pt x="0" y="1152"/>
                </a:lnTo>
                <a:lnTo>
                  <a:pt x="0" y="192"/>
                </a:lnTo>
                <a:lnTo>
                  <a:pt x="192" y="0"/>
                </a:lnTo>
                <a:lnTo>
                  <a:pt x="192" y="96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0" name="Line 49"/>
          <p:cNvSpPr>
            <a:spLocks noChangeShapeType="1"/>
          </p:cNvSpPr>
          <p:nvPr/>
        </p:nvSpPr>
        <p:spPr bwMode="auto">
          <a:xfrm>
            <a:off x="2057400" y="2438400"/>
            <a:ext cx="0" cy="2936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1" name="Text Box 50"/>
          <p:cNvSpPr txBox="1">
            <a:spLocks noChangeArrowheads="1"/>
          </p:cNvSpPr>
          <p:nvPr/>
        </p:nvSpPr>
        <p:spPr bwMode="auto">
          <a:xfrm>
            <a:off x="533400" y="2286000"/>
            <a:ext cx="1355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909"/>
                </a:solidFill>
              </a:rPr>
              <a:t>S (binary)</a:t>
            </a:r>
            <a:endParaRPr lang="en-US" sz="2000" b="0">
              <a:solidFill>
                <a:srgbClr val="FF0909"/>
              </a:solidFill>
            </a:endParaRPr>
          </a:p>
        </p:txBody>
      </p:sp>
      <p:sp>
        <p:nvSpPr>
          <p:cNvPr id="70682" name="Freeform 52"/>
          <p:cNvSpPr>
            <a:spLocks/>
          </p:cNvSpPr>
          <p:nvPr/>
        </p:nvSpPr>
        <p:spPr bwMode="auto">
          <a:xfrm>
            <a:off x="2286000" y="2895600"/>
            <a:ext cx="152400" cy="457200"/>
          </a:xfrm>
          <a:custGeom>
            <a:avLst/>
            <a:gdLst>
              <a:gd name="T0" fmla="*/ 0 w 96"/>
              <a:gd name="T1" fmla="*/ 0 h 144"/>
              <a:gd name="T2" fmla="*/ 0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  <a:gd name="T9" fmla="*/ 0 w 96"/>
              <a:gd name="T10" fmla="*/ 0 h 144"/>
              <a:gd name="T11" fmla="*/ 96 w 9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44">
                <a:moveTo>
                  <a:pt x="0" y="0"/>
                </a:moveTo>
                <a:lnTo>
                  <a:pt x="0" y="144"/>
                </a:lnTo>
                <a:lnTo>
                  <a:pt x="96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3" name="Freeform 53"/>
          <p:cNvSpPr>
            <a:spLocks/>
          </p:cNvSpPr>
          <p:nvPr/>
        </p:nvSpPr>
        <p:spPr bwMode="auto">
          <a:xfrm>
            <a:off x="2133600" y="2895600"/>
            <a:ext cx="304800" cy="1219200"/>
          </a:xfrm>
          <a:custGeom>
            <a:avLst/>
            <a:gdLst>
              <a:gd name="T0" fmla="*/ 0 w 96"/>
              <a:gd name="T1" fmla="*/ 0 h 144"/>
              <a:gd name="T2" fmla="*/ 0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  <a:gd name="T9" fmla="*/ 0 w 96"/>
              <a:gd name="T10" fmla="*/ 0 h 144"/>
              <a:gd name="T11" fmla="*/ 96 w 9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44">
                <a:moveTo>
                  <a:pt x="0" y="0"/>
                </a:moveTo>
                <a:lnTo>
                  <a:pt x="0" y="144"/>
                </a:lnTo>
                <a:lnTo>
                  <a:pt x="96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4" name="Freeform 54"/>
          <p:cNvSpPr>
            <a:spLocks/>
          </p:cNvSpPr>
          <p:nvPr/>
        </p:nvSpPr>
        <p:spPr bwMode="auto">
          <a:xfrm>
            <a:off x="1981200" y="2895600"/>
            <a:ext cx="457200" cy="1981200"/>
          </a:xfrm>
          <a:custGeom>
            <a:avLst/>
            <a:gdLst>
              <a:gd name="T0" fmla="*/ 0 w 96"/>
              <a:gd name="T1" fmla="*/ 0 h 144"/>
              <a:gd name="T2" fmla="*/ 0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  <a:gd name="T9" fmla="*/ 0 w 96"/>
              <a:gd name="T10" fmla="*/ 0 h 144"/>
              <a:gd name="T11" fmla="*/ 96 w 9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44">
                <a:moveTo>
                  <a:pt x="0" y="0"/>
                </a:moveTo>
                <a:lnTo>
                  <a:pt x="0" y="144"/>
                </a:lnTo>
                <a:lnTo>
                  <a:pt x="96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5" name="Freeform 55"/>
          <p:cNvSpPr>
            <a:spLocks/>
          </p:cNvSpPr>
          <p:nvPr/>
        </p:nvSpPr>
        <p:spPr bwMode="auto">
          <a:xfrm>
            <a:off x="1828800" y="2895600"/>
            <a:ext cx="609600" cy="2743200"/>
          </a:xfrm>
          <a:custGeom>
            <a:avLst/>
            <a:gdLst>
              <a:gd name="T0" fmla="*/ 0 w 96"/>
              <a:gd name="T1" fmla="*/ 0 h 144"/>
              <a:gd name="T2" fmla="*/ 0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  <a:gd name="T9" fmla="*/ 0 w 96"/>
              <a:gd name="T10" fmla="*/ 0 h 144"/>
              <a:gd name="T11" fmla="*/ 96 w 9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44">
                <a:moveTo>
                  <a:pt x="0" y="0"/>
                </a:moveTo>
                <a:lnTo>
                  <a:pt x="0" y="144"/>
                </a:lnTo>
                <a:lnTo>
                  <a:pt x="96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6" name="Arc 56"/>
          <p:cNvSpPr>
            <a:spLocks/>
          </p:cNvSpPr>
          <p:nvPr/>
        </p:nvSpPr>
        <p:spPr bwMode="auto">
          <a:xfrm>
            <a:off x="2895600" y="3429000"/>
            <a:ext cx="527050" cy="1295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7" name="Arc 57"/>
          <p:cNvSpPr>
            <a:spLocks/>
          </p:cNvSpPr>
          <p:nvPr/>
        </p:nvSpPr>
        <p:spPr bwMode="auto">
          <a:xfrm flipV="1">
            <a:off x="2895600" y="4724400"/>
            <a:ext cx="527050" cy="1295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8" name="Arc 58"/>
          <p:cNvSpPr>
            <a:spLocks/>
          </p:cNvSpPr>
          <p:nvPr/>
        </p:nvSpPr>
        <p:spPr bwMode="auto">
          <a:xfrm>
            <a:off x="2895600" y="3429000"/>
            <a:ext cx="222250" cy="1295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89" name="Arc 59"/>
          <p:cNvSpPr>
            <a:spLocks/>
          </p:cNvSpPr>
          <p:nvPr/>
        </p:nvSpPr>
        <p:spPr bwMode="auto">
          <a:xfrm flipV="1">
            <a:off x="2895600" y="4724400"/>
            <a:ext cx="222250" cy="1295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0" name="Line 23"/>
          <p:cNvSpPr>
            <a:spLocks noChangeShapeType="1"/>
          </p:cNvSpPr>
          <p:nvPr/>
        </p:nvSpPr>
        <p:spPr bwMode="auto">
          <a:xfrm>
            <a:off x="2743200" y="43434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1" name="Line 61"/>
          <p:cNvSpPr>
            <a:spLocks noChangeShapeType="1"/>
          </p:cNvSpPr>
          <p:nvPr/>
        </p:nvSpPr>
        <p:spPr bwMode="auto">
          <a:xfrm>
            <a:off x="2743200" y="51054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2" name="Line 62"/>
          <p:cNvSpPr>
            <a:spLocks noChangeShapeType="1"/>
          </p:cNvSpPr>
          <p:nvPr/>
        </p:nvSpPr>
        <p:spPr bwMode="auto">
          <a:xfrm>
            <a:off x="2743200" y="5867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3" name="Line 63"/>
          <p:cNvSpPr>
            <a:spLocks noChangeShapeType="1"/>
          </p:cNvSpPr>
          <p:nvPr/>
        </p:nvSpPr>
        <p:spPr bwMode="auto">
          <a:xfrm>
            <a:off x="2743200" y="3581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4" name="Line 64"/>
          <p:cNvSpPr>
            <a:spLocks noChangeShapeType="1"/>
          </p:cNvSpPr>
          <p:nvPr/>
        </p:nvSpPr>
        <p:spPr bwMode="auto">
          <a:xfrm>
            <a:off x="3429000" y="472440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5" name="AutoShape 65"/>
          <p:cNvSpPr>
            <a:spLocks noChangeArrowheads="1"/>
          </p:cNvSpPr>
          <p:nvPr/>
        </p:nvSpPr>
        <p:spPr bwMode="auto">
          <a:xfrm rot="5400000">
            <a:off x="5486400" y="4332288"/>
            <a:ext cx="1219200" cy="152400"/>
          </a:xfrm>
          <a:prstGeom prst="flowChartTerminator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6" name="Line 66"/>
          <p:cNvSpPr>
            <a:spLocks noChangeShapeType="1"/>
          </p:cNvSpPr>
          <p:nvPr/>
        </p:nvSpPr>
        <p:spPr bwMode="auto">
          <a:xfrm>
            <a:off x="5562600" y="4256088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7" name="Line 67"/>
          <p:cNvSpPr>
            <a:spLocks noChangeShapeType="1"/>
          </p:cNvSpPr>
          <p:nvPr/>
        </p:nvSpPr>
        <p:spPr bwMode="auto">
          <a:xfrm>
            <a:off x="5562600" y="4560888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8" name="Line 68"/>
          <p:cNvSpPr>
            <a:spLocks noChangeShapeType="1"/>
          </p:cNvSpPr>
          <p:nvPr/>
        </p:nvSpPr>
        <p:spPr bwMode="auto">
          <a:xfrm>
            <a:off x="5562600" y="4865688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99" name="Line 70"/>
          <p:cNvSpPr>
            <a:spLocks noChangeShapeType="1"/>
          </p:cNvSpPr>
          <p:nvPr/>
        </p:nvSpPr>
        <p:spPr bwMode="auto">
          <a:xfrm>
            <a:off x="6172200" y="4408488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700" name="Line 71"/>
          <p:cNvSpPr>
            <a:spLocks noChangeShapeType="1"/>
          </p:cNvSpPr>
          <p:nvPr/>
        </p:nvSpPr>
        <p:spPr bwMode="auto">
          <a:xfrm>
            <a:off x="6096000" y="3505200"/>
            <a:ext cx="0" cy="2936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701" name="Text Box 72"/>
          <p:cNvSpPr txBox="1">
            <a:spLocks noChangeArrowheads="1"/>
          </p:cNvSpPr>
          <p:nvPr/>
        </p:nvSpPr>
        <p:spPr bwMode="auto">
          <a:xfrm>
            <a:off x="5503863" y="3108325"/>
            <a:ext cx="1355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909"/>
                </a:solidFill>
              </a:rPr>
              <a:t>S (binary)</a:t>
            </a:r>
            <a:endParaRPr lang="en-US" sz="2000" b="0">
              <a:solidFill>
                <a:srgbClr val="FF0909"/>
              </a:solidFill>
            </a:endParaRPr>
          </a:p>
        </p:txBody>
      </p:sp>
      <p:sp>
        <p:nvSpPr>
          <p:cNvPr id="70702" name="Text Box 73"/>
          <p:cNvSpPr txBox="1">
            <a:spLocks noChangeArrowheads="1"/>
          </p:cNvSpPr>
          <p:nvPr/>
        </p:nvSpPr>
        <p:spPr bwMode="auto">
          <a:xfrm>
            <a:off x="5289550" y="37338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70703" name="Text Box 74"/>
          <p:cNvSpPr txBox="1">
            <a:spLocks noChangeArrowheads="1"/>
          </p:cNvSpPr>
          <p:nvPr/>
        </p:nvSpPr>
        <p:spPr bwMode="auto">
          <a:xfrm>
            <a:off x="5289550" y="40528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B</a:t>
            </a:r>
          </a:p>
        </p:txBody>
      </p:sp>
      <p:sp>
        <p:nvSpPr>
          <p:cNvPr id="70704" name="Text Box 75"/>
          <p:cNvSpPr txBox="1">
            <a:spLocks noChangeArrowheads="1"/>
          </p:cNvSpPr>
          <p:nvPr/>
        </p:nvSpPr>
        <p:spPr bwMode="auto">
          <a:xfrm>
            <a:off x="5289550" y="43434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C</a:t>
            </a:r>
          </a:p>
        </p:txBody>
      </p:sp>
      <p:sp>
        <p:nvSpPr>
          <p:cNvPr id="70705" name="Text Box 76"/>
          <p:cNvSpPr txBox="1">
            <a:spLocks noChangeArrowheads="1"/>
          </p:cNvSpPr>
          <p:nvPr/>
        </p:nvSpPr>
        <p:spPr bwMode="auto">
          <a:xfrm>
            <a:off x="5289550" y="46482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D</a:t>
            </a:r>
          </a:p>
        </p:txBody>
      </p:sp>
      <p:sp>
        <p:nvSpPr>
          <p:cNvPr id="70706" name="Text Box 77"/>
          <p:cNvSpPr txBox="1">
            <a:spLocks noChangeArrowheads="1"/>
          </p:cNvSpPr>
          <p:nvPr/>
        </p:nvSpPr>
        <p:spPr bwMode="auto">
          <a:xfrm>
            <a:off x="6584950" y="4205288"/>
            <a:ext cx="361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O</a:t>
            </a:r>
          </a:p>
        </p:txBody>
      </p:sp>
      <p:sp>
        <p:nvSpPr>
          <p:cNvPr id="70707" name="Text Box 79"/>
          <p:cNvSpPr txBox="1">
            <a:spLocks noChangeArrowheads="1"/>
          </p:cNvSpPr>
          <p:nvPr/>
        </p:nvSpPr>
        <p:spPr bwMode="auto">
          <a:xfrm>
            <a:off x="381000" y="2743200"/>
            <a:ext cx="1214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909"/>
                </a:solidFill>
              </a:rPr>
              <a:t>S (1-hot)</a:t>
            </a:r>
            <a:endParaRPr lang="en-US" sz="2000" b="0">
              <a:solidFill>
                <a:srgbClr val="FF090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51D395-6E83-5E48-8D4E-1A6B7133A151}" type="slidenum">
              <a:rPr lang="en-US" smtClean="0">
                <a:latin typeface="Tahoma" pitchFamily="-1" charset="0"/>
              </a:rPr>
              <a:pPr/>
              <a:t>16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Adder</a:t>
            </a:r>
          </a:p>
        </p:txBody>
      </p:sp>
      <p:sp>
        <p:nvSpPr>
          <p:cNvPr id="727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Adder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: adds/subtracts two binary integers in two’s complement format</a:t>
            </a:r>
          </a:p>
          <a:p>
            <a:pPr lvl="1" eaLnBrk="1" hangingPunct="1"/>
            <a:r>
              <a:rPr lang="en-US" b="1" dirty="0">
                <a:solidFill>
                  <a:srgbClr val="FF0909"/>
                </a:solidFill>
              </a:rPr>
              <a:t>Half adder</a:t>
            </a:r>
            <a:r>
              <a:rPr lang="en-US" dirty="0"/>
              <a:t>: adds two 1-bit “integers”, no carry-in</a:t>
            </a:r>
          </a:p>
          <a:p>
            <a:pPr lvl="1" eaLnBrk="1" hangingPunct="1"/>
            <a:r>
              <a:rPr lang="en-US" b="1" dirty="0">
                <a:solidFill>
                  <a:srgbClr val="FF0909"/>
                </a:solidFill>
              </a:rPr>
              <a:t>Full adder</a:t>
            </a:r>
            <a:r>
              <a:rPr lang="en-US" dirty="0"/>
              <a:t>: adds three 1-bit “integers”, includes carry-in</a:t>
            </a:r>
          </a:p>
          <a:p>
            <a:pPr lvl="1" eaLnBrk="1" hangingPunct="1"/>
            <a:r>
              <a:rPr lang="en-US" b="1" dirty="0">
                <a:solidFill>
                  <a:srgbClr val="FF0909"/>
                </a:solidFill>
              </a:rPr>
              <a:t>Ripple-carry adder</a:t>
            </a:r>
            <a:r>
              <a:rPr lang="en-US" dirty="0"/>
              <a:t>: N chained full adders add 2 N-bit integers</a:t>
            </a:r>
          </a:p>
          <a:p>
            <a:pPr lvl="1" eaLnBrk="1" hangingPunct="1"/>
            <a:r>
              <a:rPr lang="en-US" b="1" dirty="0">
                <a:solidFill>
                  <a:srgbClr val="FF0909"/>
                </a:solidFill>
              </a:rPr>
              <a:t>To subtract</a:t>
            </a:r>
            <a:r>
              <a:rPr lang="en-US" dirty="0"/>
              <a:t>: negate B input, set bit 0 carry-in to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92E20F-9806-3448-B4FC-EC768C22FF51}" type="slidenum">
              <a:rPr lang="en-US" smtClean="0">
                <a:latin typeface="Tahoma" pitchFamily="-1" charset="0"/>
              </a:rPr>
              <a:pPr/>
              <a:t>17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Full Adder</a:t>
            </a:r>
          </a:p>
        </p:txBody>
      </p:sp>
      <p:sp>
        <p:nvSpPr>
          <p:cNvPr id="747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848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" charset="-128"/>
                <a:cs typeface="ＭＳ Ｐゴシック" pitchFamily="-1" charset="-128"/>
              </a:rPr>
              <a:t>What is the logic for a full adder?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Look at truth table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endParaRPr lang="en-US" b="1">
              <a:solidFill>
                <a:srgbClr val="FF0909"/>
              </a:solidFill>
              <a:latin typeface="Courier New" pitchFamily="-1" charset="0"/>
              <a:ea typeface="ＭＳ Ｐゴシック" pitchFamily="-1" charset="-128"/>
            </a:endParaRP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b="1" u="sng">
                <a:solidFill>
                  <a:srgbClr val="FF0909"/>
                </a:solidFill>
                <a:latin typeface="Courier New" pitchFamily="-1" charset="0"/>
                <a:ea typeface="ＭＳ Ｐゴシック" pitchFamily="-1" charset="-128"/>
              </a:rPr>
              <a:t>CI</a:t>
            </a:r>
            <a:r>
              <a:rPr lang="en-US" b="1" u="sng">
                <a:latin typeface="Courier New" pitchFamily="-1" charset="0"/>
                <a:ea typeface="ＭＳ Ｐゴシック" pitchFamily="-1" charset="-128"/>
              </a:rPr>
              <a:t> A B </a:t>
            </a:r>
            <a:r>
              <a:rPr lang="en-US" u="sng">
                <a:latin typeface="Courier New" pitchFamily="-1" charset="0"/>
                <a:ea typeface="ＭＳ Ｐゴシック" pitchFamily="-1" charset="-128"/>
                <a:sym typeface="Symbol" pitchFamily="-1" charset="2"/>
              </a:rPr>
              <a:t></a:t>
            </a:r>
            <a:r>
              <a:rPr lang="en-US" b="1" u="sng">
                <a:latin typeface="Courier New" pitchFamily="-1" charset="0"/>
                <a:ea typeface="ＭＳ Ｐゴシック" pitchFamily="-1" charset="-128"/>
              </a:rPr>
              <a:t> C0 S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b="1">
                <a:solidFill>
                  <a:srgbClr val="FF0909"/>
                </a:solidFill>
                <a:latin typeface="Courier New" pitchFamily="-1" charset="0"/>
                <a:ea typeface="ＭＳ Ｐゴシック" pitchFamily="-1" charset="-128"/>
              </a:rPr>
              <a:t>0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 0 0 </a:t>
            </a:r>
            <a:r>
              <a:rPr lang="en-US" b="1">
                <a:latin typeface="Courier New" pitchFamily="-1" charset="0"/>
                <a:ea typeface="ＭＳ Ｐゴシック" pitchFamily="-1" charset="-128"/>
                <a:sym typeface="Symbol" pitchFamily="-1" charset="2"/>
              </a:rPr>
              <a:t>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0  0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b="1">
                <a:solidFill>
                  <a:srgbClr val="FF0909"/>
                </a:solidFill>
                <a:latin typeface="Courier New" pitchFamily="-1" charset="0"/>
                <a:ea typeface="ＭＳ Ｐゴシック" pitchFamily="-1" charset="-128"/>
              </a:rPr>
              <a:t>0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 0 1 </a:t>
            </a:r>
            <a:r>
              <a:rPr lang="en-US" b="1">
                <a:latin typeface="Courier New" pitchFamily="-1" charset="0"/>
                <a:ea typeface="ＭＳ Ｐゴシック" pitchFamily="-1" charset="-128"/>
                <a:sym typeface="Symbol" pitchFamily="-1" charset="2"/>
              </a:rPr>
              <a:t>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0  1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b="1">
                <a:solidFill>
                  <a:srgbClr val="FF0909"/>
                </a:solidFill>
                <a:latin typeface="Courier New" pitchFamily="-1" charset="0"/>
                <a:ea typeface="ＭＳ Ｐゴシック" pitchFamily="-1" charset="-128"/>
              </a:rPr>
              <a:t>0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 1 0 </a:t>
            </a:r>
            <a:r>
              <a:rPr lang="en-US" b="1">
                <a:latin typeface="Courier New" pitchFamily="-1" charset="0"/>
                <a:ea typeface="ＭＳ Ｐゴシック" pitchFamily="-1" charset="-128"/>
                <a:sym typeface="Symbol" pitchFamily="-1" charset="2"/>
              </a:rPr>
              <a:t>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0  1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b="1">
                <a:solidFill>
                  <a:srgbClr val="FF0909"/>
                </a:solidFill>
                <a:latin typeface="Courier New" pitchFamily="-1" charset="0"/>
                <a:ea typeface="ＭＳ Ｐゴシック" pitchFamily="-1" charset="-128"/>
              </a:rPr>
              <a:t>0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 1 1 </a:t>
            </a:r>
            <a:r>
              <a:rPr lang="en-US" b="1">
                <a:latin typeface="Courier New" pitchFamily="-1" charset="0"/>
                <a:ea typeface="ＭＳ Ｐゴシック" pitchFamily="-1" charset="-128"/>
                <a:sym typeface="Symbol" pitchFamily="-1" charset="2"/>
              </a:rPr>
              <a:t>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1  0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b="1">
                <a:solidFill>
                  <a:srgbClr val="FF0909"/>
                </a:solidFill>
                <a:latin typeface="Courier New" pitchFamily="-1" charset="0"/>
                <a:ea typeface="ＭＳ Ｐゴシック" pitchFamily="-1" charset="-128"/>
              </a:rPr>
              <a:t>1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 0 0 </a:t>
            </a:r>
            <a:r>
              <a:rPr lang="en-US" b="1">
                <a:latin typeface="Courier New" pitchFamily="-1" charset="0"/>
                <a:ea typeface="ＭＳ Ｐゴシック" pitchFamily="-1" charset="-128"/>
                <a:sym typeface="Symbol" pitchFamily="-1" charset="2"/>
              </a:rPr>
              <a:t>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0  1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b="1">
                <a:solidFill>
                  <a:srgbClr val="FF0909"/>
                </a:solidFill>
                <a:latin typeface="Courier New" pitchFamily="-1" charset="0"/>
                <a:ea typeface="ＭＳ Ｐゴシック" pitchFamily="-1" charset="-128"/>
              </a:rPr>
              <a:t>1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 0 1 </a:t>
            </a:r>
            <a:r>
              <a:rPr lang="en-US" b="1">
                <a:latin typeface="Courier New" pitchFamily="-1" charset="0"/>
                <a:ea typeface="ＭＳ Ｐゴシック" pitchFamily="-1" charset="-128"/>
                <a:sym typeface="Symbol" pitchFamily="-1" charset="2"/>
              </a:rPr>
              <a:t>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1  0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b="1">
                <a:solidFill>
                  <a:srgbClr val="FF0909"/>
                </a:solidFill>
                <a:latin typeface="Courier New" pitchFamily="-1" charset="0"/>
                <a:ea typeface="ＭＳ Ｐゴシック" pitchFamily="-1" charset="-128"/>
              </a:rPr>
              <a:t>1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 1 0 </a:t>
            </a:r>
            <a:r>
              <a:rPr lang="en-US" b="1">
                <a:latin typeface="Courier New" pitchFamily="-1" charset="0"/>
                <a:ea typeface="ＭＳ Ｐゴシック" pitchFamily="-1" charset="-128"/>
                <a:sym typeface="Symbol" pitchFamily="-1" charset="2"/>
              </a:rPr>
              <a:t>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1  0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b="1">
                <a:solidFill>
                  <a:srgbClr val="FF0909"/>
                </a:solidFill>
                <a:latin typeface="Courier New" pitchFamily="-1" charset="0"/>
                <a:ea typeface="ＭＳ Ｐゴシック" pitchFamily="-1" charset="-128"/>
              </a:rPr>
              <a:t>1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 1 1 </a:t>
            </a:r>
            <a:r>
              <a:rPr lang="en-US" b="1">
                <a:latin typeface="Courier New" pitchFamily="-1" charset="0"/>
                <a:ea typeface="ＭＳ Ｐゴシック" pitchFamily="-1" charset="-128"/>
                <a:sym typeface="Symbol" pitchFamily="-1" charset="2"/>
              </a:rPr>
              <a:t></a:t>
            </a:r>
            <a:r>
              <a:rPr lang="en-US" b="1">
                <a:latin typeface="Courier New" pitchFamily="-1" charset="0"/>
                <a:ea typeface="ＭＳ Ｐゴシック" pitchFamily="-1" charset="-128"/>
              </a:rPr>
              <a:t> 1  1</a:t>
            </a:r>
            <a:endParaRPr lang="en-US" b="1">
              <a:ea typeface="ＭＳ Ｐゴシック" pitchFamily="-1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b="1"/>
          </a:p>
          <a:p>
            <a:pPr lvl="1" eaLnBrk="1" hangingPunct="1">
              <a:lnSpc>
                <a:spcPct val="90000"/>
              </a:lnSpc>
            </a:pPr>
            <a:endParaRPr lang="en-US" b="1"/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S = C’A’B + C’AB’ + CA’B’ + CAB = C ^ A ^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CO = C’AB + CA’B + CAB’ + CAB = CA + CB + AB</a:t>
            </a:r>
          </a:p>
        </p:txBody>
      </p:sp>
      <p:grpSp>
        <p:nvGrpSpPr>
          <p:cNvPr id="74758" name="Group 4"/>
          <p:cNvGrpSpPr>
            <a:grpSpLocks/>
          </p:cNvGrpSpPr>
          <p:nvPr/>
        </p:nvGrpSpPr>
        <p:grpSpPr bwMode="auto">
          <a:xfrm>
            <a:off x="7418388" y="2590800"/>
            <a:ext cx="1420812" cy="1524000"/>
            <a:chOff x="3953" y="2304"/>
            <a:chExt cx="895" cy="960"/>
          </a:xfrm>
        </p:grpSpPr>
        <p:sp>
          <p:nvSpPr>
            <p:cNvPr id="74805" name="Rectangle 5"/>
            <p:cNvSpPr>
              <a:spLocks noChangeArrowheads="1"/>
            </p:cNvSpPr>
            <p:nvPr/>
          </p:nvSpPr>
          <p:spPr bwMode="auto">
            <a:xfrm>
              <a:off x="4224" y="2592"/>
              <a:ext cx="384" cy="384"/>
            </a:xfrm>
            <a:prstGeom prst="rect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>
                  <a:solidFill>
                    <a:srgbClr val="000000"/>
                  </a:solidFill>
                </a:rPr>
                <a:t>FA</a:t>
              </a:r>
              <a:endParaRPr lang="en-US" b="0"/>
            </a:p>
          </p:txBody>
        </p:sp>
        <p:sp>
          <p:nvSpPr>
            <p:cNvPr id="74806" name="Line 6"/>
            <p:cNvSpPr>
              <a:spLocks noChangeShapeType="1"/>
            </p:cNvSpPr>
            <p:nvPr/>
          </p:nvSpPr>
          <p:spPr bwMode="auto">
            <a:xfrm>
              <a:off x="4032" y="2688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7" name="Line 7"/>
            <p:cNvSpPr>
              <a:spLocks noChangeShapeType="1"/>
            </p:cNvSpPr>
            <p:nvPr/>
          </p:nvSpPr>
          <p:spPr bwMode="auto">
            <a:xfrm>
              <a:off x="4032" y="2880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8" name="Line 8"/>
            <p:cNvSpPr>
              <a:spLocks noChangeShapeType="1"/>
            </p:cNvSpPr>
            <p:nvPr/>
          </p:nvSpPr>
          <p:spPr bwMode="auto">
            <a:xfrm>
              <a:off x="4416" y="2976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09" name="Line 9"/>
            <p:cNvSpPr>
              <a:spLocks noChangeShapeType="1"/>
            </p:cNvSpPr>
            <p:nvPr/>
          </p:nvSpPr>
          <p:spPr bwMode="auto">
            <a:xfrm>
              <a:off x="4608" y="2688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10" name="Text Box 10"/>
            <p:cNvSpPr txBox="1">
              <a:spLocks noChangeArrowheads="1"/>
            </p:cNvSpPr>
            <p:nvPr/>
          </p:nvSpPr>
          <p:spPr bwMode="auto">
            <a:xfrm>
              <a:off x="3953" y="2832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solidFill>
                    <a:srgbClr val="FF0909"/>
                  </a:solidFill>
                </a:rPr>
                <a:t>B</a:t>
              </a:r>
              <a:endParaRPr lang="en-US" b="0"/>
            </a:p>
          </p:txBody>
        </p:sp>
        <p:sp>
          <p:nvSpPr>
            <p:cNvPr id="74811" name="Text Box 11"/>
            <p:cNvSpPr txBox="1">
              <a:spLocks noChangeArrowheads="1"/>
            </p:cNvSpPr>
            <p:nvPr/>
          </p:nvSpPr>
          <p:spPr bwMode="auto">
            <a:xfrm>
              <a:off x="4625" y="2486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solidFill>
                    <a:srgbClr val="FF0909"/>
                  </a:solidFill>
                </a:rPr>
                <a:t>S</a:t>
              </a:r>
              <a:endParaRPr lang="en-US" b="0"/>
            </a:p>
          </p:txBody>
        </p:sp>
        <p:sp>
          <p:nvSpPr>
            <p:cNvPr id="74812" name="Text Box 12"/>
            <p:cNvSpPr txBox="1">
              <a:spLocks noChangeArrowheads="1"/>
            </p:cNvSpPr>
            <p:nvPr/>
          </p:nvSpPr>
          <p:spPr bwMode="auto">
            <a:xfrm>
              <a:off x="4396" y="3014"/>
              <a:ext cx="3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solidFill>
                    <a:srgbClr val="FF0909"/>
                  </a:solidFill>
                </a:rPr>
                <a:t>CO</a:t>
              </a:r>
              <a:endParaRPr lang="en-US" b="0"/>
            </a:p>
          </p:txBody>
        </p:sp>
        <p:sp>
          <p:nvSpPr>
            <p:cNvPr id="74813" name="Text Box 13"/>
            <p:cNvSpPr txBox="1">
              <a:spLocks noChangeArrowheads="1"/>
            </p:cNvSpPr>
            <p:nvPr/>
          </p:nvSpPr>
          <p:spPr bwMode="auto">
            <a:xfrm>
              <a:off x="3953" y="2486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solidFill>
                    <a:srgbClr val="FF0909"/>
                  </a:solidFill>
                </a:rPr>
                <a:t>A</a:t>
              </a:r>
              <a:endParaRPr lang="en-US" b="0"/>
            </a:p>
          </p:txBody>
        </p:sp>
        <p:sp>
          <p:nvSpPr>
            <p:cNvPr id="74814" name="Line 14"/>
            <p:cNvSpPr>
              <a:spLocks noChangeShapeType="1"/>
            </p:cNvSpPr>
            <p:nvPr/>
          </p:nvSpPr>
          <p:spPr bwMode="auto">
            <a:xfrm>
              <a:off x="4416" y="2400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15" name="Text Box 15"/>
            <p:cNvSpPr txBox="1">
              <a:spLocks noChangeArrowheads="1"/>
            </p:cNvSpPr>
            <p:nvPr/>
          </p:nvSpPr>
          <p:spPr bwMode="auto">
            <a:xfrm>
              <a:off x="4396" y="230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solidFill>
                    <a:srgbClr val="FF0909"/>
                  </a:solidFill>
                </a:rPr>
                <a:t>CI</a:t>
              </a:r>
              <a:endParaRPr lang="en-US" b="0"/>
            </a:p>
          </p:txBody>
        </p:sp>
      </p:grpSp>
      <p:grpSp>
        <p:nvGrpSpPr>
          <p:cNvPr id="74759" name="Group 81"/>
          <p:cNvGrpSpPr>
            <a:grpSpLocks/>
          </p:cNvGrpSpPr>
          <p:nvPr/>
        </p:nvGrpSpPr>
        <p:grpSpPr bwMode="auto">
          <a:xfrm>
            <a:off x="3810000" y="1600200"/>
            <a:ext cx="3429000" cy="3429000"/>
            <a:chOff x="624" y="2256"/>
            <a:chExt cx="2160" cy="2160"/>
          </a:xfrm>
        </p:grpSpPr>
        <p:sp>
          <p:nvSpPr>
            <p:cNvPr id="74762" name="Rectangle 16"/>
            <p:cNvSpPr>
              <a:spLocks noChangeArrowheads="1"/>
            </p:cNvSpPr>
            <p:nvPr/>
          </p:nvSpPr>
          <p:spPr bwMode="auto">
            <a:xfrm>
              <a:off x="912" y="2544"/>
              <a:ext cx="1601" cy="16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63" name="Text Box 22"/>
            <p:cNvSpPr txBox="1">
              <a:spLocks noChangeArrowheads="1"/>
            </p:cNvSpPr>
            <p:nvPr/>
          </p:nvSpPr>
          <p:spPr bwMode="auto">
            <a:xfrm>
              <a:off x="624" y="2976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909"/>
                  </a:solidFill>
                </a:rPr>
                <a:t>A</a:t>
              </a:r>
            </a:p>
          </p:txBody>
        </p:sp>
        <p:sp>
          <p:nvSpPr>
            <p:cNvPr id="74764" name="AutoShape 24"/>
            <p:cNvSpPr>
              <a:spLocks noChangeArrowheads="1"/>
            </p:cNvSpPr>
            <p:nvPr/>
          </p:nvSpPr>
          <p:spPr bwMode="auto">
            <a:xfrm rot="5400000">
              <a:off x="1056" y="3504"/>
              <a:ext cx="192" cy="192"/>
            </a:xfrm>
            <a:prstGeom prst="flowChartDelay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65" name="Text Box 27"/>
            <p:cNvSpPr txBox="1">
              <a:spLocks noChangeArrowheads="1"/>
            </p:cNvSpPr>
            <p:nvPr/>
          </p:nvSpPr>
          <p:spPr bwMode="auto">
            <a:xfrm>
              <a:off x="624" y="3216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909"/>
                  </a:solidFill>
                </a:rPr>
                <a:t>B</a:t>
              </a:r>
            </a:p>
          </p:txBody>
        </p:sp>
        <p:sp>
          <p:nvSpPr>
            <p:cNvPr id="74766" name="Freeform 45"/>
            <p:cNvSpPr>
              <a:spLocks/>
            </p:cNvSpPr>
            <p:nvPr/>
          </p:nvSpPr>
          <p:spPr bwMode="auto">
            <a:xfrm>
              <a:off x="816" y="3312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288 w 288"/>
                <a:gd name="T3" fmla="*/ 0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67" name="Freeform 46"/>
            <p:cNvSpPr>
              <a:spLocks/>
            </p:cNvSpPr>
            <p:nvPr/>
          </p:nvSpPr>
          <p:spPr bwMode="auto">
            <a:xfrm>
              <a:off x="816" y="3072"/>
              <a:ext cx="384" cy="432"/>
            </a:xfrm>
            <a:custGeom>
              <a:avLst/>
              <a:gdLst>
                <a:gd name="T0" fmla="*/ 0 w 288"/>
                <a:gd name="T1" fmla="*/ 0 h 192"/>
                <a:gd name="T2" fmla="*/ 9103 w 288"/>
                <a:gd name="T3" fmla="*/ 0 h 192"/>
                <a:gd name="T4" fmla="*/ 9103 w 288"/>
                <a:gd name="T5" fmla="*/ 323224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68" name="AutoShape 47"/>
            <p:cNvSpPr>
              <a:spLocks noChangeArrowheads="1"/>
            </p:cNvSpPr>
            <p:nvPr/>
          </p:nvSpPr>
          <p:spPr bwMode="auto">
            <a:xfrm rot="5400000">
              <a:off x="1296" y="3504"/>
              <a:ext cx="192" cy="192"/>
            </a:xfrm>
            <a:prstGeom prst="flowChartDelay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69" name="AutoShape 48"/>
            <p:cNvSpPr>
              <a:spLocks noChangeArrowheads="1"/>
            </p:cNvSpPr>
            <p:nvPr/>
          </p:nvSpPr>
          <p:spPr bwMode="auto">
            <a:xfrm rot="5400000">
              <a:off x="1536" y="3504"/>
              <a:ext cx="192" cy="192"/>
            </a:xfrm>
            <a:prstGeom prst="flowChartDelay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4770" name="Group 54"/>
            <p:cNvGrpSpPr>
              <a:grpSpLocks/>
            </p:cNvGrpSpPr>
            <p:nvPr/>
          </p:nvGrpSpPr>
          <p:grpSpPr bwMode="auto">
            <a:xfrm>
              <a:off x="1007" y="3696"/>
              <a:ext cx="769" cy="383"/>
              <a:chOff x="1007" y="3696"/>
              <a:chExt cx="769" cy="383"/>
            </a:xfrm>
          </p:grpSpPr>
          <p:sp>
            <p:nvSpPr>
              <p:cNvPr id="74798" name="Arc 36"/>
              <p:cNvSpPr>
                <a:spLocks/>
              </p:cNvSpPr>
              <p:nvPr/>
            </p:nvSpPr>
            <p:spPr bwMode="auto">
              <a:xfrm rot="5400000">
                <a:off x="1418" y="3721"/>
                <a:ext cx="3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52F4C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99" name="Arc 37"/>
              <p:cNvSpPr>
                <a:spLocks/>
              </p:cNvSpPr>
              <p:nvPr/>
            </p:nvSpPr>
            <p:spPr bwMode="auto">
              <a:xfrm rot="5400000" flipV="1">
                <a:off x="1034" y="3720"/>
                <a:ext cx="332" cy="3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52F4C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00" name="Arc 38"/>
              <p:cNvSpPr>
                <a:spLocks/>
              </p:cNvSpPr>
              <p:nvPr/>
            </p:nvSpPr>
            <p:spPr bwMode="auto">
              <a:xfrm rot="5400000">
                <a:off x="1513" y="3626"/>
                <a:ext cx="141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01" name="Arc 39"/>
              <p:cNvSpPr>
                <a:spLocks/>
              </p:cNvSpPr>
              <p:nvPr/>
            </p:nvSpPr>
            <p:spPr bwMode="auto">
              <a:xfrm rot="5400000" flipV="1">
                <a:off x="1128" y="3623"/>
                <a:ext cx="143" cy="38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02" name="Line 41"/>
              <p:cNvSpPr>
                <a:spLocks noChangeShapeType="1"/>
              </p:cNvSpPr>
              <p:nvPr/>
            </p:nvSpPr>
            <p:spPr bwMode="auto">
              <a:xfrm rot="5400000">
                <a:off x="1296" y="379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03" name="Line 49"/>
              <p:cNvSpPr>
                <a:spLocks noChangeShapeType="1"/>
              </p:cNvSpPr>
              <p:nvPr/>
            </p:nvSpPr>
            <p:spPr bwMode="auto">
              <a:xfrm rot="5400000">
                <a:off x="1560" y="376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04" name="Line 50"/>
              <p:cNvSpPr>
                <a:spLocks noChangeShapeType="1"/>
              </p:cNvSpPr>
              <p:nvPr/>
            </p:nvSpPr>
            <p:spPr bwMode="auto">
              <a:xfrm rot="5400000">
                <a:off x="1080" y="376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4771" name="Freeform 51"/>
            <p:cNvSpPr>
              <a:spLocks/>
            </p:cNvSpPr>
            <p:nvPr/>
          </p:nvSpPr>
          <p:spPr bwMode="auto">
            <a:xfrm>
              <a:off x="1056" y="3312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288 w 288"/>
                <a:gd name="T3" fmla="*/ 0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72" name="Freeform 52"/>
            <p:cNvSpPr>
              <a:spLocks/>
            </p:cNvSpPr>
            <p:nvPr/>
          </p:nvSpPr>
          <p:spPr bwMode="auto">
            <a:xfrm>
              <a:off x="1152" y="3072"/>
              <a:ext cx="432" cy="432"/>
            </a:xfrm>
            <a:custGeom>
              <a:avLst/>
              <a:gdLst>
                <a:gd name="T0" fmla="*/ 0 w 288"/>
                <a:gd name="T1" fmla="*/ 0 h 192"/>
                <a:gd name="T2" fmla="*/ 37380 w 288"/>
                <a:gd name="T3" fmla="*/ 0 h 192"/>
                <a:gd name="T4" fmla="*/ 37380 w 288"/>
                <a:gd name="T5" fmla="*/ 323224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73" name="Text Box 26"/>
            <p:cNvSpPr txBox="1">
              <a:spLocks noChangeArrowheads="1"/>
            </p:cNvSpPr>
            <p:nvPr/>
          </p:nvSpPr>
          <p:spPr bwMode="auto">
            <a:xfrm>
              <a:off x="2561" y="2736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909"/>
                  </a:solidFill>
                </a:rPr>
                <a:t>S</a:t>
              </a:r>
              <a:endParaRPr lang="en-US" sz="2000" b="0">
                <a:solidFill>
                  <a:srgbClr val="FF0909"/>
                </a:solidFill>
              </a:endParaRPr>
            </a:p>
          </p:txBody>
        </p:sp>
        <p:sp>
          <p:nvSpPr>
            <p:cNvPr id="74774" name="Line 44"/>
            <p:cNvSpPr>
              <a:spLocks noChangeShapeType="1"/>
            </p:cNvSpPr>
            <p:nvPr/>
          </p:nvSpPr>
          <p:spPr bwMode="auto">
            <a:xfrm>
              <a:off x="2400" y="307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75" name="Arc 56"/>
            <p:cNvSpPr>
              <a:spLocks/>
            </p:cNvSpPr>
            <p:nvPr/>
          </p:nvSpPr>
          <p:spPr bwMode="auto">
            <a:xfrm>
              <a:off x="2067" y="2688"/>
              <a:ext cx="3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76" name="Arc 57"/>
            <p:cNvSpPr>
              <a:spLocks/>
            </p:cNvSpPr>
            <p:nvPr/>
          </p:nvSpPr>
          <p:spPr bwMode="auto">
            <a:xfrm flipV="1">
              <a:off x="2067" y="3071"/>
              <a:ext cx="332" cy="3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77" name="Arc 58"/>
            <p:cNvSpPr>
              <a:spLocks/>
            </p:cNvSpPr>
            <p:nvPr/>
          </p:nvSpPr>
          <p:spPr bwMode="auto">
            <a:xfrm>
              <a:off x="2067" y="2688"/>
              <a:ext cx="141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78" name="Arc 59"/>
            <p:cNvSpPr>
              <a:spLocks/>
            </p:cNvSpPr>
            <p:nvPr/>
          </p:nvSpPr>
          <p:spPr bwMode="auto">
            <a:xfrm flipV="1">
              <a:off x="2064" y="3071"/>
              <a:ext cx="143" cy="3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79" name="Arc 63"/>
            <p:cNvSpPr>
              <a:spLocks/>
            </p:cNvSpPr>
            <p:nvPr/>
          </p:nvSpPr>
          <p:spPr bwMode="auto">
            <a:xfrm>
              <a:off x="1968" y="2688"/>
              <a:ext cx="141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0" name="Arc 64"/>
            <p:cNvSpPr>
              <a:spLocks/>
            </p:cNvSpPr>
            <p:nvPr/>
          </p:nvSpPr>
          <p:spPr bwMode="auto">
            <a:xfrm flipV="1">
              <a:off x="1969" y="3072"/>
              <a:ext cx="143" cy="3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1" name="Line 60"/>
            <p:cNvSpPr>
              <a:spLocks noChangeShapeType="1"/>
            </p:cNvSpPr>
            <p:nvPr/>
          </p:nvSpPr>
          <p:spPr bwMode="auto">
            <a:xfrm>
              <a:off x="1920" y="3072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2" name="Line 61"/>
            <p:cNvSpPr>
              <a:spLocks noChangeShapeType="1"/>
            </p:cNvSpPr>
            <p:nvPr/>
          </p:nvSpPr>
          <p:spPr bwMode="auto">
            <a:xfrm>
              <a:off x="1920" y="283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3" name="Line 62"/>
            <p:cNvSpPr>
              <a:spLocks noChangeShapeType="1"/>
            </p:cNvSpPr>
            <p:nvPr/>
          </p:nvSpPr>
          <p:spPr bwMode="auto">
            <a:xfrm>
              <a:off x="1920" y="331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4" name="Line 67"/>
            <p:cNvSpPr>
              <a:spLocks noChangeShapeType="1"/>
            </p:cNvSpPr>
            <p:nvPr/>
          </p:nvSpPr>
          <p:spPr bwMode="auto">
            <a:xfrm flipH="1">
              <a:off x="1584" y="307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5" name="Line 68"/>
            <p:cNvSpPr>
              <a:spLocks noChangeShapeType="1"/>
            </p:cNvSpPr>
            <p:nvPr/>
          </p:nvSpPr>
          <p:spPr bwMode="auto">
            <a:xfrm flipH="1">
              <a:off x="1344" y="3312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6" name="AutoShape 69"/>
            <p:cNvSpPr>
              <a:spLocks noChangeArrowheads="1"/>
            </p:cNvSpPr>
            <p:nvPr/>
          </p:nvSpPr>
          <p:spPr bwMode="auto">
            <a:xfrm>
              <a:off x="1632" y="2784"/>
              <a:ext cx="96" cy="96"/>
            </a:xfrm>
            <a:prstGeom prst="flowChartConnector">
              <a:avLst/>
            </a:prstGeom>
            <a:solidFill>
              <a:srgbClr val="000000"/>
            </a:solidFill>
            <a:ln w="285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7" name="AutoShape 70"/>
            <p:cNvSpPr>
              <a:spLocks noChangeArrowheads="1"/>
            </p:cNvSpPr>
            <p:nvPr/>
          </p:nvSpPr>
          <p:spPr bwMode="auto">
            <a:xfrm>
              <a:off x="1152" y="3024"/>
              <a:ext cx="96" cy="96"/>
            </a:xfrm>
            <a:prstGeom prst="flowChartConnector">
              <a:avLst/>
            </a:prstGeom>
            <a:solidFill>
              <a:srgbClr val="000000"/>
            </a:solidFill>
            <a:ln w="285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8" name="AutoShape 71"/>
            <p:cNvSpPr>
              <a:spLocks noChangeArrowheads="1"/>
            </p:cNvSpPr>
            <p:nvPr/>
          </p:nvSpPr>
          <p:spPr bwMode="auto">
            <a:xfrm>
              <a:off x="1536" y="3024"/>
              <a:ext cx="96" cy="96"/>
            </a:xfrm>
            <a:prstGeom prst="flowChartConnector">
              <a:avLst/>
            </a:prstGeom>
            <a:solidFill>
              <a:srgbClr val="000000"/>
            </a:solidFill>
            <a:ln w="285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89" name="AutoShape 72"/>
            <p:cNvSpPr>
              <a:spLocks noChangeArrowheads="1"/>
            </p:cNvSpPr>
            <p:nvPr/>
          </p:nvSpPr>
          <p:spPr bwMode="auto">
            <a:xfrm>
              <a:off x="1296" y="3264"/>
              <a:ext cx="96" cy="96"/>
            </a:xfrm>
            <a:prstGeom prst="flowChartConnector">
              <a:avLst/>
            </a:prstGeom>
            <a:solidFill>
              <a:srgbClr val="000000"/>
            </a:solidFill>
            <a:ln w="285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0" name="AutoShape 73"/>
            <p:cNvSpPr>
              <a:spLocks noChangeArrowheads="1"/>
            </p:cNvSpPr>
            <p:nvPr/>
          </p:nvSpPr>
          <p:spPr bwMode="auto">
            <a:xfrm>
              <a:off x="1056" y="3264"/>
              <a:ext cx="96" cy="96"/>
            </a:xfrm>
            <a:prstGeom prst="flowChartConnector">
              <a:avLst/>
            </a:prstGeom>
            <a:solidFill>
              <a:srgbClr val="000000"/>
            </a:solidFill>
            <a:ln w="285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1" name="Line 74"/>
            <p:cNvSpPr>
              <a:spLocks noChangeShapeType="1"/>
            </p:cNvSpPr>
            <p:nvPr/>
          </p:nvSpPr>
          <p:spPr bwMode="auto">
            <a:xfrm>
              <a:off x="1392" y="4079"/>
              <a:ext cx="0" cy="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2" name="Line 75"/>
            <p:cNvSpPr>
              <a:spLocks noChangeShapeType="1"/>
            </p:cNvSpPr>
            <p:nvPr/>
          </p:nvSpPr>
          <p:spPr bwMode="auto">
            <a:xfrm>
              <a:off x="1440" y="2410"/>
              <a:ext cx="0" cy="10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3" name="Line 76"/>
            <p:cNvSpPr>
              <a:spLocks noChangeShapeType="1"/>
            </p:cNvSpPr>
            <p:nvPr/>
          </p:nvSpPr>
          <p:spPr bwMode="auto">
            <a:xfrm>
              <a:off x="1680" y="2832"/>
              <a:ext cx="0" cy="6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4" name="AutoShape 77"/>
            <p:cNvSpPr>
              <a:spLocks noChangeArrowheads="1"/>
            </p:cNvSpPr>
            <p:nvPr/>
          </p:nvSpPr>
          <p:spPr bwMode="auto">
            <a:xfrm>
              <a:off x="1392" y="2784"/>
              <a:ext cx="96" cy="96"/>
            </a:xfrm>
            <a:prstGeom prst="flowChartConnector">
              <a:avLst/>
            </a:prstGeom>
            <a:solidFill>
              <a:srgbClr val="000000"/>
            </a:solidFill>
            <a:ln w="285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5" name="Line 78"/>
            <p:cNvSpPr>
              <a:spLocks noChangeShapeType="1"/>
            </p:cNvSpPr>
            <p:nvPr/>
          </p:nvSpPr>
          <p:spPr bwMode="auto">
            <a:xfrm flipH="1">
              <a:off x="1440" y="2832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96" name="Text Box 79"/>
            <p:cNvSpPr txBox="1">
              <a:spLocks noChangeArrowheads="1"/>
            </p:cNvSpPr>
            <p:nvPr/>
          </p:nvSpPr>
          <p:spPr bwMode="auto">
            <a:xfrm>
              <a:off x="1488" y="225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909"/>
                  </a:solidFill>
                </a:rPr>
                <a:t>CI</a:t>
              </a:r>
              <a:endParaRPr lang="en-US" sz="2000" b="0">
                <a:solidFill>
                  <a:srgbClr val="FF0909"/>
                </a:solidFill>
              </a:endParaRPr>
            </a:p>
          </p:txBody>
        </p:sp>
        <p:sp>
          <p:nvSpPr>
            <p:cNvPr id="74797" name="Text Box 80"/>
            <p:cNvSpPr txBox="1">
              <a:spLocks noChangeArrowheads="1"/>
            </p:cNvSpPr>
            <p:nvPr/>
          </p:nvSpPr>
          <p:spPr bwMode="auto">
            <a:xfrm>
              <a:off x="1440" y="4166"/>
              <a:ext cx="3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909"/>
                  </a:solidFill>
                </a:rPr>
                <a:t>CO</a:t>
              </a:r>
              <a:endParaRPr lang="en-US" sz="2000" b="0">
                <a:solidFill>
                  <a:srgbClr val="FF0909"/>
                </a:solidFill>
              </a:endParaRPr>
            </a:p>
          </p:txBody>
        </p:sp>
      </p:grpSp>
      <p:sp>
        <p:nvSpPr>
          <p:cNvPr id="74760" name="Line 82"/>
          <p:cNvSpPr>
            <a:spLocks noChangeShapeType="1"/>
          </p:cNvSpPr>
          <p:nvPr/>
        </p:nvSpPr>
        <p:spPr bwMode="auto">
          <a:xfrm flipV="1">
            <a:off x="6808788" y="3657600"/>
            <a:ext cx="1039812" cy="9747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1" name="Line 83"/>
          <p:cNvSpPr>
            <a:spLocks noChangeShapeType="1"/>
          </p:cNvSpPr>
          <p:nvPr/>
        </p:nvSpPr>
        <p:spPr bwMode="auto">
          <a:xfrm>
            <a:off x="6808788" y="2057400"/>
            <a:ext cx="1012825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4F1486-8DF5-1A45-9A06-89CFFC59869D}" type="slidenum">
              <a:rPr lang="en-US" smtClean="0">
                <a:latin typeface="Tahoma" pitchFamily="-1" charset="0"/>
              </a:rPr>
              <a:pPr/>
              <a:t>18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N-bit Adder/Subtracter</a:t>
            </a:r>
          </a:p>
        </p:txBody>
      </p:sp>
      <p:sp>
        <p:nvSpPr>
          <p:cNvPr id="768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3733800" cy="2209800"/>
          </a:xfrm>
        </p:spPr>
        <p:txBody>
          <a:bodyPr/>
          <a:lstStyle/>
          <a:p>
            <a:pPr eaLnBrk="1" hangingPunct="1"/>
            <a:endParaRPr lang="en-US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6806" name="Text Box 46"/>
          <p:cNvSpPr txBox="1">
            <a:spLocks noChangeArrowheads="1"/>
          </p:cNvSpPr>
          <p:nvPr/>
        </p:nvSpPr>
        <p:spPr bwMode="auto">
          <a:xfrm>
            <a:off x="7061200" y="32766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0">
                <a:solidFill>
                  <a:srgbClr val="FF0909"/>
                </a:solidFill>
              </a:rPr>
              <a:t>S</a:t>
            </a:r>
            <a:endParaRPr lang="en-US" b="0"/>
          </a:p>
        </p:txBody>
      </p:sp>
      <p:sp>
        <p:nvSpPr>
          <p:cNvPr id="76807" name="Freeform 49"/>
          <p:cNvSpPr>
            <a:spLocks/>
          </p:cNvSpPr>
          <p:nvPr/>
        </p:nvSpPr>
        <p:spPr bwMode="auto">
          <a:xfrm>
            <a:off x="6122988" y="3124200"/>
            <a:ext cx="609600" cy="609600"/>
          </a:xfrm>
          <a:custGeom>
            <a:avLst/>
            <a:gdLst>
              <a:gd name="T0" fmla="*/ 0 w 384"/>
              <a:gd name="T1" fmla="*/ 0 h 576"/>
              <a:gd name="T2" fmla="*/ 2147483647 w 384"/>
              <a:gd name="T3" fmla="*/ 2147483647 h 576"/>
              <a:gd name="T4" fmla="*/ 2147483647 w 384"/>
              <a:gd name="T5" fmla="*/ 2147483647 h 576"/>
              <a:gd name="T6" fmla="*/ 0 w 384"/>
              <a:gd name="T7" fmla="*/ 2147483647 h 576"/>
              <a:gd name="T8" fmla="*/ 0 w 384"/>
              <a:gd name="T9" fmla="*/ 2147483647 h 576"/>
              <a:gd name="T10" fmla="*/ 2147483647 w 384"/>
              <a:gd name="T11" fmla="*/ 2147483647 h 576"/>
              <a:gd name="T12" fmla="*/ 0 w 384"/>
              <a:gd name="T13" fmla="*/ 2147483647 h 576"/>
              <a:gd name="T14" fmla="*/ 0 w 384"/>
              <a:gd name="T15" fmla="*/ 0 h 5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576"/>
              <a:gd name="T26" fmla="*/ 384 w 384"/>
              <a:gd name="T27" fmla="*/ 576 h 5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576">
                <a:moveTo>
                  <a:pt x="0" y="0"/>
                </a:moveTo>
                <a:lnTo>
                  <a:pt x="384" y="192"/>
                </a:lnTo>
                <a:lnTo>
                  <a:pt x="384" y="384"/>
                </a:lnTo>
                <a:lnTo>
                  <a:pt x="0" y="576"/>
                </a:lnTo>
                <a:lnTo>
                  <a:pt x="0" y="384"/>
                </a:lnTo>
                <a:lnTo>
                  <a:pt x="96" y="288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8" name="Text Box 50"/>
          <p:cNvSpPr txBox="1">
            <a:spLocks noChangeArrowheads="1"/>
          </p:cNvSpPr>
          <p:nvPr/>
        </p:nvSpPr>
        <p:spPr bwMode="auto">
          <a:xfrm>
            <a:off x="6199188" y="3214688"/>
            <a:ext cx="457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+/-</a:t>
            </a:r>
            <a:endParaRPr lang="en-US"/>
          </a:p>
        </p:txBody>
      </p:sp>
      <p:sp>
        <p:nvSpPr>
          <p:cNvPr id="76809" name="Line 90"/>
          <p:cNvSpPr>
            <a:spLocks noChangeShapeType="1"/>
          </p:cNvSpPr>
          <p:nvPr/>
        </p:nvSpPr>
        <p:spPr bwMode="auto">
          <a:xfrm>
            <a:off x="6732588" y="34290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0" name="Line 91"/>
          <p:cNvSpPr>
            <a:spLocks noChangeShapeType="1"/>
          </p:cNvSpPr>
          <p:nvPr/>
        </p:nvSpPr>
        <p:spPr bwMode="auto">
          <a:xfrm>
            <a:off x="5818188" y="36576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1" name="Line 92"/>
          <p:cNvSpPr>
            <a:spLocks noChangeShapeType="1"/>
          </p:cNvSpPr>
          <p:nvPr/>
        </p:nvSpPr>
        <p:spPr bwMode="auto">
          <a:xfrm>
            <a:off x="5818188" y="32004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812" name="Group 103"/>
          <p:cNvGrpSpPr>
            <a:grpSpLocks/>
          </p:cNvGrpSpPr>
          <p:nvPr/>
        </p:nvGrpSpPr>
        <p:grpSpPr bwMode="auto">
          <a:xfrm>
            <a:off x="611188" y="1508125"/>
            <a:ext cx="3895725" cy="4435475"/>
            <a:chOff x="2442" y="758"/>
            <a:chExt cx="2454" cy="2794"/>
          </a:xfrm>
        </p:grpSpPr>
        <p:sp>
          <p:nvSpPr>
            <p:cNvPr id="76820" name="Rectangle 102"/>
            <p:cNvSpPr>
              <a:spLocks noChangeArrowheads="1"/>
            </p:cNvSpPr>
            <p:nvPr/>
          </p:nvSpPr>
          <p:spPr bwMode="auto">
            <a:xfrm>
              <a:off x="2976" y="816"/>
              <a:ext cx="1440" cy="244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1" name="Rectangle 4"/>
            <p:cNvSpPr>
              <a:spLocks noChangeArrowheads="1"/>
            </p:cNvSpPr>
            <p:nvPr/>
          </p:nvSpPr>
          <p:spPr bwMode="auto">
            <a:xfrm>
              <a:off x="3936" y="1766"/>
              <a:ext cx="384" cy="384"/>
            </a:xfrm>
            <a:prstGeom prst="rect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r>
                <a:rPr lang="en-US" sz="2000" b="0">
                  <a:solidFill>
                    <a:srgbClr val="000000"/>
                  </a:solidFill>
                </a:rPr>
                <a:t>FA</a:t>
              </a:r>
              <a:endParaRPr lang="en-US" b="0"/>
            </a:p>
          </p:txBody>
        </p:sp>
        <p:sp>
          <p:nvSpPr>
            <p:cNvPr id="76822" name="Line 7"/>
            <p:cNvSpPr>
              <a:spLocks noChangeShapeType="1"/>
            </p:cNvSpPr>
            <p:nvPr/>
          </p:nvSpPr>
          <p:spPr bwMode="auto">
            <a:xfrm>
              <a:off x="4320" y="1862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3" name="Text Box 8"/>
            <p:cNvSpPr txBox="1">
              <a:spLocks noChangeArrowheads="1"/>
            </p:cNvSpPr>
            <p:nvPr/>
          </p:nvSpPr>
          <p:spPr bwMode="auto">
            <a:xfrm>
              <a:off x="2566" y="1996"/>
              <a:ext cx="28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B</a:t>
              </a:r>
              <a:r>
                <a:rPr lang="en-US" sz="2000" b="0" baseline="-25000">
                  <a:solidFill>
                    <a:srgbClr val="FF0909"/>
                  </a:solidFill>
                </a:rPr>
                <a:t>1</a:t>
              </a:r>
            </a:p>
          </p:txBody>
        </p:sp>
        <p:sp>
          <p:nvSpPr>
            <p:cNvPr id="76824" name="Text Box 9"/>
            <p:cNvSpPr txBox="1">
              <a:spLocks noChangeArrowheads="1"/>
            </p:cNvSpPr>
            <p:nvPr/>
          </p:nvSpPr>
          <p:spPr bwMode="auto">
            <a:xfrm>
              <a:off x="4534" y="1718"/>
              <a:ext cx="28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S</a:t>
              </a:r>
              <a:r>
                <a:rPr lang="en-US" sz="2000" b="0" baseline="-25000">
                  <a:solidFill>
                    <a:srgbClr val="FF0909"/>
                  </a:solidFill>
                </a:rPr>
                <a:t>1</a:t>
              </a:r>
            </a:p>
          </p:txBody>
        </p:sp>
        <p:sp>
          <p:nvSpPr>
            <p:cNvPr id="76825" name="Text Box 10"/>
            <p:cNvSpPr txBox="1">
              <a:spLocks noChangeArrowheads="1"/>
            </p:cNvSpPr>
            <p:nvPr/>
          </p:nvSpPr>
          <p:spPr bwMode="auto">
            <a:xfrm>
              <a:off x="2566" y="1766"/>
              <a:ext cx="28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A</a:t>
              </a:r>
              <a:r>
                <a:rPr lang="en-US" sz="2000" b="0" baseline="-25000">
                  <a:solidFill>
                    <a:srgbClr val="FF0909"/>
                  </a:solidFill>
                </a:rPr>
                <a:t>1</a:t>
              </a:r>
            </a:p>
          </p:txBody>
        </p:sp>
        <p:sp>
          <p:nvSpPr>
            <p:cNvPr id="76826" name="Line 11"/>
            <p:cNvSpPr>
              <a:spLocks noChangeShapeType="1"/>
            </p:cNvSpPr>
            <p:nvPr/>
          </p:nvSpPr>
          <p:spPr bwMode="auto">
            <a:xfrm>
              <a:off x="4128" y="157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7" name="Line 19"/>
            <p:cNvSpPr>
              <a:spLocks noChangeShapeType="1"/>
            </p:cNvSpPr>
            <p:nvPr/>
          </p:nvSpPr>
          <p:spPr bwMode="auto">
            <a:xfrm>
              <a:off x="4128" y="2160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3936" y="1190"/>
              <a:ext cx="384" cy="384"/>
            </a:xfrm>
            <a:prstGeom prst="rect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r>
                <a:rPr lang="en-US" sz="2000" b="0">
                  <a:solidFill>
                    <a:srgbClr val="000000"/>
                  </a:solidFill>
                </a:rPr>
                <a:t>FA</a:t>
              </a:r>
              <a:endParaRPr lang="en-US" b="0"/>
            </a:p>
          </p:txBody>
        </p:sp>
        <p:sp>
          <p:nvSpPr>
            <p:cNvPr id="76829" name="Line 31"/>
            <p:cNvSpPr>
              <a:spLocks noChangeShapeType="1"/>
            </p:cNvSpPr>
            <p:nvPr/>
          </p:nvSpPr>
          <p:spPr bwMode="auto">
            <a:xfrm>
              <a:off x="4320" y="1286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0" name="Text Box 32"/>
            <p:cNvSpPr txBox="1">
              <a:spLocks noChangeArrowheads="1"/>
            </p:cNvSpPr>
            <p:nvPr/>
          </p:nvSpPr>
          <p:spPr bwMode="auto">
            <a:xfrm>
              <a:off x="2566" y="1420"/>
              <a:ext cx="28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B</a:t>
              </a:r>
              <a:r>
                <a:rPr lang="en-US" sz="2000" b="0" baseline="-25000">
                  <a:solidFill>
                    <a:srgbClr val="FF0909"/>
                  </a:solidFill>
                </a:rPr>
                <a:t>0</a:t>
              </a:r>
            </a:p>
          </p:txBody>
        </p:sp>
        <p:sp>
          <p:nvSpPr>
            <p:cNvPr id="76831" name="Text Box 33"/>
            <p:cNvSpPr txBox="1">
              <a:spLocks noChangeArrowheads="1"/>
            </p:cNvSpPr>
            <p:nvPr/>
          </p:nvSpPr>
          <p:spPr bwMode="auto">
            <a:xfrm>
              <a:off x="4534" y="1142"/>
              <a:ext cx="28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S</a:t>
              </a:r>
              <a:r>
                <a:rPr lang="en-US" sz="2000" b="0" baseline="-25000">
                  <a:solidFill>
                    <a:srgbClr val="FF0909"/>
                  </a:solidFill>
                </a:rPr>
                <a:t>0</a:t>
              </a:r>
            </a:p>
          </p:txBody>
        </p:sp>
        <p:sp>
          <p:nvSpPr>
            <p:cNvPr id="76832" name="Text Box 34"/>
            <p:cNvSpPr txBox="1">
              <a:spLocks noChangeArrowheads="1"/>
            </p:cNvSpPr>
            <p:nvPr/>
          </p:nvSpPr>
          <p:spPr bwMode="auto">
            <a:xfrm>
              <a:off x="2566" y="1190"/>
              <a:ext cx="28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A</a:t>
              </a:r>
              <a:r>
                <a:rPr lang="en-US" sz="2000" b="0" baseline="-25000">
                  <a:solidFill>
                    <a:srgbClr val="FF0909"/>
                  </a:solidFill>
                </a:rPr>
                <a:t>0</a:t>
              </a:r>
            </a:p>
          </p:txBody>
        </p:sp>
        <p:sp>
          <p:nvSpPr>
            <p:cNvPr id="76833" name="Line 35"/>
            <p:cNvSpPr>
              <a:spLocks noChangeShapeType="1"/>
            </p:cNvSpPr>
            <p:nvPr/>
          </p:nvSpPr>
          <p:spPr bwMode="auto">
            <a:xfrm>
              <a:off x="4128" y="932"/>
              <a:ext cx="0" cy="2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4" name="Rectangle 36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rect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r>
                <a:rPr lang="en-US" sz="2000" b="0">
                  <a:solidFill>
                    <a:srgbClr val="000000"/>
                  </a:solidFill>
                </a:rPr>
                <a:t>FA</a:t>
              </a:r>
              <a:endParaRPr lang="en-US" b="0"/>
            </a:p>
          </p:txBody>
        </p:sp>
        <p:sp>
          <p:nvSpPr>
            <p:cNvPr id="76835" name="Line 37"/>
            <p:cNvSpPr>
              <a:spLocks noChangeShapeType="1"/>
            </p:cNvSpPr>
            <p:nvPr/>
          </p:nvSpPr>
          <p:spPr bwMode="auto">
            <a:xfrm>
              <a:off x="2784" y="2784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6" name="Line 38"/>
            <p:cNvSpPr>
              <a:spLocks noChangeShapeType="1"/>
            </p:cNvSpPr>
            <p:nvPr/>
          </p:nvSpPr>
          <p:spPr bwMode="auto">
            <a:xfrm>
              <a:off x="3744" y="29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7" name="Line 39"/>
            <p:cNvSpPr>
              <a:spLocks noChangeShapeType="1"/>
            </p:cNvSpPr>
            <p:nvPr/>
          </p:nvSpPr>
          <p:spPr bwMode="auto">
            <a:xfrm>
              <a:off x="4320" y="2784"/>
              <a:ext cx="2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8" name="Text Box 40"/>
            <p:cNvSpPr txBox="1">
              <a:spLocks noChangeArrowheads="1"/>
            </p:cNvSpPr>
            <p:nvPr/>
          </p:nvSpPr>
          <p:spPr bwMode="auto">
            <a:xfrm>
              <a:off x="2442" y="2860"/>
              <a:ext cx="39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B</a:t>
              </a:r>
              <a:r>
                <a:rPr lang="en-US" sz="2000" b="0" baseline="-25000">
                  <a:solidFill>
                    <a:srgbClr val="FF0909"/>
                  </a:solidFill>
                </a:rPr>
                <a:t>N-1</a:t>
              </a:r>
            </a:p>
          </p:txBody>
        </p:sp>
        <p:sp>
          <p:nvSpPr>
            <p:cNvPr id="76839" name="Text Box 41"/>
            <p:cNvSpPr txBox="1">
              <a:spLocks noChangeArrowheads="1"/>
            </p:cNvSpPr>
            <p:nvPr/>
          </p:nvSpPr>
          <p:spPr bwMode="auto">
            <a:xfrm>
              <a:off x="4506" y="2640"/>
              <a:ext cx="39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S</a:t>
              </a:r>
              <a:r>
                <a:rPr lang="en-US" sz="2000" b="0" baseline="-25000">
                  <a:solidFill>
                    <a:srgbClr val="FF0909"/>
                  </a:solidFill>
                </a:rPr>
                <a:t>N-1</a:t>
              </a:r>
              <a:endParaRPr lang="en-US" b="0"/>
            </a:p>
          </p:txBody>
        </p:sp>
        <p:sp>
          <p:nvSpPr>
            <p:cNvPr id="76840" name="Text Box 42"/>
            <p:cNvSpPr txBox="1">
              <a:spLocks noChangeArrowheads="1"/>
            </p:cNvSpPr>
            <p:nvPr/>
          </p:nvSpPr>
          <p:spPr bwMode="auto">
            <a:xfrm>
              <a:off x="2449" y="2640"/>
              <a:ext cx="39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A</a:t>
              </a:r>
              <a:r>
                <a:rPr lang="en-US" sz="2000" b="0" baseline="-25000">
                  <a:solidFill>
                    <a:srgbClr val="FF0909"/>
                  </a:solidFill>
                </a:rPr>
                <a:t>N-1</a:t>
              </a:r>
            </a:p>
          </p:txBody>
        </p:sp>
        <p:sp>
          <p:nvSpPr>
            <p:cNvPr id="76841" name="Line 43"/>
            <p:cNvSpPr>
              <a:spLocks noChangeShapeType="1"/>
            </p:cNvSpPr>
            <p:nvPr/>
          </p:nvSpPr>
          <p:spPr bwMode="auto">
            <a:xfrm>
              <a:off x="4128" y="2496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2" name="Text Box 47"/>
            <p:cNvSpPr txBox="1">
              <a:spLocks noChangeArrowheads="1"/>
            </p:cNvSpPr>
            <p:nvPr/>
          </p:nvSpPr>
          <p:spPr bwMode="auto">
            <a:xfrm>
              <a:off x="2607" y="940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1</a:t>
              </a:r>
              <a:endParaRPr lang="en-US" b="0"/>
            </a:p>
          </p:txBody>
        </p:sp>
        <p:sp>
          <p:nvSpPr>
            <p:cNvPr id="76843" name="Text Box 48"/>
            <p:cNvSpPr txBox="1">
              <a:spLocks noChangeArrowheads="1"/>
            </p:cNvSpPr>
            <p:nvPr/>
          </p:nvSpPr>
          <p:spPr bwMode="auto">
            <a:xfrm>
              <a:off x="3999" y="224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000000"/>
                  </a:solidFill>
                </a:rPr>
                <a:t>…</a:t>
              </a:r>
              <a:endParaRPr lang="en-US" b="0">
                <a:solidFill>
                  <a:srgbClr val="000000"/>
                </a:solidFill>
              </a:endParaRPr>
            </a:p>
          </p:txBody>
        </p:sp>
        <p:grpSp>
          <p:nvGrpSpPr>
            <p:cNvPr id="76844" name="Group 54"/>
            <p:cNvGrpSpPr>
              <a:grpSpLocks/>
            </p:cNvGrpSpPr>
            <p:nvPr/>
          </p:nvGrpSpPr>
          <p:grpSpPr bwMode="auto">
            <a:xfrm>
              <a:off x="3264" y="3014"/>
              <a:ext cx="192" cy="192"/>
              <a:chOff x="912" y="2304"/>
              <a:chExt cx="192" cy="192"/>
            </a:xfrm>
          </p:grpSpPr>
          <p:sp>
            <p:nvSpPr>
              <p:cNvPr id="76880" name="AutoShape 51"/>
              <p:cNvSpPr>
                <a:spLocks noChangeArrowheads="1"/>
              </p:cNvSpPr>
              <p:nvPr/>
            </p:nvSpPr>
            <p:spPr bwMode="auto">
              <a:xfrm>
                <a:off x="1008" y="2352"/>
                <a:ext cx="96" cy="96"/>
              </a:xfrm>
              <a:prstGeom prst="flowChartConnector">
                <a:avLst/>
              </a:prstGeom>
              <a:solidFill>
                <a:srgbClr val="52F4C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81" name="AutoShape 52"/>
              <p:cNvSpPr>
                <a:spLocks noChangeArrowheads="1"/>
              </p:cNvSpPr>
              <p:nvPr/>
            </p:nvSpPr>
            <p:spPr bwMode="auto">
              <a:xfrm rot="5400000">
                <a:off x="864" y="2352"/>
                <a:ext cx="192" cy="96"/>
              </a:xfrm>
              <a:prstGeom prst="triangle">
                <a:avLst>
                  <a:gd name="adj" fmla="val 50000"/>
                </a:avLst>
              </a:prstGeom>
              <a:solidFill>
                <a:srgbClr val="52F4C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845" name="AutoShape 53"/>
            <p:cNvSpPr>
              <a:spLocks noChangeArrowheads="1"/>
            </p:cNvSpPr>
            <p:nvPr/>
          </p:nvSpPr>
          <p:spPr bwMode="auto">
            <a:xfrm rot="5400000">
              <a:off x="3576" y="2990"/>
              <a:ext cx="240" cy="96"/>
            </a:xfrm>
            <a:prstGeom prst="flowChartTerminator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6" name="Line 55"/>
            <p:cNvSpPr>
              <a:spLocks noChangeShapeType="1"/>
            </p:cNvSpPr>
            <p:nvPr/>
          </p:nvSpPr>
          <p:spPr bwMode="auto">
            <a:xfrm>
              <a:off x="3456" y="3110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7" name="Line 56"/>
            <p:cNvSpPr>
              <a:spLocks noChangeShapeType="1"/>
            </p:cNvSpPr>
            <p:nvPr/>
          </p:nvSpPr>
          <p:spPr bwMode="auto">
            <a:xfrm>
              <a:off x="3072" y="3110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8" name="Line 57"/>
            <p:cNvSpPr>
              <a:spLocks noChangeShapeType="1"/>
            </p:cNvSpPr>
            <p:nvPr/>
          </p:nvSpPr>
          <p:spPr bwMode="auto">
            <a:xfrm>
              <a:off x="2784" y="296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9" name="Line 58"/>
            <p:cNvSpPr>
              <a:spLocks noChangeShapeType="1"/>
            </p:cNvSpPr>
            <p:nvPr/>
          </p:nvSpPr>
          <p:spPr bwMode="auto">
            <a:xfrm>
              <a:off x="3072" y="296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0" name="Line 59"/>
            <p:cNvSpPr>
              <a:spLocks noChangeShapeType="1"/>
            </p:cNvSpPr>
            <p:nvPr/>
          </p:nvSpPr>
          <p:spPr bwMode="auto">
            <a:xfrm>
              <a:off x="2784" y="1882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1" name="Line 60"/>
            <p:cNvSpPr>
              <a:spLocks noChangeShapeType="1"/>
            </p:cNvSpPr>
            <p:nvPr/>
          </p:nvSpPr>
          <p:spPr bwMode="auto">
            <a:xfrm>
              <a:off x="3744" y="207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6852" name="Group 61"/>
            <p:cNvGrpSpPr>
              <a:grpSpLocks/>
            </p:cNvGrpSpPr>
            <p:nvPr/>
          </p:nvGrpSpPr>
          <p:grpSpPr bwMode="auto">
            <a:xfrm>
              <a:off x="3264" y="2150"/>
              <a:ext cx="192" cy="192"/>
              <a:chOff x="912" y="2304"/>
              <a:chExt cx="192" cy="192"/>
            </a:xfrm>
          </p:grpSpPr>
          <p:sp>
            <p:nvSpPr>
              <p:cNvPr id="76878" name="AutoShape 62"/>
              <p:cNvSpPr>
                <a:spLocks noChangeArrowheads="1"/>
              </p:cNvSpPr>
              <p:nvPr/>
            </p:nvSpPr>
            <p:spPr bwMode="auto">
              <a:xfrm>
                <a:off x="1008" y="2352"/>
                <a:ext cx="96" cy="96"/>
              </a:xfrm>
              <a:prstGeom prst="flowChartConnector">
                <a:avLst/>
              </a:prstGeom>
              <a:solidFill>
                <a:srgbClr val="52F4C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79" name="AutoShape 63"/>
              <p:cNvSpPr>
                <a:spLocks noChangeArrowheads="1"/>
              </p:cNvSpPr>
              <p:nvPr/>
            </p:nvSpPr>
            <p:spPr bwMode="auto">
              <a:xfrm rot="5400000">
                <a:off x="864" y="2352"/>
                <a:ext cx="192" cy="96"/>
              </a:xfrm>
              <a:prstGeom prst="triangle">
                <a:avLst>
                  <a:gd name="adj" fmla="val 50000"/>
                </a:avLst>
              </a:prstGeom>
              <a:solidFill>
                <a:srgbClr val="52F4C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853" name="AutoShape 64"/>
            <p:cNvSpPr>
              <a:spLocks noChangeArrowheads="1"/>
            </p:cNvSpPr>
            <p:nvPr/>
          </p:nvSpPr>
          <p:spPr bwMode="auto">
            <a:xfrm rot="5400000">
              <a:off x="3576" y="2126"/>
              <a:ext cx="240" cy="96"/>
            </a:xfrm>
            <a:prstGeom prst="flowChartTerminator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4" name="Line 65"/>
            <p:cNvSpPr>
              <a:spLocks noChangeShapeType="1"/>
            </p:cNvSpPr>
            <p:nvPr/>
          </p:nvSpPr>
          <p:spPr bwMode="auto">
            <a:xfrm>
              <a:off x="3456" y="2208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5" name="Line 66"/>
            <p:cNvSpPr>
              <a:spLocks noChangeShapeType="1"/>
            </p:cNvSpPr>
            <p:nvPr/>
          </p:nvSpPr>
          <p:spPr bwMode="auto">
            <a:xfrm>
              <a:off x="3072" y="2208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6" name="Line 67"/>
            <p:cNvSpPr>
              <a:spLocks noChangeShapeType="1"/>
            </p:cNvSpPr>
            <p:nvPr/>
          </p:nvSpPr>
          <p:spPr bwMode="auto">
            <a:xfrm>
              <a:off x="2784" y="2064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7" name="Line 68"/>
            <p:cNvSpPr>
              <a:spLocks noChangeShapeType="1"/>
            </p:cNvSpPr>
            <p:nvPr/>
          </p:nvSpPr>
          <p:spPr bwMode="auto">
            <a:xfrm>
              <a:off x="3072" y="2064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8" name="Line 69"/>
            <p:cNvSpPr>
              <a:spLocks noChangeShapeType="1"/>
            </p:cNvSpPr>
            <p:nvPr/>
          </p:nvSpPr>
          <p:spPr bwMode="auto">
            <a:xfrm>
              <a:off x="2784" y="1286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9" name="Line 70"/>
            <p:cNvSpPr>
              <a:spLocks noChangeShapeType="1"/>
            </p:cNvSpPr>
            <p:nvPr/>
          </p:nvSpPr>
          <p:spPr bwMode="auto">
            <a:xfrm>
              <a:off x="3744" y="1478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6860" name="Group 71"/>
            <p:cNvGrpSpPr>
              <a:grpSpLocks/>
            </p:cNvGrpSpPr>
            <p:nvPr/>
          </p:nvGrpSpPr>
          <p:grpSpPr bwMode="auto">
            <a:xfrm>
              <a:off x="3264" y="1554"/>
              <a:ext cx="192" cy="192"/>
              <a:chOff x="912" y="2304"/>
              <a:chExt cx="192" cy="192"/>
            </a:xfrm>
          </p:grpSpPr>
          <p:sp>
            <p:nvSpPr>
              <p:cNvPr id="76876" name="AutoShape 72"/>
              <p:cNvSpPr>
                <a:spLocks noChangeArrowheads="1"/>
              </p:cNvSpPr>
              <p:nvPr/>
            </p:nvSpPr>
            <p:spPr bwMode="auto">
              <a:xfrm>
                <a:off x="1008" y="2352"/>
                <a:ext cx="96" cy="96"/>
              </a:xfrm>
              <a:prstGeom prst="flowChartConnector">
                <a:avLst/>
              </a:prstGeom>
              <a:solidFill>
                <a:srgbClr val="52F4C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77" name="AutoShape 73"/>
              <p:cNvSpPr>
                <a:spLocks noChangeArrowheads="1"/>
              </p:cNvSpPr>
              <p:nvPr/>
            </p:nvSpPr>
            <p:spPr bwMode="auto">
              <a:xfrm rot="5400000">
                <a:off x="864" y="2352"/>
                <a:ext cx="192" cy="96"/>
              </a:xfrm>
              <a:prstGeom prst="triangle">
                <a:avLst>
                  <a:gd name="adj" fmla="val 50000"/>
                </a:avLst>
              </a:prstGeom>
              <a:solidFill>
                <a:srgbClr val="52F4C2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861" name="AutoShape 74"/>
            <p:cNvSpPr>
              <a:spLocks noChangeArrowheads="1"/>
            </p:cNvSpPr>
            <p:nvPr/>
          </p:nvSpPr>
          <p:spPr bwMode="auto">
            <a:xfrm rot="5400000">
              <a:off x="3576" y="1530"/>
              <a:ext cx="240" cy="96"/>
            </a:xfrm>
            <a:prstGeom prst="flowChartTerminator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2" name="Line 75"/>
            <p:cNvSpPr>
              <a:spLocks noChangeShapeType="1"/>
            </p:cNvSpPr>
            <p:nvPr/>
          </p:nvSpPr>
          <p:spPr bwMode="auto">
            <a:xfrm>
              <a:off x="3456" y="1612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3" name="Line 76"/>
            <p:cNvSpPr>
              <a:spLocks noChangeShapeType="1"/>
            </p:cNvSpPr>
            <p:nvPr/>
          </p:nvSpPr>
          <p:spPr bwMode="auto">
            <a:xfrm>
              <a:off x="3072" y="1612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4" name="Line 77"/>
            <p:cNvSpPr>
              <a:spLocks noChangeShapeType="1"/>
            </p:cNvSpPr>
            <p:nvPr/>
          </p:nvSpPr>
          <p:spPr bwMode="auto">
            <a:xfrm>
              <a:off x="2784" y="1468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5" name="Line 78"/>
            <p:cNvSpPr>
              <a:spLocks noChangeShapeType="1"/>
            </p:cNvSpPr>
            <p:nvPr/>
          </p:nvSpPr>
          <p:spPr bwMode="auto">
            <a:xfrm>
              <a:off x="3072" y="1468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6" name="Line 80"/>
            <p:cNvSpPr>
              <a:spLocks noChangeShapeType="1"/>
            </p:cNvSpPr>
            <p:nvPr/>
          </p:nvSpPr>
          <p:spPr bwMode="auto">
            <a:xfrm flipV="1">
              <a:off x="3744" y="932"/>
              <a:ext cx="3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7" name="AutoShape 84"/>
            <p:cNvSpPr>
              <a:spLocks noChangeArrowheads="1"/>
            </p:cNvSpPr>
            <p:nvPr/>
          </p:nvSpPr>
          <p:spPr bwMode="auto">
            <a:xfrm rot="5400000">
              <a:off x="3576" y="984"/>
              <a:ext cx="240" cy="96"/>
            </a:xfrm>
            <a:prstGeom prst="flowChartTerminator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8" name="Line 85"/>
            <p:cNvSpPr>
              <a:spLocks noChangeShapeType="1"/>
            </p:cNvSpPr>
            <p:nvPr/>
          </p:nvSpPr>
          <p:spPr bwMode="auto">
            <a:xfrm>
              <a:off x="2784" y="1066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9" name="Line 87"/>
            <p:cNvSpPr>
              <a:spLocks noChangeShapeType="1"/>
            </p:cNvSpPr>
            <p:nvPr/>
          </p:nvSpPr>
          <p:spPr bwMode="auto">
            <a:xfrm>
              <a:off x="2784" y="922"/>
              <a:ext cx="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0" name="Text Box 89"/>
            <p:cNvSpPr txBox="1">
              <a:spLocks noChangeArrowheads="1"/>
            </p:cNvSpPr>
            <p:nvPr/>
          </p:nvSpPr>
          <p:spPr bwMode="auto">
            <a:xfrm>
              <a:off x="2607" y="75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0</a:t>
              </a:r>
              <a:endParaRPr lang="en-US" b="0"/>
            </a:p>
          </p:txBody>
        </p:sp>
        <p:sp>
          <p:nvSpPr>
            <p:cNvPr id="76871" name="Line 93"/>
            <p:cNvSpPr>
              <a:spLocks noChangeShapeType="1"/>
            </p:cNvSpPr>
            <p:nvPr/>
          </p:nvSpPr>
          <p:spPr bwMode="auto">
            <a:xfrm flipH="1" flipV="1">
              <a:off x="3696" y="3158"/>
              <a:ext cx="0" cy="2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2" name="Line 94"/>
            <p:cNvSpPr>
              <a:spLocks noChangeShapeType="1"/>
            </p:cNvSpPr>
            <p:nvPr/>
          </p:nvSpPr>
          <p:spPr bwMode="auto">
            <a:xfrm flipH="1" flipV="1">
              <a:off x="3696" y="2304"/>
              <a:ext cx="0" cy="2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3" name="Line 95"/>
            <p:cNvSpPr>
              <a:spLocks noChangeShapeType="1"/>
            </p:cNvSpPr>
            <p:nvPr/>
          </p:nvSpPr>
          <p:spPr bwMode="auto">
            <a:xfrm flipH="1" flipV="1">
              <a:off x="3696" y="1698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4" name="Line 96"/>
            <p:cNvSpPr>
              <a:spLocks noChangeShapeType="1"/>
            </p:cNvSpPr>
            <p:nvPr/>
          </p:nvSpPr>
          <p:spPr bwMode="auto">
            <a:xfrm flipH="1" flipV="1">
              <a:off x="3696" y="1142"/>
              <a:ext cx="0" cy="2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75" name="Text Box 97"/>
            <p:cNvSpPr txBox="1">
              <a:spLocks noChangeArrowheads="1"/>
            </p:cNvSpPr>
            <p:nvPr/>
          </p:nvSpPr>
          <p:spPr bwMode="auto">
            <a:xfrm>
              <a:off x="3710" y="3302"/>
              <a:ext cx="34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0">
                  <a:solidFill>
                    <a:srgbClr val="FF0909"/>
                  </a:solidFill>
                </a:rPr>
                <a:t>+/–</a:t>
              </a:r>
              <a:endParaRPr lang="en-US" b="0"/>
            </a:p>
          </p:txBody>
        </p:sp>
      </p:grpSp>
      <p:sp>
        <p:nvSpPr>
          <p:cNvPr id="76813" name="Line 98"/>
          <p:cNvSpPr>
            <a:spLocks noChangeShapeType="1"/>
          </p:cNvSpPr>
          <p:nvPr/>
        </p:nvSpPr>
        <p:spPr bwMode="auto">
          <a:xfrm flipH="1" flipV="1">
            <a:off x="6427788" y="3581400"/>
            <a:ext cx="0" cy="473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4" name="Text Box 99"/>
          <p:cNvSpPr txBox="1">
            <a:spLocks noChangeArrowheads="1"/>
          </p:cNvSpPr>
          <p:nvPr/>
        </p:nvSpPr>
        <p:spPr bwMode="auto">
          <a:xfrm>
            <a:off x="6450013" y="3717925"/>
            <a:ext cx="5445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0">
                <a:solidFill>
                  <a:srgbClr val="FF0909"/>
                </a:solidFill>
              </a:rPr>
              <a:t>+/–</a:t>
            </a:r>
            <a:endParaRPr lang="en-US" b="0"/>
          </a:p>
        </p:txBody>
      </p:sp>
      <p:sp>
        <p:nvSpPr>
          <p:cNvPr id="76815" name="Text Box 100"/>
          <p:cNvSpPr txBox="1">
            <a:spLocks noChangeArrowheads="1"/>
          </p:cNvSpPr>
          <p:nvPr/>
        </p:nvSpPr>
        <p:spPr bwMode="auto">
          <a:xfrm>
            <a:off x="5537200" y="34290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0">
                <a:solidFill>
                  <a:srgbClr val="FF0909"/>
                </a:solidFill>
              </a:rPr>
              <a:t>B</a:t>
            </a:r>
            <a:endParaRPr lang="en-US" b="0"/>
          </a:p>
        </p:txBody>
      </p:sp>
      <p:sp>
        <p:nvSpPr>
          <p:cNvPr id="76816" name="Text Box 101"/>
          <p:cNvSpPr txBox="1">
            <a:spLocks noChangeArrowheads="1"/>
          </p:cNvSpPr>
          <p:nvPr/>
        </p:nvSpPr>
        <p:spPr bwMode="auto">
          <a:xfrm>
            <a:off x="5537200" y="3032125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0">
                <a:solidFill>
                  <a:srgbClr val="FF0909"/>
                </a:solidFill>
              </a:rPr>
              <a:t>A</a:t>
            </a:r>
            <a:endParaRPr lang="en-US" b="0"/>
          </a:p>
        </p:txBody>
      </p:sp>
      <p:sp>
        <p:nvSpPr>
          <p:cNvPr id="76817" name="Line 105"/>
          <p:cNvSpPr>
            <a:spLocks noChangeShapeType="1"/>
          </p:cNvSpPr>
          <p:nvPr/>
        </p:nvSpPr>
        <p:spPr bwMode="auto">
          <a:xfrm>
            <a:off x="3744913" y="1600200"/>
            <a:ext cx="2378075" cy="1508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8" name="Line 106"/>
          <p:cNvSpPr>
            <a:spLocks noChangeShapeType="1"/>
          </p:cNvSpPr>
          <p:nvPr/>
        </p:nvSpPr>
        <p:spPr bwMode="auto">
          <a:xfrm flipV="1">
            <a:off x="3744913" y="3717925"/>
            <a:ext cx="2366962" cy="17684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5791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030305"/>
              </a:buClr>
              <a:buFontTx/>
              <a:buChar char="•"/>
            </a:pPr>
            <a:r>
              <a:rPr lang="en-US" sz="2000" b="0">
                <a:solidFill>
                  <a:srgbClr val="030305"/>
                </a:solidFill>
                <a:latin typeface="Tahoma" pitchFamily="-1" charset="0"/>
                <a:ea typeface="ＭＳ Ｐゴシック" pitchFamily="-1" charset="-128"/>
                <a:cs typeface="ＭＳ Ｐゴシック" pitchFamily="-1" charset="-128"/>
              </a:rPr>
              <a:t>More later when we cover arithmetic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 dirty="0">
                <a:ea typeface="ＭＳ Ｐゴシック" pitchFamily="-1" charset="-128"/>
                <a:cs typeface="ＭＳ Ｐゴシック" pitchFamily="-1" charset="-128"/>
              </a:rPr>
              <a:t>FPGAs</a:t>
            </a:r>
          </a:p>
        </p:txBody>
      </p:sp>
      <p:sp>
        <p:nvSpPr>
          <p:cNvPr id="55299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D77779-37C8-BF44-B42C-6C8B1B1758AD}" type="slidenum">
              <a:rPr lang="en-US" smtClean="0">
                <a:latin typeface="Tahoma" pitchFamily="-1" charset="0"/>
              </a:rPr>
              <a:pPr/>
              <a:t>19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2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EB9327-3A67-C249-9F7A-97F36D89F7B4}" type="slidenum">
              <a:rPr lang="en-US" smtClean="0">
                <a:latin typeface="Tahoma" pitchFamily="-1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pic>
        <p:nvPicPr>
          <p:cNvPr id="27652" name="Picture 12" descr="Intel_Pentium_M_wafer.jpg"/>
          <p:cNvPicPr>
            <a:picLocks noChangeAspect="1"/>
          </p:cNvPicPr>
          <p:nvPr/>
        </p:nvPicPr>
        <p:blipFill>
          <a:blip r:embed="rId2"/>
          <a:srcRect l="10001" t="8876" r="11250" b="13461"/>
          <a:stretch>
            <a:fillRect/>
          </a:stretch>
        </p:blipFill>
        <p:spPr bwMode="auto">
          <a:xfrm>
            <a:off x="1752600" y="134938"/>
            <a:ext cx="5638800" cy="626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 Box 14"/>
          <p:cNvSpPr txBox="1">
            <a:spLocks noChangeArrowheads="1"/>
          </p:cNvSpPr>
          <p:nvPr/>
        </p:nvSpPr>
        <p:spPr bwMode="auto">
          <a:xfrm>
            <a:off x="7543800" y="3276600"/>
            <a:ext cx="1350963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Intel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Pentium M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Wafer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518DDB-B1A6-354A-B749-0005DE4D874B}" type="slidenum">
              <a:rPr lang="en-US">
                <a:latin typeface="Tahoma" pitchFamily="-1" charset="0"/>
              </a:rPr>
              <a:pPr/>
              <a:t>20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Alternative to Fabrication: FPGA</a:t>
            </a:r>
          </a:p>
        </p:txBody>
      </p:sp>
      <p:sp>
        <p:nvSpPr>
          <p:cNvPr id="512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We’ll use </a:t>
            </a:r>
            <a:r>
              <a:rPr lang="en-US" b="1" dirty="0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FPGAs (Field Programmable Gate Array)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Also called Programmable Logic Devices (PLDs)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An FPGA is a special type of programmable chip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Conceptually, contains a grid of gates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wiring connecting them can be reconfigured electrically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</a:rPr>
              <a:t>Using more transistors as switches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Once configured, the FPGA can emulate any digital logic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Tool converts </a:t>
            </a:r>
            <a:r>
              <a:rPr lang="en-US" b="1" dirty="0">
                <a:solidFill>
                  <a:srgbClr val="F7020B"/>
                </a:solidFill>
              </a:rPr>
              <a:t>gate-level design</a:t>
            </a:r>
            <a:r>
              <a:rPr lang="en-US" dirty="0"/>
              <a:t> to configuration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Uses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Hardware prototyping</a:t>
            </a:r>
            <a:r>
              <a:rPr lang="en-US" dirty="0"/>
              <a:t> (what “we” are doing)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Low-volume special-purpose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Network processing. FPGAs in AWS, Azure Clouds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990600"/>
          </a:xfrm>
        </p:spPr>
        <p:txBody>
          <a:bodyPr/>
          <a:lstStyle/>
          <a:p>
            <a:r>
              <a:rPr lang="en-US" sz="1800" dirty="0"/>
              <a:t>A Field Programmable Gate Array contains a collection of configurable logic elements and a programmable interconnect that can be set up to perform the desired logical operations.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501: Comp. Arch.  |  Dr. Joe Devietti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BA7EA-B75A-0340-B7FD-2BCBFC3E3C15}" type="slidenum">
              <a:rPr lang="en-US" smtClean="0"/>
              <a:pPr>
                <a:defRPr/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FPGA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57399"/>
            <a:ext cx="4648200" cy="42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Configurable Logic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1752600"/>
          </a:xfrm>
        </p:spPr>
        <p:txBody>
          <a:bodyPr/>
          <a:lstStyle/>
          <a:p>
            <a:r>
              <a:rPr lang="en-US" sz="1800" dirty="0"/>
              <a:t>Each of the </a:t>
            </a:r>
            <a:r>
              <a:rPr lang="en-US" sz="1800" dirty="0">
                <a:solidFill>
                  <a:srgbClr val="FF0000"/>
                </a:solidFill>
              </a:rPr>
              <a:t>configurable logic blocks</a:t>
            </a:r>
            <a:r>
              <a:rPr lang="en-US" sz="1800" dirty="0"/>
              <a:t> (or logic cells) contains some lookup tables and one or more flip-flops.</a:t>
            </a:r>
          </a:p>
          <a:p>
            <a:r>
              <a:rPr lang="en-US" sz="1800" dirty="0"/>
              <a:t>By setting the entries in the lookup tables (LUTs) these units can be programmed to implement arbitrary logical functions on their inputs.</a:t>
            </a:r>
          </a:p>
          <a:p>
            <a:r>
              <a:rPr lang="en-US" sz="1800" dirty="0">
                <a:hlinkClick r:id="rId3"/>
              </a:rPr>
              <a:t>http://en.wikipedia.org/wiki/Field-programmable_gate_array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ZedBoard</a:t>
            </a:r>
            <a:r>
              <a:rPr lang="en-US" sz="1800" dirty="0"/>
              <a:t> has 85K logic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501: Comp. Arch.  |  Dr. Joe Devietti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BA7EA-B75A-0340-B7FD-2BCBFC3E3C15}" type="slidenum">
              <a:rPr lang="en-US" smtClean="0"/>
              <a:pPr>
                <a:defRPr/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200400"/>
            <a:ext cx="575733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15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FPGAs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685800"/>
          </a:xfrm>
        </p:spPr>
        <p:txBody>
          <a:bodyPr/>
          <a:lstStyle/>
          <a:p>
            <a:r>
              <a:rPr lang="en-US" sz="2000" dirty="0"/>
              <a:t>By configuring the CLBs and the interconnect the FPGA can be ‘programmed’ to implement the desired operation.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501: Comp. Arch.  |  Dr. Joe Devietti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BA7EA-B75A-0340-B7FD-2BCBFC3E3C15}" type="slidenum">
              <a:rPr lang="en-US" smtClean="0"/>
              <a:pPr>
                <a:defRPr/>
              </a:pPr>
              <a:t>23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FPGA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95" y="1905000"/>
            <a:ext cx="6248400" cy="45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>
                <a:ea typeface="ＭＳ Ｐゴシック" pitchFamily="-1" charset="-128"/>
                <a:cs typeface="ＭＳ Ｐゴシック" pitchFamily="-1" charset="-128"/>
              </a:rPr>
              <a:t>Hardware Design Methods</a:t>
            </a:r>
          </a:p>
        </p:txBody>
      </p:sp>
      <p:sp>
        <p:nvSpPr>
          <p:cNvPr id="78851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5F770E-D3C4-7344-B124-92DCA2ADE054}" type="slidenum">
              <a:rPr lang="en-US" smtClean="0">
                <a:latin typeface="Tahoma" pitchFamily="-1" charset="0"/>
              </a:rPr>
              <a:pPr/>
              <a:t>24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776561-CFC3-5545-A990-376D8A68D834}" type="slidenum">
              <a:rPr lang="en-US">
                <a:latin typeface="Tahoma" pitchFamily="-1" charset="0"/>
              </a:rPr>
              <a:pPr/>
              <a:t>25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Hardware Design Methodologies</a:t>
            </a:r>
          </a:p>
        </p:txBody>
      </p:sp>
      <p:sp>
        <p:nvSpPr>
          <p:cNvPr id="79877" name="Rectangle 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Fabricating a chip requires a detailed layout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All transistors &amp; wires</a:t>
            </a:r>
          </a:p>
          <a:p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How does a hardware designer describe such design?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(Bad) Option #1: draw all the masks “by hand”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All 1 billion transistors?  Umm…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Option #2: use computer-aided design (CAD) tools to help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Layout done by engineers with CAD tools or automatically</a:t>
            </a:r>
          </a:p>
          <a:p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Design levels – uses </a:t>
            </a:r>
            <a:r>
              <a:rPr lang="en-US" b="1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abstraction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Transistor-level </a:t>
            </a:r>
            <a:r>
              <a:rPr lang="en-US" dirty="0">
                <a:solidFill>
                  <a:srgbClr val="000000"/>
                </a:solidFill>
              </a:rPr>
              <a:t>design – designer specifies transistors (not layout)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Gate-level </a:t>
            </a:r>
            <a:r>
              <a:rPr lang="en-US" dirty="0">
                <a:solidFill>
                  <a:srgbClr val="000000"/>
                </a:solidFill>
              </a:rPr>
              <a:t>design – designer specifics gates, wires (not transistors)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Higher-level </a:t>
            </a:r>
            <a:r>
              <a:rPr lang="en-US" dirty="0">
                <a:solidFill>
                  <a:srgbClr val="000000"/>
                </a:solidFill>
              </a:rPr>
              <a:t>design – designer uses higher-level building blocks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Adders, memories, etc.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Or logic in terms of and/or/not, and tools translates into gates</a:t>
            </a:r>
          </a:p>
          <a:p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Describing Hardware</a:t>
            </a:r>
          </a:p>
        </p:txBody>
      </p:sp>
      <p:sp>
        <p:nvSpPr>
          <p:cNvPr id="819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Two general options</a:t>
            </a:r>
          </a:p>
          <a:p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Schematics</a:t>
            </a:r>
          </a:p>
          <a:p>
            <a:pPr lvl="1"/>
            <a:r>
              <a:rPr lang="en-US" dirty="0"/>
              <a:t>Pictures of gates &amp; wires</a:t>
            </a:r>
          </a:p>
          <a:p>
            <a:pPr lvl="1"/>
            <a:endParaRPr lang="en-US" dirty="0"/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Hardware description languages</a:t>
            </a:r>
          </a:p>
          <a:p>
            <a:pPr lvl="1"/>
            <a:r>
              <a:rPr lang="en-US" dirty="0"/>
              <a:t>Use textual descriptions to specify hardware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Translation process called “synthesis”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Textual description -&gt; gates -&gt; full layout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Tries to minimizes the delay and/or number of gates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Much like process of compilation of software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Much slower!</a:t>
            </a:r>
          </a:p>
          <a:p>
            <a:pPr lvl="1"/>
            <a:endParaRPr lang="en-US" dirty="0"/>
          </a:p>
          <a:p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819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5DF4EF-782D-7040-A7F9-1220FED63CC1}" type="slidenum">
              <a:rPr lang="en-US" smtClean="0">
                <a:latin typeface="Tahoma" pitchFamily="-1" charset="0"/>
              </a:rPr>
              <a:pPr/>
              <a:t>26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CFCD24-BE8B-C143-AEAE-D21F741E7DA0}" type="slidenum">
              <a:rPr lang="en-US">
                <a:latin typeface="Tahoma" pitchFamily="-1" charset="0"/>
              </a:rPr>
              <a:pPr/>
              <a:t>27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Schematics</a:t>
            </a:r>
          </a:p>
        </p:txBody>
      </p:sp>
      <p:sp>
        <p:nvSpPr>
          <p:cNvPr id="829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85344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Draw pictures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a schematic entry program to draw wires, logic blocks, gates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Support hierarchical design (arbitrary nesting)</a:t>
            </a:r>
          </a:p>
          <a:p>
            <a:pPr lvl="1">
              <a:lnSpc>
                <a:spcPct val="90000"/>
              </a:lnSpc>
              <a:buFontTx/>
              <a:buChar char="+"/>
            </a:pPr>
            <a:r>
              <a:rPr lang="en-US" dirty="0"/>
              <a:t>Good match for hardware which is inherently spatial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dirty="0"/>
              <a:t>Time consuming, “non-scalable” (large designs are unreadable)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Rarely used in practice (“real-world” designs are too big)</a:t>
            </a:r>
          </a:p>
        </p:txBody>
      </p:sp>
      <p:pic>
        <p:nvPicPr>
          <p:cNvPr id="82950" name="Picture 4" descr="d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90600"/>
            <a:ext cx="54102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1" name="Rectangle 6"/>
          <p:cNvSpPr>
            <a:spLocks noChangeArrowheads="1"/>
          </p:cNvSpPr>
          <p:nvPr/>
        </p:nvSpPr>
        <p:spPr bwMode="auto">
          <a:xfrm>
            <a:off x="6477000" y="1905000"/>
            <a:ext cx="1676400" cy="1219200"/>
          </a:xfrm>
          <a:prstGeom prst="rect">
            <a:avLst/>
          </a:prstGeom>
          <a:solidFill>
            <a:srgbClr val="D5D5D5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2" name="AutoShape 7"/>
          <p:cNvSpPr>
            <a:spLocks noChangeArrowheads="1"/>
          </p:cNvSpPr>
          <p:nvPr/>
        </p:nvSpPr>
        <p:spPr bwMode="auto">
          <a:xfrm>
            <a:off x="6934200" y="2667000"/>
            <a:ext cx="304800" cy="3048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3" name="AutoShape 8"/>
          <p:cNvSpPr>
            <a:spLocks noChangeArrowheads="1"/>
          </p:cNvSpPr>
          <p:nvPr/>
        </p:nvSpPr>
        <p:spPr bwMode="auto">
          <a:xfrm>
            <a:off x="6934200" y="2057400"/>
            <a:ext cx="304800" cy="3048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4" name="AutoShape 9"/>
          <p:cNvSpPr>
            <a:spLocks noChangeArrowheads="1"/>
          </p:cNvSpPr>
          <p:nvPr/>
        </p:nvSpPr>
        <p:spPr bwMode="auto">
          <a:xfrm>
            <a:off x="6781800" y="2057400"/>
            <a:ext cx="152400" cy="152400"/>
          </a:xfrm>
          <a:prstGeom prst="flowChartConnector">
            <a:avLst/>
          </a:pr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5" name="Arc 10"/>
          <p:cNvSpPr>
            <a:spLocks/>
          </p:cNvSpPr>
          <p:nvPr/>
        </p:nvSpPr>
        <p:spPr bwMode="auto">
          <a:xfrm>
            <a:off x="7620000" y="2362200"/>
            <a:ext cx="4508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6" name="Arc 11"/>
          <p:cNvSpPr>
            <a:spLocks/>
          </p:cNvSpPr>
          <p:nvPr/>
        </p:nvSpPr>
        <p:spPr bwMode="auto">
          <a:xfrm flipV="1">
            <a:off x="7620000" y="2514600"/>
            <a:ext cx="4508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7" name="Arc 12"/>
          <p:cNvSpPr>
            <a:spLocks/>
          </p:cNvSpPr>
          <p:nvPr/>
        </p:nvSpPr>
        <p:spPr bwMode="auto">
          <a:xfrm>
            <a:off x="7620000" y="2362200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D5D5D5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8" name="Arc 13"/>
          <p:cNvSpPr>
            <a:spLocks/>
          </p:cNvSpPr>
          <p:nvPr/>
        </p:nvSpPr>
        <p:spPr bwMode="auto">
          <a:xfrm flipV="1">
            <a:off x="7620000" y="2514600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D5D5D5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 flipH="1">
            <a:off x="7239000" y="22098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 flipH="1">
            <a:off x="7239000" y="28194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 flipH="1">
            <a:off x="8077200" y="25146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H="1">
            <a:off x="6172200" y="2895600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H="1">
            <a:off x="6172200" y="2286000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>
            <a:off x="6629400" y="21336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5" name="Line 20"/>
          <p:cNvSpPr>
            <a:spLocks noChangeShapeType="1"/>
          </p:cNvSpPr>
          <p:nvPr/>
        </p:nvSpPr>
        <p:spPr bwMode="auto">
          <a:xfrm>
            <a:off x="6629400" y="1524000"/>
            <a:ext cx="0" cy="1219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6" name="Line 21"/>
          <p:cNvSpPr>
            <a:spLocks noChangeShapeType="1"/>
          </p:cNvSpPr>
          <p:nvPr/>
        </p:nvSpPr>
        <p:spPr bwMode="auto">
          <a:xfrm flipH="1">
            <a:off x="6629400" y="27432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67" name="Rectangle 22"/>
          <p:cNvSpPr>
            <a:spLocks noChangeArrowheads="1"/>
          </p:cNvSpPr>
          <p:nvPr/>
        </p:nvSpPr>
        <p:spPr bwMode="auto">
          <a:xfrm>
            <a:off x="6580188" y="1447800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D0002"/>
                </a:solidFill>
              </a:rPr>
              <a:t>S</a:t>
            </a:r>
            <a:endParaRPr lang="en-US"/>
          </a:p>
        </p:txBody>
      </p:sp>
      <p:sp>
        <p:nvSpPr>
          <p:cNvPr id="82968" name="Rectangle 23"/>
          <p:cNvSpPr>
            <a:spLocks noChangeArrowheads="1"/>
          </p:cNvSpPr>
          <p:nvPr/>
        </p:nvSpPr>
        <p:spPr bwMode="auto">
          <a:xfrm>
            <a:off x="8180388" y="21336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D0002"/>
                </a:solidFill>
              </a:rPr>
              <a:t>O</a:t>
            </a:r>
            <a:endParaRPr lang="en-US"/>
          </a:p>
        </p:txBody>
      </p:sp>
      <p:sp>
        <p:nvSpPr>
          <p:cNvPr id="82969" name="Rectangle 24"/>
          <p:cNvSpPr>
            <a:spLocks noChangeArrowheads="1"/>
          </p:cNvSpPr>
          <p:nvPr/>
        </p:nvSpPr>
        <p:spPr bwMode="auto">
          <a:xfrm>
            <a:off x="6019800" y="25146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D0002"/>
                </a:solidFill>
              </a:rPr>
              <a:t>B</a:t>
            </a:r>
            <a:endParaRPr lang="en-US"/>
          </a:p>
        </p:txBody>
      </p:sp>
      <p:sp>
        <p:nvSpPr>
          <p:cNvPr id="82970" name="Rectangle 25"/>
          <p:cNvSpPr>
            <a:spLocks noChangeArrowheads="1"/>
          </p:cNvSpPr>
          <p:nvPr/>
        </p:nvSpPr>
        <p:spPr bwMode="auto">
          <a:xfrm>
            <a:off x="6019800" y="19050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D0002"/>
                </a:solidFill>
              </a:rPr>
              <a:t>A</a:t>
            </a:r>
            <a:endParaRPr lang="en-US"/>
          </a:p>
        </p:txBody>
      </p:sp>
      <p:sp>
        <p:nvSpPr>
          <p:cNvPr id="82971" name="Freeform 26"/>
          <p:cNvSpPr>
            <a:spLocks/>
          </p:cNvSpPr>
          <p:nvPr/>
        </p:nvSpPr>
        <p:spPr bwMode="auto">
          <a:xfrm>
            <a:off x="7543800" y="2209800"/>
            <a:ext cx="228600" cy="228600"/>
          </a:xfrm>
          <a:custGeom>
            <a:avLst/>
            <a:gdLst>
              <a:gd name="T0" fmla="*/ 0 w 96"/>
              <a:gd name="T1" fmla="*/ 0 h 144"/>
              <a:gd name="T2" fmla="*/ 0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  <a:gd name="T9" fmla="*/ 0 w 96"/>
              <a:gd name="T10" fmla="*/ 0 h 144"/>
              <a:gd name="T11" fmla="*/ 96 w 9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44">
                <a:moveTo>
                  <a:pt x="0" y="0"/>
                </a:moveTo>
                <a:lnTo>
                  <a:pt x="0" y="144"/>
                </a:lnTo>
                <a:lnTo>
                  <a:pt x="96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72" name="Freeform 27"/>
          <p:cNvSpPr>
            <a:spLocks/>
          </p:cNvSpPr>
          <p:nvPr/>
        </p:nvSpPr>
        <p:spPr bwMode="auto">
          <a:xfrm flipV="1">
            <a:off x="7543800" y="2590800"/>
            <a:ext cx="228600" cy="228600"/>
          </a:xfrm>
          <a:custGeom>
            <a:avLst/>
            <a:gdLst>
              <a:gd name="T0" fmla="*/ 0 w 96"/>
              <a:gd name="T1" fmla="*/ 0 h 144"/>
              <a:gd name="T2" fmla="*/ 0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  <a:gd name="T9" fmla="*/ 0 w 96"/>
              <a:gd name="T10" fmla="*/ 0 h 144"/>
              <a:gd name="T11" fmla="*/ 96 w 9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44">
                <a:moveTo>
                  <a:pt x="0" y="0"/>
                </a:moveTo>
                <a:lnTo>
                  <a:pt x="0" y="144"/>
                </a:lnTo>
                <a:lnTo>
                  <a:pt x="96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73" name="Rectangle 28"/>
          <p:cNvSpPr>
            <a:spLocks noChangeArrowheads="1"/>
          </p:cNvSpPr>
          <p:nvPr/>
        </p:nvSpPr>
        <p:spPr bwMode="auto">
          <a:xfrm>
            <a:off x="5257800" y="3048000"/>
            <a:ext cx="304800" cy="609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74" name="Line 29"/>
          <p:cNvSpPr>
            <a:spLocks noChangeShapeType="1"/>
          </p:cNvSpPr>
          <p:nvPr/>
        </p:nvSpPr>
        <p:spPr bwMode="auto">
          <a:xfrm flipH="1">
            <a:off x="5562600" y="3048000"/>
            <a:ext cx="68580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C2223F-7C99-FB42-84BE-3B83A940425C}" type="slidenum">
              <a:rPr lang="en-US">
                <a:latin typeface="Tahoma" pitchFamily="-1" charset="0"/>
              </a:rPr>
              <a:pPr/>
              <a:t>28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Hardware Description Languages (HDLs)</a:t>
            </a:r>
          </a:p>
        </p:txBody>
      </p:sp>
      <p:sp>
        <p:nvSpPr>
          <p:cNvPr id="849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Write “code” to describe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HDL vs. SDL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Specify wires, gates, modules (also hierarchical)</a:t>
            </a:r>
          </a:p>
          <a:p>
            <a:pPr lvl="1">
              <a:lnSpc>
                <a:spcPct val="90000"/>
              </a:lnSpc>
              <a:buFontTx/>
              <a:buChar char="+"/>
            </a:pPr>
            <a:r>
              <a:rPr lang="en-US" dirty="0"/>
              <a:t>Easier to create, edit, modify, scales well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dirty="0"/>
              <a:t>Misleading “sequential” representation: must still “think” spatially (gets easier with practice)</a:t>
            </a:r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76200" y="3321050"/>
            <a:ext cx="5060950" cy="30797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module mux2to1(S, A, B, Out);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	input S, A, B;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	output Out;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	wire S_, AnS_, BnS;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endParaRPr lang="en-US" sz="2000">
              <a:solidFill>
                <a:srgbClr val="000000"/>
              </a:solidFill>
              <a:latin typeface="Courier" pitchFamily="-1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	not (S_, S);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	and (AnS_, A, S_);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	and (BnS, B, S);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	or (Out, AnS_, BnS);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endmodule</a:t>
            </a:r>
          </a:p>
        </p:txBody>
      </p:sp>
      <p:sp>
        <p:nvSpPr>
          <p:cNvPr id="84999" name="Rectangle 6"/>
          <p:cNvSpPr>
            <a:spLocks noChangeArrowheads="1"/>
          </p:cNvSpPr>
          <p:nvPr/>
        </p:nvSpPr>
        <p:spPr bwMode="auto">
          <a:xfrm>
            <a:off x="6096000" y="3886200"/>
            <a:ext cx="1676400" cy="1219200"/>
          </a:xfrm>
          <a:prstGeom prst="rect">
            <a:avLst/>
          </a:prstGeom>
          <a:solidFill>
            <a:srgbClr val="D5D5D5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>
            <a:off x="6553200" y="4648200"/>
            <a:ext cx="304800" cy="3048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1" name="AutoShape 8"/>
          <p:cNvSpPr>
            <a:spLocks noChangeArrowheads="1"/>
          </p:cNvSpPr>
          <p:nvPr/>
        </p:nvSpPr>
        <p:spPr bwMode="auto">
          <a:xfrm>
            <a:off x="6553200" y="4038600"/>
            <a:ext cx="304800" cy="304800"/>
          </a:xfrm>
          <a:prstGeom prst="flowChartDelay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2" name="AutoShape 9"/>
          <p:cNvSpPr>
            <a:spLocks noChangeArrowheads="1"/>
          </p:cNvSpPr>
          <p:nvPr/>
        </p:nvSpPr>
        <p:spPr bwMode="auto">
          <a:xfrm>
            <a:off x="6400800" y="4038600"/>
            <a:ext cx="152400" cy="152400"/>
          </a:xfrm>
          <a:prstGeom prst="flowChartConnector">
            <a:avLst/>
          </a:pr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3" name="Arc 10"/>
          <p:cNvSpPr>
            <a:spLocks/>
          </p:cNvSpPr>
          <p:nvPr/>
        </p:nvSpPr>
        <p:spPr bwMode="auto">
          <a:xfrm>
            <a:off x="7239000" y="4343400"/>
            <a:ext cx="4508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4" name="Arc 11"/>
          <p:cNvSpPr>
            <a:spLocks/>
          </p:cNvSpPr>
          <p:nvPr/>
        </p:nvSpPr>
        <p:spPr bwMode="auto">
          <a:xfrm flipV="1">
            <a:off x="7239000" y="4495800"/>
            <a:ext cx="4508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5" name="Arc 12"/>
          <p:cNvSpPr>
            <a:spLocks/>
          </p:cNvSpPr>
          <p:nvPr/>
        </p:nvSpPr>
        <p:spPr bwMode="auto">
          <a:xfrm>
            <a:off x="7239000" y="4343400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D5D5D5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6" name="Arc 13"/>
          <p:cNvSpPr>
            <a:spLocks/>
          </p:cNvSpPr>
          <p:nvPr/>
        </p:nvSpPr>
        <p:spPr bwMode="auto">
          <a:xfrm flipV="1">
            <a:off x="7239000" y="4495800"/>
            <a:ext cx="14605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D5D5D5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7" name="Line 14"/>
          <p:cNvSpPr>
            <a:spLocks noChangeShapeType="1"/>
          </p:cNvSpPr>
          <p:nvPr/>
        </p:nvSpPr>
        <p:spPr bwMode="auto">
          <a:xfrm flipH="1">
            <a:off x="6858000" y="41910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8" name="Line 15"/>
          <p:cNvSpPr>
            <a:spLocks noChangeShapeType="1"/>
          </p:cNvSpPr>
          <p:nvPr/>
        </p:nvSpPr>
        <p:spPr bwMode="auto">
          <a:xfrm flipH="1">
            <a:off x="6858000" y="48006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09" name="Line 16"/>
          <p:cNvSpPr>
            <a:spLocks noChangeShapeType="1"/>
          </p:cNvSpPr>
          <p:nvPr/>
        </p:nvSpPr>
        <p:spPr bwMode="auto">
          <a:xfrm flipH="1">
            <a:off x="7696200" y="449580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0" name="Line 17"/>
          <p:cNvSpPr>
            <a:spLocks noChangeShapeType="1"/>
          </p:cNvSpPr>
          <p:nvPr/>
        </p:nvSpPr>
        <p:spPr bwMode="auto">
          <a:xfrm flipH="1">
            <a:off x="5791200" y="4876800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 flipH="1">
            <a:off x="5791200" y="4267200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 flipH="1">
            <a:off x="6248400" y="4114800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3" name="Line 20"/>
          <p:cNvSpPr>
            <a:spLocks noChangeShapeType="1"/>
          </p:cNvSpPr>
          <p:nvPr/>
        </p:nvSpPr>
        <p:spPr bwMode="auto">
          <a:xfrm>
            <a:off x="6248400" y="3505200"/>
            <a:ext cx="0" cy="1219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4" name="Line 21"/>
          <p:cNvSpPr>
            <a:spLocks noChangeShapeType="1"/>
          </p:cNvSpPr>
          <p:nvPr/>
        </p:nvSpPr>
        <p:spPr bwMode="auto">
          <a:xfrm flipH="1">
            <a:off x="6248400" y="4724400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15" name="Rectangle 22"/>
          <p:cNvSpPr>
            <a:spLocks noChangeArrowheads="1"/>
          </p:cNvSpPr>
          <p:nvPr/>
        </p:nvSpPr>
        <p:spPr bwMode="auto">
          <a:xfrm>
            <a:off x="6199188" y="3429000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D0002"/>
                </a:solidFill>
              </a:rPr>
              <a:t>S</a:t>
            </a:r>
            <a:endParaRPr lang="en-US"/>
          </a:p>
        </p:txBody>
      </p:sp>
      <p:sp>
        <p:nvSpPr>
          <p:cNvPr id="85016" name="Rectangle 23"/>
          <p:cNvSpPr>
            <a:spLocks noChangeArrowheads="1"/>
          </p:cNvSpPr>
          <p:nvPr/>
        </p:nvSpPr>
        <p:spPr bwMode="auto">
          <a:xfrm>
            <a:off x="7799388" y="4114800"/>
            <a:ext cx="593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D0002"/>
                </a:solidFill>
              </a:rPr>
              <a:t>Out</a:t>
            </a:r>
            <a:endParaRPr lang="en-US"/>
          </a:p>
        </p:txBody>
      </p:sp>
      <p:sp>
        <p:nvSpPr>
          <p:cNvPr id="85017" name="Rectangle 24"/>
          <p:cNvSpPr>
            <a:spLocks noChangeArrowheads="1"/>
          </p:cNvSpPr>
          <p:nvPr/>
        </p:nvSpPr>
        <p:spPr bwMode="auto">
          <a:xfrm>
            <a:off x="5638800" y="44958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D0002"/>
                </a:solidFill>
              </a:rPr>
              <a:t>B</a:t>
            </a:r>
            <a:endParaRPr lang="en-US"/>
          </a:p>
        </p:txBody>
      </p:sp>
      <p:sp>
        <p:nvSpPr>
          <p:cNvPr id="85018" name="Rectangle 25"/>
          <p:cNvSpPr>
            <a:spLocks noChangeArrowheads="1"/>
          </p:cNvSpPr>
          <p:nvPr/>
        </p:nvSpPr>
        <p:spPr bwMode="auto">
          <a:xfrm>
            <a:off x="5638800" y="38862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D0002"/>
                </a:solidFill>
              </a:rPr>
              <a:t>A</a:t>
            </a:r>
            <a:endParaRPr lang="en-US"/>
          </a:p>
        </p:txBody>
      </p:sp>
      <p:sp>
        <p:nvSpPr>
          <p:cNvPr id="85019" name="Freeform 26"/>
          <p:cNvSpPr>
            <a:spLocks/>
          </p:cNvSpPr>
          <p:nvPr/>
        </p:nvSpPr>
        <p:spPr bwMode="auto">
          <a:xfrm>
            <a:off x="7162800" y="4191000"/>
            <a:ext cx="228600" cy="228600"/>
          </a:xfrm>
          <a:custGeom>
            <a:avLst/>
            <a:gdLst>
              <a:gd name="T0" fmla="*/ 0 w 96"/>
              <a:gd name="T1" fmla="*/ 0 h 144"/>
              <a:gd name="T2" fmla="*/ 0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  <a:gd name="T9" fmla="*/ 0 w 96"/>
              <a:gd name="T10" fmla="*/ 0 h 144"/>
              <a:gd name="T11" fmla="*/ 96 w 9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44">
                <a:moveTo>
                  <a:pt x="0" y="0"/>
                </a:moveTo>
                <a:lnTo>
                  <a:pt x="0" y="144"/>
                </a:lnTo>
                <a:lnTo>
                  <a:pt x="96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020" name="Freeform 27"/>
          <p:cNvSpPr>
            <a:spLocks/>
          </p:cNvSpPr>
          <p:nvPr/>
        </p:nvSpPr>
        <p:spPr bwMode="auto">
          <a:xfrm flipV="1">
            <a:off x="7162800" y="4572000"/>
            <a:ext cx="228600" cy="228600"/>
          </a:xfrm>
          <a:custGeom>
            <a:avLst/>
            <a:gdLst>
              <a:gd name="T0" fmla="*/ 0 w 96"/>
              <a:gd name="T1" fmla="*/ 0 h 144"/>
              <a:gd name="T2" fmla="*/ 0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  <a:gd name="T9" fmla="*/ 0 w 96"/>
              <a:gd name="T10" fmla="*/ 0 h 144"/>
              <a:gd name="T11" fmla="*/ 96 w 9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44">
                <a:moveTo>
                  <a:pt x="0" y="0"/>
                </a:moveTo>
                <a:lnTo>
                  <a:pt x="0" y="144"/>
                </a:lnTo>
                <a:lnTo>
                  <a:pt x="96" y="1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76" name="Line 28"/>
          <p:cNvSpPr>
            <a:spLocks noChangeShapeType="1"/>
          </p:cNvSpPr>
          <p:nvPr/>
        </p:nvSpPr>
        <p:spPr bwMode="auto">
          <a:xfrm flipV="1">
            <a:off x="3886200" y="4343400"/>
            <a:ext cx="2667000" cy="7620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2477" name="Line 29"/>
          <p:cNvSpPr>
            <a:spLocks noChangeShapeType="1"/>
          </p:cNvSpPr>
          <p:nvPr/>
        </p:nvSpPr>
        <p:spPr bwMode="auto">
          <a:xfrm flipV="1">
            <a:off x="3581400" y="4953000"/>
            <a:ext cx="2971800" cy="6096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267200" y="4648200"/>
            <a:ext cx="3200400" cy="1295400"/>
            <a:chOff x="2448" y="2928"/>
            <a:chExt cx="2256" cy="720"/>
          </a:xfrm>
        </p:grpSpPr>
        <p:sp>
          <p:nvSpPr>
            <p:cNvPr id="85027" name="Line 30"/>
            <p:cNvSpPr>
              <a:spLocks noChangeShapeType="1"/>
            </p:cNvSpPr>
            <p:nvPr/>
          </p:nvSpPr>
          <p:spPr bwMode="auto">
            <a:xfrm flipV="1">
              <a:off x="2448" y="3360"/>
              <a:ext cx="2112" cy="28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028" name="Line 31"/>
            <p:cNvSpPr>
              <a:spLocks noChangeShapeType="1"/>
            </p:cNvSpPr>
            <p:nvPr/>
          </p:nvSpPr>
          <p:spPr bwMode="auto">
            <a:xfrm flipV="1">
              <a:off x="4560" y="2928"/>
              <a:ext cx="144" cy="43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971800" y="3657600"/>
            <a:ext cx="3429000" cy="1219200"/>
            <a:chOff x="1824" y="2304"/>
            <a:chExt cx="2208" cy="672"/>
          </a:xfrm>
        </p:grpSpPr>
        <p:sp>
          <p:nvSpPr>
            <p:cNvPr id="85025" name="Line 32"/>
            <p:cNvSpPr>
              <a:spLocks noChangeShapeType="1"/>
            </p:cNvSpPr>
            <p:nvPr/>
          </p:nvSpPr>
          <p:spPr bwMode="auto">
            <a:xfrm flipV="1">
              <a:off x="1824" y="2304"/>
              <a:ext cx="1824" cy="67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85026" name="Line 33"/>
            <p:cNvSpPr>
              <a:spLocks noChangeShapeType="1"/>
            </p:cNvSpPr>
            <p:nvPr/>
          </p:nvSpPr>
          <p:spPr bwMode="auto">
            <a:xfrm>
              <a:off x="3648" y="2304"/>
              <a:ext cx="384" cy="24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76" grpId="0" animBg="1"/>
      <p:bldP spid="2324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CD77E9-727D-FE4A-BF45-89943D82FA62}" type="slidenum">
              <a:rPr lang="en-US">
                <a:latin typeface="Tahoma" pitchFamily="-1" charset="0"/>
              </a:rPr>
              <a:pPr/>
              <a:t>29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(Hierarchical) HDL Example</a:t>
            </a:r>
          </a:p>
        </p:txBody>
      </p:sp>
      <p:sp>
        <p:nvSpPr>
          <p:cNvPr id="870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676400"/>
          </a:xfrm>
        </p:spPr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Build up more complex modules using simpler modules</a:t>
            </a:r>
          </a:p>
          <a:p>
            <a:pPr lvl="1"/>
            <a:r>
              <a:rPr lang="en-US"/>
              <a:t>Example: 4-bit wide mux from four 1-bit muxes</a:t>
            </a:r>
          </a:p>
        </p:txBody>
      </p:sp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381000" y="2849563"/>
            <a:ext cx="6584950" cy="3384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module mux2to1_4(S, A, B, Out);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   input [3:0] A;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   input [3:0] B;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   input S;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   output [3:0] Out;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endParaRPr lang="en-US" sz="2000">
              <a:solidFill>
                <a:srgbClr val="000000"/>
              </a:solidFill>
              <a:latin typeface="Courier" pitchFamily="-1" charset="0"/>
            </a:endParaRP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   mux2to1 mux0 (S, A[0], B[0], Out[0]);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   mux2to1 mux1 (S, A[1], B[1], Out[1]);	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   mux2to1 mux2 (S, A[2], B[2], Out[2]);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   mux2to1 mux3 (S, A[3], B[3], Out[3]);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>
                <a:solidFill>
                  <a:srgbClr val="000000"/>
                </a:solidFill>
                <a:latin typeface="Courier" pitchFamily="-1" charset="0"/>
              </a:rPr>
              <a:t>endmodule</a:t>
            </a:r>
          </a:p>
        </p:txBody>
      </p:sp>
      <p:grpSp>
        <p:nvGrpSpPr>
          <p:cNvPr id="87047" name="Group 33"/>
          <p:cNvGrpSpPr>
            <a:grpSpLocks/>
          </p:cNvGrpSpPr>
          <p:nvPr/>
        </p:nvGrpSpPr>
        <p:grpSpPr bwMode="auto">
          <a:xfrm>
            <a:off x="6646863" y="2209800"/>
            <a:ext cx="2120900" cy="1570038"/>
            <a:chOff x="4187" y="1392"/>
            <a:chExt cx="1336" cy="989"/>
          </a:xfrm>
        </p:grpSpPr>
        <p:sp>
          <p:nvSpPr>
            <p:cNvPr id="87048" name="AutoShape 5"/>
            <p:cNvSpPr>
              <a:spLocks noChangeArrowheads="1"/>
            </p:cNvSpPr>
            <p:nvPr/>
          </p:nvSpPr>
          <p:spPr bwMode="auto">
            <a:xfrm rot="-5400000">
              <a:off x="4560" y="1968"/>
              <a:ext cx="62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00 w 21600"/>
                <a:gd name="T13" fmla="*/ 3600 h 21600"/>
                <a:gd name="T14" fmla="*/ 18000 w 21600"/>
                <a:gd name="T15" fmla="*/ 18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20" y="21600"/>
                  </a:lnTo>
                  <a:lnTo>
                    <a:pt x="179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2F4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49" name="Line 7"/>
            <p:cNvSpPr>
              <a:spLocks noChangeShapeType="1"/>
            </p:cNvSpPr>
            <p:nvPr/>
          </p:nvSpPr>
          <p:spPr bwMode="auto">
            <a:xfrm>
              <a:off x="4944" y="2016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0" name="Line 8"/>
            <p:cNvSpPr>
              <a:spLocks noChangeShapeType="1"/>
            </p:cNvSpPr>
            <p:nvPr/>
          </p:nvSpPr>
          <p:spPr bwMode="auto">
            <a:xfrm>
              <a:off x="4855" y="1584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1" name="Text Box 9"/>
            <p:cNvSpPr txBox="1">
              <a:spLocks noChangeArrowheads="1"/>
            </p:cNvSpPr>
            <p:nvPr/>
          </p:nvSpPr>
          <p:spPr bwMode="auto">
            <a:xfrm>
              <a:off x="4704" y="1392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 "/>
              </a:pPr>
              <a:r>
                <a:rPr lang="en-US" sz="2000">
                  <a:solidFill>
                    <a:srgbClr val="F7020B"/>
                  </a:solidFill>
                </a:rPr>
                <a:t>S</a:t>
              </a:r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>
              <a:off x="4416" y="1920"/>
              <a:ext cx="3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>
              <a:off x="4416" y="2247"/>
              <a:ext cx="3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4" name="Line 16"/>
            <p:cNvSpPr>
              <a:spLocks noChangeShapeType="1"/>
            </p:cNvSpPr>
            <p:nvPr/>
          </p:nvSpPr>
          <p:spPr bwMode="auto">
            <a:xfrm>
              <a:off x="4481" y="1815"/>
              <a:ext cx="4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5" name="Text Box 17"/>
            <p:cNvSpPr txBox="1">
              <a:spLocks noChangeArrowheads="1"/>
            </p:cNvSpPr>
            <p:nvPr/>
          </p:nvSpPr>
          <p:spPr bwMode="auto">
            <a:xfrm>
              <a:off x="4332" y="1632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 "/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87056" name="Line 25"/>
            <p:cNvSpPr>
              <a:spLocks noChangeShapeType="1"/>
            </p:cNvSpPr>
            <p:nvPr/>
          </p:nvSpPr>
          <p:spPr bwMode="auto">
            <a:xfrm>
              <a:off x="4481" y="2151"/>
              <a:ext cx="4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7" name="Text Box 26"/>
            <p:cNvSpPr txBox="1">
              <a:spLocks noChangeArrowheads="1"/>
            </p:cNvSpPr>
            <p:nvPr/>
          </p:nvSpPr>
          <p:spPr bwMode="auto">
            <a:xfrm>
              <a:off x="4332" y="1968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 "/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87058" name="Line 28"/>
            <p:cNvSpPr>
              <a:spLocks noChangeShapeType="1"/>
            </p:cNvSpPr>
            <p:nvPr/>
          </p:nvSpPr>
          <p:spPr bwMode="auto">
            <a:xfrm>
              <a:off x="5105" y="1920"/>
              <a:ext cx="4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Text Box 29"/>
            <p:cNvSpPr txBox="1">
              <a:spLocks noChangeArrowheads="1"/>
            </p:cNvSpPr>
            <p:nvPr/>
          </p:nvSpPr>
          <p:spPr bwMode="auto">
            <a:xfrm>
              <a:off x="4956" y="1737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 "/>
              </a:pPr>
              <a:r>
                <a:rPr lang="en-US">
                  <a:solidFill>
                    <a:srgbClr val="000000"/>
                  </a:solidFill>
                </a:rPr>
                <a:t>4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87060" name="Text Box 30"/>
            <p:cNvSpPr txBox="1">
              <a:spLocks noChangeArrowheads="1"/>
            </p:cNvSpPr>
            <p:nvPr/>
          </p:nvSpPr>
          <p:spPr bwMode="auto">
            <a:xfrm>
              <a:off x="4187" y="179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 "/>
              </a:pPr>
              <a:r>
                <a:rPr lang="en-US" sz="2000">
                  <a:solidFill>
                    <a:srgbClr val="F7020B"/>
                  </a:solidFill>
                </a:rPr>
                <a:t>A</a:t>
              </a:r>
            </a:p>
          </p:txBody>
        </p:sp>
        <p:sp>
          <p:nvSpPr>
            <p:cNvPr id="87061" name="Text Box 31"/>
            <p:cNvSpPr txBox="1">
              <a:spLocks noChangeArrowheads="1"/>
            </p:cNvSpPr>
            <p:nvPr/>
          </p:nvSpPr>
          <p:spPr bwMode="auto">
            <a:xfrm>
              <a:off x="4187" y="213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 "/>
              </a:pPr>
              <a:r>
                <a:rPr lang="en-US" sz="2000">
                  <a:solidFill>
                    <a:srgbClr val="F7020B"/>
                  </a:solidFill>
                </a:rPr>
                <a:t>B</a:t>
              </a:r>
            </a:p>
          </p:txBody>
        </p:sp>
        <p:sp>
          <p:nvSpPr>
            <p:cNvPr id="87062" name="Text Box 32"/>
            <p:cNvSpPr txBox="1">
              <a:spLocks noChangeArrowheads="1"/>
            </p:cNvSpPr>
            <p:nvPr/>
          </p:nvSpPr>
          <p:spPr bwMode="auto">
            <a:xfrm>
              <a:off x="5088" y="2016"/>
              <a:ext cx="4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 "/>
              </a:pPr>
              <a:r>
                <a:rPr lang="en-US" sz="2000">
                  <a:solidFill>
                    <a:srgbClr val="F7020B"/>
                  </a:solidFill>
                </a:rPr>
                <a:t>Out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A7BACD-EDE0-7442-897F-79095BA06828}" type="slidenum">
              <a:rPr lang="en-US">
                <a:latin typeface="Tahoma" pitchFamily="-1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Semiconductor Technology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Basic technology element: </a:t>
            </a:r>
            <a:r>
              <a:rPr lang="en-US" b="1" dirty="0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MOSFET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Solid-state component acts like electrical 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</a:rPr>
              <a:t>MOS</a:t>
            </a:r>
            <a:r>
              <a:rPr lang="en-US" dirty="0"/>
              <a:t>: metal-oxide-semiconductor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</a:rPr>
              <a:t>Conductor, insulator, semi-conductor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FET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: field-effect transistor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Channel conducts </a:t>
            </a:r>
            <a:r>
              <a:rPr lang="en-US" dirty="0" err="1"/>
              <a:t>source</a:t>
            </a:r>
            <a:r>
              <a:rPr lang="en-US" dirty="0" err="1">
                <a:sym typeface="Symbol" pitchFamily="-1" charset="2"/>
              </a:rPr>
              <a:t></a:t>
            </a:r>
            <a:r>
              <a:rPr lang="en-US" dirty="0" err="1"/>
              <a:t>drain</a:t>
            </a:r>
            <a:r>
              <a:rPr lang="en-US" dirty="0"/>
              <a:t> only when voltage applied to gate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Channel length</a:t>
            </a:r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: characteristic parameter (short </a:t>
            </a:r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</a:t>
            </a:r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 fast)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Aka “feature size” or “technology”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Currently: 0.007 micron (</a:t>
            </a:r>
            <a:r>
              <a:rPr lang="en-US" dirty="0">
                <a:solidFill>
                  <a:srgbClr val="000000"/>
                </a:solidFill>
                <a:latin typeface="Symbol" pitchFamily="-1" charset="2"/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m), 7 nanometers (nm)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Continued miniaturization (scaling) known as “</a:t>
            </a:r>
            <a:r>
              <a:rPr lang="en-US" b="1" dirty="0">
                <a:solidFill>
                  <a:srgbClr val="F7020B"/>
                </a:solidFill>
              </a:rPr>
              <a:t>Moore’s Law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Won’t last forever, physical limits approaching (or are they?)</a:t>
            </a:r>
          </a:p>
        </p:txBody>
      </p:sp>
      <p:grpSp>
        <p:nvGrpSpPr>
          <p:cNvPr id="28678" name="Group 28"/>
          <p:cNvGrpSpPr>
            <a:grpSpLocks/>
          </p:cNvGrpSpPr>
          <p:nvPr/>
        </p:nvGrpSpPr>
        <p:grpSpPr bwMode="auto">
          <a:xfrm>
            <a:off x="457200" y="1066800"/>
            <a:ext cx="5505450" cy="1219200"/>
            <a:chOff x="948" y="672"/>
            <a:chExt cx="3468" cy="768"/>
          </a:xfrm>
        </p:grpSpPr>
        <p:sp>
          <p:nvSpPr>
            <p:cNvPr id="28694" name="Rectangle 4"/>
            <p:cNvSpPr>
              <a:spLocks noChangeArrowheads="1"/>
            </p:cNvSpPr>
            <p:nvPr/>
          </p:nvSpPr>
          <p:spPr bwMode="auto">
            <a:xfrm>
              <a:off x="960" y="672"/>
              <a:ext cx="3456" cy="192"/>
            </a:xfrm>
            <a:prstGeom prst="rect">
              <a:avLst/>
            </a:prstGeom>
            <a:solidFill>
              <a:srgbClr val="030305"/>
            </a:solidFill>
            <a:ln w="28575">
              <a:solidFill>
                <a:srgbClr val="030305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5" name="Rectangle 5"/>
            <p:cNvSpPr>
              <a:spLocks noChangeArrowheads="1"/>
            </p:cNvSpPr>
            <p:nvPr/>
          </p:nvSpPr>
          <p:spPr bwMode="auto">
            <a:xfrm>
              <a:off x="960" y="1056"/>
              <a:ext cx="3456" cy="384"/>
            </a:xfrm>
            <a:prstGeom prst="rect">
              <a:avLst/>
            </a:prstGeom>
            <a:solidFill>
              <a:srgbClr val="00FFCC"/>
            </a:solidFill>
            <a:ln w="28575">
              <a:solidFill>
                <a:srgbClr val="030305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>
                  <a:solidFill>
                    <a:schemeClr val="bg1"/>
                  </a:solidFill>
                  <a:latin typeface="Tahoma" pitchFamily="-1" charset="0"/>
                </a:rPr>
                <a:t>channel</a:t>
              </a:r>
              <a:endParaRPr lang="en-US" sz="2400">
                <a:solidFill>
                  <a:schemeClr val="bg1"/>
                </a:solidFill>
                <a:latin typeface="Tahoma" pitchFamily="-1" charset="0"/>
              </a:endParaRPr>
            </a:p>
          </p:txBody>
        </p:sp>
        <p:sp>
          <p:nvSpPr>
            <p:cNvPr id="28696" name="Rectangle 6"/>
            <p:cNvSpPr>
              <a:spLocks noChangeArrowheads="1"/>
            </p:cNvSpPr>
            <p:nvPr/>
          </p:nvSpPr>
          <p:spPr bwMode="auto">
            <a:xfrm>
              <a:off x="1344" y="1056"/>
              <a:ext cx="960" cy="19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30305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solidFill>
                    <a:schemeClr val="bg1"/>
                  </a:solidFill>
                  <a:latin typeface="Tahoma" pitchFamily="-1" charset="0"/>
                </a:rPr>
                <a:t>source</a:t>
              </a:r>
              <a:endParaRPr lang="en-US" sz="2400">
                <a:solidFill>
                  <a:schemeClr val="bg1"/>
                </a:solidFill>
                <a:latin typeface="Tahoma" pitchFamily="-1" charset="0"/>
              </a:endParaRPr>
            </a:p>
          </p:txBody>
        </p:sp>
        <p:sp>
          <p:nvSpPr>
            <p:cNvPr id="28697" name="Rectangle 7"/>
            <p:cNvSpPr>
              <a:spLocks noChangeArrowheads="1"/>
            </p:cNvSpPr>
            <p:nvPr/>
          </p:nvSpPr>
          <p:spPr bwMode="auto">
            <a:xfrm>
              <a:off x="3072" y="1056"/>
              <a:ext cx="960" cy="19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30305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>
                  <a:solidFill>
                    <a:schemeClr val="bg1"/>
                  </a:solidFill>
                  <a:latin typeface="Tahoma" pitchFamily="-1" charset="0"/>
                </a:rPr>
                <a:t>drain</a:t>
              </a:r>
              <a:endParaRPr lang="en-US" sz="2400">
                <a:solidFill>
                  <a:schemeClr val="bg1"/>
                </a:solidFill>
                <a:latin typeface="Tahoma" pitchFamily="-1" charset="0"/>
              </a:endParaRPr>
            </a:p>
          </p:txBody>
        </p:sp>
        <p:sp>
          <p:nvSpPr>
            <p:cNvPr id="28698" name="Rectangle 8"/>
            <p:cNvSpPr>
              <a:spLocks noChangeArrowheads="1"/>
            </p:cNvSpPr>
            <p:nvPr/>
          </p:nvSpPr>
          <p:spPr bwMode="auto">
            <a:xfrm>
              <a:off x="960" y="864"/>
              <a:ext cx="3456" cy="192"/>
            </a:xfrm>
            <a:prstGeom prst="rect">
              <a:avLst/>
            </a:prstGeom>
            <a:solidFill>
              <a:srgbClr val="030305"/>
            </a:solidFill>
            <a:ln w="28575">
              <a:solidFill>
                <a:srgbClr val="030305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>
                  <a:solidFill>
                    <a:schemeClr val="bg1"/>
                  </a:solidFill>
                  <a:latin typeface="Tahoma" pitchFamily="-1" charset="0"/>
                </a:rPr>
                <a:t>insulator</a:t>
              </a:r>
              <a:endParaRPr lang="en-US" sz="2400">
                <a:solidFill>
                  <a:schemeClr val="bg1"/>
                </a:solidFill>
                <a:latin typeface="Tahoma" pitchFamily="-1" charset="0"/>
              </a:endParaRPr>
            </a:p>
          </p:txBody>
        </p:sp>
        <p:sp>
          <p:nvSpPr>
            <p:cNvPr id="28699" name="Rectangle 9"/>
            <p:cNvSpPr>
              <a:spLocks noChangeArrowheads="1"/>
            </p:cNvSpPr>
            <p:nvPr/>
          </p:nvSpPr>
          <p:spPr bwMode="auto">
            <a:xfrm>
              <a:off x="2112" y="672"/>
              <a:ext cx="1152" cy="192"/>
            </a:xfrm>
            <a:prstGeom prst="rect">
              <a:avLst/>
            </a:prstGeom>
            <a:solidFill>
              <a:srgbClr val="FF0909"/>
            </a:solidFill>
            <a:ln w="28575">
              <a:solidFill>
                <a:srgbClr val="030305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>
                  <a:solidFill>
                    <a:schemeClr val="bg1"/>
                  </a:solidFill>
                  <a:latin typeface="Tahoma" pitchFamily="-1" charset="0"/>
                </a:rPr>
                <a:t>gate</a:t>
              </a:r>
              <a:endParaRPr lang="en-US" sz="2400">
                <a:solidFill>
                  <a:schemeClr val="bg1"/>
                </a:solidFill>
                <a:latin typeface="Tahoma" pitchFamily="-1" charset="0"/>
              </a:endParaRPr>
            </a:p>
          </p:txBody>
        </p:sp>
        <p:sp>
          <p:nvSpPr>
            <p:cNvPr id="28700" name="Rectangle 10"/>
            <p:cNvSpPr>
              <a:spLocks noChangeArrowheads="1"/>
            </p:cNvSpPr>
            <p:nvPr/>
          </p:nvSpPr>
          <p:spPr bwMode="auto">
            <a:xfrm>
              <a:off x="1584" y="672"/>
              <a:ext cx="288" cy="384"/>
            </a:xfrm>
            <a:prstGeom prst="rect">
              <a:avLst/>
            </a:prstGeom>
            <a:solidFill>
              <a:srgbClr val="FF0909"/>
            </a:solidFill>
            <a:ln w="9525">
              <a:solidFill>
                <a:srgbClr val="030305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FF0909"/>
                </a:solidFill>
              </a:endParaRPr>
            </a:p>
          </p:txBody>
        </p:sp>
        <p:sp>
          <p:nvSpPr>
            <p:cNvPr id="28701" name="Rectangle 11"/>
            <p:cNvSpPr>
              <a:spLocks noChangeArrowheads="1"/>
            </p:cNvSpPr>
            <p:nvPr/>
          </p:nvSpPr>
          <p:spPr bwMode="auto">
            <a:xfrm>
              <a:off x="3504" y="672"/>
              <a:ext cx="288" cy="384"/>
            </a:xfrm>
            <a:prstGeom prst="rect">
              <a:avLst/>
            </a:prstGeom>
            <a:solidFill>
              <a:srgbClr val="FF0909"/>
            </a:solidFill>
            <a:ln w="9525">
              <a:solidFill>
                <a:srgbClr val="030305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2" name="Text Box 12"/>
            <p:cNvSpPr txBox="1">
              <a:spLocks noChangeArrowheads="1"/>
            </p:cNvSpPr>
            <p:nvPr/>
          </p:nvSpPr>
          <p:spPr bwMode="auto">
            <a:xfrm>
              <a:off x="948" y="1205"/>
              <a:ext cx="818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Tahoma" pitchFamily="-1" charset="0"/>
                </a:rPr>
                <a:t>Substrate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679" name="Group 29"/>
          <p:cNvGrpSpPr>
            <a:grpSpLocks/>
          </p:cNvGrpSpPr>
          <p:nvPr/>
        </p:nvGrpSpPr>
        <p:grpSpPr bwMode="auto">
          <a:xfrm>
            <a:off x="6172200" y="990600"/>
            <a:ext cx="2819400" cy="1600200"/>
            <a:chOff x="3888" y="624"/>
            <a:chExt cx="1776" cy="1008"/>
          </a:xfrm>
        </p:grpSpPr>
        <p:sp>
          <p:nvSpPr>
            <p:cNvPr id="28680" name="Text Box 13"/>
            <p:cNvSpPr txBox="1">
              <a:spLocks noChangeArrowheads="1"/>
            </p:cNvSpPr>
            <p:nvPr/>
          </p:nvSpPr>
          <p:spPr bwMode="auto">
            <a:xfrm>
              <a:off x="4560" y="1401"/>
              <a:ext cx="6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7020B"/>
                  </a:solidFill>
                </a:rPr>
                <a:t>channel</a:t>
              </a:r>
            </a:p>
          </p:txBody>
        </p:sp>
        <p:sp>
          <p:nvSpPr>
            <p:cNvPr id="28681" name="Text Box 14"/>
            <p:cNvSpPr txBox="1">
              <a:spLocks noChangeArrowheads="1"/>
            </p:cNvSpPr>
            <p:nvPr/>
          </p:nvSpPr>
          <p:spPr bwMode="auto">
            <a:xfrm>
              <a:off x="3888" y="1026"/>
              <a:ext cx="5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7020B"/>
                  </a:solidFill>
                </a:rPr>
                <a:t>source</a:t>
              </a:r>
            </a:p>
          </p:txBody>
        </p:sp>
        <p:sp>
          <p:nvSpPr>
            <p:cNvPr id="28682" name="Text Box 15"/>
            <p:cNvSpPr txBox="1">
              <a:spLocks noChangeArrowheads="1"/>
            </p:cNvSpPr>
            <p:nvPr/>
          </p:nvSpPr>
          <p:spPr bwMode="auto">
            <a:xfrm>
              <a:off x="5228" y="1026"/>
              <a:ext cx="4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7020B"/>
                  </a:solidFill>
                </a:rPr>
                <a:t>drain</a:t>
              </a:r>
            </a:p>
          </p:txBody>
        </p:sp>
        <p:sp>
          <p:nvSpPr>
            <p:cNvPr id="28683" name="Text Box 16"/>
            <p:cNvSpPr txBox="1">
              <a:spLocks noChangeArrowheads="1"/>
            </p:cNvSpPr>
            <p:nvPr/>
          </p:nvSpPr>
          <p:spPr bwMode="auto">
            <a:xfrm>
              <a:off x="4400" y="624"/>
              <a:ext cx="3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7020B"/>
                  </a:solidFill>
                </a:rPr>
                <a:t>gate</a:t>
              </a:r>
            </a:p>
          </p:txBody>
        </p:sp>
        <p:sp>
          <p:nvSpPr>
            <p:cNvPr id="28684" name="Rectangle 18"/>
            <p:cNvSpPr>
              <a:spLocks noChangeArrowheads="1"/>
            </p:cNvSpPr>
            <p:nvPr/>
          </p:nvSpPr>
          <p:spPr bwMode="auto">
            <a:xfrm rot="5400000">
              <a:off x="4603" y="724"/>
              <a:ext cx="488" cy="768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685" name="Group 19"/>
            <p:cNvGrpSpPr>
              <a:grpSpLocks/>
            </p:cNvGrpSpPr>
            <p:nvPr/>
          </p:nvGrpSpPr>
          <p:grpSpPr bwMode="auto">
            <a:xfrm rot="5400000">
              <a:off x="4555" y="388"/>
              <a:ext cx="584" cy="1152"/>
              <a:chOff x="1920" y="3264"/>
              <a:chExt cx="384" cy="576"/>
            </a:xfrm>
          </p:grpSpPr>
          <p:sp>
            <p:nvSpPr>
              <p:cNvPr id="28687" name="Line 20"/>
              <p:cNvSpPr>
                <a:spLocks noChangeShapeType="1"/>
              </p:cNvSpPr>
              <p:nvPr/>
            </p:nvSpPr>
            <p:spPr bwMode="auto">
              <a:xfrm>
                <a:off x="2304" y="364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8" name="Line 21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9" name="Line 22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0" name="Line 23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1" name="Line 24"/>
              <p:cNvSpPr>
                <a:spLocks noChangeShapeType="1"/>
              </p:cNvSpPr>
              <p:nvPr/>
            </p:nvSpPr>
            <p:spPr bwMode="auto">
              <a:xfrm>
                <a:off x="2160" y="364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2" name="Line 25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3" name="Line 26"/>
              <p:cNvSpPr>
                <a:spLocks noChangeShapeType="1"/>
              </p:cNvSpPr>
              <p:nvPr/>
            </p:nvSpPr>
            <p:spPr bwMode="auto">
              <a:xfrm flipH="1">
                <a:off x="1920" y="35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686" name="Line 27"/>
            <p:cNvSpPr>
              <a:spLocks noChangeShapeType="1"/>
            </p:cNvSpPr>
            <p:nvPr/>
          </p:nvSpPr>
          <p:spPr bwMode="auto">
            <a:xfrm rot="5400000">
              <a:off x="4847" y="1204"/>
              <a:ext cx="0" cy="384"/>
            </a:xfrm>
            <a:prstGeom prst="line">
              <a:avLst/>
            </a:prstGeom>
            <a:noFill/>
            <a:ln w="28575">
              <a:solidFill>
                <a:srgbClr val="F7020B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AB9C35-F98B-7049-A116-F4F34B73A3A0}" type="slidenum">
              <a:rPr lang="en-US">
                <a:latin typeface="Tahoma" pitchFamily="-1" charset="0"/>
              </a:rPr>
              <a:pPr/>
              <a:t>30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Verilog HDL</a:t>
            </a:r>
          </a:p>
        </p:txBody>
      </p:sp>
      <p:sp>
        <p:nvSpPr>
          <p:cNvPr id="890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Verilog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: HDL we will be using</a:t>
            </a:r>
          </a:p>
          <a:p>
            <a:pPr lvl="1"/>
            <a:r>
              <a:rPr lang="en-US" dirty="0"/>
              <a:t>Syntactically similar to C (by design) </a:t>
            </a:r>
          </a:p>
          <a:p>
            <a:pPr lvl="1">
              <a:buFontTx/>
              <a:buChar char="±"/>
            </a:pPr>
            <a:r>
              <a:rPr lang="en-US" dirty="0"/>
              <a:t>Ease of syntax hides fact that this isn’t C (or any software </a:t>
            </a:r>
            <a:r>
              <a:rPr lang="en-US" dirty="0" err="1"/>
              <a:t>lang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will use a few lectures to learn Verilog</a:t>
            </a:r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381000" y="3016250"/>
            <a:ext cx="6584950" cy="3384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 dirty="0">
                <a:solidFill>
                  <a:srgbClr val="000000"/>
                </a:solidFill>
                <a:latin typeface="Courier" pitchFamily="-1" charset="0"/>
              </a:rPr>
              <a:t>module mux2to1_4(S, A, B, Out);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 dirty="0">
                <a:solidFill>
                  <a:srgbClr val="000000"/>
                </a:solidFill>
                <a:latin typeface="Courier" pitchFamily="-1" charset="0"/>
              </a:rPr>
              <a:t>   input [3:0] A;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 dirty="0">
                <a:solidFill>
                  <a:srgbClr val="000000"/>
                </a:solidFill>
                <a:latin typeface="Courier" pitchFamily="-1" charset="0"/>
              </a:rPr>
              <a:t>   input [3:0] B;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 dirty="0">
                <a:solidFill>
                  <a:srgbClr val="000000"/>
                </a:solidFill>
                <a:latin typeface="Courier" pitchFamily="-1" charset="0"/>
              </a:rPr>
              <a:t>   input S;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 dirty="0">
                <a:solidFill>
                  <a:srgbClr val="000000"/>
                </a:solidFill>
                <a:latin typeface="Courier" pitchFamily="-1" charset="0"/>
              </a:rPr>
              <a:t>   output [3:0] Out;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endParaRPr lang="en-US" sz="2000" dirty="0">
              <a:solidFill>
                <a:srgbClr val="000000"/>
              </a:solidFill>
              <a:latin typeface="Courier" pitchFamily="-1" charset="0"/>
            </a:endParaRP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 dirty="0">
                <a:solidFill>
                  <a:srgbClr val="000000"/>
                </a:solidFill>
                <a:latin typeface="Courier" pitchFamily="-1" charset="0"/>
              </a:rPr>
              <a:t>   mux2to1 mux0 (S, A[0], B[0], Out[0]);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 dirty="0">
                <a:solidFill>
                  <a:srgbClr val="000000"/>
                </a:solidFill>
                <a:latin typeface="Courier" pitchFamily="-1" charset="0"/>
              </a:rPr>
              <a:t>   mux2to1 mux1 (S, A[1], B[1], Out[1]);	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 dirty="0">
                <a:solidFill>
                  <a:srgbClr val="000000"/>
                </a:solidFill>
                <a:latin typeface="Courier" pitchFamily="-1" charset="0"/>
              </a:rPr>
              <a:t>   mux2to1 mux2 (S, A[2], B[2], Out[2]);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 dirty="0">
                <a:solidFill>
                  <a:srgbClr val="000000"/>
                </a:solidFill>
                <a:latin typeface="Courier" pitchFamily="-1" charset="0"/>
              </a:rPr>
              <a:t>   mux2to1 mux3 (S, A[3], B[3], Out[3]);</a:t>
            </a:r>
          </a:p>
          <a:p>
            <a:pPr marL="114300" lvl="1" eaLnBrk="1" hangingPunct="1">
              <a:lnSpc>
                <a:spcPct val="8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sz="2000" dirty="0" err="1">
                <a:solidFill>
                  <a:srgbClr val="000000"/>
                </a:solidFill>
                <a:latin typeface="Courier" pitchFamily="-1" charset="0"/>
              </a:rPr>
              <a:t>endmodule</a:t>
            </a:r>
            <a:endParaRPr lang="en-US" sz="2000" dirty="0">
              <a:solidFill>
                <a:srgbClr val="000000"/>
              </a:solidFill>
              <a:latin typeface="Courier" pitchFamily="-1" charset="0"/>
            </a:endParaRPr>
          </a:p>
        </p:txBody>
      </p:sp>
      <p:sp>
        <p:nvSpPr>
          <p:cNvPr id="89095" name="Text Box 5"/>
          <p:cNvSpPr txBox="1">
            <a:spLocks noChangeArrowheads="1"/>
          </p:cNvSpPr>
          <p:nvPr/>
        </p:nvSpPr>
        <p:spPr bwMode="auto">
          <a:xfrm>
            <a:off x="5715000" y="3429000"/>
            <a:ext cx="24336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These aren’t variables</a:t>
            </a:r>
          </a:p>
        </p:txBody>
      </p:sp>
      <p:sp>
        <p:nvSpPr>
          <p:cNvPr id="89096" name="Text Box 6"/>
          <p:cNvSpPr txBox="1">
            <a:spLocks noChangeArrowheads="1"/>
          </p:cNvSpPr>
          <p:nvPr/>
        </p:nvSpPr>
        <p:spPr bwMode="auto">
          <a:xfrm>
            <a:off x="5694363" y="4357688"/>
            <a:ext cx="284003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These aren’t function calls</a:t>
            </a:r>
          </a:p>
        </p:txBody>
      </p:sp>
      <p:sp>
        <p:nvSpPr>
          <p:cNvPr id="89097" name="Freeform 8"/>
          <p:cNvSpPr>
            <a:spLocks/>
          </p:cNvSpPr>
          <p:nvPr/>
        </p:nvSpPr>
        <p:spPr bwMode="auto">
          <a:xfrm>
            <a:off x="6858000" y="4724400"/>
            <a:ext cx="863600" cy="838200"/>
          </a:xfrm>
          <a:custGeom>
            <a:avLst/>
            <a:gdLst>
              <a:gd name="T0" fmla="*/ 2147483647 w 544"/>
              <a:gd name="T1" fmla="*/ 0 h 528"/>
              <a:gd name="T2" fmla="*/ 2147483647 w 544"/>
              <a:gd name="T3" fmla="*/ 2147483647 h 528"/>
              <a:gd name="T4" fmla="*/ 0 w 544"/>
              <a:gd name="T5" fmla="*/ 2147483647 h 528"/>
              <a:gd name="T6" fmla="*/ 0 60000 65536"/>
              <a:gd name="T7" fmla="*/ 0 60000 65536"/>
              <a:gd name="T8" fmla="*/ 0 60000 65536"/>
              <a:gd name="T9" fmla="*/ 0 w 544"/>
              <a:gd name="T10" fmla="*/ 0 h 528"/>
              <a:gd name="T11" fmla="*/ 544 w 544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528">
                <a:moveTo>
                  <a:pt x="96" y="0"/>
                </a:moveTo>
                <a:cubicBezTo>
                  <a:pt x="320" y="124"/>
                  <a:pt x="544" y="248"/>
                  <a:pt x="528" y="336"/>
                </a:cubicBezTo>
                <a:cubicBezTo>
                  <a:pt x="512" y="424"/>
                  <a:pt x="256" y="476"/>
                  <a:pt x="0" y="528"/>
                </a:cubicBezTo>
              </a:path>
            </a:pathLst>
          </a:custGeom>
          <a:noFill/>
          <a:ln w="28575">
            <a:solidFill>
              <a:srgbClr val="F7020B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 flipH="1">
            <a:off x="3733800" y="3657600"/>
            <a:ext cx="1905000" cy="152400"/>
          </a:xfrm>
          <a:prstGeom prst="line">
            <a:avLst/>
          </a:prstGeom>
          <a:noFill/>
          <a:ln w="28575">
            <a:solidFill>
              <a:srgbClr val="F7020B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7FABA7-24D4-AE4B-ACBB-678FEA568641}" type="slidenum">
              <a:rPr lang="en-US">
                <a:latin typeface="Tahoma" pitchFamily="-1" charset="0"/>
              </a:rPr>
              <a:pPr/>
              <a:t>31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HDLs are not “SDLs”</a:t>
            </a:r>
          </a:p>
        </p:txBody>
      </p:sp>
      <p:sp>
        <p:nvSpPr>
          <p:cNvPr id="901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SDL == Software Description Language (e.g., Java, C)</a:t>
            </a:r>
          </a:p>
          <a:p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Similar in some (intentional) ways …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Syntax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Named entities, constants, scoping, etc.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Tool chain: </a:t>
            </a:r>
            <a:r>
              <a:rPr lang="en-US" b="1" dirty="0">
                <a:solidFill>
                  <a:srgbClr val="FF0000"/>
                </a:solidFill>
              </a:rPr>
              <a:t>synthesis</a:t>
            </a:r>
            <a:r>
              <a:rPr lang="en-US" dirty="0">
                <a:solidFill>
                  <a:srgbClr val="000000"/>
                </a:solidFill>
              </a:rPr>
              <a:t> tool analogous to compiler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Multiple levels of representation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“Optimization”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Multiple targets (portability)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“Software” engineering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Modular structure and parameterization 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ＭＳ Ｐゴシック" pitchFamily="-1" charset="-128"/>
              </a:rPr>
              <a:t>Libraries and code repositories</a:t>
            </a:r>
            <a:endParaRPr lang="en-US" dirty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… but different in many others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One of the most difficult conceptual leaps of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03EE499-FD82-8B4C-B712-3D97FAE8D524}" type="slidenum">
              <a:rPr lang="en-US">
                <a:latin typeface="Tahoma" pitchFamily="-1" charset="0"/>
              </a:rPr>
              <a:pPr/>
              <a:t>32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9216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Hardware is not Software</a:t>
            </a:r>
          </a:p>
        </p:txBody>
      </p:sp>
      <p:sp>
        <p:nvSpPr>
          <p:cNvPr id="9216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Just two different beasts (or two parts of the same beast)</a:t>
            </a:r>
          </a:p>
          <a:p>
            <a:pPr lvl="1"/>
            <a:r>
              <a:rPr lang="en-US" dirty="0"/>
              <a:t>Things that make sense in hardware, don’t in software, vice versa</a:t>
            </a:r>
          </a:p>
          <a:p>
            <a:pPr lvl="1"/>
            <a:r>
              <a:rPr lang="en-US" dirty="0"/>
              <a:t>One of the main themes of this course</a:t>
            </a:r>
          </a:p>
          <a:p>
            <a:pPr lvl="1">
              <a:lnSpc>
                <a:spcPct val="60000"/>
              </a:lnSpc>
            </a:pPr>
            <a:endParaRPr lang="en-US" dirty="0"/>
          </a:p>
          <a:p>
            <a:r>
              <a:rPr lang="en-US" b="1" dirty="0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Software is sequential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Hardware is inherently parallel and “always on”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Have to work to get hardware to </a:t>
            </a:r>
            <a:r>
              <a:rPr lang="en-US" i="1" dirty="0">
                <a:solidFill>
                  <a:srgbClr val="000000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do things in parallel</a:t>
            </a:r>
          </a:p>
          <a:p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Software atoms are purely functional (“digital”)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Hardware atoms have quantitative (“analog”) properties too</a:t>
            </a:r>
          </a:p>
          <a:p>
            <a:pPr lvl="1"/>
            <a:r>
              <a:rPr lang="en-US" dirty="0"/>
              <a:t>Including correctness properties!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Software mostly about quality (“functionality”)</a:t>
            </a:r>
          </a:p>
          <a:p>
            <a:pPr lvl="1"/>
            <a:r>
              <a:rPr lang="en-US" dirty="0"/>
              <a:t>Hardware mostly about quantity: performance, area, power, etc.</a:t>
            </a:r>
          </a:p>
          <a:p>
            <a:pPr lvl="1">
              <a:lnSpc>
                <a:spcPct val="60000"/>
              </a:lnSpc>
            </a:pPr>
            <a:endParaRPr lang="en-US" dirty="0"/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One reason that HDLs are not SDLs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69CD4C-C680-2E47-95D5-280E4DEE68F7}" type="slidenum">
              <a:rPr lang="en-US">
                <a:latin typeface="Tahoma" pitchFamily="-1" charset="0"/>
              </a:rPr>
              <a:pPr/>
              <a:t>33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HDL: Behavioral Constructs</a:t>
            </a:r>
          </a:p>
        </p:txBody>
      </p:sp>
      <p:sp>
        <p:nvSpPr>
          <p:cNvPr id="931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105400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HDLs have </a:t>
            </a:r>
            <a:r>
              <a:rPr lang="en-US" b="1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low-level structural </a:t>
            </a:r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constructs</a:t>
            </a:r>
            <a:endParaRPr lang="en-US">
              <a:solidFill>
                <a:srgbClr val="F7020B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S</a:t>
            </a:r>
            <a:r>
              <a:rPr lang="en-US"/>
              <a:t>pecify hardware structures directly</a:t>
            </a:r>
          </a:p>
          <a:p>
            <a:pPr lvl="1"/>
            <a:r>
              <a:rPr lang="en-US"/>
              <a:t>Transistors, gates (</a:t>
            </a:r>
            <a:r>
              <a:rPr lang="en-US" b="1">
                <a:latin typeface="Courier New" pitchFamily="-1" charset="0"/>
              </a:rPr>
              <a:t>and</a:t>
            </a:r>
            <a:r>
              <a:rPr lang="en-US"/>
              <a:t>, </a:t>
            </a:r>
            <a:r>
              <a:rPr lang="en-US" b="1">
                <a:latin typeface="Courier New" pitchFamily="-1" charset="0"/>
              </a:rPr>
              <a:t>not</a:t>
            </a:r>
            <a:r>
              <a:rPr lang="en-US"/>
              <a:t>) and wires, hierarchy via modules</a:t>
            </a:r>
          </a:p>
          <a:p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Also have </a:t>
            </a:r>
            <a:r>
              <a:rPr lang="en-US" b="1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mid-level behavioral </a:t>
            </a:r>
            <a:r>
              <a:rPr lang="en-US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constructs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Specify operations, not hardware to perform them</a:t>
            </a:r>
          </a:p>
          <a:p>
            <a:pPr lvl="1"/>
            <a:r>
              <a:rPr lang="en-US"/>
              <a:t>Low-to-medium-level: </a:t>
            </a:r>
            <a:r>
              <a:rPr lang="en-US" b="1">
                <a:latin typeface="Courier New" pitchFamily="-1" charset="0"/>
              </a:rPr>
              <a:t>&amp;</a:t>
            </a:r>
            <a:r>
              <a:rPr lang="en-US"/>
              <a:t>, </a:t>
            </a:r>
            <a:r>
              <a:rPr lang="en-US" b="1">
                <a:latin typeface="Courier New" pitchFamily="-1" charset="0"/>
              </a:rPr>
              <a:t>~</a:t>
            </a:r>
            <a:r>
              <a:rPr lang="en-US"/>
              <a:t>, </a:t>
            </a:r>
            <a:r>
              <a:rPr lang="en-US" b="1">
                <a:latin typeface="Courier New" pitchFamily="-1" charset="0"/>
              </a:rPr>
              <a:t>+</a:t>
            </a:r>
            <a:r>
              <a:rPr lang="en-US"/>
              <a:t>, </a:t>
            </a:r>
            <a:r>
              <a:rPr lang="en-US" b="1">
                <a:latin typeface="Courier New" pitchFamily="-1" charset="0"/>
              </a:rPr>
              <a:t>*</a:t>
            </a:r>
            <a:endParaRPr lang="en-US"/>
          </a:p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Also </a:t>
            </a:r>
            <a:r>
              <a:rPr lang="en-US" b="1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higher-level behavioral </a:t>
            </a:r>
            <a:r>
              <a:rPr lang="en-US">
                <a:ea typeface="ＭＳ Ｐゴシック" pitchFamily="-1" charset="-128"/>
                <a:cs typeface="ＭＳ Ｐゴシック" pitchFamily="-1" charset="-128"/>
              </a:rPr>
              <a:t>constructs</a:t>
            </a:r>
          </a:p>
          <a:p>
            <a:pPr lvl="1"/>
            <a:r>
              <a:rPr lang="en-US"/>
              <a:t>High-level: </a:t>
            </a:r>
            <a:r>
              <a:rPr lang="en-US" b="1">
                <a:latin typeface="Courier New" pitchFamily="-1" charset="0"/>
              </a:rPr>
              <a:t>if-then-else</a:t>
            </a:r>
            <a:r>
              <a:rPr lang="en-US"/>
              <a:t>, </a:t>
            </a:r>
            <a:r>
              <a:rPr lang="en-US" b="1">
                <a:latin typeface="Courier New" pitchFamily="-1" charset="0"/>
              </a:rPr>
              <a:t>for </a:t>
            </a:r>
            <a:r>
              <a:rPr lang="en-US"/>
              <a:t>loops</a:t>
            </a:r>
          </a:p>
          <a:p>
            <a:pPr lvl="1"/>
            <a:r>
              <a:rPr lang="en-US"/>
              <a:t>Some of these are synthesizable (some are not)</a:t>
            </a:r>
          </a:p>
          <a:p>
            <a:pPr lvl="2"/>
            <a:r>
              <a:rPr lang="en-US">
                <a:ea typeface="ＭＳ Ｐゴシック" pitchFamily="-1" charset="-128"/>
              </a:rPr>
              <a:t>Tools try to guess what you want, often highly inefficient </a:t>
            </a:r>
          </a:p>
          <a:p>
            <a:pPr lvl="2">
              <a:buFontTx/>
              <a:buChar char="–"/>
            </a:pPr>
            <a:r>
              <a:rPr lang="en-US">
                <a:ea typeface="ＭＳ Ｐゴシック" pitchFamily="-1" charset="-128"/>
              </a:rPr>
              <a:t>Higher-level </a:t>
            </a:r>
            <a:r>
              <a:rPr lang="en-US">
                <a:ea typeface="ＭＳ Ｐゴシック" pitchFamily="-1" charset="-128"/>
                <a:sym typeface="Symbol" pitchFamily="-1" charset="2"/>
              </a:rPr>
              <a:t> </a:t>
            </a:r>
            <a:r>
              <a:rPr lang="en-US">
                <a:ea typeface="ＭＳ Ｐゴシック" pitchFamily="-1" charset="-128"/>
              </a:rPr>
              <a:t>more difficult to know what it will synthesize to!</a:t>
            </a:r>
          </a:p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HDLs are both high- and low-level languages in one!</a:t>
            </a:r>
          </a:p>
          <a:p>
            <a:pPr lvl="1"/>
            <a:r>
              <a:rPr lang="en-US"/>
              <a:t>And the boundary is not clear!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FB4F64-8EFE-A04B-BE76-4BB9095B79A1}" type="slidenum">
              <a:rPr lang="en-US">
                <a:latin typeface="Tahoma" pitchFamily="-1" charset="0"/>
              </a:rPr>
              <a:pPr/>
              <a:t>34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HDL: Simulation</a:t>
            </a:r>
          </a:p>
        </p:txBody>
      </p:sp>
      <p:sp>
        <p:nvSpPr>
          <p:cNvPr id="952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1054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Another use of HDL: simulating &amp; testing a hardware design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Cheaper &amp; faster turnaround (no need to fabricate)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More visibility into design (“debugger” interface)</a:t>
            </a:r>
          </a:p>
          <a:p>
            <a:endParaRPr lang="en-US" dirty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b="1" dirty="0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HDLs have features just for simulation</a:t>
            </a:r>
          </a:p>
          <a:p>
            <a:pPr lvl="1"/>
            <a:r>
              <a:rPr lang="en-US" dirty="0"/>
              <a:t>Higher level data types: integers, FP-numbers, timestamps</a:t>
            </a:r>
          </a:p>
          <a:p>
            <a:pPr lvl="1"/>
            <a:r>
              <a:rPr lang="en-US" dirty="0"/>
              <a:t>Routines for I/O: error messages, file operations</a:t>
            </a:r>
          </a:p>
          <a:p>
            <a:pPr lvl="1"/>
            <a:r>
              <a:rPr lang="en-US" dirty="0"/>
              <a:t>Obviously, </a:t>
            </a:r>
            <a:r>
              <a:rPr lang="en-US" b="1" dirty="0"/>
              <a:t>these cannot be synthesized into circuits</a:t>
            </a:r>
          </a:p>
          <a:p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Also another reason for HDL/SDL confusion</a:t>
            </a:r>
          </a:p>
          <a:p>
            <a:pPr lvl="1"/>
            <a:r>
              <a:rPr lang="en-US" dirty="0"/>
              <a:t>HDLs have “SDL” features for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“Design Flow”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04800" y="4419600"/>
            <a:ext cx="8534400" cy="1828799"/>
          </a:xfrm>
        </p:spPr>
        <p:txBody>
          <a:bodyPr/>
          <a:lstStyle/>
          <a:p>
            <a:r>
              <a:rPr lang="en-US" dirty="0"/>
              <a:t>Hardware compilers are generally </a:t>
            </a:r>
            <a:r>
              <a:rPr lang="en-US" b="1" dirty="0"/>
              <a:t>much slower</a:t>
            </a:r>
            <a:r>
              <a:rPr lang="en-US" dirty="0"/>
              <a:t> than their software counterparts</a:t>
            </a:r>
          </a:p>
          <a:p>
            <a:pPr lvl="1"/>
            <a:r>
              <a:rPr lang="en-US" dirty="0"/>
              <a:t>solving hard problems: many more choices, optimizing for area, power, picosecond-level timing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501: Comp. Arch. 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BA7EA-B75A-0340-B7FD-2BCBFC3E3C15}" type="slidenum">
              <a:rPr lang="en-US" smtClean="0"/>
              <a:pPr>
                <a:defRPr/>
              </a:pPr>
              <a:t>35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1000" y="1854018"/>
            <a:ext cx="1360566" cy="1143000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HDL source code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44468" y="1600200"/>
            <a:ext cx="990600" cy="1650636"/>
          </a:xfrm>
          <a:prstGeom prst="rect">
            <a:avLst/>
          </a:prstGeom>
          <a:solidFill>
            <a:srgbClr val="B7C1EB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netlist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1600" b="0" dirty="0">
                <a:solidFill>
                  <a:srgbClr val="000000"/>
                </a:solidFill>
                <a:latin typeface="+mn-lt"/>
              </a:rPr>
              <a:t>(wires, gates, FFs)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04165" y="1854018"/>
            <a:ext cx="1447800" cy="1143000"/>
          </a:xfrm>
          <a:prstGeom prst="rect">
            <a:avLst/>
          </a:prstGeom>
          <a:solidFill>
            <a:srgbClr val="B7C1EB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bitstream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712619" y="1600200"/>
            <a:ext cx="2413995" cy="1650637"/>
          </a:xfrm>
          <a:prstGeom prst="rightArrow">
            <a:avLst>
              <a:gd name="adj1" fmla="val 76191"/>
              <a:gd name="adj2" fmla="val 50000"/>
            </a:avLst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implementation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(place &amp; route)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1919117" y="2019300"/>
            <a:ext cx="1447800" cy="812437"/>
          </a:xfrm>
          <a:prstGeom prst="rightArrow">
            <a:avLst>
              <a:gd name="adj1" fmla="val 76191"/>
              <a:gd name="adj2" fmla="val 50000"/>
            </a:avLst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synthesis</a:t>
            </a:r>
          </a:p>
        </p:txBody>
      </p:sp>
      <p:sp>
        <p:nvSpPr>
          <p:cNvPr id="17" name="Right Arrow 16"/>
          <p:cNvSpPr/>
          <p:nvPr/>
        </p:nvSpPr>
        <p:spPr bwMode="auto">
          <a:xfrm rot="1800000">
            <a:off x="1770632" y="3179048"/>
            <a:ext cx="1625351" cy="812437"/>
          </a:xfrm>
          <a:prstGeom prst="rightArrow">
            <a:avLst>
              <a:gd name="adj1" fmla="val 76191"/>
              <a:gd name="adj2" fmla="val 50000"/>
            </a:avLst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3098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High-Level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“C to gates”</a:t>
            </a:r>
          </a:p>
          <a:p>
            <a:r>
              <a:rPr lang="en-US" dirty="0"/>
              <a:t>write hardware at a higher level of abstraction than conventional HDLs</a:t>
            </a:r>
          </a:p>
          <a:p>
            <a:pPr lvl="1"/>
            <a:r>
              <a:rPr lang="en-US" dirty="0"/>
              <a:t>greater programmer productivity</a:t>
            </a:r>
          </a:p>
          <a:p>
            <a:pPr lvl="1"/>
            <a:r>
              <a:rPr lang="en-US" dirty="0"/>
              <a:t>need to write stylized C that will synthesize well</a:t>
            </a:r>
          </a:p>
          <a:p>
            <a:pPr lvl="1"/>
            <a:r>
              <a:rPr lang="en-US" dirty="0"/>
              <a:t>tools are still slow</a:t>
            </a:r>
          </a:p>
          <a:p>
            <a:pPr lvl="1"/>
            <a:r>
              <a:rPr lang="en-US" dirty="0"/>
              <a:t>take ESE 532 to learn (much!)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501: Comp. Arch.  |  Dr. Joe </a:t>
            </a:r>
            <a:r>
              <a:rPr lang="en-US" dirty="0" err="1"/>
              <a:t>Devietti</a:t>
            </a:r>
            <a:r>
              <a:rPr lang="en-US" dirty="0"/>
              <a:t>  |   Hardware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BA7EA-B75A-0340-B7FD-2BCBFC3E3C15}" type="slidenum">
              <a:rPr lang="en-US" smtClean="0"/>
              <a:pPr>
                <a:defRPr/>
              </a:pPr>
              <a:t>36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CB5AFE-7F95-994D-A66F-7B8C6800EDAE}" type="slidenum">
              <a:rPr lang="en-US" smtClean="0">
                <a:latin typeface="Tahoma" pitchFamily="-1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Complementary MOS (CMOS)</a:t>
            </a:r>
          </a:p>
        </p:txBody>
      </p:sp>
      <p:sp>
        <p:nvSpPr>
          <p:cNvPr id="430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Voltages as values</a:t>
            </a:r>
          </a:p>
          <a:p>
            <a:pPr lvl="1" eaLnBrk="1" hangingPunct="1"/>
            <a:r>
              <a:rPr lang="en-US" dirty="0"/>
              <a:t>Power (V</a:t>
            </a:r>
            <a:r>
              <a:rPr lang="en-US" baseline="-25000" dirty="0"/>
              <a:t>DD</a:t>
            </a:r>
            <a:r>
              <a:rPr lang="en-US" dirty="0"/>
              <a:t>) = “1”, Ground = “0”</a:t>
            </a:r>
            <a:endParaRPr lang="en-US" b="1" dirty="0"/>
          </a:p>
          <a:p>
            <a:pPr eaLnBrk="1" hangingPunct="1"/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Two kinds of MOSFETs</a:t>
            </a:r>
          </a:p>
          <a:p>
            <a:pPr lvl="1" eaLnBrk="1" hangingPunct="1"/>
            <a:r>
              <a:rPr lang="en-US" b="1" dirty="0">
                <a:solidFill>
                  <a:srgbClr val="08E3E5"/>
                </a:solidFill>
              </a:rPr>
              <a:t>N-transistors</a:t>
            </a:r>
          </a:p>
          <a:p>
            <a:pPr lvl="2" eaLnBrk="1" hangingPunct="1"/>
            <a:r>
              <a:rPr lang="en-US" dirty="0">
                <a:ea typeface="ＭＳ Ｐゴシック" pitchFamily="-1" charset="-128"/>
              </a:rPr>
              <a:t>Conduct when gate voltage is 1</a:t>
            </a:r>
          </a:p>
          <a:p>
            <a:pPr lvl="2" eaLnBrk="1" hangingPunct="1"/>
            <a:r>
              <a:rPr lang="en-US" dirty="0">
                <a:ea typeface="ＭＳ Ｐゴシック" pitchFamily="-1" charset="-128"/>
              </a:rPr>
              <a:t>Good at passing 0s</a:t>
            </a:r>
          </a:p>
          <a:p>
            <a:pPr lvl="1" eaLnBrk="1" hangingPunct="1"/>
            <a:r>
              <a:rPr lang="en-US" b="1" dirty="0">
                <a:solidFill>
                  <a:schemeClr val="hlink"/>
                </a:solidFill>
              </a:rPr>
              <a:t>P-transistors</a:t>
            </a:r>
          </a:p>
          <a:p>
            <a:pPr lvl="2" eaLnBrk="1" hangingPunct="1"/>
            <a:r>
              <a:rPr lang="en-US" dirty="0">
                <a:ea typeface="ＭＳ Ｐゴシック" pitchFamily="-1" charset="-128"/>
              </a:rPr>
              <a:t>Conduct when gate voltage is 0</a:t>
            </a:r>
          </a:p>
          <a:p>
            <a:pPr lvl="2" eaLnBrk="1" hangingPunct="1"/>
            <a:r>
              <a:rPr lang="en-US" dirty="0">
                <a:ea typeface="ＭＳ Ｐゴシック" pitchFamily="-1" charset="-128"/>
              </a:rPr>
              <a:t>Good at passing 1s</a:t>
            </a:r>
          </a:p>
          <a:p>
            <a:pPr eaLnBrk="1" hangingPunct="1"/>
            <a:r>
              <a:rPr lang="en-US" b="1" dirty="0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CMOS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 dirty="0"/>
              <a:t>Complementary n-/p- networks form </a:t>
            </a:r>
            <a:r>
              <a:rPr lang="en-US" dirty="0" err="1"/>
              <a:t>boolean</a:t>
            </a:r>
            <a:r>
              <a:rPr lang="en-US" dirty="0"/>
              <a:t> logic (i.e., gates)</a:t>
            </a:r>
          </a:p>
          <a:p>
            <a:pPr lvl="1" eaLnBrk="1" hangingPunct="1"/>
            <a:r>
              <a:rPr lang="en-US" dirty="0"/>
              <a:t>And some non-gate elements too (important example: RAMs) </a:t>
            </a:r>
          </a:p>
        </p:txBody>
      </p:sp>
      <p:grpSp>
        <p:nvGrpSpPr>
          <p:cNvPr id="43014" name="Group 52"/>
          <p:cNvGrpSpPr>
            <a:grpSpLocks/>
          </p:cNvGrpSpPr>
          <p:nvPr/>
        </p:nvGrpSpPr>
        <p:grpSpPr bwMode="auto">
          <a:xfrm>
            <a:off x="5530850" y="1676400"/>
            <a:ext cx="3155950" cy="2728913"/>
            <a:chOff x="3532" y="576"/>
            <a:chExt cx="1988" cy="1719"/>
          </a:xfrm>
        </p:grpSpPr>
        <p:sp>
          <p:nvSpPr>
            <p:cNvPr id="43015" name="Rectangle 4"/>
            <p:cNvSpPr>
              <a:spLocks noChangeArrowheads="1"/>
            </p:cNvSpPr>
            <p:nvPr/>
          </p:nvSpPr>
          <p:spPr bwMode="auto">
            <a:xfrm>
              <a:off x="4229" y="1488"/>
              <a:ext cx="455" cy="384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6" name="Rectangle 5"/>
            <p:cNvSpPr>
              <a:spLocks noChangeArrowheads="1"/>
            </p:cNvSpPr>
            <p:nvPr/>
          </p:nvSpPr>
          <p:spPr bwMode="auto">
            <a:xfrm>
              <a:off x="4229" y="912"/>
              <a:ext cx="455" cy="38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Line 6"/>
            <p:cNvSpPr>
              <a:spLocks noChangeShapeType="1"/>
            </p:cNvSpPr>
            <p:nvPr/>
          </p:nvSpPr>
          <p:spPr bwMode="auto">
            <a:xfrm>
              <a:off x="4204" y="1104"/>
              <a:ext cx="0" cy="576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Line 7"/>
            <p:cNvSpPr>
              <a:spLocks noChangeShapeType="1"/>
            </p:cNvSpPr>
            <p:nvPr/>
          </p:nvSpPr>
          <p:spPr bwMode="auto">
            <a:xfrm flipH="1">
              <a:off x="4588" y="1392"/>
              <a:ext cx="38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019" name="Group 8"/>
            <p:cNvGrpSpPr>
              <a:grpSpLocks/>
            </p:cNvGrpSpPr>
            <p:nvPr/>
          </p:nvGrpSpPr>
          <p:grpSpPr bwMode="auto">
            <a:xfrm>
              <a:off x="4444" y="1968"/>
              <a:ext cx="288" cy="144"/>
              <a:chOff x="3888" y="4032"/>
              <a:chExt cx="288" cy="144"/>
            </a:xfrm>
          </p:grpSpPr>
          <p:sp>
            <p:nvSpPr>
              <p:cNvPr id="43046" name="Line 9"/>
              <p:cNvSpPr>
                <a:spLocks noChangeShapeType="1"/>
              </p:cNvSpPr>
              <p:nvPr/>
            </p:nvSpPr>
            <p:spPr bwMode="auto">
              <a:xfrm flipH="1">
                <a:off x="3888" y="403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7" name="Line 10"/>
              <p:cNvSpPr>
                <a:spLocks noChangeShapeType="1"/>
              </p:cNvSpPr>
              <p:nvPr/>
            </p:nvSpPr>
            <p:spPr bwMode="auto">
              <a:xfrm>
                <a:off x="3888" y="4032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8" name="Line 11"/>
              <p:cNvSpPr>
                <a:spLocks noChangeShapeType="1"/>
              </p:cNvSpPr>
              <p:nvPr/>
            </p:nvSpPr>
            <p:spPr bwMode="auto">
              <a:xfrm flipH="1">
                <a:off x="4032" y="4032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20" name="Group 12"/>
            <p:cNvGrpSpPr>
              <a:grpSpLocks/>
            </p:cNvGrpSpPr>
            <p:nvPr/>
          </p:nvGrpSpPr>
          <p:grpSpPr bwMode="auto">
            <a:xfrm>
              <a:off x="4204" y="1392"/>
              <a:ext cx="384" cy="576"/>
              <a:chOff x="1920" y="3264"/>
              <a:chExt cx="384" cy="576"/>
            </a:xfrm>
          </p:grpSpPr>
          <p:sp>
            <p:nvSpPr>
              <p:cNvPr id="43039" name="Line 13"/>
              <p:cNvSpPr>
                <a:spLocks noChangeShapeType="1"/>
              </p:cNvSpPr>
              <p:nvPr/>
            </p:nvSpPr>
            <p:spPr bwMode="auto">
              <a:xfrm>
                <a:off x="2304" y="364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0" name="Line 14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1" name="Line 15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2" name="Line 16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3" name="Line 17"/>
              <p:cNvSpPr>
                <a:spLocks noChangeShapeType="1"/>
              </p:cNvSpPr>
              <p:nvPr/>
            </p:nvSpPr>
            <p:spPr bwMode="auto">
              <a:xfrm>
                <a:off x="2160" y="364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4" name="Line 18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5" name="Line 19"/>
              <p:cNvSpPr>
                <a:spLocks noChangeShapeType="1"/>
              </p:cNvSpPr>
              <p:nvPr/>
            </p:nvSpPr>
            <p:spPr bwMode="auto">
              <a:xfrm flipH="1">
                <a:off x="1920" y="35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21" name="Group 20"/>
            <p:cNvGrpSpPr>
              <a:grpSpLocks/>
            </p:cNvGrpSpPr>
            <p:nvPr/>
          </p:nvGrpSpPr>
          <p:grpSpPr bwMode="auto">
            <a:xfrm>
              <a:off x="4204" y="816"/>
              <a:ext cx="384" cy="576"/>
              <a:chOff x="1344" y="3264"/>
              <a:chExt cx="384" cy="576"/>
            </a:xfrm>
          </p:grpSpPr>
          <p:grpSp>
            <p:nvGrpSpPr>
              <p:cNvPr id="43030" name="Group 21"/>
              <p:cNvGrpSpPr>
                <a:grpSpLocks/>
              </p:cNvGrpSpPr>
              <p:nvPr/>
            </p:nvGrpSpPr>
            <p:grpSpPr bwMode="auto">
              <a:xfrm>
                <a:off x="1344" y="3264"/>
                <a:ext cx="384" cy="576"/>
                <a:chOff x="1920" y="3264"/>
                <a:chExt cx="384" cy="576"/>
              </a:xfrm>
            </p:grpSpPr>
            <p:sp>
              <p:nvSpPr>
                <p:cNvPr id="43032" name="Line 22"/>
                <p:cNvSpPr>
                  <a:spLocks noChangeShapeType="1"/>
                </p:cNvSpPr>
                <p:nvPr/>
              </p:nvSpPr>
              <p:spPr bwMode="auto">
                <a:xfrm>
                  <a:off x="2304" y="3648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030305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33" name="Line 23"/>
                <p:cNvSpPr>
                  <a:spLocks noChangeShapeType="1"/>
                </p:cNvSpPr>
                <p:nvPr/>
              </p:nvSpPr>
              <p:spPr bwMode="auto">
                <a:xfrm>
                  <a:off x="2160" y="345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030305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34" name="Line 24"/>
                <p:cNvSpPr>
                  <a:spLocks noChangeShapeType="1"/>
                </p:cNvSpPr>
                <p:nvPr/>
              </p:nvSpPr>
              <p:spPr bwMode="auto">
                <a:xfrm>
                  <a:off x="2304" y="326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030305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35" name="Line 25"/>
                <p:cNvSpPr>
                  <a:spLocks noChangeShapeType="1"/>
                </p:cNvSpPr>
                <p:nvPr/>
              </p:nvSpPr>
              <p:spPr bwMode="auto">
                <a:xfrm>
                  <a:off x="2112" y="345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030305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36" name="Line 26"/>
                <p:cNvSpPr>
                  <a:spLocks noChangeShapeType="1"/>
                </p:cNvSpPr>
                <p:nvPr/>
              </p:nvSpPr>
              <p:spPr bwMode="auto">
                <a:xfrm>
                  <a:off x="2160" y="364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30305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37" name="Line 27"/>
                <p:cNvSpPr>
                  <a:spLocks noChangeShapeType="1"/>
                </p:cNvSpPr>
                <p:nvPr/>
              </p:nvSpPr>
              <p:spPr bwMode="auto">
                <a:xfrm>
                  <a:off x="2160" y="345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30305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3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920" y="355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30305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031" name="Oval 29"/>
              <p:cNvSpPr>
                <a:spLocks noChangeArrowheads="1"/>
              </p:cNvSpPr>
              <p:nvPr/>
            </p:nvSpPr>
            <p:spPr bwMode="auto">
              <a:xfrm>
                <a:off x="1440" y="350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22" name="Line 30"/>
            <p:cNvSpPr>
              <a:spLocks noChangeShapeType="1"/>
            </p:cNvSpPr>
            <p:nvPr/>
          </p:nvSpPr>
          <p:spPr bwMode="auto">
            <a:xfrm flipH="1">
              <a:off x="4442" y="816"/>
              <a:ext cx="288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Line 31"/>
            <p:cNvSpPr>
              <a:spLocks noChangeShapeType="1"/>
            </p:cNvSpPr>
            <p:nvPr/>
          </p:nvSpPr>
          <p:spPr bwMode="auto">
            <a:xfrm flipH="1">
              <a:off x="3820" y="1392"/>
              <a:ext cx="38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Text Box 32"/>
            <p:cNvSpPr txBox="1">
              <a:spLocks noChangeArrowheads="1"/>
            </p:cNvSpPr>
            <p:nvPr/>
          </p:nvSpPr>
          <p:spPr bwMode="auto">
            <a:xfrm>
              <a:off x="4320" y="576"/>
              <a:ext cx="7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7020B"/>
                  </a:solidFill>
                </a:rPr>
                <a:t>power (1)</a:t>
              </a:r>
            </a:p>
          </p:txBody>
        </p:sp>
        <p:sp>
          <p:nvSpPr>
            <p:cNvPr id="43025" name="Text Box 33"/>
            <p:cNvSpPr txBox="1">
              <a:spLocks noChangeArrowheads="1"/>
            </p:cNvSpPr>
            <p:nvPr/>
          </p:nvSpPr>
          <p:spPr bwMode="auto">
            <a:xfrm>
              <a:off x="4300" y="2064"/>
              <a:ext cx="7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7020B"/>
                  </a:solidFill>
                </a:rPr>
                <a:t>ground (0)</a:t>
              </a:r>
            </a:p>
          </p:txBody>
        </p:sp>
        <p:sp>
          <p:nvSpPr>
            <p:cNvPr id="43026" name="Text Box 34"/>
            <p:cNvSpPr txBox="1">
              <a:spLocks noChangeArrowheads="1"/>
            </p:cNvSpPr>
            <p:nvPr/>
          </p:nvSpPr>
          <p:spPr bwMode="auto">
            <a:xfrm>
              <a:off x="3532" y="1161"/>
              <a:ext cx="4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7020B"/>
                  </a:solidFill>
                </a:rPr>
                <a:t>input</a:t>
              </a:r>
            </a:p>
          </p:txBody>
        </p:sp>
        <p:sp>
          <p:nvSpPr>
            <p:cNvPr id="43027" name="Text Box 35"/>
            <p:cNvSpPr txBox="1">
              <a:spLocks noChangeArrowheads="1"/>
            </p:cNvSpPr>
            <p:nvPr/>
          </p:nvSpPr>
          <p:spPr bwMode="auto">
            <a:xfrm>
              <a:off x="4784" y="1180"/>
              <a:ext cx="628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7020B"/>
                  </a:solidFill>
                </a:rPr>
                <a:t>output</a:t>
              </a:r>
            </a:p>
            <a:p>
              <a:r>
                <a:rPr lang="en-US">
                  <a:solidFill>
                    <a:srgbClr val="F7020B"/>
                  </a:solidFill>
                </a:rPr>
                <a:t>(“node”)</a:t>
              </a:r>
            </a:p>
          </p:txBody>
        </p:sp>
        <p:sp>
          <p:nvSpPr>
            <p:cNvPr id="43028" name="Text Box 36"/>
            <p:cNvSpPr txBox="1">
              <a:spLocks noChangeArrowheads="1"/>
            </p:cNvSpPr>
            <p:nvPr/>
          </p:nvSpPr>
          <p:spPr bwMode="auto">
            <a:xfrm>
              <a:off x="4684" y="1641"/>
              <a:ext cx="8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7020B"/>
                  </a:solidFill>
                </a:rPr>
                <a:t>n-transistor</a:t>
              </a:r>
            </a:p>
          </p:txBody>
        </p:sp>
        <p:sp>
          <p:nvSpPr>
            <p:cNvPr id="43029" name="Text Box 37"/>
            <p:cNvSpPr txBox="1">
              <a:spLocks noChangeArrowheads="1"/>
            </p:cNvSpPr>
            <p:nvPr/>
          </p:nvSpPr>
          <p:spPr bwMode="auto">
            <a:xfrm>
              <a:off x="4684" y="864"/>
              <a:ext cx="8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7020B"/>
                  </a:solidFill>
                </a:rPr>
                <a:t>p-transistor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6CA360-CFDF-6A44-B37C-134015D46264}" type="slidenum">
              <a:rPr lang="en-US" smtClean="0">
                <a:latin typeface="Tahoma" pitchFamily="-1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Basic CMOS Logic Gate</a:t>
            </a:r>
          </a:p>
        </p:txBody>
      </p:sp>
      <p:sp>
        <p:nvSpPr>
          <p:cNvPr id="450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5943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7020B"/>
                </a:solidFill>
                <a:ea typeface="ＭＳ Ｐゴシック" pitchFamily="-1" charset="-128"/>
                <a:cs typeface="ＭＳ Ｐゴシック" pitchFamily="-1" charset="-128"/>
              </a:rPr>
              <a:t>Inverter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: NOT gate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 p-transistor, one n-transistor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Basic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Input = 0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</a:rPr>
              <a:t>P-transistor closed, n-transistor open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</a:rPr>
              <a:t>Power charges output 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Input =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</a:rPr>
              <a:t>P-transistor open, n-transistor closed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" charset="-128"/>
              </a:rPr>
              <a:t>Output discharges to ground (0)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7253288" y="2362200"/>
            <a:ext cx="722312" cy="60960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7253288" y="1447800"/>
            <a:ext cx="722312" cy="609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7213600" y="1752600"/>
            <a:ext cx="0" cy="91440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 flipH="1">
            <a:off x="7823200" y="2209800"/>
            <a:ext cx="33655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066" name="Group 8"/>
          <p:cNvGrpSpPr>
            <a:grpSpLocks/>
          </p:cNvGrpSpPr>
          <p:nvPr/>
        </p:nvGrpSpPr>
        <p:grpSpPr bwMode="auto">
          <a:xfrm>
            <a:off x="7594600" y="3124200"/>
            <a:ext cx="457200" cy="228600"/>
            <a:chOff x="3888" y="4032"/>
            <a:chExt cx="288" cy="144"/>
          </a:xfrm>
        </p:grpSpPr>
        <p:sp>
          <p:nvSpPr>
            <p:cNvPr id="45123" name="Line 9"/>
            <p:cNvSpPr>
              <a:spLocks noChangeShapeType="1"/>
            </p:cNvSpPr>
            <p:nvPr/>
          </p:nvSpPr>
          <p:spPr bwMode="auto">
            <a:xfrm flipH="1">
              <a:off x="3888" y="4032"/>
              <a:ext cx="288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4" name="Line 10"/>
            <p:cNvSpPr>
              <a:spLocks noChangeShapeType="1"/>
            </p:cNvSpPr>
            <p:nvPr/>
          </p:nvSpPr>
          <p:spPr bwMode="auto">
            <a:xfrm>
              <a:off x="3888" y="4032"/>
              <a:ext cx="144" cy="144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5" name="Line 11"/>
            <p:cNvSpPr>
              <a:spLocks noChangeShapeType="1"/>
            </p:cNvSpPr>
            <p:nvPr/>
          </p:nvSpPr>
          <p:spPr bwMode="auto">
            <a:xfrm flipH="1">
              <a:off x="4032" y="4032"/>
              <a:ext cx="144" cy="144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067" name="Group 12"/>
          <p:cNvGrpSpPr>
            <a:grpSpLocks/>
          </p:cNvGrpSpPr>
          <p:nvPr/>
        </p:nvGrpSpPr>
        <p:grpSpPr bwMode="auto">
          <a:xfrm>
            <a:off x="7213600" y="2209800"/>
            <a:ext cx="609600" cy="914400"/>
            <a:chOff x="1920" y="3264"/>
            <a:chExt cx="384" cy="576"/>
          </a:xfrm>
        </p:grpSpPr>
        <p:sp>
          <p:nvSpPr>
            <p:cNvPr id="45116" name="Line 13"/>
            <p:cNvSpPr>
              <a:spLocks noChangeShapeType="1"/>
            </p:cNvSpPr>
            <p:nvPr/>
          </p:nvSpPr>
          <p:spPr bwMode="auto">
            <a:xfrm>
              <a:off x="2304" y="3648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17" name="Line 14"/>
            <p:cNvSpPr>
              <a:spLocks noChangeShapeType="1"/>
            </p:cNvSpPr>
            <p:nvPr/>
          </p:nvSpPr>
          <p:spPr bwMode="auto">
            <a:xfrm>
              <a:off x="2160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18" name="Line 15"/>
            <p:cNvSpPr>
              <a:spLocks noChangeShapeType="1"/>
            </p:cNvSpPr>
            <p:nvPr/>
          </p:nvSpPr>
          <p:spPr bwMode="auto">
            <a:xfrm>
              <a:off x="2304" y="3264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19" name="Line 16"/>
            <p:cNvSpPr>
              <a:spLocks noChangeShapeType="1"/>
            </p:cNvSpPr>
            <p:nvPr/>
          </p:nvSpPr>
          <p:spPr bwMode="auto">
            <a:xfrm>
              <a:off x="2112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0" name="Line 17"/>
            <p:cNvSpPr>
              <a:spLocks noChangeShapeType="1"/>
            </p:cNvSpPr>
            <p:nvPr/>
          </p:nvSpPr>
          <p:spPr bwMode="auto">
            <a:xfrm>
              <a:off x="2160" y="3648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1" name="Line 18"/>
            <p:cNvSpPr>
              <a:spLocks noChangeShapeType="1"/>
            </p:cNvSpPr>
            <p:nvPr/>
          </p:nvSpPr>
          <p:spPr bwMode="auto">
            <a:xfrm>
              <a:off x="2160" y="3456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2" name="Line 19"/>
            <p:cNvSpPr>
              <a:spLocks noChangeShapeType="1"/>
            </p:cNvSpPr>
            <p:nvPr/>
          </p:nvSpPr>
          <p:spPr bwMode="auto">
            <a:xfrm flipH="1">
              <a:off x="1920" y="3552"/>
              <a:ext cx="192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068" name="Group 20"/>
          <p:cNvGrpSpPr>
            <a:grpSpLocks/>
          </p:cNvGrpSpPr>
          <p:nvPr/>
        </p:nvGrpSpPr>
        <p:grpSpPr bwMode="auto">
          <a:xfrm>
            <a:off x="7213600" y="1295400"/>
            <a:ext cx="609600" cy="914400"/>
            <a:chOff x="1344" y="3264"/>
            <a:chExt cx="384" cy="576"/>
          </a:xfrm>
        </p:grpSpPr>
        <p:grpSp>
          <p:nvGrpSpPr>
            <p:cNvPr id="45107" name="Group 21"/>
            <p:cNvGrpSpPr>
              <a:grpSpLocks/>
            </p:cNvGrpSpPr>
            <p:nvPr/>
          </p:nvGrpSpPr>
          <p:grpSpPr bwMode="auto">
            <a:xfrm>
              <a:off x="1344" y="3264"/>
              <a:ext cx="384" cy="576"/>
              <a:chOff x="1920" y="3264"/>
              <a:chExt cx="384" cy="576"/>
            </a:xfrm>
          </p:grpSpPr>
          <p:sp>
            <p:nvSpPr>
              <p:cNvPr id="45109" name="Line 22"/>
              <p:cNvSpPr>
                <a:spLocks noChangeShapeType="1"/>
              </p:cNvSpPr>
              <p:nvPr/>
            </p:nvSpPr>
            <p:spPr bwMode="auto">
              <a:xfrm>
                <a:off x="2304" y="364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10" name="Line 23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11" name="Line 24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12" name="Line 25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13" name="Line 26"/>
              <p:cNvSpPr>
                <a:spLocks noChangeShapeType="1"/>
              </p:cNvSpPr>
              <p:nvPr/>
            </p:nvSpPr>
            <p:spPr bwMode="auto">
              <a:xfrm>
                <a:off x="2160" y="364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14" name="Line 27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15" name="Line 28"/>
              <p:cNvSpPr>
                <a:spLocks noChangeShapeType="1"/>
              </p:cNvSpPr>
              <p:nvPr/>
            </p:nvSpPr>
            <p:spPr bwMode="auto">
              <a:xfrm flipH="1">
                <a:off x="1920" y="35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108" name="Oval 29"/>
            <p:cNvSpPr>
              <a:spLocks noChangeArrowheads="1"/>
            </p:cNvSpPr>
            <p:nvPr/>
          </p:nvSpPr>
          <p:spPr bwMode="auto">
            <a:xfrm>
              <a:off x="1440" y="350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69" name="Line 30"/>
          <p:cNvSpPr>
            <a:spLocks noChangeShapeType="1"/>
          </p:cNvSpPr>
          <p:nvPr/>
        </p:nvSpPr>
        <p:spPr bwMode="auto">
          <a:xfrm flipH="1">
            <a:off x="7591425" y="1295400"/>
            <a:ext cx="45720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0" name="Line 31"/>
          <p:cNvSpPr>
            <a:spLocks noChangeShapeType="1"/>
          </p:cNvSpPr>
          <p:nvPr/>
        </p:nvSpPr>
        <p:spPr bwMode="auto">
          <a:xfrm flipH="1">
            <a:off x="6864350" y="2209800"/>
            <a:ext cx="34925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1" name="Text Box 32"/>
          <p:cNvSpPr txBox="1">
            <a:spLocks noChangeArrowheads="1"/>
          </p:cNvSpPr>
          <p:nvPr/>
        </p:nvSpPr>
        <p:spPr bwMode="auto">
          <a:xfrm>
            <a:off x="6858000" y="19050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0</a:t>
            </a:r>
          </a:p>
        </p:txBody>
      </p:sp>
      <p:sp>
        <p:nvSpPr>
          <p:cNvPr id="45072" name="Text Box 33"/>
          <p:cNvSpPr txBox="1">
            <a:spLocks noChangeArrowheads="1"/>
          </p:cNvSpPr>
          <p:nvPr/>
        </p:nvSpPr>
        <p:spPr bwMode="auto">
          <a:xfrm>
            <a:off x="8001000" y="21478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1</a:t>
            </a:r>
          </a:p>
        </p:txBody>
      </p:sp>
      <p:sp>
        <p:nvSpPr>
          <p:cNvPr id="45073" name="Freeform 34"/>
          <p:cNvSpPr>
            <a:spLocks/>
          </p:cNvSpPr>
          <p:nvPr/>
        </p:nvSpPr>
        <p:spPr bwMode="auto">
          <a:xfrm>
            <a:off x="8077200" y="1371600"/>
            <a:ext cx="444500" cy="762000"/>
          </a:xfrm>
          <a:custGeom>
            <a:avLst/>
            <a:gdLst>
              <a:gd name="T0" fmla="*/ 2147483647 w 280"/>
              <a:gd name="T1" fmla="*/ 0 h 392"/>
              <a:gd name="T2" fmla="*/ 2147483647 w 280"/>
              <a:gd name="T3" fmla="*/ 2147483647 h 392"/>
              <a:gd name="T4" fmla="*/ 2147483647 w 280"/>
              <a:gd name="T5" fmla="*/ 2147483647 h 392"/>
              <a:gd name="T6" fmla="*/ 0 60000 65536"/>
              <a:gd name="T7" fmla="*/ 0 60000 65536"/>
              <a:gd name="T8" fmla="*/ 0 60000 65536"/>
              <a:gd name="T9" fmla="*/ 0 w 280"/>
              <a:gd name="T10" fmla="*/ 0 h 392"/>
              <a:gd name="T11" fmla="*/ 280 w 280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392">
                <a:moveTo>
                  <a:pt x="40" y="0"/>
                </a:moveTo>
                <a:cubicBezTo>
                  <a:pt x="20" y="140"/>
                  <a:pt x="0" y="280"/>
                  <a:pt x="40" y="336"/>
                </a:cubicBezTo>
                <a:cubicBezTo>
                  <a:pt x="80" y="392"/>
                  <a:pt x="180" y="364"/>
                  <a:pt x="280" y="336"/>
                </a:cubicBezTo>
              </a:path>
            </a:pathLst>
          </a:custGeom>
          <a:noFill/>
          <a:ln w="28575">
            <a:solidFill>
              <a:srgbClr val="F7020B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4" name="Rectangle 35"/>
          <p:cNvSpPr>
            <a:spLocks noChangeArrowheads="1"/>
          </p:cNvSpPr>
          <p:nvPr/>
        </p:nvSpPr>
        <p:spPr bwMode="auto">
          <a:xfrm>
            <a:off x="7246938" y="4800600"/>
            <a:ext cx="722312" cy="60960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5" name="Rectangle 36"/>
          <p:cNvSpPr>
            <a:spLocks noChangeArrowheads="1"/>
          </p:cNvSpPr>
          <p:nvPr/>
        </p:nvSpPr>
        <p:spPr bwMode="auto">
          <a:xfrm>
            <a:off x="7246938" y="3886200"/>
            <a:ext cx="722312" cy="609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6" name="Line 37"/>
          <p:cNvSpPr>
            <a:spLocks noChangeShapeType="1"/>
          </p:cNvSpPr>
          <p:nvPr/>
        </p:nvSpPr>
        <p:spPr bwMode="auto">
          <a:xfrm>
            <a:off x="7207250" y="4191000"/>
            <a:ext cx="0" cy="91440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7" name="Line 38"/>
          <p:cNvSpPr>
            <a:spLocks noChangeShapeType="1"/>
          </p:cNvSpPr>
          <p:nvPr/>
        </p:nvSpPr>
        <p:spPr bwMode="auto">
          <a:xfrm flipH="1">
            <a:off x="7816850" y="4648200"/>
            <a:ext cx="33655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078" name="Group 39"/>
          <p:cNvGrpSpPr>
            <a:grpSpLocks/>
          </p:cNvGrpSpPr>
          <p:nvPr/>
        </p:nvGrpSpPr>
        <p:grpSpPr bwMode="auto">
          <a:xfrm>
            <a:off x="7588250" y="5562600"/>
            <a:ext cx="457200" cy="228600"/>
            <a:chOff x="3888" y="4032"/>
            <a:chExt cx="288" cy="144"/>
          </a:xfrm>
        </p:grpSpPr>
        <p:sp>
          <p:nvSpPr>
            <p:cNvPr id="45104" name="Line 40"/>
            <p:cNvSpPr>
              <a:spLocks noChangeShapeType="1"/>
            </p:cNvSpPr>
            <p:nvPr/>
          </p:nvSpPr>
          <p:spPr bwMode="auto">
            <a:xfrm flipH="1">
              <a:off x="3888" y="4032"/>
              <a:ext cx="288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5" name="Line 41"/>
            <p:cNvSpPr>
              <a:spLocks noChangeShapeType="1"/>
            </p:cNvSpPr>
            <p:nvPr/>
          </p:nvSpPr>
          <p:spPr bwMode="auto">
            <a:xfrm>
              <a:off x="3888" y="4032"/>
              <a:ext cx="144" cy="144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6" name="Line 42"/>
            <p:cNvSpPr>
              <a:spLocks noChangeShapeType="1"/>
            </p:cNvSpPr>
            <p:nvPr/>
          </p:nvSpPr>
          <p:spPr bwMode="auto">
            <a:xfrm flipH="1">
              <a:off x="4032" y="4032"/>
              <a:ext cx="144" cy="144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079" name="Group 43"/>
          <p:cNvGrpSpPr>
            <a:grpSpLocks/>
          </p:cNvGrpSpPr>
          <p:nvPr/>
        </p:nvGrpSpPr>
        <p:grpSpPr bwMode="auto">
          <a:xfrm>
            <a:off x="7207250" y="4648200"/>
            <a:ext cx="609600" cy="914400"/>
            <a:chOff x="1920" y="3264"/>
            <a:chExt cx="384" cy="576"/>
          </a:xfrm>
        </p:grpSpPr>
        <p:sp>
          <p:nvSpPr>
            <p:cNvPr id="45097" name="Line 44"/>
            <p:cNvSpPr>
              <a:spLocks noChangeShapeType="1"/>
            </p:cNvSpPr>
            <p:nvPr/>
          </p:nvSpPr>
          <p:spPr bwMode="auto">
            <a:xfrm>
              <a:off x="2304" y="3648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8" name="Line 45"/>
            <p:cNvSpPr>
              <a:spLocks noChangeShapeType="1"/>
            </p:cNvSpPr>
            <p:nvPr/>
          </p:nvSpPr>
          <p:spPr bwMode="auto">
            <a:xfrm>
              <a:off x="2160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9" name="Line 46"/>
            <p:cNvSpPr>
              <a:spLocks noChangeShapeType="1"/>
            </p:cNvSpPr>
            <p:nvPr/>
          </p:nvSpPr>
          <p:spPr bwMode="auto">
            <a:xfrm>
              <a:off x="2304" y="3264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0" name="Line 47"/>
            <p:cNvSpPr>
              <a:spLocks noChangeShapeType="1"/>
            </p:cNvSpPr>
            <p:nvPr/>
          </p:nvSpPr>
          <p:spPr bwMode="auto">
            <a:xfrm>
              <a:off x="2112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1" name="Line 48"/>
            <p:cNvSpPr>
              <a:spLocks noChangeShapeType="1"/>
            </p:cNvSpPr>
            <p:nvPr/>
          </p:nvSpPr>
          <p:spPr bwMode="auto">
            <a:xfrm>
              <a:off x="2160" y="3648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2" name="Line 49"/>
            <p:cNvSpPr>
              <a:spLocks noChangeShapeType="1"/>
            </p:cNvSpPr>
            <p:nvPr/>
          </p:nvSpPr>
          <p:spPr bwMode="auto">
            <a:xfrm>
              <a:off x="2160" y="3456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3" name="Line 50"/>
            <p:cNvSpPr>
              <a:spLocks noChangeShapeType="1"/>
            </p:cNvSpPr>
            <p:nvPr/>
          </p:nvSpPr>
          <p:spPr bwMode="auto">
            <a:xfrm flipH="1">
              <a:off x="1920" y="3552"/>
              <a:ext cx="192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080" name="Group 51"/>
          <p:cNvGrpSpPr>
            <a:grpSpLocks/>
          </p:cNvGrpSpPr>
          <p:nvPr/>
        </p:nvGrpSpPr>
        <p:grpSpPr bwMode="auto">
          <a:xfrm>
            <a:off x="7207250" y="3733800"/>
            <a:ext cx="609600" cy="914400"/>
            <a:chOff x="1344" y="3264"/>
            <a:chExt cx="384" cy="576"/>
          </a:xfrm>
        </p:grpSpPr>
        <p:grpSp>
          <p:nvGrpSpPr>
            <p:cNvPr id="45088" name="Group 52"/>
            <p:cNvGrpSpPr>
              <a:grpSpLocks/>
            </p:cNvGrpSpPr>
            <p:nvPr/>
          </p:nvGrpSpPr>
          <p:grpSpPr bwMode="auto">
            <a:xfrm>
              <a:off x="1344" y="3264"/>
              <a:ext cx="384" cy="576"/>
              <a:chOff x="1920" y="3264"/>
              <a:chExt cx="384" cy="576"/>
            </a:xfrm>
          </p:grpSpPr>
          <p:sp>
            <p:nvSpPr>
              <p:cNvPr id="45090" name="Line 53"/>
              <p:cNvSpPr>
                <a:spLocks noChangeShapeType="1"/>
              </p:cNvSpPr>
              <p:nvPr/>
            </p:nvSpPr>
            <p:spPr bwMode="auto">
              <a:xfrm>
                <a:off x="2304" y="364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91" name="Line 54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92" name="Line 55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93" name="Line 56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94" name="Line 57"/>
              <p:cNvSpPr>
                <a:spLocks noChangeShapeType="1"/>
              </p:cNvSpPr>
              <p:nvPr/>
            </p:nvSpPr>
            <p:spPr bwMode="auto">
              <a:xfrm>
                <a:off x="2160" y="364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95" name="Line 58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96" name="Line 59"/>
              <p:cNvSpPr>
                <a:spLocks noChangeShapeType="1"/>
              </p:cNvSpPr>
              <p:nvPr/>
            </p:nvSpPr>
            <p:spPr bwMode="auto">
              <a:xfrm flipH="1">
                <a:off x="1920" y="35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089" name="Oval 60"/>
            <p:cNvSpPr>
              <a:spLocks noChangeArrowheads="1"/>
            </p:cNvSpPr>
            <p:nvPr/>
          </p:nvSpPr>
          <p:spPr bwMode="auto">
            <a:xfrm>
              <a:off x="1440" y="350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81" name="Line 61"/>
          <p:cNvSpPr>
            <a:spLocks noChangeShapeType="1"/>
          </p:cNvSpPr>
          <p:nvPr/>
        </p:nvSpPr>
        <p:spPr bwMode="auto">
          <a:xfrm flipH="1">
            <a:off x="7585075" y="3733800"/>
            <a:ext cx="45720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2" name="Line 62"/>
          <p:cNvSpPr>
            <a:spLocks noChangeShapeType="1"/>
          </p:cNvSpPr>
          <p:nvPr/>
        </p:nvSpPr>
        <p:spPr bwMode="auto">
          <a:xfrm flipH="1">
            <a:off x="6858000" y="4648200"/>
            <a:ext cx="34925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3" name="Text Box 63"/>
          <p:cNvSpPr txBox="1">
            <a:spLocks noChangeArrowheads="1"/>
          </p:cNvSpPr>
          <p:nvPr/>
        </p:nvSpPr>
        <p:spPr bwMode="auto">
          <a:xfrm>
            <a:off x="6781800" y="4343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1</a:t>
            </a:r>
          </a:p>
        </p:txBody>
      </p:sp>
      <p:sp>
        <p:nvSpPr>
          <p:cNvPr id="45084" name="Text Box 64"/>
          <p:cNvSpPr txBox="1">
            <a:spLocks noChangeArrowheads="1"/>
          </p:cNvSpPr>
          <p:nvPr/>
        </p:nvSpPr>
        <p:spPr bwMode="auto">
          <a:xfrm>
            <a:off x="8070850" y="4343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0</a:t>
            </a:r>
          </a:p>
        </p:txBody>
      </p:sp>
      <p:sp>
        <p:nvSpPr>
          <p:cNvPr id="45085" name="Freeform 65"/>
          <p:cNvSpPr>
            <a:spLocks/>
          </p:cNvSpPr>
          <p:nvPr/>
        </p:nvSpPr>
        <p:spPr bwMode="auto">
          <a:xfrm flipV="1">
            <a:off x="8013700" y="4724400"/>
            <a:ext cx="444500" cy="762000"/>
          </a:xfrm>
          <a:custGeom>
            <a:avLst/>
            <a:gdLst>
              <a:gd name="T0" fmla="*/ 2147483647 w 280"/>
              <a:gd name="T1" fmla="*/ 0 h 392"/>
              <a:gd name="T2" fmla="*/ 2147483647 w 280"/>
              <a:gd name="T3" fmla="*/ 2147483647 h 392"/>
              <a:gd name="T4" fmla="*/ 2147483647 w 280"/>
              <a:gd name="T5" fmla="*/ 2147483647 h 392"/>
              <a:gd name="T6" fmla="*/ 0 60000 65536"/>
              <a:gd name="T7" fmla="*/ 0 60000 65536"/>
              <a:gd name="T8" fmla="*/ 0 60000 65536"/>
              <a:gd name="T9" fmla="*/ 0 w 280"/>
              <a:gd name="T10" fmla="*/ 0 h 392"/>
              <a:gd name="T11" fmla="*/ 280 w 280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392">
                <a:moveTo>
                  <a:pt x="40" y="0"/>
                </a:moveTo>
                <a:cubicBezTo>
                  <a:pt x="20" y="140"/>
                  <a:pt x="0" y="280"/>
                  <a:pt x="40" y="336"/>
                </a:cubicBezTo>
                <a:cubicBezTo>
                  <a:pt x="80" y="392"/>
                  <a:pt x="180" y="364"/>
                  <a:pt x="280" y="336"/>
                </a:cubicBezTo>
              </a:path>
            </a:pathLst>
          </a:custGeom>
          <a:noFill/>
          <a:ln w="28575">
            <a:solidFill>
              <a:srgbClr val="F7020B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6" name="AutoShape 115"/>
          <p:cNvSpPr>
            <a:spLocks noChangeArrowheads="1"/>
          </p:cNvSpPr>
          <p:nvPr/>
        </p:nvSpPr>
        <p:spPr bwMode="auto">
          <a:xfrm>
            <a:off x="7620000" y="2438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noFill/>
          <a:ln w="38100">
            <a:solidFill>
              <a:srgbClr val="F7020B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7" name="AutoShape 116"/>
          <p:cNvSpPr>
            <a:spLocks noChangeArrowheads="1"/>
          </p:cNvSpPr>
          <p:nvPr/>
        </p:nvSpPr>
        <p:spPr bwMode="auto">
          <a:xfrm>
            <a:off x="7620000" y="3962400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noFill/>
          <a:ln w="38100">
            <a:solidFill>
              <a:srgbClr val="F7020B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257800" y="6096000"/>
            <a:ext cx="1905000" cy="304800"/>
          </a:xfrm>
          <a:noFill/>
        </p:spPr>
        <p:txBody>
          <a:bodyPr/>
          <a:lstStyle/>
          <a:p>
            <a:fld id="{AC0A51CA-1CFE-F54A-8167-1EB6BEB5BE18}" type="slidenum">
              <a:rPr lang="en-US" smtClean="0">
                <a:latin typeface="Tahoma" pitchFamily="-1" charset="0"/>
              </a:rPr>
              <a:pPr/>
              <a:t>6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Another CMOS Gate Example</a:t>
            </a:r>
          </a:p>
        </p:txBody>
      </p:sp>
      <p:sp>
        <p:nvSpPr>
          <p:cNvPr id="471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105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What is this? Look at </a:t>
            </a:r>
            <a:r>
              <a:rPr lang="en-US" b="1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truth table</a:t>
            </a:r>
            <a:endParaRPr lang="en-US" b="1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/>
            <a:r>
              <a:rPr lang="en-US"/>
              <a:t>0, 0 </a:t>
            </a:r>
            <a:r>
              <a:rPr lang="en-US">
                <a:sym typeface="Symbol" pitchFamily="-1" charset="2"/>
              </a:rPr>
              <a:t></a:t>
            </a:r>
            <a:r>
              <a:rPr lang="en-US"/>
              <a:t> 1</a:t>
            </a:r>
          </a:p>
          <a:p>
            <a:pPr lvl="1" eaLnBrk="1" hangingPunct="1"/>
            <a:r>
              <a:rPr lang="en-US"/>
              <a:t>0, 1 </a:t>
            </a:r>
            <a:r>
              <a:rPr lang="en-US">
                <a:sym typeface="Symbol" pitchFamily="-1" charset="2"/>
              </a:rPr>
              <a:t></a:t>
            </a:r>
            <a:r>
              <a:rPr lang="en-US"/>
              <a:t> 1</a:t>
            </a:r>
          </a:p>
          <a:p>
            <a:pPr lvl="1" eaLnBrk="1" hangingPunct="1"/>
            <a:r>
              <a:rPr lang="en-US"/>
              <a:t>1, 0 </a:t>
            </a:r>
            <a:r>
              <a:rPr lang="en-US">
                <a:sym typeface="Symbol" pitchFamily="-1" charset="2"/>
              </a:rPr>
              <a:t></a:t>
            </a:r>
            <a:r>
              <a:rPr lang="en-US"/>
              <a:t> 1</a:t>
            </a:r>
          </a:p>
          <a:p>
            <a:pPr lvl="1" eaLnBrk="1" hangingPunct="1"/>
            <a:r>
              <a:rPr lang="en-US"/>
              <a:t>1, 1 </a:t>
            </a:r>
            <a:r>
              <a:rPr lang="en-US">
                <a:sym typeface="Symbol" pitchFamily="-1" charset="2"/>
              </a:rPr>
              <a:t></a:t>
            </a:r>
            <a:r>
              <a:rPr lang="en-US"/>
              <a:t> 0</a:t>
            </a:r>
          </a:p>
          <a:p>
            <a:pPr lvl="1" eaLnBrk="1" hangingPunct="1"/>
            <a:r>
              <a:rPr lang="en-US"/>
              <a:t>Result: </a:t>
            </a:r>
            <a:r>
              <a:rPr lang="en-US" b="1">
                <a:solidFill>
                  <a:srgbClr val="FF0909"/>
                </a:solidFill>
              </a:rPr>
              <a:t>NAND</a:t>
            </a:r>
            <a:r>
              <a:rPr lang="en-US"/>
              <a:t> (NOT AND)</a:t>
            </a:r>
          </a:p>
          <a:p>
            <a:pPr lvl="1" eaLnBrk="1" hangingPunct="1"/>
            <a:r>
              <a:rPr lang="en-US"/>
              <a:t>NAND is “universal” 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What function is this?</a:t>
            </a:r>
          </a:p>
        </p:txBody>
      </p:sp>
      <p:sp>
        <p:nvSpPr>
          <p:cNvPr id="47110" name="Rectangle 73"/>
          <p:cNvSpPr>
            <a:spLocks noChangeArrowheads="1"/>
          </p:cNvSpPr>
          <p:nvPr/>
        </p:nvSpPr>
        <p:spPr bwMode="auto">
          <a:xfrm>
            <a:off x="7100888" y="2133600"/>
            <a:ext cx="722312" cy="121920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1" name="Rectangle 74"/>
          <p:cNvSpPr>
            <a:spLocks noChangeArrowheads="1"/>
          </p:cNvSpPr>
          <p:nvPr/>
        </p:nvSpPr>
        <p:spPr bwMode="auto">
          <a:xfrm>
            <a:off x="6756400" y="1219200"/>
            <a:ext cx="1676400" cy="609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2" name="Line 75"/>
          <p:cNvSpPr>
            <a:spLocks noChangeShapeType="1"/>
          </p:cNvSpPr>
          <p:nvPr/>
        </p:nvSpPr>
        <p:spPr bwMode="auto">
          <a:xfrm flipH="1">
            <a:off x="7289800" y="1981200"/>
            <a:ext cx="152400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113" name="Group 76"/>
          <p:cNvGrpSpPr>
            <a:grpSpLocks/>
          </p:cNvGrpSpPr>
          <p:nvPr/>
        </p:nvGrpSpPr>
        <p:grpSpPr bwMode="auto">
          <a:xfrm>
            <a:off x="7366000" y="3505200"/>
            <a:ext cx="457200" cy="228600"/>
            <a:chOff x="3888" y="4032"/>
            <a:chExt cx="288" cy="144"/>
          </a:xfrm>
        </p:grpSpPr>
        <p:sp>
          <p:nvSpPr>
            <p:cNvPr id="47211" name="Line 77"/>
            <p:cNvSpPr>
              <a:spLocks noChangeShapeType="1"/>
            </p:cNvSpPr>
            <p:nvPr/>
          </p:nvSpPr>
          <p:spPr bwMode="auto">
            <a:xfrm flipH="1">
              <a:off x="3888" y="4032"/>
              <a:ext cx="288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12" name="Line 78"/>
            <p:cNvSpPr>
              <a:spLocks noChangeShapeType="1"/>
            </p:cNvSpPr>
            <p:nvPr/>
          </p:nvSpPr>
          <p:spPr bwMode="auto">
            <a:xfrm>
              <a:off x="3888" y="4032"/>
              <a:ext cx="144" cy="144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13" name="Line 79"/>
            <p:cNvSpPr>
              <a:spLocks noChangeShapeType="1"/>
            </p:cNvSpPr>
            <p:nvPr/>
          </p:nvSpPr>
          <p:spPr bwMode="auto">
            <a:xfrm flipH="1">
              <a:off x="4032" y="4032"/>
              <a:ext cx="144" cy="144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114" name="Group 80"/>
          <p:cNvGrpSpPr>
            <a:grpSpLocks/>
          </p:cNvGrpSpPr>
          <p:nvPr/>
        </p:nvGrpSpPr>
        <p:grpSpPr bwMode="auto">
          <a:xfrm>
            <a:off x="6985000" y="1981200"/>
            <a:ext cx="609600" cy="914400"/>
            <a:chOff x="1920" y="3264"/>
            <a:chExt cx="384" cy="576"/>
          </a:xfrm>
        </p:grpSpPr>
        <p:sp>
          <p:nvSpPr>
            <p:cNvPr id="47204" name="Line 81"/>
            <p:cNvSpPr>
              <a:spLocks noChangeShapeType="1"/>
            </p:cNvSpPr>
            <p:nvPr/>
          </p:nvSpPr>
          <p:spPr bwMode="auto">
            <a:xfrm>
              <a:off x="2304" y="3648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05" name="Line 82"/>
            <p:cNvSpPr>
              <a:spLocks noChangeShapeType="1"/>
            </p:cNvSpPr>
            <p:nvPr/>
          </p:nvSpPr>
          <p:spPr bwMode="auto">
            <a:xfrm>
              <a:off x="2160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06" name="Line 83"/>
            <p:cNvSpPr>
              <a:spLocks noChangeShapeType="1"/>
            </p:cNvSpPr>
            <p:nvPr/>
          </p:nvSpPr>
          <p:spPr bwMode="auto">
            <a:xfrm>
              <a:off x="2304" y="3264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07" name="Line 84"/>
            <p:cNvSpPr>
              <a:spLocks noChangeShapeType="1"/>
            </p:cNvSpPr>
            <p:nvPr/>
          </p:nvSpPr>
          <p:spPr bwMode="auto">
            <a:xfrm>
              <a:off x="2112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08" name="Line 85"/>
            <p:cNvSpPr>
              <a:spLocks noChangeShapeType="1"/>
            </p:cNvSpPr>
            <p:nvPr/>
          </p:nvSpPr>
          <p:spPr bwMode="auto">
            <a:xfrm>
              <a:off x="2160" y="3648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09" name="Line 86"/>
            <p:cNvSpPr>
              <a:spLocks noChangeShapeType="1"/>
            </p:cNvSpPr>
            <p:nvPr/>
          </p:nvSpPr>
          <p:spPr bwMode="auto">
            <a:xfrm>
              <a:off x="2160" y="3456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10" name="Line 87"/>
            <p:cNvSpPr>
              <a:spLocks noChangeShapeType="1"/>
            </p:cNvSpPr>
            <p:nvPr/>
          </p:nvSpPr>
          <p:spPr bwMode="auto">
            <a:xfrm flipH="1">
              <a:off x="1920" y="3552"/>
              <a:ext cx="192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115" name="Group 88"/>
          <p:cNvGrpSpPr>
            <a:grpSpLocks/>
          </p:cNvGrpSpPr>
          <p:nvPr/>
        </p:nvGrpSpPr>
        <p:grpSpPr bwMode="auto">
          <a:xfrm>
            <a:off x="6680200" y="1066800"/>
            <a:ext cx="609600" cy="914400"/>
            <a:chOff x="1344" y="3264"/>
            <a:chExt cx="384" cy="576"/>
          </a:xfrm>
        </p:grpSpPr>
        <p:grpSp>
          <p:nvGrpSpPr>
            <p:cNvPr id="47195" name="Group 89"/>
            <p:cNvGrpSpPr>
              <a:grpSpLocks/>
            </p:cNvGrpSpPr>
            <p:nvPr/>
          </p:nvGrpSpPr>
          <p:grpSpPr bwMode="auto">
            <a:xfrm>
              <a:off x="1344" y="3264"/>
              <a:ext cx="384" cy="576"/>
              <a:chOff x="1920" y="3264"/>
              <a:chExt cx="384" cy="576"/>
            </a:xfrm>
          </p:grpSpPr>
          <p:sp>
            <p:nvSpPr>
              <p:cNvPr id="47197" name="Line 90"/>
              <p:cNvSpPr>
                <a:spLocks noChangeShapeType="1"/>
              </p:cNvSpPr>
              <p:nvPr/>
            </p:nvSpPr>
            <p:spPr bwMode="auto">
              <a:xfrm>
                <a:off x="2304" y="364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98" name="Line 91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99" name="Line 92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00" name="Line 93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01" name="Line 94"/>
              <p:cNvSpPr>
                <a:spLocks noChangeShapeType="1"/>
              </p:cNvSpPr>
              <p:nvPr/>
            </p:nvSpPr>
            <p:spPr bwMode="auto">
              <a:xfrm>
                <a:off x="2160" y="364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02" name="Line 95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03" name="Line 96"/>
              <p:cNvSpPr>
                <a:spLocks noChangeShapeType="1"/>
              </p:cNvSpPr>
              <p:nvPr/>
            </p:nvSpPr>
            <p:spPr bwMode="auto">
              <a:xfrm flipH="1">
                <a:off x="1920" y="35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196" name="Oval 97"/>
            <p:cNvSpPr>
              <a:spLocks noChangeArrowheads="1"/>
            </p:cNvSpPr>
            <p:nvPr/>
          </p:nvSpPr>
          <p:spPr bwMode="auto">
            <a:xfrm>
              <a:off x="1440" y="350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116" name="Line 98"/>
          <p:cNvSpPr>
            <a:spLocks noChangeShapeType="1"/>
          </p:cNvSpPr>
          <p:nvPr/>
        </p:nvSpPr>
        <p:spPr bwMode="auto">
          <a:xfrm flipH="1">
            <a:off x="7061200" y="1066800"/>
            <a:ext cx="45720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7" name="Text Box 99"/>
          <p:cNvSpPr txBox="1">
            <a:spLocks noChangeArrowheads="1"/>
          </p:cNvSpPr>
          <p:nvPr/>
        </p:nvSpPr>
        <p:spPr bwMode="auto">
          <a:xfrm>
            <a:off x="8502650" y="1309688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B</a:t>
            </a:r>
          </a:p>
        </p:txBody>
      </p:sp>
      <p:grpSp>
        <p:nvGrpSpPr>
          <p:cNvPr id="47118" name="Group 100"/>
          <p:cNvGrpSpPr>
            <a:grpSpLocks/>
          </p:cNvGrpSpPr>
          <p:nvPr/>
        </p:nvGrpSpPr>
        <p:grpSpPr bwMode="auto">
          <a:xfrm>
            <a:off x="6985000" y="2590800"/>
            <a:ext cx="609600" cy="914400"/>
            <a:chOff x="1920" y="3264"/>
            <a:chExt cx="384" cy="576"/>
          </a:xfrm>
        </p:grpSpPr>
        <p:sp>
          <p:nvSpPr>
            <p:cNvPr id="47188" name="Line 101"/>
            <p:cNvSpPr>
              <a:spLocks noChangeShapeType="1"/>
            </p:cNvSpPr>
            <p:nvPr/>
          </p:nvSpPr>
          <p:spPr bwMode="auto">
            <a:xfrm>
              <a:off x="2304" y="3648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89" name="Line 102"/>
            <p:cNvSpPr>
              <a:spLocks noChangeShapeType="1"/>
            </p:cNvSpPr>
            <p:nvPr/>
          </p:nvSpPr>
          <p:spPr bwMode="auto">
            <a:xfrm>
              <a:off x="2160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90" name="Line 103"/>
            <p:cNvSpPr>
              <a:spLocks noChangeShapeType="1"/>
            </p:cNvSpPr>
            <p:nvPr/>
          </p:nvSpPr>
          <p:spPr bwMode="auto">
            <a:xfrm>
              <a:off x="2304" y="3264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91" name="Line 104"/>
            <p:cNvSpPr>
              <a:spLocks noChangeShapeType="1"/>
            </p:cNvSpPr>
            <p:nvPr/>
          </p:nvSpPr>
          <p:spPr bwMode="auto">
            <a:xfrm>
              <a:off x="2112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92" name="Line 105"/>
            <p:cNvSpPr>
              <a:spLocks noChangeShapeType="1"/>
            </p:cNvSpPr>
            <p:nvPr/>
          </p:nvSpPr>
          <p:spPr bwMode="auto">
            <a:xfrm>
              <a:off x="2160" y="3648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93" name="Line 106"/>
            <p:cNvSpPr>
              <a:spLocks noChangeShapeType="1"/>
            </p:cNvSpPr>
            <p:nvPr/>
          </p:nvSpPr>
          <p:spPr bwMode="auto">
            <a:xfrm>
              <a:off x="2160" y="3456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94" name="Line 107"/>
            <p:cNvSpPr>
              <a:spLocks noChangeShapeType="1"/>
            </p:cNvSpPr>
            <p:nvPr/>
          </p:nvSpPr>
          <p:spPr bwMode="auto">
            <a:xfrm flipH="1">
              <a:off x="1920" y="3552"/>
              <a:ext cx="192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119" name="Group 108"/>
          <p:cNvGrpSpPr>
            <a:grpSpLocks/>
          </p:cNvGrpSpPr>
          <p:nvPr/>
        </p:nvGrpSpPr>
        <p:grpSpPr bwMode="auto">
          <a:xfrm flipH="1">
            <a:off x="7899400" y="1066800"/>
            <a:ext cx="609600" cy="914400"/>
            <a:chOff x="1344" y="3264"/>
            <a:chExt cx="384" cy="576"/>
          </a:xfrm>
        </p:grpSpPr>
        <p:grpSp>
          <p:nvGrpSpPr>
            <p:cNvPr id="47179" name="Group 109"/>
            <p:cNvGrpSpPr>
              <a:grpSpLocks/>
            </p:cNvGrpSpPr>
            <p:nvPr/>
          </p:nvGrpSpPr>
          <p:grpSpPr bwMode="auto">
            <a:xfrm>
              <a:off x="1344" y="3264"/>
              <a:ext cx="384" cy="576"/>
              <a:chOff x="1920" y="3264"/>
              <a:chExt cx="384" cy="576"/>
            </a:xfrm>
          </p:grpSpPr>
          <p:sp>
            <p:nvSpPr>
              <p:cNvPr id="47181" name="Line 110"/>
              <p:cNvSpPr>
                <a:spLocks noChangeShapeType="1"/>
              </p:cNvSpPr>
              <p:nvPr/>
            </p:nvSpPr>
            <p:spPr bwMode="auto">
              <a:xfrm>
                <a:off x="2304" y="364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82" name="Line 111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83" name="Line 112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84" name="Line 113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85" name="Line 114"/>
              <p:cNvSpPr>
                <a:spLocks noChangeShapeType="1"/>
              </p:cNvSpPr>
              <p:nvPr/>
            </p:nvSpPr>
            <p:spPr bwMode="auto">
              <a:xfrm>
                <a:off x="2160" y="364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86" name="Line 115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87" name="Line 116"/>
              <p:cNvSpPr>
                <a:spLocks noChangeShapeType="1"/>
              </p:cNvSpPr>
              <p:nvPr/>
            </p:nvSpPr>
            <p:spPr bwMode="auto">
              <a:xfrm flipH="1">
                <a:off x="1920" y="35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180" name="Oval 117"/>
            <p:cNvSpPr>
              <a:spLocks noChangeArrowheads="1"/>
            </p:cNvSpPr>
            <p:nvPr/>
          </p:nvSpPr>
          <p:spPr bwMode="auto">
            <a:xfrm>
              <a:off x="1440" y="350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120" name="Line 118"/>
          <p:cNvSpPr>
            <a:spLocks noChangeShapeType="1"/>
          </p:cNvSpPr>
          <p:nvPr/>
        </p:nvSpPr>
        <p:spPr bwMode="auto">
          <a:xfrm flipH="1">
            <a:off x="7670800" y="1066800"/>
            <a:ext cx="45720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1" name="Text Box 119"/>
          <p:cNvSpPr txBox="1">
            <a:spLocks noChangeArrowheads="1"/>
          </p:cNvSpPr>
          <p:nvPr/>
        </p:nvSpPr>
        <p:spPr bwMode="auto">
          <a:xfrm>
            <a:off x="6299200" y="1309688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A</a:t>
            </a:r>
          </a:p>
        </p:txBody>
      </p:sp>
      <p:sp>
        <p:nvSpPr>
          <p:cNvPr id="47122" name="Text Box 120"/>
          <p:cNvSpPr txBox="1">
            <a:spLocks noChangeArrowheads="1"/>
          </p:cNvSpPr>
          <p:nvPr/>
        </p:nvSpPr>
        <p:spPr bwMode="auto">
          <a:xfrm>
            <a:off x="6648450" y="2300288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A</a:t>
            </a:r>
          </a:p>
        </p:txBody>
      </p:sp>
      <p:sp>
        <p:nvSpPr>
          <p:cNvPr id="47123" name="Text Box 121"/>
          <p:cNvSpPr txBox="1">
            <a:spLocks noChangeArrowheads="1"/>
          </p:cNvSpPr>
          <p:nvPr/>
        </p:nvSpPr>
        <p:spPr bwMode="auto">
          <a:xfrm>
            <a:off x="6648450" y="2833688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B</a:t>
            </a:r>
          </a:p>
        </p:txBody>
      </p:sp>
      <p:sp>
        <p:nvSpPr>
          <p:cNvPr id="47124" name="Text Box 122"/>
          <p:cNvSpPr txBox="1">
            <a:spLocks noChangeArrowheads="1"/>
          </p:cNvSpPr>
          <p:nvPr/>
        </p:nvSpPr>
        <p:spPr bwMode="auto">
          <a:xfrm>
            <a:off x="7823200" y="1981200"/>
            <a:ext cx="819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output</a:t>
            </a:r>
          </a:p>
        </p:txBody>
      </p:sp>
      <p:sp>
        <p:nvSpPr>
          <p:cNvPr id="47125" name="Rectangle 221"/>
          <p:cNvSpPr>
            <a:spLocks noChangeArrowheads="1"/>
          </p:cNvSpPr>
          <p:nvPr/>
        </p:nvSpPr>
        <p:spPr bwMode="auto">
          <a:xfrm>
            <a:off x="5830888" y="5410200"/>
            <a:ext cx="722312" cy="60960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6" name="Rectangle 171"/>
          <p:cNvSpPr>
            <a:spLocks noChangeArrowheads="1"/>
          </p:cNvSpPr>
          <p:nvPr/>
        </p:nvSpPr>
        <p:spPr bwMode="auto">
          <a:xfrm>
            <a:off x="4724400" y="5410200"/>
            <a:ext cx="722313" cy="60960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7" name="Rectangle 172"/>
          <p:cNvSpPr>
            <a:spLocks noChangeArrowheads="1"/>
          </p:cNvSpPr>
          <p:nvPr/>
        </p:nvSpPr>
        <p:spPr bwMode="auto">
          <a:xfrm>
            <a:off x="5334000" y="3886200"/>
            <a:ext cx="685800" cy="1219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28" name="Line 173"/>
          <p:cNvSpPr>
            <a:spLocks noChangeShapeType="1"/>
          </p:cNvSpPr>
          <p:nvPr/>
        </p:nvSpPr>
        <p:spPr bwMode="auto">
          <a:xfrm flipH="1">
            <a:off x="5181600" y="5257800"/>
            <a:ext cx="152400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129" name="Group 174"/>
          <p:cNvGrpSpPr>
            <a:grpSpLocks/>
          </p:cNvGrpSpPr>
          <p:nvPr/>
        </p:nvGrpSpPr>
        <p:grpSpPr bwMode="auto">
          <a:xfrm>
            <a:off x="4953000" y="6172200"/>
            <a:ext cx="457200" cy="228600"/>
            <a:chOff x="3888" y="4032"/>
            <a:chExt cx="288" cy="144"/>
          </a:xfrm>
        </p:grpSpPr>
        <p:sp>
          <p:nvSpPr>
            <p:cNvPr id="47176" name="Line 175"/>
            <p:cNvSpPr>
              <a:spLocks noChangeShapeType="1"/>
            </p:cNvSpPr>
            <p:nvPr/>
          </p:nvSpPr>
          <p:spPr bwMode="auto">
            <a:xfrm flipH="1">
              <a:off x="3888" y="4032"/>
              <a:ext cx="288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77" name="Line 176"/>
            <p:cNvSpPr>
              <a:spLocks noChangeShapeType="1"/>
            </p:cNvSpPr>
            <p:nvPr/>
          </p:nvSpPr>
          <p:spPr bwMode="auto">
            <a:xfrm>
              <a:off x="3888" y="4032"/>
              <a:ext cx="144" cy="144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78" name="Line 177"/>
            <p:cNvSpPr>
              <a:spLocks noChangeShapeType="1"/>
            </p:cNvSpPr>
            <p:nvPr/>
          </p:nvSpPr>
          <p:spPr bwMode="auto">
            <a:xfrm flipH="1">
              <a:off x="4032" y="4032"/>
              <a:ext cx="144" cy="144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130" name="Group 178"/>
          <p:cNvGrpSpPr>
            <a:grpSpLocks/>
          </p:cNvGrpSpPr>
          <p:nvPr/>
        </p:nvGrpSpPr>
        <p:grpSpPr bwMode="auto">
          <a:xfrm>
            <a:off x="4572000" y="5257800"/>
            <a:ext cx="609600" cy="914400"/>
            <a:chOff x="1920" y="3264"/>
            <a:chExt cx="384" cy="576"/>
          </a:xfrm>
        </p:grpSpPr>
        <p:sp>
          <p:nvSpPr>
            <p:cNvPr id="47169" name="Line 179"/>
            <p:cNvSpPr>
              <a:spLocks noChangeShapeType="1"/>
            </p:cNvSpPr>
            <p:nvPr/>
          </p:nvSpPr>
          <p:spPr bwMode="auto">
            <a:xfrm>
              <a:off x="2304" y="3648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70" name="Line 180"/>
            <p:cNvSpPr>
              <a:spLocks noChangeShapeType="1"/>
            </p:cNvSpPr>
            <p:nvPr/>
          </p:nvSpPr>
          <p:spPr bwMode="auto">
            <a:xfrm>
              <a:off x="2160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71" name="Line 181"/>
            <p:cNvSpPr>
              <a:spLocks noChangeShapeType="1"/>
            </p:cNvSpPr>
            <p:nvPr/>
          </p:nvSpPr>
          <p:spPr bwMode="auto">
            <a:xfrm>
              <a:off x="2304" y="3264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72" name="Line 182"/>
            <p:cNvSpPr>
              <a:spLocks noChangeShapeType="1"/>
            </p:cNvSpPr>
            <p:nvPr/>
          </p:nvSpPr>
          <p:spPr bwMode="auto">
            <a:xfrm>
              <a:off x="2112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73" name="Line 183"/>
            <p:cNvSpPr>
              <a:spLocks noChangeShapeType="1"/>
            </p:cNvSpPr>
            <p:nvPr/>
          </p:nvSpPr>
          <p:spPr bwMode="auto">
            <a:xfrm>
              <a:off x="2160" y="3648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74" name="Line 184"/>
            <p:cNvSpPr>
              <a:spLocks noChangeShapeType="1"/>
            </p:cNvSpPr>
            <p:nvPr/>
          </p:nvSpPr>
          <p:spPr bwMode="auto">
            <a:xfrm>
              <a:off x="2160" y="3456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75" name="Line 185"/>
            <p:cNvSpPr>
              <a:spLocks noChangeShapeType="1"/>
            </p:cNvSpPr>
            <p:nvPr/>
          </p:nvSpPr>
          <p:spPr bwMode="auto">
            <a:xfrm flipH="1">
              <a:off x="1920" y="3552"/>
              <a:ext cx="192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131" name="Group 186"/>
          <p:cNvGrpSpPr>
            <a:grpSpLocks/>
          </p:cNvGrpSpPr>
          <p:nvPr/>
        </p:nvGrpSpPr>
        <p:grpSpPr bwMode="auto">
          <a:xfrm>
            <a:off x="5257800" y="3733800"/>
            <a:ext cx="609600" cy="914400"/>
            <a:chOff x="1344" y="3264"/>
            <a:chExt cx="384" cy="576"/>
          </a:xfrm>
        </p:grpSpPr>
        <p:grpSp>
          <p:nvGrpSpPr>
            <p:cNvPr id="47160" name="Group 187"/>
            <p:cNvGrpSpPr>
              <a:grpSpLocks/>
            </p:cNvGrpSpPr>
            <p:nvPr/>
          </p:nvGrpSpPr>
          <p:grpSpPr bwMode="auto">
            <a:xfrm>
              <a:off x="1344" y="3264"/>
              <a:ext cx="384" cy="576"/>
              <a:chOff x="1920" y="3264"/>
              <a:chExt cx="384" cy="576"/>
            </a:xfrm>
          </p:grpSpPr>
          <p:sp>
            <p:nvSpPr>
              <p:cNvPr id="47162" name="Line 188"/>
              <p:cNvSpPr>
                <a:spLocks noChangeShapeType="1"/>
              </p:cNvSpPr>
              <p:nvPr/>
            </p:nvSpPr>
            <p:spPr bwMode="auto">
              <a:xfrm>
                <a:off x="2304" y="364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63" name="Line 189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64" name="Line 190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65" name="Line 191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66" name="Line 192"/>
              <p:cNvSpPr>
                <a:spLocks noChangeShapeType="1"/>
              </p:cNvSpPr>
              <p:nvPr/>
            </p:nvSpPr>
            <p:spPr bwMode="auto">
              <a:xfrm>
                <a:off x="2160" y="364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67" name="Line 193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68" name="Line 194"/>
              <p:cNvSpPr>
                <a:spLocks noChangeShapeType="1"/>
              </p:cNvSpPr>
              <p:nvPr/>
            </p:nvSpPr>
            <p:spPr bwMode="auto">
              <a:xfrm flipH="1">
                <a:off x="1920" y="35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161" name="Oval 195"/>
            <p:cNvSpPr>
              <a:spLocks noChangeArrowheads="1"/>
            </p:cNvSpPr>
            <p:nvPr/>
          </p:nvSpPr>
          <p:spPr bwMode="auto">
            <a:xfrm>
              <a:off x="1440" y="350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132" name="Line 196"/>
          <p:cNvSpPr>
            <a:spLocks noChangeShapeType="1"/>
          </p:cNvSpPr>
          <p:nvPr/>
        </p:nvSpPr>
        <p:spPr bwMode="auto">
          <a:xfrm flipH="1">
            <a:off x="5638800" y="3733800"/>
            <a:ext cx="457200" cy="0"/>
          </a:xfrm>
          <a:prstGeom prst="line">
            <a:avLst/>
          </a:prstGeom>
          <a:noFill/>
          <a:ln w="28575">
            <a:solidFill>
              <a:srgbClr val="030305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33" name="Text Box 197"/>
          <p:cNvSpPr txBox="1">
            <a:spLocks noChangeArrowheads="1"/>
          </p:cNvSpPr>
          <p:nvPr/>
        </p:nvSpPr>
        <p:spPr bwMode="auto">
          <a:xfrm>
            <a:off x="4921250" y="4586288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B</a:t>
            </a:r>
          </a:p>
        </p:txBody>
      </p:sp>
      <p:grpSp>
        <p:nvGrpSpPr>
          <p:cNvPr id="47134" name="Group 198"/>
          <p:cNvGrpSpPr>
            <a:grpSpLocks/>
          </p:cNvGrpSpPr>
          <p:nvPr/>
        </p:nvGrpSpPr>
        <p:grpSpPr bwMode="auto">
          <a:xfrm>
            <a:off x="5715000" y="5257800"/>
            <a:ext cx="609600" cy="914400"/>
            <a:chOff x="1920" y="3264"/>
            <a:chExt cx="384" cy="576"/>
          </a:xfrm>
        </p:grpSpPr>
        <p:sp>
          <p:nvSpPr>
            <p:cNvPr id="47153" name="Line 199"/>
            <p:cNvSpPr>
              <a:spLocks noChangeShapeType="1"/>
            </p:cNvSpPr>
            <p:nvPr/>
          </p:nvSpPr>
          <p:spPr bwMode="auto">
            <a:xfrm>
              <a:off x="2304" y="3648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54" name="Line 200"/>
            <p:cNvSpPr>
              <a:spLocks noChangeShapeType="1"/>
            </p:cNvSpPr>
            <p:nvPr/>
          </p:nvSpPr>
          <p:spPr bwMode="auto">
            <a:xfrm>
              <a:off x="2160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55" name="Line 201"/>
            <p:cNvSpPr>
              <a:spLocks noChangeShapeType="1"/>
            </p:cNvSpPr>
            <p:nvPr/>
          </p:nvSpPr>
          <p:spPr bwMode="auto">
            <a:xfrm>
              <a:off x="2304" y="3264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56" name="Line 202"/>
            <p:cNvSpPr>
              <a:spLocks noChangeShapeType="1"/>
            </p:cNvSpPr>
            <p:nvPr/>
          </p:nvSpPr>
          <p:spPr bwMode="auto">
            <a:xfrm>
              <a:off x="2112" y="3456"/>
              <a:ext cx="0" cy="192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57" name="Line 203"/>
            <p:cNvSpPr>
              <a:spLocks noChangeShapeType="1"/>
            </p:cNvSpPr>
            <p:nvPr/>
          </p:nvSpPr>
          <p:spPr bwMode="auto">
            <a:xfrm>
              <a:off x="2160" y="3648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58" name="Line 204"/>
            <p:cNvSpPr>
              <a:spLocks noChangeShapeType="1"/>
            </p:cNvSpPr>
            <p:nvPr/>
          </p:nvSpPr>
          <p:spPr bwMode="auto">
            <a:xfrm>
              <a:off x="2160" y="3456"/>
              <a:ext cx="144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59" name="Line 205"/>
            <p:cNvSpPr>
              <a:spLocks noChangeShapeType="1"/>
            </p:cNvSpPr>
            <p:nvPr/>
          </p:nvSpPr>
          <p:spPr bwMode="auto">
            <a:xfrm flipH="1">
              <a:off x="1920" y="3552"/>
              <a:ext cx="192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135" name="Text Box 217"/>
          <p:cNvSpPr txBox="1">
            <a:spLocks noChangeArrowheads="1"/>
          </p:cNvSpPr>
          <p:nvPr/>
        </p:nvSpPr>
        <p:spPr bwMode="auto">
          <a:xfrm>
            <a:off x="4876800" y="3976688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A</a:t>
            </a:r>
          </a:p>
        </p:txBody>
      </p:sp>
      <p:sp>
        <p:nvSpPr>
          <p:cNvPr id="47136" name="Text Box 218"/>
          <p:cNvSpPr txBox="1">
            <a:spLocks noChangeArrowheads="1"/>
          </p:cNvSpPr>
          <p:nvPr/>
        </p:nvSpPr>
        <p:spPr bwMode="auto">
          <a:xfrm>
            <a:off x="4267200" y="5562600"/>
            <a:ext cx="336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A</a:t>
            </a:r>
          </a:p>
        </p:txBody>
      </p:sp>
      <p:sp>
        <p:nvSpPr>
          <p:cNvPr id="47137" name="Text Box 219"/>
          <p:cNvSpPr txBox="1">
            <a:spLocks noChangeArrowheads="1"/>
          </p:cNvSpPr>
          <p:nvPr/>
        </p:nvSpPr>
        <p:spPr bwMode="auto">
          <a:xfrm>
            <a:off x="5410200" y="5500688"/>
            <a:ext cx="33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B</a:t>
            </a:r>
          </a:p>
        </p:txBody>
      </p:sp>
      <p:sp>
        <p:nvSpPr>
          <p:cNvPr id="47138" name="Text Box 220"/>
          <p:cNvSpPr txBox="1">
            <a:spLocks noChangeArrowheads="1"/>
          </p:cNvSpPr>
          <p:nvPr/>
        </p:nvSpPr>
        <p:spPr bwMode="auto">
          <a:xfrm>
            <a:off x="6343650" y="4876800"/>
            <a:ext cx="819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020B"/>
                </a:solidFill>
              </a:rPr>
              <a:t>output</a:t>
            </a:r>
          </a:p>
        </p:txBody>
      </p:sp>
      <p:grpSp>
        <p:nvGrpSpPr>
          <p:cNvPr id="47139" name="Group 222"/>
          <p:cNvGrpSpPr>
            <a:grpSpLocks/>
          </p:cNvGrpSpPr>
          <p:nvPr/>
        </p:nvGrpSpPr>
        <p:grpSpPr bwMode="auto">
          <a:xfrm>
            <a:off x="6096000" y="6172200"/>
            <a:ext cx="457200" cy="228600"/>
            <a:chOff x="3888" y="4032"/>
            <a:chExt cx="288" cy="144"/>
          </a:xfrm>
        </p:grpSpPr>
        <p:sp>
          <p:nvSpPr>
            <p:cNvPr id="47150" name="Line 223"/>
            <p:cNvSpPr>
              <a:spLocks noChangeShapeType="1"/>
            </p:cNvSpPr>
            <p:nvPr/>
          </p:nvSpPr>
          <p:spPr bwMode="auto">
            <a:xfrm flipH="1">
              <a:off x="3888" y="4032"/>
              <a:ext cx="288" cy="0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51" name="Line 224"/>
            <p:cNvSpPr>
              <a:spLocks noChangeShapeType="1"/>
            </p:cNvSpPr>
            <p:nvPr/>
          </p:nvSpPr>
          <p:spPr bwMode="auto">
            <a:xfrm>
              <a:off x="3888" y="4032"/>
              <a:ext cx="144" cy="144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52" name="Line 225"/>
            <p:cNvSpPr>
              <a:spLocks noChangeShapeType="1"/>
            </p:cNvSpPr>
            <p:nvPr/>
          </p:nvSpPr>
          <p:spPr bwMode="auto">
            <a:xfrm flipH="1">
              <a:off x="4032" y="4032"/>
              <a:ext cx="144" cy="144"/>
            </a:xfrm>
            <a:prstGeom prst="line">
              <a:avLst/>
            </a:prstGeom>
            <a:noFill/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140" name="Group 226"/>
          <p:cNvGrpSpPr>
            <a:grpSpLocks/>
          </p:cNvGrpSpPr>
          <p:nvPr/>
        </p:nvGrpSpPr>
        <p:grpSpPr bwMode="auto">
          <a:xfrm>
            <a:off x="5257800" y="4343400"/>
            <a:ext cx="609600" cy="914400"/>
            <a:chOff x="1344" y="3264"/>
            <a:chExt cx="384" cy="576"/>
          </a:xfrm>
        </p:grpSpPr>
        <p:grpSp>
          <p:nvGrpSpPr>
            <p:cNvPr id="47141" name="Group 227"/>
            <p:cNvGrpSpPr>
              <a:grpSpLocks/>
            </p:cNvGrpSpPr>
            <p:nvPr/>
          </p:nvGrpSpPr>
          <p:grpSpPr bwMode="auto">
            <a:xfrm>
              <a:off x="1344" y="3264"/>
              <a:ext cx="384" cy="576"/>
              <a:chOff x="1920" y="3264"/>
              <a:chExt cx="384" cy="576"/>
            </a:xfrm>
          </p:grpSpPr>
          <p:sp>
            <p:nvSpPr>
              <p:cNvPr id="47143" name="Line 228"/>
              <p:cNvSpPr>
                <a:spLocks noChangeShapeType="1"/>
              </p:cNvSpPr>
              <p:nvPr/>
            </p:nvSpPr>
            <p:spPr bwMode="auto">
              <a:xfrm>
                <a:off x="2304" y="364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44" name="Line 229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45" name="Line 230"/>
              <p:cNvSpPr>
                <a:spLocks noChangeShapeType="1"/>
              </p:cNvSpPr>
              <p:nvPr/>
            </p:nvSpPr>
            <p:spPr bwMode="auto">
              <a:xfrm>
                <a:off x="230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46" name="Line 231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47" name="Line 232"/>
              <p:cNvSpPr>
                <a:spLocks noChangeShapeType="1"/>
              </p:cNvSpPr>
              <p:nvPr/>
            </p:nvSpPr>
            <p:spPr bwMode="auto">
              <a:xfrm>
                <a:off x="2160" y="364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48" name="Line 233"/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49" name="Line 234"/>
              <p:cNvSpPr>
                <a:spLocks noChangeShapeType="1"/>
              </p:cNvSpPr>
              <p:nvPr/>
            </p:nvSpPr>
            <p:spPr bwMode="auto">
              <a:xfrm flipH="1">
                <a:off x="1920" y="35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30305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142" name="Oval 235"/>
            <p:cNvSpPr>
              <a:spLocks noChangeArrowheads="1"/>
            </p:cNvSpPr>
            <p:nvPr/>
          </p:nvSpPr>
          <p:spPr bwMode="auto">
            <a:xfrm>
              <a:off x="1440" y="350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3030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022BCA-D02D-2549-8B47-599CDB0D7600}" type="slidenum">
              <a:rPr lang="en-US" smtClean="0">
                <a:latin typeface="Tahoma" pitchFamily="-1" charset="0"/>
              </a:rPr>
              <a:pPr/>
              <a:t>7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Digital Building Blocks: Logic Gates</a:t>
            </a:r>
          </a:p>
        </p:txBody>
      </p:sp>
      <p:sp>
        <p:nvSpPr>
          <p:cNvPr id="491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35052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FF0909"/>
                </a:solidFill>
                <a:ea typeface="ＭＳ Ｐゴシック" pitchFamily="-1" charset="-128"/>
                <a:cs typeface="ＭＳ Ｐゴシック" pitchFamily="-1" charset="-128"/>
              </a:rPr>
              <a:t>Logic gates: </a:t>
            </a:r>
            <a:r>
              <a:rPr lang="en-US">
                <a:ea typeface="ＭＳ Ｐゴシック" pitchFamily="-1" charset="-128"/>
                <a:cs typeface="ＭＳ Ｐゴシック" pitchFamily="-1" charset="-128"/>
              </a:rPr>
              <a:t>implement Boolean functions</a:t>
            </a:r>
          </a:p>
          <a:p>
            <a:pPr lvl="1" eaLnBrk="1" hangingPunct="1"/>
            <a:r>
              <a:rPr lang="en-US"/>
              <a:t>Basic gates: NOT, NAND, NOR</a:t>
            </a:r>
          </a:p>
          <a:p>
            <a:pPr lvl="2" eaLnBrk="1" hangingPunct="1"/>
            <a:r>
              <a:rPr lang="en-US">
                <a:ea typeface="ＭＳ Ｐゴシック" pitchFamily="-1" charset="-128"/>
              </a:rPr>
              <a:t>Underlying CMOS transistors are naturally inverting (   = NOT)</a:t>
            </a:r>
          </a:p>
          <a:p>
            <a:pPr lvl="2" eaLnBrk="1" hangingPunct="1"/>
            <a:endParaRPr lang="en-US">
              <a:ea typeface="ＭＳ Ｐゴシック" pitchFamily="-1" charset="-128"/>
            </a:endParaRPr>
          </a:p>
          <a:p>
            <a:pPr lvl="2" eaLnBrk="1" hangingPunct="1"/>
            <a:endParaRPr lang="en-US">
              <a:ea typeface="ＭＳ Ｐゴシック" pitchFamily="-1" charset="-128"/>
            </a:endParaRPr>
          </a:p>
          <a:p>
            <a:pPr lvl="2" eaLnBrk="1" hangingPunct="1"/>
            <a:endParaRPr lang="en-US">
              <a:ea typeface="ＭＳ Ｐゴシック" pitchFamily="-1" charset="-128"/>
            </a:endParaRPr>
          </a:p>
          <a:p>
            <a:pPr lvl="2" eaLnBrk="1" hangingPunct="1"/>
            <a:endParaRPr lang="en-US">
              <a:ea typeface="ＭＳ Ｐゴシック" pitchFamily="-1" charset="-128"/>
            </a:endParaRPr>
          </a:p>
          <a:p>
            <a:pPr lvl="1" eaLnBrk="1" hangingPunct="1"/>
            <a:r>
              <a:rPr lang="en-US"/>
              <a:t>NAND, NOR are “Boolean complete”</a:t>
            </a:r>
          </a:p>
        </p:txBody>
      </p:sp>
      <p:grpSp>
        <p:nvGrpSpPr>
          <p:cNvPr id="49158" name="Group 78"/>
          <p:cNvGrpSpPr>
            <a:grpSpLocks/>
          </p:cNvGrpSpPr>
          <p:nvPr/>
        </p:nvGrpSpPr>
        <p:grpSpPr bwMode="auto">
          <a:xfrm>
            <a:off x="3465513" y="4648200"/>
            <a:ext cx="1219200" cy="609600"/>
            <a:chOff x="604" y="2353"/>
            <a:chExt cx="768" cy="384"/>
          </a:xfrm>
        </p:grpSpPr>
        <p:sp>
          <p:nvSpPr>
            <p:cNvPr id="49248" name="AutoShape 4"/>
            <p:cNvSpPr>
              <a:spLocks noChangeArrowheads="1"/>
            </p:cNvSpPr>
            <p:nvPr/>
          </p:nvSpPr>
          <p:spPr bwMode="auto">
            <a:xfrm>
              <a:off x="796" y="2353"/>
              <a:ext cx="384" cy="384"/>
            </a:xfrm>
            <a:prstGeom prst="flowChartDelay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0">
                <a:solidFill>
                  <a:srgbClr val="52F4C2"/>
                </a:solidFill>
              </a:endParaRPr>
            </a:p>
          </p:txBody>
        </p:sp>
        <p:sp>
          <p:nvSpPr>
            <p:cNvPr id="49249" name="Line 5"/>
            <p:cNvSpPr>
              <a:spLocks noChangeShapeType="1"/>
            </p:cNvSpPr>
            <p:nvPr/>
          </p:nvSpPr>
          <p:spPr bwMode="auto">
            <a:xfrm>
              <a:off x="604" y="2449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50" name="Line 6"/>
            <p:cNvSpPr>
              <a:spLocks noChangeShapeType="1"/>
            </p:cNvSpPr>
            <p:nvPr/>
          </p:nvSpPr>
          <p:spPr bwMode="auto">
            <a:xfrm>
              <a:off x="604" y="2641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51" name="Line 7"/>
            <p:cNvSpPr>
              <a:spLocks noChangeShapeType="1"/>
            </p:cNvSpPr>
            <p:nvPr/>
          </p:nvSpPr>
          <p:spPr bwMode="auto">
            <a:xfrm>
              <a:off x="1180" y="2545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59" name="Group 69"/>
          <p:cNvGrpSpPr>
            <a:grpSpLocks/>
          </p:cNvGrpSpPr>
          <p:nvPr/>
        </p:nvGrpSpPr>
        <p:grpSpPr bwMode="auto">
          <a:xfrm>
            <a:off x="3476625" y="2846388"/>
            <a:ext cx="1219200" cy="609600"/>
            <a:chOff x="604" y="2929"/>
            <a:chExt cx="768" cy="384"/>
          </a:xfrm>
        </p:grpSpPr>
        <p:sp>
          <p:nvSpPr>
            <p:cNvPr id="49243" name="AutoShape 8"/>
            <p:cNvSpPr>
              <a:spLocks noChangeArrowheads="1"/>
            </p:cNvSpPr>
            <p:nvPr/>
          </p:nvSpPr>
          <p:spPr bwMode="auto">
            <a:xfrm>
              <a:off x="796" y="2929"/>
              <a:ext cx="384" cy="384"/>
            </a:xfrm>
            <a:prstGeom prst="flowChartDelay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0">
                <a:solidFill>
                  <a:srgbClr val="52F4C2"/>
                </a:solidFill>
              </a:endParaRPr>
            </a:p>
          </p:txBody>
        </p:sp>
        <p:sp>
          <p:nvSpPr>
            <p:cNvPr id="49244" name="Line 9"/>
            <p:cNvSpPr>
              <a:spLocks noChangeShapeType="1"/>
            </p:cNvSpPr>
            <p:nvPr/>
          </p:nvSpPr>
          <p:spPr bwMode="auto">
            <a:xfrm>
              <a:off x="604" y="3025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45" name="Line 10"/>
            <p:cNvSpPr>
              <a:spLocks noChangeShapeType="1"/>
            </p:cNvSpPr>
            <p:nvPr/>
          </p:nvSpPr>
          <p:spPr bwMode="auto">
            <a:xfrm>
              <a:off x="604" y="3217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46" name="Line 11"/>
            <p:cNvSpPr>
              <a:spLocks noChangeShapeType="1"/>
            </p:cNvSpPr>
            <p:nvPr/>
          </p:nvSpPr>
          <p:spPr bwMode="auto">
            <a:xfrm>
              <a:off x="1276" y="3121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47" name="AutoShape 12"/>
            <p:cNvSpPr>
              <a:spLocks noChangeArrowheads="1"/>
            </p:cNvSpPr>
            <p:nvPr/>
          </p:nvSpPr>
          <p:spPr bwMode="auto">
            <a:xfrm>
              <a:off x="1180" y="3073"/>
              <a:ext cx="96" cy="96"/>
            </a:xfrm>
            <a:prstGeom prst="flowChartConnector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60" name="Group 84"/>
          <p:cNvGrpSpPr>
            <a:grpSpLocks/>
          </p:cNvGrpSpPr>
          <p:nvPr/>
        </p:nvGrpSpPr>
        <p:grpSpPr bwMode="auto">
          <a:xfrm>
            <a:off x="5943600" y="4648200"/>
            <a:ext cx="1219200" cy="609600"/>
            <a:chOff x="2160" y="2352"/>
            <a:chExt cx="768" cy="384"/>
          </a:xfrm>
        </p:grpSpPr>
        <p:sp>
          <p:nvSpPr>
            <p:cNvPr id="49236" name="Arc 13"/>
            <p:cNvSpPr>
              <a:spLocks/>
            </p:cNvSpPr>
            <p:nvPr/>
          </p:nvSpPr>
          <p:spPr bwMode="auto">
            <a:xfrm>
              <a:off x="2352" y="2352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7" name="Arc 14"/>
            <p:cNvSpPr>
              <a:spLocks/>
            </p:cNvSpPr>
            <p:nvPr/>
          </p:nvSpPr>
          <p:spPr bwMode="auto">
            <a:xfrm flipV="1">
              <a:off x="2352" y="2544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8" name="Arc 15"/>
            <p:cNvSpPr>
              <a:spLocks/>
            </p:cNvSpPr>
            <p:nvPr/>
          </p:nvSpPr>
          <p:spPr bwMode="auto">
            <a:xfrm flipV="1">
              <a:off x="2352" y="2544"/>
              <a:ext cx="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9" name="Arc 16"/>
            <p:cNvSpPr>
              <a:spLocks/>
            </p:cNvSpPr>
            <p:nvPr/>
          </p:nvSpPr>
          <p:spPr bwMode="auto">
            <a:xfrm>
              <a:off x="2352" y="2352"/>
              <a:ext cx="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40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41" name="Line 18"/>
            <p:cNvSpPr>
              <a:spLocks noChangeShapeType="1"/>
            </p:cNvSpPr>
            <p:nvPr/>
          </p:nvSpPr>
          <p:spPr bwMode="auto">
            <a:xfrm>
              <a:off x="2160" y="2640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42" name="Line 19"/>
            <p:cNvSpPr>
              <a:spLocks noChangeShapeType="1"/>
            </p:cNvSpPr>
            <p:nvPr/>
          </p:nvSpPr>
          <p:spPr bwMode="auto">
            <a:xfrm>
              <a:off x="2736" y="254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61" name="Group 106"/>
          <p:cNvGrpSpPr>
            <a:grpSpLocks/>
          </p:cNvGrpSpPr>
          <p:nvPr/>
        </p:nvGrpSpPr>
        <p:grpSpPr bwMode="auto">
          <a:xfrm>
            <a:off x="6019800" y="5791200"/>
            <a:ext cx="1219200" cy="609600"/>
            <a:chOff x="3456" y="3936"/>
            <a:chExt cx="768" cy="384"/>
          </a:xfrm>
        </p:grpSpPr>
        <p:sp>
          <p:nvSpPr>
            <p:cNvPr id="49227" name="Arc 20"/>
            <p:cNvSpPr>
              <a:spLocks/>
            </p:cNvSpPr>
            <p:nvPr/>
          </p:nvSpPr>
          <p:spPr bwMode="auto">
            <a:xfrm>
              <a:off x="3648" y="3936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8" name="Arc 21"/>
            <p:cNvSpPr>
              <a:spLocks/>
            </p:cNvSpPr>
            <p:nvPr/>
          </p:nvSpPr>
          <p:spPr bwMode="auto">
            <a:xfrm flipV="1">
              <a:off x="3648" y="4128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9" name="Arc 22"/>
            <p:cNvSpPr>
              <a:spLocks/>
            </p:cNvSpPr>
            <p:nvPr/>
          </p:nvSpPr>
          <p:spPr bwMode="auto">
            <a:xfrm flipV="1">
              <a:off x="3648" y="4128"/>
              <a:ext cx="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0" name="Arc 23"/>
            <p:cNvSpPr>
              <a:spLocks/>
            </p:cNvSpPr>
            <p:nvPr/>
          </p:nvSpPr>
          <p:spPr bwMode="auto">
            <a:xfrm>
              <a:off x="3648" y="3936"/>
              <a:ext cx="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1" name="Line 24"/>
            <p:cNvSpPr>
              <a:spLocks noChangeShapeType="1"/>
            </p:cNvSpPr>
            <p:nvPr/>
          </p:nvSpPr>
          <p:spPr bwMode="auto">
            <a:xfrm>
              <a:off x="3456" y="4032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2" name="Line 25"/>
            <p:cNvSpPr>
              <a:spLocks noChangeShapeType="1"/>
            </p:cNvSpPr>
            <p:nvPr/>
          </p:nvSpPr>
          <p:spPr bwMode="auto">
            <a:xfrm>
              <a:off x="3456" y="422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3" name="Line 26"/>
            <p:cNvSpPr>
              <a:spLocks noChangeShapeType="1"/>
            </p:cNvSpPr>
            <p:nvPr/>
          </p:nvSpPr>
          <p:spPr bwMode="auto">
            <a:xfrm>
              <a:off x="4032" y="4128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4" name="Arc 27"/>
            <p:cNvSpPr>
              <a:spLocks/>
            </p:cNvSpPr>
            <p:nvPr/>
          </p:nvSpPr>
          <p:spPr bwMode="auto">
            <a:xfrm>
              <a:off x="3552" y="3936"/>
              <a:ext cx="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5" name="Arc 28"/>
            <p:cNvSpPr>
              <a:spLocks/>
            </p:cNvSpPr>
            <p:nvPr/>
          </p:nvSpPr>
          <p:spPr bwMode="auto">
            <a:xfrm flipV="1">
              <a:off x="3552" y="4128"/>
              <a:ext cx="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62" name="Group 70"/>
          <p:cNvGrpSpPr>
            <a:grpSpLocks/>
          </p:cNvGrpSpPr>
          <p:nvPr/>
        </p:nvGrpSpPr>
        <p:grpSpPr bwMode="auto">
          <a:xfrm>
            <a:off x="5946775" y="2844800"/>
            <a:ext cx="1219200" cy="609600"/>
            <a:chOff x="2160" y="2928"/>
            <a:chExt cx="768" cy="384"/>
          </a:xfrm>
        </p:grpSpPr>
        <p:sp>
          <p:nvSpPr>
            <p:cNvPr id="49219" name="Arc 29"/>
            <p:cNvSpPr>
              <a:spLocks/>
            </p:cNvSpPr>
            <p:nvPr/>
          </p:nvSpPr>
          <p:spPr bwMode="auto">
            <a:xfrm>
              <a:off x="2352" y="2928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0" name="Arc 30"/>
            <p:cNvSpPr>
              <a:spLocks/>
            </p:cNvSpPr>
            <p:nvPr/>
          </p:nvSpPr>
          <p:spPr bwMode="auto">
            <a:xfrm flipV="1">
              <a:off x="2352" y="3120"/>
              <a:ext cx="38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1" name="Arc 31"/>
            <p:cNvSpPr>
              <a:spLocks/>
            </p:cNvSpPr>
            <p:nvPr/>
          </p:nvSpPr>
          <p:spPr bwMode="auto">
            <a:xfrm flipV="1">
              <a:off x="2352" y="3120"/>
              <a:ext cx="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2" name="Arc 32"/>
            <p:cNvSpPr>
              <a:spLocks/>
            </p:cNvSpPr>
            <p:nvPr/>
          </p:nvSpPr>
          <p:spPr bwMode="auto">
            <a:xfrm>
              <a:off x="2352" y="2928"/>
              <a:ext cx="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3" name="Line 33"/>
            <p:cNvSpPr>
              <a:spLocks noChangeShapeType="1"/>
            </p:cNvSpPr>
            <p:nvPr/>
          </p:nvSpPr>
          <p:spPr bwMode="auto">
            <a:xfrm>
              <a:off x="2160" y="3024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4" name="Line 34"/>
            <p:cNvSpPr>
              <a:spLocks noChangeShapeType="1"/>
            </p:cNvSpPr>
            <p:nvPr/>
          </p:nvSpPr>
          <p:spPr bwMode="auto">
            <a:xfrm>
              <a:off x="2160" y="321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5" name="Line 35"/>
            <p:cNvSpPr>
              <a:spLocks noChangeShapeType="1"/>
            </p:cNvSpPr>
            <p:nvPr/>
          </p:nvSpPr>
          <p:spPr bwMode="auto">
            <a:xfrm>
              <a:off x="2832" y="3120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6" name="AutoShape 36"/>
            <p:cNvSpPr>
              <a:spLocks noChangeArrowheads="1"/>
            </p:cNvSpPr>
            <p:nvPr/>
          </p:nvSpPr>
          <p:spPr bwMode="auto">
            <a:xfrm>
              <a:off x="2736" y="3072"/>
              <a:ext cx="96" cy="96"/>
            </a:xfrm>
            <a:prstGeom prst="flowChartConnector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63" name="Group 97"/>
          <p:cNvGrpSpPr>
            <a:grpSpLocks/>
          </p:cNvGrpSpPr>
          <p:nvPr/>
        </p:nvGrpSpPr>
        <p:grpSpPr bwMode="auto">
          <a:xfrm>
            <a:off x="958850" y="5791200"/>
            <a:ext cx="1219200" cy="609600"/>
            <a:chOff x="604" y="3505"/>
            <a:chExt cx="768" cy="384"/>
          </a:xfrm>
        </p:grpSpPr>
        <p:sp>
          <p:nvSpPr>
            <p:cNvPr id="49214" name="AutoShape 47"/>
            <p:cNvSpPr>
              <a:spLocks noChangeArrowheads="1"/>
            </p:cNvSpPr>
            <p:nvPr/>
          </p:nvSpPr>
          <p:spPr bwMode="auto">
            <a:xfrm>
              <a:off x="796" y="3505"/>
              <a:ext cx="384" cy="384"/>
            </a:xfrm>
            <a:prstGeom prst="flowChartDelay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0">
                <a:solidFill>
                  <a:srgbClr val="52F4C2"/>
                </a:solidFill>
              </a:endParaRPr>
            </a:p>
          </p:txBody>
        </p:sp>
        <p:sp>
          <p:nvSpPr>
            <p:cNvPr id="49215" name="Line 48"/>
            <p:cNvSpPr>
              <a:spLocks noChangeShapeType="1"/>
            </p:cNvSpPr>
            <p:nvPr/>
          </p:nvSpPr>
          <p:spPr bwMode="auto">
            <a:xfrm>
              <a:off x="604" y="3601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16" name="Line 49"/>
            <p:cNvSpPr>
              <a:spLocks noChangeShapeType="1"/>
            </p:cNvSpPr>
            <p:nvPr/>
          </p:nvSpPr>
          <p:spPr bwMode="auto">
            <a:xfrm>
              <a:off x="604" y="3793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17" name="Line 50"/>
            <p:cNvSpPr>
              <a:spLocks noChangeShapeType="1"/>
            </p:cNvSpPr>
            <p:nvPr/>
          </p:nvSpPr>
          <p:spPr bwMode="auto">
            <a:xfrm>
              <a:off x="1180" y="3697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18" name="Line 51"/>
            <p:cNvSpPr>
              <a:spLocks noChangeShapeType="1"/>
            </p:cNvSpPr>
            <p:nvPr/>
          </p:nvSpPr>
          <p:spPr bwMode="auto">
            <a:xfrm>
              <a:off x="604" y="3697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64" name="Rectangle 60"/>
          <p:cNvSpPr>
            <a:spLocks noChangeArrowheads="1"/>
          </p:cNvSpPr>
          <p:nvPr/>
        </p:nvSpPr>
        <p:spPr bwMode="auto">
          <a:xfrm>
            <a:off x="3513138" y="2438400"/>
            <a:ext cx="9032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</a:rPr>
              <a:t>NAND</a:t>
            </a:r>
          </a:p>
        </p:txBody>
      </p:sp>
      <p:sp>
        <p:nvSpPr>
          <p:cNvPr id="49165" name="Rectangle 61"/>
          <p:cNvSpPr>
            <a:spLocks noChangeArrowheads="1"/>
          </p:cNvSpPr>
          <p:nvPr/>
        </p:nvSpPr>
        <p:spPr bwMode="auto">
          <a:xfrm>
            <a:off x="6032500" y="2447925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</a:rPr>
              <a:t>NOR</a:t>
            </a:r>
          </a:p>
        </p:txBody>
      </p:sp>
      <p:sp>
        <p:nvSpPr>
          <p:cNvPr id="49166" name="Rectangle 62"/>
          <p:cNvSpPr>
            <a:spLocks noChangeArrowheads="1"/>
          </p:cNvSpPr>
          <p:nvPr/>
        </p:nvSpPr>
        <p:spPr bwMode="auto">
          <a:xfrm>
            <a:off x="6096000" y="5394325"/>
            <a:ext cx="735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</a:rPr>
              <a:t>XOR</a:t>
            </a:r>
          </a:p>
        </p:txBody>
      </p:sp>
      <p:sp>
        <p:nvSpPr>
          <p:cNvPr id="49167" name="Rectangle 63"/>
          <p:cNvSpPr>
            <a:spLocks noChangeArrowheads="1"/>
          </p:cNvSpPr>
          <p:nvPr/>
        </p:nvSpPr>
        <p:spPr bwMode="auto">
          <a:xfrm>
            <a:off x="914400" y="2438400"/>
            <a:ext cx="1833563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</a:rPr>
              <a:t>NOT (Inverter)</a:t>
            </a:r>
          </a:p>
        </p:txBody>
      </p:sp>
      <p:grpSp>
        <p:nvGrpSpPr>
          <p:cNvPr id="49168" name="Group 64"/>
          <p:cNvGrpSpPr>
            <a:grpSpLocks/>
          </p:cNvGrpSpPr>
          <p:nvPr/>
        </p:nvGrpSpPr>
        <p:grpSpPr bwMode="auto">
          <a:xfrm>
            <a:off x="1143000" y="2895600"/>
            <a:ext cx="762000" cy="457200"/>
            <a:chOff x="2976" y="1488"/>
            <a:chExt cx="480" cy="288"/>
          </a:xfrm>
        </p:grpSpPr>
        <p:sp>
          <p:nvSpPr>
            <p:cNvPr id="49210" name="Line 65"/>
            <p:cNvSpPr>
              <a:spLocks noChangeShapeType="1"/>
            </p:cNvSpPr>
            <p:nvPr/>
          </p:nvSpPr>
          <p:spPr bwMode="auto">
            <a:xfrm>
              <a:off x="2976" y="163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11" name="Line 66"/>
            <p:cNvSpPr>
              <a:spLocks noChangeShapeType="1"/>
            </p:cNvSpPr>
            <p:nvPr/>
          </p:nvSpPr>
          <p:spPr bwMode="auto">
            <a:xfrm>
              <a:off x="3360" y="1632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12" name="AutoShape 67"/>
            <p:cNvSpPr>
              <a:spLocks noChangeArrowheads="1"/>
            </p:cNvSpPr>
            <p:nvPr/>
          </p:nvSpPr>
          <p:spPr bwMode="auto">
            <a:xfrm>
              <a:off x="3264" y="1584"/>
              <a:ext cx="96" cy="96"/>
            </a:xfrm>
            <a:prstGeom prst="flowChartConnector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13" name="AutoShape 68"/>
            <p:cNvSpPr>
              <a:spLocks noChangeArrowheads="1"/>
            </p:cNvSpPr>
            <p:nvPr/>
          </p:nvSpPr>
          <p:spPr bwMode="auto">
            <a:xfrm rot="5400000">
              <a:off x="3024" y="1536"/>
              <a:ext cx="288" cy="192"/>
            </a:xfrm>
            <a:prstGeom prst="triangle">
              <a:avLst>
                <a:gd name="adj" fmla="val 50000"/>
              </a:avLst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69" name="Text Box 71"/>
          <p:cNvSpPr txBox="1">
            <a:spLocks noChangeArrowheads="1"/>
          </p:cNvSpPr>
          <p:nvPr/>
        </p:nvSpPr>
        <p:spPr bwMode="auto">
          <a:xfrm>
            <a:off x="762000" y="29098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49170" name="Text Box 72"/>
          <p:cNvSpPr txBox="1">
            <a:spLocks noChangeArrowheads="1"/>
          </p:cNvSpPr>
          <p:nvPr/>
        </p:nvSpPr>
        <p:spPr bwMode="auto">
          <a:xfrm>
            <a:off x="1905000" y="2895600"/>
            <a:ext cx="412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A’</a:t>
            </a:r>
          </a:p>
        </p:txBody>
      </p:sp>
      <p:grpSp>
        <p:nvGrpSpPr>
          <p:cNvPr id="49171" name="Group 79"/>
          <p:cNvGrpSpPr>
            <a:grpSpLocks/>
          </p:cNvGrpSpPr>
          <p:nvPr/>
        </p:nvGrpSpPr>
        <p:grpSpPr bwMode="auto">
          <a:xfrm>
            <a:off x="3465513" y="5791200"/>
            <a:ext cx="1219200" cy="609600"/>
            <a:chOff x="604" y="2353"/>
            <a:chExt cx="768" cy="384"/>
          </a:xfrm>
        </p:grpSpPr>
        <p:sp>
          <p:nvSpPr>
            <p:cNvPr id="49206" name="AutoShape 80"/>
            <p:cNvSpPr>
              <a:spLocks noChangeArrowheads="1"/>
            </p:cNvSpPr>
            <p:nvPr/>
          </p:nvSpPr>
          <p:spPr bwMode="auto">
            <a:xfrm>
              <a:off x="796" y="2353"/>
              <a:ext cx="384" cy="384"/>
            </a:xfrm>
            <a:prstGeom prst="flowChartDelay">
              <a:avLst/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0">
                <a:solidFill>
                  <a:srgbClr val="52F4C2"/>
                </a:solidFill>
              </a:endParaRPr>
            </a:p>
          </p:txBody>
        </p:sp>
        <p:sp>
          <p:nvSpPr>
            <p:cNvPr id="49207" name="Line 81"/>
            <p:cNvSpPr>
              <a:spLocks noChangeShapeType="1"/>
            </p:cNvSpPr>
            <p:nvPr/>
          </p:nvSpPr>
          <p:spPr bwMode="auto">
            <a:xfrm>
              <a:off x="604" y="2449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08" name="Line 82"/>
            <p:cNvSpPr>
              <a:spLocks noChangeShapeType="1"/>
            </p:cNvSpPr>
            <p:nvPr/>
          </p:nvSpPr>
          <p:spPr bwMode="auto">
            <a:xfrm>
              <a:off x="604" y="2641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09" name="Line 83"/>
            <p:cNvSpPr>
              <a:spLocks noChangeShapeType="1"/>
            </p:cNvSpPr>
            <p:nvPr/>
          </p:nvSpPr>
          <p:spPr bwMode="auto">
            <a:xfrm>
              <a:off x="1180" y="2545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72" name="Text Box 86"/>
          <p:cNvSpPr txBox="1">
            <a:spLocks noChangeArrowheads="1"/>
          </p:cNvSpPr>
          <p:nvPr/>
        </p:nvSpPr>
        <p:spPr bwMode="auto">
          <a:xfrm>
            <a:off x="3127375" y="27686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49173" name="Text Box 87"/>
          <p:cNvSpPr txBox="1">
            <a:spLocks noChangeArrowheads="1"/>
          </p:cNvSpPr>
          <p:nvPr/>
        </p:nvSpPr>
        <p:spPr bwMode="auto">
          <a:xfrm>
            <a:off x="3127375" y="30734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B</a:t>
            </a:r>
          </a:p>
        </p:txBody>
      </p:sp>
      <p:sp>
        <p:nvSpPr>
          <p:cNvPr id="49174" name="Text Box 88"/>
          <p:cNvSpPr txBox="1">
            <a:spLocks noChangeArrowheads="1"/>
          </p:cNvSpPr>
          <p:nvPr/>
        </p:nvSpPr>
        <p:spPr bwMode="auto">
          <a:xfrm>
            <a:off x="4683125" y="2935288"/>
            <a:ext cx="730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(AB)’</a:t>
            </a:r>
          </a:p>
        </p:txBody>
      </p:sp>
      <p:sp>
        <p:nvSpPr>
          <p:cNvPr id="49175" name="Text Box 89"/>
          <p:cNvSpPr txBox="1">
            <a:spLocks noChangeArrowheads="1"/>
          </p:cNvSpPr>
          <p:nvPr/>
        </p:nvSpPr>
        <p:spPr bwMode="auto">
          <a:xfrm>
            <a:off x="7121525" y="2921000"/>
            <a:ext cx="86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(A+B)’</a:t>
            </a:r>
          </a:p>
        </p:txBody>
      </p:sp>
      <p:sp>
        <p:nvSpPr>
          <p:cNvPr id="49176" name="Text Box 90"/>
          <p:cNvSpPr txBox="1">
            <a:spLocks noChangeArrowheads="1"/>
          </p:cNvSpPr>
          <p:nvPr/>
        </p:nvSpPr>
        <p:spPr bwMode="auto">
          <a:xfrm>
            <a:off x="5597525" y="27686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49177" name="Text Box 91"/>
          <p:cNvSpPr txBox="1">
            <a:spLocks noChangeArrowheads="1"/>
          </p:cNvSpPr>
          <p:nvPr/>
        </p:nvSpPr>
        <p:spPr bwMode="auto">
          <a:xfrm>
            <a:off x="5597525" y="30734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B</a:t>
            </a:r>
          </a:p>
        </p:txBody>
      </p:sp>
      <p:sp>
        <p:nvSpPr>
          <p:cNvPr id="49178" name="AutoShape 95"/>
          <p:cNvSpPr>
            <a:spLocks noChangeArrowheads="1"/>
          </p:cNvSpPr>
          <p:nvPr/>
        </p:nvSpPr>
        <p:spPr bwMode="auto">
          <a:xfrm>
            <a:off x="7467600" y="2133600"/>
            <a:ext cx="152400" cy="152400"/>
          </a:xfrm>
          <a:prstGeom prst="flowChartConnector">
            <a:avLst/>
          </a:pr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179" name="Group 102"/>
          <p:cNvGrpSpPr>
            <a:grpSpLocks/>
          </p:cNvGrpSpPr>
          <p:nvPr/>
        </p:nvGrpSpPr>
        <p:grpSpPr bwMode="auto">
          <a:xfrm>
            <a:off x="1143000" y="4724400"/>
            <a:ext cx="609600" cy="457200"/>
            <a:chOff x="720" y="2976"/>
            <a:chExt cx="384" cy="288"/>
          </a:xfrm>
        </p:grpSpPr>
        <p:sp>
          <p:nvSpPr>
            <p:cNvPr id="49203" name="Line 99"/>
            <p:cNvSpPr>
              <a:spLocks noChangeShapeType="1"/>
            </p:cNvSpPr>
            <p:nvPr/>
          </p:nvSpPr>
          <p:spPr bwMode="auto">
            <a:xfrm>
              <a:off x="720" y="3120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04" name="Line 100"/>
            <p:cNvSpPr>
              <a:spLocks noChangeShapeType="1"/>
            </p:cNvSpPr>
            <p:nvPr/>
          </p:nvSpPr>
          <p:spPr bwMode="auto">
            <a:xfrm>
              <a:off x="1008" y="3120"/>
              <a:ext cx="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05" name="AutoShape 101"/>
            <p:cNvSpPr>
              <a:spLocks noChangeArrowheads="1"/>
            </p:cNvSpPr>
            <p:nvPr/>
          </p:nvSpPr>
          <p:spPr bwMode="auto">
            <a:xfrm rot="5400000">
              <a:off x="768" y="3024"/>
              <a:ext cx="288" cy="192"/>
            </a:xfrm>
            <a:prstGeom prst="triangle">
              <a:avLst>
                <a:gd name="adj" fmla="val 50000"/>
              </a:avLst>
            </a:prstGeom>
            <a:solidFill>
              <a:srgbClr val="52F4C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180" name="Rectangle 103"/>
          <p:cNvSpPr>
            <a:spLocks noChangeArrowheads="1"/>
          </p:cNvSpPr>
          <p:nvPr/>
        </p:nvSpPr>
        <p:spPr bwMode="auto">
          <a:xfrm>
            <a:off x="914400" y="4251325"/>
            <a:ext cx="692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</a:rPr>
              <a:t>BUF</a:t>
            </a:r>
          </a:p>
        </p:txBody>
      </p:sp>
      <p:sp>
        <p:nvSpPr>
          <p:cNvPr id="49181" name="Rectangle 104"/>
          <p:cNvSpPr>
            <a:spLocks noChangeArrowheads="1"/>
          </p:cNvSpPr>
          <p:nvPr/>
        </p:nvSpPr>
        <p:spPr bwMode="auto">
          <a:xfrm>
            <a:off x="6140450" y="4251325"/>
            <a:ext cx="565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</a:rPr>
              <a:t>OR</a:t>
            </a:r>
          </a:p>
        </p:txBody>
      </p:sp>
      <p:sp>
        <p:nvSpPr>
          <p:cNvPr id="49182" name="Rectangle 105"/>
          <p:cNvSpPr>
            <a:spLocks noChangeArrowheads="1"/>
          </p:cNvSpPr>
          <p:nvPr/>
        </p:nvSpPr>
        <p:spPr bwMode="auto">
          <a:xfrm>
            <a:off x="3621088" y="4267200"/>
            <a:ext cx="720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</a:rPr>
              <a:t>AND</a:t>
            </a:r>
          </a:p>
        </p:txBody>
      </p:sp>
      <p:sp>
        <p:nvSpPr>
          <p:cNvPr id="49183" name="Rectangle 107"/>
          <p:cNvSpPr>
            <a:spLocks noChangeArrowheads="1"/>
          </p:cNvSpPr>
          <p:nvPr/>
        </p:nvSpPr>
        <p:spPr bwMode="auto">
          <a:xfrm>
            <a:off x="3465513" y="5410200"/>
            <a:ext cx="125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</a:rPr>
              <a:t>ANDNOT</a:t>
            </a:r>
          </a:p>
        </p:txBody>
      </p:sp>
      <p:sp>
        <p:nvSpPr>
          <p:cNvPr id="49184" name="Rectangle 108"/>
          <p:cNvSpPr>
            <a:spLocks noChangeArrowheads="1"/>
          </p:cNvSpPr>
          <p:nvPr/>
        </p:nvSpPr>
        <p:spPr bwMode="auto">
          <a:xfrm>
            <a:off x="1041400" y="5410200"/>
            <a:ext cx="862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</a:rPr>
              <a:t>AND3</a:t>
            </a:r>
          </a:p>
        </p:txBody>
      </p:sp>
      <p:sp>
        <p:nvSpPr>
          <p:cNvPr id="49185" name="Text Box 109"/>
          <p:cNvSpPr txBox="1">
            <a:spLocks noChangeArrowheads="1"/>
          </p:cNvSpPr>
          <p:nvPr/>
        </p:nvSpPr>
        <p:spPr bwMode="auto">
          <a:xfrm>
            <a:off x="762000" y="48006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49186" name="Text Box 110"/>
          <p:cNvSpPr txBox="1">
            <a:spLocks noChangeArrowheads="1"/>
          </p:cNvSpPr>
          <p:nvPr/>
        </p:nvSpPr>
        <p:spPr bwMode="auto">
          <a:xfrm>
            <a:off x="1752600" y="48006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49187" name="Text Box 111"/>
          <p:cNvSpPr txBox="1">
            <a:spLocks noChangeArrowheads="1"/>
          </p:cNvSpPr>
          <p:nvPr/>
        </p:nvSpPr>
        <p:spPr bwMode="auto">
          <a:xfrm>
            <a:off x="3124200" y="46482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49188" name="Text Box 112"/>
          <p:cNvSpPr txBox="1">
            <a:spLocks noChangeArrowheads="1"/>
          </p:cNvSpPr>
          <p:nvPr/>
        </p:nvSpPr>
        <p:spPr bwMode="auto">
          <a:xfrm>
            <a:off x="3124200" y="49530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B</a:t>
            </a:r>
          </a:p>
        </p:txBody>
      </p:sp>
      <p:sp>
        <p:nvSpPr>
          <p:cNvPr id="49189" name="Text Box 113"/>
          <p:cNvSpPr txBox="1">
            <a:spLocks noChangeArrowheads="1"/>
          </p:cNvSpPr>
          <p:nvPr/>
        </p:nvSpPr>
        <p:spPr bwMode="auto">
          <a:xfrm>
            <a:off x="3124200" y="57292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49190" name="Text Box 114"/>
          <p:cNvSpPr txBox="1">
            <a:spLocks noChangeArrowheads="1"/>
          </p:cNvSpPr>
          <p:nvPr/>
        </p:nvSpPr>
        <p:spPr bwMode="auto">
          <a:xfrm>
            <a:off x="3124200" y="60340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B</a:t>
            </a:r>
          </a:p>
        </p:txBody>
      </p:sp>
      <p:sp>
        <p:nvSpPr>
          <p:cNvPr id="49191" name="Text Box 115"/>
          <p:cNvSpPr txBox="1">
            <a:spLocks noChangeArrowheads="1"/>
          </p:cNvSpPr>
          <p:nvPr/>
        </p:nvSpPr>
        <p:spPr bwMode="auto">
          <a:xfrm>
            <a:off x="5594350" y="46624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49192" name="Text Box 116"/>
          <p:cNvSpPr txBox="1">
            <a:spLocks noChangeArrowheads="1"/>
          </p:cNvSpPr>
          <p:nvPr/>
        </p:nvSpPr>
        <p:spPr bwMode="auto">
          <a:xfrm>
            <a:off x="5594350" y="49672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B</a:t>
            </a:r>
          </a:p>
        </p:txBody>
      </p:sp>
      <p:sp>
        <p:nvSpPr>
          <p:cNvPr id="49193" name="Text Box 117"/>
          <p:cNvSpPr txBox="1">
            <a:spLocks noChangeArrowheads="1"/>
          </p:cNvSpPr>
          <p:nvPr/>
        </p:nvSpPr>
        <p:spPr bwMode="auto">
          <a:xfrm>
            <a:off x="5594350" y="57150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49194" name="Text Box 118"/>
          <p:cNvSpPr txBox="1">
            <a:spLocks noChangeArrowheads="1"/>
          </p:cNvSpPr>
          <p:nvPr/>
        </p:nvSpPr>
        <p:spPr bwMode="auto">
          <a:xfrm>
            <a:off x="5594350" y="60198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B</a:t>
            </a:r>
          </a:p>
        </p:txBody>
      </p:sp>
      <p:sp>
        <p:nvSpPr>
          <p:cNvPr id="49195" name="Text Box 119"/>
          <p:cNvSpPr txBox="1">
            <a:spLocks noChangeArrowheads="1"/>
          </p:cNvSpPr>
          <p:nvPr/>
        </p:nvSpPr>
        <p:spPr bwMode="auto">
          <a:xfrm>
            <a:off x="609600" y="57292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</a:t>
            </a:r>
          </a:p>
        </p:txBody>
      </p:sp>
      <p:sp>
        <p:nvSpPr>
          <p:cNvPr id="49196" name="Text Box 120"/>
          <p:cNvSpPr txBox="1">
            <a:spLocks noChangeArrowheads="1"/>
          </p:cNvSpPr>
          <p:nvPr/>
        </p:nvSpPr>
        <p:spPr bwMode="auto">
          <a:xfrm>
            <a:off x="609600" y="5943600"/>
            <a:ext cx="34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B</a:t>
            </a:r>
          </a:p>
        </p:txBody>
      </p:sp>
      <p:sp>
        <p:nvSpPr>
          <p:cNvPr id="49197" name="Text Box 121"/>
          <p:cNvSpPr txBox="1">
            <a:spLocks noChangeArrowheads="1"/>
          </p:cNvSpPr>
          <p:nvPr/>
        </p:nvSpPr>
        <p:spPr bwMode="auto">
          <a:xfrm>
            <a:off x="609600" y="6186488"/>
            <a:ext cx="349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C</a:t>
            </a:r>
          </a:p>
        </p:txBody>
      </p:sp>
      <p:sp>
        <p:nvSpPr>
          <p:cNvPr id="49198" name="AutoShape 122"/>
          <p:cNvSpPr>
            <a:spLocks noChangeArrowheads="1"/>
          </p:cNvSpPr>
          <p:nvPr/>
        </p:nvSpPr>
        <p:spPr bwMode="auto">
          <a:xfrm>
            <a:off x="3617913" y="6157913"/>
            <a:ext cx="152400" cy="152400"/>
          </a:xfrm>
          <a:prstGeom prst="flowChartConnector">
            <a:avLst/>
          </a:pr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99" name="Text Box 123"/>
          <p:cNvSpPr txBox="1">
            <a:spLocks noChangeArrowheads="1"/>
          </p:cNvSpPr>
          <p:nvPr/>
        </p:nvSpPr>
        <p:spPr bwMode="auto">
          <a:xfrm>
            <a:off x="4679950" y="4800600"/>
            <a:ext cx="514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AB</a:t>
            </a:r>
          </a:p>
        </p:txBody>
      </p:sp>
      <p:sp>
        <p:nvSpPr>
          <p:cNvPr id="49200" name="Text Box 124"/>
          <p:cNvSpPr txBox="1">
            <a:spLocks noChangeArrowheads="1"/>
          </p:cNvSpPr>
          <p:nvPr/>
        </p:nvSpPr>
        <p:spPr bwMode="auto">
          <a:xfrm>
            <a:off x="4667250" y="5881688"/>
            <a:ext cx="577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AB’</a:t>
            </a:r>
          </a:p>
        </p:txBody>
      </p:sp>
      <p:sp>
        <p:nvSpPr>
          <p:cNvPr id="49201" name="Text Box 125"/>
          <p:cNvSpPr txBox="1">
            <a:spLocks noChangeArrowheads="1"/>
          </p:cNvSpPr>
          <p:nvPr/>
        </p:nvSpPr>
        <p:spPr bwMode="auto">
          <a:xfrm>
            <a:off x="7194550" y="5867400"/>
            <a:ext cx="1168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AB’+A’B </a:t>
            </a:r>
          </a:p>
          <a:p>
            <a:r>
              <a:rPr lang="en-US">
                <a:solidFill>
                  <a:srgbClr val="FF0909"/>
                </a:solidFill>
              </a:rPr>
              <a:t>(A^B)</a:t>
            </a:r>
          </a:p>
        </p:txBody>
      </p:sp>
      <p:sp>
        <p:nvSpPr>
          <p:cNvPr id="49202" name="Text Box 126"/>
          <p:cNvSpPr txBox="1">
            <a:spLocks noChangeArrowheads="1"/>
          </p:cNvSpPr>
          <p:nvPr/>
        </p:nvSpPr>
        <p:spPr bwMode="auto">
          <a:xfrm>
            <a:off x="7162800" y="4724400"/>
            <a:ext cx="6477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909"/>
                </a:solidFill>
              </a:rPr>
              <a:t>A+B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none">
                <a:ea typeface="ＭＳ Ｐゴシック" pitchFamily="-1" charset="-128"/>
                <a:cs typeface="ＭＳ Ｐゴシック" pitchFamily="-1" charset="-128"/>
              </a:rPr>
              <a:t>Digital Logic Review</a:t>
            </a:r>
          </a:p>
        </p:txBody>
      </p:sp>
      <p:sp>
        <p:nvSpPr>
          <p:cNvPr id="55299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D77779-37C8-BF44-B42C-6C8B1B1758AD}" type="slidenum">
              <a:rPr lang="en-US" smtClean="0">
                <a:latin typeface="Tahoma" pitchFamily="-1" charset="0"/>
              </a:rPr>
              <a:pPr/>
              <a:t>8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ahoma" pitchFamily="-1" charset="0"/>
              </a:rPr>
              <a:t>CIS 501: Comp. Arch.  |  Dr. Joe Devietti  |   Hardware Description</a:t>
            </a:r>
            <a:endParaRPr lang="en-US" dirty="0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6EF15B-15B1-664C-BB22-2AD27576A4B3}" type="slidenum">
              <a:rPr lang="en-US" smtClean="0">
                <a:latin typeface="Tahoma" pitchFamily="-1" charset="0"/>
              </a:rPr>
              <a:pPr/>
              <a:t>9</a:t>
            </a:fld>
            <a:endParaRPr lang="en-US">
              <a:solidFill>
                <a:schemeClr val="tx1"/>
              </a:solidFill>
              <a:latin typeface="Tahoma" pitchFamily="-1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Boolean Functions and Truth Tables</a:t>
            </a:r>
          </a:p>
        </p:txBody>
      </p:sp>
      <p:sp>
        <p:nvSpPr>
          <p:cNvPr id="583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Any Boolean function can be represented as a truth table</a:t>
            </a:r>
          </a:p>
          <a:p>
            <a:pPr lvl="1" eaLnBrk="1" hangingPunct="1"/>
            <a:r>
              <a:rPr lang="en-US" b="1">
                <a:solidFill>
                  <a:srgbClr val="FF0909"/>
                </a:solidFill>
              </a:rPr>
              <a:t>Truth table</a:t>
            </a:r>
            <a:r>
              <a:rPr lang="en-US"/>
              <a:t>: point-wise input </a:t>
            </a:r>
            <a:r>
              <a:rPr lang="en-US" b="1">
                <a:sym typeface="Symbol" pitchFamily="-1" charset="2"/>
              </a:rPr>
              <a:t></a:t>
            </a:r>
            <a:r>
              <a:rPr lang="en-US"/>
              <a:t> output mapping</a:t>
            </a:r>
          </a:p>
          <a:p>
            <a:pPr lvl="1" eaLnBrk="1" hangingPunct="1"/>
            <a:r>
              <a:rPr lang="en-US">
                <a:sym typeface="Symbol" pitchFamily="-1" charset="2"/>
              </a:rPr>
              <a:t>Function is disjunction of all rows in which “Out” is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>
              <a:latin typeface="Courier New" pitchFamily="-1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u="sng">
                <a:latin typeface="Courier New" pitchFamily="-1" charset="0"/>
              </a:rPr>
              <a:t>A,B,C </a:t>
            </a:r>
            <a:r>
              <a:rPr lang="en-US" b="1" u="sng">
                <a:latin typeface="Courier New" pitchFamily="-1" charset="0"/>
                <a:sym typeface="Symbol" pitchFamily="-1" charset="2"/>
              </a:rPr>
              <a:t></a:t>
            </a:r>
            <a:r>
              <a:rPr lang="en-US" b="1" u="sng">
                <a:latin typeface="Courier New" pitchFamily="-1" charset="0"/>
              </a:rPr>
              <a:t> Out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-1" charset="0"/>
              </a:rPr>
              <a:t>0,0,0 </a:t>
            </a:r>
            <a:r>
              <a:rPr lang="en-US" b="1">
                <a:latin typeface="Courier New" pitchFamily="-1" charset="0"/>
                <a:sym typeface="Symbol" pitchFamily="-1" charset="2"/>
              </a:rPr>
              <a:t>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-1" charset="0"/>
              </a:rPr>
              <a:t>0,0,1 </a:t>
            </a:r>
            <a:r>
              <a:rPr lang="en-US" b="1">
                <a:latin typeface="Courier New" pitchFamily="-1" charset="0"/>
                <a:sym typeface="Symbol" pitchFamily="-1" charset="2"/>
              </a:rPr>
              <a:t>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-1" charset="0"/>
              </a:rPr>
              <a:t>0,1,0 </a:t>
            </a:r>
            <a:r>
              <a:rPr lang="en-US" b="1">
                <a:latin typeface="Courier New" pitchFamily="-1" charset="0"/>
                <a:sym typeface="Symbol" pitchFamily="-1" charset="2"/>
              </a:rPr>
              <a:t>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-1" charset="0"/>
              </a:rPr>
              <a:t>0,1,1 </a:t>
            </a:r>
            <a:r>
              <a:rPr lang="en-US" b="1">
                <a:latin typeface="Courier New" pitchFamily="-1" charset="0"/>
                <a:sym typeface="Symbol" pitchFamily="-1" charset="2"/>
              </a:rPr>
              <a:t>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-1" charset="0"/>
              </a:rPr>
              <a:t>1,0,0 </a:t>
            </a:r>
            <a:r>
              <a:rPr lang="en-US" b="1">
                <a:latin typeface="Courier New" pitchFamily="-1" charset="0"/>
                <a:sym typeface="Symbol" pitchFamily="-1" charset="2"/>
              </a:rPr>
              <a:t>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-1" charset="0"/>
              </a:rPr>
              <a:t>1,0,1 </a:t>
            </a:r>
            <a:r>
              <a:rPr lang="en-US" b="1">
                <a:latin typeface="Courier New" pitchFamily="-1" charset="0"/>
                <a:sym typeface="Symbol" pitchFamily="-1" charset="2"/>
              </a:rPr>
              <a:t>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-1" charset="0"/>
              </a:rPr>
              <a:t>1,1,0 </a:t>
            </a:r>
            <a:r>
              <a:rPr lang="en-US" b="1">
                <a:latin typeface="Courier New" pitchFamily="-1" charset="0"/>
                <a:sym typeface="Symbol" pitchFamily="-1" charset="2"/>
              </a:rPr>
              <a:t>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-1" charset="0"/>
              </a:rPr>
              <a:t>1,1,1 </a:t>
            </a:r>
            <a:r>
              <a:rPr lang="en-US" b="1">
                <a:latin typeface="Courier New" pitchFamily="-1" charset="0"/>
                <a:sym typeface="Symbol" pitchFamily="-1" charset="2"/>
              </a:rPr>
              <a:t> 1</a:t>
            </a:r>
          </a:p>
          <a:p>
            <a:pPr lvl="1" eaLnBrk="1" hangingPunct="1"/>
            <a:endParaRPr lang="en-US">
              <a:sym typeface="Symbol" pitchFamily="-1" charset="2"/>
            </a:endParaRPr>
          </a:p>
          <a:p>
            <a:pPr lvl="1" eaLnBrk="1" hangingPunct="1"/>
            <a:r>
              <a:rPr lang="en-US">
                <a:sym typeface="Symbol" pitchFamily="-1" charset="2"/>
              </a:rPr>
              <a:t>Example above: Out = AB’C + ABC’ + ABC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grid">
  <a:themeElements>
    <a:clrScheme name="redgrid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redgr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dgri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gri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gri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Untitled:Microsoft Office X:Templates:My Templates:redgrid.pot</Template>
  <TotalTime>53207</TotalTime>
  <Pages>47</Pages>
  <Words>3072</Words>
  <Application>Microsoft Office PowerPoint</Application>
  <PresentationFormat>信纸(8.5x11 英寸)</PresentationFormat>
  <Paragraphs>544</Paragraphs>
  <Slides>36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Courier</vt:lpstr>
      <vt:lpstr>ＭＳ Ｐゴシック</vt:lpstr>
      <vt:lpstr>Arial</vt:lpstr>
      <vt:lpstr>Courier New</vt:lpstr>
      <vt:lpstr>Symbol</vt:lpstr>
      <vt:lpstr>Tahoma</vt:lpstr>
      <vt:lpstr>redgrid</vt:lpstr>
      <vt:lpstr>Transistors &amp; Fabrication</vt:lpstr>
      <vt:lpstr>PowerPoint 演示文稿</vt:lpstr>
      <vt:lpstr>Semiconductor Technology</vt:lpstr>
      <vt:lpstr>Complementary MOS (CMOS)</vt:lpstr>
      <vt:lpstr>Basic CMOS Logic Gate</vt:lpstr>
      <vt:lpstr>Another CMOS Gate Example</vt:lpstr>
      <vt:lpstr>Digital Building Blocks: Logic Gates</vt:lpstr>
      <vt:lpstr>Digital Logic Review</vt:lpstr>
      <vt:lpstr>Boolean Functions and Truth Tables</vt:lpstr>
      <vt:lpstr>Truth Tables and PLAs</vt:lpstr>
      <vt:lpstr>PLA Example</vt:lpstr>
      <vt:lpstr>Boolean Algebra</vt:lpstr>
      <vt:lpstr>Logic Minimization</vt:lpstr>
      <vt:lpstr>Non-Arbitrary Boolean Functions</vt:lpstr>
      <vt:lpstr>Multiplexer (Mux)</vt:lpstr>
      <vt:lpstr>Adder</vt:lpstr>
      <vt:lpstr>Full Adder</vt:lpstr>
      <vt:lpstr>N-bit Adder/Subtracter</vt:lpstr>
      <vt:lpstr>FPGAs</vt:lpstr>
      <vt:lpstr>Alternative to Fabrication: FPGA</vt:lpstr>
      <vt:lpstr>FPGA</vt:lpstr>
      <vt:lpstr>Configurable Logic Blocks</vt:lpstr>
      <vt:lpstr>Configuring FPGAs</vt:lpstr>
      <vt:lpstr>Hardware Design Methods</vt:lpstr>
      <vt:lpstr>Hardware Design Methodologies</vt:lpstr>
      <vt:lpstr>Describing Hardware</vt:lpstr>
      <vt:lpstr>Schematics</vt:lpstr>
      <vt:lpstr>Hardware Description Languages (HDLs)</vt:lpstr>
      <vt:lpstr>(Hierarchical) HDL Example</vt:lpstr>
      <vt:lpstr>Verilog HDL</vt:lpstr>
      <vt:lpstr>HDLs are not “SDLs”</vt:lpstr>
      <vt:lpstr>Hardware is not Software</vt:lpstr>
      <vt:lpstr>HDL: Behavioral Constructs</vt:lpstr>
      <vt:lpstr>HDL: Simulation</vt:lpstr>
      <vt:lpstr>FPGA “Design Flow”</vt:lpstr>
      <vt:lpstr>Side note: High-Level Synthesis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371 Computer Organization and Design</dc:title>
  <dc:subject/>
  <dc:creator>Amir Roth</dc:creator>
  <cp:keywords/>
  <dc:description/>
  <cp:lastModifiedBy>China</cp:lastModifiedBy>
  <cp:revision>1161</cp:revision>
  <cp:lastPrinted>2019-01-23T20:17:52Z</cp:lastPrinted>
  <dcterms:created xsi:type="dcterms:W3CDTF">2013-01-15T14:15:49Z</dcterms:created>
  <dcterms:modified xsi:type="dcterms:W3CDTF">2020-09-11T08:51:03Z</dcterms:modified>
  <cp:category/>
</cp:coreProperties>
</file>