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96" r:id="rId15"/>
    <p:sldId id="272" r:id="rId16"/>
    <p:sldId id="273" r:id="rId17"/>
    <p:sldId id="297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7315200" cy="9601200"/>
  <p:defaultTextStyle>
    <a:defPPr>
      <a:defRPr lang="en-US">
        <a:uFillTx/>
      </a:defRPr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uFillTx/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uFillTx/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uFillTx/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uFillTx/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uFillTx/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uFillTx/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uFillTx/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uFillTx/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uFillTx/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stin" initials="a" lastIdx="15" clrIdx="0"/>
  <p:cmAuthor id="1" name="valeria" initials="v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30" autoAdjust="0"/>
    <p:restoredTop sz="80476" autoAdjust="0"/>
  </p:normalViewPr>
  <p:slideViewPr>
    <p:cSldViewPr>
      <p:cViewPr>
        <p:scale>
          <a:sx n="100" d="100"/>
          <a:sy n="100" d="100"/>
        </p:scale>
        <p:origin x="15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1224" y="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95" tIns="48348" rIns="96695" bIns="48348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uFillTx/>
                <a:cs typeface="+mn-cs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95" tIns="48348" rIns="96695" bIns="4834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uFillTx/>
                <a:cs typeface="+mn-cs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95" tIns="48348" rIns="96695" bIns="48348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uFillTx/>
                <a:cs typeface="+mn-cs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95" tIns="48348" rIns="96695" bIns="4834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uFillTx/>
                <a:cs typeface="+mn-cs"/>
              </a:defRPr>
            </a:lvl1pPr>
          </a:lstStyle>
          <a:p>
            <a:pPr>
              <a:defRPr>
                <a:uFillTx/>
              </a:defRPr>
            </a:pPr>
            <a:fld id="{22B91DA0-4846-4842-BCE5-E30DBE9A244E}" type="slidenum">
              <a:rPr lang="en-US">
                <a:uFillTx/>
              </a:rPr>
              <a:pPr>
                <a:defRPr>
                  <a:uFillTx/>
                </a:defRPr>
              </a:pPr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8601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92463" cy="47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defTabSz="950913">
              <a:defRPr sz="1200">
                <a:uFillTx/>
                <a:cs typeface="+mn-cs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9725" y="0"/>
            <a:ext cx="3192463" cy="47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>
                <a:uFillTx/>
                <a:cs typeface="+mn-cs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4438" y="709613"/>
            <a:ext cx="4832350" cy="3624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>
                <a:uFillTx/>
              </a:rPr>
              <a:t>Click to edit Master text styles</a:t>
            </a:r>
          </a:p>
          <a:p>
            <a:pPr lvl="1"/>
            <a:r>
              <a:rPr lang="en-US" noProof="0">
                <a:uFillTx/>
              </a:rPr>
              <a:t>Second level</a:t>
            </a:r>
          </a:p>
          <a:p>
            <a:pPr lvl="2"/>
            <a:r>
              <a:rPr lang="en-US" noProof="0">
                <a:uFillTx/>
              </a:rPr>
              <a:t>Third level</a:t>
            </a:r>
          </a:p>
          <a:p>
            <a:pPr lvl="3"/>
            <a:r>
              <a:rPr lang="en-US" noProof="0">
                <a:uFillTx/>
              </a:rPr>
              <a:t>Fourth level</a:t>
            </a:r>
          </a:p>
          <a:p>
            <a:pPr lvl="4"/>
            <a:r>
              <a:rPr lang="en-US" noProof="0">
                <a:uFillTx/>
              </a:rPr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0825"/>
            <a:ext cx="3192463" cy="47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defTabSz="950913">
              <a:defRPr sz="1200">
                <a:uFillTx/>
                <a:cs typeface="+mn-cs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9725" y="9140825"/>
            <a:ext cx="3192463" cy="47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>
                <a:uFillTx/>
                <a:cs typeface="+mn-cs"/>
              </a:defRPr>
            </a:lvl1pPr>
          </a:lstStyle>
          <a:p>
            <a:pPr>
              <a:defRPr>
                <a:uFillTx/>
              </a:defRPr>
            </a:pPr>
            <a:fld id="{954794E6-AC7A-4246-9197-585D4E62FC6D}" type="slidenum">
              <a:rPr lang="en-US">
                <a:uFillTx/>
              </a:rPr>
              <a:pPr>
                <a:defRPr>
                  <a:uFillTx/>
                </a:defRPr>
              </a:pPr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9195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uFillTx/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uFillTx/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uFillTx/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uFillTx/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uFillTx/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>
                <a:uFillTx/>
              </a:defRPr>
            </a:pPr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44B66F27-98FA-4047-9F70-5DD0AD0B42A2}" type="slidenum">
              <a:rPr lang="en-US" smtClean="0">
                <a:uFillTx/>
              </a:rPr>
              <a:pPr>
                <a:defRPr>
                  <a:uFillTx/>
                </a:defRPr>
              </a:pPr>
              <a:t>1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>
                <a:uFillTx/>
                <a:ea typeface="ＭＳ Ｐゴシック" charset="-128"/>
              </a:rPr>
              <a:t> storage - show them the little intel video, show reg.file, caches, dimm (ram)</a:t>
            </a:r>
          </a:p>
          <a:p>
            <a:r>
              <a:rPr lang="en-US">
                <a:uFillTx/>
                <a:ea typeface="ＭＳ Ｐゴシック" charset="-128"/>
              </a:rPr>
              <a:t>storage can be big and slow or small and fast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04BC64-10AA-42B5-ABD4-BF821BEA2F0E}" type="slidenum">
              <a:rPr lang="en-US">
                <a:uFillTx/>
              </a:rPr>
              <a:pPr/>
              <a:t>19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>
                <a:uFillTx/>
                <a:ea typeface="ＭＳ Ｐゴシック" charset="-128"/>
              </a:rPr>
              <a:t>intel has to be backward compatible. it's a curse but also an advantage</a:t>
            </a:r>
          </a:p>
          <a:p>
            <a:r>
              <a:rPr lang="en-US">
                <a:uFillTx/>
                <a:ea typeface="ＭＳ Ｐゴシック" charset="-128"/>
              </a:rPr>
              <a:t>(because it's hard to copy)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E06A4C-8034-4240-AAE7-DFA843AF1868}" type="slidenum">
              <a:rPr lang="en-US">
                <a:uFillTx/>
              </a:rPr>
              <a:pPr/>
              <a:t>22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>
                <a:uFillTx/>
                <a:ea typeface="ＭＳ Ｐゴシック" charset="-128"/>
              </a:rPr>
              <a:t>Global pointer: may be a dedicated register, or a </a:t>
            </a:r>
            <a:r>
              <a:rPr lang="en-US" dirty="0" err="1">
                <a:uFillTx/>
                <a:ea typeface="ＭＳ Ｐゴシック" charset="-128"/>
              </a:rPr>
              <a:t>gp</a:t>
            </a:r>
            <a:r>
              <a:rPr lang="en-US" dirty="0">
                <a:uFillTx/>
                <a:ea typeface="ＭＳ Ｐゴシック" charset="-128"/>
              </a:rPr>
              <a:t> register used as global pointer</a:t>
            </a:r>
          </a:p>
          <a:p>
            <a:r>
              <a:rPr lang="en-US" dirty="0">
                <a:uFillTx/>
                <a:ea typeface="ＭＳ Ｐゴシック" charset="-128"/>
              </a:rPr>
              <a:t>By convention</a:t>
            </a:r>
          </a:p>
          <a:p>
            <a:r>
              <a:rPr lang="en-US" dirty="0">
                <a:uFillTx/>
                <a:ea typeface="ＭＳ Ｐゴシック" charset="-128"/>
              </a:rPr>
              <a:t>Same for most others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3BF44D-78C0-4CCB-80DA-90D4BB5F75CD}" type="slidenum">
              <a:rPr lang="en-US">
                <a:uFillTx/>
              </a:rPr>
              <a:pPr/>
              <a:t>23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>
                <a:uFillTx/>
                <a:ea typeface="ＭＳ Ｐゴシック" charset="-128"/>
              </a:rPr>
              <a:t>4GBytes vs. 18 </a:t>
            </a:r>
            <a:r>
              <a:rPr lang="en-US" dirty="0" err="1">
                <a:uFillTx/>
                <a:ea typeface="ＭＳ Ｐゴシック" charset="-128"/>
              </a:rPr>
              <a:t>Exabytes</a:t>
            </a:r>
            <a:endParaRPr lang="en-US" dirty="0">
              <a:uFillTx/>
              <a:ea typeface="ＭＳ Ｐゴシック" charset="-128"/>
            </a:endParaRPr>
          </a:p>
          <a:p>
            <a:r>
              <a:rPr lang="en-US" dirty="0" err="1">
                <a:uFillTx/>
                <a:ea typeface="ＭＳ Ｐゴシック" charset="-128"/>
              </a:rPr>
              <a:t>Lg</a:t>
            </a:r>
            <a:r>
              <a:rPr lang="en-US" baseline="0" dirty="0">
                <a:uFillTx/>
                <a:ea typeface="ＭＳ Ｐゴシック" charset="-128"/>
              </a:rPr>
              <a:t> 10 = 3.32</a:t>
            </a:r>
            <a:endParaRPr lang="en-US" dirty="0">
              <a:uFillTx/>
              <a:ea typeface="ＭＳ Ｐゴシック" charset="-128"/>
            </a:endParaRPr>
          </a:p>
          <a:p>
            <a:endParaRPr lang="en-US" dirty="0">
              <a:uFillTx/>
              <a:ea typeface="ＭＳ Ｐゴシック" charset="-128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61F99-162E-499D-A2CF-604036408A87}" type="slidenum">
              <a:rPr lang="en-US">
                <a:uFillTx/>
              </a:rPr>
              <a:pPr/>
              <a:t>24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078600-4721-4919-851A-249C76B3BB67}" type="slidenum">
              <a:rPr lang="en-US">
                <a:uFillTx/>
              </a:rPr>
              <a:pPr/>
              <a:t>25</a:t>
            </a:fld>
            <a:endParaRPr lang="en-US">
              <a:uFillTx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</p:spPr>
        <p:txBody>
          <a:bodyPr lIns="91413" tIns="45706" rIns="91413" bIns="45706"/>
          <a:lstStyle/>
          <a:p>
            <a:r>
              <a:rPr lang="en-US">
                <a:uFillTx/>
                <a:ea typeface="ＭＳ Ｐゴシック" charset="-128"/>
              </a:rPr>
              <a:t>Next time: take Ri out of here, it seems to be confusing, just focus on stack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>
                <a:uFillTx/>
                <a:ea typeface="ＭＳ Ｐゴシック" charset="-128"/>
              </a:rPr>
              <a:t>Show example of assembly format for these instructions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20B165-0773-4EEE-A3AA-05DE735B3A6E}" type="slidenum">
              <a:rPr lang="en-US">
                <a:uFillTx/>
              </a:rPr>
              <a:pPr/>
              <a:t>27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>
                <a:uFillTx/>
                <a:ea typeface="ＭＳ Ｐゴシック" charset="-128"/>
              </a:rPr>
              <a:t>inderect addressing used for **p</a:t>
            </a: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237BD-2464-4501-B8FD-ECB4E63A9752}" type="slidenum">
              <a:rPr lang="en-US">
                <a:uFillTx/>
              </a:rPr>
              <a:pPr/>
              <a:t>28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>
                <a:uFillTx/>
                <a:ea typeface="ＭＳ Ｐゴシック" charset="-128"/>
              </a:rPr>
              <a:t>register indirect used for *p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516C33-D699-43EF-A45B-C678D74F3286}" type="slidenum">
              <a:rPr lang="en-US">
                <a:uFillTx/>
              </a:rPr>
              <a:pPr/>
              <a:t>29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>
                <a:uFillTx/>
                <a:ea typeface="ＭＳ Ｐゴシック" charset="-128"/>
              </a:rPr>
              <a:t>load Rx M[M[y] becomes</a:t>
            </a:r>
          </a:p>
          <a:p>
            <a:r>
              <a:rPr lang="en-US">
                <a:uFillTx/>
                <a:ea typeface="ＭＳ Ｐゴシック" charset="-128"/>
              </a:rPr>
              <a:t>load Rt M[R0+ y]</a:t>
            </a:r>
          </a:p>
          <a:p>
            <a:r>
              <a:rPr lang="en-US">
                <a:uFillTx/>
                <a:ea typeface="ＭＳ Ｐゴシック" charset="-128"/>
              </a:rPr>
              <a:t>load Rx M[Rt +0]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755994-F2E6-43F1-81C1-FC4057D5B4C3}" type="slidenum">
              <a:rPr lang="en-US">
                <a:uFillTx/>
              </a:rPr>
              <a:pPr/>
              <a:t>33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>
                <a:uFillTx/>
                <a:ea typeface="ＭＳ Ｐゴシック" charset="-128"/>
              </a:rPr>
              <a:t>autoincrement is useful to traverse vectors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5247F-8923-42E5-B4AB-26AEAEC351E0}" type="slidenum">
              <a:rPr lang="en-US">
                <a:uFillTx/>
              </a:rPr>
              <a:pPr/>
              <a:t>35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DDA8F0-7F3C-4400-8998-D3428712251B}" type="slidenum">
              <a:rPr lang="en-US">
                <a:solidFill>
                  <a:srgbClr val="000000"/>
                </a:solidFill>
                <a:uFillTx/>
              </a:rPr>
              <a:pPr/>
              <a:t>2</a:t>
            </a:fld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</p:spPr>
        <p:txBody>
          <a:bodyPr lIns="96631" tIns="48314" rIns="96631" bIns="48314"/>
          <a:lstStyle/>
          <a:p>
            <a:r>
              <a:rPr lang="en-US">
                <a:uFillTx/>
                <a:ea typeface="ＭＳ Ｐゴシック" charset="-128"/>
              </a:rPr>
              <a:t>X86 has around 1400 instructions, 300 basic types with variations</a:t>
            </a:r>
          </a:p>
          <a:p>
            <a:r>
              <a:rPr lang="en-US">
                <a:uFillTx/>
                <a:ea typeface="ＭＳ Ｐゴシック" charset="-128"/>
              </a:rPr>
              <a:t>It is  CISC (complex instruction set computer)</a:t>
            </a:r>
          </a:p>
          <a:p>
            <a:r>
              <a:rPr lang="en-US">
                <a:uFillTx/>
                <a:ea typeface="ＭＳ Ｐゴシック" charset="-128"/>
              </a:rPr>
              <a:t>Not RISC (reduced instruction set computer)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uFillTx/>
              <a:ea typeface="ＭＳ Ｐゴシック" charset="-128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A4A4CF-F542-4DF2-9FB4-3F40E52ACDA6}" type="slidenum">
              <a:rPr lang="en-US">
                <a:uFillTx/>
              </a:rPr>
              <a:pPr/>
              <a:t>36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>
                <a:uFillTx/>
                <a:ea typeface="ＭＳ Ｐゴシック" charset="-128"/>
              </a:rPr>
              <a:t>Mmx_add is a vector addition</a:t>
            </a:r>
          </a:p>
          <a:p>
            <a:r>
              <a:rPr lang="en-US">
                <a:uFillTx/>
                <a:ea typeface="ＭＳ Ｐゴシック" charset="-128"/>
              </a:rPr>
              <a:t>Java bytecodes have mostly 0 operands - sometime 1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43B611-4D0B-4DF7-B159-060374A65D57}" type="slidenum">
              <a:rPr lang="en-US">
                <a:uFillTx/>
              </a:rPr>
              <a:pPr/>
              <a:t>6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>
                <a:uFillTx/>
                <a:ea typeface="ＭＳ Ｐゴシック" charset="-128"/>
              </a:rPr>
              <a:t>two characteristics of an ISA Load-store vs. memory and risc vs. cisc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103671-92E4-41A0-BCCB-6EF5D7D9DD0A}" type="slidenum">
              <a:rPr lang="en-US">
                <a:uFillTx/>
              </a:rPr>
              <a:pPr/>
              <a:t>7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For that last</a:t>
            </a:r>
            <a:r>
              <a:rPr lang="en-US" baseline="0" dirty="0">
                <a:uFillTx/>
              </a:rPr>
              <a:t> bullet, it gets more likely via FPGAs and if and when hyper-specialized processors become common.  Perhaps due to heterogeneous multicore. </a:t>
            </a:r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954794E6-AC7A-4246-9197-585D4E62FC6D}" type="slidenum">
              <a:rPr lang="en-US" smtClean="0">
                <a:uFillTx/>
              </a:rPr>
              <a:pPr>
                <a:defRPr>
                  <a:uFillTx/>
                </a:defRPr>
              </a:pPr>
              <a:t>8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>
                <a:uFillTx/>
                <a:ea typeface="ＭＳ Ｐゴシック" charset="-128"/>
              </a:rPr>
              <a:t>gcc –S to see your assembly code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B21FF5-ED95-440B-9134-0AE59ED02A6C}" type="slidenum">
              <a:rPr lang="en-US">
                <a:uFillTx/>
              </a:rPr>
              <a:pPr/>
              <a:t>9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>
                <a:uFillTx/>
                <a:ea typeface="ＭＳ Ｐゴシック" charset="-128"/>
              </a:rPr>
              <a:t>careful about sources and destinations</a:t>
            </a:r>
          </a:p>
          <a:p>
            <a:r>
              <a:rPr lang="en-US" dirty="0">
                <a:uFillTx/>
                <a:ea typeface="ＭＳ Ｐゴシック" charset="-128"/>
              </a:rPr>
              <a:t>Different ISA have them in different positions</a:t>
            </a:r>
          </a:p>
          <a:p>
            <a:r>
              <a:rPr lang="en-US" dirty="0">
                <a:uFillTx/>
                <a:ea typeface="ＭＳ Ｐゴシック" charset="-128"/>
              </a:rPr>
              <a:t>LC-2K last is </a:t>
            </a:r>
            <a:r>
              <a:rPr lang="en-US" dirty="0" err="1">
                <a:uFillTx/>
                <a:ea typeface="ＭＳ Ｐゴシック" charset="-128"/>
              </a:rPr>
              <a:t>dest</a:t>
            </a:r>
            <a:endParaRPr lang="en-US" dirty="0">
              <a:uFillTx/>
              <a:ea typeface="ＭＳ Ｐゴシック" charset="-128"/>
            </a:endParaRPr>
          </a:p>
          <a:p>
            <a:r>
              <a:rPr lang="en-US" dirty="0">
                <a:uFillTx/>
                <a:ea typeface="ＭＳ Ｐゴシック" charset="-128"/>
              </a:rPr>
              <a:t>ARM first is </a:t>
            </a:r>
            <a:r>
              <a:rPr lang="en-US" dirty="0" err="1">
                <a:uFillTx/>
                <a:ea typeface="ＭＳ Ｐゴシック" charset="-128"/>
              </a:rPr>
              <a:t>dest</a:t>
            </a:r>
            <a:endParaRPr lang="en-US" dirty="0">
              <a:uFillTx/>
              <a:ea typeface="ＭＳ Ｐゴシック" charset="-128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9DB9E1-E59D-4EFB-ADEF-914D3B5285CA}" type="slidenum">
              <a:rPr lang="en-US">
                <a:uFillTx/>
              </a:rPr>
              <a:pPr/>
              <a:t>10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Comment on white space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0A272-B205-4CC2-8CAD-C4B4920E9878}" type="slidenum">
              <a:rPr lang="en-US" smtClean="0">
                <a:uFillTx/>
              </a:rPr>
              <a:pPr/>
              <a:t>12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>
                <a:uFillTx/>
                <a:ea typeface="ＭＳ Ｐゴシック" charset="-128"/>
              </a:rPr>
              <a:t> 0110101010011100 / 6a9c / 27292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251FC-4BA4-4CB0-9F3D-E6A3BBB4EBC9}" type="slidenum">
              <a:rPr lang="en-US">
                <a:uFillTx/>
              </a:rPr>
              <a:pPr/>
              <a:t>18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uFillTx/>
              </a:defRPr>
            </a:pPr>
            <a:r>
              <a:rPr lang="en-US" b="1" dirty="0">
                <a:solidFill>
                  <a:schemeClr val="accent2"/>
                </a:solidFill>
                <a:uFillTx/>
                <a:latin typeface="+mj-lt"/>
              </a:rPr>
              <a:t>Ron </a:t>
            </a:r>
            <a:r>
              <a:rPr lang="en-US" b="1" dirty="0" err="1">
                <a:solidFill>
                  <a:schemeClr val="accent2"/>
                </a:solidFill>
                <a:uFillTx/>
                <a:latin typeface="+mj-lt"/>
              </a:rPr>
              <a:t>Dreslinski</a:t>
            </a:r>
            <a:r>
              <a:rPr lang="en-US" b="1" dirty="0">
                <a:solidFill>
                  <a:schemeClr val="accent2"/>
                </a:solidFill>
                <a:uFillTx/>
                <a:latin typeface="+mj-lt"/>
              </a:rPr>
              <a:t>, Trevor </a:t>
            </a:r>
            <a:r>
              <a:rPr lang="en-US" b="1" dirty="0" err="1">
                <a:solidFill>
                  <a:schemeClr val="accent2"/>
                </a:solidFill>
                <a:uFillTx/>
                <a:latin typeface="+mj-lt"/>
              </a:rPr>
              <a:t>Mudge</a:t>
            </a:r>
            <a:r>
              <a:rPr lang="en-US" b="1" dirty="0">
                <a:solidFill>
                  <a:schemeClr val="accent2"/>
                </a:solidFill>
                <a:uFillTx/>
                <a:latin typeface="+mj-lt"/>
              </a:rPr>
              <a:t>, and Thomas Wenisch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702487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uFillTx/>
              </a:defRPr>
            </a:pPr>
            <a:r>
              <a:rPr lang="en-US" sz="2000" b="1" dirty="0">
                <a:uFillTx/>
                <a:latin typeface="+mj-lt"/>
              </a:rPr>
              <a:t>EECS 370 – Introduction to Computer Organization – Winter 2015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>
                <a:uFillTx/>
              </a:defRPr>
            </a:pPr>
            <a:r>
              <a:rPr lang="en-US" sz="2000" b="1" dirty="0">
                <a:uFillTx/>
                <a:latin typeface="+mj-lt"/>
              </a:rPr>
              <a:t>EECS Department</a:t>
            </a:r>
          </a:p>
          <a:p>
            <a:pPr algn="ctr" eaLnBrk="1" hangingPunct="1">
              <a:defRPr>
                <a:uFillTx/>
              </a:defRPr>
            </a:pPr>
            <a:r>
              <a:rPr lang="en-US" sz="2000" b="1" dirty="0">
                <a:uFillTx/>
                <a:latin typeface="+mj-lt"/>
              </a:rPr>
              <a:t>University of Michigan in Ann Arbor, USA</a:t>
            </a:r>
          </a:p>
          <a:p>
            <a:pPr algn="ctr" eaLnBrk="1" hangingPunct="1">
              <a:defRPr>
                <a:uFillTx/>
              </a:defRPr>
            </a:pPr>
            <a:endParaRPr lang="en-US" sz="2000" dirty="0">
              <a:uFillTx/>
              <a:latin typeface="+mj-lt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defRPr>
                <a:uFillTx/>
              </a:defRPr>
            </a:pPr>
            <a:r>
              <a:rPr lang="en-US" sz="2000" b="1" dirty="0">
                <a:uFillTx/>
                <a:latin typeface="+mj-lt"/>
              </a:rPr>
              <a:t>© </a:t>
            </a:r>
            <a:r>
              <a:rPr lang="en-US" sz="2000" b="1" dirty="0" err="1">
                <a:uFillTx/>
                <a:latin typeface="+mj-lt"/>
              </a:rPr>
              <a:t>Dreslinski</a:t>
            </a:r>
            <a:r>
              <a:rPr lang="en-US" sz="2000" b="1" dirty="0">
                <a:uFillTx/>
                <a:latin typeface="+mj-lt"/>
              </a:rPr>
              <a:t>-</a:t>
            </a:r>
            <a:r>
              <a:rPr lang="en-US" sz="2000" b="1" dirty="0" err="1">
                <a:uFillTx/>
                <a:latin typeface="+mj-lt"/>
              </a:rPr>
              <a:t>Mudge</a:t>
            </a:r>
            <a:r>
              <a:rPr lang="en-US" sz="2000" b="1" dirty="0">
                <a:uFillTx/>
                <a:latin typeface="+mj-lt"/>
              </a:rPr>
              <a:t>-Wenisch, 2015</a:t>
            </a:r>
          </a:p>
          <a:p>
            <a:pPr algn="r">
              <a:defRPr>
                <a:uFillTx/>
              </a:defRPr>
            </a:pPr>
            <a:r>
              <a:rPr lang="en-US" sz="1400" dirty="0">
                <a:uFillTx/>
                <a:latin typeface="+mj-lt"/>
              </a:rPr>
              <a:t>The material in this presentation cannot be </a:t>
            </a:r>
          </a:p>
          <a:p>
            <a:pPr algn="r">
              <a:defRPr>
                <a:uFillTx/>
              </a:defRPr>
            </a:pPr>
            <a:r>
              <a:rPr lang="en-US" sz="1400" dirty="0">
                <a:uFillTx/>
                <a:latin typeface="+mj-lt"/>
              </a:rPr>
              <a:t>copied in any form without our written permission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accent2"/>
                </a:solidFill>
                <a:latin typeface="+mj-lt"/>
              </a:rPr>
              <a:t>Jon Beaumont</a:t>
            </a: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9614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 smtClean="0">
                <a:latin typeface="+mj-lt"/>
              </a:rPr>
              <a:t>EECS 370 – Introduction to Computer Organization – Spring 2019</a:t>
            </a:r>
          </a:p>
        </p:txBody>
      </p:sp>
      <p:sp>
        <p:nvSpPr>
          <p:cNvPr id="14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 smtClean="0">
                <a:latin typeface="+mj-lt"/>
              </a:rPr>
              <a:t>CSE Department</a:t>
            </a:r>
          </a:p>
          <a:p>
            <a:pPr algn="ctr" eaLnBrk="1" hangingPunct="1">
              <a:defRPr/>
            </a:pPr>
            <a:r>
              <a:rPr lang="en-US" sz="2000" b="1" dirty="0" smtClean="0">
                <a:latin typeface="+mj-lt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 smtClean="0">
              <a:latin typeface="+mj-lt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latin typeface="+mj-lt"/>
              </a:rPr>
              <a:t>©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baseline="0" dirty="0" smtClean="0">
                <a:latin typeface="+mj-lt"/>
              </a:rPr>
              <a:t>Beaumont</a:t>
            </a:r>
            <a:endParaRPr lang="en-US" sz="2000" b="1" dirty="0" smtClean="0">
              <a:latin typeface="+mj-lt"/>
            </a:endParaRPr>
          </a:p>
          <a:p>
            <a:pPr algn="r">
              <a:defRPr/>
            </a:pPr>
            <a:r>
              <a:rPr lang="en-US" sz="1400" dirty="0">
                <a:latin typeface="+mj-lt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copied in any form without our written permission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  <a:latin typeface="+mj-lt"/>
              </a:defRPr>
            </a:lvl1pPr>
          </a:lstStyle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 dirty="0">
              <a:uFillTx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7AC6BD89-2FC4-40E2-A3F4-8944F0C81D9F}" type="slidenum">
              <a:rPr 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1BCF76DD-95F4-4442-9DF5-EFFE813A1E8D}" type="slidenum">
              <a:rPr 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516EFDB0-53B3-4EF1-810B-C1E63249337B}" type="slidenum">
              <a:rPr 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/>
          <a:p>
            <a:pPr lvl="0"/>
            <a:endParaRPr lang="en-US" noProof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8D9B0F71-E2EC-488B-8039-0EB9114D788D}" type="slidenum">
              <a:rPr 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44B18ED4-D8C8-4624-BE37-73176DDA0245}" type="slidenum">
              <a:rPr 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uFillTx/>
              </a:rPr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uFillTx/>
              </a:rPr>
              <a:t>Click to edit Master text styles</a:t>
            </a:r>
          </a:p>
          <a:p>
            <a:pPr lvl="1"/>
            <a:r>
              <a:rPr lang="en-US" altLang="en-US" dirty="0">
                <a:uFillTx/>
              </a:rPr>
              <a:t>Second level</a:t>
            </a:r>
          </a:p>
          <a:p>
            <a:pPr lvl="2"/>
            <a:r>
              <a:rPr lang="en-US" altLang="en-US" dirty="0">
                <a:uFillTx/>
              </a:rPr>
              <a:t>Third level</a:t>
            </a:r>
          </a:p>
          <a:p>
            <a:pPr lvl="3"/>
            <a:r>
              <a:rPr lang="en-US" altLang="en-US" dirty="0">
                <a:uFillTx/>
              </a:rPr>
              <a:t>Fourth level</a:t>
            </a:r>
          </a:p>
          <a:p>
            <a:pPr lvl="4"/>
            <a:r>
              <a:rPr lang="en-US" altLang="en-US" dirty="0">
                <a:uFillTx/>
              </a:rPr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</p:spPr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uFillTx/>
                <a:latin typeface="Calibri"/>
                <a:cs typeface="Calibri"/>
              </a:defRPr>
            </a:lvl1pPr>
          </a:lstStyle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uFillTx/>
                <a:latin typeface="Calibri"/>
                <a:cs typeface="Calibri"/>
              </a:defRPr>
            </a:lvl1pPr>
          </a:lstStyle>
          <a:p>
            <a:pPr>
              <a:defRPr>
                <a:uFillTx/>
              </a:defRPr>
            </a:pPr>
            <a:fld id="{1F8C2FA2-66E0-4CF7-9D1F-2964DBB3DC33}" type="slidenum">
              <a:rPr 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US" dirty="0">
              <a:uFillTx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 dirty="0">
                <a:uFillTx/>
                <a:latin typeface="Calibri"/>
                <a:cs typeface="Calibri"/>
              </a:rPr>
              <a:t>The University of Michigan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uFillTx/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uFillTx/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uFillTx/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uFillTx/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uFillTx/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uFillTx/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uFillTx/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uFillTx/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uFillTx/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uFillTx/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uFillTx/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uFillTx/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uFillTx/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uFillTx/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uFillTx/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uFillTx/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uFillTx/>
          <a:latin typeface="+mn-lt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/>
          <a:p>
            <a:pPr eaLnBrk="1" hangingPunct="1"/>
            <a:r>
              <a:rPr lang="en-US" dirty="0">
                <a:uFillTx/>
              </a:rPr>
              <a:t>2. Instruction Set Architecture –</a:t>
            </a:r>
            <a:br>
              <a:rPr lang="en-US" dirty="0">
                <a:uFillTx/>
              </a:rPr>
            </a:br>
            <a:r>
              <a:rPr lang="en-US" dirty="0">
                <a:uFillTx/>
              </a:rPr>
              <a:t>    Storage types and addressing modes</a:t>
            </a:r>
            <a:endParaRPr lang="en-US" alt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Assembly Code</a:t>
            </a:r>
          </a:p>
        </p:txBody>
      </p:sp>
      <p:sp>
        <p:nvSpPr>
          <p:cNvPr id="32770" name="Rectangle 103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Fields</a:t>
            </a:r>
          </a:p>
          <a:p>
            <a:pPr lvl="1" eaLnBrk="1" hangingPunct="1"/>
            <a:r>
              <a:rPr lang="en-US" i="1" dirty="0" err="1">
                <a:uFillTx/>
                <a:latin typeface="Calibri" pitchFamily="34" charset="0"/>
              </a:rPr>
              <a:t>Opcode</a:t>
            </a:r>
            <a:r>
              <a:rPr lang="en-US" dirty="0">
                <a:uFillTx/>
                <a:latin typeface="Calibri" pitchFamily="34" charset="0"/>
              </a:rPr>
              <a:t> – What instruction to perform</a:t>
            </a:r>
          </a:p>
          <a:p>
            <a:pPr lvl="1" eaLnBrk="1" hangingPunct="1"/>
            <a:r>
              <a:rPr lang="en-US" i="1" dirty="0">
                <a:uFillTx/>
                <a:latin typeface="Calibri" pitchFamily="34" charset="0"/>
              </a:rPr>
              <a:t>Source</a:t>
            </a:r>
            <a:r>
              <a:rPr lang="en-US" dirty="0">
                <a:uFillTx/>
                <a:latin typeface="Calibri" pitchFamily="34" charset="0"/>
              </a:rPr>
              <a:t> (input) operand </a:t>
            </a:r>
            <a:r>
              <a:rPr lang="en-US" dirty="0" err="1">
                <a:uFillTx/>
                <a:latin typeface="Calibri" pitchFamily="34" charset="0"/>
              </a:rPr>
              <a:t>specifier</a:t>
            </a:r>
            <a:r>
              <a:rPr lang="en-US" dirty="0">
                <a:uFillTx/>
                <a:latin typeface="Calibri" pitchFamily="34" charset="0"/>
              </a:rPr>
              <a:t>(s)</a:t>
            </a:r>
          </a:p>
          <a:p>
            <a:pPr lvl="1" eaLnBrk="1" hangingPunct="1"/>
            <a:r>
              <a:rPr lang="en-US" i="1" dirty="0">
                <a:uFillTx/>
                <a:latin typeface="Calibri" pitchFamily="34" charset="0"/>
              </a:rPr>
              <a:t>Destination</a:t>
            </a:r>
            <a:r>
              <a:rPr lang="en-US" dirty="0">
                <a:uFillTx/>
                <a:latin typeface="Calibri" pitchFamily="34" charset="0"/>
              </a:rPr>
              <a:t> (output) operand </a:t>
            </a:r>
            <a:r>
              <a:rPr lang="en-US" dirty="0" err="1">
                <a:uFillTx/>
                <a:latin typeface="Calibri" pitchFamily="34" charset="0"/>
              </a:rPr>
              <a:t>specifier</a:t>
            </a:r>
            <a:r>
              <a:rPr lang="en-US" dirty="0">
                <a:uFillTx/>
                <a:latin typeface="Calibri" pitchFamily="34" charset="0"/>
              </a:rPr>
              <a:t>(s)</a:t>
            </a:r>
          </a:p>
          <a:p>
            <a:pPr lvl="2" eaLnBrk="1" hangingPunct="1"/>
            <a:r>
              <a:rPr lang="en-US" dirty="0">
                <a:uFillTx/>
                <a:latin typeface="Calibri" pitchFamily="34" charset="0"/>
              </a:rPr>
              <a:t>What data to perform operation on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32772" name="Rectangle 1028"/>
          <p:cNvSpPr>
            <a:spLocks noChangeArrowheads="1"/>
          </p:cNvSpPr>
          <p:nvPr/>
        </p:nvSpPr>
        <p:spPr bwMode="auto">
          <a:xfrm>
            <a:off x="1905000" y="4419600"/>
            <a:ext cx="1600200" cy="53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add</a:t>
            </a:r>
          </a:p>
        </p:txBody>
      </p:sp>
      <p:sp>
        <p:nvSpPr>
          <p:cNvPr id="32773" name="Rectangle 1029"/>
          <p:cNvSpPr>
            <a:spLocks noChangeArrowheads="1"/>
          </p:cNvSpPr>
          <p:nvPr/>
        </p:nvSpPr>
        <p:spPr bwMode="auto">
          <a:xfrm>
            <a:off x="3505200" y="4419600"/>
            <a:ext cx="1219200" cy="53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R2</a:t>
            </a:r>
          </a:p>
        </p:txBody>
      </p:sp>
      <p:sp>
        <p:nvSpPr>
          <p:cNvPr id="32774" name="Rectangle 1030"/>
          <p:cNvSpPr>
            <a:spLocks noChangeArrowheads="1"/>
          </p:cNvSpPr>
          <p:nvPr/>
        </p:nvSpPr>
        <p:spPr bwMode="auto">
          <a:xfrm>
            <a:off x="4724400" y="4419600"/>
            <a:ext cx="1219200" cy="53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100</a:t>
            </a:r>
          </a:p>
        </p:txBody>
      </p:sp>
      <p:sp>
        <p:nvSpPr>
          <p:cNvPr id="32775" name="Rectangle 1032"/>
          <p:cNvSpPr>
            <a:spLocks noChangeArrowheads="1"/>
          </p:cNvSpPr>
          <p:nvPr/>
        </p:nvSpPr>
        <p:spPr bwMode="auto">
          <a:xfrm>
            <a:off x="5943600" y="4419600"/>
            <a:ext cx="1219200" cy="53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R1</a:t>
            </a:r>
          </a:p>
        </p:txBody>
      </p:sp>
      <p:sp>
        <p:nvSpPr>
          <p:cNvPr id="32776" name="Text Box 1033"/>
          <p:cNvSpPr txBox="1">
            <a:spLocks noChangeArrowheads="1"/>
          </p:cNvSpPr>
          <p:nvPr/>
        </p:nvSpPr>
        <p:spPr bwMode="auto">
          <a:xfrm>
            <a:off x="2119195" y="3957638"/>
            <a:ext cx="1127361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  <a:uFillTx/>
                <a:latin typeface="Calibri" pitchFamily="34" charset="0"/>
              </a:rPr>
              <a:t>opcode</a:t>
            </a:r>
            <a:endParaRPr lang="en-US" b="1" dirty="0">
              <a:solidFill>
                <a:srgbClr val="000000"/>
              </a:solidFill>
              <a:uFillTx/>
              <a:latin typeface="Calibri" pitchFamily="34" charset="0"/>
            </a:endParaRPr>
          </a:p>
        </p:txBody>
      </p:sp>
      <p:sp>
        <p:nvSpPr>
          <p:cNvPr id="32777" name="Text Box 1034"/>
          <p:cNvSpPr txBox="1">
            <a:spLocks noChangeArrowheads="1"/>
          </p:cNvSpPr>
          <p:nvPr/>
        </p:nvSpPr>
        <p:spPr bwMode="auto">
          <a:xfrm>
            <a:off x="3779838" y="3957638"/>
            <a:ext cx="700087" cy="45720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src1</a:t>
            </a:r>
          </a:p>
        </p:txBody>
      </p:sp>
      <p:sp>
        <p:nvSpPr>
          <p:cNvPr id="32778" name="Text Box 1035"/>
          <p:cNvSpPr txBox="1">
            <a:spLocks noChangeArrowheads="1"/>
          </p:cNvSpPr>
          <p:nvPr/>
        </p:nvSpPr>
        <p:spPr bwMode="auto">
          <a:xfrm>
            <a:off x="5041900" y="3957638"/>
            <a:ext cx="700088" cy="45720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src2</a:t>
            </a:r>
          </a:p>
        </p:txBody>
      </p:sp>
      <p:sp>
        <p:nvSpPr>
          <p:cNvPr id="32779" name="Text Box 1036"/>
          <p:cNvSpPr txBox="1">
            <a:spLocks noChangeArrowheads="1"/>
          </p:cNvSpPr>
          <p:nvPr/>
        </p:nvSpPr>
        <p:spPr bwMode="auto">
          <a:xfrm>
            <a:off x="6167832" y="3957638"/>
            <a:ext cx="732637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  <a:uFillTx/>
                <a:latin typeface="Calibri" pitchFamily="34" charset="0"/>
              </a:rPr>
              <a:t>dest</a:t>
            </a:r>
            <a:endParaRPr lang="en-US" b="1" dirty="0">
              <a:solidFill>
                <a:srgbClr val="000000"/>
              </a:solidFill>
              <a:uFillTx/>
              <a:latin typeface="Calibri" pitchFamily="34" charset="0"/>
            </a:endParaRPr>
          </a:p>
        </p:txBody>
      </p:sp>
      <p:sp>
        <p:nvSpPr>
          <p:cNvPr id="32780" name="Text Box 1038"/>
          <p:cNvSpPr txBox="1">
            <a:spLocks noChangeArrowheads="1"/>
          </p:cNvSpPr>
          <p:nvPr/>
        </p:nvSpPr>
        <p:spPr bwMode="auto">
          <a:xfrm>
            <a:off x="1738843" y="5176838"/>
            <a:ext cx="5510740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value in r1 = contents of r2 + constant 100</a:t>
            </a:r>
          </a:p>
        </p:txBody>
      </p:sp>
      <p:sp>
        <p:nvSpPr>
          <p:cNvPr id="32781" name="Text Box 1039"/>
          <p:cNvSpPr txBox="1">
            <a:spLocks noChangeArrowheads="1"/>
          </p:cNvSpPr>
          <p:nvPr/>
        </p:nvSpPr>
        <p:spPr bwMode="auto">
          <a:xfrm>
            <a:off x="404765" y="5227638"/>
            <a:ext cx="1401859" cy="40011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Translation:</a:t>
            </a:r>
          </a:p>
        </p:txBody>
      </p:sp>
      <p:sp>
        <p:nvSpPr>
          <p:cNvPr id="32782" name="Slide Number Placeholder 1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14966C8-C68A-4BB6-83EE-FD0C689C7D54}" type="slidenum">
              <a:rPr lang="en-US">
                <a:uFillTx/>
                <a:latin typeface="Verdana" pitchFamily="34" charset="0"/>
              </a:rPr>
              <a:pPr/>
              <a:t>10</a:t>
            </a:fld>
            <a:endParaRPr lang="en-US">
              <a:uFillTx/>
              <a:latin typeface="Verdana" pitchFamily="34" charset="0"/>
            </a:endParaRPr>
          </a:p>
        </p:txBody>
      </p:sp>
      <p:sp>
        <p:nvSpPr>
          <p:cNvPr id="17" name="WordArt 4"/>
          <p:cNvSpPr>
            <a:spLocks noChangeArrowheads="1" noChangeShapeType="1" noTextEdit="1"/>
          </p:cNvSpPr>
          <p:nvPr/>
        </p:nvSpPr>
        <p:spPr bwMode="auto">
          <a:xfrm rot="1865533">
            <a:off x="7036430" y="155161"/>
            <a:ext cx="1819275" cy="119713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28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uFillTx/>
                <a:latin typeface="Arial"/>
                <a:cs typeface="Arial"/>
              </a:rPr>
              <a:t>Example ISA</a:t>
            </a:r>
          </a:p>
          <a:p>
            <a:r>
              <a:rPr lang="en-US" sz="28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uFillTx/>
                <a:latin typeface="Arial"/>
                <a:cs typeface="Arial"/>
              </a:rPr>
              <a:t>(simplified)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Assembly Code characteristics</a:t>
            </a:r>
          </a:p>
        </p:txBody>
      </p:sp>
      <p:sp>
        <p:nvSpPr>
          <p:cNvPr id="34818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543800" cy="4114800"/>
          </a:xfrm>
        </p:spPr>
        <p:txBody>
          <a:bodyPr/>
          <a:lstStyle/>
          <a:p>
            <a:pPr lvl="1" eaLnBrk="1" hangingPunct="1">
              <a:buClr>
                <a:schemeClr val="tx1"/>
              </a:buClr>
            </a:pPr>
            <a:r>
              <a:rPr lang="en-US" dirty="0">
                <a:uFillTx/>
                <a:latin typeface="Calibri" pitchFamily="34" charset="0"/>
              </a:rPr>
              <a:t>Generally 1-1 correspondence with machine language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>
                <a:uFillTx/>
                <a:latin typeface="Calibri" pitchFamily="34" charset="0"/>
              </a:rPr>
              <a:t>Mnemonic codes facilitate programming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>
                <a:uFillTx/>
                <a:latin typeface="Calibri" pitchFamily="34" charset="0"/>
              </a:rPr>
              <a:t>Labels ( symbolic names )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>
                <a:uFillTx/>
                <a:latin typeface="Calibri" pitchFamily="34" charset="0"/>
              </a:rPr>
              <a:t>Direct control of the what processor does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>
                <a:uFillTx/>
                <a:latin typeface="Calibri" pitchFamily="34" charset="0"/>
              </a:rPr>
              <a:t>May execute fast, if you’</a:t>
            </a:r>
            <a:r>
              <a:rPr lang="en-US" altLang="ja-JP" dirty="0">
                <a:uFillTx/>
                <a:latin typeface="Calibri" pitchFamily="34" charset="0"/>
              </a:rPr>
              <a:t>re good at it, but compilers can typically generate better code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>
                <a:uFillTx/>
                <a:latin typeface="Calibri" pitchFamily="34" charset="0"/>
              </a:rPr>
              <a:t>Still hard to use and not portable to other brands of machines</a:t>
            </a: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3482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B7D9CC-E1B0-44DB-BA7C-66C34FD66B7D}" type="slidenum">
              <a:rPr lang="en-US">
                <a:uFillTx/>
                <a:latin typeface="Verdana" pitchFamily="34" charset="0"/>
              </a:rPr>
              <a:pPr/>
              <a:t>11</a:t>
            </a:fld>
            <a:endParaRPr lang="en-US">
              <a:uFillTx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Assembly Code – ARM Example</a:t>
            </a:r>
          </a:p>
        </p:txBody>
      </p:sp>
      <p:sp>
        <p:nvSpPr>
          <p:cNvPr id="4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143000" y="4348163"/>
            <a:ext cx="838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25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90306" y="4343400"/>
            <a:ext cx="510076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X1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143000" y="4881563"/>
            <a:ext cx="838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-4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590306" y="4876800"/>
            <a:ext cx="510076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X2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43000" y="5414963"/>
            <a:ext cx="838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57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590306" y="5410200"/>
            <a:ext cx="510076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X3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1676400" y="1905000"/>
            <a:ext cx="2451312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ADD	X3, X1, X2 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1687513" y="2286000"/>
            <a:ext cx="2435282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ADDI	X3, X3, #3 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1668463" y="2667000"/>
            <a:ext cx="2451312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SUB 	X2, X3, X1 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457200" y="1346200"/>
            <a:ext cx="8686800" cy="40011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What are the contents of the registers after executing the given assembly code?</a:t>
            </a:r>
          </a:p>
        </p:txBody>
      </p:sp>
      <p:sp>
        <p:nvSpPr>
          <p:cNvPr id="99341" name="Text Box 13"/>
          <p:cNvSpPr txBox="1">
            <a:spLocks noChangeArrowheads="1"/>
          </p:cNvSpPr>
          <p:nvPr/>
        </p:nvSpPr>
        <p:spPr bwMode="auto">
          <a:xfrm>
            <a:off x="2214756" y="3962400"/>
            <a:ext cx="2225289" cy="40011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uFillTx/>
                <a:latin typeface="Calibri" pitchFamily="34" charset="0"/>
              </a:rPr>
              <a:t>(1) ADD	X3, X1, X2 </a:t>
            </a:r>
          </a:p>
        </p:txBody>
      </p:sp>
      <p:grpSp>
        <p:nvGrpSpPr>
          <p:cNvPr id="2" name="Group 49"/>
          <p:cNvGrpSpPr/>
          <p:nvPr/>
        </p:nvGrpSpPr>
        <p:grpSpPr>
          <a:xfrm>
            <a:off x="2430463" y="4348163"/>
            <a:ext cx="1316038" cy="1600200"/>
            <a:chOff x="1531" y="2739"/>
            <a:chExt cx="829" cy="1008"/>
          </a:xfrm>
        </p:grpSpPr>
        <p:sp>
          <p:nvSpPr>
            <p:cNvPr id="35881" name="Rectangle 14"/>
            <p:cNvSpPr>
              <a:spLocks noChangeArrowheads="1"/>
            </p:cNvSpPr>
            <p:nvPr/>
          </p:nvSpPr>
          <p:spPr bwMode="auto">
            <a:xfrm>
              <a:off x="1832" y="2739"/>
              <a:ext cx="528" cy="336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uFillTx/>
                  <a:latin typeface="Calibri" pitchFamily="34" charset="0"/>
                </a:rPr>
                <a:t>25</a:t>
              </a:r>
            </a:p>
          </p:txBody>
        </p:sp>
        <p:sp>
          <p:nvSpPr>
            <p:cNvPr id="35882" name="Text Box 15"/>
            <p:cNvSpPr txBox="1">
              <a:spLocks noChangeArrowheads="1"/>
            </p:cNvSpPr>
            <p:nvPr/>
          </p:nvSpPr>
          <p:spPr bwMode="auto">
            <a:xfrm>
              <a:off x="1531" y="2784"/>
              <a:ext cx="321" cy="291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uFillTx/>
                  <a:latin typeface="Calibri" pitchFamily="34" charset="0"/>
                </a:rPr>
                <a:t>X1</a:t>
              </a:r>
            </a:p>
          </p:txBody>
        </p:sp>
        <p:sp>
          <p:nvSpPr>
            <p:cNvPr id="35883" name="Rectangle 16"/>
            <p:cNvSpPr>
              <a:spLocks noChangeArrowheads="1"/>
            </p:cNvSpPr>
            <p:nvPr/>
          </p:nvSpPr>
          <p:spPr bwMode="auto">
            <a:xfrm>
              <a:off x="1832" y="3075"/>
              <a:ext cx="528" cy="336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uFillTx/>
                  <a:latin typeface="Calibri" pitchFamily="34" charset="0"/>
                </a:rPr>
                <a:t>-4</a:t>
              </a:r>
            </a:p>
          </p:txBody>
        </p:sp>
        <p:sp>
          <p:nvSpPr>
            <p:cNvPr id="35884" name="Text Box 17"/>
            <p:cNvSpPr txBox="1">
              <a:spLocks noChangeArrowheads="1"/>
            </p:cNvSpPr>
            <p:nvPr/>
          </p:nvSpPr>
          <p:spPr bwMode="auto">
            <a:xfrm>
              <a:off x="1531" y="3120"/>
              <a:ext cx="321" cy="291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uFillTx/>
                  <a:latin typeface="Calibri" pitchFamily="34" charset="0"/>
                </a:rPr>
                <a:t>X2</a:t>
              </a:r>
            </a:p>
          </p:txBody>
        </p:sp>
        <p:sp>
          <p:nvSpPr>
            <p:cNvPr id="35885" name="Rectangle 18"/>
            <p:cNvSpPr>
              <a:spLocks noChangeArrowheads="1"/>
            </p:cNvSpPr>
            <p:nvPr/>
          </p:nvSpPr>
          <p:spPr bwMode="auto">
            <a:xfrm>
              <a:off x="1832" y="3411"/>
              <a:ext cx="528" cy="336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uFillTx/>
                  <a:latin typeface="Calibri" pitchFamily="34" charset="0"/>
                </a:rPr>
                <a:t>21</a:t>
              </a:r>
            </a:p>
          </p:txBody>
        </p:sp>
        <p:sp>
          <p:nvSpPr>
            <p:cNvPr id="35886" name="Text Box 19"/>
            <p:cNvSpPr txBox="1">
              <a:spLocks noChangeArrowheads="1"/>
            </p:cNvSpPr>
            <p:nvPr/>
          </p:nvSpPr>
          <p:spPr bwMode="auto">
            <a:xfrm>
              <a:off x="1531" y="3456"/>
              <a:ext cx="321" cy="291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uFillTx/>
                  <a:latin typeface="Calibri" pitchFamily="34" charset="0"/>
                </a:rPr>
                <a:t>X3</a:t>
              </a:r>
            </a:p>
          </p:txBody>
        </p:sp>
      </p:grpSp>
      <p:sp>
        <p:nvSpPr>
          <p:cNvPr id="99348" name="Text Box 20"/>
          <p:cNvSpPr txBox="1">
            <a:spLocks noChangeArrowheads="1"/>
          </p:cNvSpPr>
          <p:nvPr/>
        </p:nvSpPr>
        <p:spPr bwMode="auto">
          <a:xfrm>
            <a:off x="4439350" y="3952389"/>
            <a:ext cx="2242922" cy="769441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uFillTx/>
                <a:latin typeface="Calibri" pitchFamily="34" charset="0"/>
              </a:rPr>
              <a:t>(2</a:t>
            </a:r>
            <a:r>
              <a:rPr lang="en-US" sz="2000" b="1">
                <a:solidFill>
                  <a:srgbClr val="000000"/>
                </a:solidFill>
                <a:uFillTx/>
                <a:latin typeface="Calibri" pitchFamily="34" charset="0"/>
              </a:rPr>
              <a:t>) ADDI </a:t>
            </a:r>
            <a:r>
              <a:rPr lang="en-US" sz="2000" b="1" dirty="0">
                <a:solidFill>
                  <a:srgbClr val="000000"/>
                </a:solidFill>
                <a:uFillTx/>
                <a:latin typeface="Calibri" pitchFamily="34" charset="0"/>
              </a:rPr>
              <a:t>	X3, X3, #3 </a:t>
            </a:r>
          </a:p>
          <a:p>
            <a:pPr algn="ctr"/>
            <a:endParaRPr lang="en-US" b="1" dirty="0">
              <a:solidFill>
                <a:srgbClr val="000000"/>
              </a:solidFill>
              <a:uFillTx/>
              <a:latin typeface="Calibri" pitchFamily="34" charset="0"/>
            </a:endParaRPr>
          </a:p>
        </p:txBody>
      </p:sp>
      <p:grpSp>
        <p:nvGrpSpPr>
          <p:cNvPr id="3" name="Group 50"/>
          <p:cNvGrpSpPr/>
          <p:nvPr/>
        </p:nvGrpSpPr>
        <p:grpSpPr>
          <a:xfrm>
            <a:off x="4703764" y="4348163"/>
            <a:ext cx="1316038" cy="1600200"/>
            <a:chOff x="2963" y="2739"/>
            <a:chExt cx="829" cy="1008"/>
          </a:xfrm>
        </p:grpSpPr>
        <p:sp>
          <p:nvSpPr>
            <p:cNvPr id="35875" name="Rectangle 21"/>
            <p:cNvSpPr>
              <a:spLocks noChangeArrowheads="1"/>
            </p:cNvSpPr>
            <p:nvPr/>
          </p:nvSpPr>
          <p:spPr bwMode="auto">
            <a:xfrm>
              <a:off x="3264" y="2739"/>
              <a:ext cx="528" cy="336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uFillTx/>
                  <a:latin typeface="Calibri" pitchFamily="34" charset="0"/>
                </a:rPr>
                <a:t>25</a:t>
              </a:r>
            </a:p>
          </p:txBody>
        </p:sp>
        <p:sp>
          <p:nvSpPr>
            <p:cNvPr id="35876" name="Text Box 22"/>
            <p:cNvSpPr txBox="1">
              <a:spLocks noChangeArrowheads="1"/>
            </p:cNvSpPr>
            <p:nvPr/>
          </p:nvSpPr>
          <p:spPr bwMode="auto">
            <a:xfrm>
              <a:off x="2963" y="2784"/>
              <a:ext cx="321" cy="291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uFillTx/>
                  <a:latin typeface="Calibri" pitchFamily="34" charset="0"/>
                </a:rPr>
                <a:t>X1</a:t>
              </a:r>
            </a:p>
          </p:txBody>
        </p:sp>
        <p:sp>
          <p:nvSpPr>
            <p:cNvPr id="35877" name="Rectangle 23"/>
            <p:cNvSpPr>
              <a:spLocks noChangeArrowheads="1"/>
            </p:cNvSpPr>
            <p:nvPr/>
          </p:nvSpPr>
          <p:spPr bwMode="auto">
            <a:xfrm>
              <a:off x="3264" y="3075"/>
              <a:ext cx="528" cy="336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uFillTx/>
                  <a:latin typeface="Calibri" pitchFamily="34" charset="0"/>
                </a:rPr>
                <a:t>-4</a:t>
              </a:r>
            </a:p>
          </p:txBody>
        </p:sp>
        <p:sp>
          <p:nvSpPr>
            <p:cNvPr id="35878" name="Text Box 24"/>
            <p:cNvSpPr txBox="1">
              <a:spLocks noChangeArrowheads="1"/>
            </p:cNvSpPr>
            <p:nvPr/>
          </p:nvSpPr>
          <p:spPr bwMode="auto">
            <a:xfrm>
              <a:off x="2963" y="3120"/>
              <a:ext cx="321" cy="291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uFillTx/>
                  <a:latin typeface="Calibri" pitchFamily="34" charset="0"/>
                </a:rPr>
                <a:t>X2</a:t>
              </a:r>
            </a:p>
          </p:txBody>
        </p:sp>
        <p:sp>
          <p:nvSpPr>
            <p:cNvPr id="35879" name="Rectangle 25"/>
            <p:cNvSpPr>
              <a:spLocks noChangeArrowheads="1"/>
            </p:cNvSpPr>
            <p:nvPr/>
          </p:nvSpPr>
          <p:spPr bwMode="auto">
            <a:xfrm>
              <a:off x="3264" y="3411"/>
              <a:ext cx="528" cy="336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uFillTx/>
                  <a:latin typeface="Calibri" pitchFamily="34" charset="0"/>
                </a:rPr>
                <a:t>24</a:t>
              </a:r>
            </a:p>
          </p:txBody>
        </p:sp>
        <p:sp>
          <p:nvSpPr>
            <p:cNvPr id="35880" name="Text Box 26"/>
            <p:cNvSpPr txBox="1">
              <a:spLocks noChangeArrowheads="1"/>
            </p:cNvSpPr>
            <p:nvPr/>
          </p:nvSpPr>
          <p:spPr bwMode="auto">
            <a:xfrm>
              <a:off x="2963" y="3456"/>
              <a:ext cx="321" cy="291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uFillTx/>
                  <a:latin typeface="Calibri" pitchFamily="34" charset="0"/>
                </a:rPr>
                <a:t>X3</a:t>
              </a:r>
            </a:p>
          </p:txBody>
        </p:sp>
      </p:grp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6918605" y="3937000"/>
            <a:ext cx="2084851" cy="40011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uFillTx/>
                <a:latin typeface="Calibri" pitchFamily="34" charset="0"/>
              </a:rPr>
              <a:t>(3) SUB X2, X3, X1 </a:t>
            </a:r>
          </a:p>
        </p:txBody>
      </p:sp>
      <p:grpSp>
        <p:nvGrpSpPr>
          <p:cNvPr id="4" name="Group 51"/>
          <p:cNvGrpSpPr/>
          <p:nvPr/>
        </p:nvGrpSpPr>
        <p:grpSpPr>
          <a:xfrm>
            <a:off x="6837365" y="4348163"/>
            <a:ext cx="1316038" cy="1600200"/>
            <a:chOff x="4307" y="2739"/>
            <a:chExt cx="829" cy="1008"/>
          </a:xfrm>
        </p:grpSpPr>
        <p:sp>
          <p:nvSpPr>
            <p:cNvPr id="35869" name="Rectangle 35"/>
            <p:cNvSpPr>
              <a:spLocks noChangeArrowheads="1"/>
            </p:cNvSpPr>
            <p:nvPr/>
          </p:nvSpPr>
          <p:spPr bwMode="auto">
            <a:xfrm>
              <a:off x="4608" y="2739"/>
              <a:ext cx="528" cy="336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uFillTx/>
                  <a:latin typeface="Calibri" pitchFamily="34" charset="0"/>
                </a:rPr>
                <a:t>25</a:t>
              </a:r>
            </a:p>
          </p:txBody>
        </p:sp>
        <p:sp>
          <p:nvSpPr>
            <p:cNvPr id="35870" name="Text Box 36"/>
            <p:cNvSpPr txBox="1">
              <a:spLocks noChangeArrowheads="1"/>
            </p:cNvSpPr>
            <p:nvPr/>
          </p:nvSpPr>
          <p:spPr bwMode="auto">
            <a:xfrm>
              <a:off x="4307" y="2784"/>
              <a:ext cx="321" cy="291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uFillTx/>
                  <a:latin typeface="Calibri" pitchFamily="34" charset="0"/>
                </a:rPr>
                <a:t>X1</a:t>
              </a:r>
            </a:p>
          </p:txBody>
        </p:sp>
        <p:sp>
          <p:nvSpPr>
            <p:cNvPr id="35871" name="Rectangle 37"/>
            <p:cNvSpPr>
              <a:spLocks noChangeArrowheads="1"/>
            </p:cNvSpPr>
            <p:nvPr/>
          </p:nvSpPr>
          <p:spPr bwMode="auto">
            <a:xfrm>
              <a:off x="4608" y="3075"/>
              <a:ext cx="528" cy="336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uFillTx/>
                  <a:latin typeface="Calibri" pitchFamily="34" charset="0"/>
                </a:rPr>
                <a:t>-1</a:t>
              </a:r>
            </a:p>
          </p:txBody>
        </p:sp>
        <p:sp>
          <p:nvSpPr>
            <p:cNvPr id="35872" name="Text Box 38"/>
            <p:cNvSpPr txBox="1">
              <a:spLocks noChangeArrowheads="1"/>
            </p:cNvSpPr>
            <p:nvPr/>
          </p:nvSpPr>
          <p:spPr bwMode="auto">
            <a:xfrm>
              <a:off x="4307" y="3120"/>
              <a:ext cx="321" cy="291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uFillTx/>
                  <a:latin typeface="Calibri" pitchFamily="34" charset="0"/>
                </a:rPr>
                <a:t>X2</a:t>
              </a:r>
            </a:p>
          </p:txBody>
        </p:sp>
        <p:sp>
          <p:nvSpPr>
            <p:cNvPr id="35873" name="Rectangle 39"/>
            <p:cNvSpPr>
              <a:spLocks noChangeArrowheads="1"/>
            </p:cNvSpPr>
            <p:nvPr/>
          </p:nvSpPr>
          <p:spPr bwMode="auto">
            <a:xfrm>
              <a:off x="4608" y="3411"/>
              <a:ext cx="528" cy="336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uFillTx/>
                  <a:latin typeface="Calibri" pitchFamily="34" charset="0"/>
                </a:rPr>
                <a:t>24</a:t>
              </a:r>
            </a:p>
          </p:txBody>
        </p:sp>
        <p:sp>
          <p:nvSpPr>
            <p:cNvPr id="35874" name="Text Box 40"/>
            <p:cNvSpPr txBox="1">
              <a:spLocks noChangeArrowheads="1"/>
            </p:cNvSpPr>
            <p:nvPr/>
          </p:nvSpPr>
          <p:spPr bwMode="auto">
            <a:xfrm>
              <a:off x="4307" y="3456"/>
              <a:ext cx="321" cy="291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uFillTx/>
                  <a:latin typeface="Calibri" pitchFamily="34" charset="0"/>
                </a:rPr>
                <a:t>X3</a:t>
              </a:r>
            </a:p>
          </p:txBody>
        </p:sp>
      </p:grpSp>
      <p:sp>
        <p:nvSpPr>
          <p:cNvPr id="35859" name="Rectangle 41"/>
          <p:cNvSpPr>
            <a:spLocks noChangeArrowheads="1"/>
          </p:cNvSpPr>
          <p:nvPr/>
        </p:nvSpPr>
        <p:spPr bwMode="auto">
          <a:xfrm>
            <a:off x="6172200" y="1905000"/>
            <a:ext cx="838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25</a:t>
            </a:r>
          </a:p>
        </p:txBody>
      </p:sp>
      <p:sp>
        <p:nvSpPr>
          <p:cNvPr id="35860" name="Text Box 42"/>
          <p:cNvSpPr txBox="1">
            <a:spLocks noChangeArrowheads="1"/>
          </p:cNvSpPr>
          <p:nvPr/>
        </p:nvSpPr>
        <p:spPr bwMode="auto">
          <a:xfrm>
            <a:off x="5619506" y="1900238"/>
            <a:ext cx="510076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X1</a:t>
            </a:r>
          </a:p>
        </p:txBody>
      </p:sp>
      <p:sp>
        <p:nvSpPr>
          <p:cNvPr id="35861" name="Rectangle 43"/>
          <p:cNvSpPr>
            <a:spLocks noChangeArrowheads="1"/>
          </p:cNvSpPr>
          <p:nvPr/>
        </p:nvSpPr>
        <p:spPr bwMode="auto">
          <a:xfrm>
            <a:off x="6172200" y="2438400"/>
            <a:ext cx="838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-4</a:t>
            </a:r>
          </a:p>
        </p:txBody>
      </p:sp>
      <p:sp>
        <p:nvSpPr>
          <p:cNvPr id="35862" name="Text Box 44"/>
          <p:cNvSpPr txBox="1">
            <a:spLocks noChangeArrowheads="1"/>
          </p:cNvSpPr>
          <p:nvPr/>
        </p:nvSpPr>
        <p:spPr bwMode="auto">
          <a:xfrm>
            <a:off x="5619506" y="2433638"/>
            <a:ext cx="510076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X2</a:t>
            </a:r>
          </a:p>
        </p:txBody>
      </p:sp>
      <p:sp>
        <p:nvSpPr>
          <p:cNvPr id="35863" name="Rectangle 45"/>
          <p:cNvSpPr>
            <a:spLocks noChangeArrowheads="1"/>
          </p:cNvSpPr>
          <p:nvPr/>
        </p:nvSpPr>
        <p:spPr bwMode="auto">
          <a:xfrm>
            <a:off x="6172200" y="2971800"/>
            <a:ext cx="838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57</a:t>
            </a:r>
          </a:p>
        </p:txBody>
      </p:sp>
      <p:sp>
        <p:nvSpPr>
          <p:cNvPr id="35864" name="Text Box 46"/>
          <p:cNvSpPr txBox="1">
            <a:spLocks noChangeArrowheads="1"/>
          </p:cNvSpPr>
          <p:nvPr/>
        </p:nvSpPr>
        <p:spPr bwMode="auto">
          <a:xfrm>
            <a:off x="5619506" y="2967038"/>
            <a:ext cx="510076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X3</a:t>
            </a:r>
          </a:p>
        </p:txBody>
      </p:sp>
      <p:sp>
        <p:nvSpPr>
          <p:cNvPr id="35865" name="Text Box 47"/>
          <p:cNvSpPr txBox="1">
            <a:spLocks noChangeArrowheads="1"/>
          </p:cNvSpPr>
          <p:nvPr/>
        </p:nvSpPr>
        <p:spPr bwMode="auto">
          <a:xfrm>
            <a:off x="636344" y="1981200"/>
            <a:ext cx="1140312" cy="40011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Program:</a:t>
            </a:r>
          </a:p>
        </p:txBody>
      </p:sp>
      <p:sp>
        <p:nvSpPr>
          <p:cNvPr id="35866" name="Text Box 48"/>
          <p:cNvSpPr txBox="1">
            <a:spLocks noChangeArrowheads="1"/>
          </p:cNvSpPr>
          <p:nvPr/>
        </p:nvSpPr>
        <p:spPr bwMode="auto">
          <a:xfrm>
            <a:off x="4343400" y="1981200"/>
            <a:ext cx="1430776" cy="707886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Initial</a:t>
            </a:r>
          </a:p>
          <a:p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register file:</a:t>
            </a:r>
          </a:p>
        </p:txBody>
      </p:sp>
      <p:sp>
        <p:nvSpPr>
          <p:cNvPr id="35867" name="Text Box 52"/>
          <p:cNvSpPr txBox="1">
            <a:spLocks noChangeArrowheads="1"/>
          </p:cNvSpPr>
          <p:nvPr/>
        </p:nvSpPr>
        <p:spPr bwMode="auto">
          <a:xfrm>
            <a:off x="1676400" y="1676400"/>
            <a:ext cx="2752048" cy="369332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uFillTx/>
                <a:latin typeface="Arial Narrow" pitchFamily="34" charset="0"/>
              </a:rPr>
              <a:t>opcode  	  d     s1   s2imm</a:t>
            </a:r>
          </a:p>
        </p:txBody>
      </p:sp>
      <p:sp>
        <p:nvSpPr>
          <p:cNvPr id="35868" name="Slide Number Placeholder 4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95C912-D6EF-4D87-86BF-E958E20B192E}" type="slidenum">
              <a:rPr lang="en-US">
                <a:uFillTx/>
                <a:latin typeface="Verdana" pitchFamily="34" charset="0"/>
              </a:rPr>
              <a:pPr/>
              <a:t>12</a:t>
            </a:fld>
            <a:endParaRPr lang="en-US">
              <a:uFillTx/>
              <a:latin typeface="Verdana" pitchFamily="34" charset="0"/>
            </a:endParaRPr>
          </a:p>
        </p:txBody>
      </p:sp>
      <p:sp>
        <p:nvSpPr>
          <p:cNvPr id="48" name="WordArt 4"/>
          <p:cNvSpPr>
            <a:spLocks noChangeArrowheads="1" noChangeShapeType="1" noTextEdit="1"/>
          </p:cNvSpPr>
          <p:nvPr/>
        </p:nvSpPr>
        <p:spPr bwMode="auto">
          <a:xfrm rot="1865533">
            <a:off x="7196480" y="199686"/>
            <a:ext cx="1819275" cy="577282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28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uFillTx/>
                <a:latin typeface="Arial"/>
                <a:cs typeface="Arial"/>
              </a:rPr>
              <a:t>ARM v8 ISA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1" grpId="0"/>
      <p:bldP spid="99348" grpId="0"/>
      <p:bldP spid="993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Assembly Instruction Encoding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Since the EDSAC (1949) almost all computers stored program instructions the same way they store data.</a:t>
            </a:r>
          </a:p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Each instruction is encoded as a number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057400" y="2895600"/>
            <a:ext cx="1600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add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3657600" y="28956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R2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4876800" y="28956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R3</a:t>
            </a:r>
          </a:p>
        </p:txBody>
      </p:sp>
      <p:sp>
        <p:nvSpPr>
          <p:cNvPr id="36871" name="Rectangle 9"/>
          <p:cNvSpPr>
            <a:spLocks noChangeArrowheads="1"/>
          </p:cNvSpPr>
          <p:nvPr/>
        </p:nvSpPr>
        <p:spPr bwMode="auto">
          <a:xfrm>
            <a:off x="6096000" y="28956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R1</a:t>
            </a:r>
          </a:p>
        </p:txBody>
      </p:sp>
      <p:sp>
        <p:nvSpPr>
          <p:cNvPr id="36872" name="Line 10"/>
          <p:cNvSpPr>
            <a:spLocks noChangeShapeType="1"/>
          </p:cNvSpPr>
          <p:nvPr/>
        </p:nvSpPr>
        <p:spPr bwMode="auto">
          <a:xfrm>
            <a:off x="2895600" y="3429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/>
          <a:lstStyle/>
          <a:p>
            <a:endParaRPr lang="en-US">
              <a:uFillTx/>
            </a:endParaRPr>
          </a:p>
        </p:txBody>
      </p:sp>
      <p:sp>
        <p:nvSpPr>
          <p:cNvPr id="36873" name="Line 11"/>
          <p:cNvSpPr>
            <a:spLocks noChangeShapeType="1"/>
          </p:cNvSpPr>
          <p:nvPr/>
        </p:nvSpPr>
        <p:spPr bwMode="auto">
          <a:xfrm>
            <a:off x="4267200" y="3429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/>
          <a:lstStyle/>
          <a:p>
            <a:endParaRPr lang="en-US">
              <a:uFillTx/>
            </a:endParaRPr>
          </a:p>
        </p:txBody>
      </p:sp>
      <p:sp>
        <p:nvSpPr>
          <p:cNvPr id="36874" name="Line 12"/>
          <p:cNvSpPr>
            <a:spLocks noChangeShapeType="1"/>
          </p:cNvSpPr>
          <p:nvPr/>
        </p:nvSpPr>
        <p:spPr bwMode="auto">
          <a:xfrm>
            <a:off x="5486400" y="3429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/>
          <a:lstStyle/>
          <a:p>
            <a:endParaRPr lang="en-US">
              <a:uFillTx/>
            </a:endParaRPr>
          </a:p>
        </p:txBody>
      </p:sp>
      <p:sp>
        <p:nvSpPr>
          <p:cNvPr id="36875" name="Line 13"/>
          <p:cNvSpPr>
            <a:spLocks noChangeShapeType="1"/>
          </p:cNvSpPr>
          <p:nvPr/>
        </p:nvSpPr>
        <p:spPr bwMode="auto">
          <a:xfrm>
            <a:off x="6705600" y="3429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/>
          <a:lstStyle/>
          <a:p>
            <a:endParaRPr lang="en-US">
              <a:uFillTx/>
            </a:endParaRPr>
          </a:p>
        </p:txBody>
      </p:sp>
      <p:sp>
        <p:nvSpPr>
          <p:cNvPr id="36876" name="Rectangle 14"/>
          <p:cNvSpPr>
            <a:spLocks noChangeArrowheads="1"/>
          </p:cNvSpPr>
          <p:nvPr/>
        </p:nvSpPr>
        <p:spPr bwMode="auto">
          <a:xfrm>
            <a:off x="2057400" y="3810000"/>
            <a:ext cx="1600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011011</a:t>
            </a:r>
          </a:p>
        </p:txBody>
      </p:sp>
      <p:sp>
        <p:nvSpPr>
          <p:cNvPr id="36877" name="Rectangle 15"/>
          <p:cNvSpPr>
            <a:spLocks noChangeArrowheads="1"/>
          </p:cNvSpPr>
          <p:nvPr/>
        </p:nvSpPr>
        <p:spPr bwMode="auto">
          <a:xfrm>
            <a:off x="3657600" y="3810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010</a:t>
            </a:r>
          </a:p>
        </p:txBody>
      </p:sp>
      <p:sp>
        <p:nvSpPr>
          <p:cNvPr id="36878" name="Rectangle 16"/>
          <p:cNvSpPr>
            <a:spLocks noChangeArrowheads="1"/>
          </p:cNvSpPr>
          <p:nvPr/>
        </p:nvSpPr>
        <p:spPr bwMode="auto">
          <a:xfrm>
            <a:off x="4876800" y="3810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011</a:t>
            </a:r>
          </a:p>
        </p:txBody>
      </p:sp>
      <p:sp>
        <p:nvSpPr>
          <p:cNvPr id="36879" name="Rectangle 17"/>
          <p:cNvSpPr>
            <a:spLocks noChangeArrowheads="1"/>
          </p:cNvSpPr>
          <p:nvPr/>
        </p:nvSpPr>
        <p:spPr bwMode="auto">
          <a:xfrm>
            <a:off x="6096000" y="3810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001</a:t>
            </a:r>
          </a:p>
        </p:txBody>
      </p:sp>
      <p:sp>
        <p:nvSpPr>
          <p:cNvPr id="36880" name="Text Box 19"/>
          <p:cNvSpPr txBox="1">
            <a:spLocks noChangeArrowheads="1"/>
          </p:cNvSpPr>
          <p:nvPr/>
        </p:nvSpPr>
        <p:spPr bwMode="auto">
          <a:xfrm>
            <a:off x="1431925" y="3465513"/>
            <a:ext cx="184150" cy="45720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endParaRPr lang="en-US" b="1" dirty="0">
              <a:solidFill>
                <a:srgbClr val="000000"/>
              </a:solidFill>
              <a:uFillTx/>
              <a:latin typeface="Calibri" pitchFamily="34" charset="0"/>
            </a:endParaRPr>
          </a:p>
        </p:txBody>
      </p:sp>
      <p:sp>
        <p:nvSpPr>
          <p:cNvPr id="36881" name="Text Box 22"/>
          <p:cNvSpPr txBox="1">
            <a:spLocks noChangeArrowheads="1"/>
          </p:cNvSpPr>
          <p:nvPr/>
        </p:nvSpPr>
        <p:spPr bwMode="auto">
          <a:xfrm>
            <a:off x="533400" y="4495800"/>
            <a:ext cx="8077200" cy="830263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011011010011001 = 2</a:t>
            </a:r>
            <a:r>
              <a:rPr lang="en-US" b="1" baseline="30000" dirty="0">
                <a:solidFill>
                  <a:srgbClr val="000000"/>
                </a:solidFill>
                <a:uFillTx/>
                <a:latin typeface="Calibri" pitchFamily="34" charset="0"/>
              </a:rPr>
              <a:t>0</a:t>
            </a:r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 + 2</a:t>
            </a:r>
            <a:r>
              <a:rPr lang="en-US" b="1" baseline="30000" dirty="0">
                <a:solidFill>
                  <a:srgbClr val="000000"/>
                </a:solidFill>
                <a:uFillTx/>
                <a:latin typeface="Calibri" pitchFamily="34" charset="0"/>
              </a:rPr>
              <a:t>3</a:t>
            </a:r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 + 2</a:t>
            </a:r>
            <a:r>
              <a:rPr lang="en-US" b="1" baseline="30000" dirty="0">
                <a:solidFill>
                  <a:srgbClr val="000000"/>
                </a:solidFill>
                <a:uFillTx/>
                <a:latin typeface="Calibri" pitchFamily="34" charset="0"/>
              </a:rPr>
              <a:t>4</a:t>
            </a:r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 + 2</a:t>
            </a:r>
            <a:r>
              <a:rPr lang="en-US" b="1" baseline="30000" dirty="0">
                <a:solidFill>
                  <a:srgbClr val="000000"/>
                </a:solidFill>
                <a:uFillTx/>
                <a:latin typeface="Calibri" pitchFamily="34" charset="0"/>
              </a:rPr>
              <a:t>7</a:t>
            </a:r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 + 2</a:t>
            </a:r>
            <a:r>
              <a:rPr lang="en-US" b="1" baseline="30000" dirty="0">
                <a:solidFill>
                  <a:srgbClr val="000000"/>
                </a:solidFill>
                <a:uFillTx/>
                <a:latin typeface="Calibri" pitchFamily="34" charset="0"/>
              </a:rPr>
              <a:t>9</a:t>
            </a:r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 + 2</a:t>
            </a:r>
            <a:r>
              <a:rPr lang="en-US" b="1" baseline="30000" dirty="0">
                <a:solidFill>
                  <a:srgbClr val="000000"/>
                </a:solidFill>
                <a:uFillTx/>
                <a:latin typeface="Calibri" pitchFamily="34" charset="0"/>
              </a:rPr>
              <a:t>10</a:t>
            </a:r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 + 2</a:t>
            </a:r>
            <a:r>
              <a:rPr lang="en-US" b="1" baseline="30000" dirty="0">
                <a:solidFill>
                  <a:srgbClr val="000000"/>
                </a:solidFill>
                <a:uFillTx/>
                <a:latin typeface="Calibri" pitchFamily="34" charset="0"/>
              </a:rPr>
              <a:t>12</a:t>
            </a:r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 + 2</a:t>
            </a:r>
            <a:r>
              <a:rPr lang="en-US" b="1" baseline="30000" dirty="0">
                <a:solidFill>
                  <a:srgbClr val="000000"/>
                </a:solidFill>
                <a:uFillTx/>
                <a:latin typeface="Calibri" pitchFamily="34" charset="0"/>
              </a:rPr>
              <a:t>13</a:t>
            </a:r>
          </a:p>
          <a:p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                               =  </a:t>
            </a:r>
            <a:r>
              <a:rPr lang="en-US" b="1" i="1" dirty="0">
                <a:solidFill>
                  <a:srgbClr val="000000"/>
                </a:solidFill>
                <a:uFillTx/>
                <a:latin typeface="Calibri" pitchFamily="34" charset="0"/>
              </a:rPr>
              <a:t>13977</a:t>
            </a:r>
          </a:p>
        </p:txBody>
      </p:sp>
      <p:sp>
        <p:nvSpPr>
          <p:cNvPr id="36882" name="Slide Number Placeholder 2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FDCFC7-93CB-4238-BDF0-E2034352A977}" type="slidenum">
              <a:rPr lang="en-US">
                <a:uFillTx/>
                <a:latin typeface="Verdana" pitchFamily="34" charset="0"/>
              </a:rPr>
              <a:pPr/>
              <a:t>13</a:t>
            </a:fld>
            <a:endParaRPr lang="en-US">
              <a:uFillTx/>
              <a:latin typeface="Verdana" pitchFamily="34" charset="0"/>
            </a:endParaRPr>
          </a:p>
        </p:txBody>
      </p:sp>
      <p:sp>
        <p:nvSpPr>
          <p:cNvPr id="20" name="WordArt 4"/>
          <p:cNvSpPr>
            <a:spLocks noChangeArrowheads="1" noChangeShapeType="1" noTextEdit="1"/>
          </p:cNvSpPr>
          <p:nvPr/>
        </p:nvSpPr>
        <p:spPr bwMode="auto">
          <a:xfrm rot="1865533">
            <a:off x="7036430" y="155161"/>
            <a:ext cx="1819275" cy="119713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28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uFillTx/>
                <a:latin typeface="Arial"/>
                <a:cs typeface="Arial"/>
              </a:rPr>
              <a:t>Example ISA</a:t>
            </a:r>
          </a:p>
          <a:p>
            <a:r>
              <a:rPr lang="en-US" sz="28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uFillTx/>
                <a:latin typeface="Arial"/>
                <a:cs typeface="Arial"/>
              </a:rPr>
              <a:t>(simplified)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 smtClean="0">
                <a:uFillTx/>
              </a:rPr>
              <a:t>EECS 370: Introduction to </a:t>
            </a:r>
            <a:br>
              <a:rPr lang="en-US" smtClean="0">
                <a:uFillTx/>
              </a:rPr>
            </a:br>
            <a:r>
              <a:rPr lang="en-US" smtClean="0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 dirty="0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7AC6BD89-2FC4-40E2-A3F4-8944F0C81D9F}" type="slidenum">
              <a:rPr lang="en-US" smtClean="0">
                <a:uFillTx/>
              </a:rPr>
              <a:pPr>
                <a:defRPr>
                  <a:uFillTx/>
                </a:defRPr>
              </a:pPr>
              <a:t>14</a:t>
            </a:fld>
            <a:endParaRPr lang="en-US" dirty="0">
              <a:uFillTx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5737412" y="3886200"/>
            <a:ext cx="3124200" cy="144780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Poll:</a:t>
            </a:r>
            <a:r>
              <a:rPr kumimoji="0" lang="en-US" sz="16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</a:t>
            </a:r>
            <a:r>
              <a:rPr kumimoji="0" lang="en-US" sz="1600" b="1" i="0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How many different opcodes could</a:t>
            </a:r>
            <a:r>
              <a:rPr kumimoji="0" lang="en-US" sz="1600" b="1" i="0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be supported by this ISA</a:t>
            </a:r>
            <a:r>
              <a:rPr kumimoji="0" lang="en-US" sz="1600" b="1" i="0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? How many registers?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cs typeface="+mn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76400" y="1752600"/>
            <a:ext cx="1600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add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76600" y="17526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R2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495800" y="17526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R3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715000" y="17526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R1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438400" y="2286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/>
          <a:lstStyle/>
          <a:p>
            <a:endParaRPr lang="en-US">
              <a:uFillTx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886200" y="2286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/>
          <a:lstStyle/>
          <a:p>
            <a:endParaRPr lang="en-US">
              <a:uFillTx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105400" y="2286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/>
          <a:lstStyle/>
          <a:p>
            <a:endParaRPr lang="en-US">
              <a:uFillTx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/>
          <a:lstStyle/>
          <a:p>
            <a:endParaRPr lang="en-US">
              <a:uFillTx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676400" y="2667000"/>
            <a:ext cx="1600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011011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276600" y="2667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010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495800" y="2667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011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715000" y="2667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001</a:t>
            </a:r>
          </a:p>
        </p:txBody>
      </p:sp>
      <p:sp>
        <p:nvSpPr>
          <p:cNvPr id="19" name="WordArt 4"/>
          <p:cNvSpPr>
            <a:spLocks noChangeArrowheads="1" noChangeShapeType="1" noTextEdit="1"/>
          </p:cNvSpPr>
          <p:nvPr/>
        </p:nvSpPr>
        <p:spPr bwMode="auto">
          <a:xfrm rot="1865533">
            <a:off x="7036430" y="155161"/>
            <a:ext cx="1819275" cy="119713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28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uFillTx/>
                <a:latin typeface="Arial"/>
                <a:cs typeface="Arial"/>
              </a:rPr>
              <a:t>Example ISA</a:t>
            </a:r>
          </a:p>
          <a:p>
            <a:r>
              <a:rPr lang="en-US" sz="28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uFillTx/>
                <a:latin typeface="Arial"/>
                <a:cs typeface="Arial"/>
              </a:rPr>
              <a:t>(simplified)</a:t>
            </a:r>
          </a:p>
        </p:txBody>
      </p:sp>
    </p:spTree>
    <p:extLst>
      <p:ext uri="{BB962C8B-B14F-4D97-AF65-F5344CB8AC3E}">
        <p14:creationId xmlns:p14="http://schemas.microsoft.com/office/powerpoint/2010/main" val="41636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Instruction Encoding (cont</a:t>
            </a:r>
            <a:r>
              <a:rPr lang="ja-JP" altLang="en-US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’</a:t>
            </a:r>
            <a:r>
              <a:rPr lang="en-US" altLang="ja-JP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d)</a:t>
            </a:r>
            <a:endParaRPr lang="en-US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37890" name="Rectangle 16"/>
          <p:cNvSpPr>
            <a:spLocks noGrp="1" noChangeArrowheads="1"/>
          </p:cNvSpPr>
          <p:nvPr>
            <p:ph idx="1"/>
          </p:nvPr>
        </p:nvSpPr>
        <p:spPr>
          <a:xfrm>
            <a:off x="566738" y="1219200"/>
            <a:ext cx="8272462" cy="4800600"/>
          </a:xfrm>
        </p:spPr>
        <p:txBody>
          <a:bodyPr/>
          <a:lstStyle/>
          <a:p>
            <a:pPr eaLnBrk="1" hangingPunct="1"/>
            <a:endParaRPr lang="en-US" sz="2000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endParaRPr lang="en-US" sz="2000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endParaRPr lang="en-US" sz="2000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endParaRPr lang="en-US" sz="2000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endParaRPr lang="en-US" sz="2000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endParaRPr lang="en-US" sz="2000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endParaRPr lang="en-US" sz="2000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m bits can encode 2</a:t>
            </a:r>
            <a:r>
              <a:rPr lang="en-US" sz="2000" baseline="30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m</a:t>
            </a:r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 different values</a:t>
            </a:r>
          </a:p>
          <a:p>
            <a:pPr eaLnBrk="1" hangingPunct="1"/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n values can be encoded in  </a:t>
            </a:r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  <a:sym typeface="Symbol" pitchFamily="18" charset="2"/>
              </a:rPr>
              <a:t></a:t>
            </a:r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log</a:t>
            </a:r>
            <a:r>
              <a:rPr lang="en-US" sz="2000" baseline="-25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2</a:t>
            </a:r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(n)</a:t>
            </a:r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  <a:sym typeface="Symbol" pitchFamily="18" charset="2"/>
              </a:rPr>
              <a:t></a:t>
            </a:r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  bits</a:t>
            </a:r>
          </a:p>
          <a:p>
            <a:pPr eaLnBrk="1" hangingPunct="1"/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For above</a:t>
            </a:r>
          </a:p>
          <a:p>
            <a:pPr lvl="1" eaLnBrk="1" hangingPunct="1"/>
            <a:r>
              <a:rPr lang="en-US" sz="1800" dirty="0">
                <a:uFillTx/>
                <a:latin typeface="Calibri" pitchFamily="34" charset="0"/>
              </a:rPr>
              <a:t>Can encode 2</a:t>
            </a:r>
            <a:r>
              <a:rPr lang="en-US" sz="1800" baseline="30000" dirty="0">
                <a:uFillTx/>
                <a:latin typeface="Calibri" pitchFamily="34" charset="0"/>
              </a:rPr>
              <a:t>6</a:t>
            </a:r>
            <a:r>
              <a:rPr lang="en-US" sz="1800" dirty="0">
                <a:uFillTx/>
                <a:latin typeface="Calibri" pitchFamily="34" charset="0"/>
              </a:rPr>
              <a:t> = 64 </a:t>
            </a:r>
            <a:r>
              <a:rPr lang="en-US" sz="1800" dirty="0" err="1">
                <a:uFillTx/>
                <a:latin typeface="Calibri" pitchFamily="34" charset="0"/>
              </a:rPr>
              <a:t>opcodes</a:t>
            </a:r>
            <a:endParaRPr lang="en-US" sz="1800" dirty="0">
              <a:uFillTx/>
              <a:latin typeface="Calibri" pitchFamily="34" charset="0"/>
            </a:endParaRPr>
          </a:p>
          <a:p>
            <a:pPr lvl="1" eaLnBrk="1" hangingPunct="1"/>
            <a:r>
              <a:rPr lang="en-US" sz="1800" dirty="0">
                <a:uFillTx/>
                <a:latin typeface="Calibri" pitchFamily="34" charset="0"/>
              </a:rPr>
              <a:t>Can encode 2</a:t>
            </a:r>
            <a:r>
              <a:rPr lang="en-US" sz="1800" baseline="30000" dirty="0">
                <a:uFillTx/>
                <a:latin typeface="Calibri" pitchFamily="34" charset="0"/>
              </a:rPr>
              <a:t>3</a:t>
            </a:r>
            <a:r>
              <a:rPr lang="en-US" sz="1800" dirty="0">
                <a:uFillTx/>
                <a:latin typeface="Calibri" pitchFamily="34" charset="0"/>
              </a:rPr>
              <a:t> = 8 </a:t>
            </a:r>
            <a:r>
              <a:rPr lang="en-US" sz="1800" dirty="0" err="1">
                <a:uFillTx/>
                <a:latin typeface="Calibri" pitchFamily="34" charset="0"/>
              </a:rPr>
              <a:t>src</a:t>
            </a:r>
            <a:r>
              <a:rPr lang="en-US" sz="1800" dirty="0">
                <a:uFillTx/>
                <a:latin typeface="Calibri" pitchFamily="34" charset="0"/>
              </a:rPr>
              <a:t>/destination registers</a:t>
            </a:r>
          </a:p>
          <a:p>
            <a:pPr eaLnBrk="1" hangingPunct="1"/>
            <a:r>
              <a:rPr lang="en-US" sz="22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How can we encode immediate operations, e.g., </a:t>
            </a:r>
            <a:r>
              <a:rPr lang="ja-JP" altLang="en-US" sz="22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“</a:t>
            </a:r>
            <a:r>
              <a:rPr lang="en-US" altLang="ja-JP" sz="22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add r2, r3, #4</a:t>
            </a:r>
            <a:r>
              <a:rPr lang="ja-JP" altLang="en-US" sz="22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”</a:t>
            </a:r>
            <a:r>
              <a:rPr lang="en-US" altLang="ja-JP" sz="22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? </a:t>
            </a:r>
            <a:endParaRPr lang="en-US" sz="2200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676400" y="1752600"/>
            <a:ext cx="1600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add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276600" y="17526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R2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4495800" y="17526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R3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5715000" y="17526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R1</a:t>
            </a: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2438400" y="2286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/>
          <a:lstStyle/>
          <a:p>
            <a:endParaRPr lang="en-US">
              <a:uFillTx/>
            </a:endParaRPr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3886200" y="2286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/>
          <a:lstStyle/>
          <a:p>
            <a:endParaRPr lang="en-US">
              <a:uFillTx/>
            </a:endParaRPr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5105400" y="2286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/>
          <a:lstStyle/>
          <a:p>
            <a:endParaRPr lang="en-US">
              <a:uFillTx/>
            </a:endParaRPr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6324600" y="2286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/>
          <a:lstStyle/>
          <a:p>
            <a:endParaRPr lang="en-US">
              <a:uFillTx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1676400" y="2667000"/>
            <a:ext cx="1600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011011</a:t>
            </a: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276600" y="2667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010</a:t>
            </a: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4495800" y="2667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011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5715000" y="2667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001</a:t>
            </a:r>
          </a:p>
        </p:txBody>
      </p:sp>
      <p:sp>
        <p:nvSpPr>
          <p:cNvPr id="37904" name="Slide Number Placeholder 1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FB355D3-0801-4481-89D0-023656EB6F21}" type="slidenum">
              <a:rPr lang="en-US">
                <a:uFillTx/>
                <a:latin typeface="Verdana" pitchFamily="34" charset="0"/>
              </a:rPr>
              <a:pPr/>
              <a:t>15</a:t>
            </a:fld>
            <a:endParaRPr lang="en-US">
              <a:uFillTx/>
              <a:latin typeface="Verdana" pitchFamily="34" charset="0"/>
            </a:endParaRPr>
          </a:p>
        </p:txBody>
      </p:sp>
      <p:sp>
        <p:nvSpPr>
          <p:cNvPr id="18" name="WordArt 4"/>
          <p:cNvSpPr>
            <a:spLocks noChangeArrowheads="1" noChangeShapeType="1" noTextEdit="1"/>
          </p:cNvSpPr>
          <p:nvPr/>
        </p:nvSpPr>
        <p:spPr bwMode="auto">
          <a:xfrm rot="1865533">
            <a:off x="7036430" y="155161"/>
            <a:ext cx="1819275" cy="119713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28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uFillTx/>
                <a:latin typeface="Arial"/>
                <a:cs typeface="Arial"/>
              </a:rPr>
              <a:t>Example ISA</a:t>
            </a:r>
          </a:p>
          <a:p>
            <a:r>
              <a:rPr lang="en-US" sz="28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uFillTx/>
                <a:latin typeface="Arial"/>
                <a:cs typeface="Arial"/>
              </a:rPr>
              <a:t>(simplified)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Instruction Encoding - Example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762000" y="1371600"/>
            <a:ext cx="7391400" cy="1938992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What is the max number of registers that can be designed in a machine given:</a:t>
            </a:r>
          </a:p>
          <a:p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	* 16-bit instructions</a:t>
            </a:r>
          </a:p>
          <a:p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	* Num. </a:t>
            </a:r>
            <a:r>
              <a:rPr lang="en-US" sz="2000" dirty="0" err="1">
                <a:solidFill>
                  <a:srgbClr val="000000"/>
                </a:solidFill>
                <a:uFillTx/>
                <a:latin typeface="Calibri" pitchFamily="34" charset="0"/>
              </a:rPr>
              <a:t>opcodes</a:t>
            </a: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 = 100</a:t>
            </a:r>
          </a:p>
          <a:p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	* All instructions are (</a:t>
            </a:r>
            <a:r>
              <a:rPr lang="en-US" sz="2000" dirty="0" err="1">
                <a:solidFill>
                  <a:srgbClr val="000000"/>
                </a:solidFill>
                <a:uFillTx/>
                <a:latin typeface="Calibri" pitchFamily="34" charset="0"/>
              </a:rPr>
              <a:t>reg</a:t>
            </a: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uFillTx/>
                <a:latin typeface="Calibri" pitchFamily="34" charset="0"/>
              </a:rPr>
              <a:t>reg</a:t>
            </a: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  <a:sym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uFillTx/>
                <a:latin typeface="Calibri" pitchFamily="34" charset="0"/>
              </a:rPr>
              <a:t>reg</a:t>
            </a:r>
            <a:endParaRPr lang="en-US" sz="2000" dirty="0">
              <a:solidFill>
                <a:srgbClr val="000000"/>
              </a:solidFill>
              <a:uFillTx/>
              <a:latin typeface="Calibri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	  (i.e.,  2 source operands, 1 destination operand)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838200" y="3276600"/>
            <a:ext cx="1600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uFillTx/>
                <a:latin typeface="Calibri" pitchFamily="34" charset="0"/>
              </a:rPr>
              <a:t>opcode</a:t>
            </a:r>
            <a:endParaRPr lang="en-US" b="1" dirty="0">
              <a:solidFill>
                <a:srgbClr val="000000"/>
              </a:solidFill>
              <a:uFillTx/>
              <a:latin typeface="Calibri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438400" y="32766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uFillTx/>
                <a:latin typeface="Calibri" pitchFamily="34" charset="0"/>
              </a:rPr>
              <a:t>dest</a:t>
            </a:r>
            <a:endParaRPr lang="en-US" b="1" dirty="0">
              <a:solidFill>
                <a:srgbClr val="000000"/>
              </a:solidFill>
              <a:uFillTx/>
              <a:latin typeface="Calibri" pitchFamily="34" charset="0"/>
            </a:endParaRP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657600" y="32766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src1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876800" y="32766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src2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838200" y="4038600"/>
            <a:ext cx="525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>
              <a:uFillTx/>
            </a:endParaRPr>
          </a:p>
        </p:txBody>
      </p:sp>
      <p:sp>
        <p:nvSpPr>
          <p:cNvPr id="38921" name="Text Box 10"/>
          <p:cNvSpPr txBox="1">
            <a:spLocks noChangeArrowheads="1"/>
          </p:cNvSpPr>
          <p:nvPr/>
        </p:nvSpPr>
        <p:spPr bwMode="auto">
          <a:xfrm>
            <a:off x="2972983" y="4110038"/>
            <a:ext cx="1035861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16 bits</a:t>
            </a:r>
          </a:p>
        </p:txBody>
      </p:sp>
      <p:sp>
        <p:nvSpPr>
          <p:cNvPr id="38923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C0816AA-25B9-4928-89E2-3E33F7F17BC9}" type="slidenum">
              <a:rPr lang="en-US">
                <a:uFillTx/>
                <a:latin typeface="Verdana" pitchFamily="34" charset="0"/>
              </a:rPr>
              <a:pPr/>
              <a:t>16</a:t>
            </a:fld>
            <a:endParaRPr lang="en-US">
              <a:uFillTx/>
              <a:latin typeface="Verdana" pitchFamily="34" charset="0"/>
            </a:endParaRPr>
          </a:p>
        </p:txBody>
      </p:sp>
      <p:sp>
        <p:nvSpPr>
          <p:cNvPr id="13" name="WordArt 4"/>
          <p:cNvSpPr>
            <a:spLocks noChangeArrowheads="1" noChangeShapeType="1" noTextEdit="1"/>
          </p:cNvSpPr>
          <p:nvPr/>
        </p:nvSpPr>
        <p:spPr bwMode="auto">
          <a:xfrm rot="1865533">
            <a:off x="7036430" y="155161"/>
            <a:ext cx="1819275" cy="119713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28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uFillTx/>
                <a:latin typeface="Arial"/>
                <a:cs typeface="Arial"/>
              </a:rPr>
              <a:t>Example ISA</a:t>
            </a:r>
          </a:p>
          <a:p>
            <a:r>
              <a:rPr lang="en-US" sz="28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uFillTx/>
                <a:latin typeface="Arial"/>
                <a:cs typeface="Arial"/>
              </a:rPr>
              <a:t>(simplified)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5973583" y="4724400"/>
            <a:ext cx="3124200" cy="461665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Poll:</a:t>
            </a:r>
            <a:r>
              <a:rPr kumimoji="0" lang="en-US" sz="16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</a:t>
            </a:r>
            <a:r>
              <a:rPr kumimoji="0" lang="en-US" sz="1600" b="1" i="0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How many registers?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Instruction Encoding - Example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762000" y="1371600"/>
            <a:ext cx="7391400" cy="1938992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What is the max number of registers that can be designed in a machine given:</a:t>
            </a:r>
          </a:p>
          <a:p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	* 16-bit instructions</a:t>
            </a:r>
          </a:p>
          <a:p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	* Num. </a:t>
            </a:r>
            <a:r>
              <a:rPr lang="en-US" sz="2000" dirty="0" err="1">
                <a:solidFill>
                  <a:srgbClr val="000000"/>
                </a:solidFill>
                <a:uFillTx/>
                <a:latin typeface="Calibri" pitchFamily="34" charset="0"/>
              </a:rPr>
              <a:t>opcodes</a:t>
            </a: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 = 100</a:t>
            </a:r>
          </a:p>
          <a:p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	* All instructions are (</a:t>
            </a:r>
            <a:r>
              <a:rPr lang="en-US" sz="2000" dirty="0" err="1">
                <a:solidFill>
                  <a:srgbClr val="000000"/>
                </a:solidFill>
                <a:uFillTx/>
                <a:latin typeface="Calibri" pitchFamily="34" charset="0"/>
              </a:rPr>
              <a:t>reg</a:t>
            </a: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uFillTx/>
                <a:latin typeface="Calibri" pitchFamily="34" charset="0"/>
              </a:rPr>
              <a:t>reg</a:t>
            </a: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  <a:sym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uFillTx/>
                <a:latin typeface="Calibri" pitchFamily="34" charset="0"/>
              </a:rPr>
              <a:t>reg</a:t>
            </a:r>
            <a:endParaRPr lang="en-US" sz="2000" dirty="0">
              <a:solidFill>
                <a:srgbClr val="000000"/>
              </a:solidFill>
              <a:uFillTx/>
              <a:latin typeface="Calibri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	  (i.e.,  2 source operands, 1 destination operand)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838200" y="3276600"/>
            <a:ext cx="1600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uFillTx/>
                <a:latin typeface="Calibri" pitchFamily="34" charset="0"/>
              </a:rPr>
              <a:t>opcode</a:t>
            </a:r>
            <a:endParaRPr lang="en-US" b="1" dirty="0">
              <a:solidFill>
                <a:srgbClr val="000000"/>
              </a:solidFill>
              <a:uFillTx/>
              <a:latin typeface="Calibri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438400" y="32766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uFillTx/>
                <a:latin typeface="Calibri" pitchFamily="34" charset="0"/>
              </a:rPr>
              <a:t>dest</a:t>
            </a:r>
            <a:endParaRPr lang="en-US" b="1" dirty="0">
              <a:solidFill>
                <a:srgbClr val="000000"/>
              </a:solidFill>
              <a:uFillTx/>
              <a:latin typeface="Calibri" pitchFamily="34" charset="0"/>
            </a:endParaRP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657600" y="32766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src1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876800" y="32766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src2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838200" y="4038600"/>
            <a:ext cx="525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>
              <a:uFillTx/>
            </a:endParaRPr>
          </a:p>
        </p:txBody>
      </p:sp>
      <p:sp>
        <p:nvSpPr>
          <p:cNvPr id="38921" name="Text Box 10"/>
          <p:cNvSpPr txBox="1">
            <a:spLocks noChangeArrowheads="1"/>
          </p:cNvSpPr>
          <p:nvPr/>
        </p:nvSpPr>
        <p:spPr bwMode="auto">
          <a:xfrm>
            <a:off x="2972983" y="4110038"/>
            <a:ext cx="1035861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16 bits</a:t>
            </a: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685800" y="4797425"/>
            <a:ext cx="4796762" cy="1323439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num </a:t>
            </a:r>
            <a:r>
              <a:rPr lang="en-US" sz="2000" dirty="0" err="1">
                <a:solidFill>
                  <a:srgbClr val="000000"/>
                </a:solidFill>
                <a:uFillTx/>
                <a:latin typeface="Calibri" pitchFamily="34" charset="0"/>
              </a:rPr>
              <a:t>opcode</a:t>
            </a: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 bits = </a:t>
            </a: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  <a:sym typeface="Symbol" pitchFamily="18" charset="2"/>
              </a:rPr>
              <a:t></a:t>
            </a: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log2(100)</a:t>
            </a: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  <a:sym typeface="Symbol" pitchFamily="18" charset="2"/>
              </a:rPr>
              <a:t></a:t>
            </a: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 = 7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num bits for operands = 16 –7 = 9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num bits per operand = 9 / 3 = 3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maximum number of registers = 2^3 = 8</a:t>
            </a:r>
          </a:p>
        </p:txBody>
      </p:sp>
      <p:sp>
        <p:nvSpPr>
          <p:cNvPr id="38923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C0816AA-25B9-4928-89E2-3E33F7F17BC9}" type="slidenum">
              <a:rPr lang="en-US">
                <a:uFillTx/>
                <a:latin typeface="Verdana" pitchFamily="34" charset="0"/>
              </a:rPr>
              <a:pPr/>
              <a:t>17</a:t>
            </a:fld>
            <a:endParaRPr lang="en-US">
              <a:uFillTx/>
              <a:latin typeface="Verdana" pitchFamily="34" charset="0"/>
            </a:endParaRPr>
          </a:p>
        </p:txBody>
      </p:sp>
      <p:sp>
        <p:nvSpPr>
          <p:cNvPr id="13" name="WordArt 4"/>
          <p:cNvSpPr>
            <a:spLocks noChangeArrowheads="1" noChangeShapeType="1" noTextEdit="1"/>
          </p:cNvSpPr>
          <p:nvPr/>
        </p:nvSpPr>
        <p:spPr bwMode="auto">
          <a:xfrm rot="1865533">
            <a:off x="7036430" y="155161"/>
            <a:ext cx="1819275" cy="119713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28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uFillTx/>
                <a:latin typeface="Arial"/>
                <a:cs typeface="Arial"/>
              </a:rPr>
              <a:t>Example ISA</a:t>
            </a:r>
          </a:p>
          <a:p>
            <a:r>
              <a:rPr lang="en-US" sz="28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uFillTx/>
                <a:latin typeface="Arial"/>
                <a:cs typeface="Arial"/>
              </a:rPr>
              <a:t>(simplified)</a:t>
            </a:r>
          </a:p>
        </p:txBody>
      </p:sp>
    </p:spTree>
    <p:extLst>
      <p:ext uri="{BB962C8B-B14F-4D97-AF65-F5344CB8AC3E}">
        <p14:creationId xmlns:p14="http://schemas.microsoft.com/office/powerpoint/2010/main" val="377156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9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Class Problem</a:t>
            </a: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09600" y="1341438"/>
            <a:ext cx="2272482" cy="40011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Given the following: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0" y="1905000"/>
            <a:ext cx="1600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uFillTx/>
                <a:latin typeface="Calibri" pitchFamily="34" charset="0"/>
              </a:rPr>
              <a:t>opcode</a:t>
            </a:r>
            <a:endParaRPr lang="en-US" b="1" dirty="0">
              <a:solidFill>
                <a:srgbClr val="000000"/>
              </a:solidFill>
              <a:uFillTx/>
              <a:latin typeface="Calibri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124200" y="1905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uFillTx/>
                <a:latin typeface="Calibri" pitchFamily="34" charset="0"/>
              </a:rPr>
              <a:t>dest</a:t>
            </a:r>
            <a:endParaRPr lang="en-US" b="1" dirty="0">
              <a:solidFill>
                <a:srgbClr val="000000"/>
              </a:solidFill>
              <a:uFillTx/>
              <a:latin typeface="Calibri" pitchFamily="34" charset="0"/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4343400" y="1905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src1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5562600" y="1905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src2</a:t>
            </a:r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1524000" y="26670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>
              <a:uFillTx/>
            </a:endParaRPr>
          </a:p>
        </p:txBody>
      </p:sp>
      <p:sp>
        <p:nvSpPr>
          <p:cNvPr id="39945" name="Line 11"/>
          <p:cNvSpPr>
            <a:spLocks noChangeShapeType="1"/>
          </p:cNvSpPr>
          <p:nvPr/>
        </p:nvSpPr>
        <p:spPr bwMode="auto">
          <a:xfrm>
            <a:off x="3124200" y="26670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>
              <a:uFillTx/>
            </a:endParaRPr>
          </a:p>
        </p:txBody>
      </p:sp>
      <p:sp>
        <p:nvSpPr>
          <p:cNvPr id="39946" name="Line 12"/>
          <p:cNvSpPr>
            <a:spLocks noChangeShapeType="1"/>
          </p:cNvSpPr>
          <p:nvPr/>
        </p:nvSpPr>
        <p:spPr bwMode="auto">
          <a:xfrm>
            <a:off x="4343400" y="26670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>
              <a:uFillTx/>
            </a:endParaRPr>
          </a:p>
        </p:txBody>
      </p:sp>
      <p:sp>
        <p:nvSpPr>
          <p:cNvPr id="39947" name="Line 13"/>
          <p:cNvSpPr>
            <a:spLocks noChangeShapeType="1"/>
          </p:cNvSpPr>
          <p:nvPr/>
        </p:nvSpPr>
        <p:spPr bwMode="auto">
          <a:xfrm>
            <a:off x="5562600" y="26670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>
              <a:uFillTx/>
            </a:endParaRPr>
          </a:p>
        </p:txBody>
      </p:sp>
      <p:sp>
        <p:nvSpPr>
          <p:cNvPr id="39948" name="Text Box 14"/>
          <p:cNvSpPr txBox="1">
            <a:spLocks noChangeArrowheads="1"/>
          </p:cNvSpPr>
          <p:nvPr/>
        </p:nvSpPr>
        <p:spPr bwMode="auto">
          <a:xfrm>
            <a:off x="3355528" y="2662238"/>
            <a:ext cx="880370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3 bits</a:t>
            </a:r>
          </a:p>
        </p:txBody>
      </p:sp>
      <p:sp>
        <p:nvSpPr>
          <p:cNvPr id="39949" name="Text Box 15"/>
          <p:cNvSpPr txBox="1">
            <a:spLocks noChangeArrowheads="1"/>
          </p:cNvSpPr>
          <p:nvPr/>
        </p:nvSpPr>
        <p:spPr bwMode="auto">
          <a:xfrm>
            <a:off x="4422328" y="2662238"/>
            <a:ext cx="880370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3 bits</a:t>
            </a:r>
          </a:p>
        </p:txBody>
      </p:sp>
      <p:sp>
        <p:nvSpPr>
          <p:cNvPr id="39950" name="Text Box 16"/>
          <p:cNvSpPr txBox="1">
            <a:spLocks noChangeArrowheads="1"/>
          </p:cNvSpPr>
          <p:nvPr/>
        </p:nvSpPr>
        <p:spPr bwMode="auto">
          <a:xfrm>
            <a:off x="5717728" y="2662238"/>
            <a:ext cx="880370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3 bits</a:t>
            </a:r>
          </a:p>
        </p:txBody>
      </p:sp>
      <p:sp>
        <p:nvSpPr>
          <p:cNvPr id="39951" name="Text Box 17"/>
          <p:cNvSpPr txBox="1">
            <a:spLocks noChangeArrowheads="1"/>
          </p:cNvSpPr>
          <p:nvPr/>
        </p:nvSpPr>
        <p:spPr bwMode="auto">
          <a:xfrm>
            <a:off x="1907728" y="2662238"/>
            <a:ext cx="880370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7 bits</a:t>
            </a:r>
          </a:p>
        </p:txBody>
      </p:sp>
      <p:sp>
        <p:nvSpPr>
          <p:cNvPr id="39952" name="Text Box 19"/>
          <p:cNvSpPr txBox="1">
            <a:spLocks noChangeArrowheads="1"/>
          </p:cNvSpPr>
          <p:nvPr/>
        </p:nvSpPr>
        <p:spPr bwMode="auto">
          <a:xfrm>
            <a:off x="685800" y="4110038"/>
            <a:ext cx="8153400" cy="107721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marL="457200" indent="-457200"/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What is the encoding for</a:t>
            </a:r>
            <a:r>
              <a:rPr lang="en-US" sz="2000" b="1" dirty="0">
                <a:solidFill>
                  <a:srgbClr val="000000"/>
                </a:solidFill>
                <a:uFillTx/>
                <a:latin typeface="Calibri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add R2, R3, R4</a:t>
            </a:r>
            <a:r>
              <a:rPr lang="en-US" sz="2000" b="1" dirty="0">
                <a:solidFill>
                  <a:srgbClr val="000000"/>
                </a:solidFill>
                <a:uFillTx/>
                <a:latin typeface="Calibri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? </a:t>
            </a:r>
            <a:b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</a:b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(R2 is </a:t>
            </a:r>
            <a:r>
              <a:rPr lang="en-US" sz="2000" dirty="0" err="1">
                <a:solidFill>
                  <a:srgbClr val="000000"/>
                </a:solidFill>
                <a:uFillTx/>
                <a:latin typeface="Calibri" pitchFamily="34" charset="0"/>
              </a:rPr>
              <a:t>dest</a:t>
            </a: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, R3 is src1, and R4 is src2)</a:t>
            </a:r>
          </a:p>
          <a:p>
            <a:pPr marL="457200" indent="-457200"/>
            <a:endParaRPr lang="en-US" sz="2000" b="1" dirty="0">
              <a:solidFill>
                <a:srgbClr val="000000"/>
              </a:solidFill>
              <a:uFillTx/>
              <a:latin typeface="Calibri" pitchFamily="34" charset="0"/>
            </a:endParaRPr>
          </a:p>
        </p:txBody>
      </p:sp>
      <p:sp>
        <p:nvSpPr>
          <p:cNvPr id="39953" name="Text Box 20"/>
          <p:cNvSpPr txBox="1">
            <a:spLocks noChangeArrowheads="1"/>
          </p:cNvSpPr>
          <p:nvPr/>
        </p:nvSpPr>
        <p:spPr bwMode="auto">
          <a:xfrm>
            <a:off x="609600" y="3246438"/>
            <a:ext cx="7772400" cy="70167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- </a:t>
            </a:r>
            <a:r>
              <a:rPr lang="en-US" sz="2000" b="1" dirty="0">
                <a:solidFill>
                  <a:srgbClr val="000000"/>
                </a:solidFill>
                <a:uFillTx/>
                <a:latin typeface="Calibri" pitchFamily="34" charset="0"/>
              </a:rPr>
              <a:t>add</a:t>
            </a: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uFillTx/>
                <a:latin typeface="Calibri" pitchFamily="34" charset="0"/>
              </a:rPr>
              <a:t>opcode</a:t>
            </a: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 is encoded as the number 53 </a:t>
            </a:r>
          </a:p>
          <a:p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- registers encoded with their register number</a:t>
            </a:r>
          </a:p>
        </p:txBody>
      </p:sp>
      <p:sp>
        <p:nvSpPr>
          <p:cNvPr id="39954" name="Slide Number Placeholder 2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42FDD67-AE49-4DAD-AD67-0AE92420FF6A}" type="slidenum">
              <a:rPr lang="en-US">
                <a:uFillTx/>
                <a:latin typeface="Verdana" pitchFamily="34" charset="0"/>
              </a:rPr>
              <a:pPr/>
              <a:t>18</a:t>
            </a:fld>
            <a:endParaRPr lang="en-US">
              <a:uFillTx/>
              <a:latin typeface="Verdana" pitchFamily="34" charset="0"/>
            </a:endParaRPr>
          </a:p>
        </p:txBody>
      </p:sp>
      <p:sp>
        <p:nvSpPr>
          <p:cNvPr id="20" name="WordArt 4"/>
          <p:cNvSpPr>
            <a:spLocks noChangeArrowheads="1" noChangeShapeType="1" noTextEdit="1"/>
          </p:cNvSpPr>
          <p:nvPr/>
        </p:nvSpPr>
        <p:spPr bwMode="auto">
          <a:xfrm rot="1865533">
            <a:off x="7036430" y="155161"/>
            <a:ext cx="1819275" cy="119713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28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uFillTx/>
                <a:latin typeface="Arial"/>
                <a:cs typeface="Arial"/>
              </a:rPr>
              <a:t>Example ISA</a:t>
            </a:r>
          </a:p>
          <a:p>
            <a:r>
              <a:rPr lang="en-US" sz="28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uFillTx/>
                <a:latin typeface="Arial"/>
                <a:cs typeface="Arial"/>
              </a:rPr>
              <a:t>(simplified)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838200" y="4953000"/>
            <a:ext cx="3124200" cy="144780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Poll:</a:t>
            </a:r>
            <a:r>
              <a:rPr kumimoji="0" lang="en-US" sz="16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</a:t>
            </a:r>
            <a:r>
              <a:rPr kumimoji="0" lang="en-US" sz="1600" b="1" i="0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What is the encoding:</a:t>
            </a: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in binary</a:t>
            </a: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Century Gothic"/>
                <a:cs typeface="+mn-cs"/>
              </a:rPr>
              <a:t>in hex</a:t>
            </a: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1600" kern="0" noProof="0" dirty="0" smtClean="0">
                <a:solidFill>
                  <a:prstClr val="black"/>
                </a:solidFill>
                <a:latin typeface="Century Gothic"/>
                <a:cs typeface="+mn-cs"/>
              </a:rPr>
              <a:t>in decimal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Storage Architecture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2953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Immediate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uFillTx/>
                <a:latin typeface="Calibri" pitchFamily="34" charset="0"/>
              </a:rPr>
              <a:t>Specifying constants in </a:t>
            </a:r>
            <a:r>
              <a:rPr lang="en-US" dirty="0" smtClean="0">
                <a:uFillTx/>
                <a:latin typeface="Calibri" pitchFamily="34" charset="0"/>
              </a:rPr>
              <a:t>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Calibri" pitchFamily="34" charset="0"/>
              </a:rPr>
              <a:t>Can't change during runtime… </a:t>
            </a:r>
            <a:r>
              <a:rPr lang="en-US" dirty="0" err="1" smtClean="0">
                <a:latin typeface="Calibri" pitchFamily="34" charset="0"/>
              </a:rPr>
              <a:t>kinda</a:t>
            </a:r>
            <a:r>
              <a:rPr lang="en-US" dirty="0" smtClean="0">
                <a:latin typeface="Calibri" pitchFamily="34" charset="0"/>
              </a:rPr>
              <a:t> like constants</a:t>
            </a:r>
            <a:endParaRPr lang="en-US" dirty="0">
              <a:uFillTx/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n-US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uFillTx/>
                <a:latin typeface="Calibri" pitchFamily="34" charset="0"/>
              </a:rPr>
              <a:t>Fast and small (and useful)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n-US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uFillTx/>
                <a:latin typeface="Calibri" pitchFamily="34" charset="0"/>
              </a:rPr>
              <a:t>Big and complex (and useful)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n-US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Memory-mapped I/O</a:t>
            </a:r>
            <a:endParaRPr lang="en-US" dirty="0">
              <a:uFillTx/>
              <a:latin typeface="Calibri" pitchFamily="34" charset="0"/>
            </a:endParaRP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4198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80D5E8C-D392-4030-9C96-457A197B28A3}" type="slidenum">
              <a:rPr lang="en-US">
                <a:uFillTx/>
                <a:latin typeface="Verdana" pitchFamily="34" charset="0"/>
              </a:rPr>
              <a:pPr/>
              <a:t>19</a:t>
            </a:fld>
            <a:endParaRPr lang="en-US">
              <a:uFillTx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Where do ISAs come into the game ?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609600" y="3733800"/>
            <a:ext cx="6781800" cy="12954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00"/>
                </a:solidFill>
                <a:uFillTx/>
                <a:latin typeface="Calibri" pitchFamily="34" charset="0"/>
              </a:rPr>
              <a:t>MICROARCHITECTURE </a:t>
            </a: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(Hardware implementation of the ISA)</a:t>
            </a:r>
            <a:b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</a:b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- Core i7 implements the x86 ISA</a:t>
            </a:r>
            <a:b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</a:b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- OMAP 4430 implements the ARM ISA</a:t>
            </a:r>
          </a:p>
          <a:p>
            <a:endParaRPr lang="en-US" sz="2000" dirty="0">
              <a:solidFill>
                <a:srgbClr val="000000"/>
              </a:solidFill>
              <a:uFillTx/>
              <a:latin typeface="Calibri" pitchFamily="34" charset="0"/>
            </a:endParaRPr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609600" y="2362200"/>
            <a:ext cx="6781800" cy="1295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00"/>
                </a:solidFill>
                <a:uFillTx/>
                <a:latin typeface="Calibri" pitchFamily="34" charset="0"/>
              </a:rPr>
              <a:t>ARCHITECTURE – a.k.a. ISA (Instruction Set Architecture)</a:t>
            </a: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/>
            </a:r>
            <a:b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</a:b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- Platform-specific</a:t>
            </a:r>
            <a:b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</a:b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- a limited set of assembly language commands "understood</a:t>
            </a:r>
            <a:r>
              <a:rPr lang="ja-JP" altLang="en-US" sz="2000">
                <a:solidFill>
                  <a:srgbClr val="000000"/>
                </a:solidFill>
                <a:uFillTx/>
                <a:latin typeface="Calibri" pitchFamily="34" charset="0"/>
              </a:rPr>
              <a:t>“</a:t>
            </a:r>
            <a:r>
              <a:rPr lang="en-US" altLang="ja-JP" sz="2000" dirty="0">
                <a:solidFill>
                  <a:srgbClr val="000000"/>
                </a:solidFill>
                <a:uFillTx/>
                <a:latin typeface="Calibri" pitchFamily="34" charset="0"/>
              </a:rPr>
              <a:t/>
            </a:r>
            <a:br>
              <a:rPr lang="en-US" altLang="ja-JP" sz="2000" dirty="0">
                <a:solidFill>
                  <a:srgbClr val="000000"/>
                </a:solidFill>
                <a:uFillTx/>
                <a:latin typeface="Calibri" pitchFamily="34" charset="0"/>
              </a:rPr>
            </a:br>
            <a:r>
              <a:rPr lang="en-US" altLang="ja-JP" sz="2000" dirty="0">
                <a:solidFill>
                  <a:srgbClr val="000000"/>
                </a:solidFill>
                <a:uFillTx/>
                <a:latin typeface="Calibri" pitchFamily="34" charset="0"/>
              </a:rPr>
              <a:t>  by hardware (e.g. ADD, LOAD, STORE, RET)</a:t>
            </a:r>
            <a:endParaRPr lang="en-US" sz="2000" dirty="0">
              <a:solidFill>
                <a:srgbClr val="000000"/>
              </a:solidFill>
              <a:uFillTx/>
              <a:latin typeface="Calibri" pitchFamily="34" charset="0"/>
            </a:endParaRPr>
          </a:p>
        </p:txBody>
      </p:sp>
      <p:sp>
        <p:nvSpPr>
          <p:cNvPr id="23557" name="Rectangle 22"/>
          <p:cNvSpPr>
            <a:spLocks noChangeArrowheads="1"/>
          </p:cNvSpPr>
          <p:nvPr/>
        </p:nvSpPr>
        <p:spPr bwMode="auto">
          <a:xfrm>
            <a:off x="609600" y="5105400"/>
            <a:ext cx="67818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 anchorCtr="1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</a:pPr>
            <a:r>
              <a:rPr lang="en-US" sz="2000" b="1" i="1" dirty="0">
                <a:solidFill>
                  <a:srgbClr val="000000"/>
                </a:solidFill>
                <a:uFillTx/>
                <a:latin typeface="Calibri" pitchFamily="34" charset="0"/>
              </a:rPr>
              <a:t>Circuits</a:t>
            </a:r>
            <a:endParaRPr lang="en-US" sz="2000" i="1" dirty="0">
              <a:solidFill>
                <a:srgbClr val="000000"/>
              </a:solidFill>
              <a:uFillTx/>
              <a:latin typeface="Calibri" pitchFamily="34" charset="0"/>
            </a:endParaRPr>
          </a:p>
        </p:txBody>
      </p:sp>
      <p:sp>
        <p:nvSpPr>
          <p:cNvPr id="23558" name="Rectangle 23"/>
          <p:cNvSpPr>
            <a:spLocks noChangeArrowheads="1"/>
          </p:cNvSpPr>
          <p:nvPr/>
        </p:nvSpPr>
        <p:spPr bwMode="auto">
          <a:xfrm>
            <a:off x="609600" y="5638800"/>
            <a:ext cx="67818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 anchorCtr="1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</a:pPr>
            <a:r>
              <a:rPr lang="en-US" sz="2000" b="1" i="1" dirty="0">
                <a:solidFill>
                  <a:srgbClr val="000000"/>
                </a:solidFill>
                <a:uFillTx/>
                <a:latin typeface="Calibri" pitchFamily="34" charset="0"/>
              </a:rPr>
              <a:t>Devices</a:t>
            </a:r>
            <a:endParaRPr lang="en-US" sz="2000" i="1" dirty="0">
              <a:solidFill>
                <a:srgbClr val="000000"/>
              </a:solidFill>
              <a:uFillTx/>
              <a:latin typeface="Calibri" pitchFamily="34" charset="0"/>
            </a:endParaRPr>
          </a:p>
        </p:txBody>
      </p:sp>
      <p:sp>
        <p:nvSpPr>
          <p:cNvPr id="23559" name="Rectangle 24"/>
          <p:cNvSpPr>
            <a:spLocks noChangeArrowheads="1"/>
          </p:cNvSpPr>
          <p:nvPr/>
        </p:nvSpPr>
        <p:spPr bwMode="auto">
          <a:xfrm>
            <a:off x="609600" y="1828800"/>
            <a:ext cx="67818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 anchorCtr="1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</a:pPr>
            <a:r>
              <a:rPr lang="en-US" sz="2000" b="1" i="1" dirty="0">
                <a:solidFill>
                  <a:srgbClr val="000000"/>
                </a:solidFill>
                <a:uFillTx/>
                <a:latin typeface="Calibri" pitchFamily="34" charset="0"/>
              </a:rPr>
              <a:t>Compilers</a:t>
            </a:r>
            <a:endParaRPr lang="en-US" sz="2000" i="1" dirty="0">
              <a:solidFill>
                <a:srgbClr val="000000"/>
              </a:solidFill>
              <a:uFillTx/>
              <a:latin typeface="Calibri" pitchFamily="34" charset="0"/>
            </a:endParaRPr>
          </a:p>
        </p:txBody>
      </p:sp>
      <p:sp>
        <p:nvSpPr>
          <p:cNvPr id="23560" name="Rectangle 25"/>
          <p:cNvSpPr>
            <a:spLocks noChangeArrowheads="1"/>
          </p:cNvSpPr>
          <p:nvPr/>
        </p:nvSpPr>
        <p:spPr bwMode="auto">
          <a:xfrm>
            <a:off x="609600" y="1295400"/>
            <a:ext cx="67818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 anchorCtr="1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</a:pPr>
            <a:r>
              <a:rPr lang="en-US" sz="2000" b="1" i="1" dirty="0">
                <a:solidFill>
                  <a:srgbClr val="000000"/>
                </a:solidFill>
                <a:uFillTx/>
                <a:latin typeface="Calibri" pitchFamily="34" charset="0"/>
              </a:rPr>
              <a:t>Application software</a:t>
            </a:r>
            <a:endParaRPr lang="en-US" sz="2000" i="1" dirty="0">
              <a:solidFill>
                <a:srgbClr val="000000"/>
              </a:solidFill>
              <a:uFillTx/>
              <a:latin typeface="Calibri" pitchFamily="34" charset="0"/>
            </a:endParaRPr>
          </a:p>
        </p:txBody>
      </p:sp>
      <p:sp>
        <p:nvSpPr>
          <p:cNvPr id="23561" name="Line 26"/>
          <p:cNvSpPr>
            <a:spLocks noChangeShapeType="1"/>
          </p:cNvSpPr>
          <p:nvPr/>
        </p:nvSpPr>
        <p:spPr bwMode="auto">
          <a:xfrm>
            <a:off x="152400" y="3695700"/>
            <a:ext cx="8763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 wrap="none"/>
          <a:lstStyle/>
          <a:p>
            <a:endParaRPr lang="en-US">
              <a:uFillTx/>
            </a:endParaRPr>
          </a:p>
        </p:txBody>
      </p:sp>
      <p:sp>
        <p:nvSpPr>
          <p:cNvPr id="23562" name="Text Box 27"/>
          <p:cNvSpPr txBox="1">
            <a:spLocks noChangeArrowheads="1"/>
          </p:cNvSpPr>
          <p:nvPr/>
        </p:nvSpPr>
        <p:spPr bwMode="auto">
          <a:xfrm>
            <a:off x="7592474" y="3336925"/>
            <a:ext cx="1322926" cy="707886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The hw/</a:t>
            </a:r>
            <a:r>
              <a:rPr lang="en-US" sz="2000" dirty="0" err="1">
                <a:solidFill>
                  <a:srgbClr val="000000"/>
                </a:solidFill>
                <a:uFillTx/>
                <a:latin typeface="Calibri" pitchFamily="34" charset="0"/>
              </a:rPr>
              <a:t>sw</a:t>
            </a:r>
            <a:endParaRPr lang="en-US" sz="2000" dirty="0">
              <a:solidFill>
                <a:srgbClr val="000000"/>
              </a:solidFill>
              <a:uFillTx/>
              <a:latin typeface="Calibri" pitchFamily="34" charset="0"/>
            </a:endParaRPr>
          </a:p>
          <a:p>
            <a:pPr algn="r"/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divide</a:t>
            </a:r>
          </a:p>
        </p:txBody>
      </p:sp>
      <p:sp>
        <p:nvSpPr>
          <p:cNvPr id="23563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6505BB2-5D36-415E-B1E3-96D88A1AD83E}" type="slidenum">
              <a:rPr lang="en-US">
                <a:uFillTx/>
                <a:latin typeface="Verdana" pitchFamily="34" charset="0"/>
              </a:rPr>
              <a:pPr/>
              <a:t>2</a:t>
            </a:fld>
            <a:endParaRPr lang="en-US">
              <a:uFillTx/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1. Immediate Values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219200"/>
            <a:ext cx="80010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= small constant values placed in instructions</a:t>
            </a:r>
          </a:p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They are stored in memory only because all instructions are in memory</a:t>
            </a:r>
          </a:p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Useful for loading small constants</a:t>
            </a:r>
          </a:p>
          <a:p>
            <a:pPr lvl="1" eaLnBrk="1" hangingPunct="1"/>
            <a:r>
              <a:rPr lang="en-US" dirty="0">
                <a:uFillTx/>
                <a:latin typeface="Calibri" pitchFamily="34" charset="0"/>
              </a:rPr>
              <a:t>Example:  </a:t>
            </a:r>
            <a:r>
              <a:rPr lang="en-US" sz="2400" dirty="0" err="1">
                <a:uFillTx/>
                <a:latin typeface="Calibri" pitchFamily="34" charset="0"/>
              </a:rPr>
              <a:t>ptr</a:t>
            </a:r>
            <a:r>
              <a:rPr lang="en-US" sz="2400" dirty="0">
                <a:uFillTx/>
                <a:latin typeface="Calibri" pitchFamily="34" charset="0"/>
              </a:rPr>
              <a:t>++;    </a:t>
            </a:r>
            <a:r>
              <a:rPr lang="en-US" sz="2400" dirty="0">
                <a:uFillTx/>
                <a:latin typeface="Calibri" pitchFamily="34" charset="0"/>
                <a:sym typeface="Symbol" pitchFamily="18" charset="2"/>
              </a:rPr>
              <a:t>  </a:t>
            </a:r>
            <a:r>
              <a:rPr lang="en-US" sz="2400" dirty="0" err="1">
                <a:uFillTx/>
                <a:latin typeface="Calibri" pitchFamily="34" charset="0"/>
              </a:rPr>
              <a:t>addi</a:t>
            </a:r>
            <a:r>
              <a:rPr lang="en-US" sz="2400" dirty="0">
                <a:uFillTx/>
                <a:latin typeface="Calibri" pitchFamily="34" charset="0"/>
              </a:rPr>
              <a:t>   R2, R2, #4</a:t>
            </a:r>
          </a:p>
          <a:p>
            <a:pPr lvl="1" eaLnBrk="1" hangingPunct="1"/>
            <a:endParaRPr lang="en-US" sz="2400" dirty="0">
              <a:uFillTx/>
              <a:latin typeface="Calibri" pitchFamily="34" charset="0"/>
            </a:endParaRPr>
          </a:p>
          <a:p>
            <a:pPr lvl="1" eaLnBrk="1" hangingPunct="1"/>
            <a:endParaRPr lang="en-US" dirty="0">
              <a:uFillTx/>
              <a:latin typeface="Calibri" pitchFamily="34" charset="0"/>
            </a:endParaRPr>
          </a:p>
          <a:p>
            <a:pPr lvl="1" eaLnBrk="1" hangingPunct="1"/>
            <a:r>
              <a:rPr lang="en-US" dirty="0">
                <a:uFillTx/>
                <a:latin typeface="Calibri" pitchFamily="34" charset="0"/>
              </a:rPr>
              <a:t>Very useful for branch instructions </a:t>
            </a:r>
          </a:p>
          <a:p>
            <a:pPr lvl="2" eaLnBrk="1" hangingPunct="1">
              <a:buFont typeface="Verdana" pitchFamily="34" charset="0"/>
              <a:buNone/>
            </a:pPr>
            <a:r>
              <a:rPr lang="en-US" sz="2000" dirty="0">
                <a:uFillTx/>
                <a:latin typeface="Calibri" pitchFamily="34" charset="0"/>
                <a:sym typeface="Symbol" pitchFamily="18" charset="2"/>
              </a:rPr>
              <a:t></a:t>
            </a:r>
            <a:r>
              <a:rPr lang="en-US" dirty="0">
                <a:uFillTx/>
                <a:latin typeface="Calibri" pitchFamily="34" charset="0"/>
              </a:rPr>
              <a:t> target address is often immediate – in the instruction</a:t>
            </a:r>
          </a:p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Size of the immediate is usually determined by how many bits are left in the instruction format.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841962" y="3576638"/>
            <a:ext cx="3206327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011111    010   010   100</a:t>
            </a: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4191000" y="3352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/>
          <a:lstStyle/>
          <a:p>
            <a:endParaRPr lang="en-US">
              <a:uFillTx/>
            </a:endParaRP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4724400" y="33528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/>
          <a:lstStyle/>
          <a:p>
            <a:endParaRPr lang="en-US">
              <a:uFillTx/>
            </a:endParaRP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5257800" y="33528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/>
          <a:lstStyle/>
          <a:p>
            <a:endParaRPr lang="en-US">
              <a:uFillTx/>
            </a:endParaRPr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5638800" y="3352800"/>
            <a:ext cx="762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/>
          <a:lstStyle/>
          <a:p>
            <a:endParaRPr lang="en-US">
              <a:uFillTx/>
            </a:endParaRPr>
          </a:p>
        </p:txBody>
      </p:sp>
      <p:sp>
        <p:nvSpPr>
          <p:cNvPr id="44041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9F2B33-C5A9-4F14-9695-771D422033E0}" type="slidenum">
              <a:rPr lang="en-US">
                <a:uFillTx/>
                <a:latin typeface="Verdana" pitchFamily="34" charset="0"/>
              </a:rPr>
              <a:pPr/>
              <a:t>20</a:t>
            </a:fld>
            <a:endParaRPr lang="en-US">
              <a:uFillTx/>
              <a:latin typeface="Verdana" pitchFamily="34" charset="0"/>
            </a:endParaRPr>
          </a:p>
        </p:txBody>
      </p:sp>
      <p:sp>
        <p:nvSpPr>
          <p:cNvPr id="11" name="WordArt 4"/>
          <p:cNvSpPr>
            <a:spLocks noChangeArrowheads="1" noChangeShapeType="1" noTextEdit="1"/>
          </p:cNvSpPr>
          <p:nvPr/>
        </p:nvSpPr>
        <p:spPr bwMode="auto">
          <a:xfrm rot="1865533">
            <a:off x="7036430" y="155161"/>
            <a:ext cx="1819275" cy="119713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28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uFillTx/>
                <a:latin typeface="Arial"/>
                <a:cs typeface="Arial"/>
              </a:rPr>
              <a:t>Example ISA</a:t>
            </a:r>
          </a:p>
          <a:p>
            <a:r>
              <a:rPr lang="en-US" sz="28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uFillTx/>
                <a:latin typeface="Arial"/>
                <a:cs typeface="Arial"/>
              </a:rPr>
              <a:t>(simplified)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2. Register Storage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153400" cy="449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First came the </a:t>
            </a:r>
            <a:r>
              <a:rPr lang="en-US" b="1" dirty="0">
                <a:solidFill>
                  <a:schemeClr val="accent2"/>
                </a:solidFill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accumulator</a:t>
            </a:r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, a single register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uFillTx/>
                <a:latin typeface="Calibri" pitchFamily="34" charset="0"/>
              </a:rPr>
              <a:t>Example: add #5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uFillTx/>
                <a:latin typeface="Calibri" pitchFamily="34" charset="0"/>
              </a:rPr>
              <a:t>You don</a:t>
            </a:r>
            <a:r>
              <a:rPr lang="ja-JP" altLang="en-US" dirty="0">
                <a:uFillTx/>
                <a:latin typeface="Calibri" pitchFamily="34" charset="0"/>
              </a:rPr>
              <a:t>’</a:t>
            </a:r>
            <a:r>
              <a:rPr lang="en-US" altLang="ja-JP" dirty="0">
                <a:uFillTx/>
                <a:latin typeface="Calibri" pitchFamily="34" charset="0"/>
              </a:rPr>
              <a:t>t need to specify which register when you only have one!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Register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uFillTx/>
                <a:latin typeface="Calibri" pitchFamily="34" charset="0"/>
              </a:rPr>
              <a:t>Small array of </a:t>
            </a:r>
            <a:r>
              <a:rPr lang="en-US" b="1" dirty="0">
                <a:uFillTx/>
                <a:latin typeface="Calibri" pitchFamily="34" charset="0"/>
              </a:rPr>
              <a:t>memory-like</a:t>
            </a:r>
            <a:r>
              <a:rPr lang="en-US" dirty="0">
                <a:uFillTx/>
                <a:latin typeface="Calibri" pitchFamily="34" charset="0"/>
              </a:rPr>
              <a:t> storage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uFillTx/>
                <a:latin typeface="Calibri" pitchFamily="34" charset="0"/>
              </a:rPr>
              <a:t>Register access is faster than memory because register file arrays are small and can be put right next to the functional units in the processor.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Each register in the register file has a specific size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uFillTx/>
                <a:latin typeface="Calibri" pitchFamily="34" charset="0"/>
              </a:rPr>
              <a:t>e.g. 32-bit registers 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uFillTx/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uFillTx/>
              </a:rPr>
              <a:t>Also called “</a:t>
            </a:r>
            <a:r>
              <a:rPr lang="en-US" altLang="en-US" b="1" dirty="0">
                <a:uFillTx/>
              </a:rPr>
              <a:t>register addressing</a:t>
            </a:r>
            <a:r>
              <a:rPr lang="en-US" altLang="en-US" dirty="0">
                <a:uFillTx/>
              </a:rPr>
              <a:t>”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451725" y="5554663"/>
            <a:ext cx="184150" cy="45720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b="1">
              <a:uFillTx/>
            </a:endParaRPr>
          </a:p>
        </p:txBody>
      </p:sp>
      <p:sp>
        <p:nvSpPr>
          <p:cNvPr id="45061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4871EE5-173F-4132-BFD9-9062C74934C9}" type="slidenum">
              <a:rPr lang="en-US">
                <a:uFillTx/>
                <a:latin typeface="Verdana" pitchFamily="34" charset="0"/>
              </a:rPr>
              <a:pPr/>
              <a:t>21</a:t>
            </a:fld>
            <a:endParaRPr lang="en-US">
              <a:uFillTx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Example Architectures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ARMv8—LEGv8 subset from P+H text book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uFillTx/>
                <a:latin typeface="Calibri" pitchFamily="34" charset="0"/>
              </a:rPr>
              <a:t>32 registers  (X0 – X31)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uFillTx/>
                <a:latin typeface="Calibri" pitchFamily="34" charset="0"/>
              </a:rPr>
              <a:t>64 bits in each register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uFillTx/>
                <a:latin typeface="Calibri" pitchFamily="34" charset="0"/>
              </a:rPr>
              <a:t>Some have special uses e.g. X31 is always 0—XZR</a:t>
            </a:r>
            <a:br>
              <a:rPr lang="en-US" dirty="0">
                <a:uFillTx/>
                <a:latin typeface="Calibri" pitchFamily="34" charset="0"/>
              </a:rPr>
            </a:br>
            <a:endParaRPr lang="en-US" dirty="0">
              <a:uFillTx/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Intel x86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uFillTx/>
                <a:latin typeface="Calibri" pitchFamily="34" charset="0"/>
              </a:rPr>
              <a:t>4 general purpose registers (</a:t>
            </a:r>
            <a:r>
              <a:rPr lang="en-US" dirty="0" err="1">
                <a:uFillTx/>
                <a:latin typeface="Calibri" pitchFamily="34" charset="0"/>
              </a:rPr>
              <a:t>eax</a:t>
            </a:r>
            <a:r>
              <a:rPr lang="en-US" dirty="0">
                <a:uFillTx/>
                <a:latin typeface="Calibri" pitchFamily="34" charset="0"/>
              </a:rPr>
              <a:t>, </a:t>
            </a:r>
            <a:r>
              <a:rPr lang="en-US" dirty="0" err="1">
                <a:uFillTx/>
                <a:latin typeface="Calibri" pitchFamily="34" charset="0"/>
              </a:rPr>
              <a:t>ebx</a:t>
            </a:r>
            <a:r>
              <a:rPr lang="en-US" dirty="0">
                <a:uFillTx/>
                <a:latin typeface="Calibri" pitchFamily="34" charset="0"/>
              </a:rPr>
              <a:t>, </a:t>
            </a:r>
            <a:r>
              <a:rPr lang="en-US" dirty="0" err="1">
                <a:uFillTx/>
                <a:latin typeface="Calibri" pitchFamily="34" charset="0"/>
              </a:rPr>
              <a:t>ecx</a:t>
            </a:r>
            <a:r>
              <a:rPr lang="en-US" dirty="0">
                <a:uFillTx/>
                <a:latin typeface="Calibri" pitchFamily="34" charset="0"/>
              </a:rPr>
              <a:t>, </a:t>
            </a:r>
            <a:r>
              <a:rPr lang="en-US" dirty="0" err="1">
                <a:uFillTx/>
                <a:latin typeface="Calibri" pitchFamily="34" charset="0"/>
              </a:rPr>
              <a:t>edx</a:t>
            </a:r>
            <a:r>
              <a:rPr lang="en-US" dirty="0">
                <a:uFillTx/>
                <a:latin typeface="Calibri" pitchFamily="34" charset="0"/>
              </a:rPr>
              <a:t>) 32 bits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uFillTx/>
                <a:latin typeface="Calibri" pitchFamily="34" charset="0"/>
              </a:rPr>
              <a:t>You can treat them as two 8 or one 16-bits as well (ah, al, and ax)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uFillTx/>
                <a:latin typeface="Calibri" pitchFamily="34" charset="0"/>
              </a:rPr>
              <a:t>Special registers: 3 pointer registers (</a:t>
            </a:r>
            <a:r>
              <a:rPr lang="en-US" dirty="0" err="1">
                <a:uFillTx/>
                <a:latin typeface="Calibri" pitchFamily="34" charset="0"/>
              </a:rPr>
              <a:t>si,di,ip</a:t>
            </a:r>
            <a:r>
              <a:rPr lang="en-US" dirty="0">
                <a:uFillTx/>
                <a:latin typeface="Calibri" pitchFamily="34" charset="0"/>
              </a:rPr>
              <a:t>), 4 segment (</a:t>
            </a:r>
            <a:r>
              <a:rPr lang="en-US" dirty="0" err="1">
                <a:uFillTx/>
                <a:latin typeface="Calibri" pitchFamily="34" charset="0"/>
              </a:rPr>
              <a:t>cs,ds,ss,es</a:t>
            </a:r>
            <a:r>
              <a:rPr lang="en-US" dirty="0">
                <a:uFillTx/>
                <a:latin typeface="Calibri" pitchFamily="34" charset="0"/>
              </a:rPr>
              <a:t>),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>
                <a:uFillTx/>
                <a:latin typeface="Calibri" pitchFamily="34" charset="0"/>
              </a:rPr>
              <a:t>	2 stack (sp, </a:t>
            </a:r>
            <a:r>
              <a:rPr lang="en-US" dirty="0" err="1">
                <a:uFillTx/>
                <a:latin typeface="Calibri" pitchFamily="34" charset="0"/>
              </a:rPr>
              <a:t>bp</a:t>
            </a:r>
            <a:r>
              <a:rPr lang="en-US" dirty="0">
                <a:uFillTx/>
                <a:latin typeface="Calibri" pitchFamily="34" charset="0"/>
              </a:rPr>
              <a:t>), status register (flags)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LC2K (the architecture you will be simulating)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uFillTx/>
                <a:latin typeface="Calibri" pitchFamily="34" charset="0"/>
              </a:rPr>
              <a:t>8 registers, 32 bits each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F3DDAFD-5AFE-47C1-B767-F287302A1E5B}" type="slidenum">
              <a:rPr lang="en-US">
                <a:uFillTx/>
                <a:latin typeface="Verdana" pitchFamily="34" charset="0"/>
              </a:rPr>
              <a:pPr/>
              <a:t>22</a:t>
            </a:fld>
            <a:endParaRPr lang="en-US">
              <a:uFillTx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Special Purpose Registers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620000" cy="51054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Return address (ARM register X30  a.k.a. LR link register)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1800" dirty="0">
                <a:uFillTx/>
                <a:latin typeface="Calibri" pitchFamily="34" charset="0"/>
              </a:rPr>
              <a:t>Holds the return or link address of a subroutine</a:t>
            </a:r>
          </a:p>
          <a:p>
            <a:pPr lvl="1" eaLnBrk="1" hangingPunct="1">
              <a:spcBef>
                <a:spcPct val="0"/>
              </a:spcBef>
            </a:pPr>
            <a:endParaRPr lang="en-US" sz="1800" dirty="0">
              <a:uFillTx/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Stack pointer (x86 ESP register, ARM register X28 </a:t>
            </a:r>
            <a:r>
              <a:rPr lang="en-US" sz="2000" dirty="0" err="1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a.k.a</a:t>
            </a:r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 SP)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1800" dirty="0">
                <a:uFillTx/>
                <a:latin typeface="Calibri" pitchFamily="34" charset="0"/>
              </a:rPr>
              <a:t>Holds the memory address of the </a:t>
            </a:r>
            <a:r>
              <a:rPr lang="ja-JP" altLang="en-US" sz="1800" dirty="0">
                <a:uFillTx/>
                <a:latin typeface="Calibri" pitchFamily="34" charset="0"/>
              </a:rPr>
              <a:t>“</a:t>
            </a:r>
            <a:r>
              <a:rPr lang="en-US" altLang="ja-JP" sz="1800" dirty="0">
                <a:uFillTx/>
                <a:latin typeface="Calibri" pitchFamily="34" charset="0"/>
              </a:rPr>
              <a:t>stack</a:t>
            </a:r>
            <a:r>
              <a:rPr lang="ja-JP" altLang="en-US" sz="1800" dirty="0">
                <a:uFillTx/>
                <a:latin typeface="Calibri" pitchFamily="34" charset="0"/>
              </a:rPr>
              <a:t>”</a:t>
            </a:r>
            <a:endParaRPr lang="en-US" altLang="ja-JP" sz="1800" dirty="0">
              <a:uFillTx/>
              <a:latin typeface="Calibri" pitchFamily="34" charset="0"/>
            </a:endParaRPr>
          </a:p>
          <a:p>
            <a:pPr eaLnBrk="1" hangingPunct="1">
              <a:spcBef>
                <a:spcPct val="40000"/>
              </a:spcBef>
            </a:pPr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Frame pointer (ARM register X29 a.k.a. FP)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1800" dirty="0">
                <a:uFillTx/>
                <a:latin typeface="Calibri" pitchFamily="34" charset="0"/>
              </a:rPr>
              <a:t>Holds the memory address of the start of a stack frame</a:t>
            </a:r>
          </a:p>
          <a:p>
            <a:pPr eaLnBrk="1" hangingPunct="1">
              <a:spcBef>
                <a:spcPct val="40000"/>
              </a:spcBef>
            </a:pPr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Status register (x86 EFLAGs register, ARM SPSR registers)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1800" dirty="0">
                <a:uFillTx/>
                <a:latin typeface="Calibri" pitchFamily="34" charset="0"/>
              </a:rPr>
              <a:t>Status bits set by various instructions</a:t>
            </a:r>
          </a:p>
          <a:p>
            <a:pPr lvl="2" eaLnBrk="1" hangingPunct="1">
              <a:spcBef>
                <a:spcPct val="0"/>
              </a:spcBef>
            </a:pPr>
            <a:r>
              <a:rPr lang="en-US" sz="1600" dirty="0">
                <a:uFillTx/>
                <a:latin typeface="Calibri" pitchFamily="34" charset="0"/>
              </a:rPr>
              <a:t>Compare, add, etc.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1800" dirty="0">
                <a:uFillTx/>
                <a:latin typeface="Calibri" pitchFamily="34" charset="0"/>
              </a:rPr>
              <a:t>Status bits used by other instructions</a:t>
            </a:r>
          </a:p>
          <a:p>
            <a:pPr lvl="2" eaLnBrk="1" hangingPunct="1">
              <a:spcBef>
                <a:spcPct val="0"/>
              </a:spcBef>
            </a:pPr>
            <a:r>
              <a:rPr lang="en-US" sz="1600" dirty="0">
                <a:uFillTx/>
                <a:latin typeface="Calibri" pitchFamily="34" charset="0"/>
              </a:rPr>
              <a:t>Conditional branches</a:t>
            </a:r>
          </a:p>
          <a:p>
            <a:pPr eaLnBrk="1" hangingPunct="1">
              <a:spcBef>
                <a:spcPct val="40000"/>
              </a:spcBef>
            </a:pPr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0 value register (ARM register X31 a.k.a. XZR) 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1800" dirty="0">
                <a:uFillTx/>
                <a:latin typeface="Calibri" pitchFamily="34" charset="0"/>
              </a:rPr>
              <a:t>No storage, reads always return 0 (lots of uses – ex: </a:t>
            </a:r>
            <a:r>
              <a:rPr lang="en-US" sz="1800" dirty="0" err="1">
                <a:uFillTx/>
                <a:latin typeface="Calibri" pitchFamily="34" charset="0"/>
              </a:rPr>
              <a:t>mov</a:t>
            </a:r>
            <a:r>
              <a:rPr lang="en-US" sz="1800" dirty="0" err="1">
                <a:uFillTx/>
                <a:latin typeface="Calibri" pitchFamily="34" charset="0"/>
                <a:sym typeface="Symbol" pitchFamily="18" charset="2"/>
              </a:rPr>
              <a:t>add</a:t>
            </a:r>
            <a:r>
              <a:rPr lang="en-US" sz="1800" dirty="0">
                <a:uFillTx/>
                <a:latin typeface="Calibri" pitchFamily="34" charset="0"/>
              </a:rPr>
              <a:t>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1800" dirty="0">
                <a:uFillTx/>
                <a:latin typeface="Calibri" pitchFamily="34" charset="0"/>
              </a:rPr>
              <a:t>Implemented in SPARC and MIPS architectures</a:t>
            </a:r>
          </a:p>
          <a:p>
            <a:pPr eaLnBrk="1" hangingPunct="1">
              <a:spcBef>
                <a:spcPct val="40000"/>
              </a:spcBef>
            </a:pPr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Program counter (usually referred to as PC)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1800" dirty="0">
                <a:uFillTx/>
                <a:latin typeface="Calibri" pitchFamily="34" charset="0"/>
              </a:rPr>
              <a:t>Cannot be accessed directly in most architectures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4813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3B5BBA-D8CF-4E81-BE04-8F18952C0C41}" type="slidenum">
              <a:rPr lang="en-US">
                <a:uFillTx/>
                <a:latin typeface="Verdana" pitchFamily="34" charset="0"/>
              </a:rPr>
              <a:pPr/>
              <a:t>23</a:t>
            </a:fld>
            <a:endParaRPr lang="en-US">
              <a:uFillTx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3. Memory Storage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219200"/>
            <a:ext cx="8196262" cy="4800600"/>
          </a:xfrm>
        </p:spPr>
        <p:txBody>
          <a:bodyPr/>
          <a:lstStyle/>
          <a:p>
            <a:pPr eaLnBrk="1" hangingPunct="1"/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Large array of storage accessed using memory addresses</a:t>
            </a:r>
          </a:p>
          <a:p>
            <a:pPr lvl="1" eaLnBrk="1" hangingPunct="1"/>
            <a:r>
              <a:rPr lang="en-US" sz="1800" dirty="0">
                <a:uFillTx/>
                <a:latin typeface="Calibri" pitchFamily="34" charset="0"/>
              </a:rPr>
              <a:t>A machine with a 32 bit address can reference memory locations 0 to 2</a:t>
            </a:r>
            <a:r>
              <a:rPr lang="en-US" sz="1800" baseline="30000" dirty="0">
                <a:uFillTx/>
                <a:latin typeface="Calibri" pitchFamily="34" charset="0"/>
              </a:rPr>
              <a:t>32</a:t>
            </a:r>
            <a:r>
              <a:rPr lang="en-US" sz="1800" dirty="0">
                <a:uFillTx/>
                <a:latin typeface="Calibri" pitchFamily="34" charset="0"/>
              </a:rPr>
              <a:t>-1 </a:t>
            </a:r>
            <a:br>
              <a:rPr lang="en-US" sz="1800" dirty="0">
                <a:uFillTx/>
                <a:latin typeface="Calibri" pitchFamily="34" charset="0"/>
              </a:rPr>
            </a:br>
            <a:r>
              <a:rPr lang="en-US" sz="1800" dirty="0">
                <a:uFillTx/>
                <a:latin typeface="Calibri" pitchFamily="34" charset="0"/>
              </a:rPr>
              <a:t>(or 4,294,967,295).</a:t>
            </a:r>
          </a:p>
          <a:p>
            <a:pPr lvl="1" eaLnBrk="1" hangingPunct="1"/>
            <a:r>
              <a:rPr lang="en-US" sz="1800" dirty="0">
                <a:uFillTx/>
                <a:latin typeface="Calibri" pitchFamily="34" charset="0"/>
              </a:rPr>
              <a:t>A machine with a 64 bit address can reference memory locations 0 to 2</a:t>
            </a:r>
            <a:r>
              <a:rPr lang="en-US" sz="1800" baseline="30000" dirty="0">
                <a:uFillTx/>
                <a:latin typeface="Calibri" pitchFamily="34" charset="0"/>
              </a:rPr>
              <a:t>64</a:t>
            </a:r>
            <a:r>
              <a:rPr lang="en-US" sz="1800" dirty="0">
                <a:uFillTx/>
                <a:latin typeface="Calibri" pitchFamily="34" charset="0"/>
              </a:rPr>
              <a:t>-1 </a:t>
            </a:r>
          </a:p>
          <a:p>
            <a:pPr lvl="1" eaLnBrk="1" hangingPunct="1">
              <a:buFontTx/>
              <a:buNone/>
            </a:pPr>
            <a:r>
              <a:rPr lang="en-US" sz="1800" dirty="0">
                <a:uFillTx/>
                <a:latin typeface="Calibri" pitchFamily="34" charset="0"/>
              </a:rPr>
              <a:t>    	(or 18,446,744,073,709,551,615—18 </a:t>
            </a:r>
            <a:r>
              <a:rPr lang="en-US" sz="1800" dirty="0" err="1">
                <a:uFillTx/>
                <a:latin typeface="Calibri" pitchFamily="34" charset="0"/>
              </a:rPr>
              <a:t>exa</a:t>
            </a:r>
            <a:r>
              <a:rPr lang="en-US" sz="1800" dirty="0">
                <a:uFillTx/>
                <a:latin typeface="Calibri" pitchFamily="34" charset="0"/>
              </a:rPr>
              <a:t>-locations)</a:t>
            </a:r>
          </a:p>
          <a:p>
            <a:pPr eaLnBrk="1" hangingPunct="1"/>
            <a:endParaRPr lang="en-US" sz="2000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Lots of different ways to calculate the address.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5018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015F16-DD42-410A-B016-A194B0875776}" type="slidenum">
              <a:rPr lang="en-US">
                <a:uFillTx/>
                <a:latin typeface="Verdana" pitchFamily="34" charset="0"/>
              </a:rPr>
              <a:pPr/>
              <a:t>24</a:t>
            </a:fld>
            <a:endParaRPr lang="en-US">
              <a:uFillTx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305800" cy="914400"/>
          </a:xfrm>
        </p:spPr>
        <p:txBody>
          <a:bodyPr/>
          <a:lstStyle/>
          <a:p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Memory architecture: The ARM (Linux) Memory Image</a:t>
            </a:r>
            <a:endParaRPr lang="en-US" sz="3200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2378075" y="4876800"/>
            <a:ext cx="6354881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b="1">
                <a:uFillTx/>
                <a:latin typeface="+mj-lt"/>
              </a:rPr>
              <a:t>Machine code instructions (and some constants)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2378075" y="5383213"/>
            <a:ext cx="4059958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b="1">
                <a:uFillTx/>
                <a:latin typeface="+mj-lt"/>
              </a:rPr>
              <a:t>Reserved for operating system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2362200" y="4281488"/>
            <a:ext cx="4262192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b="1">
                <a:uFillTx/>
                <a:latin typeface="+mj-lt"/>
              </a:rPr>
              <a:t>Global data and static local data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2362200" y="3748088"/>
            <a:ext cx="6064224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b="1" dirty="0">
                <a:uFillTx/>
                <a:latin typeface="+mj-lt"/>
              </a:rPr>
              <a:t>Dynamically allocated data—new or </a:t>
            </a:r>
            <a:r>
              <a:rPr lang="en-US" b="1" dirty="0" err="1">
                <a:uFillTx/>
                <a:latin typeface="+mj-lt"/>
              </a:rPr>
              <a:t>malloc</a:t>
            </a:r>
            <a:r>
              <a:rPr lang="en-US" b="1" dirty="0">
                <a:uFillTx/>
                <a:latin typeface="+mj-lt"/>
              </a:rPr>
              <a:t>() 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2378075" y="1676400"/>
            <a:ext cx="6696000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b="1">
                <a:uFillTx/>
                <a:latin typeface="+mj-lt"/>
              </a:rPr>
              <a:t>Activation records: local variables, parameters, etc.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524000"/>
            <a:ext cx="1447800" cy="4419600"/>
            <a:chOff x="762000" y="1524000"/>
            <a:chExt cx="1447800" cy="4419600"/>
          </a:xfrm>
        </p:grpSpPr>
        <p:grpSp>
          <p:nvGrpSpPr>
            <p:cNvPr id="2" name="Group 1"/>
            <p:cNvGrpSpPr/>
            <p:nvPr/>
          </p:nvGrpSpPr>
          <p:grpSpPr>
            <a:xfrm>
              <a:off x="762000" y="1524000"/>
              <a:ext cx="1447800" cy="4419600"/>
              <a:chOff x="762000" y="1524000"/>
              <a:chExt cx="1447800" cy="4419600"/>
            </a:xfrm>
          </p:grpSpPr>
          <p:sp>
            <p:nvSpPr>
              <p:cNvPr id="52227" name="Rectangle 3"/>
              <p:cNvSpPr>
                <a:spLocks noChangeArrowheads="1"/>
              </p:cNvSpPr>
              <p:nvPr/>
            </p:nvSpPr>
            <p:spPr bwMode="auto">
              <a:xfrm>
                <a:off x="762000" y="1524000"/>
                <a:ext cx="1447800" cy="2590800"/>
              </a:xfrm>
              <a:prstGeom prst="rect">
                <a:avLst/>
              </a:prstGeom>
              <a:solidFill>
                <a:srgbClr val="FF9933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>
                    <a:uFillTx/>
                    <a:latin typeface="+mj-lt"/>
                  </a:rPr>
                  <a:t>Stack</a:t>
                </a:r>
              </a:p>
              <a:p>
                <a:pPr algn="ctr"/>
                <a:endParaRPr lang="en-US" sz="1800" b="1" dirty="0">
                  <a:uFillTx/>
                  <a:latin typeface="+mj-lt"/>
                </a:endParaRPr>
              </a:p>
              <a:p>
                <a:pPr algn="ctr"/>
                <a:endParaRPr lang="en-US" sz="1800" b="1" dirty="0">
                  <a:uFillTx/>
                  <a:latin typeface="+mj-lt"/>
                </a:endParaRPr>
              </a:p>
              <a:p>
                <a:pPr algn="ctr"/>
                <a:endParaRPr lang="en-US" sz="1800" b="1" dirty="0">
                  <a:uFillTx/>
                  <a:latin typeface="+mj-lt"/>
                </a:endParaRPr>
              </a:p>
              <a:p>
                <a:pPr algn="ctr"/>
                <a:endParaRPr lang="en-US" sz="1800" b="1" dirty="0">
                  <a:uFillTx/>
                  <a:latin typeface="+mj-lt"/>
                </a:endParaRPr>
              </a:p>
              <a:p>
                <a:pPr algn="ctr"/>
                <a:endParaRPr lang="en-US" sz="1800" b="1" dirty="0">
                  <a:uFillTx/>
                  <a:latin typeface="+mj-lt"/>
                </a:endParaRPr>
              </a:p>
              <a:p>
                <a:pPr algn="ctr"/>
                <a:endParaRPr lang="en-US" sz="1800" b="1" dirty="0">
                  <a:uFillTx/>
                  <a:latin typeface="+mj-lt"/>
                </a:endParaRPr>
              </a:p>
              <a:p>
                <a:pPr algn="ctr"/>
                <a:endParaRPr lang="en-US" sz="1800" b="1" dirty="0">
                  <a:uFillTx/>
                  <a:latin typeface="+mj-lt"/>
                </a:endParaRPr>
              </a:p>
              <a:p>
                <a:pPr algn="ctr"/>
                <a:r>
                  <a:rPr lang="en-US" sz="1800" b="1" dirty="0">
                    <a:uFillTx/>
                    <a:latin typeface="+mj-lt"/>
                  </a:rPr>
                  <a:t>Heap data</a:t>
                </a:r>
              </a:p>
            </p:txBody>
          </p:sp>
          <p:sp>
            <p:nvSpPr>
              <p:cNvPr id="52228" name="Rectangle 4"/>
              <p:cNvSpPr>
                <a:spLocks noChangeArrowheads="1"/>
              </p:cNvSpPr>
              <p:nvPr/>
            </p:nvSpPr>
            <p:spPr bwMode="auto">
              <a:xfrm>
                <a:off x="762000" y="4114800"/>
                <a:ext cx="1447800" cy="609600"/>
              </a:xfrm>
              <a:prstGeom prst="rect">
                <a:avLst/>
              </a:prstGeom>
              <a:solidFill>
                <a:srgbClr val="FF9933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>
                    <a:uFillTx/>
                    <a:latin typeface="+mj-lt"/>
                  </a:rPr>
                  <a:t>Static data</a:t>
                </a:r>
              </a:p>
            </p:txBody>
          </p:sp>
          <p:sp>
            <p:nvSpPr>
              <p:cNvPr id="52229" name="Rectangle 5"/>
              <p:cNvSpPr>
                <a:spLocks noChangeArrowheads="1"/>
              </p:cNvSpPr>
              <p:nvPr/>
            </p:nvSpPr>
            <p:spPr bwMode="auto">
              <a:xfrm>
                <a:off x="762000" y="4724400"/>
                <a:ext cx="1447800" cy="60960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>
                    <a:uFillTx/>
                    <a:latin typeface="+mj-lt"/>
                  </a:rPr>
                  <a:t>Text</a:t>
                </a:r>
              </a:p>
            </p:txBody>
          </p:sp>
          <p:sp>
            <p:nvSpPr>
              <p:cNvPr id="52230" name="Rectangle 6"/>
              <p:cNvSpPr>
                <a:spLocks noChangeArrowheads="1"/>
              </p:cNvSpPr>
              <p:nvPr/>
            </p:nvSpPr>
            <p:spPr bwMode="auto">
              <a:xfrm>
                <a:off x="762000" y="5334000"/>
                <a:ext cx="1447800" cy="60960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>
                    <a:uFillTx/>
                    <a:latin typeface="+mj-lt"/>
                  </a:rPr>
                  <a:t>Reserved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1524000" y="1905000"/>
              <a:ext cx="0" cy="1905000"/>
              <a:chOff x="1524000" y="1905000"/>
              <a:chExt cx="0" cy="1905000"/>
            </a:xfrm>
          </p:grpSpPr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524000" y="1905000"/>
                <a:ext cx="0" cy="609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uFillTx/>
                </a:endParaRPr>
              </a:p>
            </p:txBody>
          </p:sp>
          <p:sp>
            <p:nvSpPr>
              <p:cNvPr id="52237" name="Line 13"/>
              <p:cNvSpPr>
                <a:spLocks noChangeShapeType="1"/>
              </p:cNvSpPr>
              <p:nvPr/>
            </p:nvSpPr>
            <p:spPr bwMode="auto">
              <a:xfrm flipV="1">
                <a:off x="1524000" y="3200400"/>
                <a:ext cx="0" cy="609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uFillTx/>
                </a:endParaRPr>
              </a:p>
            </p:txBody>
          </p:sp>
        </p:grpSp>
      </p:grpSp>
      <p:sp>
        <p:nvSpPr>
          <p:cNvPr id="52238" name="Slide Number Placeholder 1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1D9263-FF79-42E8-85A0-64B1E0F4C980}" type="slidenum">
              <a:rPr lang="en-US">
                <a:uFillTx/>
                <a:latin typeface="Verdana" pitchFamily="34" charset="0"/>
              </a:rPr>
              <a:pPr/>
              <a:t>25</a:t>
            </a:fld>
            <a:endParaRPr lang="en-US">
              <a:uFillTx/>
              <a:latin typeface="Verdana" pitchFamily="34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457200" y="5737210"/>
            <a:ext cx="301660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uFillTx/>
                <a:latin typeface="Calibri"/>
                <a:cs typeface="Calibri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Addressing Modes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881938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Direct addressing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Indirect addressing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Register indirect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Base + displacement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PC-relative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Strange addressing modes that made it into someone</a:t>
            </a:r>
            <a:r>
              <a:rPr lang="ja-JP" alt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’</a:t>
            </a:r>
            <a:r>
              <a:rPr lang="en-US" altLang="ja-JP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s processor  </a:t>
            </a:r>
            <a:r>
              <a:rPr lang="en-US" altLang="ja-JP" sz="2000" dirty="0">
                <a:uFillTx/>
                <a:latin typeface="Calibri" pitchFamily="34" charset="0"/>
                <a:ea typeface="ＭＳ Ｐゴシック" charset="-128"/>
                <a:cs typeface="Times New Roman" pitchFamily="18" charset="0"/>
              </a:rPr>
              <a:t>–</a:t>
            </a:r>
            <a:r>
              <a:rPr lang="en-US" altLang="ja-JP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 and are interesting enough or ridiculous enough to talk about.</a:t>
            </a:r>
            <a:endParaRPr lang="en-US" sz="2000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5427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A638326-8C74-4BAE-8DAF-15A6CECD34C5}" type="slidenum">
              <a:rPr lang="en-US">
                <a:uFillTx/>
                <a:latin typeface="Verdana" pitchFamily="34" charset="0"/>
              </a:rPr>
              <a:pPr/>
              <a:t>26</a:t>
            </a:fld>
            <a:endParaRPr lang="en-US">
              <a:uFillTx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Direct Addressing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Like register addressing</a:t>
            </a:r>
          </a:p>
          <a:p>
            <a:pPr lvl="1" eaLnBrk="1" hangingPunct="1"/>
            <a:r>
              <a:rPr lang="en-US" dirty="0">
                <a:uFillTx/>
                <a:latin typeface="Calibri" pitchFamily="34" charset="0"/>
              </a:rPr>
              <a:t>Specify address as immediate constant</a:t>
            </a:r>
          </a:p>
          <a:p>
            <a:pPr lvl="1" eaLnBrk="1" hangingPunct="1"/>
            <a:r>
              <a:rPr lang="en-US" dirty="0">
                <a:uFillTx/>
                <a:latin typeface="Calibri" pitchFamily="34" charset="0"/>
              </a:rPr>
              <a:t>load r1,  M[1500]  ; </a:t>
            </a:r>
            <a:r>
              <a:rPr lang="en-US" sz="1800" dirty="0">
                <a:uFillTx/>
                <a:latin typeface="Calibri" pitchFamily="34" charset="0"/>
              </a:rPr>
              <a:t>r1 </a:t>
            </a:r>
            <a:r>
              <a:rPr lang="en-US" sz="1800" dirty="0">
                <a:uFillTx/>
                <a:latin typeface="Calibri" pitchFamily="34" charset="0"/>
                <a:sym typeface="Symbol" pitchFamily="18" charset="2"/>
              </a:rPr>
              <a:t> contents of location 1500</a:t>
            </a:r>
            <a:endParaRPr lang="en-US" dirty="0">
              <a:uFillTx/>
              <a:latin typeface="Calibri" pitchFamily="34" charset="0"/>
              <a:sym typeface="Symbol" pitchFamily="18" charset="2"/>
            </a:endParaRPr>
          </a:p>
          <a:p>
            <a:pPr lvl="1" eaLnBrk="1" hangingPunct="1"/>
            <a:r>
              <a:rPr lang="en-US" dirty="0">
                <a:uFillTx/>
                <a:latin typeface="Calibri" pitchFamily="34" charset="0"/>
                <a:sym typeface="Symbol" pitchFamily="18" charset="2"/>
              </a:rPr>
              <a:t>jump M[3000] ; </a:t>
            </a:r>
            <a:r>
              <a:rPr lang="en-US" sz="1800" dirty="0">
                <a:uFillTx/>
                <a:latin typeface="Calibri" pitchFamily="34" charset="0"/>
                <a:sym typeface="Symbol" pitchFamily="18" charset="2"/>
              </a:rPr>
              <a:t>jump to address 3000</a:t>
            </a:r>
            <a:endParaRPr lang="en-US" dirty="0">
              <a:uFillTx/>
              <a:latin typeface="Calibri" pitchFamily="34" charset="0"/>
              <a:sym typeface="Symbol" pitchFamily="18" charset="2"/>
            </a:endParaRPr>
          </a:p>
          <a:p>
            <a:pPr eaLnBrk="1" hangingPunct="1"/>
            <a:endParaRPr lang="en-US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Useful for addressing locations that don’</a:t>
            </a:r>
            <a:r>
              <a:rPr lang="en-US" altLang="ja-JP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t change during execution</a:t>
            </a:r>
          </a:p>
          <a:p>
            <a:pPr lvl="1" eaLnBrk="1" hangingPunct="1"/>
            <a:r>
              <a:rPr lang="en-US" sz="1800" dirty="0">
                <a:uFillTx/>
                <a:latin typeface="Calibri" pitchFamily="34" charset="0"/>
              </a:rPr>
              <a:t>Branch target addresses</a:t>
            </a:r>
          </a:p>
          <a:p>
            <a:pPr lvl="1" eaLnBrk="1" hangingPunct="1"/>
            <a:r>
              <a:rPr lang="en-US" sz="1800" dirty="0">
                <a:uFillTx/>
                <a:latin typeface="Calibri" pitchFamily="34" charset="0"/>
              </a:rPr>
              <a:t>Global/static variable locations</a:t>
            </a: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5530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173235-9996-4861-AE25-330CA0496DE2}" type="slidenum">
              <a:rPr lang="en-US">
                <a:uFillTx/>
                <a:latin typeface="Verdana" pitchFamily="34" charset="0"/>
              </a:rPr>
              <a:pPr/>
              <a:t>27</a:t>
            </a:fld>
            <a:endParaRPr lang="en-US">
              <a:uFillTx/>
              <a:latin typeface="Verdana" pitchFamily="34" charset="0"/>
            </a:endParaRPr>
          </a:p>
        </p:txBody>
      </p:sp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 rot="1865533">
            <a:off x="7036430" y="155161"/>
            <a:ext cx="1819275" cy="119713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28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uFillTx/>
                <a:latin typeface="Arial"/>
                <a:cs typeface="Arial"/>
              </a:rPr>
              <a:t>Example ISA</a:t>
            </a:r>
          </a:p>
          <a:p>
            <a:r>
              <a:rPr lang="en-US" sz="28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uFillTx/>
                <a:latin typeface="Arial"/>
                <a:cs typeface="Arial"/>
              </a:rPr>
              <a:t>(simplified)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Indirect Addressing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Compute the reference address by</a:t>
            </a:r>
          </a:p>
          <a:p>
            <a:pPr marL="990600" lvl="1" indent="-519113" eaLnBrk="1" hangingPunct="1">
              <a:buFontTx/>
              <a:buAutoNum type="arabicPeriod"/>
            </a:pPr>
            <a:r>
              <a:rPr lang="en-US" dirty="0">
                <a:uFillTx/>
                <a:latin typeface="Calibri" pitchFamily="34" charset="0"/>
              </a:rPr>
              <a:t>Specifying an immediate address</a:t>
            </a:r>
          </a:p>
          <a:p>
            <a:pPr marL="990600" lvl="1" indent="-519113" eaLnBrk="1" hangingPunct="1">
              <a:buFontTx/>
              <a:buAutoNum type="arabicPeriod"/>
            </a:pPr>
            <a:r>
              <a:rPr lang="en-US" dirty="0">
                <a:uFillTx/>
                <a:latin typeface="Calibri" pitchFamily="34" charset="0"/>
              </a:rPr>
              <a:t>Loading the value at that immediate address</a:t>
            </a:r>
          </a:p>
          <a:p>
            <a:pPr marL="990600" lvl="1" indent="-519113" eaLnBrk="1" hangingPunct="1">
              <a:buFontTx/>
              <a:buAutoNum type="arabicPeriod"/>
            </a:pPr>
            <a:r>
              <a:rPr lang="en-US" dirty="0">
                <a:uFillTx/>
                <a:latin typeface="Calibri" pitchFamily="34" charset="0"/>
              </a:rPr>
              <a:t>Using that value as the reference address</a:t>
            </a:r>
          </a:p>
          <a:p>
            <a:pPr marL="609600" indent="-609600"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load r1, M[ M[1900] ]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6629400" y="3657600"/>
            <a:ext cx="1219200" cy="22098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 sz="2000" dirty="0">
              <a:solidFill>
                <a:srgbClr val="000000"/>
              </a:solidFill>
              <a:uFillTx/>
              <a:latin typeface="Calibri" pitchFamily="34" charset="0"/>
            </a:endParaRPr>
          </a:p>
        </p:txBody>
      </p:sp>
      <p:sp>
        <p:nvSpPr>
          <p:cNvPr id="57349" name="Line 6"/>
          <p:cNvSpPr>
            <a:spLocks noChangeShapeType="1"/>
          </p:cNvSpPr>
          <p:nvPr/>
        </p:nvSpPr>
        <p:spPr bwMode="auto">
          <a:xfrm>
            <a:off x="4572000" y="3886200"/>
            <a:ext cx="2057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stealth" w="lg" len="med"/>
          </a:ln>
        </p:spPr>
        <p:txBody>
          <a:bodyPr wrap="none"/>
          <a:lstStyle/>
          <a:p>
            <a:endParaRPr lang="en-US">
              <a:uFillTx/>
            </a:endParaRPr>
          </a:p>
        </p:txBody>
      </p:sp>
      <p:sp>
        <p:nvSpPr>
          <p:cNvPr id="57350" name="Rectangle 7"/>
          <p:cNvSpPr>
            <a:spLocks noChangeArrowheads="1"/>
          </p:cNvSpPr>
          <p:nvPr/>
        </p:nvSpPr>
        <p:spPr bwMode="auto">
          <a:xfrm>
            <a:off x="6629400" y="4267200"/>
            <a:ext cx="1219200" cy="3048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folHlink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2340</a:t>
            </a:r>
          </a:p>
        </p:txBody>
      </p:sp>
      <p:sp>
        <p:nvSpPr>
          <p:cNvPr id="57351" name="Line 9"/>
          <p:cNvSpPr>
            <a:spLocks noChangeShapeType="1"/>
          </p:cNvSpPr>
          <p:nvPr/>
        </p:nvSpPr>
        <p:spPr bwMode="auto">
          <a:xfrm>
            <a:off x="7239000" y="4495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/>
          <a:lstStyle/>
          <a:p>
            <a:endParaRPr lang="en-US">
              <a:uFillTx/>
            </a:endParaRPr>
          </a:p>
        </p:txBody>
      </p:sp>
      <p:sp>
        <p:nvSpPr>
          <p:cNvPr id="57352" name="Rectangle 10"/>
          <p:cNvSpPr>
            <a:spLocks noChangeArrowheads="1"/>
          </p:cNvSpPr>
          <p:nvPr/>
        </p:nvSpPr>
        <p:spPr bwMode="auto">
          <a:xfrm>
            <a:off x="6629400" y="5105400"/>
            <a:ext cx="1219200" cy="3048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FFFFFF"/>
                </a:solidFill>
                <a:uFillTx/>
                <a:latin typeface="Calibri" pitchFamily="34" charset="0"/>
              </a:rPr>
              <a:t>5555</a:t>
            </a:r>
          </a:p>
        </p:txBody>
      </p:sp>
      <p:sp>
        <p:nvSpPr>
          <p:cNvPr id="57353" name="Text Box 12"/>
          <p:cNvSpPr txBox="1">
            <a:spLocks noChangeArrowheads="1"/>
          </p:cNvSpPr>
          <p:nvPr/>
        </p:nvSpPr>
        <p:spPr bwMode="auto">
          <a:xfrm>
            <a:off x="7785988" y="3514725"/>
            <a:ext cx="276038" cy="307777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uFillTx/>
                <a:latin typeface="Calibri" pitchFamily="34" charset="0"/>
              </a:rPr>
              <a:t>0</a:t>
            </a:r>
          </a:p>
        </p:txBody>
      </p:sp>
      <p:sp>
        <p:nvSpPr>
          <p:cNvPr id="57354" name="Text Box 13"/>
          <p:cNvSpPr txBox="1">
            <a:spLocks noChangeArrowheads="1"/>
          </p:cNvSpPr>
          <p:nvPr/>
        </p:nvSpPr>
        <p:spPr bwMode="auto">
          <a:xfrm>
            <a:off x="7779900" y="4279900"/>
            <a:ext cx="550151" cy="307777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uFillTx/>
                <a:latin typeface="Calibri" pitchFamily="34" charset="0"/>
              </a:rPr>
              <a:t>1900</a:t>
            </a:r>
          </a:p>
        </p:txBody>
      </p:sp>
      <p:sp>
        <p:nvSpPr>
          <p:cNvPr id="57355" name="Text Box 15"/>
          <p:cNvSpPr txBox="1">
            <a:spLocks noChangeArrowheads="1"/>
          </p:cNvSpPr>
          <p:nvPr/>
        </p:nvSpPr>
        <p:spPr bwMode="auto">
          <a:xfrm>
            <a:off x="7779900" y="5111750"/>
            <a:ext cx="550151" cy="307777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uFillTx/>
                <a:latin typeface="Calibri" pitchFamily="34" charset="0"/>
              </a:rPr>
              <a:t>2340</a:t>
            </a:r>
          </a:p>
        </p:txBody>
      </p:sp>
      <p:sp>
        <p:nvSpPr>
          <p:cNvPr id="57356" name="Slide Number Placeholder 1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2751B1A-8D71-4D35-AB68-85591DE62067}" type="slidenum">
              <a:rPr lang="en-US">
                <a:uFillTx/>
                <a:latin typeface="Verdana" pitchFamily="34" charset="0"/>
              </a:rPr>
              <a:pPr/>
              <a:t>28</a:t>
            </a:fld>
            <a:endParaRPr lang="en-US">
              <a:uFillTx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Register indirect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Specify which register has the reference address</a:t>
            </a:r>
          </a:p>
          <a:p>
            <a:pPr lvl="1" eaLnBrk="1" hangingPunct="1"/>
            <a:r>
              <a:rPr lang="en-US" dirty="0">
                <a:uFillTx/>
                <a:latin typeface="Calibri" pitchFamily="34" charset="0"/>
              </a:rPr>
              <a:t>Very useful for pointers</a:t>
            </a:r>
          </a:p>
          <a:p>
            <a:pPr lvl="2" eaLnBrk="1" hangingPunct="1">
              <a:buClr>
                <a:schemeClr val="tx1"/>
              </a:buClr>
              <a:buFont typeface="Verdana" pitchFamily="34" charset="0"/>
              <a:buNone/>
            </a:pPr>
            <a:r>
              <a:rPr lang="en-US" dirty="0">
                <a:uFillTx/>
                <a:latin typeface="Calibri" pitchFamily="34" charset="0"/>
              </a:rPr>
              <a:t>load r1, M[ r2 ]</a:t>
            </a:r>
          </a:p>
          <a:p>
            <a:pPr lvl="2" eaLnBrk="1" hangingPunct="1">
              <a:buClr>
                <a:schemeClr val="tx1"/>
              </a:buClr>
              <a:buFont typeface="Verdana" pitchFamily="34" charset="0"/>
              <a:buNone/>
            </a:pPr>
            <a:r>
              <a:rPr lang="en-US" i="1" dirty="0">
                <a:uFillTx/>
                <a:latin typeface="Calibri" pitchFamily="34" charset="0"/>
              </a:rPr>
              <a:t>add r2, r2, #4 </a:t>
            </a:r>
          </a:p>
          <a:p>
            <a:pPr lvl="2" eaLnBrk="1" hangingPunct="1">
              <a:buClr>
                <a:schemeClr val="tx1"/>
              </a:buClr>
              <a:buFont typeface="Verdana" pitchFamily="34" charset="0"/>
              <a:buNone/>
            </a:pPr>
            <a:r>
              <a:rPr lang="en-US" i="1" dirty="0">
                <a:uFillTx/>
                <a:latin typeface="Calibri" pitchFamily="34" charset="0"/>
              </a:rPr>
              <a:t>load r1, M[ r2 ]</a:t>
            </a:r>
          </a:p>
          <a:p>
            <a:pPr lvl="1" eaLnBrk="1" hangingPunct="1"/>
            <a:endParaRPr lang="en-US" i="1" dirty="0">
              <a:uFillTx/>
              <a:latin typeface="Calibri" pitchFamily="34" charset="0"/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4800600" y="4114800"/>
            <a:ext cx="838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3340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6400800" y="3352800"/>
            <a:ext cx="1219200" cy="22098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 sz="2000" dirty="0">
              <a:solidFill>
                <a:srgbClr val="000000"/>
              </a:solidFill>
              <a:uFillTx/>
              <a:latin typeface="Calibri" pitchFamily="34" charset="0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6400800" y="4953000"/>
            <a:ext cx="1219200" cy="3048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7777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6400800" y="4648200"/>
            <a:ext cx="1219200" cy="3048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FFFFFF"/>
                </a:solidFill>
                <a:uFillTx/>
                <a:latin typeface="Calibri" pitchFamily="34" charset="0"/>
              </a:rPr>
              <a:t>6666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7551300" y="4660900"/>
            <a:ext cx="550151" cy="307777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uFillTx/>
                <a:latin typeface="Calibri" pitchFamily="34" charset="0"/>
              </a:rPr>
              <a:t>3340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7551300" y="4965700"/>
            <a:ext cx="550151" cy="307777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uFillTx/>
                <a:latin typeface="Calibri" pitchFamily="34" charset="0"/>
              </a:rPr>
              <a:t>3344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4416031" y="4216400"/>
            <a:ext cx="377027" cy="307777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uFillTx/>
                <a:latin typeface="Calibri" pitchFamily="34" charset="0"/>
              </a:rPr>
              <a:t>R2</a:t>
            </a:r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914400" y="2209800"/>
            <a:ext cx="53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tailEnd type="triangle" w="med" len="med"/>
          </a:ln>
        </p:spPr>
        <p:txBody>
          <a:bodyPr wrap="none"/>
          <a:lstStyle/>
          <a:p>
            <a:endParaRPr lang="en-US">
              <a:uFillTx/>
            </a:endParaRP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4572000" y="2819400"/>
            <a:ext cx="1361848" cy="40011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register file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6400800" y="2819400"/>
            <a:ext cx="1064394" cy="40011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memory</a:t>
            </a:r>
          </a:p>
        </p:txBody>
      </p:sp>
      <p:sp>
        <p:nvSpPr>
          <p:cNvPr id="59406" name="Slide Number Placeholder 1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277A055-B057-4560-9CF2-47D45C9C1B65}" type="slidenum">
              <a:rPr lang="en-US">
                <a:uFillTx/>
                <a:latin typeface="Verdana" pitchFamily="34" charset="0"/>
              </a:rPr>
              <a:pPr/>
              <a:t>29</a:t>
            </a:fld>
            <a:endParaRPr lang="en-US">
              <a:uFillTx/>
              <a:latin typeface="Verdana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800600" y="3400455"/>
            <a:ext cx="838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6666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416032" y="3502055"/>
            <a:ext cx="377026" cy="307777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uFillTx/>
                <a:latin typeface="Calibri" pitchFamily="34" charset="0"/>
              </a:rPr>
              <a:t>R1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</a:rPr>
              <a:t>Basic von Neumann Architecture</a:t>
            </a:r>
            <a:endParaRPr lang="en-US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72706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368427"/>
            <a:ext cx="7010400" cy="4876798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</a:pPr>
            <a:r>
              <a:rPr lang="en-US" b="1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Two Key Ideas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uFillTx/>
              </a:rPr>
              <a:t>Data and instructions are in the same memory</a:t>
            </a:r>
          </a:p>
          <a:p>
            <a:pPr lvl="1"/>
            <a:r>
              <a:rPr lang="en-US" dirty="0">
                <a:uFillTx/>
              </a:rPr>
              <a:t>Programs (instructions) can be viewed as data and vice versa!</a:t>
            </a:r>
          </a:p>
          <a:p>
            <a:pPr>
              <a:buFont typeface="+mj-lt"/>
              <a:buAutoNum type="arabicPeriod"/>
            </a:pPr>
            <a:r>
              <a:rPr lang="en-US" dirty="0">
                <a:uFillTx/>
              </a:rPr>
              <a:t>Instructions are stored sequentially in memory</a:t>
            </a:r>
          </a:p>
          <a:p>
            <a:pPr lvl="1"/>
            <a:r>
              <a:rPr lang="en-US" dirty="0">
                <a:uFillTx/>
              </a:rPr>
              <a:t>Accessed by the program counter (PC) —it contains the</a:t>
            </a:r>
            <a:br>
              <a:rPr lang="en-US" dirty="0">
                <a:uFillTx/>
              </a:rPr>
            </a:br>
            <a:r>
              <a:rPr lang="en-US" dirty="0">
                <a:uFillTx/>
              </a:rPr>
              <a:t>address/location of the instruction the hardware is executing</a:t>
            </a:r>
          </a:p>
          <a:p>
            <a:pPr lvl="1"/>
            <a:r>
              <a:rPr lang="en-US" dirty="0">
                <a:uFillTx/>
              </a:rPr>
              <a:t>The PC is simply incremented to “point to” the next instruction</a:t>
            </a:r>
          </a:p>
          <a:p>
            <a:pPr lvl="1"/>
            <a:r>
              <a:rPr lang="en-US" dirty="0">
                <a:uFillTx/>
              </a:rPr>
              <a:t>“jumps” / “branches” override fetching the sequential next </a:t>
            </a:r>
            <a:r>
              <a:rPr lang="en-US" dirty="0" err="1">
                <a:uFillTx/>
              </a:rPr>
              <a:t>insn</a:t>
            </a:r>
            <a:endParaRPr lang="en-US" dirty="0">
              <a:uFillTx/>
            </a:endParaRPr>
          </a:p>
          <a:p>
            <a:pPr lvl="1"/>
            <a:r>
              <a:rPr lang="en-US" dirty="0">
                <a:uFillTx/>
              </a:rPr>
              <a:t>Terminology: Jumps are usually unconditional and branches are conditional on a flag being checked</a:t>
            </a:r>
          </a:p>
          <a:p>
            <a:pPr lvl="2"/>
            <a:r>
              <a:rPr lang="en-US" dirty="0">
                <a:uFillTx/>
              </a:rPr>
              <a:t>there are conditional jumps</a:t>
            </a:r>
            <a:r>
              <a:rPr lang="is-IS" dirty="0">
                <a:uFillTx/>
              </a:rPr>
              <a:t>….</a:t>
            </a:r>
          </a:p>
          <a:p>
            <a:pPr marL="0" indent="0">
              <a:buNone/>
            </a:pPr>
            <a:r>
              <a:rPr lang="en-US" b="1" dirty="0">
                <a:uFillTx/>
              </a:rPr>
              <a:t>How do we get the data?</a:t>
            </a:r>
          </a:p>
          <a:p>
            <a:pPr lvl="1"/>
            <a:r>
              <a:rPr lang="en-US" dirty="0">
                <a:uFillTx/>
              </a:rPr>
              <a:t>May be in registers or memory-–addressing modes</a:t>
            </a:r>
          </a:p>
          <a:p>
            <a:pPr lvl="1"/>
            <a:endParaRPr lang="en-US" dirty="0">
              <a:uFillTx/>
            </a:endParaRPr>
          </a:p>
          <a:p>
            <a:pPr eaLnBrk="1" hangingPunct="1">
              <a:buFont typeface="+mj-lt"/>
              <a:buAutoNum type="arabicPeriod"/>
            </a:pPr>
            <a:endParaRPr lang="en-US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7270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466759-FF5C-41BA-AC09-82837C7AAC9D}" type="slidenum">
              <a:rPr lang="en-US">
                <a:uFillTx/>
                <a:latin typeface="Verdana" pitchFamily="34" charset="0"/>
              </a:rPr>
              <a:pPr/>
              <a:t>3</a:t>
            </a:fld>
            <a:endParaRPr lang="en-US" dirty="0">
              <a:uFillTx/>
              <a:latin typeface="Verdana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315200" y="1663700"/>
            <a:ext cx="1727635" cy="1993900"/>
            <a:chOff x="7315200" y="1663700"/>
            <a:chExt cx="1727635" cy="19939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0" y="1663700"/>
              <a:ext cx="660835" cy="19939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5200" y="2895600"/>
              <a:ext cx="1127852" cy="570803"/>
            </a:xfrm>
            <a:prstGeom prst="rect">
              <a:avLst/>
            </a:prstGeom>
          </p:spPr>
        </p:pic>
        <p:sp>
          <p:nvSpPr>
            <p:cNvPr id="5" name="Right Arrow 4"/>
            <p:cNvSpPr>
              <a:spLocks/>
            </p:cNvSpPr>
            <p:nvPr/>
          </p:nvSpPr>
          <p:spPr bwMode="auto">
            <a:xfrm>
              <a:off x="8153400" y="3200400"/>
              <a:ext cx="170443" cy="95599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Register indirect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Specify which register has the reference address</a:t>
            </a:r>
          </a:p>
          <a:p>
            <a:pPr lvl="1" eaLnBrk="1" hangingPunct="1"/>
            <a:r>
              <a:rPr lang="en-US" dirty="0">
                <a:uFillTx/>
                <a:latin typeface="Calibri" pitchFamily="34" charset="0"/>
              </a:rPr>
              <a:t>Very useful for pointers</a:t>
            </a:r>
          </a:p>
          <a:p>
            <a:pPr lvl="2" eaLnBrk="1" hangingPunct="1">
              <a:buClr>
                <a:schemeClr val="tx1"/>
              </a:buClr>
              <a:buFont typeface="Verdana" pitchFamily="34" charset="0"/>
              <a:buNone/>
            </a:pPr>
            <a:r>
              <a:rPr lang="en-US" i="1" dirty="0">
                <a:uFillTx/>
                <a:latin typeface="Calibri" pitchFamily="34" charset="0"/>
              </a:rPr>
              <a:t>load r1, M[ r2 ]</a:t>
            </a:r>
          </a:p>
          <a:p>
            <a:pPr lvl="2" eaLnBrk="1" hangingPunct="1">
              <a:buClr>
                <a:schemeClr val="tx1"/>
              </a:buClr>
              <a:buFont typeface="Verdana" pitchFamily="34" charset="0"/>
              <a:buNone/>
            </a:pPr>
            <a:r>
              <a:rPr lang="en-US" dirty="0">
                <a:uFillTx/>
                <a:latin typeface="Calibri" pitchFamily="34" charset="0"/>
              </a:rPr>
              <a:t>add r2, r2, #4 </a:t>
            </a:r>
          </a:p>
          <a:p>
            <a:pPr lvl="2" eaLnBrk="1" hangingPunct="1">
              <a:buClr>
                <a:schemeClr val="tx1"/>
              </a:buClr>
              <a:buFont typeface="Verdana" pitchFamily="34" charset="0"/>
              <a:buNone/>
            </a:pPr>
            <a:r>
              <a:rPr lang="en-US" i="1" dirty="0">
                <a:uFillTx/>
                <a:latin typeface="Calibri" pitchFamily="34" charset="0"/>
              </a:rPr>
              <a:t>load r1, M[ r2 ]</a:t>
            </a:r>
          </a:p>
          <a:p>
            <a:pPr lvl="1" eaLnBrk="1" hangingPunct="1"/>
            <a:endParaRPr lang="en-US" i="1" dirty="0">
              <a:uFillTx/>
              <a:latin typeface="Calibri" pitchFamily="34" charset="0"/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6400800" y="3352800"/>
            <a:ext cx="1219200" cy="22098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 sz="2000" dirty="0">
              <a:solidFill>
                <a:srgbClr val="000000"/>
              </a:solidFill>
              <a:uFillTx/>
              <a:latin typeface="Calibri" pitchFamily="34" charset="0"/>
            </a:endParaRP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6400800" y="4953000"/>
            <a:ext cx="1219200" cy="3048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7777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6400800" y="4648200"/>
            <a:ext cx="1219200" cy="3048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6666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7551300" y="4660900"/>
            <a:ext cx="550151" cy="307777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uFillTx/>
                <a:latin typeface="Calibri" pitchFamily="34" charset="0"/>
              </a:rPr>
              <a:t>3340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7551300" y="4965700"/>
            <a:ext cx="550151" cy="307777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uFillTx/>
                <a:latin typeface="Calibri" pitchFamily="34" charset="0"/>
              </a:rPr>
              <a:t>3344</a:t>
            </a:r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914400" y="2533650"/>
            <a:ext cx="53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tailEnd type="triangle" w="med" len="med"/>
          </a:ln>
        </p:spPr>
        <p:txBody>
          <a:bodyPr wrap="none"/>
          <a:lstStyle/>
          <a:p>
            <a:endParaRPr lang="en-US">
              <a:uFillTx/>
            </a:endParaRP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4572000" y="2819400"/>
            <a:ext cx="1361848" cy="40011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register file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6400800" y="2819400"/>
            <a:ext cx="1064394" cy="40011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memory</a:t>
            </a:r>
          </a:p>
        </p:txBody>
      </p:sp>
      <p:sp>
        <p:nvSpPr>
          <p:cNvPr id="61454" name="Slide Number Placeholder 1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B55E83-DA40-47AA-A29D-469BEA3D9572}" type="slidenum">
              <a:rPr lang="en-US">
                <a:uFillTx/>
                <a:latin typeface="Verdana" pitchFamily="34" charset="0"/>
              </a:rPr>
              <a:pPr/>
              <a:t>30</a:t>
            </a:fld>
            <a:endParaRPr lang="en-US">
              <a:uFillTx/>
              <a:latin typeface="Verdana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800600" y="4114800"/>
            <a:ext cx="838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3344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416031" y="4216400"/>
            <a:ext cx="377027" cy="307777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uFillTx/>
                <a:latin typeface="Calibri" pitchFamily="34" charset="0"/>
              </a:rPr>
              <a:t>R2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800600" y="3400455"/>
            <a:ext cx="838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6666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4416032" y="3502055"/>
            <a:ext cx="377026" cy="307777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uFillTx/>
                <a:latin typeface="Calibri" pitchFamily="34" charset="0"/>
              </a:rPr>
              <a:t>R1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Register indirect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Specify which register has the reference address</a:t>
            </a:r>
          </a:p>
          <a:p>
            <a:pPr lvl="1" eaLnBrk="1" hangingPunct="1"/>
            <a:r>
              <a:rPr lang="en-US" dirty="0">
                <a:uFillTx/>
                <a:latin typeface="Calibri" pitchFamily="34" charset="0"/>
              </a:rPr>
              <a:t>Very useful for pointers</a:t>
            </a:r>
          </a:p>
          <a:p>
            <a:pPr lvl="2" eaLnBrk="1" hangingPunct="1">
              <a:buClr>
                <a:schemeClr val="tx1"/>
              </a:buClr>
              <a:buFont typeface="Verdana" pitchFamily="34" charset="0"/>
              <a:buNone/>
            </a:pPr>
            <a:r>
              <a:rPr lang="en-US" i="1" dirty="0">
                <a:uFillTx/>
                <a:latin typeface="Calibri" pitchFamily="34" charset="0"/>
              </a:rPr>
              <a:t>load r1, M[ r2 ]</a:t>
            </a:r>
          </a:p>
          <a:p>
            <a:pPr lvl="2" eaLnBrk="1" hangingPunct="1">
              <a:buClr>
                <a:schemeClr val="tx1"/>
              </a:buClr>
              <a:buFont typeface="Verdana" pitchFamily="34" charset="0"/>
              <a:buNone/>
            </a:pPr>
            <a:r>
              <a:rPr lang="en-US" i="1" dirty="0">
                <a:uFillTx/>
                <a:latin typeface="Calibri" pitchFamily="34" charset="0"/>
              </a:rPr>
              <a:t>add r2, r2, #4 </a:t>
            </a:r>
          </a:p>
          <a:p>
            <a:pPr lvl="2" eaLnBrk="1" hangingPunct="1">
              <a:buClr>
                <a:schemeClr val="tx1"/>
              </a:buClr>
              <a:buFont typeface="Verdana" pitchFamily="34" charset="0"/>
              <a:buNone/>
            </a:pPr>
            <a:r>
              <a:rPr lang="en-US" dirty="0">
                <a:uFillTx/>
                <a:latin typeface="Calibri" pitchFamily="34" charset="0"/>
              </a:rPr>
              <a:t>load r1, M[ r2 ]</a:t>
            </a:r>
          </a:p>
          <a:p>
            <a:pPr lvl="1" eaLnBrk="1" hangingPunct="1"/>
            <a:endParaRPr lang="en-US" dirty="0">
              <a:uFillTx/>
              <a:latin typeface="Calibri" pitchFamily="34" charset="0"/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6400800" y="3352800"/>
            <a:ext cx="1219200" cy="22098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 sz="2000" dirty="0">
              <a:solidFill>
                <a:srgbClr val="000000"/>
              </a:solidFill>
              <a:uFillTx/>
              <a:latin typeface="Calibri" pitchFamily="34" charset="0"/>
            </a:endParaRP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6400800" y="4953000"/>
            <a:ext cx="1219200" cy="3048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FFFFFF"/>
                </a:solidFill>
                <a:uFillTx/>
                <a:latin typeface="Calibri" pitchFamily="34" charset="0"/>
              </a:rPr>
              <a:t>7777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6400800" y="4648200"/>
            <a:ext cx="1219200" cy="3048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6666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7551300" y="4660900"/>
            <a:ext cx="550151" cy="307777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uFillTx/>
                <a:latin typeface="Calibri" pitchFamily="34" charset="0"/>
              </a:rPr>
              <a:t>3340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7551300" y="4965700"/>
            <a:ext cx="550151" cy="307777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uFillTx/>
                <a:latin typeface="Calibri" pitchFamily="34" charset="0"/>
              </a:rPr>
              <a:t>3344</a:t>
            </a:r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914400" y="2876550"/>
            <a:ext cx="53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tailEnd type="triangle" w="med" len="med"/>
          </a:ln>
        </p:spPr>
        <p:txBody>
          <a:bodyPr wrap="none"/>
          <a:lstStyle/>
          <a:p>
            <a:endParaRPr lang="en-US">
              <a:uFillTx/>
            </a:endParaRP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4572000" y="2819400"/>
            <a:ext cx="1361848" cy="40011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register file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6400800" y="2819400"/>
            <a:ext cx="1064394" cy="40011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memory</a:t>
            </a:r>
          </a:p>
        </p:txBody>
      </p:sp>
      <p:sp>
        <p:nvSpPr>
          <p:cNvPr id="62478" name="Slide Number Placeholder 1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B3EE854-3163-4084-948C-9A38613D4EFE}" type="slidenum">
              <a:rPr lang="en-US">
                <a:uFillTx/>
                <a:latin typeface="Verdana" pitchFamily="34" charset="0"/>
              </a:rPr>
              <a:pPr/>
              <a:t>31</a:t>
            </a:fld>
            <a:endParaRPr lang="en-US">
              <a:uFillTx/>
              <a:latin typeface="Verdana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800600" y="4114800"/>
            <a:ext cx="838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3344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416031" y="4216400"/>
            <a:ext cx="377027" cy="307777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uFillTx/>
                <a:latin typeface="Calibri" pitchFamily="34" charset="0"/>
              </a:rPr>
              <a:t>R2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800600" y="3400455"/>
            <a:ext cx="838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7777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4416032" y="3502055"/>
            <a:ext cx="377026" cy="307777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uFillTx/>
                <a:latin typeface="Calibri" pitchFamily="34" charset="0"/>
              </a:rPr>
              <a:t>R1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Base + Displacement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Most common addressing mode today</a:t>
            </a:r>
          </a:p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Compute address as: </a:t>
            </a:r>
            <a:r>
              <a:rPr lang="en-US" dirty="0" err="1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reg</a:t>
            </a:r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 value + </a:t>
            </a:r>
            <a:r>
              <a:rPr lang="en-US" dirty="0" err="1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immed</a:t>
            </a:r>
            <a:endParaRPr lang="en-US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load r1, M [ r2 + 1000]</a:t>
            </a:r>
          </a:p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Good for accessing class objects/structures. Why?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3492" name="Text Box 11"/>
          <p:cNvSpPr txBox="1">
            <a:spLocks noChangeArrowheads="1"/>
          </p:cNvSpPr>
          <p:nvPr/>
        </p:nvSpPr>
        <p:spPr bwMode="auto">
          <a:xfrm>
            <a:off x="1095564" y="3048000"/>
            <a:ext cx="1622047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uFillTx/>
                <a:latin typeface="Calibri" pitchFamily="34" charset="0"/>
              </a:rPr>
              <a:t>a.tot += a.val;</a:t>
            </a:r>
          </a:p>
        </p:txBody>
      </p:sp>
      <p:sp>
        <p:nvSpPr>
          <p:cNvPr id="63493" name="Rectangle 2"/>
          <p:cNvSpPr>
            <a:spLocks noChangeArrowheads="1"/>
          </p:cNvSpPr>
          <p:nvPr/>
        </p:nvSpPr>
        <p:spPr bwMode="auto">
          <a:xfrm>
            <a:off x="5410200" y="3733800"/>
            <a:ext cx="838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2340</a:t>
            </a:r>
          </a:p>
        </p:txBody>
      </p:sp>
      <p:sp>
        <p:nvSpPr>
          <p:cNvPr id="63494" name="Rectangle 3"/>
          <p:cNvSpPr>
            <a:spLocks noChangeArrowheads="1"/>
          </p:cNvSpPr>
          <p:nvPr/>
        </p:nvSpPr>
        <p:spPr bwMode="auto">
          <a:xfrm>
            <a:off x="7010400" y="3733800"/>
            <a:ext cx="1219200" cy="22098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 sz="2000" dirty="0">
              <a:solidFill>
                <a:srgbClr val="000000"/>
              </a:solidFill>
              <a:uFillTx/>
              <a:latin typeface="Calibri" pitchFamily="34" charset="0"/>
            </a:endParaRPr>
          </a:p>
        </p:txBody>
      </p:sp>
      <p:sp>
        <p:nvSpPr>
          <p:cNvPr id="63495" name="Rectangle 4"/>
          <p:cNvSpPr>
            <a:spLocks noChangeArrowheads="1"/>
          </p:cNvSpPr>
          <p:nvPr/>
        </p:nvSpPr>
        <p:spPr bwMode="auto">
          <a:xfrm>
            <a:off x="7010400" y="5334000"/>
            <a:ext cx="1219200" cy="3048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FFFFFF"/>
                </a:solidFill>
                <a:uFillTx/>
                <a:latin typeface="Calibri" pitchFamily="34" charset="0"/>
              </a:rPr>
              <a:t>6666</a:t>
            </a:r>
          </a:p>
        </p:txBody>
      </p:sp>
      <p:sp>
        <p:nvSpPr>
          <p:cNvPr id="63496" name="Rectangle 5"/>
          <p:cNvSpPr>
            <a:spLocks noChangeArrowheads="1"/>
          </p:cNvSpPr>
          <p:nvPr/>
        </p:nvSpPr>
        <p:spPr bwMode="auto">
          <a:xfrm>
            <a:off x="7010400" y="4495800"/>
            <a:ext cx="1219200" cy="3048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5555</a:t>
            </a:r>
          </a:p>
        </p:txBody>
      </p:sp>
      <p:sp>
        <p:nvSpPr>
          <p:cNvPr id="63497" name="Text Box 6"/>
          <p:cNvSpPr txBox="1">
            <a:spLocks noChangeArrowheads="1"/>
          </p:cNvSpPr>
          <p:nvPr/>
        </p:nvSpPr>
        <p:spPr bwMode="auto">
          <a:xfrm>
            <a:off x="8160900" y="4495800"/>
            <a:ext cx="550151" cy="307777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uFillTx/>
                <a:latin typeface="Calibri" pitchFamily="34" charset="0"/>
              </a:rPr>
              <a:t>2340</a:t>
            </a:r>
          </a:p>
        </p:txBody>
      </p:sp>
      <p:sp>
        <p:nvSpPr>
          <p:cNvPr id="63498" name="Text Box 7"/>
          <p:cNvSpPr txBox="1">
            <a:spLocks noChangeArrowheads="1"/>
          </p:cNvSpPr>
          <p:nvPr/>
        </p:nvSpPr>
        <p:spPr bwMode="auto">
          <a:xfrm>
            <a:off x="8160900" y="5346700"/>
            <a:ext cx="550151" cy="307777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uFillTx/>
                <a:latin typeface="Calibri" pitchFamily="34" charset="0"/>
              </a:rPr>
              <a:t>3340</a:t>
            </a:r>
          </a:p>
        </p:txBody>
      </p:sp>
      <p:sp>
        <p:nvSpPr>
          <p:cNvPr id="63499" name="Text Box 8"/>
          <p:cNvSpPr txBox="1">
            <a:spLocks noChangeArrowheads="1"/>
          </p:cNvSpPr>
          <p:nvPr/>
        </p:nvSpPr>
        <p:spPr bwMode="auto">
          <a:xfrm>
            <a:off x="5025631" y="3835400"/>
            <a:ext cx="377027" cy="307777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uFillTx/>
                <a:latin typeface="Calibri" pitchFamily="34" charset="0"/>
              </a:rPr>
              <a:t>R2</a:t>
            </a:r>
          </a:p>
        </p:txBody>
      </p:sp>
      <p:sp>
        <p:nvSpPr>
          <p:cNvPr id="63500" name="Text Box 9"/>
          <p:cNvSpPr txBox="1">
            <a:spLocks noChangeArrowheads="1"/>
          </p:cNvSpPr>
          <p:nvPr/>
        </p:nvSpPr>
        <p:spPr bwMode="auto">
          <a:xfrm>
            <a:off x="5181600" y="3200400"/>
            <a:ext cx="1361848" cy="40011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register file</a:t>
            </a:r>
          </a:p>
        </p:txBody>
      </p:sp>
      <p:sp>
        <p:nvSpPr>
          <p:cNvPr id="63501" name="Text Box 10"/>
          <p:cNvSpPr txBox="1">
            <a:spLocks noChangeArrowheads="1"/>
          </p:cNvSpPr>
          <p:nvPr/>
        </p:nvSpPr>
        <p:spPr bwMode="auto">
          <a:xfrm>
            <a:off x="7010400" y="3200400"/>
            <a:ext cx="1064394" cy="40011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memory</a:t>
            </a:r>
          </a:p>
        </p:txBody>
      </p:sp>
      <p:sp>
        <p:nvSpPr>
          <p:cNvPr id="63502" name="Slide Number Placeholder 1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AC2D86C-02D4-4F77-BEAF-83CBD8F0C573}" type="slidenum">
              <a:rPr lang="en-US">
                <a:uFillTx/>
                <a:latin typeface="Verdana" pitchFamily="34" charset="0"/>
              </a:rPr>
              <a:pPr/>
              <a:t>32</a:t>
            </a:fld>
            <a:endParaRPr lang="en-US">
              <a:uFillTx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Class Problem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609600" y="5334000"/>
            <a:ext cx="8382000" cy="707886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b. How can base + displacement be made to simulate indirect addressing?? </a:t>
            </a:r>
            <a:b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</a:br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    (Hint:  requires 2 instructions)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4648200" y="3136900"/>
            <a:ext cx="838200" cy="3810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10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6248400" y="3429000"/>
            <a:ext cx="1219200" cy="3048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100</a:t>
            </a: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6248400" y="2819400"/>
            <a:ext cx="1219200" cy="3048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108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7481892" y="2832100"/>
            <a:ext cx="458780" cy="307777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uFillTx/>
                <a:latin typeface="Calibri" pitchFamily="34" charset="0"/>
              </a:rPr>
              <a:t>100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7481892" y="3441700"/>
            <a:ext cx="458780" cy="307777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uFillTx/>
                <a:latin typeface="Calibri" pitchFamily="34" charset="0"/>
              </a:rPr>
              <a:t>108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4263631" y="3162300"/>
            <a:ext cx="377027" cy="307777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uFillTx/>
                <a:latin typeface="Calibri" pitchFamily="34" charset="0"/>
              </a:rPr>
              <a:t>R2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7481892" y="3136900"/>
            <a:ext cx="458780" cy="307777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uFillTx/>
                <a:latin typeface="Calibri" pitchFamily="34" charset="0"/>
              </a:rPr>
              <a:t>104</a:t>
            </a:r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6248400" y="3124200"/>
            <a:ext cx="1219200" cy="3048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-1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4648200" y="2755900"/>
            <a:ext cx="838200" cy="3810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0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4263631" y="2781300"/>
            <a:ext cx="377027" cy="307777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uFillTx/>
                <a:latin typeface="Calibri" pitchFamily="34" charset="0"/>
              </a:rPr>
              <a:t>R1</a:t>
            </a:r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4648200" y="3517900"/>
            <a:ext cx="838200" cy="3810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108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4263631" y="3543300"/>
            <a:ext cx="377027" cy="307777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uFillTx/>
                <a:latin typeface="Calibri" pitchFamily="34" charset="0"/>
              </a:rPr>
              <a:t>R3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838200" y="2057400"/>
            <a:ext cx="2012089" cy="1015663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r2 = load M[r3]</a:t>
            </a:r>
          </a:p>
          <a:p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r3 = load M[r2+4]</a:t>
            </a:r>
          </a:p>
          <a:p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store M[r2+8], r3 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609600" y="1371600"/>
            <a:ext cx="8077200" cy="707886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marL="457200" indent="-457200"/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a. What are the contents of register/memory after executing the following instructions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4495800" y="2298700"/>
            <a:ext cx="1361848" cy="40011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register file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6324600" y="2298700"/>
            <a:ext cx="1064394" cy="40011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uFillTx/>
                <a:latin typeface="Calibri" pitchFamily="34" charset="0"/>
              </a:rPr>
              <a:t>memory</a:t>
            </a:r>
          </a:p>
        </p:txBody>
      </p:sp>
      <p:sp>
        <p:nvSpPr>
          <p:cNvPr id="64532" name="Slide Number Placeholder 2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1EDDCF4-CBB3-4969-B72C-EA892356DCD9}" type="slidenum">
              <a:rPr lang="en-US">
                <a:uFillTx/>
                <a:latin typeface="Verdana" pitchFamily="34" charset="0"/>
              </a:rPr>
              <a:pPr/>
              <a:t>33</a:t>
            </a:fld>
            <a:endParaRPr lang="en-US" dirty="0">
              <a:uFillTx/>
              <a:latin typeface="Verdana" pitchFamily="34" charset="0"/>
            </a:endParaRPr>
          </a:p>
        </p:txBody>
      </p:sp>
      <p:sp>
        <p:nvSpPr>
          <p:cNvPr id="22" name="WordArt 4"/>
          <p:cNvSpPr>
            <a:spLocks noChangeArrowheads="1" noChangeShapeType="1" noTextEdit="1"/>
          </p:cNvSpPr>
          <p:nvPr/>
        </p:nvSpPr>
        <p:spPr bwMode="auto">
          <a:xfrm rot="1865533">
            <a:off x="7036430" y="155161"/>
            <a:ext cx="1819275" cy="119713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28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uFillTx/>
                <a:latin typeface="Arial"/>
                <a:cs typeface="Arial"/>
              </a:rPr>
              <a:t>Example ISA</a:t>
            </a:r>
          </a:p>
          <a:p>
            <a:r>
              <a:rPr lang="en-US" sz="28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uFillTx/>
                <a:latin typeface="Arial"/>
                <a:cs typeface="Arial"/>
              </a:rPr>
              <a:t>(simplified)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PC-relative addressing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Variant on base + displacement</a:t>
            </a:r>
          </a:p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PC register is base, longer displacement possible since PC is assumed implicitly</a:t>
            </a:r>
          </a:p>
          <a:p>
            <a:pPr lvl="1" eaLnBrk="1" hangingPunct="1"/>
            <a:r>
              <a:rPr lang="en-US" dirty="0">
                <a:uFillTx/>
                <a:latin typeface="Calibri" pitchFamily="34" charset="0"/>
              </a:rPr>
              <a:t>Used for branch instructions</a:t>
            </a:r>
          </a:p>
          <a:p>
            <a:pPr lvl="2" eaLnBrk="1" hangingPunct="1"/>
            <a:r>
              <a:rPr lang="en-US" dirty="0">
                <a:uFillTx/>
                <a:latin typeface="Calibri" pitchFamily="34" charset="0"/>
              </a:rPr>
              <a:t>jump [ - 8 ] ; jump back 2 instructions (32-bit instructions)</a:t>
            </a:r>
          </a:p>
          <a:p>
            <a:pPr eaLnBrk="1" hangingPunct="1"/>
            <a:endParaRPr lang="en-US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Humans use labels and leave it to the assembler to determine the immediate value.  Why? </a:t>
            </a:r>
            <a:endParaRPr lang="en-US" dirty="0">
              <a:uFillTx/>
              <a:latin typeface="Calibri" pitchFamily="34" charset="0"/>
            </a:endParaRP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656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9C75433-8714-4D79-800C-314743CB6721}" type="slidenum">
              <a:rPr lang="en-US">
                <a:uFillTx/>
                <a:latin typeface="Verdana" pitchFamily="34" charset="0"/>
              </a:rPr>
              <a:pPr/>
              <a:t>34</a:t>
            </a:fld>
            <a:endParaRPr lang="en-US">
              <a:uFillTx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Other Addressing Modes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Double indirect</a:t>
            </a:r>
          </a:p>
          <a:p>
            <a:pPr lvl="1" eaLnBrk="1" hangingPunct="1"/>
            <a:r>
              <a:rPr lang="en-US" dirty="0">
                <a:uFillTx/>
                <a:latin typeface="Calibri" pitchFamily="34" charset="0"/>
              </a:rPr>
              <a:t>load r1, M [ M [ M[1900]]]</a:t>
            </a:r>
          </a:p>
          <a:p>
            <a:pPr eaLnBrk="1" hangingPunct="1"/>
            <a:endParaRPr lang="en-US" sz="1600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marL="0" indent="0" eaLnBrk="1" hangingPunct="1">
              <a:buNone/>
            </a:pPr>
            <a:endParaRPr lang="en-US" sz="1400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Auto-increment</a:t>
            </a:r>
          </a:p>
          <a:p>
            <a:pPr lvl="1" eaLnBrk="1" hangingPunct="1"/>
            <a:r>
              <a:rPr lang="en-US" dirty="0">
                <a:uFillTx/>
                <a:latin typeface="Calibri" pitchFamily="34" charset="0"/>
              </a:rPr>
              <a:t>load r1, M[ r2++ ]</a:t>
            </a:r>
          </a:p>
          <a:p>
            <a:pPr lvl="1" eaLnBrk="1" hangingPunct="1"/>
            <a:r>
              <a:rPr lang="en-US" sz="1600" dirty="0">
                <a:uFillTx/>
                <a:latin typeface="Calibri" pitchFamily="34" charset="0"/>
              </a:rPr>
              <a:t>Implemented in earlier ARM ISA</a:t>
            </a:r>
          </a:p>
          <a:p>
            <a:pPr lvl="1" eaLnBrk="1" hangingPunct="1"/>
            <a:r>
              <a:rPr lang="en-US" sz="1800" dirty="0">
                <a:uFillTx/>
                <a:latin typeface="Calibri" pitchFamily="34" charset="0"/>
              </a:rPr>
              <a:t>Often useful (why?)</a:t>
            </a: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758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41D14B6-DB36-4E92-B4EE-F1B8B659C737}" type="slidenum">
              <a:rPr lang="en-US">
                <a:uFillTx/>
                <a:latin typeface="Verdana" pitchFamily="34" charset="0"/>
              </a:rPr>
              <a:pPr/>
              <a:t>35</a:t>
            </a:fld>
            <a:endParaRPr lang="en-US">
              <a:uFillTx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4. Memory-mapped I/O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219200"/>
            <a:ext cx="8424862" cy="4800600"/>
          </a:xfrm>
        </p:spPr>
        <p:txBody>
          <a:bodyPr/>
          <a:lstStyle/>
          <a:p>
            <a:pPr marL="469900" lvl="1" indent="-469900" eaLnBrk="1" hangingPunct="1">
              <a:buSzPct val="80000"/>
              <a:buFont typeface="Wingdings" pitchFamily="2" charset="2"/>
              <a:buChar char="q"/>
            </a:pPr>
            <a:endParaRPr lang="en-US" sz="2400" dirty="0">
              <a:uFillTx/>
              <a:latin typeface="Calibri" pitchFamily="34" charset="0"/>
            </a:endParaRPr>
          </a:p>
          <a:p>
            <a:pPr marL="469900" lvl="1" indent="-469900" eaLnBrk="1" hangingPunct="1">
              <a:buSzPct val="80000"/>
              <a:buFont typeface="Wingdings" pitchFamily="2" charset="2"/>
              <a:buChar char="q"/>
            </a:pPr>
            <a:endParaRPr lang="en-US" sz="2400" dirty="0">
              <a:uFillTx/>
              <a:latin typeface="Calibri" pitchFamily="34" charset="0"/>
            </a:endParaRPr>
          </a:p>
          <a:p>
            <a:pPr marL="469900" lvl="1" indent="-469900" eaLnBrk="1" hangingPunct="1">
              <a:buSzPct val="80000"/>
              <a:buFont typeface="Wingdings" pitchFamily="2" charset="2"/>
              <a:buChar char="q"/>
            </a:pPr>
            <a:r>
              <a:rPr lang="en-US" sz="2400" dirty="0">
                <a:uFillTx/>
                <a:latin typeface="Calibri" pitchFamily="34" charset="0"/>
              </a:rPr>
              <a:t>Memory mapped I/O</a:t>
            </a:r>
          </a:p>
          <a:p>
            <a:pPr lvl="1"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Sometimes I/O devices look like memory to the processor/OS</a:t>
            </a:r>
            <a:b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</a:br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(examples: graphic card, </a:t>
            </a:r>
            <a:r>
              <a:rPr lang="en-US" dirty="0" err="1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ethernet</a:t>
            </a:r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, etc.)</a:t>
            </a:r>
          </a:p>
          <a:p>
            <a:pPr lvl="2"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So perhaps a keyboard where you read from a given address and you get the ASCII value of the last key pressed.</a:t>
            </a:r>
          </a:p>
          <a:p>
            <a:pPr eaLnBrk="1" hangingPunct="1"/>
            <a:endParaRPr lang="en-US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963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880D315-2F59-4348-B3C2-CC153B1EB12D}" type="slidenum">
              <a:rPr lang="en-US">
                <a:uFillTx/>
                <a:latin typeface="Verdana" pitchFamily="34" charset="0"/>
              </a:rPr>
              <a:pPr/>
              <a:t>36</a:t>
            </a:fld>
            <a:endParaRPr lang="en-US">
              <a:uFillTx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Basic von Neumann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uFillTx/>
              </a:rPr>
              <a:t>Here’s the (endless) loop that hardware repeats forever:</a:t>
            </a:r>
          </a:p>
          <a:p>
            <a:pPr>
              <a:buFont typeface="+mj-lt"/>
              <a:buAutoNum type="arabicPeriod"/>
            </a:pPr>
            <a:r>
              <a:rPr lang="en-US" dirty="0">
                <a:uFillTx/>
              </a:rPr>
              <a:t>Fetch—get the next instruction–use the PC to find where it is in memory and place it in the instruction register</a:t>
            </a:r>
          </a:p>
          <a:p>
            <a:pPr lvl="1"/>
            <a:r>
              <a:rPr lang="en-US" dirty="0">
                <a:uFillTx/>
              </a:rPr>
              <a:t>The PC is changed to “point” to the next instruction in the program</a:t>
            </a:r>
          </a:p>
          <a:p>
            <a:pPr lvl="1"/>
            <a:r>
              <a:rPr lang="en-US" dirty="0">
                <a:uFillTx/>
              </a:rPr>
              <a:t>To make things simple, the von Neumann assumes the next instruction is placed sequentially in the memory</a:t>
            </a:r>
          </a:p>
          <a:p>
            <a:pPr>
              <a:buFont typeface="+mj-lt"/>
              <a:buAutoNum type="arabicPeriod"/>
            </a:pPr>
            <a:r>
              <a:rPr lang="en-US" dirty="0">
                <a:uFillTx/>
              </a:rPr>
              <a:t>Decode—control logic examines the contents of the IR to decide what instruction it should perform</a:t>
            </a:r>
          </a:p>
          <a:p>
            <a:pPr>
              <a:buFont typeface="+mj-lt"/>
              <a:buAutoNum type="arabicPeriod"/>
            </a:pPr>
            <a:r>
              <a:rPr lang="en-US" dirty="0">
                <a:uFillTx/>
              </a:rPr>
              <a:t>Execute—the outcome of the decoding process dictates </a:t>
            </a:r>
          </a:p>
          <a:p>
            <a:pPr lvl="1"/>
            <a:r>
              <a:rPr lang="en-US" dirty="0">
                <a:uFillTx/>
              </a:rPr>
              <a:t>an arithmetic or logical operation on data</a:t>
            </a:r>
          </a:p>
          <a:p>
            <a:pPr lvl="1"/>
            <a:r>
              <a:rPr lang="en-US" dirty="0">
                <a:uFillTx/>
              </a:rPr>
              <a:t>the kind of access to data in the same memory as the instructions</a:t>
            </a:r>
          </a:p>
          <a:p>
            <a:pPr lvl="1"/>
            <a:r>
              <a:rPr lang="en-US" dirty="0">
                <a:uFillTx/>
              </a:rPr>
              <a:t>OR the outcome is a change in the contents of the PC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984546-A99D-4972-93C4-9992B84BAAB9}" type="slidenum">
              <a:rPr lang="en-US" smtClean="0"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4</a:t>
            </a:fld>
            <a:endParaRPr lang="en-US" dirty="0"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04800" y="2133600"/>
            <a:ext cx="304800" cy="2590800"/>
            <a:chOff x="152400" y="2133600"/>
            <a:chExt cx="304800" cy="2590800"/>
          </a:xfrm>
        </p:grpSpPr>
        <p:sp>
          <p:nvSpPr>
            <p:cNvPr id="12" name="Bent Arrow 11"/>
            <p:cNvSpPr>
              <a:spLocks/>
            </p:cNvSpPr>
            <p:nvPr/>
          </p:nvSpPr>
          <p:spPr bwMode="auto">
            <a:xfrm>
              <a:off x="152400" y="2133600"/>
              <a:ext cx="304800" cy="2514600"/>
            </a:xfrm>
            <a:prstGeom prst="ben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itchFamily="18" charset="0"/>
              </a:endParaRPr>
            </a:p>
          </p:txBody>
        </p:sp>
        <p:sp>
          <p:nvSpPr>
            <p:cNvPr id="13" name="L-Shape 12"/>
            <p:cNvSpPr>
              <a:spLocks/>
            </p:cNvSpPr>
            <p:nvPr/>
          </p:nvSpPr>
          <p:spPr bwMode="auto">
            <a:xfrm>
              <a:off x="152400" y="4191000"/>
              <a:ext cx="152400" cy="533400"/>
            </a:xfrm>
            <a:prstGeom prst="corner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/>
          </p:cNvSpPr>
          <p:nvPr/>
        </p:nvSpPr>
        <p:spPr bwMode="auto">
          <a:xfrm>
            <a:off x="838200" y="2286000"/>
            <a:ext cx="2743200" cy="29718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US" sz="2400" b="0" i="0" u="none" strike="noStrike" cap="none" normalizeH="0" baseline="0">
              <a:ln>
                <a:solidFill>
                  <a:schemeClr val="tx1"/>
                </a:solidFill>
                <a:prstDash val="dot"/>
              </a:ln>
              <a:solidFill>
                <a:schemeClr val="tx1"/>
              </a:solidFill>
              <a:effectLst/>
              <a:uFillTx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(Simplified) System Organization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984546-A99D-4972-93C4-9992B84BAAB9}" type="slidenum">
              <a:rPr lang="en-US" smtClean="0"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5</a:t>
            </a:fld>
            <a:endParaRPr lang="en-US" dirty="0"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248400" y="160020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uFillTx/>
                <a:latin typeface="+mj-lt"/>
              </a:rPr>
              <a:t>Memory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2057400" y="2373868"/>
            <a:ext cx="132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uFillTx/>
                <a:latin typeface="+mj-lt"/>
              </a:rPr>
              <a:t>Registers</a:t>
            </a:r>
          </a:p>
        </p:txBody>
      </p:sp>
      <p:sp>
        <p:nvSpPr>
          <p:cNvPr id="10" name="Trapezoid 9"/>
          <p:cNvSpPr>
            <a:spLocks/>
          </p:cNvSpPr>
          <p:nvPr/>
        </p:nvSpPr>
        <p:spPr bwMode="auto">
          <a:xfrm rot="5400000">
            <a:off x="762000" y="3352800"/>
            <a:ext cx="1447800" cy="381000"/>
          </a:xfrm>
          <a:prstGeom prst="trapezoi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itchFamily="18" charset="0"/>
              </a:rPr>
              <a:t>+</a:t>
            </a:r>
          </a:p>
        </p:txBody>
      </p:sp>
      <p:sp>
        <p:nvSpPr>
          <p:cNvPr id="12" name="Rectangle 1029"/>
          <p:cNvSpPr>
            <a:spLocks noChangeArrowheads="1"/>
          </p:cNvSpPr>
          <p:nvPr/>
        </p:nvSpPr>
        <p:spPr bwMode="auto">
          <a:xfrm>
            <a:off x="2209800" y="2831068"/>
            <a:ext cx="990600" cy="1295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2000" b="1" dirty="0">
                <a:solidFill>
                  <a:srgbClr val="000000"/>
                </a:solidFill>
                <a:uFillTx/>
                <a:latin typeface="Calibri" pitchFamily="34" charset="0"/>
              </a:rPr>
              <a:t>X0 = 0</a:t>
            </a:r>
          </a:p>
          <a:p>
            <a:r>
              <a:rPr lang="en-US" sz="2000" b="1" dirty="0">
                <a:solidFill>
                  <a:srgbClr val="000000"/>
                </a:solidFill>
                <a:uFillTx/>
                <a:latin typeface="Calibri" pitchFamily="34" charset="0"/>
              </a:rPr>
              <a:t>X1 = …</a:t>
            </a:r>
          </a:p>
          <a:p>
            <a:r>
              <a:rPr lang="en-US" sz="2000" b="1" dirty="0">
                <a:solidFill>
                  <a:srgbClr val="000000"/>
                </a:solidFill>
                <a:uFillTx/>
                <a:latin typeface="Calibri" pitchFamily="34" charset="0"/>
              </a:rPr>
              <a:t>X2 = …</a:t>
            </a:r>
          </a:p>
          <a:p>
            <a:endParaRPr lang="en-US" sz="2000" b="1" dirty="0">
              <a:solidFill>
                <a:srgbClr val="000000"/>
              </a:solidFill>
              <a:uFillTx/>
              <a:latin typeface="Calibri" pitchFamily="34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133600" y="4056742"/>
            <a:ext cx="125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uFillTx/>
                <a:latin typeface="Calibri"/>
                <a:cs typeface="Calibri"/>
              </a:rPr>
              <a:t>32 x 64 bits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1828800" y="1752600"/>
            <a:ext cx="705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uFillTx/>
                <a:latin typeface="+mj-lt"/>
              </a:rPr>
              <a:t>CPU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5791200" y="4800600"/>
            <a:ext cx="234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uFillTx/>
                <a:latin typeface="Calibri"/>
                <a:cs typeface="Calibri"/>
              </a:rPr>
              <a:t>Gigabytes to Terabytes</a:t>
            </a:r>
          </a:p>
        </p:txBody>
      </p:sp>
      <p:sp>
        <p:nvSpPr>
          <p:cNvPr id="18" name="Left Arrow 17"/>
          <p:cNvSpPr>
            <a:spLocks/>
          </p:cNvSpPr>
          <p:nvPr/>
        </p:nvSpPr>
        <p:spPr bwMode="auto">
          <a:xfrm>
            <a:off x="4114800" y="2667000"/>
            <a:ext cx="1371600" cy="685800"/>
          </a:xfrm>
          <a:prstGeom prst="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cs typeface="Calibri"/>
              </a:rPr>
              <a:t>Load</a:t>
            </a:r>
          </a:p>
        </p:txBody>
      </p:sp>
      <p:sp>
        <p:nvSpPr>
          <p:cNvPr id="19" name="Left Arrow 18"/>
          <p:cNvSpPr>
            <a:spLocks/>
          </p:cNvSpPr>
          <p:nvPr/>
        </p:nvSpPr>
        <p:spPr bwMode="auto">
          <a:xfrm flipH="1">
            <a:off x="4191000" y="3581400"/>
            <a:ext cx="1371600" cy="685800"/>
          </a:xfrm>
          <a:prstGeom prst="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dirty="0">
                <a:uFillTx/>
                <a:latin typeface="Calibri"/>
                <a:cs typeface="Calibri"/>
              </a:rPr>
              <a:t>Store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cs typeface="Calibri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1143000" y="2362200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uFillTx/>
                <a:latin typeface="+mj-lt"/>
              </a:rPr>
              <a:t>ALU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495800"/>
            <a:ext cx="1127852" cy="570803"/>
          </a:xfrm>
          <a:prstGeom prst="rect">
            <a:avLst/>
          </a:prstGeom>
        </p:spPr>
      </p:pic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6096000" y="2133600"/>
            <a:ext cx="1524000" cy="259080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800" b="1" dirty="0">
                <a:uFillTx/>
                <a:latin typeface="Calibri"/>
                <a:cs typeface="Calibri"/>
              </a:rPr>
              <a:t>Address FFFF…</a:t>
            </a:r>
          </a:p>
          <a:p>
            <a:pPr algn="ctr"/>
            <a:endParaRPr lang="en-US" sz="1800" b="1" dirty="0">
              <a:uFillTx/>
              <a:latin typeface="Calibri"/>
              <a:cs typeface="Calibri"/>
            </a:endParaRPr>
          </a:p>
          <a:p>
            <a:pPr algn="ctr"/>
            <a:endParaRPr lang="en-US" sz="1800" b="1" dirty="0">
              <a:uFillTx/>
              <a:latin typeface="Calibri"/>
              <a:cs typeface="Calibri"/>
            </a:endParaRPr>
          </a:p>
          <a:p>
            <a:pPr algn="ctr"/>
            <a:endParaRPr lang="en-US" sz="1800" b="1" dirty="0">
              <a:uFillTx/>
              <a:latin typeface="Calibri"/>
              <a:cs typeface="Calibri"/>
            </a:endParaRPr>
          </a:p>
          <a:p>
            <a:pPr algn="ctr"/>
            <a:endParaRPr lang="en-US" sz="1800" b="1" dirty="0">
              <a:uFillTx/>
              <a:latin typeface="Calibri"/>
              <a:cs typeface="Calibri"/>
            </a:endParaRPr>
          </a:p>
          <a:p>
            <a:pPr algn="ctr"/>
            <a:endParaRPr lang="en-US" sz="1800" b="1" dirty="0">
              <a:uFillTx/>
              <a:latin typeface="Calibri"/>
              <a:cs typeface="Calibri"/>
            </a:endParaRPr>
          </a:p>
          <a:p>
            <a:pPr algn="ctr"/>
            <a:endParaRPr lang="en-US" sz="1800" b="1" dirty="0">
              <a:uFillTx/>
              <a:latin typeface="Calibri"/>
              <a:cs typeface="Calibri"/>
            </a:endParaRPr>
          </a:p>
          <a:p>
            <a:pPr algn="ctr"/>
            <a:endParaRPr lang="en-US" sz="1800" b="1" dirty="0">
              <a:uFillTx/>
              <a:latin typeface="Calibri"/>
              <a:cs typeface="Calibri"/>
            </a:endParaRPr>
          </a:p>
          <a:p>
            <a:pPr algn="ctr"/>
            <a:r>
              <a:rPr lang="en-US" sz="1800" b="1" dirty="0">
                <a:uFillTx/>
                <a:latin typeface="Calibri"/>
                <a:cs typeface="Calibri"/>
              </a:rPr>
              <a:t>Address 0000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2438400" y="4572000"/>
            <a:ext cx="35052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Instruction Set Design – design space (1/2)</a:t>
            </a:r>
          </a:p>
        </p:txBody>
      </p:sp>
      <p:sp>
        <p:nvSpPr>
          <p:cNvPr id="25602" name="Rectangle 1027"/>
          <p:cNvSpPr>
            <a:spLocks noGrp="1" noChangeArrowheads="1"/>
          </p:cNvSpPr>
          <p:nvPr>
            <p:ph idx="1"/>
          </p:nvPr>
        </p:nvSpPr>
        <p:spPr>
          <a:xfrm>
            <a:off x="748409" y="1447800"/>
            <a:ext cx="7620000" cy="4876800"/>
          </a:xfrm>
        </p:spPr>
        <p:txBody>
          <a:bodyPr/>
          <a:lstStyle/>
          <a:p>
            <a:pPr eaLnBrk="1" hangingPunct="1"/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What instructions should be included?</a:t>
            </a:r>
          </a:p>
          <a:p>
            <a:pPr lvl="1" eaLnBrk="1" hangingPunct="1"/>
            <a:r>
              <a:rPr lang="en-US" sz="1800" dirty="0">
                <a:uFillTx/>
                <a:latin typeface="Calibri" pitchFamily="34" charset="0"/>
              </a:rPr>
              <a:t>add, multiply, divide, </a:t>
            </a:r>
            <a:r>
              <a:rPr lang="en-US" sz="1800" dirty="0" err="1">
                <a:uFillTx/>
                <a:latin typeface="Calibri" pitchFamily="34" charset="0"/>
              </a:rPr>
              <a:t>sqrt</a:t>
            </a:r>
            <a:r>
              <a:rPr lang="en-US" sz="1800" dirty="0">
                <a:uFillTx/>
                <a:latin typeface="Calibri" pitchFamily="34" charset="0"/>
              </a:rPr>
              <a:t> [functions]</a:t>
            </a:r>
          </a:p>
          <a:p>
            <a:pPr lvl="1" eaLnBrk="1" hangingPunct="1"/>
            <a:r>
              <a:rPr lang="en-US" sz="1800" dirty="0">
                <a:uFillTx/>
                <a:latin typeface="Calibri" pitchFamily="34" charset="0"/>
              </a:rPr>
              <a:t>branch [flow control]</a:t>
            </a:r>
          </a:p>
          <a:p>
            <a:pPr lvl="1" eaLnBrk="1" hangingPunct="1"/>
            <a:r>
              <a:rPr lang="en-US" sz="1800" dirty="0">
                <a:uFillTx/>
                <a:latin typeface="Calibri" pitchFamily="34" charset="0"/>
              </a:rPr>
              <a:t>load/store [storage management]</a:t>
            </a:r>
          </a:p>
          <a:p>
            <a:pPr eaLnBrk="1" hangingPunct="1"/>
            <a:endParaRPr lang="en-US" sz="2000" b="1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What storage locations?</a:t>
            </a:r>
          </a:p>
          <a:p>
            <a:pPr lvl="1" eaLnBrk="1" hangingPunct="1"/>
            <a:r>
              <a:rPr lang="en-US" sz="1800" dirty="0">
                <a:uFillTx/>
                <a:latin typeface="Calibri" pitchFamily="34" charset="0"/>
              </a:rPr>
              <a:t>How many registers?</a:t>
            </a:r>
          </a:p>
          <a:p>
            <a:pPr lvl="1" eaLnBrk="1" hangingPunct="1"/>
            <a:r>
              <a:rPr lang="en-US" sz="1800" dirty="0">
                <a:uFillTx/>
                <a:latin typeface="Calibri" pitchFamily="34" charset="0"/>
              </a:rPr>
              <a:t>How much memory?</a:t>
            </a:r>
          </a:p>
          <a:p>
            <a:pPr lvl="1" eaLnBrk="1" hangingPunct="1"/>
            <a:r>
              <a:rPr lang="en-US" sz="1800" dirty="0">
                <a:uFillTx/>
                <a:latin typeface="Calibri" pitchFamily="34" charset="0"/>
              </a:rPr>
              <a:t>Any other </a:t>
            </a:r>
            <a:r>
              <a:rPr lang="ja-JP" altLang="en-US" sz="1800" dirty="0">
                <a:uFillTx/>
                <a:latin typeface="Calibri" pitchFamily="34" charset="0"/>
              </a:rPr>
              <a:t>“</a:t>
            </a:r>
            <a:r>
              <a:rPr lang="en-US" altLang="ja-JP" sz="1800" dirty="0">
                <a:uFillTx/>
                <a:latin typeface="Calibri" pitchFamily="34" charset="0"/>
              </a:rPr>
              <a:t>architected</a:t>
            </a:r>
            <a:r>
              <a:rPr lang="ja-JP" altLang="en-US" sz="1800" dirty="0">
                <a:uFillTx/>
                <a:latin typeface="Calibri" pitchFamily="34" charset="0"/>
              </a:rPr>
              <a:t>”</a:t>
            </a:r>
            <a:r>
              <a:rPr lang="en-US" altLang="ja-JP" sz="1800" dirty="0">
                <a:uFillTx/>
                <a:latin typeface="Calibri" pitchFamily="34" charset="0"/>
              </a:rPr>
              <a:t> storage?</a:t>
            </a:r>
          </a:p>
          <a:p>
            <a:pPr eaLnBrk="1" hangingPunct="1"/>
            <a:endParaRPr lang="en-US" sz="2000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How should instructions be formatted?</a:t>
            </a:r>
          </a:p>
          <a:p>
            <a:pPr lvl="1" eaLnBrk="1" hangingPunct="1"/>
            <a:r>
              <a:rPr lang="en-US" sz="1800" dirty="0">
                <a:uFillTx/>
                <a:latin typeface="Calibri" pitchFamily="34" charset="0"/>
              </a:rPr>
              <a:t>0, 1, 2 or more operands? </a:t>
            </a:r>
          </a:p>
          <a:p>
            <a:pPr lvl="1" eaLnBrk="1" hangingPunct="1"/>
            <a:r>
              <a:rPr lang="en-US" sz="1800" dirty="0">
                <a:uFillTx/>
                <a:latin typeface="Calibri" pitchFamily="34" charset="0"/>
              </a:rPr>
              <a:t>Immediate operands</a:t>
            </a: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2560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D58F023-EA30-4159-9D12-D523C43D67A5}" type="slidenum">
              <a:rPr lang="en-US">
                <a:uFillTx/>
                <a:latin typeface="Verdana" pitchFamily="34" charset="0"/>
              </a:rPr>
              <a:pPr/>
              <a:t>6</a:t>
            </a:fld>
            <a:endParaRPr lang="en-US" dirty="0">
              <a:uFillTx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Instruction Set Design – design space (2/2)</a:t>
            </a:r>
          </a:p>
        </p:txBody>
      </p:sp>
      <p:sp>
        <p:nvSpPr>
          <p:cNvPr id="27650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001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How to encode instructions?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uFillTx/>
                <a:latin typeface="Calibri" pitchFamily="34" charset="0"/>
              </a:rPr>
              <a:t>RISC</a:t>
            </a:r>
            <a:r>
              <a:rPr lang="en-US" dirty="0">
                <a:uFillTx/>
                <a:latin typeface="Calibri" pitchFamily="34" charset="0"/>
              </a:rPr>
              <a:t> (Reduced Instruction Set Computer):                  </a:t>
            </a:r>
            <a:br>
              <a:rPr lang="en-US" dirty="0">
                <a:uFillTx/>
                <a:latin typeface="Calibri" pitchFamily="34" charset="0"/>
              </a:rPr>
            </a:br>
            <a:r>
              <a:rPr lang="en-US" dirty="0">
                <a:uFillTx/>
                <a:latin typeface="Calibri" pitchFamily="34" charset="0"/>
              </a:rPr>
              <a:t>all instructions are same length (e.g. ARM, LC2K)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uFillTx/>
              <a:latin typeface="Calibri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uFillTx/>
                <a:latin typeface="Calibri" pitchFamily="34" charset="0"/>
              </a:rPr>
              <a:t>CISC </a:t>
            </a:r>
            <a:r>
              <a:rPr lang="en-US" dirty="0">
                <a:uFillTx/>
                <a:latin typeface="Calibri" pitchFamily="34" charset="0"/>
              </a:rPr>
              <a:t>(Complex Instruction Set Computer):   </a:t>
            </a:r>
            <a:br>
              <a:rPr lang="en-US" dirty="0">
                <a:uFillTx/>
                <a:latin typeface="Calibri" pitchFamily="34" charset="0"/>
              </a:rPr>
            </a:br>
            <a:r>
              <a:rPr lang="en-US" dirty="0">
                <a:uFillTx/>
                <a:latin typeface="Calibri" pitchFamily="34" charset="0"/>
              </a:rPr>
              <a:t>instructions can vary in size (Digital Equipment’s VAX, x86)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What instructions can access memory?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uFillTx/>
                <a:latin typeface="Calibri" pitchFamily="34" charset="0"/>
              </a:rPr>
              <a:t>For ARM and LC2K, only loads and stores can access memory</a:t>
            </a:r>
            <a:br>
              <a:rPr lang="en-US" dirty="0">
                <a:uFillTx/>
                <a:latin typeface="Calibri" pitchFamily="34" charset="0"/>
              </a:rPr>
            </a:br>
            <a:r>
              <a:rPr lang="en-US" dirty="0">
                <a:uFillTx/>
                <a:latin typeface="Calibri" pitchFamily="34" charset="0"/>
              </a:rPr>
              <a:t>(called a </a:t>
            </a:r>
            <a:r>
              <a:rPr lang="ja-JP" altLang="en-US" dirty="0">
                <a:uFillTx/>
                <a:latin typeface="Calibri" pitchFamily="34" charset="0"/>
              </a:rPr>
              <a:t>“</a:t>
            </a:r>
            <a:r>
              <a:rPr lang="en-US" altLang="ja-JP" b="1" dirty="0">
                <a:uFillTx/>
                <a:latin typeface="Calibri" pitchFamily="34" charset="0"/>
              </a:rPr>
              <a:t>load-store architecture</a:t>
            </a:r>
            <a:r>
              <a:rPr lang="en-US" altLang="ja-JP" dirty="0">
                <a:uFillTx/>
                <a:latin typeface="Calibri" pitchFamily="34" charset="0"/>
              </a:rPr>
              <a:t>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uFillTx/>
              </a:rPr>
              <a:t>Intel x86 is a “</a:t>
            </a:r>
            <a:r>
              <a:rPr lang="en-US" altLang="en-US" b="1" dirty="0">
                <a:uFillTx/>
              </a:rPr>
              <a:t>register-memory architecture”</a:t>
            </a:r>
            <a:r>
              <a:rPr lang="en-US" altLang="en-US" dirty="0">
                <a:uFillTx/>
              </a:rPr>
              <a:t>, that is, other instructions beyond </a:t>
            </a:r>
            <a:r>
              <a:rPr lang="en-US" altLang="en-US" dirty="0" err="1">
                <a:uFillTx/>
              </a:rPr>
              <a:t>ld</a:t>
            </a:r>
            <a:r>
              <a:rPr lang="en-US" altLang="en-US" dirty="0">
                <a:uFillTx/>
              </a:rPr>
              <a:t>/</a:t>
            </a:r>
            <a:r>
              <a:rPr lang="en-US" altLang="en-US" dirty="0" err="1">
                <a:uFillTx/>
              </a:rPr>
              <a:t>st</a:t>
            </a:r>
            <a:r>
              <a:rPr lang="en-US" altLang="en-US" dirty="0">
                <a:uFillTx/>
              </a:rPr>
              <a:t> can access memory</a:t>
            </a: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2765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B0DA1E-FF86-4058-8FEC-470EE7D05FA6}" type="slidenum">
              <a:rPr lang="en-US">
                <a:uFillTx/>
                <a:latin typeface="Verdana" pitchFamily="34" charset="0"/>
              </a:rPr>
              <a:pPr/>
              <a:t>7</a:t>
            </a:fld>
            <a:endParaRPr lang="en-US" dirty="0">
              <a:uFillTx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Why study Instruction Set Design?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881938" cy="4648200"/>
          </a:xfrm>
        </p:spPr>
        <p:txBody>
          <a:bodyPr/>
          <a:lstStyle/>
          <a:p>
            <a:pPr eaLnBrk="1" hangingPunct="1"/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Isn’</a:t>
            </a:r>
            <a:r>
              <a:rPr lang="en-US" altLang="ja-JP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t there only one?</a:t>
            </a:r>
          </a:p>
          <a:p>
            <a:pPr lvl="1" eaLnBrk="1" hangingPunct="1"/>
            <a:r>
              <a:rPr lang="en-US" sz="1800" dirty="0">
                <a:uFillTx/>
                <a:latin typeface="Calibri" pitchFamily="34" charset="0"/>
              </a:rPr>
              <a:t>No, and even if there were, it would be too messy for a first course in computer architecture</a:t>
            </a:r>
          </a:p>
          <a:p>
            <a:pPr eaLnBrk="1" hangingPunct="1"/>
            <a:endParaRPr lang="en-US" sz="2000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How often are new architectures created?</a:t>
            </a:r>
          </a:p>
          <a:p>
            <a:pPr lvl="1" eaLnBrk="1" hangingPunct="1"/>
            <a:r>
              <a:rPr lang="en-US" sz="1800" dirty="0">
                <a:uFillTx/>
                <a:latin typeface="Calibri" pitchFamily="34" charset="0"/>
              </a:rPr>
              <a:t>Embedded processors are designed all the time</a:t>
            </a:r>
          </a:p>
          <a:p>
            <a:pPr lvl="1" eaLnBrk="1" hangingPunct="1"/>
            <a:r>
              <a:rPr lang="en-US" sz="1800" dirty="0">
                <a:uFillTx/>
                <a:latin typeface="Calibri" pitchFamily="34" charset="0"/>
              </a:rPr>
              <a:t>Even the Intel x86 ISA changes (MMX, MMX2, SSE, SSE2, AVX, … )</a:t>
            </a:r>
          </a:p>
          <a:p>
            <a:pPr eaLnBrk="1" hangingPunct="1"/>
            <a:endParaRPr lang="en-US" sz="2000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Will I ever get to (have to) design one?</a:t>
            </a:r>
          </a:p>
          <a:p>
            <a:pPr lvl="1" eaLnBrk="1" hangingPunct="1"/>
            <a:r>
              <a:rPr lang="en-US" sz="1800" dirty="0">
                <a:uFillTx/>
                <a:latin typeface="Calibri" pitchFamily="34" charset="0"/>
              </a:rPr>
              <a:t>Very possible…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2970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F34DFC5-19DB-454D-B34B-8DADDA3CEAA1}" type="slidenum">
              <a:rPr lang="en-US">
                <a:uFillTx/>
                <a:latin typeface="Verdana" pitchFamily="34" charset="0"/>
              </a:rPr>
              <a:pPr/>
              <a:t>8</a:t>
            </a:fld>
            <a:endParaRPr lang="en-US">
              <a:uFillTx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Software program to machine code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EECS 370: Introduction to </a:t>
            </a:r>
            <a:br>
              <a:rPr lang="en-US">
                <a:uFillTx/>
              </a:rPr>
            </a:br>
            <a:r>
              <a:rPr lang="en-US">
                <a:uFillTx/>
              </a:rPr>
              <a:t>Computer Organization</a:t>
            </a:r>
          </a:p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30723" name="Rectangle 1027"/>
          <p:cNvSpPr>
            <a:spLocks noChangeArrowheads="1"/>
          </p:cNvSpPr>
          <p:nvPr/>
        </p:nvSpPr>
        <p:spPr bwMode="auto">
          <a:xfrm>
            <a:off x="914400" y="2366963"/>
            <a:ext cx="1524000" cy="21336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2000" b="1" dirty="0">
                <a:solidFill>
                  <a:srgbClr val="000000"/>
                </a:solidFill>
                <a:uFillTx/>
                <a:latin typeface="Calibri" pitchFamily="34" charset="0"/>
              </a:rPr>
              <a:t>main()</a:t>
            </a:r>
          </a:p>
          <a:p>
            <a:r>
              <a:rPr lang="en-US" sz="2000" b="1" dirty="0">
                <a:solidFill>
                  <a:srgbClr val="000000"/>
                </a:solidFill>
                <a:uFillTx/>
                <a:latin typeface="Calibri" pitchFamily="34" charset="0"/>
              </a:rPr>
              <a:t>{</a:t>
            </a:r>
          </a:p>
          <a:p>
            <a:r>
              <a:rPr lang="en-US" sz="2000" b="1" dirty="0">
                <a:solidFill>
                  <a:srgbClr val="000000"/>
                </a:solidFill>
                <a:uFillTx/>
                <a:latin typeface="Calibri" pitchFamily="34" charset="0"/>
              </a:rPr>
              <a:t>   </a:t>
            </a:r>
            <a:r>
              <a:rPr lang="en-US" sz="2000" b="1" dirty="0" err="1">
                <a:solidFill>
                  <a:srgbClr val="000000"/>
                </a:solidFill>
                <a:uFillTx/>
                <a:latin typeface="Calibri" pitchFamily="34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uFillTx/>
                <a:latin typeface="Calibri" pitchFamily="34" charset="0"/>
              </a:rPr>
              <a:t> a, *b, c;</a:t>
            </a:r>
          </a:p>
          <a:p>
            <a:r>
              <a:rPr lang="en-US" sz="2000" b="1" dirty="0">
                <a:solidFill>
                  <a:srgbClr val="000000"/>
                </a:solidFill>
                <a:uFillTx/>
                <a:latin typeface="Calibri" pitchFamily="34" charset="0"/>
              </a:rPr>
              <a:t>   c = a + *b;</a:t>
            </a:r>
          </a:p>
          <a:p>
            <a:r>
              <a:rPr lang="en-US" sz="2000" b="1" dirty="0">
                <a:solidFill>
                  <a:srgbClr val="000000"/>
                </a:solidFill>
                <a:uFillTx/>
                <a:latin typeface="Calibri" pitchFamily="34" charset="0"/>
              </a:rPr>
              <a:t>}</a:t>
            </a:r>
          </a:p>
        </p:txBody>
      </p:sp>
      <p:sp>
        <p:nvSpPr>
          <p:cNvPr id="30724" name="AutoShape 1028"/>
          <p:cNvSpPr>
            <a:spLocks noChangeArrowheads="1"/>
          </p:cNvSpPr>
          <p:nvPr/>
        </p:nvSpPr>
        <p:spPr bwMode="auto">
          <a:xfrm>
            <a:off x="2667000" y="3205163"/>
            <a:ext cx="4572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 sz="2000" dirty="0">
              <a:solidFill>
                <a:srgbClr val="000000"/>
              </a:solidFill>
              <a:uFillTx/>
              <a:latin typeface="Calibri" pitchFamily="34" charset="0"/>
            </a:endParaRPr>
          </a:p>
        </p:txBody>
      </p:sp>
      <p:sp>
        <p:nvSpPr>
          <p:cNvPr id="30725" name="Rectangle 1029"/>
          <p:cNvSpPr>
            <a:spLocks noChangeArrowheads="1"/>
          </p:cNvSpPr>
          <p:nvPr/>
        </p:nvSpPr>
        <p:spPr bwMode="auto">
          <a:xfrm>
            <a:off x="3352800" y="2366963"/>
            <a:ext cx="1905000" cy="21336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2000" b="1" dirty="0">
                <a:solidFill>
                  <a:srgbClr val="000000"/>
                </a:solidFill>
                <a:uFillTx/>
                <a:latin typeface="Calibri" pitchFamily="34" charset="0"/>
              </a:rPr>
              <a:t>.text</a:t>
            </a:r>
          </a:p>
          <a:p>
            <a:r>
              <a:rPr lang="en-US" sz="2000" b="1" dirty="0">
                <a:solidFill>
                  <a:srgbClr val="000000"/>
                </a:solidFill>
                <a:uFillTx/>
                <a:latin typeface="Calibri" pitchFamily="34" charset="0"/>
              </a:rPr>
              <a:t>.global main</a:t>
            </a:r>
          </a:p>
          <a:p>
            <a:r>
              <a:rPr lang="en-US" sz="2000" b="1" dirty="0">
                <a:solidFill>
                  <a:srgbClr val="000000"/>
                </a:solidFill>
                <a:uFillTx/>
                <a:latin typeface="Calibri" pitchFamily="34" charset="0"/>
              </a:rPr>
              <a:t>r4 = load(r2);</a:t>
            </a:r>
          </a:p>
          <a:p>
            <a:r>
              <a:rPr lang="en-US" sz="2000" b="1" dirty="0">
                <a:solidFill>
                  <a:srgbClr val="000000"/>
                </a:solidFill>
                <a:uFillTx/>
                <a:latin typeface="Calibri" pitchFamily="34" charset="0"/>
              </a:rPr>
              <a:t>r3 = add(r1,r4);</a:t>
            </a:r>
          </a:p>
        </p:txBody>
      </p:sp>
      <p:sp>
        <p:nvSpPr>
          <p:cNvPr id="30726" name="Rectangle 1030"/>
          <p:cNvSpPr>
            <a:spLocks noChangeArrowheads="1"/>
          </p:cNvSpPr>
          <p:nvPr/>
        </p:nvSpPr>
        <p:spPr bwMode="auto">
          <a:xfrm>
            <a:off x="6172200" y="2366963"/>
            <a:ext cx="1905000" cy="21336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2000" b="1" dirty="0">
                <a:solidFill>
                  <a:srgbClr val="000000"/>
                </a:solidFill>
                <a:uFillTx/>
                <a:latin typeface="Calibri" pitchFamily="34" charset="0"/>
              </a:rPr>
              <a:t>0x7456</a:t>
            </a:r>
          </a:p>
          <a:p>
            <a:r>
              <a:rPr lang="en-US" sz="2000" b="1" dirty="0">
                <a:solidFill>
                  <a:srgbClr val="000000"/>
                </a:solidFill>
                <a:uFillTx/>
                <a:latin typeface="Calibri" pitchFamily="34" charset="0"/>
              </a:rPr>
              <a:t>0xA16B</a:t>
            </a:r>
          </a:p>
        </p:txBody>
      </p:sp>
      <p:sp>
        <p:nvSpPr>
          <p:cNvPr id="30727" name="AutoShape 1031"/>
          <p:cNvSpPr>
            <a:spLocks noChangeArrowheads="1"/>
          </p:cNvSpPr>
          <p:nvPr/>
        </p:nvSpPr>
        <p:spPr bwMode="auto">
          <a:xfrm>
            <a:off x="5486400" y="3205163"/>
            <a:ext cx="4572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 sz="2000" dirty="0">
              <a:solidFill>
                <a:srgbClr val="000000"/>
              </a:solidFill>
              <a:uFillTx/>
              <a:latin typeface="Calibri" pitchFamily="34" charset="0"/>
            </a:endParaRPr>
          </a:p>
        </p:txBody>
      </p:sp>
      <p:sp>
        <p:nvSpPr>
          <p:cNvPr id="30728" name="Text Box 1032"/>
          <p:cNvSpPr txBox="1">
            <a:spLocks noChangeArrowheads="1"/>
          </p:cNvSpPr>
          <p:nvPr/>
        </p:nvSpPr>
        <p:spPr bwMode="auto">
          <a:xfrm>
            <a:off x="902655" y="4572000"/>
            <a:ext cx="1503040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C program</a:t>
            </a:r>
          </a:p>
        </p:txBody>
      </p:sp>
      <p:sp>
        <p:nvSpPr>
          <p:cNvPr id="30729" name="Text Box 1033"/>
          <p:cNvSpPr txBox="1">
            <a:spLocks noChangeArrowheads="1"/>
          </p:cNvSpPr>
          <p:nvPr/>
        </p:nvSpPr>
        <p:spPr bwMode="auto">
          <a:xfrm>
            <a:off x="3242455" y="4572000"/>
            <a:ext cx="2090765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Assembly code</a:t>
            </a:r>
          </a:p>
        </p:txBody>
      </p:sp>
      <p:sp>
        <p:nvSpPr>
          <p:cNvPr id="30730" name="Text Box 1034"/>
          <p:cNvSpPr txBox="1">
            <a:spLocks noChangeArrowheads="1"/>
          </p:cNvSpPr>
          <p:nvPr/>
        </p:nvSpPr>
        <p:spPr bwMode="auto">
          <a:xfrm>
            <a:off x="6092569" y="4572000"/>
            <a:ext cx="1976951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Machine code</a:t>
            </a:r>
          </a:p>
        </p:txBody>
      </p:sp>
      <p:sp>
        <p:nvSpPr>
          <p:cNvPr id="30731" name="Text Box 1035"/>
          <p:cNvSpPr txBox="1">
            <a:spLocks noChangeArrowheads="1"/>
          </p:cNvSpPr>
          <p:nvPr/>
        </p:nvSpPr>
        <p:spPr bwMode="auto">
          <a:xfrm>
            <a:off x="2310034" y="1752600"/>
            <a:ext cx="1234633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Compile</a:t>
            </a:r>
          </a:p>
        </p:txBody>
      </p:sp>
      <p:sp>
        <p:nvSpPr>
          <p:cNvPr id="30732" name="Text Box 1036"/>
          <p:cNvSpPr txBox="1">
            <a:spLocks noChangeArrowheads="1"/>
          </p:cNvSpPr>
          <p:nvPr/>
        </p:nvSpPr>
        <p:spPr bwMode="auto">
          <a:xfrm>
            <a:off x="5105524" y="1752600"/>
            <a:ext cx="1418978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Assemble</a:t>
            </a:r>
          </a:p>
        </p:txBody>
      </p:sp>
      <p:sp>
        <p:nvSpPr>
          <p:cNvPr id="30733" name="Slide Number Placeholder 1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0F54A3-9146-432E-A1BB-26BA7841AA83}" type="slidenum">
              <a:rPr lang="en-US">
                <a:uFillTx/>
                <a:latin typeface="Verdana" pitchFamily="34" charset="0"/>
              </a:rPr>
              <a:pPr/>
              <a:t>9</a:t>
            </a:fld>
            <a:endParaRPr lang="en-US" dirty="0">
              <a:uFillTx/>
              <a:latin typeface="Verdana" pitchFamily="34" charset="0"/>
            </a:endParaRPr>
          </a:p>
        </p:txBody>
      </p:sp>
      <p:sp>
        <p:nvSpPr>
          <p:cNvPr id="15" name="WordArt 4"/>
          <p:cNvSpPr>
            <a:spLocks noChangeArrowheads="1" noChangeShapeType="1" noTextEdit="1"/>
          </p:cNvSpPr>
          <p:nvPr/>
        </p:nvSpPr>
        <p:spPr bwMode="auto">
          <a:xfrm rot="1865533">
            <a:off x="7036430" y="155161"/>
            <a:ext cx="1819275" cy="119713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28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uFillTx/>
                <a:latin typeface="Arial"/>
                <a:cs typeface="Arial"/>
              </a:rPr>
              <a:t>Example ISA</a:t>
            </a:r>
          </a:p>
          <a:p>
            <a:r>
              <a:rPr lang="en-US" sz="28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uFillTx/>
                <a:latin typeface="Arial"/>
                <a:cs typeface="Arial"/>
              </a:rPr>
              <a:t>(simplified)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uFillTx/>
            <a:latin typeface="Times New Roman" pitchFamily="18" charset="0"/>
          </a:defRPr>
        </a:defPPr>
      </a:lstStyle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uFillTx/>
            <a:latin typeface="Times New Roman" pitchFamily="18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13409</TotalTime>
  <Words>3001</Words>
  <Application>Microsoft Office PowerPoint</Application>
  <PresentationFormat>全屏显示(4:3)</PresentationFormat>
  <Paragraphs>631</Paragraphs>
  <Slides>36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ＭＳ Ｐゴシック</vt:lpstr>
      <vt:lpstr>Arial</vt:lpstr>
      <vt:lpstr>Arial Narrow</vt:lpstr>
      <vt:lpstr>Calibri</vt:lpstr>
      <vt:lpstr>Century Gothic</vt:lpstr>
      <vt:lpstr>Symbol</vt:lpstr>
      <vt:lpstr>Times New Roman</vt:lpstr>
      <vt:lpstr>Verdana</vt:lpstr>
      <vt:lpstr>Wingdings</vt:lpstr>
      <vt:lpstr>Binary Decision Diagrams</vt:lpstr>
      <vt:lpstr>2. Instruction Set Architecture –     Storage types and addressing modes</vt:lpstr>
      <vt:lpstr>Where do ISAs come into the game ?</vt:lpstr>
      <vt:lpstr>Basic von Neumann Architecture</vt:lpstr>
      <vt:lpstr>Basic von Neumann Architecture</vt:lpstr>
      <vt:lpstr>(Simplified) System Organization</vt:lpstr>
      <vt:lpstr>Instruction Set Design – design space (1/2)</vt:lpstr>
      <vt:lpstr>Instruction Set Design – design space (2/2)</vt:lpstr>
      <vt:lpstr>Why study Instruction Set Design?</vt:lpstr>
      <vt:lpstr>Software program to machine code</vt:lpstr>
      <vt:lpstr>Assembly Code</vt:lpstr>
      <vt:lpstr>Assembly Code characteristics</vt:lpstr>
      <vt:lpstr>Assembly Code – ARM Example</vt:lpstr>
      <vt:lpstr>Assembly Instruction Encoding</vt:lpstr>
      <vt:lpstr>PowerPoint 演示文稿</vt:lpstr>
      <vt:lpstr>Instruction Encoding (cont’d)</vt:lpstr>
      <vt:lpstr>Instruction Encoding - Example</vt:lpstr>
      <vt:lpstr>Instruction Encoding - Example</vt:lpstr>
      <vt:lpstr>Class Problem</vt:lpstr>
      <vt:lpstr>Storage Architecture</vt:lpstr>
      <vt:lpstr>1. Immediate Values</vt:lpstr>
      <vt:lpstr>2. Register Storage</vt:lpstr>
      <vt:lpstr>Example Architectures</vt:lpstr>
      <vt:lpstr>Special Purpose Registers</vt:lpstr>
      <vt:lpstr>3. Memory Storage</vt:lpstr>
      <vt:lpstr>Memory architecture: The ARM (Linux) Memory Image</vt:lpstr>
      <vt:lpstr>Addressing Modes</vt:lpstr>
      <vt:lpstr>Direct Addressing</vt:lpstr>
      <vt:lpstr>Indirect Addressing</vt:lpstr>
      <vt:lpstr>Register indirect</vt:lpstr>
      <vt:lpstr>Register indirect</vt:lpstr>
      <vt:lpstr>Register indirect</vt:lpstr>
      <vt:lpstr>Base + Displacement</vt:lpstr>
      <vt:lpstr>Class Problem</vt:lpstr>
      <vt:lpstr>PC-relative addressing</vt:lpstr>
      <vt:lpstr>Other Addressing Modes</vt:lpstr>
      <vt:lpstr>4. Memory-mapped I/O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370 lecture #1, W05</dc:title>
  <dc:subject>Course Overview</dc:subject>
  <dc:creator>Marios Papaefthymiou</dc:creator>
  <cp:lastModifiedBy>China</cp:lastModifiedBy>
  <cp:revision>431</cp:revision>
  <cp:lastPrinted>2019-05-07T21:22:11Z</cp:lastPrinted>
  <dcterms:created xsi:type="dcterms:W3CDTF">2014-01-08T15:16:01Z</dcterms:created>
  <dcterms:modified xsi:type="dcterms:W3CDTF">2020-09-11T14:39:22Z</dcterms:modified>
</cp:coreProperties>
</file>