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rts/chart1.xml" ContentType="application/vnd.openxmlformats-officedocument.drawingml.chart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41"/>
  </p:notesMasterIdLst>
  <p:handoutMasterIdLst>
    <p:handoutMasterId r:id="rId42"/>
  </p:handoutMasterIdLst>
  <p:sldIdLst>
    <p:sldId id="625" r:id="rId2"/>
    <p:sldId id="453" r:id="rId3"/>
    <p:sldId id="602" r:id="rId4"/>
    <p:sldId id="603" r:id="rId5"/>
    <p:sldId id="608" r:id="rId6"/>
    <p:sldId id="587" r:id="rId7"/>
    <p:sldId id="572" r:id="rId8"/>
    <p:sldId id="558" r:id="rId9"/>
    <p:sldId id="610" r:id="rId10"/>
    <p:sldId id="609" r:id="rId11"/>
    <p:sldId id="650" r:id="rId12"/>
    <p:sldId id="585" r:id="rId13"/>
    <p:sldId id="617" r:id="rId14"/>
    <p:sldId id="616" r:id="rId15"/>
    <p:sldId id="600" r:id="rId16"/>
    <p:sldId id="601" r:id="rId17"/>
    <p:sldId id="630" r:id="rId18"/>
    <p:sldId id="633" r:id="rId19"/>
    <p:sldId id="638" r:id="rId20"/>
    <p:sldId id="643" r:id="rId21"/>
    <p:sldId id="639" r:id="rId22"/>
    <p:sldId id="642" r:id="rId23"/>
    <p:sldId id="620" r:id="rId24"/>
    <p:sldId id="621" r:id="rId25"/>
    <p:sldId id="622" r:id="rId26"/>
    <p:sldId id="623" r:id="rId27"/>
    <p:sldId id="651" r:id="rId28"/>
    <p:sldId id="631" r:id="rId29"/>
    <p:sldId id="632" r:id="rId30"/>
    <p:sldId id="634" r:id="rId31"/>
    <p:sldId id="635" r:id="rId32"/>
    <p:sldId id="636" r:id="rId33"/>
    <p:sldId id="640" r:id="rId34"/>
    <p:sldId id="637" r:id="rId35"/>
    <p:sldId id="641" r:id="rId36"/>
    <p:sldId id="611" r:id="rId37"/>
    <p:sldId id="606" r:id="rId38"/>
    <p:sldId id="653" r:id="rId39"/>
    <p:sldId id="593" r:id="rId40"/>
  </p:sldIdLst>
  <p:sldSz cx="9144000" cy="6858000" type="letter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5pPr>
    <a:lvl6pPr marL="2286000" algn="l" defTabSz="457200" rtl="0" eaLnBrk="1" latinLnBrk="0" hangingPunct="1">
      <a:defRPr kern="1200">
        <a:solidFill>
          <a:schemeClr val="accent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6pPr>
    <a:lvl7pPr marL="2743200" algn="l" defTabSz="457200" rtl="0" eaLnBrk="1" latinLnBrk="0" hangingPunct="1">
      <a:defRPr kern="1200">
        <a:solidFill>
          <a:schemeClr val="accent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7pPr>
    <a:lvl8pPr marL="3200400" algn="l" defTabSz="457200" rtl="0" eaLnBrk="1" latinLnBrk="0" hangingPunct="1">
      <a:defRPr kern="1200">
        <a:solidFill>
          <a:schemeClr val="accent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8pPr>
    <a:lvl9pPr marL="3657600" algn="l" defTabSz="457200" rtl="0" eaLnBrk="1" latinLnBrk="0" hangingPunct="1">
      <a:defRPr kern="1200">
        <a:solidFill>
          <a:schemeClr val="accent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9pPr>
  </p:defaultTextStyle>
  <p:extLst>
    <p:ext uri="{521415D9-36F7-43E2-AB2F-B90AF26B5E84}">
      <p14:sectionLst xmlns:p14="http://schemas.microsoft.com/office/powerpoint/2010/main">
        <p14:section name="Default Section" id="{34D3CADB-E915-2A40-8D8E-CC4A186D482F}">
          <p14:sldIdLst>
            <p14:sldId id="625"/>
            <p14:sldId id="453"/>
            <p14:sldId id="602"/>
            <p14:sldId id="603"/>
          </p14:sldIdLst>
        </p14:section>
        <p14:section name="cpu perf metrics" id="{F5AF7AB5-D0ED-1E41-90F9-0186CD296080}">
          <p14:sldIdLst>
            <p14:sldId id="608"/>
            <p14:sldId id="587"/>
            <p14:sldId id="572"/>
            <p14:sldId id="558"/>
            <p14:sldId id="610"/>
            <p14:sldId id="609"/>
          </p14:sldIdLst>
        </p14:section>
        <p14:section name="means" id="{FED846A4-3F1E-2845-901A-F56EF3CA210D}">
          <p14:sldIdLst>
            <p14:sldId id="650"/>
            <p14:sldId id="585"/>
            <p14:sldId id="617"/>
            <p14:sldId id="616"/>
            <p14:sldId id="600"/>
            <p14:sldId id="601"/>
          </p14:sldIdLst>
        </p14:section>
        <p14:section name="conf ints" id="{29D90205-A8CA-0046-A517-0DF182EF01D8}">
          <p14:sldIdLst>
            <p14:sldId id="630"/>
            <p14:sldId id="633"/>
            <p14:sldId id="638"/>
            <p14:sldId id="643"/>
            <p14:sldId id="639"/>
            <p14:sldId id="642"/>
          </p14:sldIdLst>
        </p14:section>
        <p14:section name="benchmarks" id="{89D24447-87A9-6749-A5D2-DE37B60EB7F3}">
          <p14:sldIdLst>
            <p14:sldId id="620"/>
            <p14:sldId id="621"/>
            <p14:sldId id="622"/>
            <p14:sldId id="623"/>
            <p14:sldId id="651"/>
          </p14:sldIdLst>
        </p14:section>
        <p14:section name="perf laws" id="{5CA34F29-F21A-734D-AD7B-B2B088CB1BBC}">
          <p14:sldIdLst>
            <p14:sldId id="631"/>
            <p14:sldId id="632"/>
            <p14:sldId id="634"/>
            <p14:sldId id="635"/>
            <p14:sldId id="636"/>
            <p14:sldId id="640"/>
            <p14:sldId id="637"/>
            <p14:sldId id="641"/>
            <p14:sldId id="611"/>
            <p14:sldId id="606"/>
            <p14:sldId id="653"/>
            <p14:sldId id="5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8E3E5"/>
    <a:srgbClr val="F7020B"/>
    <a:srgbClr val="005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81369" autoAdjust="0"/>
  </p:normalViewPr>
  <p:slideViewPr>
    <p:cSldViewPr>
      <p:cViewPr varScale="1">
        <p:scale>
          <a:sx n="93" d="100"/>
          <a:sy n="93" d="100"/>
        </p:scale>
        <p:origin x="212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4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6" d="100"/>
        <a:sy n="4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192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US Federal Gov’t Expenses</a:t>
            </a:r>
            <a:r>
              <a:rPr lang="en-US" baseline="0" dirty="0"/>
              <a:t> 2017</a:t>
            </a:r>
            <a:endParaRPr lang="en-US" dirty="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9905289182602176"/>
          <c:y val="0.13916655909814551"/>
          <c:w val="0.26025707724034502"/>
          <c:h val="0.8174865539348564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Department of Education</c:v>
                </c:pt>
              </c:strCache>
            </c:strRef>
          </c:tx>
          <c:spPr>
            <a:solidFill>
              <a:srgbClr val="0070C0"/>
            </a:solidFill>
          </c:spPr>
          <c:invertIfNegative val="0"/>
          <c:cat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Sheet1!$B$2</c:f>
              <c:numCache>
                <c:formatCode>#,###</c:formatCode>
                <c:ptCount val="1"/>
                <c:pt idx="0">
                  <c:v>111702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91-7249-A6A5-9D1BBB6BCCBE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Department of Agriculture</c:v>
                </c:pt>
              </c:strCache>
            </c:strRef>
          </c:tx>
          <c:spPr>
            <a:solidFill>
              <a:srgbClr val="00B0F0"/>
            </a:solidFill>
          </c:spPr>
          <c:invertIfNegative val="0"/>
          <c:cat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Sheet1!$B$3</c:f>
              <c:numCache>
                <c:formatCode>#,###</c:formatCode>
                <c:ptCount val="1"/>
                <c:pt idx="0">
                  <c:v>127558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E91-7249-A6A5-9D1BBB6BCCBE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Department of Veterans Affairs</c:v>
                </c:pt>
              </c:strCache>
            </c:strRef>
          </c:tx>
          <c:spPr>
            <a:solidFill>
              <a:srgbClr val="00B050"/>
            </a:solidFill>
          </c:spPr>
          <c:invertIfNegative val="0"/>
          <c:cat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Sheet1!$B$4</c:f>
              <c:numCache>
                <c:formatCode>#,###</c:formatCode>
                <c:ptCount val="1"/>
                <c:pt idx="0">
                  <c:v>176050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E91-7249-A6A5-9D1BBB6BCCBE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Department of the Treasury</c:v>
                </c:pt>
              </c:strCache>
            </c:strRef>
          </c:tx>
          <c:spPr>
            <a:solidFill>
              <a:srgbClr val="92D050"/>
            </a:solidFill>
          </c:spPr>
          <c:invertIfNegative val="0"/>
          <c:cat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Sheet1!$B$5</c:f>
              <c:numCache>
                <c:formatCode>#,###</c:formatCode>
                <c:ptCount val="1"/>
                <c:pt idx="0">
                  <c:v>546397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E91-7249-A6A5-9D1BBB6BCCBE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all others</c:v>
                </c:pt>
              </c:strCache>
            </c:strRef>
          </c:tx>
          <c:spPr>
            <a:solidFill>
              <a:srgbClr val="FFFF00"/>
            </a:solidFill>
          </c:spPr>
          <c:invertIfNegative val="0"/>
          <c:cat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Sheet1!$B$6</c:f>
              <c:numCache>
                <c:formatCode>#,###</c:formatCode>
                <c:ptCount val="1"/>
                <c:pt idx="0">
                  <c:v>558381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E91-7249-A6A5-9D1BBB6BCCBE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Department of Defense--Military Programs</c:v>
                </c:pt>
              </c:strCache>
            </c:strRef>
          </c:tx>
          <c:spPr>
            <a:solidFill>
              <a:srgbClr val="FFC000"/>
            </a:solidFill>
          </c:spPr>
          <c:invertIfNegative val="0"/>
          <c:cat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Sheet1!$B$7</c:f>
              <c:numCache>
                <c:formatCode>#,###</c:formatCode>
                <c:ptCount val="1"/>
                <c:pt idx="0">
                  <c:v>568896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E91-7249-A6A5-9D1BBB6BCCBE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Social Security Administration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cat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Sheet1!$B$8</c:f>
              <c:numCache>
                <c:formatCode>#,###</c:formatCode>
                <c:ptCount val="1"/>
                <c:pt idx="0">
                  <c:v>1000813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E91-7249-A6A5-9D1BBB6BCCBE}"/>
            </c:ext>
          </c:extLst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Department of Health and Human Services</c:v>
                </c:pt>
              </c:strCache>
            </c:strRef>
          </c:tx>
          <c:spPr>
            <a:solidFill>
              <a:srgbClr val="C00000"/>
            </a:solidFill>
          </c:spPr>
          <c:invertIfNegative val="0"/>
          <c:cat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Sheet1!$B$9</c:f>
              <c:numCache>
                <c:formatCode>#,###</c:formatCode>
                <c:ptCount val="1"/>
                <c:pt idx="0">
                  <c:v>1116779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CE91-7249-A6A5-9D1BBB6BCC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64935784"/>
        <c:axId val="2064821416"/>
      </c:barChart>
      <c:catAx>
        <c:axId val="20649357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spPr>
          <a:solidFill>
            <a:srgbClr val="0070C0"/>
          </a:solidFill>
        </c:spPr>
        <c:crossAx val="2064821416"/>
        <c:crosses val="autoZero"/>
        <c:auto val="1"/>
        <c:lblAlgn val="ctr"/>
        <c:lblOffset val="100"/>
        <c:noMultiLvlLbl val="0"/>
      </c:catAx>
      <c:valAx>
        <c:axId val="206482141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$B</a:t>
                </a:r>
              </a:p>
            </c:rich>
          </c:tx>
          <c:layout/>
          <c:overlay val="0"/>
        </c:title>
        <c:numFmt formatCode="#,###" sourceLinked="1"/>
        <c:majorTickMark val="out"/>
        <c:minorTickMark val="none"/>
        <c:tickLblPos val="nextTo"/>
        <c:crossAx val="206493578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48163139763779528"/>
          <c:y val="0.15093778236736802"/>
          <c:w val="0.50944003093363333"/>
          <c:h val="0.79394410739641152"/>
        </c:manualLayout>
      </c:layout>
      <c:overlay val="0"/>
      <c:txPr>
        <a:bodyPr/>
        <a:lstStyle/>
        <a:p>
          <a:pPr>
            <a:defRPr sz="1600"/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54481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71788" y="439738"/>
            <a:ext cx="3417887" cy="2562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7388" y="3257550"/>
            <a:ext cx="7880350" cy="3086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We want this to be in font 11 and justify.</a:t>
            </a:r>
          </a:p>
        </p:txBody>
      </p:sp>
    </p:spTree>
    <p:extLst>
      <p:ext uri="{BB962C8B-B14F-4D97-AF65-F5344CB8AC3E}">
        <p14:creationId xmlns:p14="http://schemas.microsoft.com/office/powerpoint/2010/main" val="22330268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just" rtl="0" eaLnBrk="0" fontAlgn="base" hangingPunct="0">
      <a:lnSpc>
        <a:spcPct val="90000"/>
      </a:lnSpc>
      <a:spcBef>
        <a:spcPct val="4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ＭＳ Ｐゴシック" pitchFamily="-65" charset="-128"/>
        <a:cs typeface="ＭＳ Ｐゴシック" pitchFamily="-65" charset="-128"/>
      </a:defRPr>
    </a:lvl1pPr>
    <a:lvl2pPr marL="37931725" indent="-3747452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pitchFamily="-65" charset="0"/>
            </a:endParaRPr>
          </a:p>
        </p:txBody>
      </p:sp>
      <p:sp>
        <p:nvSpPr>
          <p:cNvPr id="92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pitchFamily="-65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pitchFamily="-65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pitchFamily="-65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Arial" pitchFamily="-65" charset="0"/>
              </a:rPr>
              <a:t>Q: </a:t>
            </a:r>
            <a:r>
              <a:rPr lang="en-US" dirty="0" err="1">
                <a:latin typeface="Arial" pitchFamily="-65" charset="0"/>
              </a:rPr>
              <a:t>avg</a:t>
            </a:r>
            <a:r>
              <a:rPr lang="en-US" dirty="0">
                <a:latin typeface="Arial" pitchFamily="-65" charset="0"/>
              </a:rPr>
              <a:t> if we drove 30mph for 1 hour and 60mph for 1</a:t>
            </a:r>
            <a:r>
              <a:rPr lang="en-US" baseline="0" dirty="0">
                <a:latin typeface="Arial" pitchFamily="-65" charset="0"/>
              </a:rPr>
              <a:t> hour?</a:t>
            </a:r>
            <a:endParaRPr lang="en-US" dirty="0">
              <a:latin typeface="Arial" pitchFamily="-65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7875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problems does HW2 data collection have?</a:t>
            </a:r>
          </a:p>
        </p:txBody>
      </p:sp>
    </p:spTree>
    <p:extLst>
      <p:ext uri="{BB962C8B-B14F-4D97-AF65-F5344CB8AC3E}">
        <p14:creationId xmlns:p14="http://schemas.microsoft.com/office/powerpoint/2010/main" val="7284793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ask about average </a:t>
            </a:r>
            <a:r>
              <a:rPr lang="en-US" dirty="0" err="1"/>
              <a:t>perf</a:t>
            </a:r>
            <a:r>
              <a:rPr lang="en-US" dirty="0"/>
              <a:t>, 90% </a:t>
            </a:r>
            <a:r>
              <a:rPr lang="en-US" dirty="0" err="1"/>
              <a:t>perf</a:t>
            </a:r>
            <a:r>
              <a:rPr lang="en-US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16488932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 depends on CI level</a:t>
            </a:r>
          </a:p>
        </p:txBody>
      </p:sp>
    </p:spTree>
    <p:extLst>
      <p:ext uri="{BB962C8B-B14F-4D97-AF65-F5344CB8AC3E}">
        <p14:creationId xmlns:p14="http://schemas.microsoft.com/office/powerpoint/2010/main" val="22581419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metrics, stats, now need workloads</a:t>
            </a:r>
          </a:p>
        </p:txBody>
      </p:sp>
    </p:spTree>
    <p:extLst>
      <p:ext uri="{BB962C8B-B14F-4D97-AF65-F5344CB8AC3E}">
        <p14:creationId xmlns:p14="http://schemas.microsoft.com/office/powerpoint/2010/main" val="23908742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>
                <a:latin typeface="Arial" pitchFamily="-65" charset="0"/>
              </a:rPr>
              <a:t>-mention different workloads used for different purposes</a:t>
            </a:r>
          </a:p>
          <a:p>
            <a:endParaRPr lang="en-US">
              <a:latin typeface="Arial" pitchFamily="-65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>
                <a:latin typeface="Arial" pitchFamily="-65" charset="0"/>
              </a:rPr>
              <a:t>Q: how does this</a:t>
            </a:r>
            <a:r>
              <a:rPr lang="en-US" baseline="0" dirty="0">
                <a:latin typeface="Arial" pitchFamily="-65" charset="0"/>
              </a:rPr>
              <a:t> account for run-to-run variability?</a:t>
            </a:r>
            <a:endParaRPr lang="en-US" dirty="0">
              <a:latin typeface="Arial" pitchFamily="-65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>
              <a:latin typeface="Arial" pitchFamily="-65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lvl="1" indent="0">
              <a:spcBef>
                <a:spcPts val="0"/>
              </a:spcBef>
              <a:buFontTx/>
              <a:buNone/>
            </a:pPr>
            <a:r>
              <a:rPr lang="en-US" dirty="0" err="1">
                <a:latin typeface="Times New Roman" pitchFamily="-65" charset="0"/>
              </a:rPr>
              <a:t>geekbench</a:t>
            </a:r>
            <a:r>
              <a:rPr lang="en-US" baseline="0" dirty="0">
                <a:latin typeface="Times New Roman" pitchFamily="-65" charset="0"/>
              </a:rPr>
              <a:t> workloads: GEMM, FFT, encryption, file/image (de)compress</a:t>
            </a:r>
            <a:endParaRPr lang="en-US" dirty="0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GTA V measures latency percentiles internally</a:t>
            </a:r>
          </a:p>
          <a:p>
            <a:r>
              <a:rPr lang="en-US" dirty="0"/>
              <a:t>sometimes, worst-case</a:t>
            </a:r>
            <a:r>
              <a:rPr lang="en-US" baseline="0" dirty="0"/>
              <a:t> latency matters</a:t>
            </a:r>
          </a:p>
          <a:p>
            <a:r>
              <a:rPr lang="en-US" baseline="0" dirty="0" err="1"/>
              <a:t>google</a:t>
            </a:r>
            <a:r>
              <a:rPr lang="en-US" baseline="0" dirty="0"/>
              <a:t> experiment: increase latency by 0.5s, 20% reduction in traffic/revenue</a:t>
            </a:r>
          </a:p>
          <a:p>
            <a:r>
              <a:rPr lang="en-US" dirty="0"/>
              <a:t>http://</a:t>
            </a:r>
            <a:r>
              <a:rPr lang="en-US" dirty="0" err="1"/>
              <a:t>glinden.blogspot.com</a:t>
            </a:r>
            <a:r>
              <a:rPr lang="en-US" dirty="0"/>
              <a:t>/2006/11/marissa-mayer-at-web-20.html</a:t>
            </a:r>
          </a:p>
        </p:txBody>
      </p:sp>
    </p:spTree>
    <p:extLst>
      <p:ext uri="{BB962C8B-B14F-4D97-AF65-F5344CB8AC3E}">
        <p14:creationId xmlns:p14="http://schemas.microsoft.com/office/powerpoint/2010/main" val="42748409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1-P</a:t>
            </a:r>
            <a:r>
              <a:rPr lang="en-US" baseline="0" dirty="0"/>
              <a:t> is the runtime of </a:t>
            </a:r>
            <a:r>
              <a:rPr lang="en-US" baseline="0" dirty="0" err="1"/>
              <a:t>unoptimized</a:t>
            </a:r>
            <a:r>
              <a:rPr lang="en-US" baseline="0" dirty="0"/>
              <a:t> part</a:t>
            </a:r>
          </a:p>
          <a:p>
            <a:r>
              <a:rPr lang="en-US" baseline="0" dirty="0"/>
              <a:t>P/S is runtime of optimized part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0058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HHS includes Medicare/Medicaid</a:t>
            </a:r>
          </a:p>
          <a:p>
            <a:r>
              <a:rPr lang="en-US" dirty="0"/>
              <a:t>even Defense</a:t>
            </a:r>
            <a:r>
              <a:rPr lang="en-US" baseline="0" dirty="0"/>
              <a:t> is ~13.5%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1323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10% serial – 10x</a:t>
            </a:r>
          </a:p>
          <a:p>
            <a:r>
              <a:rPr lang="en-US" dirty="0"/>
              <a:t>1% serial – 100x</a:t>
            </a:r>
          </a:p>
        </p:txBody>
      </p:sp>
    </p:spTree>
    <p:extLst>
      <p:ext uri="{BB962C8B-B14F-4D97-AF65-F5344CB8AC3E}">
        <p14:creationId xmlns:p14="http://schemas.microsoft.com/office/powerpoint/2010/main" val="8940618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>
                <a:latin typeface="Arial" pitchFamily="-65" charset="0"/>
              </a:rPr>
              <a:t>System performance determined by “worst mistake” not by making everything perfect</a:t>
            </a:r>
          </a:p>
          <a:p>
            <a:r>
              <a:rPr lang="en-US">
                <a:latin typeface="Arial" pitchFamily="-65" charset="0"/>
              </a:rPr>
              <a:t>- Build another track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>
                <a:latin typeface="Arial" pitchFamily="-65" charset="0"/>
              </a:rPr>
              <a:t>- Possibly move benchmarks before</a:t>
            </a:r>
          </a:p>
        </p:txBody>
      </p:sp>
    </p:spTree>
    <p:extLst>
      <p:ext uri="{BB962C8B-B14F-4D97-AF65-F5344CB8AC3E}">
        <p14:creationId xmlns:p14="http://schemas.microsoft.com/office/powerpoint/2010/main" val="12442493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results from </a:t>
            </a:r>
            <a:r>
              <a:rPr lang="en-US" dirty="0" err="1"/>
              <a:t>Vivado</a:t>
            </a:r>
            <a:r>
              <a:rPr lang="en-US" dirty="0"/>
              <a:t> timing report</a:t>
            </a:r>
          </a:p>
        </p:txBody>
      </p:sp>
    </p:spTree>
    <p:extLst>
      <p:ext uri="{BB962C8B-B14F-4D97-AF65-F5344CB8AC3E}">
        <p14:creationId xmlns:p14="http://schemas.microsoft.com/office/powerpoint/2010/main" val="3018457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ln w="9525"/>
          <a:extLst/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Answer: Used FedEx overnight to deliver the drive.   10 TB in, say, 15 hours is 1,300 </a:t>
            </a:r>
            <a:r>
              <a:rPr lang="en-US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mbits</a:t>
            </a:r>
            <a:r>
              <a:rPr 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/second of bandwidth  (600 GB/hour)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171450" indent="-171450">
              <a:buFontTx/>
              <a:buChar char="-"/>
            </a:pPr>
            <a:endParaRPr lang="en-US" dirty="0">
              <a:latin typeface="Arial" pitchFamily="-65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>
                <a:latin typeface="Arial" pitchFamily="-65" charset="0"/>
              </a:rPr>
              <a:t>- </a:t>
            </a:r>
            <a:r>
              <a:rPr lang="en-US" dirty="0" err="1">
                <a:latin typeface="Arial" pitchFamily="-65" charset="0"/>
              </a:rPr>
              <a:t>Ie</a:t>
            </a:r>
            <a:r>
              <a:rPr lang="en-US" dirty="0">
                <a:latin typeface="Arial" pitchFamily="-65" charset="0"/>
              </a:rPr>
              <a:t> RISC </a:t>
            </a:r>
            <a:r>
              <a:rPr lang="en-US" dirty="0" err="1">
                <a:latin typeface="Arial" pitchFamily="-65" charset="0"/>
              </a:rPr>
              <a:t>vs</a:t>
            </a:r>
            <a:r>
              <a:rPr lang="en-US" dirty="0">
                <a:latin typeface="Arial" pitchFamily="-65" charset="0"/>
              </a:rPr>
              <a:t> CISC ins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>
                <a:latin typeface="Arial" pitchFamily="-65" charset="0"/>
              </a:rPr>
              <a:t>Q: what’s something that this CPI </a:t>
            </a:r>
            <a:r>
              <a:rPr lang="en-US" dirty="0" err="1">
                <a:latin typeface="Arial" pitchFamily="-65" charset="0"/>
              </a:rPr>
              <a:t>calc</a:t>
            </a:r>
            <a:r>
              <a:rPr lang="en-US" dirty="0">
                <a:latin typeface="Arial" pitchFamily="-65" charset="0"/>
              </a:rPr>
              <a:t> ignores?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lvl="1" algn="l"/>
            <a:r>
              <a:rPr lang="en-US" dirty="0">
                <a:latin typeface="+mj-lt"/>
              </a:rPr>
              <a:t>A = 0.5*1 + 0.2*5 + 0.1*1+ 0.2*1 = 1.8 CPI</a:t>
            </a:r>
          </a:p>
          <a:p>
            <a:pPr marL="0" lvl="1" algn="l"/>
            <a:r>
              <a:rPr lang="en-US" dirty="0">
                <a:latin typeface="+mj-lt"/>
              </a:rPr>
              <a:t>B = 0.5*1 + 0.2*3 + 0.1*1 + 0.2*2 = 1.6 CPI</a:t>
            </a:r>
          </a:p>
          <a:p>
            <a:pPr marL="0" algn="l"/>
            <a:r>
              <a:rPr lang="en-US" dirty="0">
                <a:latin typeface="+mj-lt"/>
              </a:rPr>
              <a:t>A is 1.11x faster than base</a:t>
            </a:r>
          </a:p>
          <a:p>
            <a:pPr marL="0" algn="l"/>
            <a:r>
              <a:rPr lang="en-US" dirty="0">
                <a:latin typeface="+mj-lt"/>
              </a:rPr>
              <a:t>B is 1.25x faster than base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pitchFamily="-65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171450" indent="-171450">
              <a:buFontTx/>
              <a:buChar char="-"/>
            </a:pPr>
            <a:endParaRPr lang="en-US" dirty="0">
              <a:latin typeface="Arial" pitchFamily="-65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37" name="Rectangle 5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8538" name="Rectangle 5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CIS 501: Comp. Arch.  |  Prof. Joe Devietti  |  Performance</a:t>
            </a:r>
          </a:p>
        </p:txBody>
      </p:sp>
      <p:sp>
        <p:nvSpPr>
          <p:cNvPr id="5" name="Rectangle 61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B2A5E3-4C16-C543-B338-9E52247894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CIS 501: Comp. Arch.  |  Prof. Joe Devietti  |  Performance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6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864A80-6997-5746-895B-047F2A95064A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CIS 501: Comp. Arch.  |  Prof. Joe Devietti  |  Performance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6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49E94-19F6-204E-9C9A-62AF29BDBB61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CIS 501: Comp. Arch.  |  Prof. Joe Devietti  |  Performance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6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9A3695-F97B-7D40-952B-BDBDA3882321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501: Comp. Arch.  |  Prof. Joe Devietti  |  Performance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84B1760-D3E8-064E-938F-FEE0A5749A92}" type="slidenum">
              <a:rPr lang="en-US" smtClean="0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05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7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228600"/>
            <a:ext cx="8534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58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7516" name="Rectangle 6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" y="6400800"/>
            <a:ext cx="7620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solidFill>
                  <a:srgbClr val="000000"/>
                </a:solidFill>
                <a:latin typeface="Tahoma" pitchFamily="-65" charset="0"/>
              </a:defRPr>
            </a:lvl1pPr>
          </a:lstStyle>
          <a:p>
            <a:pPr>
              <a:defRPr/>
            </a:pPr>
            <a:r>
              <a:rPr lang="en-US" dirty="0"/>
              <a:t>CIS 501: Comp. Arch.  |  Prof. Joe Devietti  |  Performance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7517" name="Rectangle 6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00"/>
                </a:solidFill>
                <a:latin typeface="Tahoma" pitchFamily="-65" charset="0"/>
              </a:defRPr>
            </a:lvl1pPr>
          </a:lstStyle>
          <a:p>
            <a:pPr>
              <a:defRPr/>
            </a:pPr>
            <a:fld id="{C84B1760-D3E8-064E-938F-FEE0A5749A92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1030" name="Line 62"/>
          <p:cNvSpPr>
            <a:spLocks noChangeShapeType="1"/>
          </p:cNvSpPr>
          <p:nvPr/>
        </p:nvSpPr>
        <p:spPr bwMode="auto">
          <a:xfrm>
            <a:off x="304800" y="914400"/>
            <a:ext cx="8534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17" r:id="rId2"/>
    <p:sldLayoutId id="2147483818" r:id="rId3"/>
    <p:sldLayoutId id="2147483819" r:id="rId4"/>
    <p:sldLayoutId id="2147483821" r:id="rId5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B02FF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B02FF"/>
          </a:solidFill>
          <a:latin typeface="Tahoma" charset="0"/>
          <a:ea typeface="ＭＳ Ｐゴシック" pitchFamily="-65" charset="-128"/>
          <a:cs typeface="ＭＳ Ｐゴシック" pitchFamily="-6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B02FF"/>
          </a:solidFill>
          <a:latin typeface="Tahoma" charset="0"/>
          <a:ea typeface="ＭＳ Ｐゴシック" pitchFamily="-65" charset="-128"/>
          <a:cs typeface="ＭＳ Ｐゴシック" pitchFamily="-6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B02FF"/>
          </a:solidFill>
          <a:latin typeface="Tahoma" charset="0"/>
          <a:ea typeface="ＭＳ Ｐゴシック" pitchFamily="-65" charset="-128"/>
          <a:cs typeface="ＭＳ Ｐゴシック" pitchFamily="-6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B02FF"/>
          </a:solidFill>
          <a:latin typeface="Tahoma" charset="0"/>
          <a:ea typeface="ＭＳ Ｐゴシック" pitchFamily="-65" charset="-128"/>
          <a:cs typeface="ＭＳ Ｐゴシック" pitchFamily="-65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6B02FF"/>
          </a:solidFill>
          <a:latin typeface="Tahoma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6B02FF"/>
          </a:solidFill>
          <a:latin typeface="Tahoma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6B02FF"/>
          </a:solidFill>
          <a:latin typeface="Tahoma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6B02FF"/>
          </a:solidFill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30305"/>
        </a:buClr>
        <a:buChar char="•"/>
        <a:defRPr sz="2400">
          <a:solidFill>
            <a:srgbClr val="030305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30305"/>
        </a:buClr>
        <a:buChar char="•"/>
        <a:defRPr sz="2000">
          <a:solidFill>
            <a:srgbClr val="030305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30305"/>
        </a:buClr>
        <a:buChar char="•"/>
        <a:defRPr sz="2000">
          <a:solidFill>
            <a:srgbClr val="030305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30305"/>
        </a:buClr>
        <a:buChar char="•"/>
        <a:defRPr sz="2000">
          <a:solidFill>
            <a:srgbClr val="030305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30305"/>
        </a:buClr>
        <a:buChar char="•"/>
        <a:defRPr sz="2000">
          <a:solidFill>
            <a:srgbClr val="030305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30305"/>
        </a:buClr>
        <a:buChar char="•"/>
        <a:defRPr sz="2000">
          <a:solidFill>
            <a:srgbClr val="030305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30305"/>
        </a:buClr>
        <a:buChar char="•"/>
        <a:defRPr sz="2000">
          <a:solidFill>
            <a:srgbClr val="030305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30305"/>
        </a:buClr>
        <a:buChar char="•"/>
        <a:defRPr sz="2000">
          <a:solidFill>
            <a:srgbClr val="030305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30305"/>
        </a:buClr>
        <a:buChar char="•"/>
        <a:defRPr sz="2000">
          <a:solidFill>
            <a:srgbClr val="030305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hitehouse.gov/omb/historical-tables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Tahoma" pitchFamily="-65" charset="0"/>
              </a:rPr>
              <a:t>CIS 501: Comp. Arch.  |  Prof. Joe Devietti  |  Performance</a:t>
            </a:r>
          </a:p>
        </p:txBody>
      </p:sp>
      <p:sp>
        <p:nvSpPr>
          <p:cNvPr id="8195" name="Rectangle 61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ECC6B53-251F-9841-AEBE-3C9A570436B3}" type="slidenum">
              <a:rPr lang="en-US"/>
              <a:pPr/>
              <a:t>1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03338" y="2244725"/>
            <a:ext cx="6630987" cy="606425"/>
          </a:xfrm>
        </p:spPr>
        <p:txBody>
          <a:bodyPr wrap="none" lIns="63500" tIns="25400" rIns="63500" bIns="25400" anchor="ctr">
            <a:spAutoFit/>
          </a:bodyPr>
          <a:lstStyle/>
          <a:p>
            <a:pPr eaLnBrk="1" hangingPunct="1"/>
            <a:r>
              <a:rPr lang="en-US"/>
              <a:t>CIS 501: Computer Architecture</a:t>
            </a:r>
          </a:p>
        </p:txBody>
      </p:sp>
      <p:sp>
        <p:nvSpPr>
          <p:cNvPr id="819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0" y="3143250"/>
            <a:ext cx="9144000" cy="666750"/>
          </a:xfrm>
        </p:spPr>
        <p:txBody>
          <a:bodyPr lIns="63500" tIns="25400" rIns="63500" bIns="25400">
            <a:spAutoFit/>
          </a:bodyPr>
          <a:lstStyle/>
          <a:p>
            <a:pPr marL="203200" indent="-203200" eaLnBrk="1" hangingPunct="1"/>
            <a:r>
              <a:rPr lang="en-US" sz="4000" dirty="0"/>
              <a:t>Unit 5: Performance &amp; Benchmarking</a:t>
            </a:r>
          </a:p>
        </p:txBody>
      </p:sp>
      <p:sp>
        <p:nvSpPr>
          <p:cNvPr id="8198" name="TextBox 5"/>
          <p:cNvSpPr txBox="1">
            <a:spLocks noChangeArrowheads="1"/>
          </p:cNvSpPr>
          <p:nvPr/>
        </p:nvSpPr>
        <p:spPr bwMode="auto">
          <a:xfrm>
            <a:off x="762000" y="4724400"/>
            <a:ext cx="7620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Calibri" pitchFamily="-65" charset="0"/>
                <a:ea typeface="Calibri" pitchFamily="-65" charset="0"/>
                <a:cs typeface="Calibri" pitchFamily="-65" charset="0"/>
              </a:rPr>
              <a:t>Slides developed by Joe Devietti, Milo Martin &amp; Amir Roth at </a:t>
            </a:r>
            <a:r>
              <a:rPr lang="en-US" sz="1600" dirty="0" err="1">
                <a:solidFill>
                  <a:srgbClr val="000000"/>
                </a:solidFill>
                <a:latin typeface="Calibri" pitchFamily="-65" charset="0"/>
                <a:ea typeface="Calibri" pitchFamily="-65" charset="0"/>
                <a:cs typeface="Calibri" pitchFamily="-65" charset="0"/>
              </a:rPr>
              <a:t>Upenn</a:t>
            </a:r>
            <a:endParaRPr lang="en-US" sz="1600" dirty="0">
              <a:solidFill>
                <a:srgbClr val="000000"/>
              </a:solidFill>
              <a:latin typeface="Calibri" pitchFamily="-65" charset="0"/>
              <a:ea typeface="Calibri" pitchFamily="-65" charset="0"/>
              <a:cs typeface="Calibri" pitchFamily="-65" charset="0"/>
            </a:endParaRPr>
          </a:p>
          <a:p>
            <a:pPr algn="ctr"/>
            <a:r>
              <a:rPr lang="en-US" sz="1600" dirty="0">
                <a:solidFill>
                  <a:srgbClr val="000000"/>
                </a:solidFill>
                <a:latin typeface="Calibri" pitchFamily="-65" charset="0"/>
                <a:ea typeface="Calibri" pitchFamily="-65" charset="0"/>
                <a:cs typeface="Calibri" pitchFamily="-65" charset="0"/>
              </a:rPr>
              <a:t>with sources that included University of Wisconsin slides</a:t>
            </a:r>
            <a:br>
              <a:rPr lang="en-US" sz="1600" dirty="0">
                <a:solidFill>
                  <a:srgbClr val="000000"/>
                </a:solidFill>
                <a:latin typeface="Calibri" pitchFamily="-65" charset="0"/>
                <a:ea typeface="Calibri" pitchFamily="-65" charset="0"/>
                <a:cs typeface="Calibri" pitchFamily="-65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itchFamily="-65" charset="0"/>
                <a:ea typeface="Calibri" pitchFamily="-65" charset="0"/>
                <a:cs typeface="Calibri" pitchFamily="-65" charset="0"/>
              </a:rPr>
              <a:t>by Mark Hill, </a:t>
            </a:r>
            <a:r>
              <a:rPr lang="en-US" sz="1600" dirty="0" err="1">
                <a:solidFill>
                  <a:srgbClr val="000000"/>
                </a:solidFill>
                <a:latin typeface="Calibri" pitchFamily="-65" charset="0"/>
                <a:ea typeface="Calibri" pitchFamily="-65" charset="0"/>
                <a:cs typeface="Calibri" pitchFamily="-65" charset="0"/>
              </a:rPr>
              <a:t>Guri</a:t>
            </a:r>
            <a:r>
              <a:rPr lang="en-US" sz="1600" dirty="0">
                <a:solidFill>
                  <a:srgbClr val="000000"/>
                </a:solidFill>
                <a:latin typeface="Calibri" pitchFamily="-65" charset="0"/>
                <a:ea typeface="Calibri" pitchFamily="-65" charset="0"/>
                <a:cs typeface="Calibri" pitchFamily="-65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libri" pitchFamily="-65" charset="0"/>
                <a:ea typeface="Calibri" pitchFamily="-65" charset="0"/>
                <a:cs typeface="Calibri" pitchFamily="-65" charset="0"/>
              </a:rPr>
              <a:t>Sohi</a:t>
            </a:r>
            <a:r>
              <a:rPr lang="en-US" sz="1600" dirty="0">
                <a:solidFill>
                  <a:srgbClr val="000000"/>
                </a:solidFill>
                <a:latin typeface="Calibri" pitchFamily="-65" charset="0"/>
                <a:ea typeface="Calibri" pitchFamily="-65" charset="0"/>
                <a:cs typeface="Calibri" pitchFamily="-65" charset="0"/>
              </a:rPr>
              <a:t>, Jim Smith, and David Wood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marL="342900" indent="-342900"/>
            <a:r>
              <a:rPr lang="en-US" dirty="0"/>
              <a:t>CIS 501: Comp. Arch.  |  Prof. Joe Devietti  |  Performance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marL="342900" indent="-342900"/>
            <a:fld id="{C0A20FA8-59CE-ED4F-8FB5-8EB407B029DF}" type="slidenum">
              <a:rPr lang="en-US"/>
              <a:pPr marL="342900" indent="-342900"/>
              <a:t>10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Measuring CPI</a:t>
            </a:r>
          </a:p>
        </p:txBody>
      </p:sp>
      <p:sp>
        <p:nvSpPr>
          <p:cNvPr id="2970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How are CPI and execution-time actually measured?</a:t>
            </a:r>
          </a:p>
          <a:p>
            <a:pPr lvl="1"/>
            <a:r>
              <a:rPr lang="en-US"/>
              <a:t>Execution time?  stopwatch timer (Unix “time” command)</a:t>
            </a:r>
          </a:p>
          <a:p>
            <a:pPr lvl="1"/>
            <a:r>
              <a:rPr lang="en-US"/>
              <a:t>CPI = (CPU time * clock frequency) / dynamic insn count</a:t>
            </a:r>
          </a:p>
          <a:p>
            <a:pPr lvl="1"/>
            <a:r>
              <a:rPr lang="en-US"/>
              <a:t>How is dynamic instruction count measured?</a:t>
            </a:r>
          </a:p>
          <a:p>
            <a:pPr lvl="1"/>
            <a:endParaRPr lang="en-US"/>
          </a:p>
          <a:p>
            <a:r>
              <a:rPr lang="en-US"/>
              <a:t>More useful is CPI breakdown (CPI</a:t>
            </a:r>
            <a:r>
              <a:rPr lang="en-US" baseline="-25000"/>
              <a:t>CPU</a:t>
            </a:r>
            <a:r>
              <a:rPr lang="en-US"/>
              <a:t>, CPI</a:t>
            </a:r>
            <a:r>
              <a:rPr lang="en-US" baseline="-25000"/>
              <a:t>MEM</a:t>
            </a:r>
            <a:r>
              <a:rPr lang="en-US"/>
              <a:t>, etc.)</a:t>
            </a:r>
          </a:p>
          <a:p>
            <a:pPr lvl="1"/>
            <a:r>
              <a:rPr lang="en-US"/>
              <a:t>So we know what performance problems are and what to fix</a:t>
            </a:r>
          </a:p>
          <a:p>
            <a:pPr lvl="1"/>
            <a:r>
              <a:rPr lang="en-US"/>
              <a:t>Hardware event counters</a:t>
            </a:r>
          </a:p>
          <a:p>
            <a:pPr lvl="2"/>
            <a:r>
              <a:rPr lang="en-US">
                <a:ea typeface="ＭＳ Ｐゴシック" pitchFamily="-65" charset="-128"/>
              </a:rPr>
              <a:t>Available in most processors today</a:t>
            </a:r>
          </a:p>
          <a:p>
            <a:pPr lvl="2"/>
            <a:r>
              <a:rPr lang="en-US">
                <a:ea typeface="ＭＳ Ｐゴシック" pitchFamily="-65" charset="-128"/>
              </a:rPr>
              <a:t>One way to measure dynamic instruction count</a:t>
            </a:r>
          </a:p>
          <a:p>
            <a:pPr lvl="2"/>
            <a:r>
              <a:rPr lang="en-US">
                <a:ea typeface="ＭＳ Ｐゴシック" pitchFamily="-65" charset="-128"/>
              </a:rPr>
              <a:t>Calculate CPI using counter frequencies / known event costs</a:t>
            </a:r>
          </a:p>
          <a:p>
            <a:pPr lvl="1"/>
            <a:r>
              <a:rPr lang="en-US"/>
              <a:t>Cycle-level micro-architecture simulation</a:t>
            </a:r>
          </a:p>
          <a:p>
            <a:pPr lvl="2">
              <a:buFontTx/>
              <a:buChar char="+"/>
            </a:pPr>
            <a:r>
              <a:rPr lang="en-US">
                <a:ea typeface="ＭＳ Ｐゴシック" pitchFamily="-65" charset="-128"/>
              </a:rPr>
              <a:t>Measure exactly what you want … and impact of potential fixes!</a:t>
            </a:r>
          </a:p>
          <a:p>
            <a:pPr lvl="2"/>
            <a:r>
              <a:rPr lang="en-US">
                <a:ea typeface="ＭＳ Ｐゴシック" pitchFamily="-65" charset="-128"/>
              </a:rPr>
              <a:t>Method of choice for many micro-architects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Comparing Performance</a:t>
            </a:r>
          </a:p>
        </p:txBody>
      </p:sp>
      <p:sp>
        <p:nvSpPr>
          <p:cNvPr id="27651" name="Text Placeholder 6" descr="Rectangle: Click to edit Master text styles&#10;Second level&#10;Third level&#10;Fourth level&#10;Fifth level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765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marL="342900" indent="-342900"/>
            <a:r>
              <a:rPr lang="en-US" dirty="0"/>
              <a:t>CIS 501: Comp. Arch.  |  Prof. Joe Devietti  |  Performance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marL="342900" indent="-342900"/>
            <a:fld id="{9FE57EBB-FDA0-2C41-B4C3-F210025864B6}" type="slidenum">
              <a:rPr lang="en-US"/>
              <a:pPr marL="342900" indent="-342900"/>
              <a:t>11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839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marL="342900" indent="-342900"/>
            <a:r>
              <a:rPr lang="en-US" dirty="0"/>
              <a:t>CIS 501: Comp. Arch.  |  Prof. Joe Devietti  |  Performance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marL="342900" indent="-342900"/>
            <a:fld id="{7D956ED7-105C-5A44-B994-C9631019F814}" type="slidenum">
              <a:rPr lang="en-US"/>
              <a:pPr marL="342900" indent="-342900"/>
              <a:t>12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Comparing Performance - Speedup</a:t>
            </a:r>
          </a:p>
        </p:txBody>
      </p:sp>
      <p:sp>
        <p:nvSpPr>
          <p:cNvPr id="1638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Speedup of A over B</a:t>
            </a:r>
          </a:p>
          <a:p>
            <a:pPr lvl="1"/>
            <a:r>
              <a:rPr lang="en-US" dirty="0"/>
              <a:t>X = Latency(B)/Latency(A) (divide by the faster) </a:t>
            </a:r>
          </a:p>
          <a:p>
            <a:pPr lvl="1"/>
            <a:r>
              <a:rPr lang="en-US" dirty="0"/>
              <a:t>X = Throughput(A)/Throughput(B) (divide by the slower)</a:t>
            </a:r>
          </a:p>
          <a:p>
            <a:r>
              <a:rPr lang="en-US" dirty="0"/>
              <a:t>A is X% faster than B if</a:t>
            </a:r>
          </a:p>
          <a:p>
            <a:pPr lvl="1"/>
            <a:r>
              <a:rPr lang="en-US" dirty="0"/>
              <a:t>X = ((Latency(B)/Latency(A)) – 1) * 100</a:t>
            </a:r>
          </a:p>
          <a:p>
            <a:pPr lvl="1"/>
            <a:r>
              <a:rPr lang="en-US" dirty="0"/>
              <a:t>X = ((Throughput(A)/Throughput(B)) – 1) * 100</a:t>
            </a:r>
          </a:p>
          <a:p>
            <a:pPr lvl="1"/>
            <a:r>
              <a:rPr lang="en-US" dirty="0"/>
              <a:t>Latency(A) = Latency(B) / (1+(X/100))</a:t>
            </a:r>
          </a:p>
          <a:p>
            <a:pPr lvl="1"/>
            <a:r>
              <a:rPr lang="en-US" dirty="0"/>
              <a:t>Throughput(A) = Throughput(B) * (1+(X/100))</a:t>
            </a:r>
          </a:p>
          <a:p>
            <a:pPr lvl="1"/>
            <a:endParaRPr lang="en-US" dirty="0"/>
          </a:p>
          <a:p>
            <a:r>
              <a:rPr lang="en-US" dirty="0"/>
              <a:t>Car/bus example</a:t>
            </a:r>
          </a:p>
          <a:p>
            <a:pPr lvl="1"/>
            <a:r>
              <a:rPr lang="en-US" dirty="0"/>
              <a:t>Latency? Car is 3 times (and 200%) faster than bus</a:t>
            </a:r>
          </a:p>
          <a:p>
            <a:pPr lvl="1"/>
            <a:r>
              <a:rPr lang="en-US" dirty="0"/>
              <a:t>Throughput? Bus is 4 times (and 300%) faster than car</a:t>
            </a:r>
          </a:p>
          <a:p>
            <a:pPr lvl="2"/>
            <a:endParaRPr lang="en-US" dirty="0">
              <a:ea typeface="ＭＳ Ｐゴシック" pitchFamily="-65" charset="-128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Speedup and % Increase and Decrease</a:t>
            </a:r>
          </a:p>
        </p:txBody>
      </p:sp>
      <p:sp>
        <p:nvSpPr>
          <p:cNvPr id="14339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Program A runs for 200 cycles</a:t>
            </a:r>
          </a:p>
          <a:p>
            <a:r>
              <a:rPr lang="en-US"/>
              <a:t>Program B runs for 350 cycles</a:t>
            </a:r>
          </a:p>
          <a:p>
            <a:r>
              <a:rPr lang="en-US"/>
              <a:t>Percent increase and decrease are </a:t>
            </a:r>
            <a:r>
              <a:rPr lang="en-US">
                <a:solidFill>
                  <a:srgbClr val="FF0000"/>
                </a:solidFill>
              </a:rPr>
              <a:t>not the same</a:t>
            </a:r>
            <a:r>
              <a:rPr lang="en-US"/>
              <a:t>.</a:t>
            </a:r>
          </a:p>
          <a:p>
            <a:pPr lvl="1"/>
            <a:r>
              <a:rPr lang="en-US"/>
              <a:t>% increase: ((350 – 200)/200) * 100 = 75%</a:t>
            </a:r>
          </a:p>
          <a:p>
            <a:pPr lvl="1"/>
            <a:r>
              <a:rPr lang="en-US"/>
              <a:t>% decrease: ((350 - 200)/350) * 100 = 42.3%</a:t>
            </a:r>
          </a:p>
          <a:p>
            <a:r>
              <a:rPr lang="en-US"/>
              <a:t>Speedup:</a:t>
            </a:r>
          </a:p>
          <a:p>
            <a:pPr lvl="1"/>
            <a:r>
              <a:rPr lang="en-US"/>
              <a:t>350/200 = 1.75 – Program A is 1.75x faster than program B</a:t>
            </a:r>
          </a:p>
          <a:p>
            <a:pPr lvl="1"/>
            <a:r>
              <a:rPr lang="en-US"/>
              <a:t>As a percentage: (1.75 – 1) * 100 = 75%</a:t>
            </a:r>
          </a:p>
          <a:p>
            <a:pPr lvl="1">
              <a:buFontTx/>
              <a:buNone/>
            </a:pPr>
            <a:endParaRPr lang="en-US"/>
          </a:p>
          <a:p>
            <a:r>
              <a:rPr lang="en-US"/>
              <a:t>If program C is 1x faster than A, how many cycles does C run for? – 200 (the same as A)</a:t>
            </a:r>
          </a:p>
          <a:p>
            <a:pPr lvl="1"/>
            <a:r>
              <a:rPr lang="en-US"/>
              <a:t>What if C is 1.5x faster? 133 cycles (50% faster than A)</a:t>
            </a:r>
          </a:p>
        </p:txBody>
      </p:sp>
      <p:sp>
        <p:nvSpPr>
          <p:cNvPr id="1843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marL="342900" indent="-342900"/>
            <a:r>
              <a:rPr lang="en-US" dirty="0"/>
              <a:t>CIS 501: Comp. Arch.  |  Prof. Joe Devietti  |  Performance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43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marL="342900" indent="-342900"/>
            <a:fld id="{945A9B46-E26C-FB45-82C4-D365846AC631}" type="slidenum">
              <a:rPr lang="en-US"/>
              <a:pPr marL="342900" indent="-342900"/>
              <a:t>13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marL="342900" indent="-342900"/>
            <a:r>
              <a:rPr lang="en-US" dirty="0"/>
              <a:t>CIS 501: Comp. Arch.  |  Prof. Joe Devietti  |  Performance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marL="342900" indent="-342900"/>
            <a:fld id="{A8167B7C-B3C7-BC48-9EBA-7C9E1DBBA26C}" type="slidenum">
              <a:rPr lang="en-US"/>
              <a:pPr marL="342900" indent="-342900"/>
              <a:t>14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Mean (Average) Performance Numbers</a:t>
            </a:r>
          </a:p>
        </p:txBody>
      </p:sp>
      <p:sp>
        <p:nvSpPr>
          <p:cNvPr id="2048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F7020B"/>
                </a:solidFill>
              </a:rPr>
              <a:t>Arithmetic</a:t>
            </a:r>
            <a:r>
              <a:rPr lang="en-US" dirty="0"/>
              <a:t>: (1/N) * ∑</a:t>
            </a:r>
            <a:r>
              <a:rPr lang="en-US" baseline="-25000" dirty="0"/>
              <a:t>P=1..N</a:t>
            </a:r>
            <a:r>
              <a:rPr lang="en-US" dirty="0"/>
              <a:t> </a:t>
            </a:r>
            <a:r>
              <a:rPr lang="en-US" dirty="0" err="1"/>
              <a:t>P_latency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For units that are proportional to time (e.g., latency)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b="1" dirty="0">
              <a:solidFill>
                <a:srgbClr val="F7020B"/>
              </a:solidFill>
            </a:endParaRP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F7020B"/>
                </a:solidFill>
              </a:rPr>
              <a:t>Harmonic</a:t>
            </a:r>
            <a:r>
              <a:rPr lang="en-US" dirty="0"/>
              <a:t>: N / ∑</a:t>
            </a:r>
            <a:r>
              <a:rPr lang="en-US" baseline="-25000" dirty="0"/>
              <a:t>P=1..N</a:t>
            </a:r>
            <a:r>
              <a:rPr lang="en-US" dirty="0"/>
              <a:t> 1/</a:t>
            </a:r>
            <a:r>
              <a:rPr lang="en-US" dirty="0" err="1"/>
              <a:t>P_throughput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For units that are inversely proportional to time (e.g., throughput)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You can add latencies, but not throughputs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Latency(P1+P2,A) = Latency(P1,A) + Latency(P2,A)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Throughput(P1+P2,A) != Throughput(P1,A) + Throughput(P2,A)</a:t>
            </a:r>
          </a:p>
          <a:p>
            <a:pPr lvl="2">
              <a:lnSpc>
                <a:spcPct val="90000"/>
              </a:lnSpc>
            </a:pPr>
            <a:r>
              <a:rPr lang="en-US" dirty="0">
                <a:ea typeface="ＭＳ Ｐゴシック" pitchFamily="-65" charset="-128"/>
              </a:rPr>
              <a:t>1 mile @ 30 miles/hour + 1 mile @ 90 miles/hour</a:t>
            </a:r>
          </a:p>
          <a:p>
            <a:pPr lvl="2">
              <a:lnSpc>
                <a:spcPct val="90000"/>
              </a:lnSpc>
            </a:pPr>
            <a:r>
              <a:rPr lang="en-US" dirty="0">
                <a:ea typeface="ＭＳ Ｐゴシック" pitchFamily="-65" charset="-128"/>
              </a:rPr>
              <a:t>Average is </a:t>
            </a:r>
            <a:r>
              <a:rPr lang="en-US" b="1" dirty="0">
                <a:ea typeface="ＭＳ Ｐゴシック" pitchFamily="-65" charset="-128"/>
              </a:rPr>
              <a:t>not</a:t>
            </a:r>
            <a:r>
              <a:rPr lang="en-US" dirty="0">
                <a:ea typeface="ＭＳ Ｐゴシック" pitchFamily="-65" charset="-128"/>
              </a:rPr>
              <a:t> 60 miles/hour</a:t>
            </a:r>
          </a:p>
          <a:p>
            <a:pPr>
              <a:lnSpc>
                <a:spcPct val="90000"/>
              </a:lnSpc>
            </a:pPr>
            <a:endParaRPr lang="en-US" b="1" dirty="0">
              <a:solidFill>
                <a:srgbClr val="F7020B"/>
              </a:solidFill>
            </a:endParaRP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F7020B"/>
                </a:solidFill>
              </a:rPr>
              <a:t>Geometric</a:t>
            </a:r>
            <a:r>
              <a:rPr lang="en-US" dirty="0"/>
              <a:t>: </a:t>
            </a:r>
            <a:r>
              <a:rPr lang="en-US" baseline="30000" dirty="0"/>
              <a:t>N</a:t>
            </a:r>
            <a:r>
              <a:rPr lang="en-US" dirty="0"/>
              <a:t>√∏</a:t>
            </a:r>
            <a:r>
              <a:rPr lang="en-US" baseline="-25000" dirty="0"/>
              <a:t>P=1..N</a:t>
            </a:r>
            <a:r>
              <a:rPr lang="en-US" dirty="0"/>
              <a:t> </a:t>
            </a:r>
            <a:r>
              <a:rPr lang="en-US" dirty="0" err="1"/>
              <a:t>P_speedup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For </a:t>
            </a:r>
            <a:r>
              <a:rPr lang="en-US" dirty="0" err="1"/>
              <a:t>unitless</a:t>
            </a:r>
            <a:r>
              <a:rPr lang="en-US" dirty="0"/>
              <a:t> quantities (e.g., speedup ratios)</a:t>
            </a:r>
          </a:p>
        </p:txBody>
      </p:sp>
      <p:sp>
        <p:nvSpPr>
          <p:cNvPr id="20486" name="Rectangle 1"/>
          <p:cNvSpPr>
            <a:spLocks noChangeArrowheads="1"/>
          </p:cNvSpPr>
          <p:nvPr/>
        </p:nvSpPr>
        <p:spPr bwMode="auto">
          <a:xfrm>
            <a:off x="228600" y="1066800"/>
            <a:ext cx="8610600" cy="2209800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 Example…</a:t>
            </a:r>
          </a:p>
        </p:txBody>
      </p:sp>
      <p:sp>
        <p:nvSpPr>
          <p:cNvPr id="22531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dirty="0"/>
          </a:p>
          <a:p>
            <a:r>
              <a:rPr lang="en-US" dirty="0"/>
              <a:t>You drive two miles</a:t>
            </a:r>
          </a:p>
          <a:p>
            <a:pPr lvl="1"/>
            <a:r>
              <a:rPr lang="en-US" dirty="0"/>
              <a:t>30 miles per hour for the first mile</a:t>
            </a:r>
          </a:p>
          <a:p>
            <a:pPr lvl="1"/>
            <a:r>
              <a:rPr lang="en-US" dirty="0"/>
              <a:t>90 miles per hour for the second mile</a:t>
            </a:r>
          </a:p>
          <a:p>
            <a:pPr lvl="1"/>
            <a:endParaRPr lang="en-US" dirty="0"/>
          </a:p>
          <a:p>
            <a:r>
              <a:rPr lang="en-US" dirty="0"/>
              <a:t>Question: what was your average speed?</a:t>
            </a:r>
          </a:p>
          <a:p>
            <a:pPr lvl="1"/>
            <a:r>
              <a:rPr lang="en-US" dirty="0"/>
              <a:t>Hint: the answer is not 60 miles per hour</a:t>
            </a:r>
          </a:p>
          <a:p>
            <a:pPr lvl="1"/>
            <a:r>
              <a:rPr lang="en-US" dirty="0"/>
              <a:t>Why?</a:t>
            </a:r>
          </a:p>
          <a:p>
            <a:pPr lvl="1"/>
            <a:endParaRPr lang="en-US" dirty="0"/>
          </a:p>
        </p:txBody>
      </p:sp>
      <p:sp>
        <p:nvSpPr>
          <p:cNvPr id="2253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marL="342900" indent="-342900"/>
            <a:r>
              <a:rPr lang="en-US" dirty="0"/>
              <a:t>CIS 501: Comp. Arch.  |  Prof. Joe Devietti  |  Performance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53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marL="342900" indent="-342900"/>
            <a:fld id="{41C923F7-F0DC-5646-A591-B81E600D6A39}" type="slidenum">
              <a:rPr lang="en-US"/>
              <a:pPr marL="342900" indent="-342900"/>
              <a:t>15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Answer</a:t>
            </a:r>
          </a:p>
        </p:txBody>
      </p:sp>
      <p:sp>
        <p:nvSpPr>
          <p:cNvPr id="24579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/>
          </a:p>
          <a:p>
            <a:r>
              <a:rPr lang="en-US"/>
              <a:t>You drive two miles</a:t>
            </a:r>
          </a:p>
          <a:p>
            <a:pPr lvl="1"/>
            <a:r>
              <a:rPr lang="en-US"/>
              <a:t>30 miles per hour for the first mile</a:t>
            </a:r>
          </a:p>
          <a:p>
            <a:pPr lvl="1"/>
            <a:r>
              <a:rPr lang="en-US"/>
              <a:t>90 miles per hour for the second mile</a:t>
            </a:r>
          </a:p>
          <a:p>
            <a:pPr lvl="1"/>
            <a:endParaRPr lang="en-US"/>
          </a:p>
          <a:p>
            <a:r>
              <a:rPr lang="en-US"/>
              <a:t>Question: what was your average speed?</a:t>
            </a:r>
          </a:p>
          <a:p>
            <a:pPr lvl="1"/>
            <a:r>
              <a:rPr lang="en-US"/>
              <a:t>Hint: the answer is not 60 miles per hour</a:t>
            </a:r>
          </a:p>
          <a:p>
            <a:pPr lvl="1"/>
            <a:r>
              <a:rPr lang="en-US"/>
              <a:t>0.03333 hours per mile for 1 mile</a:t>
            </a:r>
          </a:p>
          <a:p>
            <a:pPr lvl="1"/>
            <a:r>
              <a:rPr lang="en-US"/>
              <a:t>0.01111 hours per mile for 1 mile</a:t>
            </a:r>
          </a:p>
          <a:p>
            <a:pPr lvl="1"/>
            <a:r>
              <a:rPr lang="en-US"/>
              <a:t>0.02222 hours per mile on average</a:t>
            </a:r>
          </a:p>
          <a:p>
            <a:pPr lvl="1"/>
            <a:r>
              <a:rPr lang="en-US"/>
              <a:t>= 45 miles per hour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2458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marL="342900" indent="-342900"/>
            <a:r>
              <a:rPr lang="en-US" dirty="0"/>
              <a:t>CIS 501: Comp. Arch.  |  Prof. Joe Devietti  |  Performance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marL="342900" indent="-342900"/>
            <a:fld id="{0448D1FB-5C86-D344-81AC-2AE79BD01365}" type="slidenum">
              <a:rPr lang="en-US"/>
              <a:pPr marL="342900" indent="-342900"/>
              <a:t>16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Challenges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501: Comp. Arch.  |  Prof. Joe Devietti  |  Performance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D864A80-6997-5746-895B-047F2A95064A}" type="slidenum">
              <a:rPr lang="en-US" smtClean="0"/>
              <a:pPr>
                <a:defRPr/>
              </a:pPr>
              <a:t>17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030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–O3 compiler optimizations really faster than –O0?</a:t>
            </a:r>
          </a:p>
          <a:p>
            <a:r>
              <a:rPr lang="en-US" dirty="0"/>
              <a:t>Why might they not be?</a:t>
            </a:r>
          </a:p>
          <a:p>
            <a:pPr lvl="1"/>
            <a:r>
              <a:rPr lang="en-US" dirty="0"/>
              <a:t>other processes running</a:t>
            </a:r>
          </a:p>
          <a:p>
            <a:pPr lvl="1"/>
            <a:r>
              <a:rPr lang="en-US" dirty="0"/>
              <a:t>not enough runs</a:t>
            </a:r>
          </a:p>
          <a:p>
            <a:pPr lvl="1"/>
            <a:r>
              <a:rPr lang="en-US" dirty="0"/>
              <a:t>not using a high-resolution timer</a:t>
            </a:r>
          </a:p>
          <a:p>
            <a:pPr lvl="1"/>
            <a:r>
              <a:rPr lang="en-US" dirty="0"/>
              <a:t>cold-start effects</a:t>
            </a:r>
          </a:p>
          <a:p>
            <a:pPr lvl="1"/>
            <a:r>
              <a:rPr lang="en-US" dirty="0"/>
              <a:t>managed languages: JIT/GC/VM startup</a:t>
            </a:r>
          </a:p>
          <a:p>
            <a:r>
              <a:rPr lang="en-US" dirty="0"/>
              <a:t>solution: experiment design + statistics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501: Comp. Arch.  |  Prof. Joe Devietti  |  Performance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D864A80-6997-5746-895B-047F2A95064A}" type="slidenum">
              <a:rPr lang="en-US" smtClean="0"/>
              <a:pPr>
                <a:defRPr/>
              </a:pPr>
              <a:t>18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993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kinds of errors: </a:t>
            </a:r>
            <a:r>
              <a:rPr lang="en-US" b="1" dirty="0"/>
              <a:t>systematic</a:t>
            </a:r>
            <a:r>
              <a:rPr lang="en-US" dirty="0"/>
              <a:t> and </a:t>
            </a:r>
            <a:r>
              <a:rPr lang="en-US" b="1" dirty="0"/>
              <a:t>random</a:t>
            </a:r>
          </a:p>
          <a:p>
            <a:r>
              <a:rPr lang="en-US" dirty="0"/>
              <a:t>removing </a:t>
            </a:r>
            <a:r>
              <a:rPr lang="en-US" b="1" dirty="0"/>
              <a:t>systematic error</a:t>
            </a:r>
          </a:p>
          <a:p>
            <a:pPr lvl="1"/>
            <a:r>
              <a:rPr lang="en-US" dirty="0"/>
              <a:t>aka “measurement bias” or “not measuring what you think you are”</a:t>
            </a:r>
          </a:p>
          <a:p>
            <a:pPr lvl="1"/>
            <a:r>
              <a:rPr lang="en-US" dirty="0"/>
              <a:t>Run on an unloaded system</a:t>
            </a:r>
          </a:p>
          <a:p>
            <a:pPr lvl="1"/>
            <a:r>
              <a:rPr lang="en-US" dirty="0"/>
              <a:t>Measure something that runs for </a:t>
            </a:r>
            <a:r>
              <a:rPr lang="en-US" i="1" dirty="0"/>
              <a:t>at least</a:t>
            </a:r>
            <a:r>
              <a:rPr lang="en-US" dirty="0"/>
              <a:t> several seconds</a:t>
            </a:r>
          </a:p>
          <a:p>
            <a:pPr lvl="1"/>
            <a:r>
              <a:rPr lang="en-US" dirty="0"/>
              <a:t>Understand the system being measured</a:t>
            </a:r>
          </a:p>
          <a:p>
            <a:pPr lvl="2"/>
            <a:r>
              <a:rPr lang="en-US" dirty="0"/>
              <a:t>simple empty-for-loop test =&gt; compiler optimizes it away</a:t>
            </a:r>
          </a:p>
          <a:p>
            <a:pPr lvl="1"/>
            <a:r>
              <a:rPr lang="en-US" dirty="0"/>
              <a:t>Vary experimental setup</a:t>
            </a:r>
          </a:p>
          <a:p>
            <a:pPr lvl="1"/>
            <a:r>
              <a:rPr lang="en-US" dirty="0"/>
              <a:t>Use appropriate statistics</a:t>
            </a:r>
          </a:p>
          <a:p>
            <a:r>
              <a:rPr lang="en-US" dirty="0"/>
              <a:t>removing </a:t>
            </a:r>
            <a:r>
              <a:rPr lang="en-US" b="1" dirty="0"/>
              <a:t>random error</a:t>
            </a:r>
          </a:p>
          <a:p>
            <a:pPr lvl="1"/>
            <a:r>
              <a:rPr lang="en-US" dirty="0"/>
              <a:t>Perform many runs: how many is enough?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501: Comp. Arch.  |  Prof. Joe Devietti  |  Performance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D864A80-6997-5746-895B-047F2A95064A}" type="slidenum">
              <a:rPr lang="en-US" smtClean="0"/>
              <a:pPr>
                <a:defRPr/>
              </a:pPr>
              <a:t>19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205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marL="342900" indent="-342900"/>
            <a:r>
              <a:rPr lang="en-US" dirty="0"/>
              <a:t>CIS 501: Comp. Arch.  |  Prof. Joe Devietti  |  Performance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marL="342900" indent="-342900"/>
            <a:fld id="{400A5AA9-FDCD-4A44-99F1-A5278C8EC82A}" type="slidenum">
              <a:rPr lang="en-US"/>
              <a:pPr marL="342900" indent="-342900"/>
              <a:t>2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This Unit</a:t>
            </a:r>
          </a:p>
        </p:txBody>
      </p:sp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  <a:p>
            <a:r>
              <a:rPr lang="en-US" dirty="0"/>
              <a:t>CPU Performance</a:t>
            </a:r>
          </a:p>
          <a:p>
            <a:r>
              <a:rPr lang="en-US" dirty="0"/>
              <a:t>Comparing Performance</a:t>
            </a:r>
          </a:p>
          <a:p>
            <a:r>
              <a:rPr lang="en-US" dirty="0"/>
              <a:t>Benchmarks</a:t>
            </a:r>
          </a:p>
          <a:p>
            <a:r>
              <a:rPr lang="en-US" dirty="0"/>
              <a:t>Performance Laws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performance differences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runs in 20s on </a:t>
            </a:r>
            <a:r>
              <a:rPr lang="en-US" b="1" dirty="0">
                <a:solidFill>
                  <a:srgbClr val="FF0000"/>
                </a:solidFill>
              </a:rPr>
              <a:t>machine A</a:t>
            </a:r>
            <a:r>
              <a:rPr lang="en-US" dirty="0"/>
              <a:t>, 20.1s on </a:t>
            </a:r>
            <a:r>
              <a:rPr lang="en-US" b="1" dirty="0">
                <a:solidFill>
                  <a:srgbClr val="3366FF"/>
                </a:solidFill>
              </a:rPr>
              <a:t>machine B</a:t>
            </a:r>
          </a:p>
          <a:p>
            <a:r>
              <a:rPr lang="en-US" dirty="0"/>
              <a:t>Is this a meaningful difference?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501: Comp. Arch.  |  Prof. Joe Devietti  |  Performance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D864A80-6997-5746-895B-047F2A95064A}" type="slidenum">
              <a:rPr lang="en-US" smtClean="0"/>
              <a:pPr>
                <a:defRPr/>
              </a:pPr>
              <a:t>20</a:t>
            </a:fld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971800" y="2819400"/>
            <a:ext cx="3276600" cy="2514600"/>
            <a:chOff x="685800" y="2971800"/>
            <a:chExt cx="3276600" cy="2514600"/>
          </a:xfrm>
        </p:grpSpPr>
        <p:cxnSp>
          <p:nvCxnSpPr>
            <p:cNvPr id="7" name="Straight Connector 6"/>
            <p:cNvCxnSpPr/>
            <p:nvPr/>
          </p:nvCxnSpPr>
          <p:spPr bwMode="auto">
            <a:xfrm>
              <a:off x="685800" y="2971800"/>
              <a:ext cx="0" cy="2514600"/>
            </a:xfrm>
            <a:prstGeom prst="line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>
              <a:off x="685800" y="5486400"/>
              <a:ext cx="3276600" cy="0"/>
            </a:xfrm>
            <a:prstGeom prst="line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2" name="TextBox 11"/>
          <p:cNvSpPr txBox="1"/>
          <p:nvPr/>
        </p:nvSpPr>
        <p:spPr>
          <a:xfrm rot="16200000">
            <a:off x="2324592" y="3852242"/>
            <a:ext cx="74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count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4267200" y="5181600"/>
            <a:ext cx="152400" cy="152400"/>
          </a:xfrm>
          <a:prstGeom prst="ellipse">
            <a:avLst/>
          </a:prstGeom>
          <a:solidFill>
            <a:srgbClr val="3366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86200" y="5410200"/>
            <a:ext cx="167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execution time</a:t>
            </a:r>
          </a:p>
        </p:txBody>
      </p:sp>
      <p:sp>
        <p:nvSpPr>
          <p:cNvPr id="15" name="Oval 14"/>
          <p:cNvSpPr/>
          <p:nvPr/>
        </p:nvSpPr>
        <p:spPr bwMode="auto">
          <a:xfrm>
            <a:off x="4114800" y="5181600"/>
            <a:ext cx="152400" cy="152400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  <a:latin typeface="Arial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5029200" y="3429000"/>
            <a:ext cx="1066800" cy="1447800"/>
            <a:chOff x="5029200" y="3429000"/>
            <a:chExt cx="1066800" cy="1447800"/>
          </a:xfrm>
        </p:grpSpPr>
        <p:sp>
          <p:nvSpPr>
            <p:cNvPr id="26" name="Oval 25"/>
            <p:cNvSpPr/>
            <p:nvPr/>
          </p:nvSpPr>
          <p:spPr bwMode="auto">
            <a:xfrm>
              <a:off x="5334000" y="3429000"/>
              <a:ext cx="152400" cy="152400"/>
            </a:xfrm>
            <a:prstGeom prst="ellipse">
              <a:avLst/>
            </a:prstGeom>
            <a:solidFill>
              <a:srgbClr val="3366FF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5181600" y="3657600"/>
              <a:ext cx="152400" cy="152400"/>
            </a:xfrm>
            <a:prstGeom prst="ellipse">
              <a:avLst/>
            </a:prstGeom>
            <a:solidFill>
              <a:srgbClr val="3366FF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Oval 27"/>
            <p:cNvSpPr/>
            <p:nvPr/>
          </p:nvSpPr>
          <p:spPr bwMode="auto">
            <a:xfrm>
              <a:off x="5105400" y="3962400"/>
              <a:ext cx="152400" cy="152400"/>
            </a:xfrm>
            <a:prstGeom prst="ellipse">
              <a:avLst/>
            </a:prstGeom>
            <a:solidFill>
              <a:srgbClr val="3366FF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5486400" y="3657600"/>
              <a:ext cx="152400" cy="152400"/>
            </a:xfrm>
            <a:prstGeom prst="ellipse">
              <a:avLst/>
            </a:prstGeom>
            <a:solidFill>
              <a:srgbClr val="3366FF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Oval 29"/>
            <p:cNvSpPr/>
            <p:nvPr/>
          </p:nvSpPr>
          <p:spPr bwMode="auto">
            <a:xfrm>
              <a:off x="5562600" y="3886200"/>
              <a:ext cx="152400" cy="152400"/>
            </a:xfrm>
            <a:prstGeom prst="ellipse">
              <a:avLst/>
            </a:prstGeom>
            <a:solidFill>
              <a:srgbClr val="3366FF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5638800" y="4038600"/>
              <a:ext cx="152400" cy="152400"/>
            </a:xfrm>
            <a:prstGeom prst="ellipse">
              <a:avLst/>
            </a:prstGeom>
            <a:solidFill>
              <a:srgbClr val="3366FF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5715000" y="4343400"/>
              <a:ext cx="152400" cy="152400"/>
            </a:xfrm>
            <a:prstGeom prst="ellipse">
              <a:avLst/>
            </a:prstGeom>
            <a:solidFill>
              <a:srgbClr val="3366FF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5105400" y="4191000"/>
              <a:ext cx="152400" cy="152400"/>
            </a:xfrm>
            <a:prstGeom prst="ellipse">
              <a:avLst/>
            </a:prstGeom>
            <a:solidFill>
              <a:srgbClr val="3366FF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5029200" y="4419600"/>
              <a:ext cx="152400" cy="152400"/>
            </a:xfrm>
            <a:prstGeom prst="ellipse">
              <a:avLst/>
            </a:prstGeom>
            <a:solidFill>
              <a:srgbClr val="3366FF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5943600" y="4648200"/>
              <a:ext cx="152400" cy="152400"/>
            </a:xfrm>
            <a:prstGeom prst="ellipse">
              <a:avLst/>
            </a:prstGeom>
            <a:solidFill>
              <a:srgbClr val="3366FF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Oval 35"/>
            <p:cNvSpPr/>
            <p:nvPr/>
          </p:nvSpPr>
          <p:spPr bwMode="auto">
            <a:xfrm>
              <a:off x="5029200" y="4724400"/>
              <a:ext cx="152400" cy="152400"/>
            </a:xfrm>
            <a:prstGeom prst="ellipse">
              <a:avLst/>
            </a:prstGeom>
            <a:solidFill>
              <a:srgbClr val="3366FF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048000" y="3429000"/>
            <a:ext cx="2057400" cy="1524000"/>
            <a:chOff x="3048000" y="3429000"/>
            <a:chExt cx="2057400" cy="1524000"/>
          </a:xfrm>
        </p:grpSpPr>
        <p:sp>
          <p:nvSpPr>
            <p:cNvPr id="11" name="Oval 10"/>
            <p:cNvSpPr/>
            <p:nvPr/>
          </p:nvSpPr>
          <p:spPr bwMode="auto">
            <a:xfrm>
              <a:off x="4419600" y="35814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3810000" y="35052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3657600" y="37338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3505200" y="40386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3352800" y="42672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3048000" y="46482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4419600" y="39624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4572000" y="4191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4724400" y="44196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4876800" y="4572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4953000" y="48006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Oval 36"/>
            <p:cNvSpPr/>
            <p:nvPr/>
          </p:nvSpPr>
          <p:spPr bwMode="auto">
            <a:xfrm>
              <a:off x="4114800" y="3429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400800" y="2971800"/>
            <a:ext cx="2603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5">
                    <a:lumMod val="10000"/>
                  </a:schemeClr>
                </a:solidFill>
              </a:rPr>
              <a:t>the distribution matters!</a:t>
            </a:r>
          </a:p>
        </p:txBody>
      </p:sp>
    </p:spTree>
    <p:extLst>
      <p:ext uri="{BB962C8B-B14F-4D97-AF65-F5344CB8AC3E}">
        <p14:creationId xmlns:p14="http://schemas.microsoft.com/office/powerpoint/2010/main" val="346885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mean </a:t>
            </a:r>
            <a:r>
              <a:rPr lang="en-US" i="1" dirty="0"/>
              <a:t>and</a:t>
            </a:r>
            <a:r>
              <a:rPr lang="en-US" dirty="0"/>
              <a:t> confidence interval (CI)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Meaning of the 95% confidence interval </a:t>
            </a:r>
            <a:r>
              <a:rPr lang="en-US" i="1" dirty="0"/>
              <a:t>x</a:t>
            </a:r>
            <a:r>
              <a:rPr lang="en-US" dirty="0"/>
              <a:t> ± 1.3</a:t>
            </a:r>
          </a:p>
          <a:p>
            <a:pPr lvl="1"/>
            <a:r>
              <a:rPr lang="en-US" dirty="0"/>
              <a:t>collected 1 </a:t>
            </a:r>
            <a:r>
              <a:rPr lang="en-US" b="1" dirty="0"/>
              <a:t>sample</a:t>
            </a:r>
            <a:r>
              <a:rPr lang="en-US" dirty="0"/>
              <a:t> with </a:t>
            </a:r>
            <a:r>
              <a:rPr lang="en-US" i="1" dirty="0"/>
              <a:t>n</a:t>
            </a:r>
            <a:r>
              <a:rPr lang="en-US" dirty="0"/>
              <a:t> experiments</a:t>
            </a:r>
          </a:p>
          <a:p>
            <a:pPr lvl="1"/>
            <a:r>
              <a:rPr lang="en-US" dirty="0"/>
              <a:t>given repeated sampling, </a:t>
            </a:r>
            <a:r>
              <a:rPr lang="en-US" i="1" dirty="0"/>
              <a:t>x</a:t>
            </a:r>
            <a:r>
              <a:rPr lang="en-US" dirty="0"/>
              <a:t> will be within 1.3 of the true mean 95% of the time</a:t>
            </a:r>
          </a:p>
          <a:p>
            <a:r>
              <a:rPr lang="en-US" dirty="0"/>
              <a:t>If CIs overlap, differences not statistically significant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501: Comp. Arch.  |  Prof. Joe Devietti  |  Performance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D864A80-6997-5746-895B-047F2A95064A}" type="slidenum">
              <a:rPr lang="en-US" smtClean="0"/>
              <a:pPr>
                <a:defRPr/>
              </a:pPr>
              <a:t>21</a:t>
            </a:fld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5950763"/>
              </p:ext>
            </p:extLst>
          </p:nvPr>
        </p:nvGraphicFramePr>
        <p:xfrm>
          <a:off x="1204913" y="1752600"/>
          <a:ext cx="1782762" cy="183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Equation" r:id="rId4" imgW="406400" imgH="419100" progId="Equation.3">
                  <p:embed/>
                </p:oleObj>
              </mc:Choice>
              <mc:Fallback>
                <p:oleObj name="Equation" r:id="rId4" imgW="4064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04913" y="1752600"/>
                        <a:ext cx="1782762" cy="183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114800" y="2133600"/>
            <a:ext cx="4777269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accent5">
                    <a:lumMod val="10000"/>
                  </a:schemeClr>
                </a:solidFill>
              </a:rPr>
              <a:t>t</a:t>
            </a:r>
            <a:r>
              <a:rPr lang="en-US" sz="2400" dirty="0">
                <a:solidFill>
                  <a:schemeClr val="accent5">
                    <a:lumMod val="10000"/>
                  </a:schemeClr>
                </a:solidFill>
              </a:rPr>
              <a:t> = critical value from t-distribution</a:t>
            </a:r>
          </a:p>
          <a:p>
            <a:r>
              <a:rPr lang="en-US" sz="2400" i="1" dirty="0">
                <a:solidFill>
                  <a:schemeClr val="accent5">
                    <a:lumMod val="10000"/>
                  </a:schemeClr>
                </a:solidFill>
              </a:rPr>
              <a:t>s</a:t>
            </a:r>
            <a:r>
              <a:rPr lang="en-US" sz="2400" dirty="0">
                <a:solidFill>
                  <a:schemeClr val="accent5">
                    <a:lumMod val="10000"/>
                  </a:schemeClr>
                </a:solidFill>
              </a:rPr>
              <a:t> = sample standard error</a:t>
            </a:r>
          </a:p>
          <a:p>
            <a:r>
              <a:rPr lang="en-US" sz="2400" i="1" dirty="0">
                <a:solidFill>
                  <a:schemeClr val="accent5">
                    <a:lumMod val="10000"/>
                  </a:schemeClr>
                </a:solidFill>
              </a:rPr>
              <a:t>n</a:t>
            </a:r>
            <a:r>
              <a:rPr lang="en-US" sz="2400" dirty="0">
                <a:solidFill>
                  <a:schemeClr val="accent5">
                    <a:lumMod val="10000"/>
                  </a:schemeClr>
                </a:solidFill>
              </a:rPr>
              <a:t> = # experiments in sample</a:t>
            </a:r>
          </a:p>
        </p:txBody>
      </p:sp>
    </p:spTree>
    <p:extLst>
      <p:ext uri="{BB962C8B-B14F-4D97-AF65-F5344CB8AC3E}">
        <p14:creationId xmlns:p14="http://schemas.microsoft.com/office/powerpoint/2010/main" val="19487457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  <a:p>
            <a:pPr lvl="1"/>
            <a:r>
              <a:rPr lang="en-US" dirty="0"/>
              <a:t>130 experiments, mean = 45.4s, </a:t>
            </a:r>
            <a:r>
              <a:rPr lang="en-US" dirty="0" err="1"/>
              <a:t>stderr</a:t>
            </a:r>
            <a:r>
              <a:rPr lang="en-US" dirty="0"/>
              <a:t> = 10.1s</a:t>
            </a:r>
          </a:p>
          <a:p>
            <a:r>
              <a:rPr lang="en-US" dirty="0"/>
              <a:t>What’s the 95% CI?</a:t>
            </a:r>
          </a:p>
          <a:p>
            <a:r>
              <a:rPr lang="en-US" dirty="0"/>
              <a:t>t = 1.962 (depends on %CI and # experiments)</a:t>
            </a:r>
          </a:p>
          <a:p>
            <a:pPr lvl="1"/>
            <a:r>
              <a:rPr lang="en-US" dirty="0"/>
              <a:t>look it up in a stats textbook or online</a:t>
            </a:r>
          </a:p>
          <a:p>
            <a:r>
              <a:rPr lang="en-US" dirty="0"/>
              <a:t>at 95% CI, performance is 45.4 ±1.74 seconds</a:t>
            </a:r>
          </a:p>
          <a:p>
            <a:r>
              <a:rPr lang="en-US" dirty="0"/>
              <a:t>What if we want a smaller CI?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501: Comp. Arch.  |  Prof. Joe Devietti  |  Performance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D864A80-6997-5746-895B-047F2A95064A}" type="slidenum">
              <a:rPr lang="en-US" smtClean="0"/>
              <a:pPr>
                <a:defRPr/>
              </a:pPr>
              <a:t>22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27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Benchmarking</a:t>
            </a:r>
          </a:p>
        </p:txBody>
      </p:sp>
      <p:sp>
        <p:nvSpPr>
          <p:cNvPr id="45059" name="Text Placeholder 6" descr="Rectangle: Click to edit Master text styles&#10;Second level&#10;Third level&#10;Fourth level&#10;Fifth level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506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marL="342900" indent="-342900"/>
            <a:r>
              <a:rPr lang="en-US" dirty="0"/>
              <a:t>CIS 501: Comp. Arch.  |  Prof. Joe Devietti  |  Performance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06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marL="342900" indent="-342900"/>
            <a:fld id="{BF9E57B7-C06E-2A48-8237-2C0FCC04FC4C}" type="slidenum">
              <a:rPr lang="en-US"/>
              <a:pPr marL="342900" indent="-342900"/>
              <a:t>23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marL="342900" indent="-342900"/>
            <a:r>
              <a:rPr lang="en-US" dirty="0"/>
              <a:t>CIS 501: Comp. Arch.  |  Prof. Joe Devietti  |  Performance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0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marL="342900" indent="-342900"/>
            <a:fld id="{00CD0F81-9BF9-AD4A-B28C-A62CCA761765}" type="slidenum">
              <a:rPr lang="en-US"/>
              <a:pPr marL="342900" indent="-342900"/>
              <a:t>24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Processor Performance and Workloads</a:t>
            </a:r>
          </a:p>
        </p:txBody>
      </p:sp>
      <p:sp>
        <p:nvSpPr>
          <p:cNvPr id="4608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Q: what does performance of a chip mean?</a:t>
            </a:r>
          </a:p>
          <a:p>
            <a:pPr eaLnBrk="1" hangingPunct="1"/>
            <a:r>
              <a:rPr lang="en-US" dirty="0"/>
              <a:t>A: nothing, there must be some associated workload</a:t>
            </a:r>
            <a:endParaRPr lang="en-US" b="1" dirty="0"/>
          </a:p>
          <a:p>
            <a:pPr lvl="1" eaLnBrk="1" hangingPunct="1"/>
            <a:r>
              <a:rPr lang="en-US" b="1" dirty="0">
                <a:solidFill>
                  <a:srgbClr val="F7020B"/>
                </a:solidFill>
              </a:rPr>
              <a:t>Workload</a:t>
            </a:r>
            <a:r>
              <a:rPr lang="en-US" dirty="0"/>
              <a:t>: set of tasks someone (you) cares about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b="1" dirty="0">
                <a:solidFill>
                  <a:srgbClr val="F7020B"/>
                </a:solidFill>
              </a:rPr>
              <a:t>Benchmarks</a:t>
            </a:r>
            <a:r>
              <a:rPr lang="en-US" dirty="0"/>
              <a:t>: standard workloads</a:t>
            </a:r>
          </a:p>
          <a:p>
            <a:pPr lvl="1" eaLnBrk="1" hangingPunct="1"/>
            <a:r>
              <a:rPr lang="en-US" dirty="0"/>
              <a:t>Used to compare performance across machines</a:t>
            </a:r>
          </a:p>
          <a:p>
            <a:pPr lvl="1" eaLnBrk="1" hangingPunct="1"/>
            <a:r>
              <a:rPr lang="en-US" dirty="0"/>
              <a:t>Either are, or highly representative of, actual programs people run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b="1" dirty="0">
                <a:solidFill>
                  <a:srgbClr val="F7020B"/>
                </a:solidFill>
              </a:rPr>
              <a:t>Micro-benchmarks</a:t>
            </a:r>
            <a:r>
              <a:rPr lang="en-US" dirty="0"/>
              <a:t>: non-standard non-workloads</a:t>
            </a:r>
          </a:p>
          <a:p>
            <a:pPr lvl="1" eaLnBrk="1" hangingPunct="1"/>
            <a:r>
              <a:rPr lang="en-US" dirty="0"/>
              <a:t>Tiny programs used to isolate certain aspects of performance</a:t>
            </a:r>
          </a:p>
          <a:p>
            <a:pPr lvl="1" eaLnBrk="1" hangingPunct="1"/>
            <a:r>
              <a:rPr lang="en-US" dirty="0"/>
              <a:t>Not representative of complex behaviors of real applications</a:t>
            </a:r>
          </a:p>
          <a:p>
            <a:pPr lvl="1" eaLnBrk="1" hangingPunct="1"/>
            <a:r>
              <a:rPr lang="en-US" dirty="0"/>
              <a:t>Examples: binary tree search, towers-of-</a:t>
            </a:r>
            <a:r>
              <a:rPr lang="en-US" dirty="0" err="1"/>
              <a:t>hanoi</a:t>
            </a:r>
            <a:r>
              <a:rPr lang="en-US" dirty="0"/>
              <a:t>, 8-queens, etc.</a:t>
            </a:r>
          </a:p>
          <a:p>
            <a:pPr lvl="1" eaLnBrk="1" hangingPunct="1"/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marL="342900" indent="-342900"/>
            <a:r>
              <a:rPr lang="en-US" dirty="0"/>
              <a:t>CIS 501: Comp. Arch.  |  Prof. Joe Devietti  |  Performance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1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marL="342900" indent="-342900"/>
            <a:fld id="{C4A380B1-1FC5-AA43-A4D8-4AA5CF49CD2F}" type="slidenum">
              <a:rPr lang="en-US"/>
              <a:pPr marL="342900" indent="-342900"/>
              <a:t>25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SPECmark</a:t>
            </a:r>
            <a:r>
              <a:rPr lang="en-US" dirty="0"/>
              <a:t> 2006/2017</a:t>
            </a:r>
          </a:p>
        </p:txBody>
      </p:sp>
      <p:sp>
        <p:nvSpPr>
          <p:cNvPr id="4813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performance </a:t>
            </a:r>
            <a:r>
              <a:rPr lang="en-US" dirty="0" err="1"/>
              <a:t>wrt</a:t>
            </a:r>
            <a:r>
              <a:rPr lang="en-US" dirty="0"/>
              <a:t> reference machine</a:t>
            </a:r>
          </a:p>
          <a:p>
            <a:r>
              <a:rPr lang="en-US" dirty="0"/>
              <a:t>Latency </a:t>
            </a:r>
            <a:r>
              <a:rPr lang="en-US" dirty="0" err="1"/>
              <a:t>SPECmark</a:t>
            </a:r>
            <a:endParaRPr lang="en-US" dirty="0"/>
          </a:p>
          <a:p>
            <a:pPr lvl="1"/>
            <a:r>
              <a:rPr lang="en-US" dirty="0"/>
              <a:t>For each benchmark</a:t>
            </a:r>
          </a:p>
          <a:p>
            <a:pPr lvl="2"/>
            <a:r>
              <a:rPr lang="en-US" dirty="0">
                <a:ea typeface="ＭＳ Ｐゴシック" pitchFamily="-65" charset="-128"/>
              </a:rPr>
              <a:t>Take odd number of samples</a:t>
            </a:r>
          </a:p>
          <a:p>
            <a:pPr lvl="2"/>
            <a:r>
              <a:rPr lang="en-US" dirty="0">
                <a:ea typeface="ＭＳ Ｐゴシック" pitchFamily="-65" charset="-128"/>
              </a:rPr>
              <a:t>Choose median</a:t>
            </a:r>
          </a:p>
          <a:p>
            <a:pPr lvl="2"/>
            <a:r>
              <a:rPr lang="en-US" dirty="0">
                <a:ea typeface="ＭＳ Ｐゴシック" pitchFamily="-65" charset="-128"/>
              </a:rPr>
              <a:t>Take speedup (reference machine / your machine)</a:t>
            </a:r>
          </a:p>
          <a:p>
            <a:pPr lvl="1"/>
            <a:r>
              <a:rPr lang="en-US" dirty="0"/>
              <a:t>Take “average” (Geometric mean) of </a:t>
            </a:r>
            <a:r>
              <a:rPr lang="en-US" b="1" i="1" dirty="0"/>
              <a:t>speedups </a:t>
            </a:r>
            <a:r>
              <a:rPr lang="en-US" dirty="0"/>
              <a:t>over all benchmarks</a:t>
            </a:r>
          </a:p>
          <a:p>
            <a:r>
              <a:rPr lang="en-US" dirty="0"/>
              <a:t>Throughput </a:t>
            </a:r>
            <a:r>
              <a:rPr lang="en-US" dirty="0" err="1"/>
              <a:t>SPECmark</a:t>
            </a:r>
            <a:endParaRPr lang="en-US" dirty="0"/>
          </a:p>
          <a:p>
            <a:pPr lvl="1"/>
            <a:r>
              <a:rPr lang="en-US" dirty="0"/>
              <a:t>Run multiple benchmarks in parallel on multiple-processor system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GeekBench</a:t>
            </a:r>
          </a:p>
        </p:txBody>
      </p:sp>
      <p:sp>
        <p:nvSpPr>
          <p:cNvPr id="50179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of cross-platform multicore benchmarks</a:t>
            </a:r>
          </a:p>
          <a:p>
            <a:pPr lvl="1"/>
            <a:r>
              <a:rPr lang="en-US" dirty="0"/>
              <a:t>Can run on iPhone, Android, laptop, desktop, </a:t>
            </a:r>
            <a:r>
              <a:rPr lang="en-US" dirty="0" err="1"/>
              <a:t>etc</a:t>
            </a:r>
            <a:endParaRPr lang="en-US" dirty="0"/>
          </a:p>
          <a:p>
            <a:pPr lvl="1">
              <a:buFontTx/>
              <a:buNone/>
            </a:pPr>
            <a:endParaRPr lang="en-US" dirty="0"/>
          </a:p>
          <a:p>
            <a:r>
              <a:rPr lang="en-US" dirty="0"/>
              <a:t>Tests integer, floating point, memory bandwidth performance</a:t>
            </a:r>
          </a:p>
          <a:p>
            <a:pPr>
              <a:buFontTx/>
              <a:buNone/>
            </a:pPr>
            <a:endParaRPr lang="en-US" dirty="0"/>
          </a:p>
          <a:p>
            <a:r>
              <a:rPr lang="en-US" dirty="0" err="1"/>
              <a:t>GeekBench</a:t>
            </a:r>
            <a:r>
              <a:rPr lang="en-US" dirty="0"/>
              <a:t> stores all results online</a:t>
            </a:r>
          </a:p>
          <a:p>
            <a:pPr lvl="1"/>
            <a:r>
              <a:rPr lang="en-US" dirty="0"/>
              <a:t>Easy to check scores for many different systems, processors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Pitfall: </a:t>
            </a:r>
            <a:r>
              <a:rPr lang="en-US" dirty="0">
                <a:solidFill>
                  <a:srgbClr val="000000"/>
                </a:solidFill>
              </a:rPr>
              <a:t>Workloads are simple, may not be a completely accurate representation of performance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We know they evaluate compared to a baseline benchmark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018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marL="342900" indent="-342900"/>
            <a:r>
              <a:rPr lang="en-US" dirty="0"/>
              <a:t>CIS 501: Comp. Arch.  |  Prof. Joe Devietti  |  Performance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18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marL="342900" indent="-342900"/>
            <a:fld id="{E9BC6564-3BFE-8947-AF2F-B534DBBD48FC}" type="slidenum">
              <a:rPr lang="en-US"/>
              <a:pPr marL="342900" indent="-342900"/>
              <a:t>26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GTA V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501: Comp. Arch.  |  Prof. Joe Devietti  |  Performance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D864A80-6997-5746-895B-047F2A95064A}" type="slidenum">
              <a:rPr lang="en-US" smtClean="0"/>
              <a:pPr>
                <a:defRPr/>
              </a:pPr>
              <a:t>27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 descr="7478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990600"/>
            <a:ext cx="6191250" cy="3619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" y="5791200"/>
            <a:ext cx="777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http://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www.anandtech.com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/show/9306/the-nvidia-geforce-gtx-980-ti-review</a:t>
            </a:r>
          </a:p>
        </p:txBody>
      </p:sp>
      <p:pic>
        <p:nvPicPr>
          <p:cNvPr id="8" name="Picture 7" descr="7478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362200"/>
            <a:ext cx="5930566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70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Laws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501: Comp. Arch.  |  Prof. Joe Devietti  |  Performance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449E94-19F6-204E-9C9A-62AF29BDBB61}" type="slidenum">
              <a:rPr lang="en-US" smtClean="0"/>
              <a:pPr>
                <a:defRPr/>
              </a:pPr>
              <a:t>28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7099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Amdahl’s Law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501: Comp. Arch.  |  Prof. Joe Devietti  |  Performance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449E94-19F6-204E-9C9A-62AF29BDBB61}" type="slidenum">
              <a:rPr lang="en-US" smtClean="0"/>
              <a:pPr>
                <a:defRPr/>
              </a:pPr>
              <a:t>29</a:t>
            </a:fld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1655385"/>
              </p:ext>
            </p:extLst>
          </p:nvPr>
        </p:nvGraphicFramePr>
        <p:xfrm>
          <a:off x="838200" y="1295400"/>
          <a:ext cx="2684670" cy="2205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4" name="Equation" r:id="rId4" imgW="711200" imgH="584200" progId="Equation.3">
                  <p:embed/>
                </p:oleObj>
              </mc:Choice>
              <mc:Fallback>
                <p:oleObj name="Equation" r:id="rId4" imgW="711200" imgH="584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1295400"/>
                        <a:ext cx="2684670" cy="22052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572000" y="1371600"/>
            <a:ext cx="4267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10000"/>
                  </a:schemeClr>
                </a:solidFill>
              </a:rPr>
              <a:t>How much will an optimization improve performance?</a:t>
            </a:r>
          </a:p>
          <a:p>
            <a:endParaRPr lang="en-US" sz="2400" dirty="0">
              <a:solidFill>
                <a:schemeClr val="accent5">
                  <a:lumMod val="10000"/>
                </a:schemeClr>
              </a:solidFill>
            </a:endParaRPr>
          </a:p>
          <a:p>
            <a:pPr marL="182880" indent="-182880"/>
            <a:r>
              <a:rPr lang="en-US" sz="2400" i="1" dirty="0">
                <a:solidFill>
                  <a:schemeClr val="accent5">
                    <a:lumMod val="10000"/>
                  </a:schemeClr>
                </a:solidFill>
              </a:rPr>
              <a:t>P</a:t>
            </a:r>
            <a:r>
              <a:rPr lang="en-US" sz="2400" dirty="0">
                <a:solidFill>
                  <a:schemeClr val="accent5">
                    <a:lumMod val="10000"/>
                  </a:schemeClr>
                </a:solidFill>
              </a:rPr>
              <a:t> = proportion of running time affected by optimization</a:t>
            </a:r>
          </a:p>
          <a:p>
            <a:pPr marL="182880" indent="-182880"/>
            <a:r>
              <a:rPr lang="en-US" sz="2400" i="1" dirty="0">
                <a:solidFill>
                  <a:schemeClr val="accent5">
                    <a:lumMod val="10000"/>
                  </a:schemeClr>
                </a:solidFill>
              </a:rPr>
              <a:t>S</a:t>
            </a:r>
            <a:r>
              <a:rPr lang="en-US" sz="2400" dirty="0">
                <a:solidFill>
                  <a:schemeClr val="accent5">
                    <a:lumMod val="10000"/>
                  </a:schemeClr>
                </a:solidFill>
              </a:rPr>
              <a:t> = speedup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3978414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10000"/>
                  </a:schemeClr>
                </a:solidFill>
              </a:rPr>
              <a:t>What if I speedup 25% of a program’s execution by 2x?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24400" y="4191000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10000"/>
                  </a:schemeClr>
                </a:solidFill>
              </a:rPr>
              <a:t>1.14x speedup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007114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10000"/>
                  </a:schemeClr>
                </a:solidFill>
              </a:rPr>
              <a:t>What if I speedup 25% of a program’s execution by ∞?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24400" y="5257800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10000"/>
                  </a:schemeClr>
                </a:solidFill>
              </a:rPr>
              <a:t>1.33x speedup</a:t>
            </a:r>
          </a:p>
        </p:txBody>
      </p:sp>
    </p:spTree>
    <p:extLst>
      <p:ext uri="{BB962C8B-B14F-4D97-AF65-F5344CB8AC3E}">
        <p14:creationId xmlns:p14="http://schemas.microsoft.com/office/powerpoint/2010/main" val="236385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Performance Metrics</a:t>
            </a:r>
          </a:p>
        </p:txBody>
      </p:sp>
      <p:sp>
        <p:nvSpPr>
          <p:cNvPr id="12291" name="Text Placeholder 6" descr="Rectangle: Click to edit Master text styles&#10;Second level&#10;Third level&#10;Fourth level&#10;Fifth level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229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marL="342900" indent="-342900"/>
            <a:r>
              <a:rPr lang="en-US" dirty="0"/>
              <a:t>CIS 501: Comp. Arch.  |  Prof. Joe Devietti  |  Performance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29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marL="342900" indent="-342900"/>
            <a:fld id="{000308C6-CB4E-A54F-BE63-027A2FE9047D}" type="slidenum">
              <a:rPr lang="en-US"/>
              <a:pPr marL="342900" indent="-342900"/>
              <a:t>3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Amdahl’s Law for the US Budget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9112654"/>
              </p:ext>
            </p:extLst>
          </p:nvPr>
        </p:nvGraphicFramePr>
        <p:xfrm>
          <a:off x="304800" y="1143000"/>
          <a:ext cx="85344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501: Comp. Arch.  |  Prof. Joe Devietti  |  Performance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D864A80-6997-5746-895B-047F2A95064A}" type="slidenum">
              <a:rPr lang="en-US" smtClean="0"/>
              <a:pPr>
                <a:defRPr/>
              </a:pPr>
              <a:t>30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5867400"/>
            <a:ext cx="3614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10000"/>
                  </a:schemeClr>
                </a:solidFill>
                <a:hlinkClick r:id="rId4"/>
              </a:rPr>
              <a:t>https://www.whitehouse.gov/omb/historical-tables/</a:t>
            </a:r>
            <a:r>
              <a:rPr lang="en-US" sz="1200" dirty="0">
                <a:solidFill>
                  <a:schemeClr val="accent5">
                    <a:lumMod val="10000"/>
                  </a:schemeClr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31644" y="5754469"/>
            <a:ext cx="3095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scrapping Dept of Education ($111B) cuts budget by 2.7%</a:t>
            </a:r>
          </a:p>
        </p:txBody>
      </p:sp>
    </p:spTree>
    <p:extLst>
      <p:ext uri="{BB962C8B-B14F-4D97-AF65-F5344CB8AC3E}">
        <p14:creationId xmlns:p14="http://schemas.microsoft.com/office/powerpoint/2010/main" val="37224661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Amdahl’s Law for Parallelization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501: Comp. Arch.  |  Prof. Joe Devietti  |  Performance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D864A80-6997-5746-895B-047F2A95064A}" type="slidenum">
              <a:rPr lang="en-US" smtClean="0"/>
              <a:pPr>
                <a:defRPr/>
              </a:pPr>
              <a:t>31</a:t>
            </a:fld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1587689"/>
              </p:ext>
            </p:extLst>
          </p:nvPr>
        </p:nvGraphicFramePr>
        <p:xfrm>
          <a:off x="814388" y="1295400"/>
          <a:ext cx="2733675" cy="220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1" name="Equation" r:id="rId4" imgW="723900" imgH="584200" progId="Equation.3">
                  <p:embed/>
                </p:oleObj>
              </mc:Choice>
              <mc:Fallback>
                <p:oleObj name="Equation" r:id="rId4" imgW="723900" imgH="584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14388" y="1295400"/>
                        <a:ext cx="2733675" cy="2205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0" y="1371600"/>
            <a:ext cx="4267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10000"/>
                  </a:schemeClr>
                </a:solidFill>
              </a:rPr>
              <a:t>How much will parallelization improve performance?</a:t>
            </a:r>
          </a:p>
          <a:p>
            <a:endParaRPr lang="en-US" sz="2400" dirty="0">
              <a:solidFill>
                <a:schemeClr val="accent5">
                  <a:lumMod val="10000"/>
                </a:schemeClr>
              </a:solidFill>
            </a:endParaRPr>
          </a:p>
          <a:p>
            <a:pPr marL="182880" indent="-182880"/>
            <a:r>
              <a:rPr lang="en-US" sz="2400" i="1" dirty="0">
                <a:solidFill>
                  <a:schemeClr val="accent5">
                    <a:lumMod val="10000"/>
                  </a:schemeClr>
                </a:solidFill>
              </a:rPr>
              <a:t>P</a:t>
            </a:r>
            <a:r>
              <a:rPr lang="en-US" sz="2400" dirty="0">
                <a:solidFill>
                  <a:schemeClr val="accent5">
                    <a:lumMod val="10000"/>
                  </a:schemeClr>
                </a:solidFill>
              </a:rPr>
              <a:t> = proportion of parallel code</a:t>
            </a:r>
          </a:p>
          <a:p>
            <a:pPr marL="182880" indent="-182880"/>
            <a:r>
              <a:rPr lang="en-US" sz="2400" i="1" dirty="0">
                <a:solidFill>
                  <a:schemeClr val="accent5">
                    <a:lumMod val="10000"/>
                  </a:schemeClr>
                </a:solidFill>
              </a:rPr>
              <a:t>N</a:t>
            </a:r>
            <a:r>
              <a:rPr lang="en-US" sz="2400" dirty="0">
                <a:solidFill>
                  <a:schemeClr val="accent5">
                    <a:lumMod val="10000"/>
                  </a:schemeClr>
                </a:solidFill>
              </a:rPr>
              <a:t> = threads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3886200"/>
            <a:ext cx="4724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10000"/>
                  </a:schemeClr>
                </a:solidFill>
              </a:rPr>
              <a:t>What is the max speedup for a program that’s 10% serial?</a:t>
            </a:r>
            <a:br>
              <a:rPr lang="en-US" sz="2400" dirty="0">
                <a:solidFill>
                  <a:schemeClr val="accent5">
                    <a:lumMod val="10000"/>
                  </a:schemeClr>
                </a:solidFill>
              </a:rPr>
            </a:br>
            <a:endParaRPr lang="en-US" sz="2400" dirty="0">
              <a:solidFill>
                <a:schemeClr val="accent5">
                  <a:lumMod val="10000"/>
                </a:schemeClr>
              </a:solidFill>
            </a:endParaRPr>
          </a:p>
          <a:p>
            <a:r>
              <a:rPr lang="en-US" sz="2400" dirty="0">
                <a:solidFill>
                  <a:schemeClr val="accent5">
                    <a:lumMod val="10000"/>
                  </a:schemeClr>
                </a:solidFill>
              </a:rPr>
              <a:t>What about 1% serial?</a:t>
            </a:r>
          </a:p>
        </p:txBody>
      </p:sp>
    </p:spTree>
    <p:extLst>
      <p:ext uri="{BB962C8B-B14F-4D97-AF65-F5344CB8AC3E}">
        <p14:creationId xmlns:p14="http://schemas.microsoft.com/office/powerpoint/2010/main" val="26413945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Increasing proportion of parallel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Amdahl’s Law requires </a:t>
            </a:r>
            <a:r>
              <a:rPr lang="en-US" i="1" dirty="0"/>
              <a:t>extremely</a:t>
            </a:r>
            <a:r>
              <a:rPr lang="en-US" dirty="0"/>
              <a:t> parallel code to take advantage of large multiprocessors</a:t>
            </a:r>
          </a:p>
          <a:p>
            <a:r>
              <a:rPr lang="en-US" dirty="0"/>
              <a:t>two approaches:</a:t>
            </a:r>
          </a:p>
          <a:p>
            <a:pPr lvl="1"/>
            <a:r>
              <a:rPr lang="en-US" b="1" dirty="0"/>
              <a:t>strong scaling</a:t>
            </a:r>
            <a:r>
              <a:rPr lang="en-US" dirty="0"/>
              <a:t>: shrink the serial component</a:t>
            </a:r>
          </a:p>
          <a:p>
            <a:pPr lvl="2">
              <a:buFont typeface="Lucida Grande"/>
              <a:buChar char="+"/>
            </a:pPr>
            <a:r>
              <a:rPr lang="en-US" dirty="0"/>
              <a:t>same problem runs faster</a:t>
            </a:r>
          </a:p>
          <a:p>
            <a:pPr lvl="2">
              <a:buFont typeface="Lucida Grande"/>
              <a:buChar char="-"/>
            </a:pPr>
            <a:r>
              <a:rPr lang="en-US" dirty="0"/>
              <a:t>becomes harder and harder to do</a:t>
            </a:r>
          </a:p>
          <a:p>
            <a:pPr lvl="1"/>
            <a:r>
              <a:rPr lang="en-US" b="1" dirty="0"/>
              <a:t>weak scaling</a:t>
            </a:r>
            <a:r>
              <a:rPr lang="en-US" dirty="0"/>
              <a:t>: increase the problem size</a:t>
            </a:r>
          </a:p>
          <a:p>
            <a:pPr lvl="2">
              <a:buFont typeface="Lucida Grande"/>
              <a:buChar char="+"/>
            </a:pPr>
            <a:r>
              <a:rPr lang="en-US" dirty="0"/>
              <a:t>natural in many problem domains: internet systems, scientific computing, video games</a:t>
            </a:r>
          </a:p>
          <a:p>
            <a:pPr lvl="2">
              <a:buFont typeface="Lucida Grande"/>
              <a:buChar char="-"/>
            </a:pPr>
            <a:r>
              <a:rPr lang="en-US" dirty="0"/>
              <a:t>doesn’t work in other domains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501: Comp. Arch.  |  Prof. Joe Devietti  |  Performance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D864A80-6997-5746-895B-047F2A95064A}" type="slidenum">
              <a:rPr lang="en-US" smtClean="0"/>
              <a:pPr>
                <a:defRPr/>
              </a:pPr>
              <a:t>32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0896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aiting_in_line_at_a_food_stor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0" y="3810000"/>
            <a:ext cx="3505200" cy="685800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Use Little’s Law!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501: Comp. Arch.  |  Prof. Joe Devietti  |  Performance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D864A80-6997-5746-895B-047F2A95064A}" type="slidenum">
              <a:rPr lang="en-US" smtClean="0"/>
              <a:pPr>
                <a:defRPr/>
              </a:pPr>
              <a:t>33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52400" y="304800"/>
            <a:ext cx="8077200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6B02FF"/>
                </a:solidFill>
                <a:latin typeface="+mj-lt"/>
                <a:ea typeface="ＭＳ Ｐゴシック" pitchFamily="-65" charset="-128"/>
                <a:cs typeface="ＭＳ Ｐゴシック" pitchFamily="-65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6B02FF"/>
                </a:solidFill>
                <a:latin typeface="Tahoma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6B02FF"/>
                </a:solidFill>
                <a:latin typeface="Tahoma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6B02FF"/>
                </a:solidFill>
                <a:latin typeface="Tahoma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6B02FF"/>
                </a:solidFill>
                <a:latin typeface="Tahoma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6B02FF"/>
                </a:solidFill>
                <a:latin typeface="Tahoma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6B02FF"/>
                </a:solidFill>
                <a:latin typeface="Tahoma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6B02FF"/>
                </a:solidFill>
                <a:latin typeface="Tahoma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6B02FF"/>
                </a:solidFill>
                <a:latin typeface="Tahoma" charset="0"/>
              </a:defRPr>
            </a:lvl9pPr>
          </a:lstStyle>
          <a:p>
            <a:r>
              <a:rPr lang="en-US" dirty="0"/>
              <a:t>How long am I going to be in this line?</a:t>
            </a:r>
          </a:p>
        </p:txBody>
      </p:sp>
    </p:spTree>
    <p:extLst>
      <p:ext uri="{BB962C8B-B14F-4D97-AF65-F5344CB8AC3E}">
        <p14:creationId xmlns:p14="http://schemas.microsoft.com/office/powerpoint/2010/main" val="408433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Little’s Law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04800" y="3124200"/>
            <a:ext cx="8534400" cy="3124200"/>
          </a:xfrm>
        </p:spPr>
        <p:txBody>
          <a:bodyPr/>
          <a:lstStyle/>
          <a:p>
            <a:r>
              <a:rPr lang="en-US" dirty="0"/>
              <a:t>Assumption:</a:t>
            </a:r>
          </a:p>
          <a:p>
            <a:pPr lvl="1"/>
            <a:r>
              <a:rPr lang="en-US" dirty="0"/>
              <a:t>system is in steady state, i.e.,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average arrival rate = average departure rate</a:t>
            </a:r>
          </a:p>
          <a:p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No assumptions about:</a:t>
            </a:r>
          </a:p>
          <a:p>
            <a:pPr lvl="1"/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arrival/departure/wait time distribution or service order (FIFO, LIFO, etc.)</a:t>
            </a:r>
          </a:p>
          <a:p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Works on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any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queuing system</a:t>
            </a:r>
          </a:p>
          <a:p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Works on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systems of systems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501: Comp. Arch.  |  Prof. Joe Devietti  |  Performance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D864A80-6997-5746-895B-047F2A95064A}" type="slidenum">
              <a:rPr lang="en-US" smtClean="0"/>
              <a:pPr>
                <a:defRPr/>
              </a:pPr>
              <a:t>34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29022" y="1066800"/>
            <a:ext cx="3894116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>
                <a:solidFill>
                  <a:schemeClr val="accent5">
                    <a:lumMod val="10000"/>
                  </a:schemeClr>
                </a:solidFill>
              </a:rPr>
              <a:t>L</a:t>
            </a:r>
            <a:r>
              <a:rPr lang="en-US" sz="4000" dirty="0">
                <a:solidFill>
                  <a:schemeClr val="accent5">
                    <a:lumMod val="10000"/>
                  </a:schemeClr>
                </a:solidFill>
              </a:rPr>
              <a:t> = </a:t>
            </a:r>
            <a:r>
              <a:rPr lang="en-US" sz="4000" dirty="0" err="1">
                <a:solidFill>
                  <a:schemeClr val="accent5">
                    <a:lumMod val="10000"/>
                  </a:schemeClr>
                </a:solidFill>
              </a:rPr>
              <a:t>λ</a:t>
            </a:r>
            <a:r>
              <a:rPr lang="en-US" sz="4000" i="1" dirty="0" err="1">
                <a:solidFill>
                  <a:schemeClr val="accent5">
                    <a:lumMod val="10000"/>
                  </a:schemeClr>
                </a:solidFill>
              </a:rPr>
              <a:t>W</a:t>
            </a:r>
            <a:endParaRPr lang="en-US" sz="4000" i="1" dirty="0">
              <a:solidFill>
                <a:schemeClr val="accent5">
                  <a:lumMod val="10000"/>
                </a:schemeClr>
              </a:solidFill>
            </a:endParaRPr>
          </a:p>
          <a:p>
            <a:r>
              <a:rPr lang="en-US" sz="2800" i="1" dirty="0">
                <a:solidFill>
                  <a:schemeClr val="accent5">
                    <a:lumMod val="10000"/>
                  </a:schemeClr>
                </a:solidFill>
              </a:rPr>
              <a:t>L</a:t>
            </a:r>
            <a:r>
              <a:rPr lang="en-US" sz="2800" dirty="0">
                <a:solidFill>
                  <a:schemeClr val="accent5">
                    <a:lumMod val="10000"/>
                  </a:schemeClr>
                </a:solidFill>
              </a:rPr>
              <a:t> = items in the system</a:t>
            </a:r>
          </a:p>
          <a:p>
            <a:r>
              <a:rPr lang="en-US" sz="2800" dirty="0" err="1">
                <a:solidFill>
                  <a:schemeClr val="accent5">
                    <a:lumMod val="10000"/>
                  </a:schemeClr>
                </a:solidFill>
              </a:rPr>
              <a:t>λ</a:t>
            </a:r>
            <a:r>
              <a:rPr lang="en-US" sz="2800" dirty="0">
                <a:solidFill>
                  <a:schemeClr val="accent5">
                    <a:lumMod val="10000"/>
                  </a:schemeClr>
                </a:solidFill>
              </a:rPr>
              <a:t> = average arrival rate</a:t>
            </a:r>
          </a:p>
          <a:p>
            <a:r>
              <a:rPr lang="en-US" sz="2800" i="1" dirty="0">
                <a:solidFill>
                  <a:schemeClr val="accent5">
                    <a:lumMod val="10000"/>
                  </a:schemeClr>
                </a:solidFill>
              </a:rPr>
              <a:t>W</a:t>
            </a:r>
            <a:r>
              <a:rPr lang="en-US" sz="2800" dirty="0">
                <a:solidFill>
                  <a:schemeClr val="accent5">
                    <a:lumMod val="10000"/>
                  </a:schemeClr>
                </a:solidFill>
              </a:rPr>
              <a:t> = average wait time</a:t>
            </a:r>
          </a:p>
        </p:txBody>
      </p:sp>
    </p:spTree>
    <p:extLst>
      <p:ext uri="{BB962C8B-B14F-4D97-AF65-F5344CB8AC3E}">
        <p14:creationId xmlns:p14="http://schemas.microsoft.com/office/powerpoint/2010/main" val="13014142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Little’s Law for Computing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need to measure two of L,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λ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and W</a:t>
            </a:r>
          </a:p>
          <a:p>
            <a:pPr lvl="1"/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often difficult to measure L directly</a:t>
            </a:r>
          </a:p>
          <a:p>
            <a:r>
              <a:rPr lang="en-US" dirty="0"/>
              <a:t>Describes how to meet performance requirements</a:t>
            </a:r>
          </a:p>
          <a:p>
            <a:pPr lvl="1"/>
            <a:r>
              <a:rPr lang="en-US" dirty="0"/>
              <a:t>e.g., to get high throughput 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λ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), we need either:</a:t>
            </a:r>
          </a:p>
          <a:p>
            <a:pPr lvl="2"/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low latency per request (small W)</a:t>
            </a:r>
          </a:p>
          <a:p>
            <a:pPr lvl="2"/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service requests in parallel (large L)</a:t>
            </a:r>
          </a:p>
          <a:p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Addresses many computer performance questions</a:t>
            </a:r>
          </a:p>
          <a:p>
            <a:pPr lvl="1"/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sizing queue of L1, L2, L3 misses</a:t>
            </a:r>
          </a:p>
          <a:p>
            <a:pPr lvl="1"/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sizing queue of outstanding network requests for 1 machine</a:t>
            </a:r>
          </a:p>
          <a:p>
            <a:pPr lvl="2"/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or the whole datacenter</a:t>
            </a:r>
          </a:p>
          <a:p>
            <a:pPr lvl="1"/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calculating average latency for a design</a:t>
            </a:r>
          </a:p>
          <a:p>
            <a:pPr lvl="1"/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501: Comp. Arch.  |  Prof. Joe Devietti  |  Performance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D864A80-6997-5746-895B-047F2A95064A}" type="slidenum">
              <a:rPr lang="en-US" smtClean="0"/>
              <a:pPr>
                <a:defRPr/>
              </a:pPr>
              <a:t>35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95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marL="342900" indent="-342900"/>
            <a:r>
              <a:rPr lang="en-US" dirty="0"/>
              <a:t>CIS 501: Comp. Arch.  |  Prof. Joe Devietti  |  Performance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marL="342900" indent="-342900"/>
            <a:fld id="{C0CE9DDA-3B4A-124B-865B-434FF242EB6F}" type="slidenum">
              <a:rPr lang="en-US"/>
              <a:pPr marL="342900" indent="-342900"/>
              <a:t>36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 Rules of Thumb</a:t>
            </a:r>
          </a:p>
        </p:txBody>
      </p:sp>
      <p:sp>
        <p:nvSpPr>
          <p:cNvPr id="4301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839200" cy="5410200"/>
          </a:xfrm>
        </p:spPr>
        <p:txBody>
          <a:bodyPr/>
          <a:lstStyle/>
          <a:p>
            <a:r>
              <a:rPr lang="en-US" dirty="0"/>
              <a:t>Design for actual performance, </a:t>
            </a:r>
            <a:r>
              <a:rPr lang="en-US" b="1" dirty="0">
                <a:solidFill>
                  <a:srgbClr val="FF0000"/>
                </a:solidFill>
              </a:rPr>
              <a:t>not peak performance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Peak performance: “P</a:t>
            </a:r>
            <a:r>
              <a:rPr lang="en-US" dirty="0"/>
              <a:t>erformance you are guaranteed not to exceed”</a:t>
            </a:r>
          </a:p>
          <a:p>
            <a:pPr lvl="1"/>
            <a:r>
              <a:rPr lang="en-US" dirty="0"/>
              <a:t>Greater than “actual” or “average” or “sustained” performance</a:t>
            </a:r>
          </a:p>
          <a:p>
            <a:pPr lvl="2"/>
            <a:r>
              <a:rPr lang="en-US" dirty="0">
                <a:ea typeface="ＭＳ Ｐゴシック" pitchFamily="-65" charset="-128"/>
              </a:rPr>
              <a:t>Why? Caches misses, branch </a:t>
            </a:r>
            <a:r>
              <a:rPr lang="en-US" dirty="0" err="1">
                <a:ea typeface="ＭＳ Ｐゴシック" pitchFamily="-65" charset="-128"/>
              </a:rPr>
              <a:t>mispredictions</a:t>
            </a:r>
            <a:r>
              <a:rPr lang="en-US" dirty="0">
                <a:ea typeface="ＭＳ Ｐゴシック" pitchFamily="-65" charset="-128"/>
              </a:rPr>
              <a:t>, limited ILP, etc.</a:t>
            </a:r>
          </a:p>
          <a:p>
            <a:pPr lvl="1"/>
            <a:r>
              <a:rPr lang="en-US" dirty="0"/>
              <a:t>For actual performance X, machine capability must be &gt; X</a:t>
            </a:r>
          </a:p>
          <a:p>
            <a:pPr lvl="1"/>
            <a:endParaRPr lang="en-US" sz="1400" dirty="0"/>
          </a:p>
          <a:p>
            <a:r>
              <a:rPr lang="en-US" dirty="0"/>
              <a:t>Easier to “buy” bandwidth than latency</a:t>
            </a:r>
          </a:p>
          <a:p>
            <a:pPr lvl="1"/>
            <a:r>
              <a:rPr lang="en-US" dirty="0"/>
              <a:t>say we want to transport more cargo via train:</a:t>
            </a:r>
          </a:p>
          <a:p>
            <a:pPr lvl="2"/>
            <a:r>
              <a:rPr lang="en-US" dirty="0">
                <a:ea typeface="ＭＳ Ｐゴシック" pitchFamily="-65" charset="-128"/>
              </a:rPr>
              <a:t>(1) build another track or (2) make a train that goes twice as fast?</a:t>
            </a:r>
          </a:p>
          <a:p>
            <a:pPr lvl="1"/>
            <a:r>
              <a:rPr lang="en-US" dirty="0"/>
              <a:t>Use bandwidth to reduce latency</a:t>
            </a:r>
          </a:p>
          <a:p>
            <a:pPr lvl="1"/>
            <a:endParaRPr lang="en-US" sz="1400" dirty="0"/>
          </a:p>
          <a:p>
            <a:r>
              <a:rPr lang="en-US" b="1" dirty="0">
                <a:solidFill>
                  <a:srgbClr val="FF0000"/>
                </a:solidFill>
              </a:rPr>
              <a:t>Build a balanced system</a:t>
            </a:r>
          </a:p>
          <a:p>
            <a:pPr lvl="1"/>
            <a:r>
              <a:rPr lang="en-US" dirty="0"/>
              <a:t>Don’t over-optimize 1% to the detriment of other 99%</a:t>
            </a:r>
          </a:p>
          <a:p>
            <a:pPr lvl="1"/>
            <a:r>
              <a:rPr lang="en-US" dirty="0"/>
              <a:t>System performance often determined by slowest component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Measuring LC-4 Processor Performance</a:t>
            </a:r>
          </a:p>
        </p:txBody>
      </p:sp>
      <p:sp>
        <p:nvSpPr>
          <p:cNvPr id="36867" name="Text Placeholder 6" descr="Rectangle: Click to edit Master text styles&#10;Second level&#10;Third level&#10;Fourth level&#10;Fifth level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marL="342900" indent="-342900"/>
            <a:fld id="{2CC40D7F-0A8E-D342-8A9D-FCE6D3321BAC}" type="slidenum">
              <a:rPr lang="en-US"/>
              <a:pPr marL="342900" indent="-342900"/>
              <a:t>37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2D19F35F-F1A5-DE48-ACEC-CC2191F081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4800" y="6400800"/>
            <a:ext cx="7620000" cy="304800"/>
          </a:xfrm>
          <a:noFill/>
        </p:spPr>
        <p:txBody>
          <a:bodyPr/>
          <a:lstStyle/>
          <a:p>
            <a:pPr marL="342900" indent="-342900"/>
            <a:r>
              <a:rPr lang="en-US" dirty="0"/>
              <a:t>CIS 501: Comp. Arch.  |  Prof. Joe Devietti  |  Performance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5665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684C788-426D-6E41-84EB-E4807BF2D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Benchmarking the LC-4 processors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BB54D9-CCCF-4745-99C8-0C526A323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Fixed workload: </a:t>
            </a:r>
            <a:r>
              <a:rPr lang="en-US" b="1" dirty="0"/>
              <a:t>wireframe trace</a:t>
            </a:r>
          </a:p>
          <a:p>
            <a:r>
              <a:rPr lang="en-US" dirty="0"/>
              <a:t>Focus on improving frequency with pipelining</a:t>
            </a:r>
          </a:p>
          <a:p>
            <a:pPr lvl="1"/>
            <a:r>
              <a:rPr lang="en-US" dirty="0"/>
              <a:t>measure frequency with </a:t>
            </a:r>
            <a:r>
              <a:rPr lang="en-US" dirty="0" err="1"/>
              <a:t>Vivado</a:t>
            </a:r>
            <a:r>
              <a:rPr lang="en-US" dirty="0"/>
              <a:t> timing reports</a:t>
            </a:r>
          </a:p>
          <a:p>
            <a:r>
              <a:rPr lang="en-US" dirty="0"/>
              <a:t>Focus on improving IPC with superscalar</a:t>
            </a:r>
          </a:p>
          <a:p>
            <a:pPr lvl="1"/>
            <a:r>
              <a:rPr lang="en-US" dirty="0"/>
              <a:t>see how many cycles the wireframe trace takes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A19BE8-E3B6-9844-AE65-6FA9F26477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449E94-19F6-204E-9C9A-62AF29BDBB61}" type="slidenum">
              <a:rPr lang="en-US" smtClean="0"/>
              <a:pPr>
                <a:defRPr/>
              </a:pPr>
              <a:t>38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EBFB43E1-9D7D-024C-A323-7F7EF16FDC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4800" y="6400800"/>
            <a:ext cx="7620000" cy="304800"/>
          </a:xfrm>
          <a:noFill/>
        </p:spPr>
        <p:txBody>
          <a:bodyPr/>
          <a:lstStyle/>
          <a:p>
            <a:pPr marL="342900" indent="-342900"/>
            <a:r>
              <a:rPr lang="en-US" dirty="0"/>
              <a:t>CIS 501: Comp. Arch.  |  Prof. Joe Devietti  |  Performance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5153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54275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Latency = seconds / program =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(instructions / program) * (cycles / instruction) * (seconds / cycle)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F7020B"/>
                </a:solidFill>
              </a:rPr>
              <a:t>Instructions / program</a:t>
            </a:r>
            <a:r>
              <a:rPr lang="en-US" dirty="0"/>
              <a:t>: dynamic instruction count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Function of program, compiler, instruction set architecture (ISA)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F7020B"/>
                </a:solidFill>
              </a:rPr>
              <a:t>Cycles / instruction</a:t>
            </a:r>
            <a:r>
              <a:rPr lang="en-US" dirty="0"/>
              <a:t>: CPI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Function of program, compiler, ISA, micro-architecture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F7020B"/>
                </a:solidFill>
              </a:rPr>
              <a:t>Seconds / cycle</a:t>
            </a:r>
            <a:r>
              <a:rPr lang="en-US" dirty="0"/>
              <a:t>: clock period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Function of micro-architecture, technology parameters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Optimize each component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this class focuses mostly on CPI (caches, parallelism)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…but some on dynamic instruction count (compiler, ISA)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…and some on clock frequency (pipelining, technology) </a:t>
            </a:r>
          </a:p>
        </p:txBody>
      </p:sp>
      <p:sp>
        <p:nvSpPr>
          <p:cNvPr id="5427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marL="342900" indent="-342900"/>
            <a:r>
              <a:rPr lang="en-US" dirty="0"/>
              <a:t>CIS 501: Comp. Arch.  |  Prof. Joe Devietti  |  Performance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27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marL="342900" indent="-342900"/>
            <a:fld id="{94372BAB-331A-404E-A27D-A6A1F2D105C9}" type="slidenum">
              <a:rPr lang="en-US"/>
              <a:pPr marL="342900" indent="-342900"/>
              <a:t>39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marL="342900" indent="-342900"/>
            <a:r>
              <a:rPr lang="en-US" dirty="0"/>
              <a:t>CIS 501: Comp. Arch.  |  Prof. Joe Devietti  |  Performance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marL="342900" indent="-342900"/>
            <a:fld id="{10616ABC-43D3-2F4C-BDC2-B6D08C940024}" type="slidenum">
              <a:rPr lang="en-US"/>
              <a:pPr marL="342900" indent="-342900"/>
              <a:t>4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Performance: Latency vs. Throughput</a:t>
            </a:r>
          </a:p>
        </p:txBody>
      </p:sp>
      <p:sp>
        <p:nvSpPr>
          <p:cNvPr id="922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839200" cy="5105400"/>
          </a:xfrm>
        </p:spPr>
        <p:txBody>
          <a:bodyPr/>
          <a:lstStyle/>
          <a:p>
            <a:r>
              <a:rPr lang="en-US" b="1" dirty="0">
                <a:solidFill>
                  <a:srgbClr val="F7020B"/>
                </a:solidFill>
              </a:rPr>
              <a:t>Latency (execution time)</a:t>
            </a:r>
            <a:r>
              <a:rPr lang="en-US" dirty="0"/>
              <a:t>: time to finish a fixed task</a:t>
            </a:r>
          </a:p>
          <a:p>
            <a:r>
              <a:rPr lang="en-US" b="1" dirty="0">
                <a:solidFill>
                  <a:srgbClr val="F7020B"/>
                </a:solidFill>
              </a:rPr>
              <a:t>Throughput (bandwidth)</a:t>
            </a:r>
            <a:r>
              <a:rPr lang="en-US" dirty="0"/>
              <a:t>: number of tasks per unit time</a:t>
            </a:r>
          </a:p>
          <a:p>
            <a:pPr lvl="1"/>
            <a:r>
              <a:rPr lang="en-US" dirty="0"/>
              <a:t>Different: exploit parallelism for throughput, not latency (e.g., bread)</a:t>
            </a:r>
          </a:p>
          <a:p>
            <a:pPr lvl="1"/>
            <a:r>
              <a:rPr lang="en-US" dirty="0"/>
              <a:t>Often contradictory (latency </a:t>
            </a:r>
            <a:r>
              <a:rPr lang="en-US" b="1" dirty="0">
                <a:solidFill>
                  <a:srgbClr val="F7020B"/>
                </a:solidFill>
              </a:rPr>
              <a:t>vs.</a:t>
            </a:r>
            <a:r>
              <a:rPr lang="en-US" dirty="0"/>
              <a:t> throughput)</a:t>
            </a:r>
          </a:p>
          <a:p>
            <a:pPr lvl="2"/>
            <a:r>
              <a:rPr lang="en-US" dirty="0">
                <a:ea typeface="ＭＳ Ｐゴシック" pitchFamily="-65" charset="-128"/>
              </a:rPr>
              <a:t>Will see many examples of this</a:t>
            </a:r>
          </a:p>
          <a:p>
            <a:pPr lvl="1"/>
            <a:r>
              <a:rPr lang="en-US" dirty="0"/>
              <a:t>Choose definition of performance that matches your goals</a:t>
            </a:r>
          </a:p>
          <a:p>
            <a:pPr lvl="2"/>
            <a:r>
              <a:rPr lang="en-US" dirty="0">
                <a:ea typeface="ＭＳ Ｐゴシック" pitchFamily="-65" charset="-128"/>
              </a:rPr>
              <a:t>Scientific program? latency.   web server? throughput.</a:t>
            </a:r>
          </a:p>
          <a:p>
            <a:r>
              <a:rPr lang="en-US" dirty="0"/>
              <a:t>Example: move people 10 miles</a:t>
            </a:r>
          </a:p>
          <a:p>
            <a:pPr lvl="1"/>
            <a:r>
              <a:rPr lang="en-US" dirty="0"/>
              <a:t>Car: capacity = 5, speed = 60 miles/hour</a:t>
            </a:r>
          </a:p>
          <a:p>
            <a:pPr lvl="1"/>
            <a:r>
              <a:rPr lang="en-US" dirty="0"/>
              <a:t>Bus: capacity = 60, speed = 20 miles/hour</a:t>
            </a:r>
          </a:p>
          <a:p>
            <a:pPr lvl="1"/>
            <a:r>
              <a:rPr lang="en-US" dirty="0"/>
              <a:t>Latency: </a:t>
            </a:r>
            <a:r>
              <a:rPr lang="en-US" b="1" dirty="0"/>
              <a:t>car = 10 min</a:t>
            </a:r>
            <a:r>
              <a:rPr lang="en-US" dirty="0"/>
              <a:t>, bus = 30 min</a:t>
            </a:r>
          </a:p>
          <a:p>
            <a:pPr lvl="1"/>
            <a:r>
              <a:rPr lang="en-US" dirty="0"/>
              <a:t>Throughput: car = 15 PPH (count return trip), </a:t>
            </a:r>
            <a:r>
              <a:rPr lang="en-US" b="1" dirty="0"/>
              <a:t>bus = 60 PPH</a:t>
            </a:r>
          </a:p>
          <a:p>
            <a:r>
              <a:rPr lang="en-US" dirty="0"/>
              <a:t>Fastest way to send 10TB of data?  (1+ </a:t>
            </a:r>
            <a:r>
              <a:rPr lang="en-US" dirty="0" err="1"/>
              <a:t>gbits</a:t>
            </a:r>
            <a:r>
              <a:rPr lang="en-US" dirty="0"/>
              <a:t>/second)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CPU Performance</a:t>
            </a:r>
          </a:p>
        </p:txBody>
      </p:sp>
      <p:sp>
        <p:nvSpPr>
          <p:cNvPr id="27651" name="Text Placeholder 6" descr="Rectangle: Click to edit Master text styles&#10;Second level&#10;Third level&#10;Fourth level&#10;Fifth level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765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marL="342900" indent="-342900"/>
            <a:r>
              <a:rPr lang="en-US" dirty="0"/>
              <a:t>CIS 501: Comp. Arch.  |  Prof. Joe Devietti  |  Performance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marL="342900" indent="-342900"/>
            <a:fld id="{9FE57EBB-FDA0-2C41-B4C3-F210025864B6}" type="slidenum">
              <a:rPr lang="en-US"/>
              <a:pPr marL="342900" indent="-342900"/>
              <a:t>5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marL="342900" indent="-342900"/>
            <a:r>
              <a:rPr lang="en-US" dirty="0"/>
              <a:t>CIS 501: Comp. Arch.  |  Prof. Joe Devietti  |  Performance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marL="342900" indent="-342900"/>
            <a:fld id="{024B958B-C8B5-2B44-AE84-F12C7BFFD044}" type="slidenum">
              <a:rPr lang="en-US"/>
              <a:pPr marL="342900" indent="-342900"/>
              <a:t>6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as a performance metric</a:t>
            </a:r>
          </a:p>
        </p:txBody>
      </p:sp>
      <p:sp>
        <p:nvSpPr>
          <p:cNvPr id="3379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1 Hertz = 1 cycle per second</a:t>
            </a:r>
            <a:br>
              <a:rPr lang="en-US" dirty="0"/>
            </a:br>
            <a:r>
              <a:rPr lang="en-US" dirty="0"/>
              <a:t>1 </a:t>
            </a:r>
            <a:r>
              <a:rPr lang="en-US" dirty="0" err="1"/>
              <a:t>Ghz</a:t>
            </a:r>
            <a:r>
              <a:rPr lang="en-US" dirty="0"/>
              <a:t> is 1 cycle per nanosecond, 1 </a:t>
            </a:r>
            <a:r>
              <a:rPr lang="en-US" dirty="0" err="1"/>
              <a:t>Ghz</a:t>
            </a:r>
            <a:r>
              <a:rPr lang="en-US" dirty="0"/>
              <a:t> = 1000 </a:t>
            </a:r>
            <a:r>
              <a:rPr lang="en-US" dirty="0" err="1"/>
              <a:t>Mhz</a:t>
            </a:r>
            <a:r>
              <a:rPr lang="en-US" dirty="0"/>
              <a:t> </a:t>
            </a:r>
          </a:p>
          <a:p>
            <a:pPr>
              <a:lnSpc>
                <a:spcPct val="90000"/>
              </a:lnSpc>
            </a:pPr>
            <a:r>
              <a:rPr lang="en-US" dirty="0"/>
              <a:t>(Micro-)architects often ignore dynamic instruction count…</a:t>
            </a:r>
          </a:p>
          <a:p>
            <a:pPr>
              <a:lnSpc>
                <a:spcPct val="90000"/>
              </a:lnSpc>
            </a:pPr>
            <a:r>
              <a:rPr lang="en-US" dirty="0"/>
              <a:t>… but general public (mostly) also ignores CPI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and instead equate clock frequency with performance!</a:t>
            </a:r>
          </a:p>
          <a:p>
            <a:pPr>
              <a:lnSpc>
                <a:spcPct val="90000"/>
              </a:lnSpc>
            </a:pPr>
            <a:r>
              <a:rPr lang="en-US" dirty="0"/>
              <a:t>Which processor would you buy?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Processor A: CPI = 2, clock = 5 GHz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Processor B: CPI = 1, clock = 3 GHz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Probably A, but B is faster (assuming same ISA/compiler)</a:t>
            </a:r>
          </a:p>
          <a:p>
            <a:pPr>
              <a:lnSpc>
                <a:spcPct val="90000"/>
              </a:lnSpc>
            </a:pPr>
            <a:r>
              <a:rPr lang="en-US" dirty="0"/>
              <a:t>Classic example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Core i7 faster clock-per-clock than Core 2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Same ISA and compiler!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F7020B"/>
                </a:solidFill>
              </a:rPr>
              <a:t>partial performance metrics are dangerous!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marL="342900" indent="-342900"/>
            <a:r>
              <a:rPr lang="en-US" dirty="0"/>
              <a:t>CIS 501: Comp. Arch.  |  Prof. Joe Devietti  |  Performance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marL="342900" indent="-342900"/>
            <a:fld id="{03DB469D-AF48-3340-B008-462629216983}" type="slidenum">
              <a:rPr lang="en-US"/>
              <a:pPr marL="342900" indent="-342900"/>
              <a:t>7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MIPS (performance metric, not the ISA)</a:t>
            </a:r>
          </a:p>
        </p:txBody>
      </p:sp>
      <p:sp>
        <p:nvSpPr>
          <p:cNvPr id="4096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(Micro) architects often ignore dynamic instruction count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Typically work in one ISA/one compiler </a:t>
            </a:r>
            <a:r>
              <a:rPr lang="en-US" dirty="0">
                <a:sym typeface="Symbol" pitchFamily="-65" charset="2"/>
              </a:rPr>
              <a:t> </a:t>
            </a:r>
            <a:r>
              <a:rPr lang="en-US" dirty="0"/>
              <a:t>treat it as fixed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CPU performance equation becomes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Latency: seconds / </a:t>
            </a:r>
            <a:r>
              <a:rPr lang="en-US" dirty="0" err="1"/>
              <a:t>insn</a:t>
            </a:r>
            <a:r>
              <a:rPr lang="en-US" dirty="0"/>
              <a:t> = (cycles / </a:t>
            </a:r>
            <a:r>
              <a:rPr lang="en-US" dirty="0" err="1"/>
              <a:t>insn</a:t>
            </a:r>
            <a:r>
              <a:rPr lang="en-US" dirty="0"/>
              <a:t>) * (seconds / cycle)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</a:rPr>
              <a:t>Throughput: </a:t>
            </a:r>
            <a:r>
              <a:rPr lang="en-US" b="1" dirty="0" err="1">
                <a:solidFill>
                  <a:srgbClr val="F7020B"/>
                </a:solidFill>
              </a:rPr>
              <a:t>insn</a:t>
            </a:r>
            <a:r>
              <a:rPr lang="en-US" b="1" dirty="0">
                <a:solidFill>
                  <a:srgbClr val="F7020B"/>
                </a:solidFill>
              </a:rPr>
              <a:t> / second</a:t>
            </a:r>
            <a:r>
              <a:rPr lang="en-US" dirty="0"/>
              <a:t> = (</a:t>
            </a:r>
            <a:r>
              <a:rPr lang="en-US" dirty="0" err="1"/>
              <a:t>insn</a:t>
            </a:r>
            <a:r>
              <a:rPr lang="en-US" dirty="0"/>
              <a:t> / cycle) * (cycles / second)</a:t>
            </a:r>
          </a:p>
          <a:p>
            <a:pPr lvl="1">
              <a:lnSpc>
                <a:spcPct val="90000"/>
              </a:lnSpc>
            </a:pPr>
            <a:endParaRPr lang="en-US" b="1" dirty="0">
              <a:solidFill>
                <a:srgbClr val="F7020B"/>
              </a:solidFill>
            </a:endParaRP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F7020B"/>
                </a:solidFill>
              </a:rPr>
              <a:t>MIPS</a:t>
            </a:r>
            <a:r>
              <a:rPr lang="en-US" dirty="0"/>
              <a:t> (millions of instructions per second)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F7020B"/>
                </a:solidFill>
              </a:rPr>
              <a:t>Cycles / second</a:t>
            </a:r>
            <a:r>
              <a:rPr lang="en-US" dirty="0"/>
              <a:t>: clock frequency (in MHz)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Example: CPI = 2, clock = 500 MHz </a:t>
            </a:r>
            <a:r>
              <a:rPr lang="en-US" dirty="0">
                <a:sym typeface="Symbol" pitchFamily="-65" charset="2"/>
              </a:rPr>
              <a:t> </a:t>
            </a:r>
            <a:r>
              <a:rPr lang="en-US" dirty="0"/>
              <a:t>0.5 * 500 MHz = 250 MIPS</a:t>
            </a:r>
          </a:p>
          <a:p>
            <a:pPr lvl="2">
              <a:lnSpc>
                <a:spcPct val="90000"/>
              </a:lnSpc>
            </a:pPr>
            <a:endParaRPr lang="en-US" dirty="0">
              <a:ea typeface="ＭＳ Ｐゴシック" pitchFamily="-65" charset="-128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</a:rPr>
              <a:t>Pitfall: </a:t>
            </a:r>
            <a:r>
              <a:rPr lang="en-US" dirty="0"/>
              <a:t>may vary inversely with actual performance</a:t>
            </a:r>
          </a:p>
          <a:p>
            <a:pPr lvl="1">
              <a:lnSpc>
                <a:spcPct val="90000"/>
              </a:lnSpc>
              <a:buFontTx/>
              <a:buChar char="–"/>
            </a:pPr>
            <a:r>
              <a:rPr lang="en-US" dirty="0"/>
              <a:t>Compiler removes </a:t>
            </a:r>
            <a:r>
              <a:rPr lang="en-US" dirty="0" err="1"/>
              <a:t>insns</a:t>
            </a:r>
            <a:r>
              <a:rPr lang="en-US" dirty="0"/>
              <a:t>, program gets faster, MIPS goes down</a:t>
            </a:r>
          </a:p>
          <a:p>
            <a:pPr lvl="1">
              <a:lnSpc>
                <a:spcPct val="90000"/>
              </a:lnSpc>
              <a:buFontTx/>
              <a:buChar char="–"/>
            </a:pPr>
            <a:r>
              <a:rPr lang="en-US" dirty="0"/>
              <a:t>Work per instruction varies (e.g., multiply vs. add, FP vs. integer)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marL="342900" indent="-342900"/>
            <a:r>
              <a:rPr lang="en-US" dirty="0"/>
              <a:t>CIS 501: Comp. Arch.  |  Prof. Joe Devietti  |  Performance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marL="342900" indent="-342900"/>
            <a:fld id="{A19DCE6C-0D96-5745-A6D0-E8716E9221C2}" type="slidenum">
              <a:rPr lang="en-US"/>
              <a:pPr marL="342900" indent="-342900"/>
              <a:t>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Cycles per Instruction (CPI)</a:t>
            </a:r>
          </a:p>
        </p:txBody>
      </p:sp>
      <p:sp>
        <p:nvSpPr>
          <p:cNvPr id="2560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7020B"/>
                </a:solidFill>
              </a:rPr>
              <a:t>CPI</a:t>
            </a:r>
            <a:r>
              <a:rPr lang="en-US" dirty="0"/>
              <a:t>: Cycle/instruction </a:t>
            </a:r>
            <a:r>
              <a:rPr lang="en-US" b="1" dirty="0">
                <a:solidFill>
                  <a:srgbClr val="F7020B"/>
                </a:solidFill>
              </a:rPr>
              <a:t>on</a:t>
            </a:r>
            <a:r>
              <a:rPr lang="en-US" dirty="0"/>
              <a:t> </a:t>
            </a:r>
            <a:r>
              <a:rPr lang="en-US" b="1" dirty="0">
                <a:solidFill>
                  <a:srgbClr val="F7020B"/>
                </a:solidFill>
              </a:rPr>
              <a:t>average</a:t>
            </a:r>
            <a:endParaRPr lang="en-US" b="1" dirty="0"/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F7020B"/>
                </a:solidFill>
              </a:rPr>
              <a:t>IPC</a:t>
            </a:r>
            <a:r>
              <a:rPr lang="en-US" dirty="0"/>
              <a:t> = 1/CPI</a:t>
            </a:r>
          </a:p>
          <a:p>
            <a:pPr lvl="2">
              <a:lnSpc>
                <a:spcPct val="90000"/>
              </a:lnSpc>
            </a:pPr>
            <a:r>
              <a:rPr lang="en-US" dirty="0">
                <a:ea typeface="ＭＳ Ｐゴシック" pitchFamily="-65" charset="-128"/>
              </a:rPr>
              <a:t>Used more frequently than CPI</a:t>
            </a:r>
          </a:p>
          <a:p>
            <a:pPr lvl="2">
              <a:lnSpc>
                <a:spcPct val="90000"/>
              </a:lnSpc>
            </a:pPr>
            <a:r>
              <a:rPr lang="en-US" dirty="0">
                <a:ea typeface="ＭＳ Ｐゴシック" pitchFamily="-65" charset="-128"/>
              </a:rPr>
              <a:t>Favored because “bigger is better”, but harder to compute with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Different instructions have different cycle costs</a:t>
            </a:r>
          </a:p>
          <a:p>
            <a:pPr lvl="2">
              <a:lnSpc>
                <a:spcPct val="90000"/>
              </a:lnSpc>
            </a:pPr>
            <a:r>
              <a:rPr lang="en-US" dirty="0">
                <a:ea typeface="ＭＳ Ｐゴシック" pitchFamily="-65" charset="-128"/>
              </a:rPr>
              <a:t>E.g., “add” typically takes 1 cycle, “divide” takes &gt;10 cycles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Depends on relative instruction frequencies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CPI example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program executes equal: integer, floating point (FP), memory ops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Cycles per instruction type: integer = 1, memory = 2, FP = 3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What is the CPI? (33% * 1) + (33% * 2) + (33% * 3) = 2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F7020B"/>
                </a:solidFill>
              </a:rPr>
              <a:t>Caveat</a:t>
            </a:r>
            <a:r>
              <a:rPr lang="en-US" dirty="0"/>
              <a:t>: this sort of calculation ignores many effects</a:t>
            </a:r>
          </a:p>
          <a:p>
            <a:pPr lvl="2">
              <a:lnSpc>
                <a:spcPct val="90000"/>
              </a:lnSpc>
            </a:pPr>
            <a:r>
              <a:rPr lang="en-US" dirty="0">
                <a:ea typeface="ＭＳ Ｐゴシック" pitchFamily="-65" charset="-128"/>
              </a:rPr>
              <a:t>Back-of-the-envelope arguments only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marL="342900" indent="-342900"/>
            <a:r>
              <a:rPr lang="en-US" dirty="0"/>
              <a:t>CIS 501: Comp. Arch.  |  Prof. Joe Devietti  |  Performance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marL="342900" indent="-342900"/>
            <a:fld id="{4D39B42F-B5AC-C141-8F9B-E4C17438C76E}" type="slidenum">
              <a:rPr lang="en-US"/>
              <a:pPr marL="342900" indent="-342900"/>
              <a:t>9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CPI Example</a:t>
            </a:r>
          </a:p>
        </p:txBody>
      </p:sp>
      <p:sp>
        <p:nvSpPr>
          <p:cNvPr id="2765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86800" cy="5105400"/>
          </a:xfrm>
        </p:spPr>
        <p:txBody>
          <a:bodyPr/>
          <a:lstStyle/>
          <a:p>
            <a:r>
              <a:rPr lang="en-US" dirty="0"/>
              <a:t>Assume a processor with instruction frequencies and costs</a:t>
            </a:r>
          </a:p>
          <a:p>
            <a:pPr lvl="1"/>
            <a:r>
              <a:rPr lang="en-US" dirty="0"/>
              <a:t>Integer ALU: 50%, 1 cycle</a:t>
            </a:r>
          </a:p>
          <a:p>
            <a:pPr lvl="1"/>
            <a:r>
              <a:rPr lang="en-US" dirty="0"/>
              <a:t>Load: 20%, 5 cycle</a:t>
            </a:r>
          </a:p>
          <a:p>
            <a:pPr lvl="1"/>
            <a:r>
              <a:rPr lang="en-US" dirty="0"/>
              <a:t>Store: 10%, 1 cycle</a:t>
            </a:r>
          </a:p>
          <a:p>
            <a:pPr lvl="1"/>
            <a:r>
              <a:rPr lang="en-US" dirty="0"/>
              <a:t>Branch: 20%, 2 cycle</a:t>
            </a:r>
          </a:p>
          <a:p>
            <a:r>
              <a:rPr lang="en-US" dirty="0"/>
              <a:t>Which change would improve performance more?</a:t>
            </a:r>
          </a:p>
          <a:p>
            <a:pPr lvl="1"/>
            <a:r>
              <a:rPr lang="en-US" dirty="0"/>
              <a:t>A. “Branch prediction” to reduce branch cost to 1 cycle?</a:t>
            </a:r>
          </a:p>
          <a:p>
            <a:pPr lvl="1"/>
            <a:r>
              <a:rPr lang="en-US" dirty="0"/>
              <a:t>B. Faster data memory to reduce load cost to 3 cycles?</a:t>
            </a:r>
          </a:p>
          <a:p>
            <a:r>
              <a:rPr lang="en-US" dirty="0"/>
              <a:t>Compute CPI</a:t>
            </a:r>
          </a:p>
          <a:p>
            <a:pPr lvl="1"/>
            <a:r>
              <a:rPr lang="en-US" dirty="0"/>
              <a:t>Base = 0.5*1 + 0.2*5 + 0.1*1 + 0.2*2 = 2 CPI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grid">
  <a:themeElements>
    <a:clrScheme name="bluegrid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grid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accent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accent1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accent5">
                <a:lumMod val="10000"/>
              </a:schemeClr>
            </a:solidFill>
          </a:defRPr>
        </a:defPPr>
      </a:lstStyle>
    </a:txDef>
  </a:objectDefaults>
  <a:extraClrSchemeLst>
    <a:extraClrScheme>
      <a:clrScheme name="bluegrid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grid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grid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grid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grid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grid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grid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grid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Untitled:Microsoft Office X:Templates:My Templates:bluegrid.pot</Template>
  <TotalTime>36769</TotalTime>
  <Pages>47</Pages>
  <Words>3181</Words>
  <Application>Microsoft Office PowerPoint</Application>
  <PresentationFormat>信纸(8.5x11 英寸)</PresentationFormat>
  <Paragraphs>445</Paragraphs>
  <Slides>39</Slides>
  <Notes>27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8" baseType="lpstr">
      <vt:lpstr>Lucida Grande</vt:lpstr>
      <vt:lpstr>ＭＳ Ｐゴシック</vt:lpstr>
      <vt:lpstr>Arial</vt:lpstr>
      <vt:lpstr>Calibri</vt:lpstr>
      <vt:lpstr>Symbol</vt:lpstr>
      <vt:lpstr>Tahoma</vt:lpstr>
      <vt:lpstr>Times New Roman</vt:lpstr>
      <vt:lpstr>bluegrid</vt:lpstr>
      <vt:lpstr>Equation</vt:lpstr>
      <vt:lpstr>CIS 501: Computer Architecture</vt:lpstr>
      <vt:lpstr>This Unit</vt:lpstr>
      <vt:lpstr>Performance Metrics</vt:lpstr>
      <vt:lpstr>Performance: Latency vs. Throughput</vt:lpstr>
      <vt:lpstr>CPU Performance</vt:lpstr>
      <vt:lpstr>Frequency as a performance metric</vt:lpstr>
      <vt:lpstr>MIPS (performance metric, not the ISA)</vt:lpstr>
      <vt:lpstr>Cycles per Instruction (CPI)</vt:lpstr>
      <vt:lpstr>CPI Example</vt:lpstr>
      <vt:lpstr>Measuring CPI</vt:lpstr>
      <vt:lpstr>Comparing Performance</vt:lpstr>
      <vt:lpstr>Comparing Performance - Speedup</vt:lpstr>
      <vt:lpstr>Speedup and % Increase and Decrease</vt:lpstr>
      <vt:lpstr>Mean (Average) Performance Numbers</vt:lpstr>
      <vt:lpstr>For Example…</vt:lpstr>
      <vt:lpstr>Answer</vt:lpstr>
      <vt:lpstr>Measurement Challenges</vt:lpstr>
      <vt:lpstr>Measurement Challenges</vt:lpstr>
      <vt:lpstr>Experiment Design</vt:lpstr>
      <vt:lpstr>Determining performance differences</vt:lpstr>
      <vt:lpstr>Confidence Intervals</vt:lpstr>
      <vt:lpstr>CI example</vt:lpstr>
      <vt:lpstr>Benchmarking</vt:lpstr>
      <vt:lpstr>Processor Performance and Workloads</vt:lpstr>
      <vt:lpstr>Example: SPECmark 2006/2017</vt:lpstr>
      <vt:lpstr>Example: GeekBench</vt:lpstr>
      <vt:lpstr>Example: GTA V</vt:lpstr>
      <vt:lpstr>Performance Laws</vt:lpstr>
      <vt:lpstr>Amdahl’s Law</vt:lpstr>
      <vt:lpstr>Amdahl’s Law for the US Budget</vt:lpstr>
      <vt:lpstr>Amdahl’s Law for Parallelization</vt:lpstr>
      <vt:lpstr>Increasing proportion of parallel code</vt:lpstr>
      <vt:lpstr>Use Little’s Law!</vt:lpstr>
      <vt:lpstr>Little’s Law</vt:lpstr>
      <vt:lpstr>Little’s Law for Computing Systems</vt:lpstr>
      <vt:lpstr>Performance Rules of Thumb</vt:lpstr>
      <vt:lpstr>Measuring LC-4 Processor Performance</vt:lpstr>
      <vt:lpstr>Benchmarking the LC-4 processors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CS152: Computer Architecture and Engineering</dc:title>
  <dc:creator>Dave Patterson</dc:creator>
  <cp:lastModifiedBy>China</cp:lastModifiedBy>
  <cp:revision>856</cp:revision>
  <cp:lastPrinted>2019-02-11T20:09:10Z</cp:lastPrinted>
  <dcterms:created xsi:type="dcterms:W3CDTF">2012-09-25T19:27:30Z</dcterms:created>
  <dcterms:modified xsi:type="dcterms:W3CDTF">2020-10-09T07:34:36Z</dcterms:modified>
</cp:coreProperties>
</file>