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71" r:id="rId2"/>
    <p:sldMasterId id="2147483687" r:id="rId3"/>
    <p:sldMasterId id="2147483697" r:id="rId4"/>
    <p:sldMasterId id="2147483705" r:id="rId5"/>
  </p:sldMasterIdLst>
  <p:notesMasterIdLst>
    <p:notesMasterId r:id="rId38"/>
  </p:notesMasterIdLst>
  <p:sldIdLst>
    <p:sldId id="310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47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2" r:id="rId34"/>
    <p:sldId id="343" r:id="rId35"/>
    <p:sldId id="344" r:id="rId36"/>
    <p:sldId id="345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32"/>
    </p:cViewPr>
  </p:sorterViewPr>
  <p:notesViewPr>
    <p:cSldViewPr snapToGrid="0" snapToObjects="1">
      <p:cViewPr varScale="1">
        <p:scale>
          <a:sx n="91" d="100"/>
          <a:sy n="91" d="100"/>
        </p:scale>
        <p:origin x="35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14437" y="709612"/>
            <a:ext cx="4832350" cy="3624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57262" y="4570412"/>
            <a:ext cx="5346700" cy="433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40825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9725" y="9140825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lIns="95075" tIns="47525" rIns="95075" bIns="47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1739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10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7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4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E0768A51-9BC6-4DFA-A8C2-9D10C9685A60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 defTabSz="949325"/>
              <a:t>10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09613"/>
            <a:ext cx="4832350" cy="362426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51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74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1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8400" cy="4264025"/>
          </a:xfrm>
          <a:noFill/>
          <a:ln/>
        </p:spPr>
        <p:txBody>
          <a:bodyPr lIns="0" tIns="0" rIns="0" bIns="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 dirty="0">
                <a:solidFill>
                  <a:srgbClr val="000000"/>
                </a:solidFill>
                <a:latin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8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71440-3D58-4A7A-8867-869AA82056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1701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5B652-52E1-4F45-B442-0348F8FA13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37189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AF72-591E-430E-9EE0-3DBEE8AE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6419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CE06-B3FB-47E5-A148-638E92FD7E1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93378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4A7F4-D70A-43F6-8F4C-33892E94E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8622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4324-02B9-4F3D-A2FC-58E73A25FB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97654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26A9-AA89-4244-9BAA-D3C3C49F12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514583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9EB3-3989-4F7F-B7C2-4A37887876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663791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419B-C07A-4027-8981-3FBECA3502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290738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C8CBE-0830-4B8A-8542-B7F2BE3D76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15207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514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</p:spTree>
    <p:extLst>
      <p:ext uri="{BB962C8B-B14F-4D97-AF65-F5344CB8AC3E}">
        <p14:creationId xmlns:p14="http://schemas.microsoft.com/office/powerpoint/2010/main" val="1663115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Profs. Andrew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DeOrio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Jason Mars,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2014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Arial" charset="0"/>
              </a:rPr>
              <a:t>DeOrio</a:t>
            </a:r>
            <a:r>
              <a:rPr lang="en-US" sz="2000" b="1" kern="1200" dirty="0">
                <a:latin typeface="Calibri"/>
                <a:ea typeface="ＭＳ Ｐゴシック" charset="-128"/>
                <a:cs typeface="Arial" charset="0"/>
              </a:rPr>
              <a:t>-Mars-Wenisch, 2014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161834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47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62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85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65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4675" y="-2286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2706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E810-CD0C-4321-A3F8-2B482B6FBA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2688305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Mark Brehob,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Reetu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Davis, Das, and Brehob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935548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2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40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248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3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0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Dreslinski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</a:t>
            </a:r>
            <a:r>
              <a:rPr lang="en-US" sz="2000" b="1" kern="1200" dirty="0" err="1">
                <a:latin typeface="Calibri"/>
                <a:ea typeface="+mn-ea"/>
                <a:cs typeface="Arial" charset="0"/>
              </a:rPr>
              <a:t>Mudge</a:t>
            </a:r>
            <a:r>
              <a:rPr lang="en-US" sz="2000" b="1" kern="1200" dirty="0">
                <a:latin typeface="Calibri"/>
                <a:ea typeface="+mn-ea"/>
                <a:cs typeface="Arial" charset="0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971657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Mark Brehob,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+mn-ea"/>
              </a:rPr>
              <a:t>Reetu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+mn-ea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+mn-ea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+mn-ea"/>
                <a:cs typeface="Arial" charset="0"/>
              </a:rPr>
              <a:t>© Davis, Das, and Brehob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+mn-ea"/>
                <a:cs typeface="Arial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103385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4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058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374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105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F438C-DAA2-4D6B-8136-ED650149C87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0718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+mn-cs"/>
              </a:rPr>
              <a:t>EECS 370 – Introduction to Computer Organization – Fall 2014</a:t>
            </a:r>
          </a:p>
        </p:txBody>
      </p: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368550" y="4419600"/>
            <a:ext cx="4541838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 pitchFamily="34" charset="0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825500" y="3614738"/>
            <a:ext cx="7632700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Profs. Andrew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0"/>
              </a:rPr>
              <a:t>DeOrio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0"/>
              </a:rPr>
              <a:t>, Jason Mars, and Thomas Wenisch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684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EECS Department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Calibri"/>
                <a:ea typeface="ＭＳ Ｐゴシック" charset="-128"/>
              </a:rPr>
              <a:t>University of Michigan in Ann Arbor, USA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 dirty="0">
              <a:solidFill>
                <a:srgbClr val="000000"/>
              </a:solidFill>
              <a:latin typeface="Calibri"/>
              <a:ea typeface="ＭＳ Ｐゴシック" charset="-128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Ron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Dreslinski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Trevor </a:t>
            </a:r>
            <a:r>
              <a:rPr lang="en-US" b="1" kern="1200" dirty="0" err="1">
                <a:solidFill>
                  <a:srgbClr val="CC0000"/>
                </a:solidFill>
                <a:latin typeface="Calibri"/>
                <a:ea typeface="ＭＳ Ｐゴシック" charset="-128"/>
              </a:rPr>
              <a:t>Mudge</a:t>
            </a:r>
            <a:r>
              <a:rPr lang="en-US" b="1" kern="1200" dirty="0">
                <a:solidFill>
                  <a:srgbClr val="CC0000"/>
                </a:solidFill>
                <a:latin typeface="Calibri"/>
                <a:ea typeface="ＭＳ Ｐゴシック" charset="-128"/>
              </a:rPr>
              <a:t>, and Thomas Wenisch</a:t>
            </a: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© 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Dreslinski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</a:t>
            </a:r>
            <a:r>
              <a:rPr lang="en-US" sz="2000" b="1" kern="1200" dirty="0" err="1">
                <a:latin typeface="Calibri"/>
                <a:ea typeface="ＭＳ Ｐゴシック" charset="-128"/>
                <a:cs typeface="+mn-cs"/>
              </a:rPr>
              <a:t>Mudge</a:t>
            </a:r>
            <a:r>
              <a:rPr lang="en-US" sz="2000" b="1" kern="1200" dirty="0">
                <a:latin typeface="Calibri"/>
                <a:ea typeface="ＭＳ Ｐゴシック" charset="-128"/>
                <a:cs typeface="+mn-cs"/>
              </a:rPr>
              <a:t>-Wenisch, 2015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+mn-cs"/>
              </a:rPr>
              <a:t>The material in this presentation cannot be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 dirty="0">
                <a:latin typeface="Calibri"/>
                <a:ea typeface="ＭＳ Ｐゴシック" charset="-128"/>
                <a:cs typeface="+mn-cs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82777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62E87-2E2C-4835-AEC0-BD5D857289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04819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9C23-A193-42DF-8963-625424A26C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1116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8029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ea typeface="+mn-ea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/>
              <a:t>EECS 370: Introduction to </a:t>
            </a:r>
            <a:br>
              <a:rPr lang="en-US" kern="1200"/>
            </a:br>
            <a:r>
              <a:rPr lang="en-US" kern="1200"/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BFD77-30C1-400D-94E7-039CFA62FEE1}" type="slidenum">
              <a:rPr lang="en-US" kern="120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kern="1200">
                <a:ea typeface="ＭＳ Ｐゴシック" charset="-128"/>
              </a:rPr>
              <a:t>/31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1200">
                <a:latin typeface="Calibri" pitchFamily="34" charset="0"/>
                <a:ea typeface="ＭＳ Ｐゴシック" charset="-128"/>
                <a:cs typeface="Calibri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403294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charset="-128"/>
          <a:cs typeface="Arial" pitchFamily="34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ＭＳ Ｐゴシック" charset="-128"/>
              </a:rPr>
              <a:t>EECS 370: Introduction to </a:t>
            </a:r>
            <a:br>
              <a:rPr lang="en-US" kern="1200">
                <a:ea typeface="ＭＳ Ｐゴシック" charset="-128"/>
              </a:rPr>
            </a:br>
            <a:r>
              <a:rPr lang="en-US" kern="1200">
                <a:ea typeface="ＭＳ Ｐゴシック" charset="-128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ＭＳ Ｐゴシック" charset="-128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ＭＳ Ｐゴシック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ＭＳ Ｐゴシック" charset="-128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7571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+mn-ea"/>
              </a:rPr>
              <a:t>EECS 370: Introduction to </a:t>
            </a:r>
            <a:br>
              <a:rPr lang="en-US" kern="1200">
                <a:ea typeface="+mn-ea"/>
              </a:rPr>
            </a:br>
            <a:r>
              <a:rPr lang="en-US" kern="1200">
                <a:ea typeface="+mn-ea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44769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ea typeface="+mn-ea"/>
              </a:rPr>
              <a:t>EECS 370: Introduction to </a:t>
            </a:r>
            <a:br>
              <a:rPr lang="en-US" kern="1200">
                <a:ea typeface="+mn-ea"/>
              </a:rPr>
            </a:br>
            <a:r>
              <a:rPr lang="en-US" kern="1200">
                <a:ea typeface="+mn-ea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ea typeface="+mn-ea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8C2FA2-66E0-4CF7-9D1F-2964DBB3DC33}" type="slidenum">
              <a:rPr lang="en-US" kern="1200" smtClean="0"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ea typeface="+mn-ea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 kern="1200" dirty="0">
                <a:solidFill>
                  <a:srgbClr val="000000"/>
                </a:solidFill>
                <a:latin typeface="Calibri"/>
                <a:ea typeface="+mn-ea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82641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21736F-0E3F-4790-BB2F-69310B5B8F17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Single-Cycle Processor Design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8001000" cy="4800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General-Purpose </a:t>
            </a:r>
            <a:r>
              <a:rPr lang="en-US" dirty="0"/>
              <a:t>Processor Design</a:t>
            </a:r>
          </a:p>
          <a:p>
            <a:pPr lvl="1" eaLnBrk="1" hangingPunct="1"/>
            <a:r>
              <a:rPr lang="en-US" dirty="0"/>
              <a:t>Fetch Instructions</a:t>
            </a:r>
          </a:p>
          <a:p>
            <a:pPr lvl="1" eaLnBrk="1" hangingPunct="1"/>
            <a:r>
              <a:rPr lang="en-US" dirty="0"/>
              <a:t>Decode Instructions</a:t>
            </a:r>
          </a:p>
          <a:p>
            <a:pPr lvl="2" eaLnBrk="1" hangingPunct="1"/>
            <a:r>
              <a:rPr lang="en-US" dirty="0"/>
              <a:t>Instructions are input to control ROM</a:t>
            </a:r>
          </a:p>
          <a:p>
            <a:pPr lvl="1" eaLnBrk="1" hangingPunct="1"/>
            <a:r>
              <a:rPr lang="en-US" dirty="0"/>
              <a:t>ROM data controls movement of data</a:t>
            </a:r>
          </a:p>
          <a:p>
            <a:pPr lvl="2" eaLnBrk="1" hangingPunct="1"/>
            <a:r>
              <a:rPr lang="en-US" dirty="0"/>
              <a:t>Incrementing PC, reading registers, ALU control</a:t>
            </a:r>
          </a:p>
          <a:p>
            <a:pPr lvl="1" eaLnBrk="1" hangingPunct="1"/>
            <a:r>
              <a:rPr lang="en-US" dirty="0"/>
              <a:t>Clock drives it all</a:t>
            </a:r>
          </a:p>
          <a:p>
            <a:pPr lvl="1" eaLnBrk="1" hangingPunct="1"/>
            <a:r>
              <a:rPr lang="en-US" dirty="0"/>
              <a:t>Single-cycle </a:t>
            </a:r>
            <a:r>
              <a:rPr lang="en-US" dirty="0" err="1"/>
              <a:t>datapath</a:t>
            </a:r>
            <a:r>
              <a:rPr lang="en-US" dirty="0"/>
              <a:t>:  Each instruction completes in one clock cycle</a:t>
            </a:r>
          </a:p>
        </p:txBody>
      </p:sp>
    </p:spTree>
    <p:extLst>
      <p:ext uri="{BB962C8B-B14F-4D97-AF65-F5344CB8AC3E}">
        <p14:creationId xmlns:p14="http://schemas.microsoft.com/office/powerpoint/2010/main" val="463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LC2K Instruction Formats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424862" cy="4800600"/>
          </a:xfrm>
        </p:spPr>
        <p:txBody>
          <a:bodyPr/>
          <a:lstStyle/>
          <a:p>
            <a:pPr eaLnBrk="1" hangingPunct="1"/>
            <a:r>
              <a:rPr lang="en-US" dirty="0"/>
              <a:t>Tells you which bit positions mean what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 type instructions (add ‘000’, nor ‘001’)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 type instructions (</a:t>
            </a:r>
            <a:r>
              <a:rPr lang="en-US" dirty="0" err="1"/>
              <a:t>lw</a:t>
            </a:r>
            <a:r>
              <a:rPr lang="en-US" dirty="0"/>
              <a:t> ‘010’, </a:t>
            </a:r>
            <a:r>
              <a:rPr lang="en-US" dirty="0" err="1"/>
              <a:t>sw</a:t>
            </a:r>
            <a:r>
              <a:rPr lang="en-US" dirty="0"/>
              <a:t> ‘011’, </a:t>
            </a:r>
            <a:r>
              <a:rPr lang="en-US" dirty="0" err="1"/>
              <a:t>beq</a:t>
            </a:r>
            <a:r>
              <a:rPr lang="en-US" dirty="0"/>
              <a:t> ‘100’)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E0E9A-C680-41EB-877A-5A3588C1AB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4290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46482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58674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22098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906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7086600" y="35052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destR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2477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3145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36099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4905375" y="30448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6259513" y="30448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15-3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7459663" y="3044825"/>
            <a:ext cx="5229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2-0</a:t>
            </a:r>
          </a:p>
        </p:txBody>
      </p:sp>
      <p:sp>
        <p:nvSpPr>
          <p:cNvPr id="10258" name="Rectangle 17"/>
          <p:cNvSpPr>
            <a:spLocks noChangeArrowheads="1"/>
          </p:cNvSpPr>
          <p:nvPr/>
        </p:nvSpPr>
        <p:spPr bwMode="auto">
          <a:xfrm>
            <a:off x="34290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regA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6482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regB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5867400" y="5334000"/>
            <a:ext cx="25146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+mn-ea"/>
                <a:cs typeface="Arial" charset="0"/>
              </a:rPr>
              <a:t>offset</a:t>
            </a: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22098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+mn-ea"/>
                <a:cs typeface="Arial" charset="0"/>
              </a:rPr>
              <a:t>opcode</a:t>
            </a:r>
            <a:endParaRPr lang="en-US" sz="2400" b="1" kern="1200" dirty="0"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0262" name="Rectangle 21"/>
          <p:cNvSpPr>
            <a:spLocks noChangeArrowheads="1"/>
          </p:cNvSpPr>
          <p:nvPr/>
        </p:nvSpPr>
        <p:spPr bwMode="auto">
          <a:xfrm>
            <a:off x="990600" y="5334000"/>
            <a:ext cx="1219200" cy="533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Calibri" pitchFamily="34" charset="0"/>
                <a:ea typeface="+mn-ea"/>
                <a:cs typeface="Arial" charset="0"/>
              </a:rPr>
              <a:t>unused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2477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31-25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23145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24-22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6099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21-19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905375" y="4873625"/>
            <a:ext cx="78258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18-16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58013" y="4873625"/>
            <a:ext cx="6527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+mn-ea"/>
                <a:cs typeface="Arial" charset="0"/>
              </a:rPr>
              <a:t>15-0</a:t>
            </a:r>
          </a:p>
        </p:txBody>
      </p:sp>
    </p:spTree>
    <p:extLst>
      <p:ext uri="{BB962C8B-B14F-4D97-AF65-F5344CB8AC3E}">
        <p14:creationId xmlns:p14="http://schemas.microsoft.com/office/powerpoint/2010/main" val="25902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DEF97F-A6E4-465F-BB14-5DA8FF46EE59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838200"/>
          </a:xfrm>
        </p:spPr>
        <p:txBody>
          <a:bodyPr anchor="t"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r>
              <a:rPr lang="en-US" dirty="0">
                <a:solidFill>
                  <a:schemeClr val="tx1"/>
                </a:solidFill>
              </a:rPr>
              <a:t> Implementation</a:t>
            </a:r>
          </a:p>
        </p:txBody>
      </p:sp>
      <p:sp>
        <p:nvSpPr>
          <p:cNvPr id="21508" name="Slide Number Placeholder 92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B3987F8-A001-49F6-BFA3-C438E07D6EDF}" type="slidenum"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r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rPr>
              <a:t>/39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PC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Control ROM</a:t>
            </a: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8" name="Line 4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49" name="Line 4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50" name="Line 4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51" name="AutoShape 4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21552" name="AutoShape 4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21553" name="AutoShape 4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21554" name="AutoShape 4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21555" name="Rectangle 50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Sign extend</a:t>
            </a:r>
          </a:p>
        </p:txBody>
      </p:sp>
      <p:grpSp>
        <p:nvGrpSpPr>
          <p:cNvPr id="21556" name="Group 51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21596" name="Freeform 52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97" name="Text Box 53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</p:grpSp>
      <p:sp>
        <p:nvSpPr>
          <p:cNvPr id="21557" name="Rectangle 54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+mn-cs"/>
              </a:rPr>
              <a:t>1</a:t>
            </a:r>
          </a:p>
        </p:txBody>
      </p:sp>
      <p:grpSp>
        <p:nvGrpSpPr>
          <p:cNvPr id="21558" name="Group 55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21594" name="Freeform 5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95" name="Text Box 5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</p:grpSp>
      <p:grpSp>
        <p:nvGrpSpPr>
          <p:cNvPr id="21559" name="Group 58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21592" name="Freeform 5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93" name="Text Box 60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</p:txBody>
        </p:sp>
      </p:grpSp>
      <p:sp>
        <p:nvSpPr>
          <p:cNvPr id="21560" name="Line 61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1" name="Line 62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2" name="Line 63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3" name="Line 64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4" name="Line 6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5" name="Line 6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6" name="Line 6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7" name="Line 68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8" name="Line 69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69" name="Line 70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70" name="Line 71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571" name="Rectangle 72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+mn-cs"/>
              </a:rPr>
              <a:t>decoder</a:t>
            </a:r>
          </a:p>
        </p:txBody>
      </p:sp>
      <p:grpSp>
        <p:nvGrpSpPr>
          <p:cNvPr id="21572" name="Group 73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21585" name="Line 74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86" name="Line 75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87" name="Line 76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88" name="Line 77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89" name="Line 78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90" name="Line 79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91" name="Line 80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21573" name="Text Box 81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R/W</a:t>
            </a:r>
          </a:p>
        </p:txBody>
      </p:sp>
      <p:sp>
        <p:nvSpPr>
          <p:cNvPr id="21574" name="Text Box 82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En</a:t>
            </a:r>
          </a:p>
        </p:txBody>
      </p:sp>
      <p:sp>
        <p:nvSpPr>
          <p:cNvPr id="21575" name="Text Box 83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En</a:t>
            </a:r>
          </a:p>
        </p:txBody>
      </p:sp>
      <p:grpSp>
        <p:nvGrpSpPr>
          <p:cNvPr id="21576" name="Group 84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21577" name="Text Box 85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Instruction bits</a:t>
              </a:r>
            </a:p>
          </p:txBody>
        </p:sp>
        <p:sp>
          <p:nvSpPr>
            <p:cNvPr id="21578" name="Text Box 86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15-0</a:t>
              </a:r>
            </a:p>
          </p:txBody>
        </p:sp>
        <p:sp>
          <p:nvSpPr>
            <p:cNvPr id="21579" name="Text Box 87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21-19</a:t>
              </a:r>
            </a:p>
          </p:txBody>
        </p:sp>
        <p:sp>
          <p:nvSpPr>
            <p:cNvPr id="21580" name="Text Box 88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18-16</a:t>
              </a:r>
            </a:p>
          </p:txBody>
        </p:sp>
        <p:sp>
          <p:nvSpPr>
            <p:cNvPr id="21581" name="Text Box 89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24-22</a:t>
              </a:r>
            </a:p>
          </p:txBody>
        </p:sp>
        <p:sp>
          <p:nvSpPr>
            <p:cNvPr id="21582" name="Text Box 90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+mn-cs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  2-0</a:t>
              </a:r>
            </a:p>
          </p:txBody>
        </p:sp>
        <p:sp>
          <p:nvSpPr>
            <p:cNvPr id="21583" name="Line 91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21584" name="Line 92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9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DEF97F-A6E4-465F-BB14-5DA8FF46EE59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838200"/>
          </a:xfrm>
        </p:spPr>
        <p:txBody>
          <a:bodyPr anchor="t"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r>
              <a:rPr lang="en-US" dirty="0">
                <a:solidFill>
                  <a:schemeClr val="tx1"/>
                </a:solidFill>
              </a:rPr>
              <a:t> Implementation</a:t>
            </a:r>
          </a:p>
        </p:txBody>
      </p:sp>
      <p:sp>
        <p:nvSpPr>
          <p:cNvPr id="21508" name="Slide Number Placeholder 92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B3987F8-A001-49F6-BFA3-C438E07D6EDF}" type="slidenum"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r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t>/39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7" name="Line 22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1" name="Line 36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2" name="Line 3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3" name="Line 3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4" name="Line 3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5" name="Line 40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7" name="Line 42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8" name="Line 4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49" name="Line 4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50" name="Line 4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51" name="AutoShape 4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1552" name="AutoShape 4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1553" name="AutoShape 4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1554" name="AutoShape 4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1555" name="Rectangle 50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21556" name="Group 51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21596" name="Freeform 52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97" name="Text Box 53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21557" name="Rectangle 54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21558" name="Group 55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21594" name="Freeform 5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95" name="Text Box 5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21559" name="Group 58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21592" name="Freeform 5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93" name="Text Box 60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21560" name="Line 61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1" name="Line 62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2" name="Line 63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3" name="Line 64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4" name="Line 6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5" name="Line 6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6" name="Line 6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7" name="Line 68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8" name="Line 69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69" name="Line 70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70" name="Line 71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1571" name="Rectangle 72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21572" name="Group 73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21585" name="Line 74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86" name="Line 75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87" name="Line 76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88" name="Line 77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89" name="Line 78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90" name="Line 79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91" name="Line 80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1573" name="Text Box 81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1574" name="Text Box 82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1575" name="Text Box 83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21576" name="Group 84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21577" name="Text Box 85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21578" name="Text Box 86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21579" name="Text Box 87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21580" name="Text Box 88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21581" name="Text Box 89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21582" name="Text Box 90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21583" name="Line 91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1584" name="Line 92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5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42E0BB-E44E-466C-8FC4-EAA4A8060107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152400"/>
            <a:ext cx="8001000" cy="838200"/>
          </a:xfrm>
        </p:spPr>
        <p:txBody>
          <a:bodyPr anchor="t"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an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22532" name="Slide Number Placeholder 9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47DF6E2-187F-4481-A58A-FAC6CD06A1E1}" type="slidenum"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r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t>/39</a:t>
            </a:r>
          </a:p>
        </p:txBody>
      </p:sp>
      <p:sp>
        <p:nvSpPr>
          <p:cNvPr id="22533" name="Rectangle 92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2534" name="Rectangle 93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2535" name="Rectangle 94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2536" name="Rectangle 95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2537" name="Line 96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38" name="Line 97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39" name="Line 98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0" name="Line 99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1" name="Line 100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2" name="Line 101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3" name="Rectangle 102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22544" name="Line 103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5" name="Line 104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6" name="Line 105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7" name="Line 106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8" name="Line 10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49" name="Line 10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0" name="Line 10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1" name="Line 110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2" name="Line 111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3" name="Line 112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4" name="Line 113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5" name="Line 114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6" name="Line 115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7" name="Line 116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8" name="Line 117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59" name="Line 118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0" name="Line 119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1" name="Line 1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2" name="Line 121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3" name="Line 122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4" name="Line 123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5" name="Line 124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6" name="Line 125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7" name="Line 126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8" name="Line 127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69" name="Line 128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0" name="Line 129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1" name="Line 130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2" name="Line 131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3" name="Line 132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4" name="Line 133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75" name="AutoShape 134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576" name="AutoShape 135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577" name="AutoShape 136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578" name="AutoShape 137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2579" name="Rectangle 138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22580" name="Group 139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22621" name="Freeform 140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22" name="Text Box 141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22581" name="Rectangle 142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22582" name="Group 143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22619" name="Freeform 144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20" name="Text Box 145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22583" name="Group 146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22617" name="Freeform 147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8" name="Text Box 148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22584" name="Line 149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85" name="Line 150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86" name="Line 151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87" name="Line 152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88" name="Line 153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89" name="Line 154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0" name="Line 155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1" name="Line 156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2" name="Line 15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3" name="Line 15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4" name="Line 159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2595" name="Rectangle 160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22596" name="Group 161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22610" name="Line 162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1" name="Line 163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2" name="Line 164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3" name="Line 165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4" name="Line 166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5" name="Line 167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16" name="Line 168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2597" name="Text Box 169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2598" name="Text Box 170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2599" name="Text Box 171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22600" name="Group 172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22602" name="Text Box 173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22603" name="Text Box 174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22604" name="Text Box 175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22605" name="Text Box 176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22606" name="Text Box 177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22607" name="Text Box 178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22608" name="Line 179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2609" name="Line 180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2601" name="Text Box 181"/>
          <p:cNvSpPr txBox="1">
            <a:spLocks noChangeArrowheads="1"/>
          </p:cNvSpPr>
          <p:nvPr/>
        </p:nvSpPr>
        <p:spPr bwMode="auto">
          <a:xfrm>
            <a:off x="609600" y="5484813"/>
            <a:ext cx="1974195" cy="830997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add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destR</a:t>
            </a:r>
            <a:endParaRPr lang="en-US" sz="1600" u="sng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destR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 = 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 + 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endParaRPr lang="en-US" sz="1600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PC = PC + 1</a:t>
            </a:r>
          </a:p>
        </p:txBody>
      </p:sp>
    </p:spTree>
    <p:extLst>
      <p:ext uri="{BB962C8B-B14F-4D97-AF65-F5344CB8AC3E}">
        <p14:creationId xmlns:p14="http://schemas.microsoft.com/office/powerpoint/2010/main" val="16911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F3192D-34E2-4DAA-8CF0-B842E5F9ADCD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6200"/>
            <a:ext cx="8001000" cy="838200"/>
          </a:xfrm>
        </p:spPr>
        <p:txBody>
          <a:bodyPr anchor="t"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an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Instruction on 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56" name="Slide Number Placeholder 98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33C335E-26B4-458A-92A2-39A0328499C9}" type="slidenum"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r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rPr>
              <a:t>/39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81" name="AutoShape 28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3582" name="AutoShape 29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3583" name="AutoShape 30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3584" name="AutoShape 31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23585" name="Group 32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23641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23642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3650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57 w 672"/>
                  <a:gd name="T1" fmla="*/ 139 h 288"/>
                  <a:gd name="T2" fmla="*/ 500 w 672"/>
                  <a:gd name="T3" fmla="*/ 0 h 288"/>
                  <a:gd name="T4" fmla="*/ 320 w 672"/>
                  <a:gd name="T5" fmla="*/ 0 h 288"/>
                  <a:gd name="T6" fmla="*/ 286 w 672"/>
                  <a:gd name="T7" fmla="*/ 47 h 288"/>
                  <a:gd name="T8" fmla="*/ 214 w 672"/>
                  <a:gd name="T9" fmla="*/ 47 h 288"/>
                  <a:gd name="T10" fmla="*/ 178 w 672"/>
                  <a:gd name="T11" fmla="*/ 0 h 288"/>
                  <a:gd name="T12" fmla="*/ 0 w 672"/>
                  <a:gd name="T13" fmla="*/ 0 h 288"/>
                  <a:gd name="T14" fmla="*/ 142 w 672"/>
                  <a:gd name="T15" fmla="*/ 139 h 288"/>
                  <a:gd name="T16" fmla="*/ 357 w 672"/>
                  <a:gd name="T17" fmla="*/ 139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3651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3643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23644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3648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57 w 672"/>
                  <a:gd name="T1" fmla="*/ 139 h 288"/>
                  <a:gd name="T2" fmla="*/ 500 w 672"/>
                  <a:gd name="T3" fmla="*/ 0 h 288"/>
                  <a:gd name="T4" fmla="*/ 320 w 672"/>
                  <a:gd name="T5" fmla="*/ 0 h 288"/>
                  <a:gd name="T6" fmla="*/ 286 w 672"/>
                  <a:gd name="T7" fmla="*/ 47 h 288"/>
                  <a:gd name="T8" fmla="*/ 214 w 672"/>
                  <a:gd name="T9" fmla="*/ 47 h 288"/>
                  <a:gd name="T10" fmla="*/ 178 w 672"/>
                  <a:gd name="T11" fmla="*/ 0 h 288"/>
                  <a:gd name="T12" fmla="*/ 0 w 672"/>
                  <a:gd name="T13" fmla="*/ 0 h 288"/>
                  <a:gd name="T14" fmla="*/ 142 w 672"/>
                  <a:gd name="T15" fmla="*/ 139 h 288"/>
                  <a:gd name="T16" fmla="*/ 357 w 672"/>
                  <a:gd name="T17" fmla="*/ 139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3649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23645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3646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2926 w 672"/>
                  <a:gd name="T1" fmla="*/ 687 h 288"/>
                  <a:gd name="T2" fmla="*/ 4097 w 672"/>
                  <a:gd name="T3" fmla="*/ 0 h 288"/>
                  <a:gd name="T4" fmla="*/ 2635 w 672"/>
                  <a:gd name="T5" fmla="*/ 0 h 288"/>
                  <a:gd name="T6" fmla="*/ 2341 w 672"/>
                  <a:gd name="T7" fmla="*/ 229 h 288"/>
                  <a:gd name="T8" fmla="*/ 1758 w 672"/>
                  <a:gd name="T9" fmla="*/ 229 h 288"/>
                  <a:gd name="T10" fmla="*/ 1461 w 672"/>
                  <a:gd name="T11" fmla="*/ 0 h 288"/>
                  <a:gd name="T12" fmla="*/ 0 w 672"/>
                  <a:gd name="T13" fmla="*/ 0 h 288"/>
                  <a:gd name="T14" fmla="*/ 1172 w 672"/>
                  <a:gd name="T15" fmla="*/ 687 h 288"/>
                  <a:gd name="T16" fmla="*/ 2926 w 672"/>
                  <a:gd name="T17" fmla="*/ 687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3647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23586" name="Line 44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87" name="Line 45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88" name="Line 46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89" name="Line 47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0" name="Line 4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1" name="Line 4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2" name="Line 50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3" name="Line 51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4" name="Line 52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5" name="Line 53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6" name="Line 54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7" name="Line 55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8" name="Line 56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599" name="Rectangle 57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23600" name="Line 5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01" name="Rectangle 59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add   1  2  3</a:t>
            </a:r>
          </a:p>
        </p:txBody>
      </p:sp>
      <p:sp>
        <p:nvSpPr>
          <p:cNvPr id="23602" name="Text Box 60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23603" name="Text Box 61"/>
          <p:cNvSpPr txBox="1">
            <a:spLocks noChangeArrowheads="1"/>
          </p:cNvSpPr>
          <p:nvPr/>
        </p:nvSpPr>
        <p:spPr bwMode="auto">
          <a:xfrm>
            <a:off x="4038600" y="29702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0 1 0</a:t>
            </a:r>
          </a:p>
        </p:txBody>
      </p:sp>
      <p:sp>
        <p:nvSpPr>
          <p:cNvPr id="23604" name="Text Box 62"/>
          <p:cNvSpPr txBox="1">
            <a:spLocks noChangeArrowheads="1"/>
          </p:cNvSpPr>
          <p:nvPr/>
        </p:nvSpPr>
        <p:spPr bwMode="auto">
          <a:xfrm>
            <a:off x="3657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3605" name="Text Box 63"/>
          <p:cNvSpPr txBox="1">
            <a:spLocks noChangeArrowheads="1"/>
          </p:cNvSpPr>
          <p:nvPr/>
        </p:nvSpPr>
        <p:spPr bwMode="auto">
          <a:xfrm>
            <a:off x="4191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3606" name="Text Box 64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3607" name="Text Box 65"/>
          <p:cNvSpPr txBox="1">
            <a:spLocks noChangeArrowheads="1"/>
          </p:cNvSpPr>
          <p:nvPr/>
        </p:nvSpPr>
        <p:spPr bwMode="auto">
          <a:xfrm>
            <a:off x="6096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3608" name="Text Box 66"/>
          <p:cNvSpPr txBox="1">
            <a:spLocks noChangeArrowheads="1"/>
          </p:cNvSpPr>
          <p:nvPr/>
        </p:nvSpPr>
        <p:spPr bwMode="auto">
          <a:xfrm>
            <a:off x="6858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3609" name="Text Box 67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3610" name="Text Box 68"/>
          <p:cNvSpPr txBox="1">
            <a:spLocks noChangeArrowheads="1"/>
          </p:cNvSpPr>
          <p:nvPr/>
        </p:nvSpPr>
        <p:spPr bwMode="auto">
          <a:xfrm>
            <a:off x="4038600" y="35798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0 1 1</a:t>
            </a:r>
          </a:p>
        </p:txBody>
      </p:sp>
      <p:sp>
        <p:nvSpPr>
          <p:cNvPr id="23611" name="Line 69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2" name="Line 70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3" name="Line 71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4" name="Line 72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5" name="Line 73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6" name="Line 74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7" name="Line 75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8" name="Line 76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19" name="Line 77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0" name="Line 7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1" name="Line 7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2" name="Line 8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3" name="Line 81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4" name="Line 82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5" name="Line 83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6" name="Line 84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7" name="Line 85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8" name="Line 86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29" name="Line 87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0" name="Line 88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1" name="Line 89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2" name="Line 90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3" name="Line 91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4" name="Line 92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5" name="Line 93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3636" name="Text Box 94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0 0 0</a:t>
            </a:r>
          </a:p>
        </p:txBody>
      </p:sp>
      <p:sp>
        <p:nvSpPr>
          <p:cNvPr id="23637" name="Text Box 95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3638" name="Text Box 96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3639" name="Text Box 97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3640" name="Rectangle 98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35645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2" grpId="0" animBg="1"/>
      <p:bldP spid="23593" grpId="0" animBg="1"/>
      <p:bldP spid="23594" grpId="0" animBg="1"/>
      <p:bldP spid="23595" grpId="0" animBg="1"/>
      <p:bldP spid="23600" grpId="0" animBg="1"/>
      <p:bldP spid="23602" grpId="0"/>
      <p:bldP spid="23603" grpId="0"/>
      <p:bldP spid="23604" grpId="0"/>
      <p:bldP spid="23605" grpId="0"/>
      <p:bldP spid="23606" grpId="0"/>
      <p:bldP spid="23607" grpId="0"/>
      <p:bldP spid="23608" grpId="0"/>
      <p:bldP spid="236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816B113-9478-4F95-96DD-298E3FD3C617}" type="slidenum">
              <a:rPr lang="en-US" altLang="en-US" sz="1200" kern="12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en-US" altLang="en-US" sz="1200" kern="12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/26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Executing a </a:t>
            </a:r>
            <a:r>
              <a:rPr lang="en-US" altLang="en-US" dirty="0">
                <a:solidFill>
                  <a:srgbClr val="FF0000"/>
                </a:solidFill>
              </a:rPr>
              <a:t>NOR</a:t>
            </a:r>
            <a:r>
              <a:rPr lang="en-US" altLang="en-US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PC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Instruction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Register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file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Data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8441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3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4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6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Control ROM</a:t>
            </a: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9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0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5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59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0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3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4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5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6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7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2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3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4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5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6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7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8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79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0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1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2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8483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Sign extend</a:t>
            </a:r>
          </a:p>
        </p:txBody>
      </p:sp>
      <p:grpSp>
        <p:nvGrpSpPr>
          <p:cNvPr id="18484" name="Group 50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1852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286 w 672"/>
                <a:gd name="T1" fmla="*/ 81 h 288"/>
                <a:gd name="T2" fmla="*/ 400 w 672"/>
                <a:gd name="T3" fmla="*/ 0 h 288"/>
                <a:gd name="T4" fmla="*/ 256 w 672"/>
                <a:gd name="T5" fmla="*/ 0 h 288"/>
                <a:gd name="T6" fmla="*/ 228 w 672"/>
                <a:gd name="T7" fmla="*/ 28 h 288"/>
                <a:gd name="T8" fmla="*/ 172 w 672"/>
                <a:gd name="T9" fmla="*/ 28 h 288"/>
                <a:gd name="T10" fmla="*/ 142 w 672"/>
                <a:gd name="T11" fmla="*/ 0 h 288"/>
                <a:gd name="T12" fmla="*/ 0 w 672"/>
                <a:gd name="T13" fmla="*/ 0 h 288"/>
                <a:gd name="T14" fmla="*/ 114 w 672"/>
                <a:gd name="T15" fmla="*/ 81 h 288"/>
                <a:gd name="T16" fmla="*/ 286 w 672"/>
                <a:gd name="T17" fmla="*/ 8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26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b="1" kern="1200">
                  <a:solidFill>
                    <a:srgbClr val="000000"/>
                  </a:solidFill>
                  <a:ea typeface="ＭＳ Ｐゴシック" charset="-128"/>
                </a:rPr>
                <a:t>+</a:t>
              </a:r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grpSp>
        <p:nvGrpSpPr>
          <p:cNvPr id="18486" name="Group 54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1852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286 w 672"/>
                <a:gd name="T1" fmla="*/ 81 h 288"/>
                <a:gd name="T2" fmla="*/ 400 w 672"/>
                <a:gd name="T3" fmla="*/ 0 h 288"/>
                <a:gd name="T4" fmla="*/ 256 w 672"/>
                <a:gd name="T5" fmla="*/ 0 h 288"/>
                <a:gd name="T6" fmla="*/ 228 w 672"/>
                <a:gd name="T7" fmla="*/ 28 h 288"/>
                <a:gd name="T8" fmla="*/ 172 w 672"/>
                <a:gd name="T9" fmla="*/ 28 h 288"/>
                <a:gd name="T10" fmla="*/ 142 w 672"/>
                <a:gd name="T11" fmla="*/ 0 h 288"/>
                <a:gd name="T12" fmla="*/ 0 w 672"/>
                <a:gd name="T13" fmla="*/ 0 h 288"/>
                <a:gd name="T14" fmla="*/ 114 w 672"/>
                <a:gd name="T15" fmla="*/ 81 h 288"/>
                <a:gd name="T16" fmla="*/ 286 w 672"/>
                <a:gd name="T17" fmla="*/ 8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24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b="1" kern="1200">
                  <a:solidFill>
                    <a:srgbClr val="000000"/>
                  </a:solidFill>
                  <a:ea typeface="ＭＳ Ｐゴシック" charset="-128"/>
                </a:rPr>
                <a:t>+</a:t>
              </a:r>
            </a:p>
          </p:txBody>
        </p:sp>
      </p:grpSp>
      <p:grpSp>
        <p:nvGrpSpPr>
          <p:cNvPr id="18487" name="Group 57"/>
          <p:cNvGrpSpPr>
            <a:grpSpLocks/>
          </p:cNvGrpSpPr>
          <p:nvPr/>
        </p:nvGrpSpPr>
        <p:grpSpPr bwMode="auto">
          <a:xfrm>
            <a:off x="6705600" y="3048000"/>
            <a:ext cx="581025" cy="1676400"/>
            <a:chOff x="-72" y="2365"/>
            <a:chExt cx="372" cy="1056"/>
          </a:xfrm>
        </p:grpSpPr>
        <p:sp>
          <p:nvSpPr>
            <p:cNvPr id="18521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11354 w 672"/>
                <a:gd name="T1" fmla="*/ 1320 h 288"/>
                <a:gd name="T2" fmla="*/ 15898 w 672"/>
                <a:gd name="T3" fmla="*/ 0 h 288"/>
                <a:gd name="T4" fmla="*/ 10225 w 672"/>
                <a:gd name="T5" fmla="*/ 0 h 288"/>
                <a:gd name="T6" fmla="*/ 9084 w 672"/>
                <a:gd name="T7" fmla="*/ 440 h 288"/>
                <a:gd name="T8" fmla="*/ 6823 w 672"/>
                <a:gd name="T9" fmla="*/ 440 h 288"/>
                <a:gd name="T10" fmla="*/ 5670 w 672"/>
                <a:gd name="T11" fmla="*/ 0 h 288"/>
                <a:gd name="T12" fmla="*/ 0 w 672"/>
                <a:gd name="T13" fmla="*/ 0 h 288"/>
                <a:gd name="T14" fmla="*/ 4549 w 672"/>
                <a:gd name="T15" fmla="*/ 1320 h 288"/>
                <a:gd name="T16" fmla="*/ 11354 w 672"/>
                <a:gd name="T17" fmla="*/ 132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22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0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 kern="1200">
                  <a:solidFill>
                    <a:srgbClr val="000000"/>
                  </a:solidFill>
                  <a:ea typeface="ＭＳ Ｐゴシック" charset="-128"/>
                </a:rPr>
                <a:t>A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 kern="1200">
                  <a:solidFill>
                    <a:srgbClr val="000000"/>
                  </a:solidFill>
                  <a:ea typeface="ＭＳ Ｐゴシック" charset="-128"/>
                </a:rPr>
                <a:t>L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 kern="1200">
                  <a:solidFill>
                    <a:srgbClr val="000000"/>
                  </a:solidFill>
                  <a:ea typeface="ＭＳ Ｐゴシック" charset="-128"/>
                </a:rPr>
                <a:t>U</a:t>
              </a:r>
            </a:p>
          </p:txBody>
        </p:sp>
      </p:grpSp>
      <p:sp>
        <p:nvSpPr>
          <p:cNvPr id="18488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89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0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1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2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3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4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5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6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7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8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99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3x8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kern="1200">
                <a:solidFill>
                  <a:srgbClr val="000000"/>
                </a:solidFill>
                <a:ea typeface="ＭＳ Ｐゴシック" charset="-128"/>
              </a:rPr>
              <a:t>decoder</a:t>
            </a:r>
          </a:p>
        </p:txBody>
      </p:sp>
      <p:grpSp>
        <p:nvGrpSpPr>
          <p:cNvPr id="18500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18514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5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6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7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8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9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20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8501" name="Text Box 80"/>
          <p:cNvSpPr txBox="1">
            <a:spLocks noChangeArrowheads="1"/>
          </p:cNvSpPr>
          <p:nvPr/>
        </p:nvSpPr>
        <p:spPr bwMode="auto">
          <a:xfrm>
            <a:off x="8137525" y="4987925"/>
            <a:ext cx="468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R/W</a:t>
            </a:r>
          </a:p>
        </p:txBody>
      </p:sp>
      <p:sp>
        <p:nvSpPr>
          <p:cNvPr id="18502" name="Text Box 81"/>
          <p:cNvSpPr txBox="1">
            <a:spLocks noChangeArrowheads="1"/>
          </p:cNvSpPr>
          <p:nvPr/>
        </p:nvSpPr>
        <p:spPr bwMode="auto">
          <a:xfrm>
            <a:off x="7810500" y="500221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8503" name="Text Box 82"/>
          <p:cNvSpPr txBox="1">
            <a:spLocks noChangeArrowheads="1"/>
          </p:cNvSpPr>
          <p:nvPr/>
        </p:nvSpPr>
        <p:spPr bwMode="auto">
          <a:xfrm>
            <a:off x="4851400" y="493871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grpSp>
        <p:nvGrpSpPr>
          <p:cNvPr id="18504" name="Group 83"/>
          <p:cNvGrpSpPr>
            <a:grpSpLocks/>
          </p:cNvGrpSpPr>
          <p:nvPr/>
        </p:nvGrpSpPr>
        <p:grpSpPr bwMode="auto">
          <a:xfrm>
            <a:off x="441325" y="2055813"/>
            <a:ext cx="4002088" cy="3657600"/>
            <a:chOff x="278" y="1295"/>
            <a:chExt cx="2521" cy="2304"/>
          </a:xfrm>
        </p:grpSpPr>
        <p:sp>
          <p:nvSpPr>
            <p:cNvPr id="18506" name="Text Box 84"/>
            <p:cNvSpPr txBox="1">
              <a:spLocks noChangeArrowheads="1"/>
            </p:cNvSpPr>
            <p:nvPr/>
          </p:nvSpPr>
          <p:spPr bwMode="auto">
            <a:xfrm rot="-5400000">
              <a:off x="1660" y="1876"/>
              <a:ext cx="7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Instruction bits</a:t>
              </a:r>
            </a:p>
          </p:txBody>
        </p:sp>
        <p:sp>
          <p:nvSpPr>
            <p:cNvPr id="18507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15-0</a:t>
              </a:r>
            </a:p>
          </p:txBody>
        </p:sp>
        <p:sp>
          <p:nvSpPr>
            <p:cNvPr id="18508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21-19</a:t>
              </a:r>
            </a:p>
          </p:txBody>
        </p:sp>
        <p:sp>
          <p:nvSpPr>
            <p:cNvPr id="18509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18-16</a:t>
              </a:r>
            </a:p>
          </p:txBody>
        </p:sp>
        <p:sp>
          <p:nvSpPr>
            <p:cNvPr id="18510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24-22</a:t>
              </a:r>
            </a:p>
          </p:txBody>
        </p:sp>
        <p:sp>
          <p:nvSpPr>
            <p:cNvPr id="18511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5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18-16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 kern="1200">
                <a:solidFill>
                  <a:srgbClr val="000000"/>
                </a:solidFill>
                <a:ea typeface="ＭＳ Ｐゴシック" charset="-128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  2-0</a:t>
              </a:r>
            </a:p>
          </p:txBody>
        </p:sp>
        <p:sp>
          <p:nvSpPr>
            <p:cNvPr id="1851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851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18505" name="Text Box 92"/>
          <p:cNvSpPr txBox="1">
            <a:spLocks noChangeArrowheads="1"/>
          </p:cNvSpPr>
          <p:nvPr/>
        </p:nvSpPr>
        <p:spPr bwMode="auto">
          <a:xfrm>
            <a:off x="457200" y="5484813"/>
            <a:ext cx="1860189" cy="830997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u="sng" kern="1200" dirty="0">
                <a:solidFill>
                  <a:srgbClr val="000000"/>
                </a:solidFill>
                <a:ea typeface="ＭＳ Ｐゴシック" charset="-128"/>
              </a:rPr>
              <a:t>nor </a:t>
            </a:r>
            <a:r>
              <a:rPr lang="en-US" altLang="en-US" sz="1600" u="sng" kern="1200" dirty="0" err="1">
                <a:solidFill>
                  <a:srgbClr val="000000"/>
                </a:solidFill>
                <a:ea typeface="ＭＳ Ｐゴシック" charset="-128"/>
              </a:rPr>
              <a:t>regA</a:t>
            </a:r>
            <a:r>
              <a:rPr lang="en-US" altLang="en-US" sz="1600" u="sng" kern="1200" dirty="0">
                <a:solidFill>
                  <a:srgbClr val="000000"/>
                </a:solidFill>
                <a:ea typeface="ＭＳ Ｐゴシック" charset="-128"/>
              </a:rPr>
              <a:t>, </a:t>
            </a:r>
            <a:r>
              <a:rPr lang="en-US" altLang="en-US" sz="1600" u="sng" kern="1200" dirty="0" err="1">
                <a:solidFill>
                  <a:srgbClr val="000000"/>
                </a:solidFill>
                <a:ea typeface="ＭＳ Ｐゴシック" charset="-128"/>
              </a:rPr>
              <a:t>regB</a:t>
            </a:r>
            <a:r>
              <a:rPr lang="en-US" altLang="en-US" sz="1600" u="sng" kern="1200" dirty="0">
                <a:solidFill>
                  <a:srgbClr val="000000"/>
                </a:solidFill>
                <a:ea typeface="ＭＳ Ｐゴシック" charset="-128"/>
              </a:rPr>
              <a:t>, </a:t>
            </a:r>
            <a:r>
              <a:rPr lang="en-US" altLang="en-US" sz="1600" u="sng" kern="1200" dirty="0" err="1">
                <a:solidFill>
                  <a:srgbClr val="000000"/>
                </a:solidFill>
                <a:ea typeface="ＭＳ Ｐゴシック" charset="-128"/>
              </a:rPr>
              <a:t>destR</a:t>
            </a:r>
            <a:endParaRPr lang="en-US" altLang="en-US" sz="1600" u="sng" kern="1200" dirty="0">
              <a:solidFill>
                <a:srgbClr val="000000"/>
              </a:solidFill>
              <a:ea typeface="ＭＳ Ｐゴシック" charset="-128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kern="1200" dirty="0" err="1">
                <a:solidFill>
                  <a:srgbClr val="000000"/>
                </a:solidFill>
                <a:ea typeface="ＭＳ Ｐゴシック" charset="-128"/>
              </a:rPr>
              <a:t>destR</a:t>
            </a:r>
            <a:r>
              <a:rPr lang="en-US" altLang="en-US" sz="1600" kern="1200" dirty="0">
                <a:solidFill>
                  <a:srgbClr val="000000"/>
                </a:solidFill>
                <a:ea typeface="ＭＳ Ｐゴシック" charset="-128"/>
              </a:rPr>
              <a:t> = ~(</a:t>
            </a:r>
            <a:r>
              <a:rPr lang="en-US" altLang="en-US" sz="1600" kern="1200" dirty="0" err="1">
                <a:solidFill>
                  <a:srgbClr val="000000"/>
                </a:solidFill>
                <a:ea typeface="ＭＳ Ｐゴシック" charset="-128"/>
              </a:rPr>
              <a:t>regA</a:t>
            </a:r>
            <a:r>
              <a:rPr lang="en-US" altLang="en-US" sz="1600" kern="1200" dirty="0">
                <a:solidFill>
                  <a:srgbClr val="000000"/>
                </a:solidFill>
                <a:ea typeface="ＭＳ Ｐゴシック" charset="-128"/>
              </a:rPr>
              <a:t> | </a:t>
            </a:r>
            <a:r>
              <a:rPr lang="en-US" altLang="en-US" sz="1600" kern="1200" dirty="0" err="1">
                <a:solidFill>
                  <a:srgbClr val="000000"/>
                </a:solidFill>
                <a:ea typeface="ＭＳ Ｐゴシック" charset="-128"/>
              </a:rPr>
              <a:t>regB</a:t>
            </a:r>
            <a:r>
              <a:rPr lang="en-US" altLang="en-US" sz="1600" kern="1200" dirty="0">
                <a:solidFill>
                  <a:srgbClr val="000000"/>
                </a:solidFill>
                <a:ea typeface="ＭＳ Ｐゴシック" charset="-128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kern="1200" dirty="0">
                <a:solidFill>
                  <a:srgbClr val="000000"/>
                </a:solidFill>
                <a:ea typeface="ＭＳ Ｐゴシック" charset="-128"/>
              </a:rPr>
              <a:t>PC = PC + 1</a:t>
            </a:r>
          </a:p>
        </p:txBody>
      </p:sp>
    </p:spTree>
    <p:extLst>
      <p:ext uri="{BB962C8B-B14F-4D97-AF65-F5344CB8AC3E}">
        <p14:creationId xmlns:p14="http://schemas.microsoft.com/office/powerpoint/2010/main" val="15205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B3BE44F-32EA-43B2-9BA8-6EA3FE1A2B68}" type="slidenum">
              <a:rPr lang="en-US" altLang="en-US" sz="1200" kern="12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en-US" altLang="en-US" sz="1200" kern="1200">
                <a:solidFill>
                  <a:srgbClr val="000000"/>
                </a:solidFill>
                <a:latin typeface="Verdana" pitchFamily="34" charset="0"/>
                <a:ea typeface="ＭＳ Ｐゴシック" charset="-128"/>
              </a:rPr>
              <a:t>/26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Executing </a:t>
            </a:r>
            <a:r>
              <a:rPr lang="en-US" altLang="en-US" dirty="0">
                <a:solidFill>
                  <a:srgbClr val="FF0000"/>
                </a:solidFill>
              </a:rPr>
              <a:t>NOR </a:t>
            </a:r>
            <a:r>
              <a:rPr lang="en-US" altLang="en-US" dirty="0">
                <a:solidFill>
                  <a:schemeClr val="tx1"/>
                </a:solidFill>
              </a:rPr>
              <a:t>Instruction on LC2K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56198-36FD-418D-BAEA-BAB49AA7B005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PC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Instruction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Register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file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Data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memory</a:t>
            </a:r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68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12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8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82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84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5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6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sp>
        <p:nvSpPr>
          <p:cNvPr id="19487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M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U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X</a:t>
            </a:r>
          </a:p>
        </p:txBody>
      </p:sp>
      <p:grpSp>
        <p:nvGrpSpPr>
          <p:cNvPr id="19488" name="Group 30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19546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kern="1200">
                  <a:solidFill>
                    <a:srgbClr val="000000"/>
                  </a:solidFill>
                  <a:ea typeface="ＭＳ Ｐゴシック" charset="-128"/>
                </a:rPr>
                <a:t>Sign extend</a:t>
              </a:r>
            </a:p>
          </p:txBody>
        </p:sp>
        <p:grpSp>
          <p:nvGrpSpPr>
            <p:cNvPr id="19547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19555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286 w 672"/>
                  <a:gd name="T1" fmla="*/ 81 h 288"/>
                  <a:gd name="T2" fmla="*/ 400 w 672"/>
                  <a:gd name="T3" fmla="*/ 0 h 288"/>
                  <a:gd name="T4" fmla="*/ 256 w 672"/>
                  <a:gd name="T5" fmla="*/ 0 h 288"/>
                  <a:gd name="T6" fmla="*/ 228 w 672"/>
                  <a:gd name="T7" fmla="*/ 28 h 288"/>
                  <a:gd name="T8" fmla="*/ 172 w 672"/>
                  <a:gd name="T9" fmla="*/ 28 h 288"/>
                  <a:gd name="T10" fmla="*/ 142 w 672"/>
                  <a:gd name="T11" fmla="*/ 0 h 288"/>
                  <a:gd name="T12" fmla="*/ 0 w 672"/>
                  <a:gd name="T13" fmla="*/ 0 h 288"/>
                  <a:gd name="T14" fmla="*/ 114 w 672"/>
                  <a:gd name="T15" fmla="*/ 81 h 288"/>
                  <a:gd name="T16" fmla="*/ 286 w 672"/>
                  <a:gd name="T17" fmla="*/ 81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556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b="1" kern="1200">
                    <a:solidFill>
                      <a:srgbClr val="000000"/>
                    </a:solidFill>
                    <a:ea typeface="ＭＳ Ｐゴシック" charset="-128"/>
                  </a:rPr>
                  <a:t>+</a:t>
                </a:r>
              </a:p>
            </p:txBody>
          </p:sp>
        </p:grpSp>
        <p:sp>
          <p:nvSpPr>
            <p:cNvPr id="19548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Verdana" pitchFamily="34" charset="0"/>
                <a:buChar char="-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b="1" kern="1200">
                  <a:solidFill>
                    <a:srgbClr val="000000"/>
                  </a:solidFill>
                  <a:ea typeface="ＭＳ Ｐゴシック" charset="-128"/>
                </a:rPr>
                <a:t>1</a:t>
              </a:r>
            </a:p>
          </p:txBody>
        </p:sp>
        <p:grpSp>
          <p:nvGrpSpPr>
            <p:cNvPr id="19549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19553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286 w 672"/>
                  <a:gd name="T1" fmla="*/ 81 h 288"/>
                  <a:gd name="T2" fmla="*/ 400 w 672"/>
                  <a:gd name="T3" fmla="*/ 0 h 288"/>
                  <a:gd name="T4" fmla="*/ 256 w 672"/>
                  <a:gd name="T5" fmla="*/ 0 h 288"/>
                  <a:gd name="T6" fmla="*/ 228 w 672"/>
                  <a:gd name="T7" fmla="*/ 28 h 288"/>
                  <a:gd name="T8" fmla="*/ 172 w 672"/>
                  <a:gd name="T9" fmla="*/ 28 h 288"/>
                  <a:gd name="T10" fmla="*/ 142 w 672"/>
                  <a:gd name="T11" fmla="*/ 0 h 288"/>
                  <a:gd name="T12" fmla="*/ 0 w 672"/>
                  <a:gd name="T13" fmla="*/ 0 h 288"/>
                  <a:gd name="T14" fmla="*/ 114 w 672"/>
                  <a:gd name="T15" fmla="*/ 81 h 288"/>
                  <a:gd name="T16" fmla="*/ 286 w 672"/>
                  <a:gd name="T17" fmla="*/ 81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554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b="1" kern="1200">
                    <a:solidFill>
                      <a:srgbClr val="000000"/>
                    </a:solidFill>
                    <a:ea typeface="ＭＳ Ｐゴシック" charset="-128"/>
                  </a:rPr>
                  <a:t>+</a:t>
                </a:r>
              </a:p>
            </p:txBody>
          </p:sp>
        </p:grpSp>
        <p:grpSp>
          <p:nvGrpSpPr>
            <p:cNvPr id="19550" name="Group 39"/>
            <p:cNvGrpSpPr>
              <a:grpSpLocks/>
            </p:cNvGrpSpPr>
            <p:nvPr/>
          </p:nvGrpSpPr>
          <p:grpSpPr bwMode="auto">
            <a:xfrm>
              <a:off x="4224" y="1920"/>
              <a:ext cx="366" cy="1056"/>
              <a:chOff x="-72" y="2365"/>
              <a:chExt cx="372" cy="1056"/>
            </a:xfrm>
          </p:grpSpPr>
          <p:sp>
            <p:nvSpPr>
              <p:cNvPr id="19551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11354 w 672"/>
                  <a:gd name="T1" fmla="*/ 1320 h 288"/>
                  <a:gd name="T2" fmla="*/ 15898 w 672"/>
                  <a:gd name="T3" fmla="*/ 0 h 288"/>
                  <a:gd name="T4" fmla="*/ 10225 w 672"/>
                  <a:gd name="T5" fmla="*/ 0 h 288"/>
                  <a:gd name="T6" fmla="*/ 9084 w 672"/>
                  <a:gd name="T7" fmla="*/ 440 h 288"/>
                  <a:gd name="T8" fmla="*/ 6823 w 672"/>
                  <a:gd name="T9" fmla="*/ 440 h 288"/>
                  <a:gd name="T10" fmla="*/ 5670 w 672"/>
                  <a:gd name="T11" fmla="*/ 0 h 288"/>
                  <a:gd name="T12" fmla="*/ 0 w 672"/>
                  <a:gd name="T13" fmla="*/ 0 h 288"/>
                  <a:gd name="T14" fmla="*/ 4549 w 672"/>
                  <a:gd name="T15" fmla="*/ 1320 h 288"/>
                  <a:gd name="T16" fmla="*/ 11354 w 672"/>
                  <a:gd name="T17" fmla="*/ 132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19552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04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Verdana" pitchFamily="34" charset="0"/>
                  <a:buChar char="-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1" kern="1200">
                    <a:solidFill>
                      <a:srgbClr val="000000"/>
                    </a:solidFill>
                    <a:ea typeface="ＭＳ Ｐゴシック" charset="-128"/>
                  </a:rPr>
                  <a:t>A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1" kern="1200">
                    <a:solidFill>
                      <a:srgbClr val="000000"/>
                    </a:solidFill>
                    <a:ea typeface="ＭＳ Ｐゴシック" charset="-128"/>
                  </a:rPr>
                  <a:t>L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 b="1" kern="1200">
                    <a:solidFill>
                      <a:srgbClr val="000000"/>
                    </a:solidFill>
                    <a:ea typeface="ＭＳ Ｐゴシック" charset="-128"/>
                  </a:rPr>
                  <a:t>U</a:t>
                </a:r>
              </a:p>
            </p:txBody>
          </p:sp>
        </p:grpSp>
      </p:grpSp>
      <p:sp>
        <p:nvSpPr>
          <p:cNvPr id="19489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0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1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2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3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4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5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6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7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8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499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00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01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02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3x8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kern="1200">
                <a:solidFill>
                  <a:srgbClr val="000000"/>
                </a:solidFill>
                <a:ea typeface="ＭＳ Ｐゴシック" charset="-128"/>
              </a:rPr>
              <a:t>decoder</a:t>
            </a:r>
          </a:p>
        </p:txBody>
      </p:sp>
      <p:sp>
        <p:nvSpPr>
          <p:cNvPr id="19503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04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kern="1200" dirty="0">
                <a:solidFill>
                  <a:srgbClr val="000000"/>
                </a:solidFill>
                <a:ea typeface="ＭＳ Ｐゴシック" charset="-128"/>
              </a:rPr>
              <a:t>nor   1  2  3</a:t>
            </a:r>
          </a:p>
        </p:txBody>
      </p:sp>
      <p:sp>
        <p:nvSpPr>
          <p:cNvPr id="19505" name="Text Box 58"/>
          <p:cNvSpPr txBox="1">
            <a:spLocks noChangeArrowheads="1"/>
          </p:cNvSpPr>
          <p:nvPr/>
        </p:nvSpPr>
        <p:spPr bwMode="auto">
          <a:xfrm>
            <a:off x="36576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6" name="Text Box 59"/>
          <p:cNvSpPr txBox="1">
            <a:spLocks noChangeArrowheads="1"/>
          </p:cNvSpPr>
          <p:nvPr/>
        </p:nvSpPr>
        <p:spPr bwMode="auto">
          <a:xfrm>
            <a:off x="41910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7" name="Text Box 60"/>
          <p:cNvSpPr txBox="1">
            <a:spLocks noChangeArrowheads="1"/>
          </p:cNvSpPr>
          <p:nvPr/>
        </p:nvSpPr>
        <p:spPr bwMode="auto">
          <a:xfrm>
            <a:off x="48768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8" name="Text Box 61"/>
          <p:cNvSpPr txBox="1">
            <a:spLocks noChangeArrowheads="1"/>
          </p:cNvSpPr>
          <p:nvPr/>
        </p:nvSpPr>
        <p:spPr bwMode="auto">
          <a:xfrm>
            <a:off x="60960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09" name="Text Box 62"/>
          <p:cNvSpPr txBox="1">
            <a:spLocks noChangeArrowheads="1"/>
          </p:cNvSpPr>
          <p:nvPr/>
        </p:nvSpPr>
        <p:spPr bwMode="auto">
          <a:xfrm>
            <a:off x="68580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 kern="1200">
                <a:solidFill>
                  <a:srgbClr val="000000"/>
                </a:solidFill>
                <a:ea typeface="ＭＳ Ｐゴシック" charset="-128"/>
              </a:rPr>
              <a:t>1</a:t>
            </a:r>
          </a:p>
        </p:txBody>
      </p:sp>
      <p:sp>
        <p:nvSpPr>
          <p:cNvPr id="19510" name="Text Box 63"/>
          <p:cNvSpPr txBox="1">
            <a:spLocks noChangeArrowheads="1"/>
          </p:cNvSpPr>
          <p:nvPr/>
        </p:nvSpPr>
        <p:spPr bwMode="auto">
          <a:xfrm>
            <a:off x="7848600" y="6015038"/>
            <a:ext cx="34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kern="1200">
                <a:solidFill>
                  <a:srgbClr val="000000"/>
                </a:solidFill>
                <a:ea typeface="ＭＳ Ｐゴシック" charset="-128"/>
              </a:rPr>
              <a:t>0</a:t>
            </a:r>
          </a:p>
        </p:txBody>
      </p:sp>
      <p:sp>
        <p:nvSpPr>
          <p:cNvPr id="19511" name="Line 6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12" name="Text Box 65"/>
          <p:cNvSpPr txBox="1">
            <a:spLocks noChangeArrowheads="1"/>
          </p:cNvSpPr>
          <p:nvPr/>
        </p:nvSpPr>
        <p:spPr bwMode="auto">
          <a:xfrm>
            <a:off x="4038600" y="2665413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kern="1200">
                <a:solidFill>
                  <a:srgbClr val="000000"/>
                </a:solidFill>
                <a:ea typeface="ＭＳ Ｐゴシック" charset="-128"/>
              </a:rPr>
              <a:t>0 0 1</a:t>
            </a:r>
          </a:p>
        </p:txBody>
      </p:sp>
      <p:sp>
        <p:nvSpPr>
          <p:cNvPr id="19513" name="Text Box 66"/>
          <p:cNvSpPr txBox="1">
            <a:spLocks noChangeArrowheads="1"/>
          </p:cNvSpPr>
          <p:nvPr/>
        </p:nvSpPr>
        <p:spPr bwMode="auto">
          <a:xfrm>
            <a:off x="4038600" y="2970213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kern="1200">
                <a:solidFill>
                  <a:srgbClr val="000000"/>
                </a:solidFill>
                <a:ea typeface="ＭＳ Ｐゴシック" charset="-128"/>
              </a:rPr>
              <a:t>0 1 0</a:t>
            </a:r>
          </a:p>
        </p:txBody>
      </p:sp>
      <p:sp>
        <p:nvSpPr>
          <p:cNvPr id="19514" name="Text Box 67"/>
          <p:cNvSpPr txBox="1">
            <a:spLocks noChangeArrowheads="1"/>
          </p:cNvSpPr>
          <p:nvPr/>
        </p:nvSpPr>
        <p:spPr bwMode="auto">
          <a:xfrm>
            <a:off x="4038600" y="3579813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kern="1200">
                <a:solidFill>
                  <a:srgbClr val="000000"/>
                </a:solidFill>
                <a:ea typeface="ＭＳ Ｐゴシック" charset="-128"/>
              </a:rPr>
              <a:t>0 1 1</a:t>
            </a:r>
          </a:p>
        </p:txBody>
      </p:sp>
      <p:sp>
        <p:nvSpPr>
          <p:cNvPr id="19515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16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17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18" name="Line 71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19" name="Line 72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0" name="Line 73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1" name="Line 74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2" name="Line 75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3" name="Line 76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4" name="Line 7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5" name="Line 7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6" name="Line 7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7" name="Line 80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8" name="Line 81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29" name="Line 82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0" name="Line 8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1" name="Line 8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2" name="Line 8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3" name="Line 8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4" name="Line 8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5" name="Line 8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6" name="Line 89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7" name="Line 90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8" name="Line 91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39" name="Line 92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40" name="Text Box 93"/>
          <p:cNvSpPr txBox="1">
            <a:spLocks noChangeArrowheads="1"/>
          </p:cNvSpPr>
          <p:nvPr/>
        </p:nvSpPr>
        <p:spPr bwMode="auto">
          <a:xfrm>
            <a:off x="2667000" y="5408613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 kern="1200">
                <a:solidFill>
                  <a:srgbClr val="000000"/>
                </a:solidFill>
                <a:ea typeface="ＭＳ Ｐゴシック" charset="-128"/>
              </a:rPr>
              <a:t>0 0 1</a:t>
            </a:r>
          </a:p>
        </p:txBody>
      </p:sp>
      <p:sp>
        <p:nvSpPr>
          <p:cNvPr id="19541" name="Line 94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542" name="Text Box 95"/>
          <p:cNvSpPr txBox="1">
            <a:spLocks noChangeArrowheads="1"/>
          </p:cNvSpPr>
          <p:nvPr/>
        </p:nvSpPr>
        <p:spPr bwMode="auto">
          <a:xfrm>
            <a:off x="8137525" y="4987925"/>
            <a:ext cx="468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R/W</a:t>
            </a:r>
          </a:p>
        </p:txBody>
      </p:sp>
      <p:sp>
        <p:nvSpPr>
          <p:cNvPr id="19543" name="Text Box 96"/>
          <p:cNvSpPr txBox="1">
            <a:spLocks noChangeArrowheads="1"/>
          </p:cNvSpPr>
          <p:nvPr/>
        </p:nvSpPr>
        <p:spPr bwMode="auto">
          <a:xfrm>
            <a:off x="7810500" y="500221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9544" name="Text Box 97"/>
          <p:cNvSpPr txBox="1">
            <a:spLocks noChangeArrowheads="1"/>
          </p:cNvSpPr>
          <p:nvPr/>
        </p:nvSpPr>
        <p:spPr bwMode="auto">
          <a:xfrm>
            <a:off x="4851400" y="493871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1200">
                <a:solidFill>
                  <a:srgbClr val="000000"/>
                </a:solidFill>
                <a:ea typeface="ＭＳ Ｐゴシック" charset="-128"/>
              </a:rPr>
              <a:t>En</a:t>
            </a:r>
          </a:p>
        </p:txBody>
      </p:sp>
      <p:sp>
        <p:nvSpPr>
          <p:cNvPr id="19545" name="Rectangle 98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kern="1200">
                <a:solidFill>
                  <a:srgbClr val="000000"/>
                </a:solidFill>
                <a:ea typeface="ＭＳ Ｐゴシック" charset="-128"/>
                <a:sym typeface="Webdings" pitchFamily="18" charset="2"/>
              </a:rPr>
              <a:t></a:t>
            </a:r>
          </a:p>
        </p:txBody>
      </p:sp>
    </p:spTree>
    <p:extLst>
      <p:ext uri="{BB962C8B-B14F-4D97-AF65-F5344CB8AC3E}">
        <p14:creationId xmlns:p14="http://schemas.microsoft.com/office/powerpoint/2010/main" val="16173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7E6FE8-4A76-44D4-9AA4-9633D67333A2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LW</a:t>
            </a:r>
            <a:r>
              <a:rPr lang="en-US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4FBAB57-E73B-4DFE-83B3-96D2F37BCAFB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2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3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4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5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7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8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49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0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3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5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7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8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59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0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1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2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3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4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5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6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7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8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69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70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71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6672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6673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6674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6675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26676" name="Group 50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26717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8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26678" name="Group 54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26715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6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26679" name="Group 57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26713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4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26680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1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2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3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4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5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6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7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8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89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90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6691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26692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26706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07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08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09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0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1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12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6693" name="Text Box 8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6694" name="Text Box 8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6695" name="Text Box 8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26696" name="Group 83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26698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26699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26700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26701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26702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26703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26704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6705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6697" name="Text Box 92"/>
          <p:cNvSpPr txBox="1">
            <a:spLocks noChangeArrowheads="1"/>
          </p:cNvSpPr>
          <p:nvPr/>
        </p:nvSpPr>
        <p:spPr bwMode="auto">
          <a:xfrm>
            <a:off x="533400" y="5637213"/>
            <a:ext cx="2029786" cy="830997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lw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offset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 = M[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regA+offset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PC = PC + 1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870336" y="1068831"/>
            <a:ext cx="5892664" cy="37896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What is the output of the control ROM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for </a:t>
            </a:r>
            <a:r>
              <a:rPr kumimoji="0" lang="en-US" sz="1600" b="1" i="0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lw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</a:t>
            </a:r>
            <a:endParaRPr kumimoji="0" lang="en-US" sz="1600" b="1" i="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C0E6BE-EFE7-45AE-BFB9-CB068FE2DB71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LW </a:t>
            </a:r>
            <a:r>
              <a:rPr lang="en-US" dirty="0">
                <a:solidFill>
                  <a:schemeClr val="tx1"/>
                </a:solidFill>
              </a:rPr>
              <a:t>Instruction on 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1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2D2041F-8CFE-4389-91DF-7A4A667E89B0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765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0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2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3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4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5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76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7677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7678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7679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27680" name="Group 30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27738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27739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7747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7748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7740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27741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7745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7746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27742" name="Group 39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7743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7744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27681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2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3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4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5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6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7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8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89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0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1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2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3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4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27695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696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lw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1  2  25</a:t>
            </a:r>
          </a:p>
        </p:txBody>
      </p:sp>
      <p:sp>
        <p:nvSpPr>
          <p:cNvPr id="27697" name="Text Box 58"/>
          <p:cNvSpPr txBox="1">
            <a:spLocks noChangeArrowheads="1"/>
          </p:cNvSpPr>
          <p:nvPr/>
        </p:nvSpPr>
        <p:spPr bwMode="auto">
          <a:xfrm>
            <a:off x="3657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7698" name="Text Box 59"/>
          <p:cNvSpPr txBox="1">
            <a:spLocks noChangeArrowheads="1"/>
          </p:cNvSpPr>
          <p:nvPr/>
        </p:nvSpPr>
        <p:spPr bwMode="auto">
          <a:xfrm>
            <a:off x="4191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7699" name="Text Box 60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7700" name="Text Box 61"/>
          <p:cNvSpPr txBox="1">
            <a:spLocks noChangeArrowheads="1"/>
          </p:cNvSpPr>
          <p:nvPr/>
        </p:nvSpPr>
        <p:spPr bwMode="auto">
          <a:xfrm>
            <a:off x="6096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7701" name="Text Box 62"/>
          <p:cNvSpPr txBox="1">
            <a:spLocks noChangeArrowheads="1"/>
          </p:cNvSpPr>
          <p:nvPr/>
        </p:nvSpPr>
        <p:spPr bwMode="auto">
          <a:xfrm>
            <a:off x="6858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7702" name="Text Box 63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7703" name="Text Box 64"/>
          <p:cNvSpPr txBox="1">
            <a:spLocks noChangeArrowheads="1"/>
          </p:cNvSpPr>
          <p:nvPr/>
        </p:nvSpPr>
        <p:spPr bwMode="auto">
          <a:xfrm>
            <a:off x="8229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7704" name="Line 65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05" name="Text Box 66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27706" name="Text Box 67"/>
          <p:cNvSpPr txBox="1">
            <a:spLocks noChangeArrowheads="1"/>
          </p:cNvSpPr>
          <p:nvPr/>
        </p:nvSpPr>
        <p:spPr bwMode="auto">
          <a:xfrm>
            <a:off x="4038600" y="35798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0 1 0</a:t>
            </a:r>
          </a:p>
        </p:txBody>
      </p:sp>
      <p:sp>
        <p:nvSpPr>
          <p:cNvPr id="27707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08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09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0" name="Line 71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1" name="Line 72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2" name="Line 73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3" name="Line 74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4" name="Line 75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5" name="Line 76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6" name="Line 77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7" name="Line 78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8" name="Line 79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19" name="Line 80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0" name="Line 81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1" name="Line 82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2" name="Line 8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3" name="Line 84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4" name="Line 85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5" name="Line 86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6" name="Line 87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7" name="Line 88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8" name="Line 89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29" name="Line 90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30" name="Line 91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31" name="Text Box 92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0 1 0</a:t>
            </a:r>
          </a:p>
        </p:txBody>
      </p:sp>
      <p:sp>
        <p:nvSpPr>
          <p:cNvPr id="27732" name="Line 93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33" name="Text Box 94"/>
          <p:cNvSpPr txBox="1">
            <a:spLocks noChangeArrowheads="1"/>
          </p:cNvSpPr>
          <p:nvPr/>
        </p:nvSpPr>
        <p:spPr bwMode="auto">
          <a:xfrm>
            <a:off x="3276600" y="2055813"/>
            <a:ext cx="95250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0…011001</a:t>
            </a:r>
          </a:p>
        </p:txBody>
      </p:sp>
      <p:sp>
        <p:nvSpPr>
          <p:cNvPr id="27734" name="Line 95"/>
          <p:cNvSpPr>
            <a:spLocks noChangeShapeType="1"/>
          </p:cNvSpPr>
          <p:nvPr/>
        </p:nvSpPr>
        <p:spPr bwMode="auto">
          <a:xfrm>
            <a:off x="5638800" y="23622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7735" name="Text Box 96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7736" name="Text Box 97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7737" name="Text Box 98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9906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1C82F2-58BF-43D8-AAEA-FB9B46473E62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SW</a:t>
            </a:r>
            <a:r>
              <a:rPr lang="en-US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B4587E4A-303E-4DF9-9699-27338B904609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3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4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7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8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0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1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2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3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4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5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6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7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8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09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0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1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2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3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4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5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6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7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8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19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8720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8721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8722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8723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28724" name="Group 50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28765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66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28763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64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28727" name="Group 57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28761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62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28728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29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0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1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2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3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4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5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6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7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8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8739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28740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28754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5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6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7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8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9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60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8741" name="Text Box 8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8742" name="Text Box 8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8743" name="Text Box 8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28744" name="Group 83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28746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28747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28748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28749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28750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28751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28752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28753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28745" name="Text Box 92"/>
          <p:cNvSpPr txBox="1">
            <a:spLocks noChangeArrowheads="1"/>
          </p:cNvSpPr>
          <p:nvPr/>
        </p:nvSpPr>
        <p:spPr bwMode="auto">
          <a:xfrm>
            <a:off x="533400" y="5561013"/>
            <a:ext cx="2029786" cy="830997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sw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offset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M[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regA+offset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] = 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endParaRPr lang="en-US" sz="1600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PC = PC + 1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870336" y="1068831"/>
            <a:ext cx="5892664" cy="37896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What is the output of the control ROM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for </a:t>
            </a:r>
            <a:r>
              <a:rPr lang="en-US" sz="1600" b="1" dirty="0" err="1">
                <a:solidFill>
                  <a:prstClr val="black"/>
                </a:solidFill>
                <a:latin typeface="Century Gothic"/>
                <a:cs typeface="+mn-cs"/>
              </a:rPr>
              <a:t>s</a:t>
            </a:r>
            <a:r>
              <a:rPr kumimoji="0" lang="en-US" sz="1600" b="1" i="0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w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?</a:t>
            </a:r>
            <a:endParaRPr kumimoji="0" lang="en-US" sz="1600" b="1" i="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0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BEE810-CD0C-4321-A3F8-2B482B6FBA68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 bwMode="auto">
          <a:xfrm>
            <a:off x="7060487" y="60928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fld id="{1A35811C-39B0-4ABA-9994-3E19ED570B9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686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alibri"/>
              </a:rPr>
              <a:t>LC2Kx Datapath Implementation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Slide Number Placeholder 92"/>
          <p:cNvSpPr txBox="1">
            <a:spLocks noGrp="1"/>
          </p:cNvSpPr>
          <p:nvPr/>
        </p:nvSpPr>
        <p:spPr bwMode="auto">
          <a:xfrm>
            <a:off x="6603287" y="60928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8F6802B-9543-4E88-93A9-2748041F3475}" type="slidenum"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r>
              <a: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rPr>
              <a:t>/39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74087" y="29718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PC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59887" y="25146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50687" y="25146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file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822487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5688887" y="2209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869487" y="16002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250487" y="990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659687" y="9906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955087" y="3276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164887" y="6172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1887" y="57912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Control ROM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688887" y="45720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707687" y="55626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8813087" y="4572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8660687" y="45720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12487" y="5334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031287" y="198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2031287" y="19812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7593887" y="198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V="1">
            <a:off x="8051087" y="76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507287" y="7620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269287" y="3276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012487" y="37338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545887" y="4572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59687" y="2895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936287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012487" y="4800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402887" y="31242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402887" y="22098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098087" y="38100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402887" y="28194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402887" y="3505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402887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2717087" y="55626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2717087" y="5562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2717087" y="61722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3402887" y="22098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183687" y="1371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659687" y="9906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07287" y="7620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07287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841287" y="4038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49" name="AutoShape 46"/>
          <p:cNvSpPr>
            <a:spLocks noChangeArrowheads="1"/>
          </p:cNvSpPr>
          <p:nvPr/>
        </p:nvSpPr>
        <p:spPr bwMode="auto">
          <a:xfrm rot="-5400000">
            <a:off x="450137" y="31051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rot="-5400000">
            <a:off x="3383837" y="36004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51" name="AutoShape 48"/>
          <p:cNvSpPr>
            <a:spLocks noChangeArrowheads="1"/>
          </p:cNvSpPr>
          <p:nvPr/>
        </p:nvSpPr>
        <p:spPr bwMode="auto">
          <a:xfrm rot="-5400000">
            <a:off x="3917237" y="44386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52" name="AutoShape 49"/>
          <p:cNvSpPr>
            <a:spLocks noChangeArrowheads="1"/>
          </p:cNvSpPr>
          <p:nvPr/>
        </p:nvSpPr>
        <p:spPr bwMode="auto">
          <a:xfrm rot="-5400000">
            <a:off x="5822237" y="4133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4469687" y="20574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Sign extend</a:t>
            </a:r>
          </a:p>
        </p:txBody>
      </p: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2488487" y="1143000"/>
            <a:ext cx="422275" cy="990600"/>
            <a:chOff x="2304" y="480"/>
            <a:chExt cx="240" cy="624"/>
          </a:xfrm>
        </p:grpSpPr>
        <p:sp>
          <p:nvSpPr>
            <p:cNvPr id="55" name="Freeform 52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1878887" y="11430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+mn-cs"/>
              </a:rPr>
              <a:t>1</a:t>
            </a:r>
          </a:p>
        </p:txBody>
      </p:sp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7212887" y="1447800"/>
            <a:ext cx="422275" cy="990600"/>
            <a:chOff x="2304" y="480"/>
            <a:chExt cx="240" cy="624"/>
          </a:xfrm>
        </p:grpSpPr>
        <p:sp>
          <p:nvSpPr>
            <p:cNvPr id="59" name="Freeform 56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57 w 672"/>
                <a:gd name="T1" fmla="*/ 139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47 h 288"/>
                <a:gd name="T8" fmla="*/ 214 w 672"/>
                <a:gd name="T9" fmla="*/ 47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139 h 288"/>
                <a:gd name="T16" fmla="*/ 357 w 672"/>
                <a:gd name="T17" fmla="*/ 139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6755687" y="2895600"/>
            <a:ext cx="598206" cy="1676400"/>
            <a:chOff x="-72" y="2365"/>
            <a:chExt cx="383" cy="1056"/>
          </a:xfrm>
        </p:grpSpPr>
        <p:sp>
          <p:nvSpPr>
            <p:cNvPr id="62" name="Freeform 59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2926 w 672"/>
                <a:gd name="T1" fmla="*/ 687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29 h 288"/>
                <a:gd name="T8" fmla="*/ 1758 w 672"/>
                <a:gd name="T9" fmla="*/ 229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87 h 288"/>
                <a:gd name="T16" fmla="*/ 2926 w 672"/>
                <a:gd name="T17" fmla="*/ 687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</p:txBody>
        </p:sp>
      </p:grp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7289087" y="3657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V="1">
            <a:off x="5841287" y="22098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4012487" y="4800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7517687" y="3657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V="1">
            <a:off x="3707687" y="4343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3707687" y="4343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6450887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88887" y="31242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841287" y="45720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7365287" y="48768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5841287" y="48768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3098087" y="58674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+mn-cs"/>
              </a:rPr>
              <a:t>decoder</a:t>
            </a:r>
          </a:p>
        </p:txBody>
      </p:sp>
      <p:grpSp>
        <p:nvGrpSpPr>
          <p:cNvPr id="76" name="Group 73"/>
          <p:cNvGrpSpPr>
            <a:grpSpLocks/>
          </p:cNvGrpSpPr>
          <p:nvPr/>
        </p:nvGrpSpPr>
        <p:grpSpPr bwMode="auto">
          <a:xfrm>
            <a:off x="3860087" y="4114800"/>
            <a:ext cx="4572000" cy="1828800"/>
            <a:chOff x="2400" y="2688"/>
            <a:chExt cx="2880" cy="1152"/>
          </a:xfrm>
        </p:grpSpPr>
        <p:sp>
          <p:nvSpPr>
            <p:cNvPr id="77" name="Line 74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80" name="Line 77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8187612" y="48355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R/W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7860587" y="48498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En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4901487" y="47863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En</a:t>
            </a:r>
          </a:p>
        </p:txBody>
      </p:sp>
      <p:grpSp>
        <p:nvGrpSpPr>
          <p:cNvPr id="87" name="Group 84"/>
          <p:cNvGrpSpPr>
            <a:grpSpLocks/>
          </p:cNvGrpSpPr>
          <p:nvPr/>
        </p:nvGrpSpPr>
        <p:grpSpPr bwMode="auto">
          <a:xfrm>
            <a:off x="491412" y="1903413"/>
            <a:ext cx="4049713" cy="3660775"/>
            <a:chOff x="278" y="1295"/>
            <a:chExt cx="2551" cy="2306"/>
          </a:xfrm>
        </p:grpSpPr>
        <p:sp>
          <p:nvSpPr>
            <p:cNvPr id="88" name="Text Box 85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Instruction bits</a:t>
              </a:r>
            </a:p>
          </p:txBody>
        </p:sp>
        <p:sp>
          <p:nvSpPr>
            <p:cNvPr id="89" name="Text Box 86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15-0</a:t>
              </a:r>
            </a:p>
          </p:txBody>
        </p:sp>
        <p:sp>
          <p:nvSpPr>
            <p:cNvPr id="90" name="Text Box 87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21-19</a:t>
              </a:r>
            </a:p>
          </p:txBody>
        </p:sp>
        <p:sp>
          <p:nvSpPr>
            <p:cNvPr id="91" name="Text Box 88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18-16</a:t>
              </a:r>
            </a:p>
          </p:txBody>
        </p:sp>
        <p:sp>
          <p:nvSpPr>
            <p:cNvPr id="92" name="Text Box 89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24-22</a:t>
              </a:r>
            </a:p>
          </p:txBody>
        </p:sp>
        <p:sp>
          <p:nvSpPr>
            <p:cNvPr id="93" name="Text Box 90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+mn-cs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  2-0</a:t>
              </a:r>
            </a:p>
          </p:txBody>
        </p:sp>
        <p:sp>
          <p:nvSpPr>
            <p:cNvPr id="94" name="Line 91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5" name="Line 92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2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2C62C5-B91D-4D27-B7FD-BE2EA1B620FD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SW </a:t>
            </a:r>
            <a:r>
              <a:rPr lang="en-US" dirty="0">
                <a:solidFill>
                  <a:schemeClr val="tx1"/>
                </a:solidFill>
              </a:rPr>
              <a:t>Instruction on 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BD5972F-67DC-4858-9921-D9951FAF0416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08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4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6" name="Line 1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8" name="Line 20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24" name="AutoShape 26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9725" name="AutoShape 27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9726" name="AutoShape 28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29727" name="AutoShape 29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29728" name="Group 30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29787" name="Rectangle 31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29788" name="Group 32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9796" name="Freeform 33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9797" name="Text Box 34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29789" name="Rectangle 35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29790" name="Group 36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9794" name="Freeform 37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9795" name="Text Box 38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29791" name="Group 39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9792" name="Freeform 40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29793" name="Text Box 41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29729" name="Line 42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0" name="Line 43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1" name="Line 4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2" name="Line 4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3" name="Line 46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4" name="Line 47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5" name="Line 48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6" name="Line 49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7" name="Line 50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8" name="Line 51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39" name="Line 52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40" name="Line 53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41" name="Line 54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42" name="Rectangle 55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29743" name="Line 56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44" name="Rectangle 57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sw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1  2  25</a:t>
            </a:r>
          </a:p>
        </p:txBody>
      </p:sp>
      <p:sp>
        <p:nvSpPr>
          <p:cNvPr id="29745" name="Text Box 58"/>
          <p:cNvSpPr txBox="1">
            <a:spLocks noChangeArrowheads="1"/>
          </p:cNvSpPr>
          <p:nvPr/>
        </p:nvSpPr>
        <p:spPr bwMode="auto">
          <a:xfrm>
            <a:off x="3581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  <a:endParaRPr lang="en-US" sz="2800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9746" name="Text Box 59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9747" name="Text Box 60"/>
          <p:cNvSpPr txBox="1">
            <a:spLocks noChangeArrowheads="1"/>
          </p:cNvSpPr>
          <p:nvPr/>
        </p:nvSpPr>
        <p:spPr bwMode="auto">
          <a:xfrm>
            <a:off x="6096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9748" name="Text Box 61"/>
          <p:cNvSpPr txBox="1">
            <a:spLocks noChangeArrowheads="1"/>
          </p:cNvSpPr>
          <p:nvPr/>
        </p:nvSpPr>
        <p:spPr bwMode="auto">
          <a:xfrm>
            <a:off x="6858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29749" name="Text Box 62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9750" name="Text Box 63"/>
          <p:cNvSpPr txBox="1">
            <a:spLocks noChangeArrowheads="1"/>
          </p:cNvSpPr>
          <p:nvPr/>
        </p:nvSpPr>
        <p:spPr bwMode="auto">
          <a:xfrm>
            <a:off x="8229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29751" name="Line 6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2" name="Text Box 65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29753" name="Text Box 66"/>
          <p:cNvSpPr txBox="1">
            <a:spLocks noChangeArrowheads="1"/>
          </p:cNvSpPr>
          <p:nvPr/>
        </p:nvSpPr>
        <p:spPr bwMode="auto">
          <a:xfrm>
            <a:off x="4038600" y="29702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0 1 0</a:t>
            </a:r>
          </a:p>
        </p:txBody>
      </p:sp>
      <p:sp>
        <p:nvSpPr>
          <p:cNvPr id="29754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5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6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7" name="Line 70"/>
          <p:cNvSpPr>
            <a:spLocks noChangeShapeType="1"/>
          </p:cNvSpPr>
          <p:nvPr/>
        </p:nvSpPr>
        <p:spPr bwMode="auto">
          <a:xfrm flipV="1">
            <a:off x="3352800" y="3657600"/>
            <a:ext cx="0" cy="2057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8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59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0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1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2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3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4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5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6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7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8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69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0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1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2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3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4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5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6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7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78" name="Text Box 91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0 1 1</a:t>
            </a:r>
          </a:p>
        </p:txBody>
      </p:sp>
      <p:sp>
        <p:nvSpPr>
          <p:cNvPr id="29779" name="Line 92"/>
          <p:cNvSpPr>
            <a:spLocks noChangeShapeType="1"/>
          </p:cNvSpPr>
          <p:nvPr/>
        </p:nvSpPr>
        <p:spPr bwMode="auto">
          <a:xfrm flipV="1">
            <a:off x="3352800" y="2971800"/>
            <a:ext cx="0" cy="685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80" name="Text Box 93"/>
          <p:cNvSpPr txBox="1">
            <a:spLocks noChangeArrowheads="1"/>
          </p:cNvSpPr>
          <p:nvPr/>
        </p:nvSpPr>
        <p:spPr bwMode="auto">
          <a:xfrm>
            <a:off x="3276600" y="2055813"/>
            <a:ext cx="95250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0…011001</a:t>
            </a:r>
          </a:p>
        </p:txBody>
      </p:sp>
      <p:sp>
        <p:nvSpPr>
          <p:cNvPr id="29781" name="Line 94"/>
          <p:cNvSpPr>
            <a:spLocks noChangeShapeType="1"/>
          </p:cNvSpPr>
          <p:nvPr/>
        </p:nvSpPr>
        <p:spPr bwMode="auto">
          <a:xfrm>
            <a:off x="5638800" y="2362200"/>
            <a:ext cx="1524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29782" name="Text Box 95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29783" name="Text Box 96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9784" name="Text Box 97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29785" name="Text Box 98"/>
          <p:cNvSpPr txBox="1">
            <a:spLocks noChangeArrowheads="1"/>
          </p:cNvSpPr>
          <p:nvPr/>
        </p:nvSpPr>
        <p:spPr bwMode="auto">
          <a:xfrm>
            <a:off x="4114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  <a:endParaRPr lang="en-US" sz="2800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29786" name="Line 99"/>
          <p:cNvSpPr>
            <a:spLocks noChangeShapeType="1"/>
          </p:cNvSpPr>
          <p:nvPr/>
        </p:nvSpPr>
        <p:spPr bwMode="auto">
          <a:xfrm>
            <a:off x="5638800" y="4724400"/>
            <a:ext cx="152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04653B-99DC-40F0-9CAD-813E78F1B6EE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BEQ</a:t>
            </a:r>
            <a:r>
              <a:rPr lang="en-US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EAA707F2-DB83-4815-B620-CDDE41907D77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5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7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8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49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0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1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2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3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4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5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6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7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8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59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0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1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2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4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5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67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0768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0769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0770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0771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30772" name="Group 50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30813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14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30773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30774" name="Group 54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30811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12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30775" name="Group 57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30809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10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30776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77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78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79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0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1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2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3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4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5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6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0787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30788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0802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3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4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5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6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7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8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0789" name="Text Box 8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0790" name="Text Box 8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0791" name="Text Box 8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30792" name="Group 83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30794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30795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30796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30797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30798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30799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30800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0801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0793" name="Text Box 92"/>
          <p:cNvSpPr txBox="1">
            <a:spLocks noChangeArrowheads="1"/>
          </p:cNvSpPr>
          <p:nvPr/>
        </p:nvSpPr>
        <p:spPr bwMode="auto">
          <a:xfrm>
            <a:off x="609600" y="5561013"/>
            <a:ext cx="1989968" cy="1077218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beq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16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offset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if (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 == </a:t>
            </a:r>
            <a:r>
              <a:rPr lang="en-US" sz="16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    PC = PC+1+offset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1200" dirty="0">
                <a:latin typeface="Calibri" pitchFamily="34" charset="0"/>
                <a:ea typeface="ＭＳ Ｐゴシック" charset="-128"/>
                <a:cs typeface="Arial" charset="0"/>
              </a:rPr>
              <a:t>else PC = PC + 1</a:t>
            </a:r>
          </a:p>
        </p:txBody>
      </p:sp>
    </p:spTree>
    <p:extLst>
      <p:ext uri="{BB962C8B-B14F-4D97-AF65-F5344CB8AC3E}">
        <p14:creationId xmlns:p14="http://schemas.microsoft.com/office/powerpoint/2010/main" val="7648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0C2216-5A73-4AB8-859D-52BD65B76AC3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929" y="-228600"/>
            <a:ext cx="8689471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“not taken” </a:t>
            </a:r>
            <a:r>
              <a:rPr lang="en-US" dirty="0">
                <a:solidFill>
                  <a:srgbClr val="FF0000"/>
                </a:solidFill>
              </a:rPr>
              <a:t>BEQ </a:t>
            </a:r>
            <a:r>
              <a:rPr lang="en-US" dirty="0">
                <a:solidFill>
                  <a:schemeClr val="tx1"/>
                </a:solidFill>
              </a:rPr>
              <a:t>Instruction on LC2K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64E8C124-5A00-4AA7-BF3D-0C3DE2870494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58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1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2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3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4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8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70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72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73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1774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1775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1776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31777" name="Group 31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31849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31850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1858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59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1851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31852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1856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57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1853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1854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55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31778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79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0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1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2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3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4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5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6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7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8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89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90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91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31792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793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beq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1  2  25</a:t>
            </a:r>
          </a:p>
        </p:txBody>
      </p:sp>
      <p:sp>
        <p:nvSpPr>
          <p:cNvPr id="31794" name="Text Box 59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1795" name="Text Box 60"/>
          <p:cNvSpPr txBox="1">
            <a:spLocks noChangeArrowheads="1"/>
          </p:cNvSpPr>
          <p:nvPr/>
        </p:nvSpPr>
        <p:spPr bwMode="auto">
          <a:xfrm>
            <a:off x="4038600" y="29702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0 1 0</a:t>
            </a:r>
          </a:p>
        </p:txBody>
      </p:sp>
      <p:sp>
        <p:nvSpPr>
          <p:cNvPr id="31796" name="Text Box 61"/>
          <p:cNvSpPr txBox="1">
            <a:spLocks noChangeArrowheads="1"/>
          </p:cNvSpPr>
          <p:nvPr/>
        </p:nvSpPr>
        <p:spPr bwMode="auto">
          <a:xfrm>
            <a:off x="3581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797" name="Text Box 62"/>
          <p:cNvSpPr txBox="1">
            <a:spLocks noChangeArrowheads="1"/>
          </p:cNvSpPr>
          <p:nvPr/>
        </p:nvSpPr>
        <p:spPr bwMode="auto">
          <a:xfrm>
            <a:off x="4114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798" name="Text Box 63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1799" name="Text Box 64"/>
          <p:cNvSpPr txBox="1">
            <a:spLocks noChangeArrowheads="1"/>
          </p:cNvSpPr>
          <p:nvPr/>
        </p:nvSpPr>
        <p:spPr bwMode="auto">
          <a:xfrm>
            <a:off x="6096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1800" name="Text Box 65"/>
          <p:cNvSpPr txBox="1">
            <a:spLocks noChangeArrowheads="1"/>
          </p:cNvSpPr>
          <p:nvPr/>
        </p:nvSpPr>
        <p:spPr bwMode="auto">
          <a:xfrm>
            <a:off x="6781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801" name="Text Box 66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1802" name="Line 67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3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4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5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6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7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8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09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0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1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2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3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4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5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6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7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8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19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0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1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2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3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4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5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6" name="Line 91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1827" name="Text Box 92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1 0 0</a:t>
            </a:r>
          </a:p>
        </p:txBody>
      </p:sp>
      <p:sp>
        <p:nvSpPr>
          <p:cNvPr id="31828" name="Text Box 93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1829" name="Text Box 94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1830" name="Text Box 95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1831" name="Rectangle 96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1832" name="Text Box 97"/>
          <p:cNvSpPr txBox="1">
            <a:spLocks noChangeArrowheads="1"/>
          </p:cNvSpPr>
          <p:nvPr/>
        </p:nvSpPr>
        <p:spPr bwMode="auto">
          <a:xfrm>
            <a:off x="3276600" y="2055813"/>
            <a:ext cx="95250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0…011001</a:t>
            </a:r>
          </a:p>
        </p:txBody>
      </p: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660400" y="2752725"/>
            <a:ext cx="6921500" cy="2962275"/>
            <a:chOff x="416" y="1734"/>
            <a:chExt cx="4360" cy="1866"/>
          </a:xfrm>
        </p:grpSpPr>
        <p:grpSp>
          <p:nvGrpSpPr>
            <p:cNvPr id="31834" name="Group 99"/>
            <p:cNvGrpSpPr>
              <a:grpSpLocks/>
            </p:cNvGrpSpPr>
            <p:nvPr/>
          </p:nvGrpSpPr>
          <p:grpSpPr bwMode="auto">
            <a:xfrm>
              <a:off x="416" y="1734"/>
              <a:ext cx="4360" cy="1866"/>
              <a:chOff x="416" y="1734"/>
              <a:chExt cx="4360" cy="1866"/>
            </a:xfrm>
          </p:grpSpPr>
          <p:sp>
            <p:nvSpPr>
              <p:cNvPr id="31836" name="Line 100"/>
              <p:cNvSpPr>
                <a:spLocks noChangeShapeType="1"/>
              </p:cNvSpPr>
              <p:nvPr/>
            </p:nvSpPr>
            <p:spPr bwMode="auto">
              <a:xfrm flipV="1">
                <a:off x="4464" y="1872"/>
                <a:ext cx="192" cy="24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37" name="Text Box 101"/>
              <p:cNvSpPr txBox="1">
                <a:spLocks noChangeArrowheads="1"/>
              </p:cNvSpPr>
              <p:nvPr/>
            </p:nvSpPr>
            <p:spPr bwMode="auto">
              <a:xfrm>
                <a:off x="4406" y="1734"/>
                <a:ext cx="37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Equal</a:t>
                </a:r>
              </a:p>
            </p:txBody>
          </p:sp>
          <p:sp>
            <p:nvSpPr>
              <p:cNvPr id="31838" name="Line 102"/>
              <p:cNvSpPr>
                <a:spLocks noChangeShapeType="1"/>
              </p:cNvSpPr>
              <p:nvPr/>
            </p:nvSpPr>
            <p:spPr bwMode="auto">
              <a:xfrm>
                <a:off x="672" y="24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39" name="AutoShape 103"/>
              <p:cNvSpPr>
                <a:spLocks noChangeArrowheads="1"/>
              </p:cNvSpPr>
              <p:nvPr/>
            </p:nvSpPr>
            <p:spPr bwMode="auto">
              <a:xfrm rot="16200000" flipV="1">
                <a:off x="528" y="2880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0" name="Line 104"/>
              <p:cNvSpPr>
                <a:spLocks noChangeShapeType="1"/>
              </p:cNvSpPr>
              <p:nvPr/>
            </p:nvSpPr>
            <p:spPr bwMode="auto">
              <a:xfrm flipH="1">
                <a:off x="624" y="3600"/>
                <a:ext cx="1056" cy="0"/>
              </a:xfrm>
              <a:prstGeom prst="line">
                <a:avLst/>
              </a:prstGeom>
              <a:noFill/>
              <a:ln w="762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1" name="Line 105"/>
              <p:cNvSpPr>
                <a:spLocks noChangeShapeType="1"/>
              </p:cNvSpPr>
              <p:nvPr/>
            </p:nvSpPr>
            <p:spPr bwMode="auto">
              <a:xfrm flipV="1">
                <a:off x="816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2" name="Line 106"/>
              <p:cNvSpPr>
                <a:spLocks noChangeShapeType="1"/>
              </p:cNvSpPr>
              <p:nvPr/>
            </p:nvSpPr>
            <p:spPr bwMode="auto">
              <a:xfrm flipV="1">
                <a:off x="720" y="326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3" name="Line 107"/>
              <p:cNvSpPr>
                <a:spLocks noChangeShapeType="1"/>
              </p:cNvSpPr>
              <p:nvPr/>
            </p:nvSpPr>
            <p:spPr bwMode="auto">
              <a:xfrm flipV="1">
                <a:off x="624" y="3216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4" name="Oval 108"/>
              <p:cNvSpPr>
                <a:spLocks noChangeArrowheads="1"/>
              </p:cNvSpPr>
              <p:nvPr/>
            </p:nvSpPr>
            <p:spPr bwMode="auto">
              <a:xfrm>
                <a:off x="792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5" name="Oval 109"/>
              <p:cNvSpPr>
                <a:spLocks noChangeArrowheads="1"/>
              </p:cNvSpPr>
              <p:nvPr/>
            </p:nvSpPr>
            <p:spPr bwMode="auto">
              <a:xfrm>
                <a:off x="696" y="3216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6" name="Line 110"/>
              <p:cNvSpPr>
                <a:spLocks noChangeShapeType="1"/>
              </p:cNvSpPr>
              <p:nvPr/>
            </p:nvSpPr>
            <p:spPr bwMode="auto">
              <a:xfrm>
                <a:off x="528" y="32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7" name="Text Box 111"/>
              <p:cNvSpPr txBox="1">
                <a:spLocks noChangeArrowheads="1"/>
              </p:cNvSpPr>
              <p:nvPr/>
            </p:nvSpPr>
            <p:spPr bwMode="auto">
              <a:xfrm>
                <a:off x="422" y="3366"/>
                <a:ext cx="228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kern="1200" dirty="0" err="1">
                    <a:latin typeface="Calibri" pitchFamily="34" charset="0"/>
                    <a:ea typeface="ＭＳ Ｐゴシック" charset="-128"/>
                    <a:cs typeface="Arial" charset="0"/>
                  </a:rPr>
                  <a:t>Eq</a:t>
                </a:r>
                <a:endParaRPr lang="en-US" kern="1200" dirty="0">
                  <a:latin typeface="Calibri" pitchFamily="34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1848" name="Text Box 112"/>
              <p:cNvSpPr txBox="1">
                <a:spLocks noChangeArrowheads="1"/>
              </p:cNvSpPr>
              <p:nvPr/>
            </p:nvSpPr>
            <p:spPr bwMode="auto">
              <a:xfrm>
                <a:off x="416" y="3215"/>
                <a:ext cx="422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0 1 0 0</a:t>
                </a:r>
              </a:p>
            </p:txBody>
          </p:sp>
        </p:grpSp>
        <p:sp>
          <p:nvSpPr>
            <p:cNvPr id="31835" name="Text Box 113"/>
            <p:cNvSpPr txBox="1">
              <a:spLocks noChangeArrowheads="1"/>
            </p:cNvSpPr>
            <p:nvPr/>
          </p:nvSpPr>
          <p:spPr bwMode="auto">
            <a:xfrm>
              <a:off x="528" y="2688"/>
              <a:ext cx="198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2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7616A3-8BF8-4445-903E-6215BC1AA221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458199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“taken” </a:t>
            </a:r>
            <a:r>
              <a:rPr lang="en-US" dirty="0">
                <a:solidFill>
                  <a:srgbClr val="FF0000"/>
                </a:solidFill>
              </a:rPr>
              <a:t>BEQ </a:t>
            </a:r>
            <a:r>
              <a:rPr lang="en-US" dirty="0">
                <a:solidFill>
                  <a:schemeClr val="tx1"/>
                </a:solidFill>
              </a:rPr>
              <a:t>Instruction on LC2K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71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70B28C05-484F-4EB4-8EF9-A0B322182ED2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0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797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2798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2799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2800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32801" name="Group 31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32872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32873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2881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2882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2874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32875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2879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2880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2876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2877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2878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32802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3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4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5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6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7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8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09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0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1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2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3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4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5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32816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17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beq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1  3  25</a:t>
            </a:r>
          </a:p>
        </p:txBody>
      </p:sp>
      <p:sp>
        <p:nvSpPr>
          <p:cNvPr id="32818" name="Text Box 59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2819" name="Text Box 60"/>
          <p:cNvSpPr txBox="1">
            <a:spLocks noChangeArrowheads="1"/>
          </p:cNvSpPr>
          <p:nvPr/>
        </p:nvSpPr>
        <p:spPr bwMode="auto">
          <a:xfrm>
            <a:off x="4038600" y="29702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0 1 1</a:t>
            </a:r>
          </a:p>
        </p:txBody>
      </p:sp>
      <p:sp>
        <p:nvSpPr>
          <p:cNvPr id="32820" name="Text Box 61"/>
          <p:cNvSpPr txBox="1">
            <a:spLocks noChangeArrowheads="1"/>
          </p:cNvSpPr>
          <p:nvPr/>
        </p:nvSpPr>
        <p:spPr bwMode="auto">
          <a:xfrm>
            <a:off x="3581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1" name="Text Box 62"/>
          <p:cNvSpPr txBox="1">
            <a:spLocks noChangeArrowheads="1"/>
          </p:cNvSpPr>
          <p:nvPr/>
        </p:nvSpPr>
        <p:spPr bwMode="auto">
          <a:xfrm>
            <a:off x="4114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2" name="Text Box 63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2823" name="Text Box 64"/>
          <p:cNvSpPr txBox="1">
            <a:spLocks noChangeArrowheads="1"/>
          </p:cNvSpPr>
          <p:nvPr/>
        </p:nvSpPr>
        <p:spPr bwMode="auto">
          <a:xfrm>
            <a:off x="60960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2824" name="Text Box 65"/>
          <p:cNvSpPr txBox="1">
            <a:spLocks noChangeArrowheads="1"/>
          </p:cNvSpPr>
          <p:nvPr/>
        </p:nvSpPr>
        <p:spPr bwMode="auto">
          <a:xfrm>
            <a:off x="6781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25" name="Text Box 66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2826" name="Line 67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27" name="Line 68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28" name="Line 69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29" name="Line 70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0" name="Line 71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1" name="Line 72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2" name="Line 73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3" name="Line 74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4" name="Line 75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5" name="Line 76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6" name="Line 77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7" name="Line 78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8" name="Line 79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39" name="Line 80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0" name="Line 81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1" name="Line 8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2" name="Line 8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3" name="Line 8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4" name="Line 85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5" name="Line 86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6" name="Line 87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7" name="Line 88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8" name="Line 89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49" name="Line 90"/>
          <p:cNvSpPr>
            <a:spLocks noChangeShapeType="1"/>
          </p:cNvSpPr>
          <p:nvPr/>
        </p:nvSpPr>
        <p:spPr bwMode="auto">
          <a:xfrm>
            <a:off x="2819400" y="1752600"/>
            <a:ext cx="3810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50" name="Line 91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2851" name="Text Box 92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1 0 0</a:t>
            </a:r>
          </a:p>
        </p:txBody>
      </p:sp>
      <p:sp>
        <p:nvSpPr>
          <p:cNvPr id="32852" name="Text Box 93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2853" name="Text Box 94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2854" name="Text Box 95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2855" name="Rectangle 96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2856" name="Text Box 97"/>
          <p:cNvSpPr txBox="1">
            <a:spLocks noChangeArrowheads="1"/>
          </p:cNvSpPr>
          <p:nvPr/>
        </p:nvSpPr>
        <p:spPr bwMode="auto">
          <a:xfrm>
            <a:off x="3276600" y="2055813"/>
            <a:ext cx="95250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0…011001</a:t>
            </a:r>
          </a:p>
        </p:txBody>
      </p:sp>
      <p:grpSp>
        <p:nvGrpSpPr>
          <p:cNvPr id="32857" name="Group 98"/>
          <p:cNvGrpSpPr>
            <a:grpSpLocks/>
          </p:cNvGrpSpPr>
          <p:nvPr/>
        </p:nvGrpSpPr>
        <p:grpSpPr bwMode="auto">
          <a:xfrm>
            <a:off x="660400" y="2752725"/>
            <a:ext cx="6921500" cy="2962275"/>
            <a:chOff x="416" y="1734"/>
            <a:chExt cx="4360" cy="1866"/>
          </a:xfrm>
        </p:grpSpPr>
        <p:sp>
          <p:nvSpPr>
            <p:cNvPr id="32859" name="Line 99"/>
            <p:cNvSpPr>
              <a:spLocks noChangeShapeType="1"/>
            </p:cNvSpPr>
            <p:nvPr/>
          </p:nvSpPr>
          <p:spPr bwMode="auto">
            <a:xfrm flipV="1">
              <a:off x="4464" y="1872"/>
              <a:ext cx="192" cy="24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0" name="Text Box 100"/>
            <p:cNvSpPr txBox="1">
              <a:spLocks noChangeArrowheads="1"/>
            </p:cNvSpPr>
            <p:nvPr/>
          </p:nvSpPr>
          <p:spPr bwMode="auto">
            <a:xfrm>
              <a:off x="4406" y="1734"/>
              <a:ext cx="37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Equal</a:t>
              </a:r>
            </a:p>
          </p:txBody>
        </p:sp>
        <p:sp>
          <p:nvSpPr>
            <p:cNvPr id="32861" name="Line 101"/>
            <p:cNvSpPr>
              <a:spLocks noChangeShapeType="1"/>
            </p:cNvSpPr>
            <p:nvPr/>
          </p:nvSpPr>
          <p:spPr bwMode="auto">
            <a:xfrm>
              <a:off x="672" y="244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2" name="AutoShape 102"/>
            <p:cNvSpPr>
              <a:spLocks noChangeArrowheads="1"/>
            </p:cNvSpPr>
            <p:nvPr/>
          </p:nvSpPr>
          <p:spPr bwMode="auto">
            <a:xfrm rot="16200000" flipV="1">
              <a:off x="528" y="2880"/>
              <a:ext cx="288" cy="38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3" name="Line 103"/>
            <p:cNvSpPr>
              <a:spLocks noChangeShapeType="1"/>
            </p:cNvSpPr>
            <p:nvPr/>
          </p:nvSpPr>
          <p:spPr bwMode="auto">
            <a:xfrm flipH="1">
              <a:off x="624" y="3600"/>
              <a:ext cx="1056" cy="0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4" name="Line 104"/>
            <p:cNvSpPr>
              <a:spLocks noChangeShapeType="1"/>
            </p:cNvSpPr>
            <p:nvPr/>
          </p:nvSpPr>
          <p:spPr bwMode="auto">
            <a:xfrm flipV="1">
              <a:off x="816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5" name="Line 105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33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6" name="Line 106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7" name="Oval 107"/>
            <p:cNvSpPr>
              <a:spLocks noChangeArrowheads="1"/>
            </p:cNvSpPr>
            <p:nvPr/>
          </p:nvSpPr>
          <p:spPr bwMode="auto">
            <a:xfrm>
              <a:off x="792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8" name="Oval 108"/>
            <p:cNvSpPr>
              <a:spLocks noChangeArrowheads="1"/>
            </p:cNvSpPr>
            <p:nvPr/>
          </p:nvSpPr>
          <p:spPr bwMode="auto">
            <a:xfrm>
              <a:off x="696" y="3216"/>
              <a:ext cx="48" cy="48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69" name="Line 109"/>
            <p:cNvSpPr>
              <a:spLocks noChangeShapeType="1"/>
            </p:cNvSpPr>
            <p:nvPr/>
          </p:nvSpPr>
          <p:spPr bwMode="auto">
            <a:xfrm>
              <a:off x="528" y="3216"/>
              <a:ext cx="0" cy="192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70" name="Text Box 110"/>
            <p:cNvSpPr txBox="1">
              <a:spLocks noChangeArrowheads="1"/>
            </p:cNvSpPr>
            <p:nvPr/>
          </p:nvSpPr>
          <p:spPr bwMode="auto">
            <a:xfrm>
              <a:off x="422" y="3366"/>
              <a:ext cx="228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 err="1">
                  <a:latin typeface="Calibri" pitchFamily="34" charset="0"/>
                  <a:ea typeface="ＭＳ Ｐゴシック" charset="-128"/>
                  <a:cs typeface="Arial" charset="0"/>
                </a:rPr>
                <a:t>Eq</a:t>
              </a: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2871" name="Text Box 111"/>
            <p:cNvSpPr txBox="1">
              <a:spLocks noChangeArrowheads="1"/>
            </p:cNvSpPr>
            <p:nvPr/>
          </p:nvSpPr>
          <p:spPr bwMode="auto">
            <a:xfrm>
              <a:off x="416" y="3215"/>
              <a:ext cx="422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1 1 0 0</a:t>
              </a:r>
            </a:p>
          </p:txBody>
        </p:sp>
      </p:grpSp>
      <p:sp>
        <p:nvSpPr>
          <p:cNvPr id="32858" name="Text Box 112"/>
          <p:cNvSpPr txBox="1">
            <a:spLocks noChangeArrowheads="1"/>
          </p:cNvSpPr>
          <p:nvPr/>
        </p:nvSpPr>
        <p:spPr bwMode="auto">
          <a:xfrm>
            <a:off x="838200" y="42672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5005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F865F3-C9A6-447C-A80C-5805083ED5E4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So Far, So Good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991600" cy="4800600"/>
          </a:xfrm>
        </p:spPr>
        <p:txBody>
          <a:bodyPr/>
          <a:lstStyle/>
          <a:p>
            <a:pPr eaLnBrk="1" hangingPunct="1"/>
            <a:r>
              <a:rPr lang="en-US" dirty="0"/>
              <a:t>Every architecture seems to have at least one ugly instruction.</a:t>
            </a:r>
          </a:p>
          <a:p>
            <a:pPr lvl="1" eaLnBrk="1" hangingPunct="1"/>
            <a:r>
              <a:rPr lang="en-US" dirty="0"/>
              <a:t>JALR doesn’t fit into our nice clean </a:t>
            </a:r>
            <a:r>
              <a:rPr lang="en-US" dirty="0" err="1"/>
              <a:t>datapath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implement JALR we need to</a:t>
            </a:r>
          </a:p>
          <a:p>
            <a:pPr lvl="2" eaLnBrk="1" hangingPunct="1"/>
            <a:r>
              <a:rPr lang="en-US" dirty="0"/>
              <a:t>Write PC+1 into </a:t>
            </a:r>
            <a:r>
              <a:rPr lang="en-US" dirty="0" err="1"/>
              <a:t>regB</a:t>
            </a:r>
            <a:endParaRPr lang="en-US" dirty="0"/>
          </a:p>
          <a:p>
            <a:pPr lvl="2" eaLnBrk="1" hangingPunct="1"/>
            <a:r>
              <a:rPr lang="en-US" dirty="0"/>
              <a:t>Move </a:t>
            </a:r>
            <a:r>
              <a:rPr lang="en-US" dirty="0" err="1"/>
              <a:t>regA</a:t>
            </a:r>
            <a:r>
              <a:rPr lang="en-US" dirty="0"/>
              <a:t> into PC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Right now there is:</a:t>
            </a:r>
          </a:p>
          <a:p>
            <a:pPr lvl="2" eaLnBrk="1" hangingPunct="1"/>
            <a:r>
              <a:rPr lang="en-US" dirty="0"/>
              <a:t>No path to write PC+1 into a register</a:t>
            </a:r>
          </a:p>
          <a:p>
            <a:pPr lvl="2" eaLnBrk="1" hangingPunct="1"/>
            <a:r>
              <a:rPr lang="en-US" dirty="0"/>
              <a:t>No path to write a register to the PC</a:t>
            </a:r>
          </a:p>
        </p:txBody>
      </p:sp>
    </p:spTree>
    <p:extLst>
      <p:ext uri="{BB962C8B-B14F-4D97-AF65-F5344CB8AC3E}">
        <p14:creationId xmlns:p14="http://schemas.microsoft.com/office/powerpoint/2010/main" val="29121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749ABC-527C-489C-A180-97442B91C9FD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JALR</a:t>
            </a:r>
            <a:r>
              <a:rPr lang="en-US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4819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6C61DC0-C149-4FA1-A451-1892D5E725E1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4825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26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1" name="Rectangle 13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Control ROM</a:t>
            </a:r>
          </a:p>
        </p:txBody>
      </p:sp>
      <p:sp>
        <p:nvSpPr>
          <p:cNvPr id="34832" name="Line 1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3" name="Line 15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4" name="Line 16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5" name="Line 17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6" name="Line 18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7" name="Line 19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8" name="Line 20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39" name="Line 21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0" name="Line 22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1" name="Line 23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2" name="Line 24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3" name="Line 25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4" name="Line 26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5" name="Line 27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6" name="Line 28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7" name="Line 2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8" name="Line 3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49" name="Line 3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0" name="Line 32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1" name="Line 33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2" name="Line 34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3" name="Line 35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4" name="Line 36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5" name="Line 37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6" name="Line 38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7" name="Line 39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8" name="Line 40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59" name="Line 41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60" name="Line 42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61" name="Line 43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62" name="Line 44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63" name="AutoShape 45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4864" name="AutoShape 46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4865" name="AutoShape 47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4866" name="AutoShape 48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4867" name="Rectangle 49"/>
          <p:cNvSpPr>
            <a:spLocks noChangeArrowheads="1"/>
          </p:cNvSpPr>
          <p:nvPr/>
        </p:nvSpPr>
        <p:spPr bwMode="auto">
          <a:xfrm>
            <a:off x="4419600" y="22098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Sign extend</a:t>
            </a:r>
          </a:p>
        </p:txBody>
      </p:sp>
      <p:grpSp>
        <p:nvGrpSpPr>
          <p:cNvPr id="34868" name="Group 50"/>
          <p:cNvGrpSpPr>
            <a:grpSpLocks/>
          </p:cNvGrpSpPr>
          <p:nvPr/>
        </p:nvGrpSpPr>
        <p:grpSpPr bwMode="auto">
          <a:xfrm>
            <a:off x="2438400" y="1295400"/>
            <a:ext cx="422275" cy="990600"/>
            <a:chOff x="2304" y="480"/>
            <a:chExt cx="240" cy="624"/>
          </a:xfrm>
        </p:grpSpPr>
        <p:sp>
          <p:nvSpPr>
            <p:cNvPr id="34909" name="Freeform 51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10" name="Text Box 52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1828800" y="1295400"/>
            <a:ext cx="304800" cy="381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grpSp>
        <p:nvGrpSpPr>
          <p:cNvPr id="34870" name="Group 54"/>
          <p:cNvGrpSpPr>
            <a:grpSpLocks/>
          </p:cNvGrpSpPr>
          <p:nvPr/>
        </p:nvGrpSpPr>
        <p:grpSpPr bwMode="auto">
          <a:xfrm>
            <a:off x="7162800" y="1600200"/>
            <a:ext cx="422275" cy="990600"/>
            <a:chOff x="2304" y="480"/>
            <a:chExt cx="240" cy="624"/>
          </a:xfrm>
        </p:grpSpPr>
        <p:sp>
          <p:nvSpPr>
            <p:cNvPr id="34907" name="Freeform 55"/>
            <p:cNvSpPr>
              <a:spLocks/>
            </p:cNvSpPr>
            <p:nvPr/>
          </p:nvSpPr>
          <p:spPr bwMode="auto">
            <a:xfrm rot="-5400000">
              <a:off x="2112" y="672"/>
              <a:ext cx="624" cy="240"/>
            </a:xfrm>
            <a:custGeom>
              <a:avLst/>
              <a:gdLst>
                <a:gd name="T0" fmla="*/ 332 w 672"/>
                <a:gd name="T1" fmla="*/ 116 h 288"/>
                <a:gd name="T2" fmla="*/ 464 w 672"/>
                <a:gd name="T3" fmla="*/ 0 h 288"/>
                <a:gd name="T4" fmla="*/ 297 w 672"/>
                <a:gd name="T5" fmla="*/ 0 h 288"/>
                <a:gd name="T6" fmla="*/ 265 w 672"/>
                <a:gd name="T7" fmla="*/ 39 h 288"/>
                <a:gd name="T8" fmla="*/ 199 w 672"/>
                <a:gd name="T9" fmla="*/ 39 h 288"/>
                <a:gd name="T10" fmla="*/ 165 w 672"/>
                <a:gd name="T11" fmla="*/ 0 h 288"/>
                <a:gd name="T12" fmla="*/ 0 w 672"/>
                <a:gd name="T13" fmla="*/ 0 h 288"/>
                <a:gd name="T14" fmla="*/ 132 w 672"/>
                <a:gd name="T15" fmla="*/ 116 h 288"/>
                <a:gd name="T16" fmla="*/ 332 w 672"/>
                <a:gd name="T17" fmla="*/ 116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8" name="Text Box 56"/>
            <p:cNvSpPr txBox="1">
              <a:spLocks noChangeArrowheads="1"/>
            </p:cNvSpPr>
            <p:nvPr/>
          </p:nvSpPr>
          <p:spPr bwMode="auto">
            <a:xfrm>
              <a:off x="2352" y="669"/>
              <a:ext cx="192" cy="29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+</a:t>
              </a:r>
            </a:p>
          </p:txBody>
        </p:sp>
      </p:grpSp>
      <p:grpSp>
        <p:nvGrpSpPr>
          <p:cNvPr id="34871" name="Group 57"/>
          <p:cNvGrpSpPr>
            <a:grpSpLocks/>
          </p:cNvGrpSpPr>
          <p:nvPr/>
        </p:nvGrpSpPr>
        <p:grpSpPr bwMode="auto">
          <a:xfrm>
            <a:off x="6705600" y="3048000"/>
            <a:ext cx="598206" cy="1676400"/>
            <a:chOff x="-72" y="2365"/>
            <a:chExt cx="383" cy="1056"/>
          </a:xfrm>
        </p:grpSpPr>
        <p:sp>
          <p:nvSpPr>
            <p:cNvPr id="34905" name="Freeform 58"/>
            <p:cNvSpPr>
              <a:spLocks/>
            </p:cNvSpPr>
            <p:nvPr/>
          </p:nvSpPr>
          <p:spPr bwMode="auto">
            <a:xfrm rot="-5400000">
              <a:off x="-421" y="2714"/>
              <a:ext cx="1056" cy="358"/>
            </a:xfrm>
            <a:custGeom>
              <a:avLst/>
              <a:gdLst>
                <a:gd name="T0" fmla="*/ 4598 w 672"/>
                <a:gd name="T1" fmla="*/ 854 h 288"/>
                <a:gd name="T2" fmla="*/ 6438 w 672"/>
                <a:gd name="T3" fmla="*/ 0 h 288"/>
                <a:gd name="T4" fmla="*/ 4141 w 672"/>
                <a:gd name="T5" fmla="*/ 0 h 288"/>
                <a:gd name="T6" fmla="*/ 3679 w 672"/>
                <a:gd name="T7" fmla="*/ 285 h 288"/>
                <a:gd name="T8" fmla="*/ 2763 w 672"/>
                <a:gd name="T9" fmla="*/ 285 h 288"/>
                <a:gd name="T10" fmla="*/ 2296 w 672"/>
                <a:gd name="T11" fmla="*/ 0 h 288"/>
                <a:gd name="T12" fmla="*/ 0 w 672"/>
                <a:gd name="T13" fmla="*/ 0 h 288"/>
                <a:gd name="T14" fmla="*/ 1842 w 672"/>
                <a:gd name="T15" fmla="*/ 854 h 288"/>
                <a:gd name="T16" fmla="*/ 4598 w 672"/>
                <a:gd name="T17" fmla="*/ 854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6" name="Text Box 59"/>
            <p:cNvSpPr txBox="1">
              <a:spLocks noChangeArrowheads="1"/>
            </p:cNvSpPr>
            <p:nvPr/>
          </p:nvSpPr>
          <p:spPr bwMode="auto">
            <a:xfrm>
              <a:off x="96" y="2590"/>
              <a:ext cx="215" cy="58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U</a:t>
              </a:r>
            </a:p>
          </p:txBody>
        </p:sp>
      </p:grpSp>
      <p:sp>
        <p:nvSpPr>
          <p:cNvPr id="34872" name="Line 60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3" name="Line 61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4" name="Line 62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5" name="Line 63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6" name="Line 64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7" name="Line 65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8" name="Line 66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79" name="Line 6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80" name="Line 6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81" name="Line 6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82" name="Line 70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4883" name="Rectangle 71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grpSp>
        <p:nvGrpSpPr>
          <p:cNvPr id="34884" name="Group 72"/>
          <p:cNvGrpSpPr>
            <a:grpSpLocks/>
          </p:cNvGrpSpPr>
          <p:nvPr/>
        </p:nvGrpSpPr>
        <p:grpSpPr bwMode="auto">
          <a:xfrm>
            <a:off x="3810000" y="4267200"/>
            <a:ext cx="4572000" cy="1828800"/>
            <a:chOff x="2400" y="2688"/>
            <a:chExt cx="2880" cy="1152"/>
          </a:xfrm>
        </p:grpSpPr>
        <p:sp>
          <p:nvSpPr>
            <p:cNvPr id="34898" name="Line 73"/>
            <p:cNvSpPr>
              <a:spLocks noChangeShapeType="1"/>
            </p:cNvSpPr>
            <p:nvPr/>
          </p:nvSpPr>
          <p:spPr bwMode="auto">
            <a:xfrm>
              <a:off x="2400" y="2688"/>
              <a:ext cx="0" cy="115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899" name="Line 74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0" name="Line 75"/>
            <p:cNvSpPr>
              <a:spLocks noChangeShapeType="1"/>
            </p:cNvSpPr>
            <p:nvPr/>
          </p:nvSpPr>
          <p:spPr bwMode="auto">
            <a:xfrm>
              <a:off x="3936" y="3024"/>
              <a:ext cx="0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1" name="Line 76"/>
            <p:cNvSpPr>
              <a:spLocks noChangeShapeType="1"/>
            </p:cNvSpPr>
            <p:nvPr/>
          </p:nvSpPr>
          <p:spPr bwMode="auto">
            <a:xfrm>
              <a:off x="4416" y="2784"/>
              <a:ext cx="0" cy="10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2" name="Line 77"/>
            <p:cNvSpPr>
              <a:spLocks noChangeShapeType="1"/>
            </p:cNvSpPr>
            <p:nvPr/>
          </p:nvSpPr>
          <p:spPr bwMode="auto">
            <a:xfrm>
              <a:off x="504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3" name="Line 78"/>
            <p:cNvSpPr>
              <a:spLocks noChangeShapeType="1"/>
            </p:cNvSpPr>
            <p:nvPr/>
          </p:nvSpPr>
          <p:spPr bwMode="auto">
            <a:xfrm>
              <a:off x="5280" y="3312"/>
              <a:ext cx="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904" name="Line 79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4885" name="Text Box 8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4886" name="Text Box 8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4887" name="Text Box 8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grpSp>
        <p:nvGrpSpPr>
          <p:cNvPr id="34888" name="Group 83"/>
          <p:cNvGrpSpPr>
            <a:grpSpLocks/>
          </p:cNvGrpSpPr>
          <p:nvPr/>
        </p:nvGrpSpPr>
        <p:grpSpPr bwMode="auto">
          <a:xfrm>
            <a:off x="441325" y="2055813"/>
            <a:ext cx="4049713" cy="3660775"/>
            <a:chOff x="278" y="1295"/>
            <a:chExt cx="2551" cy="2306"/>
          </a:xfrm>
        </p:grpSpPr>
        <p:sp>
          <p:nvSpPr>
            <p:cNvPr id="34890" name="Text Box 84"/>
            <p:cNvSpPr txBox="1">
              <a:spLocks noChangeArrowheads="1"/>
            </p:cNvSpPr>
            <p:nvPr/>
          </p:nvSpPr>
          <p:spPr bwMode="auto">
            <a:xfrm rot="16200000">
              <a:off x="1610" y="1875"/>
              <a:ext cx="810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Instruction bits</a:t>
              </a:r>
            </a:p>
          </p:txBody>
        </p:sp>
        <p:sp>
          <p:nvSpPr>
            <p:cNvPr id="34891" name="Text Box 85"/>
            <p:cNvSpPr txBox="1">
              <a:spLocks noChangeArrowheads="1"/>
            </p:cNvSpPr>
            <p:nvPr/>
          </p:nvSpPr>
          <p:spPr bwMode="auto">
            <a:xfrm>
              <a:off x="2400" y="1295"/>
              <a:ext cx="323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15-0</a:t>
              </a:r>
            </a:p>
          </p:txBody>
        </p:sp>
        <p:sp>
          <p:nvSpPr>
            <p:cNvPr id="34892" name="Text Box 86"/>
            <p:cNvSpPr txBox="1">
              <a:spLocks noChangeArrowheads="1"/>
            </p:cNvSpPr>
            <p:nvPr/>
          </p:nvSpPr>
          <p:spPr bwMode="auto">
            <a:xfrm>
              <a:off x="2448" y="1679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21-19</a:t>
              </a:r>
            </a:p>
          </p:txBody>
        </p:sp>
        <p:sp>
          <p:nvSpPr>
            <p:cNvPr id="34893" name="Text Box 87"/>
            <p:cNvSpPr txBox="1">
              <a:spLocks noChangeArrowheads="1"/>
            </p:cNvSpPr>
            <p:nvPr/>
          </p:nvSpPr>
          <p:spPr bwMode="auto">
            <a:xfrm>
              <a:off x="2448" y="1871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</p:txBody>
        </p:sp>
        <p:sp>
          <p:nvSpPr>
            <p:cNvPr id="34894" name="Text Box 88"/>
            <p:cNvSpPr txBox="1">
              <a:spLocks noChangeArrowheads="1"/>
            </p:cNvSpPr>
            <p:nvPr/>
          </p:nvSpPr>
          <p:spPr bwMode="auto">
            <a:xfrm>
              <a:off x="1680" y="3407"/>
              <a:ext cx="381" cy="19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24-22</a:t>
              </a:r>
            </a:p>
          </p:txBody>
        </p:sp>
        <p:sp>
          <p:nvSpPr>
            <p:cNvPr id="34895" name="Text Box 89"/>
            <p:cNvSpPr txBox="1">
              <a:spLocks noChangeArrowheads="1"/>
            </p:cNvSpPr>
            <p:nvPr/>
          </p:nvSpPr>
          <p:spPr bwMode="auto">
            <a:xfrm>
              <a:off x="278" y="2982"/>
              <a:ext cx="381" cy="4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18-16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  2-0</a:t>
              </a:r>
            </a:p>
          </p:txBody>
        </p:sp>
        <p:sp>
          <p:nvSpPr>
            <p:cNvPr id="34896" name="Line 90"/>
            <p:cNvSpPr>
              <a:spLocks noChangeShapeType="1"/>
            </p:cNvSpPr>
            <p:nvPr/>
          </p:nvSpPr>
          <p:spPr bwMode="auto">
            <a:xfrm flipV="1">
              <a:off x="624" y="2304"/>
              <a:ext cx="1536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4897" name="Line 91"/>
            <p:cNvSpPr>
              <a:spLocks noChangeShapeType="1"/>
            </p:cNvSpPr>
            <p:nvPr/>
          </p:nvSpPr>
          <p:spPr bwMode="auto">
            <a:xfrm flipV="1">
              <a:off x="576" y="2592"/>
              <a:ext cx="1584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4889" name="Text Box 92"/>
          <p:cNvSpPr txBox="1">
            <a:spLocks noChangeArrowheads="1"/>
          </p:cNvSpPr>
          <p:nvPr/>
        </p:nvSpPr>
        <p:spPr bwMode="auto">
          <a:xfrm>
            <a:off x="914400" y="5483225"/>
            <a:ext cx="1657698" cy="1015663"/>
          </a:xfrm>
          <a:prstGeom prst="rect">
            <a:avLst/>
          </a:prstGeom>
          <a:solidFill>
            <a:srgbClr val="33CC33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jalr</a:t>
            </a:r>
            <a:r>
              <a:rPr lang="en-US" sz="2000" u="sng" kern="1200" dirty="0">
                <a:latin typeface="Calibri" pitchFamily="34" charset="0"/>
                <a:ea typeface="ＭＳ Ｐゴシック" charset="-128"/>
                <a:cs typeface="Arial" charset="0"/>
              </a:rPr>
              <a:t> </a:t>
            </a:r>
            <a:r>
              <a:rPr lang="en-US" sz="20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r>
              <a:rPr lang="en-US" sz="2000" u="sng" kern="1200" dirty="0">
                <a:latin typeface="Calibri" pitchFamily="34" charset="0"/>
                <a:ea typeface="ＭＳ Ｐゴシック" charset="-128"/>
                <a:cs typeface="Arial" charset="0"/>
              </a:rPr>
              <a:t>, </a:t>
            </a:r>
            <a:r>
              <a:rPr lang="en-US" sz="2000" u="sng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endParaRPr lang="en-US" sz="2000" u="sng" kern="1200" dirty="0">
              <a:latin typeface="Calibri" pitchFamily="34" charset="0"/>
              <a:ea typeface="ＭＳ Ｐゴシック" charset="-128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regB</a:t>
            </a:r>
            <a:r>
              <a:rPr lang="en-US" sz="2000" kern="1200" dirty="0">
                <a:latin typeface="Calibri" pitchFamily="34" charset="0"/>
                <a:ea typeface="ＭＳ Ｐゴシック" charset="-128"/>
                <a:cs typeface="Arial" charset="0"/>
              </a:rPr>
              <a:t> = PC + 1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ＭＳ Ｐゴシック" charset="-128"/>
                <a:cs typeface="Arial" charset="0"/>
              </a:rPr>
              <a:t>PC = </a:t>
            </a:r>
            <a:r>
              <a:rPr lang="en-US" sz="2000" kern="1200" dirty="0" err="1">
                <a:latin typeface="Calibri" pitchFamily="34" charset="0"/>
                <a:ea typeface="ＭＳ Ｐゴシック" charset="-128"/>
                <a:cs typeface="Arial" charset="0"/>
              </a:rPr>
              <a:t>regA</a:t>
            </a:r>
            <a:endParaRPr lang="en-US" sz="2000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1D73E0-670D-4106-B348-4F331F4ED6D6}" type="slidenum">
              <a:rPr lang="en-US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Executing a </a:t>
            </a:r>
            <a:r>
              <a:rPr lang="en-US" dirty="0">
                <a:solidFill>
                  <a:srgbClr val="FF0000"/>
                </a:solidFill>
              </a:rPr>
              <a:t>JALR</a:t>
            </a:r>
            <a:r>
              <a:rPr lang="en-US" dirty="0">
                <a:solidFill>
                  <a:schemeClr val="tx1"/>
                </a:solidFill>
              </a:rPr>
              <a:t> Instruction on LC2Kx </a:t>
            </a:r>
            <a:r>
              <a:rPr lang="en-US" dirty="0" err="1">
                <a:solidFill>
                  <a:schemeClr val="tx1"/>
                </a:solidFill>
              </a:rPr>
              <a:t>Datapath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843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5C3DD68-AC9B-430E-9E62-7C0299D8CA8D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5848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3" name="Rectangle 11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6" name="Line 14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7" name="Line 15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8" name="Line 16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0" name="Line 18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2" name="Line 20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4" name="Line 22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7" name="Line 25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69" name="Line 27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70" name="AutoShape 28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5871" name="AutoShape 29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5872" name="AutoShape 30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5873" name="AutoShape 31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35874" name="Group 32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35961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35962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5970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71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5963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35964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5968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69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5965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5966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67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35875" name="Line 44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76" name="Line 45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77" name="Line 46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78" name="Line 47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79" name="Line 4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1" name="Line 50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2" name="Line 51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3" name="Line 52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4" name="Line 53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5" name="Line 54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6" name="Line 55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7" name="Line 56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88" name="Rectangle 57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35889" name="Line 5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90" name="Rectangle 59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jalr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1  3</a:t>
            </a:r>
          </a:p>
        </p:txBody>
      </p:sp>
      <p:sp>
        <p:nvSpPr>
          <p:cNvPr id="35891" name="Text Box 60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5892" name="Text Box 61"/>
          <p:cNvSpPr txBox="1">
            <a:spLocks noChangeArrowheads="1"/>
          </p:cNvSpPr>
          <p:nvPr/>
        </p:nvSpPr>
        <p:spPr bwMode="auto">
          <a:xfrm>
            <a:off x="4038600" y="35798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0 1 1</a:t>
            </a:r>
          </a:p>
        </p:txBody>
      </p:sp>
      <p:sp>
        <p:nvSpPr>
          <p:cNvPr id="35893" name="Text Box 62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5894" name="Text Box 63"/>
          <p:cNvSpPr txBox="1">
            <a:spLocks noChangeArrowheads="1"/>
          </p:cNvSpPr>
          <p:nvPr/>
        </p:nvSpPr>
        <p:spPr bwMode="auto">
          <a:xfrm>
            <a:off x="6019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895" name="Text Box 64"/>
          <p:cNvSpPr txBox="1">
            <a:spLocks noChangeArrowheads="1"/>
          </p:cNvSpPr>
          <p:nvPr/>
        </p:nvSpPr>
        <p:spPr bwMode="auto">
          <a:xfrm>
            <a:off x="6781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896" name="Text Box 65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5897" name="Line 66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98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899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0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1" name="Line 7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2" name="Line 71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3" name="Line 72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4" name="Line 73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5" name="Line 7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6" name="Line 75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7" name="Line 76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8" name="Line 77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09" name="Line 7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0" name="Line 7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1" name="Line 8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2" name="Line 81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3" name="Line 82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4" name="Line 83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5" name="Line 84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6" name="Line 85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7" name="Line 86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8" name="Line 8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19" name="Line 88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20" name="Text Box 89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1 0 1</a:t>
            </a:r>
          </a:p>
        </p:txBody>
      </p:sp>
      <p:sp>
        <p:nvSpPr>
          <p:cNvPr id="35921" name="Text Box 9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5922" name="Text Box 9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5923" name="Text Box 9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5924" name="Rectangle 93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5925" name="Line 94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26" name="Text Box 95"/>
          <p:cNvSpPr txBox="1">
            <a:spLocks noChangeArrowheads="1"/>
          </p:cNvSpPr>
          <p:nvPr/>
        </p:nvSpPr>
        <p:spPr bwMode="auto">
          <a:xfrm>
            <a:off x="6994525" y="2752725"/>
            <a:ext cx="58759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Equal</a:t>
            </a:r>
          </a:p>
        </p:txBody>
      </p:sp>
      <p:sp>
        <p:nvSpPr>
          <p:cNvPr id="35927" name="Line 96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28" name="AutoShape 97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29" name="Line 98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0" name="Line 99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1" name="Line 100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2" name="Line 101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3" name="Oval 102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4" name="Oval 103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5" name="Line 104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36" name="Text Box 105"/>
          <p:cNvSpPr txBox="1">
            <a:spLocks noChangeArrowheads="1"/>
          </p:cNvSpPr>
          <p:nvPr/>
        </p:nvSpPr>
        <p:spPr bwMode="auto">
          <a:xfrm>
            <a:off x="669925" y="5343525"/>
            <a:ext cx="3619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 err="1">
                <a:latin typeface="Calibri" pitchFamily="34" charset="0"/>
                <a:ea typeface="ＭＳ Ｐゴシック" charset="-128"/>
                <a:cs typeface="Arial" charset="0"/>
              </a:rPr>
              <a:t>Eq</a:t>
            </a: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5937" name="Text Box 106"/>
          <p:cNvSpPr txBox="1">
            <a:spLocks noChangeArrowheads="1"/>
          </p:cNvSpPr>
          <p:nvPr/>
        </p:nvSpPr>
        <p:spPr bwMode="auto">
          <a:xfrm>
            <a:off x="660400" y="5103813"/>
            <a:ext cx="670376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1 1 0 0</a:t>
            </a:r>
          </a:p>
        </p:txBody>
      </p:sp>
      <p:sp>
        <p:nvSpPr>
          <p:cNvPr id="35938" name="Text Box 107"/>
          <p:cNvSpPr txBox="1">
            <a:spLocks noChangeArrowheads="1"/>
          </p:cNvSpPr>
          <p:nvPr/>
        </p:nvSpPr>
        <p:spPr bwMode="auto">
          <a:xfrm>
            <a:off x="838200" y="42672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5939" name="Line 108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5940" name="Text Box 109"/>
          <p:cNvSpPr txBox="1">
            <a:spLocks noChangeArrowheads="1"/>
          </p:cNvSpPr>
          <p:nvPr/>
        </p:nvSpPr>
        <p:spPr bwMode="auto">
          <a:xfrm>
            <a:off x="3657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grpSp>
        <p:nvGrpSpPr>
          <p:cNvPr id="35941" name="Group 110"/>
          <p:cNvGrpSpPr>
            <a:grpSpLocks/>
          </p:cNvGrpSpPr>
          <p:nvPr/>
        </p:nvGrpSpPr>
        <p:grpSpPr bwMode="auto">
          <a:xfrm>
            <a:off x="2819401" y="1752600"/>
            <a:ext cx="2043113" cy="4786313"/>
            <a:chOff x="1776" y="1104"/>
            <a:chExt cx="1287" cy="3015"/>
          </a:xfrm>
        </p:grpSpPr>
        <p:sp>
          <p:nvSpPr>
            <p:cNvPr id="35957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958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5959" name="Text Box 113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sp>
          <p:nvSpPr>
            <p:cNvPr id="35960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5942" name="Group 115"/>
          <p:cNvGrpSpPr>
            <a:grpSpLocks/>
          </p:cNvGrpSpPr>
          <p:nvPr/>
        </p:nvGrpSpPr>
        <p:grpSpPr bwMode="auto">
          <a:xfrm>
            <a:off x="609600" y="3276600"/>
            <a:ext cx="5562600" cy="2438400"/>
            <a:chOff x="384" y="2064"/>
            <a:chExt cx="3504" cy="1536"/>
          </a:xfrm>
        </p:grpSpPr>
        <p:sp>
          <p:nvSpPr>
            <p:cNvPr id="35944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35945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5946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47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6"/>
                <a:ext cx="19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1</a:t>
                </a:r>
              </a:p>
            </p:txBody>
          </p:sp>
          <p:sp>
            <p:nvSpPr>
              <p:cNvPr id="35948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49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0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1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2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7"/>
                <a:ext cx="41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   1 0 1</a:t>
                </a:r>
              </a:p>
            </p:txBody>
          </p:sp>
          <p:sp>
            <p:nvSpPr>
              <p:cNvPr id="35953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4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5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5956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</p:grpSp>
      </p:grpSp>
      <p:sp>
        <p:nvSpPr>
          <p:cNvPr id="35943" name="Text Box 129"/>
          <p:cNvSpPr txBox="1">
            <a:spLocks noChangeArrowheads="1"/>
          </p:cNvSpPr>
          <p:nvPr/>
        </p:nvSpPr>
        <p:spPr bwMode="auto">
          <a:xfrm>
            <a:off x="41529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750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5FD9B27-0A45-4C8F-85CA-835AE3CC5589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What If </a:t>
            </a:r>
            <a:r>
              <a:rPr lang="en-US" dirty="0" err="1">
                <a:solidFill>
                  <a:schemeClr val="tx1"/>
                </a:solidFill>
              </a:rPr>
              <a:t>regA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regB</a:t>
            </a:r>
            <a:r>
              <a:rPr lang="en-US" dirty="0">
                <a:solidFill>
                  <a:schemeClr val="tx1"/>
                </a:solidFill>
              </a:rPr>
              <a:t> for a </a:t>
            </a:r>
            <a:r>
              <a:rPr lang="en-US" dirty="0">
                <a:solidFill>
                  <a:schemeClr val="accent2"/>
                </a:solidFill>
              </a:rPr>
              <a:t>JALR</a:t>
            </a:r>
            <a:r>
              <a:rPr lang="en-US" dirty="0">
                <a:solidFill>
                  <a:srgbClr val="CC3399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867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ADCEE20-66EA-4658-A0ED-C11D7FDD8214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6869" name="Line 3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77" name="Rectangle 11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89" name="Line 23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90" name="Line 24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92" name="Line 26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894" name="AutoShape 28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6895" name="AutoShape 29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6896" name="AutoShape 30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6897" name="AutoShape 31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36898" name="Group 32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36985" name="Rectangle 33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36986" name="Group 34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6994" name="Freeform 35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95" name="Text Box 36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6987" name="Rectangle 37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36988" name="Group 38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6992" name="Freeform 39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93" name="Text Box 40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6989" name="Group 41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6990" name="Freeform 42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91" name="Text Box 43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36899" name="Line 44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0" name="Line 45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1" name="Line 46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2" name="Line 47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3" name="Line 48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4" name="Line 49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5" name="Line 50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6" name="Line 51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7" name="Line 52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8" name="Line 53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09" name="Line 54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10" name="Line 55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11" name="Line 56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12" name="Rectangle 57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36913" name="Line 58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14" name="Rectangle 59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jalr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1  1</a:t>
            </a:r>
          </a:p>
        </p:txBody>
      </p:sp>
      <p:sp>
        <p:nvSpPr>
          <p:cNvPr id="36915" name="Text Box 60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6916" name="Text Box 61"/>
          <p:cNvSpPr txBox="1">
            <a:spLocks noChangeArrowheads="1"/>
          </p:cNvSpPr>
          <p:nvPr/>
        </p:nvSpPr>
        <p:spPr bwMode="auto">
          <a:xfrm>
            <a:off x="4038600" y="35798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6917" name="Text Box 62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6918" name="Text Box 63"/>
          <p:cNvSpPr txBox="1">
            <a:spLocks noChangeArrowheads="1"/>
          </p:cNvSpPr>
          <p:nvPr/>
        </p:nvSpPr>
        <p:spPr bwMode="auto">
          <a:xfrm>
            <a:off x="6019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19" name="Text Box 64"/>
          <p:cNvSpPr txBox="1">
            <a:spLocks noChangeArrowheads="1"/>
          </p:cNvSpPr>
          <p:nvPr/>
        </p:nvSpPr>
        <p:spPr bwMode="auto">
          <a:xfrm>
            <a:off x="6781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20" name="Text Box 65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6921" name="Line 66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2" name="Line 67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3" name="Line 68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4" name="Line 69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5" name="Line 70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6" name="Line 71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7" name="Line 72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8" name="Line 73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29" name="Line 74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0" name="Line 75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1" name="Line 76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2" name="Line 77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3" name="Line 78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4" name="Line 79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5" name="Line 80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6" name="Line 81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7" name="Line 82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8" name="Line 83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39" name="Line 84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40" name="Line 85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41" name="Line 86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42" name="Line 87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43" name="Line 88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44" name="Text Box 89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1 0 1</a:t>
            </a:r>
          </a:p>
        </p:txBody>
      </p:sp>
      <p:sp>
        <p:nvSpPr>
          <p:cNvPr id="36945" name="Text Box 90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6946" name="Text Box 91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6947" name="Text Box 92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6948" name="Rectangle 93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6949" name="Line 94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0" name="Text Box 95"/>
          <p:cNvSpPr txBox="1">
            <a:spLocks noChangeArrowheads="1"/>
          </p:cNvSpPr>
          <p:nvPr/>
        </p:nvSpPr>
        <p:spPr bwMode="auto">
          <a:xfrm>
            <a:off x="6994525" y="2752725"/>
            <a:ext cx="58759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Equal</a:t>
            </a:r>
          </a:p>
        </p:txBody>
      </p:sp>
      <p:sp>
        <p:nvSpPr>
          <p:cNvPr id="36951" name="Line 96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2" name="AutoShape 97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3" name="Line 98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4" name="Line 99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5" name="Line 100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6" name="Line 101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7" name="Oval 102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8" name="Oval 103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59" name="Line 104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60" name="Text Box 105"/>
          <p:cNvSpPr txBox="1">
            <a:spLocks noChangeArrowheads="1"/>
          </p:cNvSpPr>
          <p:nvPr/>
        </p:nvSpPr>
        <p:spPr bwMode="auto">
          <a:xfrm>
            <a:off x="669925" y="5343525"/>
            <a:ext cx="3619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 err="1">
                <a:latin typeface="Calibri" pitchFamily="34" charset="0"/>
                <a:ea typeface="ＭＳ Ｐゴシック" charset="-128"/>
                <a:cs typeface="Arial" charset="0"/>
              </a:rPr>
              <a:t>Eq</a:t>
            </a: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6961" name="Text Box 106"/>
          <p:cNvSpPr txBox="1">
            <a:spLocks noChangeArrowheads="1"/>
          </p:cNvSpPr>
          <p:nvPr/>
        </p:nvSpPr>
        <p:spPr bwMode="auto">
          <a:xfrm>
            <a:off x="660400" y="5103813"/>
            <a:ext cx="670376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1 1 0 0</a:t>
            </a:r>
          </a:p>
        </p:txBody>
      </p:sp>
      <p:sp>
        <p:nvSpPr>
          <p:cNvPr id="36962" name="Text Box 107"/>
          <p:cNvSpPr txBox="1">
            <a:spLocks noChangeArrowheads="1"/>
          </p:cNvSpPr>
          <p:nvPr/>
        </p:nvSpPr>
        <p:spPr bwMode="auto">
          <a:xfrm>
            <a:off x="838200" y="42672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6963" name="Line 108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6964" name="Text Box 109"/>
          <p:cNvSpPr txBox="1">
            <a:spLocks noChangeArrowheads="1"/>
          </p:cNvSpPr>
          <p:nvPr/>
        </p:nvSpPr>
        <p:spPr bwMode="auto">
          <a:xfrm>
            <a:off x="3657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grpSp>
        <p:nvGrpSpPr>
          <p:cNvPr id="36965" name="Group 110"/>
          <p:cNvGrpSpPr>
            <a:grpSpLocks/>
          </p:cNvGrpSpPr>
          <p:nvPr/>
        </p:nvGrpSpPr>
        <p:grpSpPr bwMode="auto">
          <a:xfrm>
            <a:off x="2819401" y="1752600"/>
            <a:ext cx="2043113" cy="4786313"/>
            <a:chOff x="1776" y="1104"/>
            <a:chExt cx="1287" cy="3015"/>
          </a:xfrm>
        </p:grpSpPr>
        <p:sp>
          <p:nvSpPr>
            <p:cNvPr id="36981" name="Line 111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6982" name="Line 112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6983" name="Text Box 113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sp>
          <p:nvSpPr>
            <p:cNvPr id="36984" name="Line 114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grpSp>
        <p:nvGrpSpPr>
          <p:cNvPr id="36966" name="Group 115"/>
          <p:cNvGrpSpPr>
            <a:grpSpLocks/>
          </p:cNvGrpSpPr>
          <p:nvPr/>
        </p:nvGrpSpPr>
        <p:grpSpPr bwMode="auto">
          <a:xfrm>
            <a:off x="609600" y="3276600"/>
            <a:ext cx="5562600" cy="2438400"/>
            <a:chOff x="384" y="2064"/>
            <a:chExt cx="3504" cy="1536"/>
          </a:xfrm>
        </p:grpSpPr>
        <p:sp>
          <p:nvSpPr>
            <p:cNvPr id="36968" name="Line 116"/>
            <p:cNvSpPr>
              <a:spLocks noChangeShapeType="1"/>
            </p:cNvSpPr>
            <p:nvPr/>
          </p:nvSpPr>
          <p:spPr bwMode="auto">
            <a:xfrm>
              <a:off x="3552" y="2064"/>
              <a:ext cx="33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grpSp>
          <p:nvGrpSpPr>
            <p:cNvPr id="36969" name="Group 117"/>
            <p:cNvGrpSpPr>
              <a:grpSpLocks/>
            </p:cNvGrpSpPr>
            <p:nvPr/>
          </p:nvGrpSpPr>
          <p:grpSpPr bwMode="auto">
            <a:xfrm>
              <a:off x="384" y="2160"/>
              <a:ext cx="960" cy="1440"/>
              <a:chOff x="384" y="2160"/>
              <a:chExt cx="960" cy="1440"/>
            </a:xfrm>
          </p:grpSpPr>
          <p:sp>
            <p:nvSpPr>
              <p:cNvPr id="36970" name="AutoShape 118"/>
              <p:cNvSpPr>
                <a:spLocks noChangeArrowheads="1"/>
              </p:cNvSpPr>
              <p:nvPr/>
            </p:nvSpPr>
            <p:spPr bwMode="auto">
              <a:xfrm rot="16200000" flipV="1">
                <a:off x="1008" y="2592"/>
                <a:ext cx="288" cy="38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1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2446"/>
                <a:ext cx="190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1</a:t>
                </a:r>
              </a:p>
            </p:txBody>
          </p:sp>
          <p:sp>
            <p:nvSpPr>
              <p:cNvPr id="36972" name="Line 120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3" name="Line 121"/>
              <p:cNvSpPr>
                <a:spLocks noChangeShapeType="1"/>
              </p:cNvSpPr>
              <p:nvPr/>
            </p:nvSpPr>
            <p:spPr bwMode="auto">
              <a:xfrm flipV="1">
                <a:off x="1296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4" name="Line 12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5" name="Line 123"/>
              <p:cNvSpPr>
                <a:spLocks noChangeShapeType="1"/>
              </p:cNvSpPr>
              <p:nvPr/>
            </p:nvSpPr>
            <p:spPr bwMode="auto">
              <a:xfrm flipV="1">
                <a:off x="1104" y="292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6" name="Text Box 124"/>
              <p:cNvSpPr txBox="1">
                <a:spLocks noChangeArrowheads="1"/>
              </p:cNvSpPr>
              <p:nvPr/>
            </p:nvSpPr>
            <p:spPr bwMode="auto">
              <a:xfrm>
                <a:off x="912" y="2927"/>
                <a:ext cx="415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   1 0 1</a:t>
                </a:r>
              </a:p>
            </p:txBody>
          </p:sp>
          <p:sp>
            <p:nvSpPr>
              <p:cNvPr id="36977" name="Line 125"/>
              <p:cNvSpPr>
                <a:spLocks noChangeShapeType="1"/>
              </p:cNvSpPr>
              <p:nvPr/>
            </p:nvSpPr>
            <p:spPr bwMode="auto">
              <a:xfrm flipV="1">
                <a:off x="1152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8" name="Line 126"/>
              <p:cNvSpPr>
                <a:spLocks noChangeShapeType="1"/>
              </p:cNvSpPr>
              <p:nvPr/>
            </p:nvSpPr>
            <p:spPr bwMode="auto">
              <a:xfrm flipH="1">
                <a:off x="768" y="249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79" name="Line 127"/>
              <p:cNvSpPr>
                <a:spLocks noChangeShapeType="1"/>
              </p:cNvSpPr>
              <p:nvPr/>
            </p:nvSpPr>
            <p:spPr bwMode="auto">
              <a:xfrm flipH="1" flipV="1">
                <a:off x="720" y="2400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6980" name="Oval 128"/>
              <p:cNvSpPr>
                <a:spLocks noChangeArrowheads="1"/>
              </p:cNvSpPr>
              <p:nvPr/>
            </p:nvSpPr>
            <p:spPr bwMode="auto">
              <a:xfrm>
                <a:off x="1172" y="2932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solidFill>
                    <a:srgbClr val="FFFFFF"/>
                  </a:solidFill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</p:grpSp>
      </p:grpSp>
      <p:sp>
        <p:nvSpPr>
          <p:cNvPr id="36967" name="Text Box 129"/>
          <p:cNvSpPr txBox="1">
            <a:spLocks noChangeArrowheads="1"/>
          </p:cNvSpPr>
          <p:nvPr/>
        </p:nvSpPr>
        <p:spPr bwMode="auto">
          <a:xfrm>
            <a:off x="41529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335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C47C23-1508-42CC-AC39-E7B2400BA54A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Changes for a </a:t>
            </a:r>
            <a:r>
              <a:rPr lang="en-US" dirty="0">
                <a:solidFill>
                  <a:srgbClr val="FF0000"/>
                </a:solidFill>
              </a:rPr>
              <a:t>JALR 1 1 </a:t>
            </a:r>
            <a:r>
              <a:rPr lang="en-US" dirty="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72C0011-95F8-428E-AE4E-0D41D8C34647}" type="slidenum"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r>
              <a:rPr lang="en-US" sz="1200" kern="1200">
                <a:latin typeface="Verdana" pitchFamily="34" charset="0"/>
                <a:ea typeface="ＭＳ Ｐゴシック" charset="-128"/>
                <a:cs typeface="Arial" charset="0"/>
              </a:rPr>
              <a:t>/26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524000" y="3124200"/>
            <a:ext cx="3810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PC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2209800" y="26670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Instruction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4800600" y="2667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Register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file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7772400" y="2819400"/>
            <a:ext cx="838200" cy="2514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Data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memory</a:t>
            </a:r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 flipH="1">
            <a:off x="5638800" y="2362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898" name="Line 8"/>
          <p:cNvSpPr>
            <a:spLocks noChangeShapeType="1"/>
          </p:cNvSpPr>
          <p:nvPr/>
        </p:nvSpPr>
        <p:spPr bwMode="auto">
          <a:xfrm flipH="1">
            <a:off x="2819400" y="1752600"/>
            <a:ext cx="434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4114800" y="6324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2971800" y="5943600"/>
            <a:ext cx="5638800" cy="6858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3657600" y="571500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 flipV="1">
            <a:off x="8763000" y="4724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8610600" y="4724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7543800" y="2133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 flipV="1">
            <a:off x="8001000" y="914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 flipH="1">
            <a:off x="457200" y="914400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1219200" y="34290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8" name="Line 18"/>
          <p:cNvSpPr>
            <a:spLocks noChangeShapeType="1"/>
          </p:cNvSpPr>
          <p:nvPr/>
        </p:nvSpPr>
        <p:spPr bwMode="auto">
          <a:xfrm>
            <a:off x="4495800" y="47244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09" name="Line 19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0" name="Line 20"/>
          <p:cNvSpPr>
            <a:spLocks noChangeShapeType="1"/>
          </p:cNvSpPr>
          <p:nvPr/>
        </p:nvSpPr>
        <p:spPr bwMode="auto">
          <a:xfrm>
            <a:off x="3352800" y="2362200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1" name="Line 21"/>
          <p:cNvSpPr>
            <a:spLocks noChangeShapeType="1"/>
          </p:cNvSpPr>
          <p:nvPr/>
        </p:nvSpPr>
        <p:spPr bwMode="auto">
          <a:xfrm>
            <a:off x="33528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2" name="Line 22"/>
          <p:cNvSpPr>
            <a:spLocks noChangeShapeType="1"/>
          </p:cNvSpPr>
          <p:nvPr/>
        </p:nvSpPr>
        <p:spPr bwMode="auto">
          <a:xfrm flipH="1">
            <a:off x="33528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>
            <a:off x="2133600" y="1524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>
            <a:off x="457200" y="9144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>
            <a:off x="457200" y="3810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17" name="AutoShape 27"/>
          <p:cNvSpPr>
            <a:spLocks noChangeArrowheads="1"/>
          </p:cNvSpPr>
          <p:nvPr/>
        </p:nvSpPr>
        <p:spPr bwMode="auto">
          <a:xfrm rot="-5400000">
            <a:off x="400050" y="32575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7918" name="AutoShape 28"/>
          <p:cNvSpPr>
            <a:spLocks noChangeArrowheads="1"/>
          </p:cNvSpPr>
          <p:nvPr/>
        </p:nvSpPr>
        <p:spPr bwMode="auto">
          <a:xfrm rot="-5400000">
            <a:off x="3333750" y="37528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7919" name="AutoShape 29"/>
          <p:cNvSpPr>
            <a:spLocks noChangeArrowheads="1"/>
          </p:cNvSpPr>
          <p:nvPr/>
        </p:nvSpPr>
        <p:spPr bwMode="auto">
          <a:xfrm rot="-5400000">
            <a:off x="3867150" y="45910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sp>
        <p:nvSpPr>
          <p:cNvPr id="37920" name="AutoShape 30"/>
          <p:cNvSpPr>
            <a:spLocks noChangeArrowheads="1"/>
          </p:cNvSpPr>
          <p:nvPr/>
        </p:nvSpPr>
        <p:spPr bwMode="auto">
          <a:xfrm rot="-5400000">
            <a:off x="5772150" y="4286250"/>
            <a:ext cx="990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X</a:t>
            </a:r>
          </a:p>
        </p:txBody>
      </p:sp>
      <p:grpSp>
        <p:nvGrpSpPr>
          <p:cNvPr id="37921" name="Group 31"/>
          <p:cNvGrpSpPr>
            <a:grpSpLocks/>
          </p:cNvGrpSpPr>
          <p:nvPr/>
        </p:nvGrpSpPr>
        <p:grpSpPr bwMode="auto">
          <a:xfrm>
            <a:off x="1828800" y="1295400"/>
            <a:ext cx="5756275" cy="3429000"/>
            <a:chOff x="1152" y="816"/>
            <a:chExt cx="3626" cy="2160"/>
          </a:xfrm>
        </p:grpSpPr>
        <p:sp>
          <p:nvSpPr>
            <p:cNvPr id="38024" name="Rectangle 32"/>
            <p:cNvSpPr>
              <a:spLocks noChangeArrowheads="1"/>
            </p:cNvSpPr>
            <p:nvPr/>
          </p:nvSpPr>
          <p:spPr bwMode="auto"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Arial" charset="0"/>
                </a:rPr>
                <a:t>Sign extend</a:t>
              </a:r>
            </a:p>
          </p:txBody>
        </p:sp>
        <p:grpSp>
          <p:nvGrpSpPr>
            <p:cNvPr id="38025" name="Group 33"/>
            <p:cNvGrpSpPr>
              <a:grpSpLocks/>
            </p:cNvGrpSpPr>
            <p:nvPr/>
          </p:nvGrpSpPr>
          <p:grpSpPr bwMode="auto"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38033" name="Freeform 34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8034" name="Text Box 35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38026" name="Rectangle 36"/>
            <p:cNvSpPr>
              <a:spLocks noChangeArrowheads="1"/>
            </p:cNvSpPr>
            <p:nvPr/>
          </p:nvSpPr>
          <p:spPr bwMode="auto"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grpSp>
          <p:nvGrpSpPr>
            <p:cNvPr id="38027" name="Group 37"/>
            <p:cNvGrpSpPr>
              <a:grpSpLocks/>
            </p:cNvGrpSpPr>
            <p:nvPr/>
          </p:nvGrpSpPr>
          <p:grpSpPr bwMode="auto"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38031" name="Freeform 38"/>
              <p:cNvSpPr>
                <a:spLocks/>
              </p:cNvSpPr>
              <p:nvPr/>
            </p:nvSpPr>
            <p:spPr bwMode="auto">
              <a:xfrm rot="-5400000">
                <a:off x="2112" y="672"/>
                <a:ext cx="624" cy="240"/>
              </a:xfrm>
              <a:custGeom>
                <a:avLst/>
                <a:gdLst>
                  <a:gd name="T0" fmla="*/ 332 w 672"/>
                  <a:gd name="T1" fmla="*/ 116 h 288"/>
                  <a:gd name="T2" fmla="*/ 464 w 672"/>
                  <a:gd name="T3" fmla="*/ 0 h 288"/>
                  <a:gd name="T4" fmla="*/ 297 w 672"/>
                  <a:gd name="T5" fmla="*/ 0 h 288"/>
                  <a:gd name="T6" fmla="*/ 265 w 672"/>
                  <a:gd name="T7" fmla="*/ 39 h 288"/>
                  <a:gd name="T8" fmla="*/ 199 w 672"/>
                  <a:gd name="T9" fmla="*/ 39 h 288"/>
                  <a:gd name="T10" fmla="*/ 165 w 672"/>
                  <a:gd name="T11" fmla="*/ 0 h 288"/>
                  <a:gd name="T12" fmla="*/ 0 w 672"/>
                  <a:gd name="T13" fmla="*/ 0 h 288"/>
                  <a:gd name="T14" fmla="*/ 132 w 672"/>
                  <a:gd name="T15" fmla="*/ 116 h 288"/>
                  <a:gd name="T16" fmla="*/ 332 w 672"/>
                  <a:gd name="T17" fmla="*/ 116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8032" name="Text Box 39"/>
              <p:cNvSpPr txBox="1">
                <a:spLocks noChangeArrowheads="1"/>
              </p:cNvSpPr>
              <p:nvPr/>
            </p:nvSpPr>
            <p:spPr bwMode="auto">
              <a:xfrm>
                <a:off x="2352" y="669"/>
                <a:ext cx="192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38028" name="Group 40"/>
            <p:cNvGrpSpPr>
              <a:grpSpLocks/>
            </p:cNvGrpSpPr>
            <p:nvPr/>
          </p:nvGrpSpPr>
          <p:grpSpPr bwMode="auto"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38029" name="Freeform 41"/>
              <p:cNvSpPr>
                <a:spLocks/>
              </p:cNvSpPr>
              <p:nvPr/>
            </p:nvSpPr>
            <p:spPr bwMode="auto">
              <a:xfrm rot="-5400000">
                <a:off x="-421" y="2714"/>
                <a:ext cx="1056" cy="358"/>
              </a:xfrm>
              <a:custGeom>
                <a:avLst/>
                <a:gdLst>
                  <a:gd name="T0" fmla="*/ 4598 w 672"/>
                  <a:gd name="T1" fmla="*/ 854 h 288"/>
                  <a:gd name="T2" fmla="*/ 6438 w 672"/>
                  <a:gd name="T3" fmla="*/ 0 h 288"/>
                  <a:gd name="T4" fmla="*/ 4141 w 672"/>
                  <a:gd name="T5" fmla="*/ 0 h 288"/>
                  <a:gd name="T6" fmla="*/ 3679 w 672"/>
                  <a:gd name="T7" fmla="*/ 285 h 288"/>
                  <a:gd name="T8" fmla="*/ 2763 w 672"/>
                  <a:gd name="T9" fmla="*/ 285 h 288"/>
                  <a:gd name="T10" fmla="*/ 2296 w 672"/>
                  <a:gd name="T11" fmla="*/ 0 h 288"/>
                  <a:gd name="T12" fmla="*/ 0 w 672"/>
                  <a:gd name="T13" fmla="*/ 0 h 288"/>
                  <a:gd name="T14" fmla="*/ 1842 w 672"/>
                  <a:gd name="T15" fmla="*/ 854 h 288"/>
                  <a:gd name="T16" fmla="*/ 4598 w 672"/>
                  <a:gd name="T17" fmla="*/ 854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72"/>
                  <a:gd name="T28" fmla="*/ 0 h 288"/>
                  <a:gd name="T29" fmla="*/ 672 w 672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72" h="288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8030" name="Text Box 42"/>
              <p:cNvSpPr txBox="1">
                <a:spLocks noChangeArrowheads="1"/>
              </p:cNvSpPr>
              <p:nvPr/>
            </p:nvSpPr>
            <p:spPr bwMode="auto">
              <a:xfrm>
                <a:off x="96" y="2590"/>
                <a:ext cx="215" cy="58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A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L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kern="1200" dirty="0">
                    <a:latin typeface="Calibri" pitchFamily="34" charset="0"/>
                    <a:ea typeface="ＭＳ Ｐゴシック" charset="-128"/>
                    <a:cs typeface="Arial" charset="0"/>
                  </a:rPr>
                  <a:t>U</a:t>
                </a:r>
              </a:p>
            </p:txBody>
          </p:sp>
        </p:grpSp>
      </p:grpSp>
      <p:sp>
        <p:nvSpPr>
          <p:cNvPr id="37922" name="Line 43"/>
          <p:cNvSpPr>
            <a:spLocks noChangeShapeType="1"/>
          </p:cNvSpPr>
          <p:nvPr/>
        </p:nvSpPr>
        <p:spPr bwMode="auto">
          <a:xfrm>
            <a:off x="72390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3" name="Line 44"/>
          <p:cNvSpPr>
            <a:spLocks noChangeShapeType="1"/>
          </p:cNvSpPr>
          <p:nvPr/>
        </p:nvSpPr>
        <p:spPr bwMode="auto">
          <a:xfrm flipV="1">
            <a:off x="5791200" y="23622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4" name="Line 45"/>
          <p:cNvSpPr>
            <a:spLocks noChangeShapeType="1"/>
          </p:cNvSpPr>
          <p:nvPr/>
        </p:nvSpPr>
        <p:spPr bwMode="auto">
          <a:xfrm flipV="1">
            <a:off x="3657600" y="4495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5" name="Line 46"/>
          <p:cNvSpPr>
            <a:spLocks noChangeShapeType="1"/>
          </p:cNvSpPr>
          <p:nvPr/>
        </p:nvSpPr>
        <p:spPr bwMode="auto">
          <a:xfrm>
            <a:off x="3657600" y="4495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6" name="Line 47"/>
          <p:cNvSpPr>
            <a:spLocks noChangeShapeType="1"/>
          </p:cNvSpPr>
          <p:nvPr/>
        </p:nvSpPr>
        <p:spPr bwMode="auto">
          <a:xfrm>
            <a:off x="5791200" y="47244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7" name="Line 48"/>
          <p:cNvSpPr>
            <a:spLocks noChangeShapeType="1"/>
          </p:cNvSpPr>
          <p:nvPr/>
        </p:nvSpPr>
        <p:spPr bwMode="auto">
          <a:xfrm>
            <a:off x="73152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8" name="Line 49"/>
          <p:cNvSpPr>
            <a:spLocks noChangeShapeType="1"/>
          </p:cNvSpPr>
          <p:nvPr/>
        </p:nvSpPr>
        <p:spPr bwMode="auto">
          <a:xfrm>
            <a:off x="3810000" y="4267200"/>
            <a:ext cx="0" cy="1828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29" name="Line 50"/>
          <p:cNvSpPr>
            <a:spLocks noChangeShapeType="1"/>
          </p:cNvSpPr>
          <p:nvPr/>
        </p:nvSpPr>
        <p:spPr bwMode="auto">
          <a:xfrm>
            <a:off x="4343400" y="51054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0" name="Line 51"/>
          <p:cNvSpPr>
            <a:spLocks noChangeShapeType="1"/>
          </p:cNvSpPr>
          <p:nvPr/>
        </p:nvSpPr>
        <p:spPr bwMode="auto">
          <a:xfrm>
            <a:off x="6248400" y="48006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1" name="Line 52"/>
          <p:cNvSpPr>
            <a:spLocks noChangeShapeType="1"/>
          </p:cNvSpPr>
          <p:nvPr/>
        </p:nvSpPr>
        <p:spPr bwMode="auto">
          <a:xfrm>
            <a:off x="7010400" y="4419600"/>
            <a:ext cx="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2" name="Line 53"/>
          <p:cNvSpPr>
            <a:spLocks noChangeShapeType="1"/>
          </p:cNvSpPr>
          <p:nvPr/>
        </p:nvSpPr>
        <p:spPr bwMode="auto">
          <a:xfrm>
            <a:off x="8001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3" name="Line 54"/>
          <p:cNvSpPr>
            <a:spLocks noChangeShapeType="1"/>
          </p:cNvSpPr>
          <p:nvPr/>
        </p:nvSpPr>
        <p:spPr bwMode="auto">
          <a:xfrm>
            <a:off x="8382000" y="52578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4" name="Line 55"/>
          <p:cNvSpPr>
            <a:spLocks noChangeShapeType="1"/>
          </p:cNvSpPr>
          <p:nvPr/>
        </p:nvSpPr>
        <p:spPr bwMode="auto">
          <a:xfrm>
            <a:off x="5791200" y="5029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5" name="Rectangle 56"/>
          <p:cNvSpPr>
            <a:spLocks noChangeArrowheads="1"/>
          </p:cNvSpPr>
          <p:nvPr/>
        </p:nvSpPr>
        <p:spPr bwMode="auto">
          <a:xfrm>
            <a:off x="3048000" y="6019800"/>
            <a:ext cx="533400" cy="533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3x8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>
                <a:latin typeface="Calibri" pitchFamily="34" charset="0"/>
                <a:ea typeface="ＭＳ Ｐゴシック" charset="-128"/>
                <a:cs typeface="Arial" charset="0"/>
              </a:rPr>
              <a:t>decoder</a:t>
            </a:r>
          </a:p>
        </p:txBody>
      </p:sp>
      <p:sp>
        <p:nvSpPr>
          <p:cNvPr id="37936" name="Line 57"/>
          <p:cNvSpPr>
            <a:spLocks noChangeShapeType="1"/>
          </p:cNvSpPr>
          <p:nvPr/>
        </p:nvSpPr>
        <p:spPr bwMode="auto">
          <a:xfrm>
            <a:off x="5029200" y="5181600"/>
            <a:ext cx="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37" name="Rectangle 58"/>
          <p:cNvSpPr>
            <a:spLocks noChangeArrowheads="1"/>
          </p:cNvSpPr>
          <p:nvPr/>
        </p:nvSpPr>
        <p:spPr bwMode="auto">
          <a:xfrm>
            <a:off x="381000" y="5867400"/>
            <a:ext cx="1905000" cy="609600"/>
          </a:xfrm>
          <a:prstGeom prst="rect">
            <a:avLst/>
          </a:prstGeom>
          <a:solidFill>
            <a:srgbClr val="FF99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jalr</a:t>
            </a:r>
            <a:r>
              <a:rPr lang="en-US" sz="2400" b="1" kern="1200" dirty="0">
                <a:latin typeface="Calibri" pitchFamily="34" charset="0"/>
                <a:ea typeface="ＭＳ Ｐゴシック" charset="-128"/>
                <a:cs typeface="Arial" charset="0"/>
              </a:rPr>
              <a:t>   1  1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4038600" y="26654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4038600" y="35798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0 0 1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48768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6781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7848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7943" name="Line 64"/>
          <p:cNvSpPr>
            <a:spLocks noChangeShapeType="1"/>
          </p:cNvSpPr>
          <p:nvPr/>
        </p:nvSpPr>
        <p:spPr bwMode="auto">
          <a:xfrm flipV="1"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4" name="Line 65"/>
          <p:cNvSpPr>
            <a:spLocks noChangeShapeType="1"/>
          </p:cNvSpPr>
          <p:nvPr/>
        </p:nvSpPr>
        <p:spPr bwMode="auto">
          <a:xfrm flipH="1">
            <a:off x="2667000" y="5715000"/>
            <a:ext cx="685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5" name="Line 66"/>
          <p:cNvSpPr>
            <a:spLocks noChangeShapeType="1"/>
          </p:cNvSpPr>
          <p:nvPr/>
        </p:nvSpPr>
        <p:spPr bwMode="auto">
          <a:xfrm>
            <a:off x="2667000" y="5715000"/>
            <a:ext cx="0" cy="609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6" name="Line 67"/>
          <p:cNvSpPr>
            <a:spLocks noChangeShapeType="1"/>
          </p:cNvSpPr>
          <p:nvPr/>
        </p:nvSpPr>
        <p:spPr bwMode="auto">
          <a:xfrm>
            <a:off x="2667000" y="63246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7" name="Line 68"/>
          <p:cNvSpPr>
            <a:spLocks noChangeShapeType="1"/>
          </p:cNvSpPr>
          <p:nvPr/>
        </p:nvSpPr>
        <p:spPr bwMode="auto">
          <a:xfrm flipV="1">
            <a:off x="3200400" y="114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8" name="Line 69"/>
          <p:cNvSpPr>
            <a:spLocks noChangeShapeType="1"/>
          </p:cNvSpPr>
          <p:nvPr/>
        </p:nvSpPr>
        <p:spPr bwMode="auto">
          <a:xfrm flipH="1">
            <a:off x="609600" y="11430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49" name="Line 70"/>
          <p:cNvSpPr>
            <a:spLocks noChangeShapeType="1"/>
          </p:cNvSpPr>
          <p:nvPr/>
        </p:nvSpPr>
        <p:spPr bwMode="auto">
          <a:xfrm>
            <a:off x="1905000" y="34290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0" name="Line 71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1" name="Line 72"/>
          <p:cNvSpPr>
            <a:spLocks noChangeShapeType="1"/>
          </p:cNvSpPr>
          <p:nvPr/>
        </p:nvSpPr>
        <p:spPr bwMode="auto">
          <a:xfrm flipH="1">
            <a:off x="3962400" y="54864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2" name="Line 73"/>
          <p:cNvSpPr>
            <a:spLocks noChangeShapeType="1"/>
          </p:cNvSpPr>
          <p:nvPr/>
        </p:nvSpPr>
        <p:spPr bwMode="auto">
          <a:xfrm flipH="1">
            <a:off x="1981200" y="2133600"/>
            <a:ext cx="4572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3" name="Line 74"/>
          <p:cNvSpPr>
            <a:spLocks noChangeShapeType="1"/>
          </p:cNvSpPr>
          <p:nvPr/>
        </p:nvSpPr>
        <p:spPr bwMode="auto">
          <a:xfrm flipH="1">
            <a:off x="1981200" y="2133600"/>
            <a:ext cx="0" cy="12954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4" name="Line 75"/>
          <p:cNvSpPr>
            <a:spLocks noChangeShapeType="1"/>
          </p:cNvSpPr>
          <p:nvPr/>
        </p:nvSpPr>
        <p:spPr bwMode="auto">
          <a:xfrm>
            <a:off x="609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5" name="Line 76"/>
          <p:cNvSpPr>
            <a:spLocks noChangeShapeType="1"/>
          </p:cNvSpPr>
          <p:nvPr/>
        </p:nvSpPr>
        <p:spPr bwMode="auto">
          <a:xfrm>
            <a:off x="3962400" y="4953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6" name="Line 77"/>
          <p:cNvSpPr>
            <a:spLocks noChangeShapeType="1"/>
          </p:cNvSpPr>
          <p:nvPr/>
        </p:nvSpPr>
        <p:spPr bwMode="auto">
          <a:xfrm>
            <a:off x="3352800" y="3276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7" name="Line 78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8" name="Line 79"/>
          <p:cNvSpPr>
            <a:spLocks noChangeShapeType="1"/>
          </p:cNvSpPr>
          <p:nvPr/>
        </p:nvSpPr>
        <p:spPr bwMode="auto">
          <a:xfrm>
            <a:off x="3352800" y="3657600"/>
            <a:ext cx="30480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59" name="Line 80"/>
          <p:cNvSpPr>
            <a:spLocks noChangeShapeType="1"/>
          </p:cNvSpPr>
          <p:nvPr/>
        </p:nvSpPr>
        <p:spPr bwMode="auto">
          <a:xfrm flipV="1">
            <a:off x="609600" y="1143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60" name="Line 81"/>
          <p:cNvSpPr>
            <a:spLocks noChangeShapeType="1"/>
          </p:cNvSpPr>
          <p:nvPr/>
        </p:nvSpPr>
        <p:spPr bwMode="auto">
          <a:xfrm>
            <a:off x="39624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61" name="Line 82"/>
          <p:cNvSpPr>
            <a:spLocks noChangeShapeType="1"/>
          </p:cNvSpPr>
          <p:nvPr/>
        </p:nvSpPr>
        <p:spPr bwMode="auto">
          <a:xfrm>
            <a:off x="7467600" y="3810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62" name="Line 83"/>
          <p:cNvSpPr>
            <a:spLocks noChangeShapeType="1"/>
          </p:cNvSpPr>
          <p:nvPr/>
        </p:nvSpPr>
        <p:spPr bwMode="auto">
          <a:xfrm>
            <a:off x="6400800" y="4495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63" name="Line 84"/>
          <p:cNvSpPr>
            <a:spLocks noChangeShapeType="1"/>
          </p:cNvSpPr>
          <p:nvPr/>
        </p:nvSpPr>
        <p:spPr bwMode="auto">
          <a:xfrm flipV="1">
            <a:off x="7239000" y="3810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64" name="Text Box 85"/>
          <p:cNvSpPr txBox="1">
            <a:spLocks noChangeArrowheads="1"/>
          </p:cNvSpPr>
          <p:nvPr/>
        </p:nvSpPr>
        <p:spPr bwMode="auto">
          <a:xfrm>
            <a:off x="2667000" y="5408613"/>
            <a:ext cx="53893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1 0 1</a:t>
            </a:r>
          </a:p>
        </p:txBody>
      </p:sp>
      <p:sp>
        <p:nvSpPr>
          <p:cNvPr id="37965" name="Text Box 86"/>
          <p:cNvSpPr txBox="1">
            <a:spLocks noChangeArrowheads="1"/>
          </p:cNvSpPr>
          <p:nvPr/>
        </p:nvSpPr>
        <p:spPr bwMode="auto">
          <a:xfrm>
            <a:off x="8137525" y="4987925"/>
            <a:ext cx="51167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R/W</a:t>
            </a:r>
          </a:p>
        </p:txBody>
      </p:sp>
      <p:sp>
        <p:nvSpPr>
          <p:cNvPr id="37966" name="Text Box 87"/>
          <p:cNvSpPr txBox="1">
            <a:spLocks noChangeArrowheads="1"/>
          </p:cNvSpPr>
          <p:nvPr/>
        </p:nvSpPr>
        <p:spPr bwMode="auto">
          <a:xfrm>
            <a:off x="7810500" y="50022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7967" name="Text Box 88"/>
          <p:cNvSpPr txBox="1">
            <a:spLocks noChangeArrowheads="1"/>
          </p:cNvSpPr>
          <p:nvPr/>
        </p:nvSpPr>
        <p:spPr bwMode="auto">
          <a:xfrm>
            <a:off x="4851400" y="4938713"/>
            <a:ext cx="36740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En</a:t>
            </a:r>
          </a:p>
        </p:txBody>
      </p:sp>
      <p:sp>
        <p:nvSpPr>
          <p:cNvPr id="37968" name="Rectangle 89"/>
          <p:cNvSpPr>
            <a:spLocks noChangeArrowheads="1"/>
          </p:cNvSpPr>
          <p:nvPr/>
        </p:nvSpPr>
        <p:spPr bwMode="auto">
          <a:xfrm>
            <a:off x="81534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7969" name="Line 90"/>
          <p:cNvSpPr>
            <a:spLocks noChangeShapeType="1"/>
          </p:cNvSpPr>
          <p:nvPr/>
        </p:nvSpPr>
        <p:spPr bwMode="auto">
          <a:xfrm flipV="1">
            <a:off x="7086600" y="2971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0" name="Text Box 91"/>
          <p:cNvSpPr txBox="1">
            <a:spLocks noChangeArrowheads="1"/>
          </p:cNvSpPr>
          <p:nvPr/>
        </p:nvSpPr>
        <p:spPr bwMode="auto">
          <a:xfrm>
            <a:off x="6994525" y="2752725"/>
            <a:ext cx="58759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Arial" charset="0"/>
              </a:rPr>
              <a:t>Equal</a:t>
            </a:r>
          </a:p>
        </p:txBody>
      </p:sp>
      <p:sp>
        <p:nvSpPr>
          <p:cNvPr id="37971" name="Line 92"/>
          <p:cNvSpPr>
            <a:spLocks noChangeShapeType="1"/>
          </p:cNvSpPr>
          <p:nvPr/>
        </p:nvSpPr>
        <p:spPr bwMode="auto">
          <a:xfrm>
            <a:off x="1066800" y="3886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2" name="AutoShape 93"/>
          <p:cNvSpPr>
            <a:spLocks noChangeArrowheads="1"/>
          </p:cNvSpPr>
          <p:nvPr/>
        </p:nvSpPr>
        <p:spPr bwMode="auto">
          <a:xfrm rot="16200000" flipV="1">
            <a:off x="838200" y="4572000"/>
            <a:ext cx="457200" cy="6096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3" name="Line 94"/>
          <p:cNvSpPr>
            <a:spLocks noChangeShapeType="1"/>
          </p:cNvSpPr>
          <p:nvPr/>
        </p:nvSpPr>
        <p:spPr bwMode="auto">
          <a:xfrm flipH="1">
            <a:off x="990600" y="5715000"/>
            <a:ext cx="16764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4" name="Line 95"/>
          <p:cNvSpPr>
            <a:spLocks noChangeShapeType="1"/>
          </p:cNvSpPr>
          <p:nvPr/>
        </p:nvSpPr>
        <p:spPr bwMode="auto">
          <a:xfrm flipV="1">
            <a:off x="12954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5" name="Line 96"/>
          <p:cNvSpPr>
            <a:spLocks noChangeShapeType="1"/>
          </p:cNvSpPr>
          <p:nvPr/>
        </p:nvSpPr>
        <p:spPr bwMode="auto">
          <a:xfrm flipV="1">
            <a:off x="1143000" y="5181600"/>
            <a:ext cx="0" cy="533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6" name="Line 97"/>
          <p:cNvSpPr>
            <a:spLocks noChangeShapeType="1"/>
          </p:cNvSpPr>
          <p:nvPr/>
        </p:nvSpPr>
        <p:spPr bwMode="auto">
          <a:xfrm flipV="1">
            <a:off x="990600" y="5105400"/>
            <a:ext cx="0" cy="609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7" name="Oval 98"/>
          <p:cNvSpPr>
            <a:spLocks noChangeArrowheads="1"/>
          </p:cNvSpPr>
          <p:nvPr/>
        </p:nvSpPr>
        <p:spPr bwMode="auto">
          <a:xfrm>
            <a:off x="12573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8" name="Oval 99"/>
          <p:cNvSpPr>
            <a:spLocks noChangeArrowheads="1"/>
          </p:cNvSpPr>
          <p:nvPr/>
        </p:nvSpPr>
        <p:spPr bwMode="auto">
          <a:xfrm>
            <a:off x="1104900" y="5105400"/>
            <a:ext cx="76200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79" name="Line 100"/>
          <p:cNvSpPr>
            <a:spLocks noChangeShapeType="1"/>
          </p:cNvSpPr>
          <p:nvPr/>
        </p:nvSpPr>
        <p:spPr bwMode="auto">
          <a:xfrm>
            <a:off x="838200" y="5105400"/>
            <a:ext cx="0" cy="3048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0" name="Text Box 101"/>
          <p:cNvSpPr txBox="1">
            <a:spLocks noChangeArrowheads="1"/>
          </p:cNvSpPr>
          <p:nvPr/>
        </p:nvSpPr>
        <p:spPr bwMode="auto">
          <a:xfrm>
            <a:off x="669925" y="5343525"/>
            <a:ext cx="36195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 err="1">
                <a:latin typeface="Calibri" pitchFamily="34" charset="0"/>
                <a:ea typeface="ＭＳ Ｐゴシック" charset="-128"/>
                <a:cs typeface="Arial" charset="0"/>
              </a:rPr>
              <a:t>Eq</a:t>
            </a:r>
            <a:endParaRPr lang="en-US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37981" name="Text Box 102"/>
          <p:cNvSpPr txBox="1">
            <a:spLocks noChangeArrowheads="1"/>
          </p:cNvSpPr>
          <p:nvPr/>
        </p:nvSpPr>
        <p:spPr bwMode="auto">
          <a:xfrm>
            <a:off x="660400" y="5103813"/>
            <a:ext cx="670376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1 1 0 1</a:t>
            </a:r>
          </a:p>
        </p:txBody>
      </p:sp>
      <p:sp>
        <p:nvSpPr>
          <p:cNvPr id="37982" name="Text Box 103"/>
          <p:cNvSpPr txBox="1">
            <a:spLocks noChangeArrowheads="1"/>
          </p:cNvSpPr>
          <p:nvPr/>
        </p:nvSpPr>
        <p:spPr bwMode="auto">
          <a:xfrm>
            <a:off x="838200" y="4267200"/>
            <a:ext cx="31451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7983" name="Line 104"/>
          <p:cNvSpPr>
            <a:spLocks noChangeShapeType="1"/>
          </p:cNvSpPr>
          <p:nvPr/>
        </p:nvSpPr>
        <p:spPr bwMode="auto">
          <a:xfrm>
            <a:off x="3352800" y="2971800"/>
            <a:ext cx="0" cy="27432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4" name="Text Box 105"/>
          <p:cNvSpPr txBox="1">
            <a:spLocks noChangeArrowheads="1"/>
          </p:cNvSpPr>
          <p:nvPr/>
        </p:nvSpPr>
        <p:spPr bwMode="auto">
          <a:xfrm>
            <a:off x="36576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  <p:sp>
        <p:nvSpPr>
          <p:cNvPr id="37985" name="Line 106"/>
          <p:cNvSpPr>
            <a:spLocks noChangeShapeType="1"/>
          </p:cNvSpPr>
          <p:nvPr/>
        </p:nvSpPr>
        <p:spPr bwMode="auto">
          <a:xfrm>
            <a:off x="609600" y="3429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6" name="Line 107"/>
          <p:cNvSpPr>
            <a:spLocks noChangeShapeType="1"/>
          </p:cNvSpPr>
          <p:nvPr/>
        </p:nvSpPr>
        <p:spPr bwMode="auto">
          <a:xfrm>
            <a:off x="5638800" y="32766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7" name="AutoShape 108"/>
          <p:cNvSpPr>
            <a:spLocks noChangeArrowheads="1"/>
          </p:cNvSpPr>
          <p:nvPr/>
        </p:nvSpPr>
        <p:spPr bwMode="auto">
          <a:xfrm rot="16200000" flipV="1">
            <a:off x="1600200" y="4114800"/>
            <a:ext cx="457200" cy="609600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8" name="Line 109"/>
          <p:cNvSpPr>
            <a:spLocks noChangeShapeType="1"/>
          </p:cNvSpPr>
          <p:nvPr/>
        </p:nvSpPr>
        <p:spPr bwMode="auto">
          <a:xfrm flipV="1">
            <a:off x="2057400" y="4648200"/>
            <a:ext cx="0" cy="10668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89" name="Line 110"/>
          <p:cNvSpPr>
            <a:spLocks noChangeShapeType="1"/>
          </p:cNvSpPr>
          <p:nvPr/>
        </p:nvSpPr>
        <p:spPr bwMode="auto">
          <a:xfrm flipV="1">
            <a:off x="1905000" y="4724400"/>
            <a:ext cx="0" cy="990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0" name="Line 111"/>
          <p:cNvSpPr>
            <a:spLocks noChangeShapeType="1"/>
          </p:cNvSpPr>
          <p:nvPr/>
        </p:nvSpPr>
        <p:spPr bwMode="auto">
          <a:xfrm flipV="1">
            <a:off x="1752600" y="4648200"/>
            <a:ext cx="0" cy="10668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1" name="Text Box 112"/>
          <p:cNvSpPr txBox="1">
            <a:spLocks noChangeArrowheads="1"/>
          </p:cNvSpPr>
          <p:nvPr/>
        </p:nvSpPr>
        <p:spPr bwMode="auto">
          <a:xfrm>
            <a:off x="1447800" y="4646613"/>
            <a:ext cx="659155" cy="30777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kern="1200" dirty="0">
                <a:latin typeface="Calibri" pitchFamily="34" charset="0"/>
                <a:ea typeface="ＭＳ Ｐゴシック" charset="-128"/>
                <a:cs typeface="Arial" charset="0"/>
              </a:rPr>
              <a:t>   1 0 1</a:t>
            </a:r>
          </a:p>
        </p:txBody>
      </p:sp>
      <p:sp>
        <p:nvSpPr>
          <p:cNvPr id="37992" name="Line 113"/>
          <p:cNvSpPr>
            <a:spLocks noChangeShapeType="1"/>
          </p:cNvSpPr>
          <p:nvPr/>
        </p:nvSpPr>
        <p:spPr bwMode="auto">
          <a:xfrm flipV="1">
            <a:off x="1828800" y="3962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3" name="Line 114"/>
          <p:cNvSpPr>
            <a:spLocks noChangeShapeType="1"/>
          </p:cNvSpPr>
          <p:nvPr/>
        </p:nvSpPr>
        <p:spPr bwMode="auto">
          <a:xfrm flipH="1">
            <a:off x="1219200" y="3962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4" name="Line 115"/>
          <p:cNvSpPr>
            <a:spLocks noChangeShapeType="1"/>
          </p:cNvSpPr>
          <p:nvPr/>
        </p:nvSpPr>
        <p:spPr bwMode="auto">
          <a:xfrm flipH="1" flipV="1">
            <a:off x="1143000" y="3810000"/>
            <a:ext cx="7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5" name="Line 116"/>
          <p:cNvSpPr>
            <a:spLocks noChangeShapeType="1"/>
          </p:cNvSpPr>
          <p:nvPr/>
        </p:nvSpPr>
        <p:spPr bwMode="auto">
          <a:xfrm>
            <a:off x="4419600" y="50292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6" name="Text Box 117"/>
          <p:cNvSpPr txBox="1">
            <a:spLocks noChangeArrowheads="1"/>
          </p:cNvSpPr>
          <p:nvPr/>
        </p:nvSpPr>
        <p:spPr bwMode="auto">
          <a:xfrm>
            <a:off x="4495800" y="6015038"/>
            <a:ext cx="367408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1</a:t>
            </a:r>
          </a:p>
        </p:txBody>
      </p:sp>
      <p:sp>
        <p:nvSpPr>
          <p:cNvPr id="37997" name="Line 118"/>
          <p:cNvSpPr>
            <a:spLocks noChangeShapeType="1"/>
          </p:cNvSpPr>
          <p:nvPr/>
        </p:nvSpPr>
        <p:spPr bwMode="auto">
          <a:xfrm>
            <a:off x="3962400" y="3886200"/>
            <a:ext cx="8382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sp>
        <p:nvSpPr>
          <p:cNvPr id="37998" name="Line 119"/>
          <p:cNvSpPr>
            <a:spLocks noChangeShapeType="1"/>
          </p:cNvSpPr>
          <p:nvPr/>
        </p:nvSpPr>
        <p:spPr bwMode="auto">
          <a:xfrm>
            <a:off x="3352800" y="2971800"/>
            <a:ext cx="1447800" cy="0"/>
          </a:xfrm>
          <a:prstGeom prst="line">
            <a:avLst/>
          </a:pr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grpSp>
        <p:nvGrpSpPr>
          <p:cNvPr id="37999" name="Group 120"/>
          <p:cNvGrpSpPr>
            <a:grpSpLocks/>
          </p:cNvGrpSpPr>
          <p:nvPr/>
        </p:nvGrpSpPr>
        <p:grpSpPr bwMode="auto">
          <a:xfrm>
            <a:off x="609600" y="1143000"/>
            <a:ext cx="3581400" cy="3581400"/>
            <a:chOff x="384" y="720"/>
            <a:chExt cx="2256" cy="2256"/>
          </a:xfrm>
        </p:grpSpPr>
        <p:sp>
          <p:nvSpPr>
            <p:cNvPr id="38018" name="Line 121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19" name="Line 122"/>
            <p:cNvSpPr>
              <a:spLocks noChangeShapeType="1"/>
            </p:cNvSpPr>
            <p:nvPr/>
          </p:nvSpPr>
          <p:spPr bwMode="auto">
            <a:xfrm>
              <a:off x="1776" y="1104"/>
              <a:ext cx="24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20" name="Line 123"/>
            <p:cNvSpPr>
              <a:spLocks noChangeShapeType="1"/>
            </p:cNvSpPr>
            <p:nvPr/>
          </p:nvSpPr>
          <p:spPr bwMode="auto">
            <a:xfrm flipV="1">
              <a:off x="2016" y="720"/>
              <a:ext cx="0" cy="384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21" name="Line 124"/>
            <p:cNvSpPr>
              <a:spLocks noChangeShapeType="1"/>
            </p:cNvSpPr>
            <p:nvPr/>
          </p:nvSpPr>
          <p:spPr bwMode="auto">
            <a:xfrm flipH="1">
              <a:off x="384" y="720"/>
              <a:ext cx="163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22" name="Line 125"/>
            <p:cNvSpPr>
              <a:spLocks noChangeShapeType="1"/>
            </p:cNvSpPr>
            <p:nvPr/>
          </p:nvSpPr>
          <p:spPr bwMode="auto">
            <a:xfrm>
              <a:off x="384" y="1920"/>
              <a:ext cx="19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23" name="Line 126"/>
            <p:cNvSpPr>
              <a:spLocks noChangeShapeType="1"/>
            </p:cNvSpPr>
            <p:nvPr/>
          </p:nvSpPr>
          <p:spPr bwMode="auto">
            <a:xfrm flipV="1">
              <a:off x="384" y="720"/>
              <a:ext cx="0" cy="120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8000" name="Oval 127"/>
          <p:cNvSpPr>
            <a:spLocks noChangeArrowheads="1"/>
          </p:cNvSpPr>
          <p:nvPr/>
        </p:nvSpPr>
        <p:spPr bwMode="auto">
          <a:xfrm>
            <a:off x="1860550" y="4651375"/>
            <a:ext cx="79375" cy="76200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Arial" charset="0"/>
            </a:endParaRPr>
          </a:p>
        </p:txBody>
      </p:sp>
      <p:grpSp>
        <p:nvGrpSpPr>
          <p:cNvPr id="38001" name="Group 128"/>
          <p:cNvGrpSpPr>
            <a:grpSpLocks/>
          </p:cNvGrpSpPr>
          <p:nvPr/>
        </p:nvGrpSpPr>
        <p:grpSpPr bwMode="auto">
          <a:xfrm>
            <a:off x="1371600" y="3883025"/>
            <a:ext cx="530225" cy="1831975"/>
            <a:chOff x="864" y="2446"/>
            <a:chExt cx="334" cy="1154"/>
          </a:xfrm>
        </p:grpSpPr>
        <p:grpSp>
          <p:nvGrpSpPr>
            <p:cNvPr id="38009" name="Group 129"/>
            <p:cNvGrpSpPr>
              <a:grpSpLocks/>
            </p:cNvGrpSpPr>
            <p:nvPr/>
          </p:nvGrpSpPr>
          <p:grpSpPr bwMode="auto">
            <a:xfrm>
              <a:off x="912" y="2446"/>
              <a:ext cx="286" cy="1154"/>
              <a:chOff x="912" y="2446"/>
              <a:chExt cx="286" cy="1154"/>
            </a:xfrm>
          </p:grpSpPr>
          <p:grpSp>
            <p:nvGrpSpPr>
              <p:cNvPr id="38011" name="Group 130"/>
              <p:cNvGrpSpPr>
                <a:grpSpLocks/>
              </p:cNvGrpSpPr>
              <p:nvPr/>
            </p:nvGrpSpPr>
            <p:grpSpPr bwMode="auto">
              <a:xfrm>
                <a:off x="912" y="2446"/>
                <a:ext cx="286" cy="1010"/>
                <a:chOff x="912" y="2446"/>
                <a:chExt cx="286" cy="1010"/>
              </a:xfrm>
            </p:grpSpPr>
            <p:sp>
              <p:nvSpPr>
                <p:cNvPr id="38014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08" y="2446"/>
                  <a:ext cx="190" cy="233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b="1" kern="1200" dirty="0">
                      <a:latin typeface="Calibri" pitchFamily="34" charset="0"/>
                      <a:ea typeface="ＭＳ Ｐゴシック" charset="-128"/>
                      <a:cs typeface="Arial" charset="0"/>
                    </a:rPr>
                    <a:t>0</a:t>
                  </a:r>
                </a:p>
              </p:txBody>
            </p:sp>
            <p:grpSp>
              <p:nvGrpSpPr>
                <p:cNvPr id="38015" name="Group 132"/>
                <p:cNvGrpSpPr>
                  <a:grpSpLocks/>
                </p:cNvGrpSpPr>
                <p:nvPr/>
              </p:nvGrpSpPr>
              <p:grpSpPr bwMode="auto">
                <a:xfrm>
                  <a:off x="912" y="2928"/>
                  <a:ext cx="144" cy="528"/>
                  <a:chOff x="912" y="2928"/>
                  <a:chExt cx="144" cy="528"/>
                </a:xfrm>
              </p:grpSpPr>
              <p:sp>
                <p:nvSpPr>
                  <p:cNvPr id="38016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2928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FF33CC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kern="1200">
                      <a:latin typeface="Times New Roman" pitchFamily="18" charset="0"/>
                      <a:ea typeface="ＭＳ Ｐゴシック" charset="-128"/>
                      <a:cs typeface="Arial" charset="0"/>
                    </a:endParaRPr>
                  </a:p>
                </p:txBody>
              </p:sp>
              <p:sp>
                <p:nvSpPr>
                  <p:cNvPr id="38017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3264"/>
                    <a:ext cx="144" cy="192"/>
                  </a:xfrm>
                  <a:prstGeom prst="rect">
                    <a:avLst/>
                  </a:prstGeom>
                  <a:solidFill>
                    <a:srgbClr val="FF990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200" kern="1200" dirty="0">
                        <a:latin typeface="Calibri" pitchFamily="34" charset="0"/>
                        <a:ea typeface="ＭＳ Ｐゴシック" charset="-128"/>
                        <a:cs typeface="Arial" charset="0"/>
                      </a:rPr>
                      <a:t>NE</a:t>
                    </a:r>
                  </a:p>
                </p:txBody>
              </p:sp>
            </p:grpSp>
          </p:grpSp>
          <p:sp>
            <p:nvSpPr>
              <p:cNvPr id="38012" name="Line 135"/>
              <p:cNvSpPr>
                <a:spLocks noChangeShapeType="1"/>
              </p:cNvSpPr>
              <p:nvPr/>
            </p:nvSpPr>
            <p:spPr bwMode="auto">
              <a:xfrm flipV="1">
                <a:off x="960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  <p:sp>
            <p:nvSpPr>
              <p:cNvPr id="38013" name="Line 136"/>
              <p:cNvSpPr>
                <a:spLocks noChangeShapeType="1"/>
              </p:cNvSpPr>
              <p:nvPr/>
            </p:nvSpPr>
            <p:spPr bwMode="auto">
              <a:xfrm flipV="1">
                <a:off x="1008" y="345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1200">
                  <a:latin typeface="Times New Roman" pitchFamily="18" charset="0"/>
                  <a:ea typeface="ＭＳ Ｐゴシック" charset="-128"/>
                  <a:cs typeface="Arial" charset="0"/>
                </a:endParaRPr>
              </a:p>
            </p:txBody>
          </p:sp>
        </p:grpSp>
        <p:sp>
          <p:nvSpPr>
            <p:cNvPr id="38010" name="Text Box 137"/>
            <p:cNvSpPr txBox="1">
              <a:spLocks noChangeArrowheads="1"/>
            </p:cNvSpPr>
            <p:nvPr/>
          </p:nvSpPr>
          <p:spPr bwMode="auto">
            <a:xfrm>
              <a:off x="864" y="2928"/>
              <a:ext cx="172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0</a:t>
              </a:r>
            </a:p>
          </p:txBody>
        </p:sp>
      </p:grpSp>
      <p:grpSp>
        <p:nvGrpSpPr>
          <p:cNvPr id="38002" name="Group 138"/>
          <p:cNvGrpSpPr>
            <a:grpSpLocks/>
          </p:cNvGrpSpPr>
          <p:nvPr/>
        </p:nvGrpSpPr>
        <p:grpSpPr bwMode="auto">
          <a:xfrm>
            <a:off x="2819401" y="1752600"/>
            <a:ext cx="2043113" cy="4786313"/>
            <a:chOff x="1776" y="1104"/>
            <a:chExt cx="1287" cy="3015"/>
          </a:xfrm>
        </p:grpSpPr>
        <p:sp>
          <p:nvSpPr>
            <p:cNvPr id="38005" name="Line 139"/>
            <p:cNvSpPr>
              <a:spLocks noChangeShapeType="1"/>
            </p:cNvSpPr>
            <p:nvPr/>
          </p:nvSpPr>
          <p:spPr bwMode="auto">
            <a:xfrm>
              <a:off x="1776" y="1104"/>
              <a:ext cx="57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06" name="Line 140"/>
            <p:cNvSpPr>
              <a:spLocks noChangeShapeType="1"/>
            </p:cNvSpPr>
            <p:nvPr/>
          </p:nvSpPr>
          <p:spPr bwMode="auto">
            <a:xfrm>
              <a:off x="2784" y="3168"/>
              <a:ext cx="144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  <p:sp>
          <p:nvSpPr>
            <p:cNvPr id="38007" name="Text Box 141"/>
            <p:cNvSpPr txBox="1">
              <a:spLocks noChangeArrowheads="1"/>
            </p:cNvSpPr>
            <p:nvPr/>
          </p:nvSpPr>
          <p:spPr bwMode="auto">
            <a:xfrm>
              <a:off x="2832" y="3789"/>
              <a:ext cx="231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1200" dirty="0">
                  <a:latin typeface="Calibri" pitchFamily="34" charset="0"/>
                  <a:ea typeface="ＭＳ Ｐゴシック" charset="-128"/>
                  <a:cs typeface="Arial" charset="0"/>
                </a:rPr>
                <a:t>1</a:t>
              </a:r>
            </a:p>
          </p:txBody>
        </p:sp>
        <p:sp>
          <p:nvSpPr>
            <p:cNvPr id="38008" name="Line 142"/>
            <p:cNvSpPr>
              <a:spLocks noChangeShapeType="1"/>
            </p:cNvSpPr>
            <p:nvPr/>
          </p:nvSpPr>
          <p:spPr bwMode="auto">
            <a:xfrm>
              <a:off x="2448" y="2976"/>
              <a:ext cx="19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38003" name="Text Box 143"/>
          <p:cNvSpPr txBox="1">
            <a:spLocks noChangeArrowheads="1"/>
          </p:cNvSpPr>
          <p:nvPr/>
        </p:nvSpPr>
        <p:spPr bwMode="auto">
          <a:xfrm>
            <a:off x="6019800" y="6016625"/>
            <a:ext cx="53975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Arial" charset="0"/>
                <a:sym typeface="Webdings" pitchFamily="18" charset="2"/>
              </a:rPr>
              <a:t></a:t>
            </a:r>
          </a:p>
        </p:txBody>
      </p:sp>
      <p:sp>
        <p:nvSpPr>
          <p:cNvPr id="38004" name="Text Box 144"/>
          <p:cNvSpPr txBox="1">
            <a:spLocks noChangeArrowheads="1"/>
          </p:cNvSpPr>
          <p:nvPr/>
        </p:nvSpPr>
        <p:spPr bwMode="auto">
          <a:xfrm>
            <a:off x="4152900" y="6015038"/>
            <a:ext cx="36740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Calibri" pitchFamily="34" charset="0"/>
                <a:ea typeface="ＭＳ Ｐゴシック" charset="-128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226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58AAB96-C0CD-489B-9276-89A3026E3929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What’s Wrong with Single Cycle?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991600" cy="4800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2"/>
                </a:solidFill>
              </a:rPr>
              <a:t>All instructions run at the speed of the slowest instruction.</a:t>
            </a:r>
          </a:p>
          <a:p>
            <a:pPr eaLnBrk="1" hangingPunct="1"/>
            <a:r>
              <a:rPr lang="en-US" dirty="0"/>
              <a:t>Adding a long instruction can hurt performance</a:t>
            </a:r>
          </a:p>
          <a:p>
            <a:pPr lvl="1" eaLnBrk="1" hangingPunct="1"/>
            <a:r>
              <a:rPr lang="en-US" dirty="0"/>
              <a:t>What if you wanted to include multiply?</a:t>
            </a:r>
          </a:p>
          <a:p>
            <a:pPr eaLnBrk="1" hangingPunct="1"/>
            <a:r>
              <a:rPr lang="en-US" dirty="0"/>
              <a:t>You cannot reuse any parts of the processor</a:t>
            </a:r>
          </a:p>
          <a:p>
            <a:pPr lvl="1" eaLnBrk="1" hangingPunct="1"/>
            <a:r>
              <a:rPr lang="en-US" dirty="0"/>
              <a:t>We have 3 different adders to calculate PC+1, PC+1+offset and the ALU</a:t>
            </a:r>
          </a:p>
          <a:p>
            <a:pPr eaLnBrk="1" hangingPunct="1"/>
            <a:r>
              <a:rPr lang="en-US" dirty="0"/>
              <a:t>No benefit in making the common case fast</a:t>
            </a:r>
          </a:p>
          <a:p>
            <a:pPr lvl="1" eaLnBrk="1" hangingPunct="1"/>
            <a:r>
              <a:rPr lang="en-US" dirty="0"/>
              <a:t>Since every instruction runs at the slowest instruction speed</a:t>
            </a:r>
          </a:p>
          <a:p>
            <a:pPr lvl="2" eaLnBrk="1" hangingPunct="1"/>
            <a:r>
              <a:rPr lang="en-US" dirty="0"/>
              <a:t>This is particularly important for loads as we will see later</a:t>
            </a:r>
          </a:p>
        </p:txBody>
      </p:sp>
    </p:spTree>
    <p:extLst>
      <p:ext uri="{BB962C8B-B14F-4D97-AF65-F5344CB8AC3E}">
        <p14:creationId xmlns:p14="http://schemas.microsoft.com/office/powerpoint/2010/main" val="11962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9DB951-2D50-4DA5-91F9-563F51A8BB18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Building Blocks for the LC2</a:t>
            </a:r>
          </a:p>
        </p:txBody>
      </p:sp>
      <p:sp>
        <p:nvSpPr>
          <p:cNvPr id="14340" name="Text Box 19"/>
          <p:cNvSpPr txBox="1">
            <a:spLocks noChangeArrowheads="1"/>
          </p:cNvSpPr>
          <p:nvPr/>
        </p:nvSpPr>
        <p:spPr bwMode="auto">
          <a:xfrm>
            <a:off x="533400" y="5715000"/>
            <a:ext cx="834866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+mn-cs"/>
              </a:rPr>
              <a:t>Here are the pieces, go build yourself a processor!</a:t>
            </a:r>
          </a:p>
        </p:txBody>
      </p:sp>
      <p:grpSp>
        <p:nvGrpSpPr>
          <p:cNvPr id="14341" name="Group 62"/>
          <p:cNvGrpSpPr>
            <a:grpSpLocks/>
          </p:cNvGrpSpPr>
          <p:nvPr/>
        </p:nvGrpSpPr>
        <p:grpSpPr bwMode="auto">
          <a:xfrm>
            <a:off x="609600" y="1216025"/>
            <a:ext cx="8229600" cy="4575175"/>
            <a:chOff x="192" y="574"/>
            <a:chExt cx="5424" cy="3218"/>
          </a:xfrm>
        </p:grpSpPr>
        <p:sp>
          <p:nvSpPr>
            <p:cNvPr id="14342" name="AutoShape 3"/>
            <p:cNvSpPr>
              <a:spLocks noChangeArrowheads="1"/>
            </p:cNvSpPr>
            <p:nvPr/>
          </p:nvSpPr>
          <p:spPr bwMode="auto">
            <a:xfrm rot="-5400000">
              <a:off x="4476" y="1332"/>
              <a:ext cx="86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X</a:t>
              </a:r>
            </a:p>
          </p:txBody>
        </p:sp>
        <p:sp>
          <p:nvSpPr>
            <p:cNvPr id="14343" name="AutoShape 4"/>
            <p:cNvSpPr>
              <a:spLocks noChangeArrowheads="1"/>
            </p:cNvSpPr>
            <p:nvPr/>
          </p:nvSpPr>
          <p:spPr bwMode="auto">
            <a:xfrm rot="-5400000">
              <a:off x="4140" y="1332"/>
              <a:ext cx="86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X</a:t>
              </a:r>
            </a:p>
          </p:txBody>
        </p:sp>
        <p:sp>
          <p:nvSpPr>
            <p:cNvPr id="14344" name="AutoShape 5"/>
            <p:cNvSpPr>
              <a:spLocks noChangeArrowheads="1"/>
            </p:cNvSpPr>
            <p:nvPr/>
          </p:nvSpPr>
          <p:spPr bwMode="auto">
            <a:xfrm rot="-5400000">
              <a:off x="3468" y="1332"/>
              <a:ext cx="86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X</a:t>
              </a:r>
            </a:p>
          </p:txBody>
        </p:sp>
        <p:sp>
          <p:nvSpPr>
            <p:cNvPr id="14345" name="AutoShape 6"/>
            <p:cNvSpPr>
              <a:spLocks noChangeArrowheads="1"/>
            </p:cNvSpPr>
            <p:nvPr/>
          </p:nvSpPr>
          <p:spPr bwMode="auto">
            <a:xfrm rot="-5400000">
              <a:off x="3804" y="1332"/>
              <a:ext cx="864" cy="2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X</a:t>
              </a:r>
            </a:p>
          </p:txBody>
        </p:sp>
        <p:sp>
          <p:nvSpPr>
            <p:cNvPr id="14346" name="Freeform 7"/>
            <p:cNvSpPr>
              <a:spLocks/>
            </p:cNvSpPr>
            <p:nvPr/>
          </p:nvSpPr>
          <p:spPr bwMode="auto">
            <a:xfrm rot="-5400000">
              <a:off x="2769" y="3039"/>
              <a:ext cx="1056" cy="353"/>
            </a:xfrm>
            <a:custGeom>
              <a:avLst/>
              <a:gdLst>
                <a:gd name="T0" fmla="*/ 2926 w 672"/>
                <a:gd name="T1" fmla="*/ 651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18 h 288"/>
                <a:gd name="T8" fmla="*/ 1758 w 672"/>
                <a:gd name="T9" fmla="*/ 218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51 h 288"/>
                <a:gd name="T16" fmla="*/ 2926 w 672"/>
                <a:gd name="T17" fmla="*/ 65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3264" y="2925"/>
              <a:ext cx="221" cy="6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</p:txBody>
        </p:sp>
        <p:sp>
          <p:nvSpPr>
            <p:cNvPr id="14348" name="Freeform 9"/>
            <p:cNvSpPr>
              <a:spLocks/>
            </p:cNvSpPr>
            <p:nvPr/>
          </p:nvSpPr>
          <p:spPr bwMode="auto">
            <a:xfrm rot="-5400000">
              <a:off x="3517" y="3107"/>
              <a:ext cx="624" cy="266"/>
            </a:xfrm>
            <a:custGeom>
              <a:avLst/>
              <a:gdLst>
                <a:gd name="T0" fmla="*/ 357 w 672"/>
                <a:gd name="T1" fmla="*/ 210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70 h 288"/>
                <a:gd name="T8" fmla="*/ 214 w 672"/>
                <a:gd name="T9" fmla="*/ 70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210 h 288"/>
                <a:gd name="T16" fmla="*/ 357 w 672"/>
                <a:gd name="T17" fmla="*/ 21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49" name="Freeform 10"/>
            <p:cNvSpPr>
              <a:spLocks/>
            </p:cNvSpPr>
            <p:nvPr/>
          </p:nvSpPr>
          <p:spPr bwMode="auto">
            <a:xfrm rot="-5400000">
              <a:off x="4045" y="3155"/>
              <a:ext cx="624" cy="266"/>
            </a:xfrm>
            <a:custGeom>
              <a:avLst/>
              <a:gdLst>
                <a:gd name="T0" fmla="*/ 357 w 672"/>
                <a:gd name="T1" fmla="*/ 210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70 h 288"/>
                <a:gd name="T8" fmla="*/ 214 w 672"/>
                <a:gd name="T9" fmla="*/ 70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210 h 288"/>
                <a:gd name="T16" fmla="*/ 357 w 672"/>
                <a:gd name="T17" fmla="*/ 21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3792" y="3103"/>
              <a:ext cx="206" cy="28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  <p:sp>
          <p:nvSpPr>
            <p:cNvPr id="14351" name="Text Box 12"/>
            <p:cNvSpPr txBox="1">
              <a:spLocks noChangeArrowheads="1"/>
            </p:cNvSpPr>
            <p:nvPr/>
          </p:nvSpPr>
          <p:spPr bwMode="auto">
            <a:xfrm>
              <a:off x="4320" y="3166"/>
              <a:ext cx="206" cy="28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1872" y="768"/>
              <a:ext cx="528" cy="15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 dirty="0">
                  <a:latin typeface="Calibri" pitchFamily="34" charset="0"/>
                  <a:ea typeface="ＭＳ Ｐゴシック" charset="-128"/>
                  <a:cs typeface="+mn-cs"/>
                </a:rPr>
                <a:t>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 dirty="0">
                  <a:latin typeface="Calibri" pitchFamily="34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14353" name="Rectangle 14"/>
            <p:cNvSpPr>
              <a:spLocks noChangeArrowheads="1"/>
            </p:cNvSpPr>
            <p:nvPr/>
          </p:nvSpPr>
          <p:spPr bwMode="auto">
            <a:xfrm>
              <a:off x="2544" y="960"/>
              <a:ext cx="240" cy="43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 dirty="0" err="1">
                  <a:latin typeface="Calibri" pitchFamily="34" charset="0"/>
                  <a:ea typeface="ＭＳ Ｐゴシック" charset="-128"/>
                  <a:cs typeface="+mn-cs"/>
                </a:rPr>
                <a:t>reg</a:t>
              </a:r>
              <a:endParaRPr lang="en-US" sz="1600" kern="1200" dirty="0">
                <a:latin typeface="Calibri" pitchFamily="34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4704" y="3168"/>
              <a:ext cx="768" cy="1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Sign extend</a:t>
              </a:r>
            </a:p>
          </p:txBody>
        </p:sp>
        <p:sp>
          <p:nvSpPr>
            <p:cNvPr id="14355" name="Rectangle 16"/>
            <p:cNvSpPr>
              <a:spLocks noChangeArrowheads="1"/>
            </p:cNvSpPr>
            <p:nvPr/>
          </p:nvSpPr>
          <p:spPr bwMode="auto">
            <a:xfrm>
              <a:off x="384" y="768"/>
              <a:ext cx="528" cy="15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 dirty="0">
                  <a:latin typeface="Calibri" pitchFamily="34" charset="0"/>
                  <a:ea typeface="ＭＳ Ｐゴシック" charset="-128"/>
                  <a:cs typeface="+mn-cs"/>
                </a:rPr>
                <a:t>memory</a:t>
              </a:r>
            </a:p>
          </p:txBody>
        </p:sp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>
              <a:off x="1104" y="768"/>
              <a:ext cx="528" cy="15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kern="1200" dirty="0">
                  <a:latin typeface="Calibri" pitchFamily="34" charset="0"/>
                  <a:ea typeface="ＭＳ Ｐゴシック" charset="-128"/>
                  <a:cs typeface="+mn-cs"/>
                </a:rPr>
                <a:t>memory</a:t>
              </a:r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3360" y="1968"/>
              <a:ext cx="2112" cy="432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ROM</a:t>
              </a:r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1153" y="2589"/>
              <a:ext cx="612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State</a:t>
              </a:r>
            </a:p>
          </p:txBody>
        </p:sp>
        <p:sp>
          <p:nvSpPr>
            <p:cNvPr id="14359" name="Rectangle 21"/>
            <p:cNvSpPr>
              <a:spLocks noChangeArrowheads="1"/>
            </p:cNvSpPr>
            <p:nvPr/>
          </p:nvSpPr>
          <p:spPr bwMode="auto">
            <a:xfrm>
              <a:off x="192" y="672"/>
              <a:ext cx="2688" cy="17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60" name="Rectangle 22"/>
            <p:cNvSpPr>
              <a:spLocks noChangeArrowheads="1"/>
            </p:cNvSpPr>
            <p:nvPr/>
          </p:nvSpPr>
          <p:spPr bwMode="auto">
            <a:xfrm>
              <a:off x="3264" y="960"/>
              <a:ext cx="2352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61" name="Rectangle 23"/>
            <p:cNvSpPr>
              <a:spLocks noChangeArrowheads="1"/>
            </p:cNvSpPr>
            <p:nvPr/>
          </p:nvSpPr>
          <p:spPr bwMode="auto">
            <a:xfrm>
              <a:off x="3024" y="2640"/>
              <a:ext cx="2496" cy="1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3936" y="574"/>
              <a:ext cx="831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Control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2016" y="3070"/>
              <a:ext cx="1005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Compute</a:t>
              </a:r>
            </a:p>
          </p:txBody>
        </p:sp>
        <p:sp>
          <p:nvSpPr>
            <p:cNvPr id="14364" name="Rectangle 26"/>
            <p:cNvSpPr>
              <a:spLocks noChangeArrowheads="1"/>
            </p:cNvSpPr>
            <p:nvPr/>
          </p:nvSpPr>
          <p:spPr bwMode="auto">
            <a:xfrm>
              <a:off x="5232" y="1248"/>
              <a:ext cx="192" cy="432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kern="1200" dirty="0">
                <a:latin typeface="Calibri" pitchFamily="34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>
              <a:off x="5171" y="1344"/>
              <a:ext cx="264" cy="3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3to8</a:t>
              </a:r>
            </a:p>
          </p:txBody>
        </p:sp>
      </p:grp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565991" y="4436572"/>
            <a:ext cx="1090363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kern="1200" dirty="0" smtClean="0">
                <a:latin typeface="Calibri" pitchFamily="34" charset="0"/>
                <a:ea typeface="ＭＳ Ｐゴシック" charset="-128"/>
                <a:cs typeface="+mn-cs"/>
              </a:rPr>
              <a:t>Very easy!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kern="1200" dirty="0" smtClean="0">
                <a:latin typeface="Calibri" pitchFamily="34" charset="0"/>
                <a:ea typeface="ＭＳ Ｐゴシック" charset="-128"/>
                <a:cs typeface="+mn-cs"/>
              </a:rPr>
              <a:t>Just a few wires</a:t>
            </a:r>
            <a:endParaRPr lang="en-US" sz="11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6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958540-8079-48B5-8077-68193892845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What’s Wrong with Single Cycle?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001000" cy="4800600"/>
          </a:xfrm>
        </p:spPr>
        <p:txBody>
          <a:bodyPr/>
          <a:lstStyle/>
          <a:p>
            <a:pPr lvl="1" eaLnBrk="1" hangingPunct="1"/>
            <a:r>
              <a:rPr lang="en-US" dirty="0"/>
              <a:t>1 ns –  Register read/write time</a:t>
            </a:r>
          </a:p>
          <a:p>
            <a:pPr lvl="1" eaLnBrk="1" hangingPunct="1"/>
            <a:r>
              <a:rPr lang="en-US" dirty="0"/>
              <a:t>2 ns – ALU/adder</a:t>
            </a:r>
          </a:p>
          <a:p>
            <a:pPr lvl="1" eaLnBrk="1" hangingPunct="1"/>
            <a:r>
              <a:rPr lang="en-US" dirty="0"/>
              <a:t>2 ns – memory access</a:t>
            </a:r>
          </a:p>
          <a:p>
            <a:pPr lvl="1" eaLnBrk="1" hangingPunct="1"/>
            <a:r>
              <a:rPr lang="en-US" dirty="0"/>
              <a:t>0 ns – MUX, PC access, sign extend, ROM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add:	2ns	+ 1ns 	+ 2ns		+ 1 ns	= 6 ns</a:t>
            </a:r>
          </a:p>
          <a:p>
            <a:pPr lvl="1" eaLnBrk="1" hangingPunct="1"/>
            <a:r>
              <a:rPr lang="en-US" dirty="0" err="1"/>
              <a:t>beq</a:t>
            </a:r>
            <a:r>
              <a:rPr lang="en-US" dirty="0"/>
              <a:t>:	2ns	+ 1ns	+ 2ns			= 5 ns</a:t>
            </a:r>
          </a:p>
          <a:p>
            <a:pPr lvl="1" eaLnBrk="1" hangingPunct="1"/>
            <a:r>
              <a:rPr lang="en-US" dirty="0" err="1"/>
              <a:t>sw</a:t>
            </a:r>
            <a:r>
              <a:rPr lang="en-US" dirty="0"/>
              <a:t>:	2ns	+ 1ns	+ 2ns	+ 2ns		= 7 ns</a:t>
            </a:r>
          </a:p>
          <a:p>
            <a:pPr lvl="1" eaLnBrk="1" hangingPunct="1"/>
            <a:r>
              <a:rPr lang="en-US" dirty="0" err="1"/>
              <a:t>lw</a:t>
            </a:r>
            <a:r>
              <a:rPr lang="en-US" dirty="0"/>
              <a:t>:	2ns	+ 1ns	+ 2ns	+ 2ns 	+ 1ns	= 8 ns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914525" y="3124200"/>
            <a:ext cx="4136453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Get          read     ALU       </a:t>
            </a:r>
            <a:r>
              <a:rPr lang="en-US" sz="20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mem</a:t>
            </a: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     write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Instr</a:t>
            </a: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        </a:t>
            </a:r>
            <a:r>
              <a:rPr lang="en-US" sz="20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reg</a:t>
            </a: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       </a:t>
            </a:r>
            <a:r>
              <a:rPr lang="en-US" sz="20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oper</a:t>
            </a:r>
            <a:r>
              <a:rPr lang="en-US" sz="2000" b="1" kern="1200" dirty="0">
                <a:latin typeface="Calibri" pitchFamily="34" charset="0"/>
                <a:ea typeface="ＭＳ Ｐゴシック" charset="-128"/>
                <a:cs typeface="Arial" charset="0"/>
              </a:rPr>
              <a:t>.                    </a:t>
            </a:r>
            <a:r>
              <a:rPr lang="en-US" sz="2000" b="1" kern="1200" dirty="0" err="1">
                <a:latin typeface="Calibri" pitchFamily="34" charset="0"/>
                <a:ea typeface="ＭＳ Ｐゴシック" charset="-128"/>
                <a:cs typeface="Arial" charset="0"/>
              </a:rPr>
              <a:t>reg</a:t>
            </a:r>
            <a:endParaRPr lang="en-US" sz="2000" b="1" kern="1200" dirty="0">
              <a:latin typeface="Calibri" pitchFamily="34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831F19-883B-4704-B578-113D0DECFBA7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Computing Execution Time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Assume:  100 instructions executed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25% of instructions are loads,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10% of instructions are stores,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45% of instructions are adds,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20% of instructions are branches.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Single-cycle execution: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	??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Optimal execution: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   	??</a:t>
            </a:r>
          </a:p>
        </p:txBody>
      </p:sp>
    </p:spTree>
    <p:extLst>
      <p:ext uri="{BB962C8B-B14F-4D97-AF65-F5344CB8AC3E}">
        <p14:creationId xmlns:p14="http://schemas.microsoft.com/office/powerpoint/2010/main" val="32894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E831F19-883B-4704-B578-113D0DECFBA7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Computing Execution Time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Assume:  100 instructions executed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25% of instructions are loads,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10% of instructions are stores,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45% of instructions are adds, and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/>
              <a:t>20% of instructions are branches.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Single-cycle execution: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	100 * 8ns = </a:t>
            </a:r>
            <a:r>
              <a:rPr lang="en-US" sz="2800" b="1" u="sng"/>
              <a:t>800</a:t>
            </a:r>
            <a:r>
              <a:rPr lang="en-US" sz="2800" b="1"/>
              <a:t> </a:t>
            </a:r>
            <a:r>
              <a:rPr lang="en-US" sz="2800"/>
              <a:t>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Optimal execution: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   	25*8ns + 10*7ns + 45*6ns + 20*5ns = </a:t>
            </a:r>
            <a:r>
              <a:rPr lang="en-US" sz="2800" b="1" u="sng"/>
              <a:t>640</a:t>
            </a:r>
            <a:r>
              <a:rPr lang="en-US" sz="2800" b="1"/>
              <a:t> </a:t>
            </a:r>
            <a:r>
              <a:rPr lang="en-US" sz="280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481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C07D7A-451F-4257-94EC-1FD36D7AF99F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Control Building Blocks (1)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76275" y="1600200"/>
            <a:ext cx="3810000" cy="4114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solidFill>
                <a:srgbClr val="FFFFFF"/>
              </a:solidFill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 rot="-5400000">
            <a:off x="1684338" y="3409950"/>
            <a:ext cx="1371600" cy="342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X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512888" y="3352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1512888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2351088" y="41148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1284288" y="2052638"/>
            <a:ext cx="2057743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kern="1200" dirty="0">
                <a:latin typeface="Calibri" pitchFamily="34" charset="0"/>
                <a:ea typeface="ＭＳ Ｐゴシック" charset="-128"/>
                <a:cs typeface="+mn-cs"/>
              </a:rPr>
              <a:t>2 to 1 MUX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735013" y="3035300"/>
            <a:ext cx="68961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IN1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50888" y="3654425"/>
            <a:ext cx="68961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IN2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1817688" y="4873625"/>
            <a:ext cx="103586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+mn-cs"/>
              </a:rPr>
              <a:t>select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2579688" y="3581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3417888" y="3349625"/>
            <a:ext cx="82747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OUT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248275" y="3883025"/>
            <a:ext cx="2056973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If (! select)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OUT = IN1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OUT = IN2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4714875" y="1520825"/>
            <a:ext cx="4053546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Connect one of the inputs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to OUT based on the value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of select</a:t>
            </a:r>
          </a:p>
        </p:txBody>
      </p:sp>
    </p:spTree>
    <p:extLst>
      <p:ext uri="{BB962C8B-B14F-4D97-AF65-F5344CB8AC3E}">
        <p14:creationId xmlns:p14="http://schemas.microsoft.com/office/powerpoint/2010/main" val="17551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7EEAD5-D4E9-42A1-9D6A-3013829868DC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Control Building Blocks (2)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5029200" y="2133600"/>
            <a:ext cx="3275256" cy="267765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IN		OUT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u="sng" kern="1200" dirty="0">
                <a:latin typeface="Calibri" pitchFamily="34" charset="0"/>
                <a:ea typeface="ＭＳ Ｐゴシック" charset="-128"/>
                <a:cs typeface="+mn-cs"/>
              </a:rPr>
              <a:t>210		76543210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000		00000001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001		00000010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010		00000100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011		00001000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etc.</a:t>
            </a:r>
          </a:p>
        </p:txBody>
      </p:sp>
      <p:grpSp>
        <p:nvGrpSpPr>
          <p:cNvPr id="16390" name="Group 28"/>
          <p:cNvGrpSpPr>
            <a:grpSpLocks/>
          </p:cNvGrpSpPr>
          <p:nvPr/>
        </p:nvGrpSpPr>
        <p:grpSpPr bwMode="auto">
          <a:xfrm>
            <a:off x="609600" y="1295400"/>
            <a:ext cx="3733800" cy="4800600"/>
            <a:chOff x="144" y="1104"/>
            <a:chExt cx="2640" cy="3024"/>
          </a:xfrm>
        </p:grpSpPr>
        <p:sp>
          <p:nvSpPr>
            <p:cNvPr id="16393" name="Rectangle 2"/>
            <p:cNvSpPr>
              <a:spLocks noChangeArrowheads="1"/>
            </p:cNvSpPr>
            <p:nvPr/>
          </p:nvSpPr>
          <p:spPr bwMode="auto">
            <a:xfrm>
              <a:off x="144" y="1104"/>
              <a:ext cx="2640" cy="3024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394" name="Line 4"/>
            <p:cNvSpPr>
              <a:spLocks noChangeShapeType="1"/>
            </p:cNvSpPr>
            <p:nvPr/>
          </p:nvSpPr>
          <p:spPr bwMode="auto">
            <a:xfrm>
              <a:off x="576" y="240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395" name="Text Box 5"/>
            <p:cNvSpPr txBox="1">
              <a:spLocks noChangeArrowheads="1"/>
            </p:cNvSpPr>
            <p:nvPr/>
          </p:nvSpPr>
          <p:spPr bwMode="auto">
            <a:xfrm>
              <a:off x="624" y="1323"/>
              <a:ext cx="1644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u="sng" kern="1200" dirty="0">
                  <a:latin typeface="Calibri" pitchFamily="34" charset="0"/>
                  <a:ea typeface="ＭＳ Ｐゴシック" charset="-128"/>
                  <a:cs typeface="+mn-cs"/>
                </a:rPr>
                <a:t>3 to 8 decoder</a:t>
              </a:r>
            </a:p>
          </p:txBody>
        </p:sp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192" y="2254"/>
              <a:ext cx="38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>
                  <a:latin typeface="Calibri" pitchFamily="34" charset="0"/>
                  <a:ea typeface="ＭＳ Ｐゴシック" charset="-128"/>
                  <a:cs typeface="+mn-cs"/>
                </a:rPr>
                <a:t>IN2</a:t>
              </a:r>
            </a:p>
          </p:txBody>
        </p:sp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1008" y="1678"/>
              <a:ext cx="969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OUT 7:0</a:t>
              </a:r>
            </a:p>
          </p:txBody>
        </p:sp>
        <p:sp>
          <p:nvSpPr>
            <p:cNvPr id="16398" name="Rectangle 9"/>
            <p:cNvSpPr>
              <a:spLocks noChangeArrowheads="1"/>
            </p:cNvSpPr>
            <p:nvPr/>
          </p:nvSpPr>
          <p:spPr bwMode="auto">
            <a:xfrm>
              <a:off x="816" y="2352"/>
              <a:ext cx="1104" cy="38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dirty="0">
                  <a:latin typeface="Calibri" pitchFamily="34" charset="0"/>
                  <a:ea typeface="ＭＳ Ｐゴシック" charset="-128"/>
                  <a:cs typeface="+mn-cs"/>
                </a:rPr>
                <a:t>3x8 decoder</a:t>
              </a:r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576" y="25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576" y="26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1" name="Text Box 12"/>
            <p:cNvSpPr txBox="1">
              <a:spLocks noChangeArrowheads="1"/>
            </p:cNvSpPr>
            <p:nvPr/>
          </p:nvSpPr>
          <p:spPr bwMode="auto">
            <a:xfrm>
              <a:off x="192" y="2398"/>
              <a:ext cx="38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>
                  <a:latin typeface="Calibri" pitchFamily="34" charset="0"/>
                  <a:ea typeface="ＭＳ Ｐゴシック" charset="-128"/>
                  <a:cs typeface="+mn-cs"/>
                </a:rPr>
                <a:t>IN1</a:t>
              </a:r>
            </a:p>
          </p:txBody>
        </p:sp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192" y="2542"/>
              <a:ext cx="38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1200" dirty="0">
                  <a:latin typeface="Calibri" pitchFamily="34" charset="0"/>
                  <a:ea typeface="ＭＳ Ｐゴシック" charset="-128"/>
                  <a:cs typeface="+mn-cs"/>
                </a:rPr>
                <a:t>IN0</a:t>
              </a:r>
            </a:p>
          </p:txBody>
        </p:sp>
        <p:sp>
          <p:nvSpPr>
            <p:cNvPr id="16403" name="Line 14"/>
            <p:cNvSpPr>
              <a:spLocks noChangeShapeType="1"/>
            </p:cNvSpPr>
            <p:nvPr/>
          </p:nvSpPr>
          <p:spPr bwMode="auto">
            <a:xfrm flipV="1">
              <a:off x="864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4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5" name="Line 16"/>
            <p:cNvSpPr>
              <a:spLocks noChangeShapeType="1"/>
            </p:cNvSpPr>
            <p:nvPr/>
          </p:nvSpPr>
          <p:spPr bwMode="auto">
            <a:xfrm flipV="1">
              <a:off x="1152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6" name="Line 17"/>
            <p:cNvSpPr>
              <a:spLocks noChangeShapeType="1"/>
            </p:cNvSpPr>
            <p:nvPr/>
          </p:nvSpPr>
          <p:spPr bwMode="auto">
            <a:xfrm flipV="1">
              <a:off x="1296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7" name="Line 18"/>
            <p:cNvSpPr>
              <a:spLocks noChangeShapeType="1"/>
            </p:cNvSpPr>
            <p:nvPr/>
          </p:nvSpPr>
          <p:spPr bwMode="auto">
            <a:xfrm flipV="1">
              <a:off x="1440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8" name="Line 19"/>
            <p:cNvSpPr>
              <a:spLocks noChangeShapeType="1"/>
            </p:cNvSpPr>
            <p:nvPr/>
          </p:nvSpPr>
          <p:spPr bwMode="auto">
            <a:xfrm flipV="1">
              <a:off x="1584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09" name="Line 20"/>
            <p:cNvSpPr>
              <a:spLocks noChangeShapeType="1"/>
            </p:cNvSpPr>
            <p:nvPr/>
          </p:nvSpPr>
          <p:spPr bwMode="auto">
            <a:xfrm flipV="1">
              <a:off x="1728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10" name="Line 21"/>
            <p:cNvSpPr>
              <a:spLocks noChangeShapeType="1"/>
            </p:cNvSpPr>
            <p:nvPr/>
          </p:nvSpPr>
          <p:spPr bwMode="auto">
            <a:xfrm flipV="1">
              <a:off x="1872" y="211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36" y="2955"/>
              <a:ext cx="2155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u="sng" kern="1200" dirty="0">
                  <a:latin typeface="Calibri" pitchFamily="34" charset="0"/>
                  <a:ea typeface="ＭＳ Ｐゴシック" charset="-128"/>
                  <a:cs typeface="+mn-cs"/>
                </a:rPr>
                <a:t>Read-only Memory</a:t>
              </a:r>
            </a:p>
          </p:txBody>
        </p:sp>
        <p:sp>
          <p:nvSpPr>
            <p:cNvPr id="16412" name="Rectangle 23"/>
            <p:cNvSpPr>
              <a:spLocks noChangeArrowheads="1"/>
            </p:cNvSpPr>
            <p:nvPr/>
          </p:nvSpPr>
          <p:spPr bwMode="auto">
            <a:xfrm>
              <a:off x="720" y="3360"/>
              <a:ext cx="1104" cy="384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kern="1200" dirty="0">
                  <a:latin typeface="Calibri" pitchFamily="34" charset="0"/>
                  <a:ea typeface="ＭＳ Ｐゴシック" charset="-128"/>
                  <a:cs typeface="+mn-cs"/>
                </a:rPr>
                <a:t>ROM</a:t>
              </a:r>
            </a:p>
          </p:txBody>
        </p:sp>
      </p:grpSp>
      <p:sp>
        <p:nvSpPr>
          <p:cNvPr id="16391" name="Text Box 24"/>
          <p:cNvSpPr txBox="1">
            <a:spLocks noChangeArrowheads="1"/>
          </p:cNvSpPr>
          <p:nvPr/>
        </p:nvSpPr>
        <p:spPr bwMode="auto">
          <a:xfrm>
            <a:off x="4929188" y="1189038"/>
            <a:ext cx="4105611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Decoder activates one of the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output lines based on the input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5105400" y="5029200"/>
            <a:ext cx="3104248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ＭＳ Ｐゴシック" charset="-128"/>
                <a:cs typeface="+mn-cs"/>
              </a:rPr>
              <a:t>ROM stores preset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ＭＳ Ｐゴシック" charset="-128"/>
                <a:cs typeface="+mn-cs"/>
              </a:rPr>
              <a:t>data in each location.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Calibri" pitchFamily="34" charset="0"/>
                <a:ea typeface="ＭＳ Ｐゴシック" charset="-128"/>
                <a:cs typeface="+mn-cs"/>
              </a:rPr>
              <a:t>Give address to access data.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101436" y="5213350"/>
            <a:ext cx="3394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54874" y="5013722"/>
            <a:ext cx="641522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 err="1" smtClean="0">
                <a:latin typeface="Calibri" pitchFamily="34" charset="0"/>
                <a:ea typeface="ＭＳ Ｐゴシック" charset="-128"/>
                <a:cs typeface="+mn-cs"/>
              </a:rPr>
              <a:t>Addr</a:t>
            </a:r>
            <a:endParaRPr lang="en-US" sz="18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998816" y="5181084"/>
            <a:ext cx="33943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3412374" y="4981456"/>
            <a:ext cx="62055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 smtClean="0">
                <a:latin typeface="Calibri" pitchFamily="34" charset="0"/>
                <a:ea typeface="ＭＳ Ｐゴシック" charset="-128"/>
                <a:cs typeface="+mn-cs"/>
              </a:rPr>
              <a:t>Data</a:t>
            </a:r>
            <a:endParaRPr lang="en-US" sz="18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1150757" y="5157239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3043729" y="512521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01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F586D4-D675-4F06-8C95-589A7899DA5E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Compute Building Blocks (1)</a:t>
            </a:r>
          </a:p>
        </p:txBody>
      </p: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912503" y="2121734"/>
            <a:ext cx="3572581" cy="3046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OUT = f(IN1, IN2)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EQ = (IN1 == IN2)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 dirty="0">
              <a:latin typeface="Calibri" pitchFamily="34" charset="0"/>
              <a:ea typeface="ＭＳ Ｐゴシック" charset="-128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For LC2K: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	f=0 is add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	f=1 is nor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For other processors, there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are many more functions.</a:t>
            </a:r>
          </a:p>
        </p:txBody>
      </p:sp>
      <p:sp>
        <p:nvSpPr>
          <p:cNvPr id="17414" name="Text Box 14"/>
          <p:cNvSpPr txBox="1">
            <a:spLocks noChangeArrowheads="1"/>
          </p:cNvSpPr>
          <p:nvPr/>
        </p:nvSpPr>
        <p:spPr bwMode="auto">
          <a:xfrm>
            <a:off x="4724400" y="1216025"/>
            <a:ext cx="3773149" cy="9541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Perform basic arithmetic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functions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4800600" y="5334000"/>
            <a:ext cx="4114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Just adds</a:t>
            </a:r>
          </a:p>
        </p:txBody>
      </p:sp>
      <p:grpSp>
        <p:nvGrpSpPr>
          <p:cNvPr id="17416" name="Group 30"/>
          <p:cNvGrpSpPr>
            <a:grpSpLocks/>
          </p:cNvGrpSpPr>
          <p:nvPr/>
        </p:nvGrpSpPr>
        <p:grpSpPr bwMode="auto">
          <a:xfrm>
            <a:off x="611189" y="1371600"/>
            <a:ext cx="3886197" cy="4724403"/>
            <a:chOff x="96" y="912"/>
            <a:chExt cx="2640" cy="3312"/>
          </a:xfrm>
        </p:grpSpPr>
        <p:sp>
          <p:nvSpPr>
            <p:cNvPr id="17417" name="Rectangle 2"/>
            <p:cNvSpPr>
              <a:spLocks noChangeArrowheads="1"/>
            </p:cNvSpPr>
            <p:nvPr/>
          </p:nvSpPr>
          <p:spPr bwMode="auto">
            <a:xfrm>
              <a:off x="96" y="912"/>
              <a:ext cx="2640" cy="3312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18" name="Line 4"/>
            <p:cNvSpPr>
              <a:spLocks noChangeShapeType="1"/>
            </p:cNvSpPr>
            <p:nvPr/>
          </p:nvSpPr>
          <p:spPr bwMode="auto">
            <a:xfrm>
              <a:off x="768" y="172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19" name="Line 5"/>
            <p:cNvSpPr>
              <a:spLocks noChangeShapeType="1"/>
            </p:cNvSpPr>
            <p:nvPr/>
          </p:nvSpPr>
          <p:spPr bwMode="auto">
            <a:xfrm>
              <a:off x="768" y="240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20" name="Line 6"/>
            <p:cNvSpPr>
              <a:spLocks noChangeShapeType="1"/>
            </p:cNvSpPr>
            <p:nvPr/>
          </p:nvSpPr>
          <p:spPr bwMode="auto">
            <a:xfrm flipV="1">
              <a:off x="1344" y="2448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21" name="Text Box 7"/>
            <p:cNvSpPr txBox="1">
              <a:spLocks noChangeArrowheads="1"/>
            </p:cNvSpPr>
            <p:nvPr/>
          </p:nvSpPr>
          <p:spPr bwMode="auto">
            <a:xfrm>
              <a:off x="193" y="990"/>
              <a:ext cx="2260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u="sng" kern="1200" dirty="0">
                  <a:latin typeface="Calibri" pitchFamily="34" charset="0"/>
                  <a:ea typeface="ＭＳ Ｐゴシック" charset="-128"/>
                  <a:cs typeface="+mn-cs"/>
                </a:rPr>
                <a:t>Arithmetic Logic Unit</a:t>
              </a:r>
            </a:p>
          </p:txBody>
        </p:sp>
        <p:sp>
          <p:nvSpPr>
            <p:cNvPr id="17422" name="Text Box 8"/>
            <p:cNvSpPr txBox="1">
              <a:spLocks noChangeArrowheads="1"/>
            </p:cNvSpPr>
            <p:nvPr/>
          </p:nvSpPr>
          <p:spPr bwMode="auto">
            <a:xfrm>
              <a:off x="288" y="1534"/>
              <a:ext cx="468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IN1</a:t>
              </a:r>
            </a:p>
          </p:txBody>
        </p:sp>
        <p:sp>
          <p:nvSpPr>
            <p:cNvPr id="17423" name="Text Box 9"/>
            <p:cNvSpPr txBox="1">
              <a:spLocks noChangeArrowheads="1"/>
            </p:cNvSpPr>
            <p:nvPr/>
          </p:nvSpPr>
          <p:spPr bwMode="auto">
            <a:xfrm>
              <a:off x="288" y="2206"/>
              <a:ext cx="468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IN2</a:t>
              </a:r>
            </a:p>
          </p:txBody>
        </p:sp>
        <p:sp>
          <p:nvSpPr>
            <p:cNvPr id="17424" name="Text Box 10"/>
            <p:cNvSpPr txBox="1">
              <a:spLocks noChangeArrowheads="1"/>
            </p:cNvSpPr>
            <p:nvPr/>
          </p:nvSpPr>
          <p:spPr bwMode="auto">
            <a:xfrm>
              <a:off x="960" y="2734"/>
              <a:ext cx="954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  <a:cs typeface="+mn-cs"/>
                </a:rPr>
                <a:t>function</a:t>
              </a:r>
            </a:p>
          </p:txBody>
        </p:sp>
        <p:sp>
          <p:nvSpPr>
            <p:cNvPr id="17425" name="Line 11"/>
            <p:cNvSpPr>
              <a:spLocks noChangeShapeType="1"/>
            </p:cNvSpPr>
            <p:nvPr/>
          </p:nvSpPr>
          <p:spPr bwMode="auto">
            <a:xfrm>
              <a:off x="1536" y="20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26" name="Text Box 12"/>
            <p:cNvSpPr txBox="1">
              <a:spLocks noChangeArrowheads="1"/>
            </p:cNvSpPr>
            <p:nvPr/>
          </p:nvSpPr>
          <p:spPr bwMode="auto">
            <a:xfrm>
              <a:off x="1968" y="1918"/>
              <a:ext cx="562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OUT</a:t>
              </a:r>
            </a:p>
          </p:txBody>
        </p:sp>
        <p:sp>
          <p:nvSpPr>
            <p:cNvPr id="17427" name="Freeform 15"/>
            <p:cNvSpPr>
              <a:spLocks/>
            </p:cNvSpPr>
            <p:nvPr/>
          </p:nvSpPr>
          <p:spPr bwMode="auto">
            <a:xfrm rot="16200000">
              <a:off x="849" y="1887"/>
              <a:ext cx="1056" cy="353"/>
            </a:xfrm>
            <a:custGeom>
              <a:avLst/>
              <a:gdLst>
                <a:gd name="T0" fmla="*/ 2926 w 672"/>
                <a:gd name="T1" fmla="*/ 651 h 288"/>
                <a:gd name="T2" fmla="*/ 4097 w 672"/>
                <a:gd name="T3" fmla="*/ 0 h 288"/>
                <a:gd name="T4" fmla="*/ 2635 w 672"/>
                <a:gd name="T5" fmla="*/ 0 h 288"/>
                <a:gd name="T6" fmla="*/ 2341 w 672"/>
                <a:gd name="T7" fmla="*/ 218 h 288"/>
                <a:gd name="T8" fmla="*/ 1758 w 672"/>
                <a:gd name="T9" fmla="*/ 218 h 288"/>
                <a:gd name="T10" fmla="*/ 1461 w 672"/>
                <a:gd name="T11" fmla="*/ 0 h 288"/>
                <a:gd name="T12" fmla="*/ 0 w 672"/>
                <a:gd name="T13" fmla="*/ 0 h 288"/>
                <a:gd name="T14" fmla="*/ 1172 w 672"/>
                <a:gd name="T15" fmla="*/ 651 h 288"/>
                <a:gd name="T16" fmla="*/ 2926 w 672"/>
                <a:gd name="T17" fmla="*/ 651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29" name="Freeform 17"/>
            <p:cNvSpPr>
              <a:spLocks/>
            </p:cNvSpPr>
            <p:nvPr/>
          </p:nvSpPr>
          <p:spPr bwMode="auto">
            <a:xfrm rot="16200000">
              <a:off x="1021" y="3731"/>
              <a:ext cx="624" cy="266"/>
            </a:xfrm>
            <a:custGeom>
              <a:avLst/>
              <a:gdLst>
                <a:gd name="T0" fmla="*/ 357 w 672"/>
                <a:gd name="T1" fmla="*/ 210 h 288"/>
                <a:gd name="T2" fmla="*/ 500 w 672"/>
                <a:gd name="T3" fmla="*/ 0 h 288"/>
                <a:gd name="T4" fmla="*/ 320 w 672"/>
                <a:gd name="T5" fmla="*/ 0 h 288"/>
                <a:gd name="T6" fmla="*/ 286 w 672"/>
                <a:gd name="T7" fmla="*/ 70 h 288"/>
                <a:gd name="T8" fmla="*/ 214 w 672"/>
                <a:gd name="T9" fmla="*/ 70 h 288"/>
                <a:gd name="T10" fmla="*/ 178 w 672"/>
                <a:gd name="T11" fmla="*/ 0 h 288"/>
                <a:gd name="T12" fmla="*/ 0 w 672"/>
                <a:gd name="T13" fmla="*/ 0 h 288"/>
                <a:gd name="T14" fmla="*/ 142 w 672"/>
                <a:gd name="T15" fmla="*/ 210 h 288"/>
                <a:gd name="T16" fmla="*/ 357 w 672"/>
                <a:gd name="T17" fmla="*/ 21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2"/>
                <a:gd name="T28" fmla="*/ 0 h 288"/>
                <a:gd name="T29" fmla="*/ 672 w 672"/>
                <a:gd name="T30" fmla="*/ 288 h 2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2" h="288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30" name="Text Box 18"/>
            <p:cNvSpPr txBox="1">
              <a:spLocks noChangeArrowheads="1"/>
            </p:cNvSpPr>
            <p:nvPr/>
          </p:nvSpPr>
          <p:spPr bwMode="auto">
            <a:xfrm>
              <a:off x="1253" y="3741"/>
              <a:ext cx="230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1200" dirty="0">
                  <a:latin typeface="Calibri" pitchFamily="34" charset="0"/>
                  <a:ea typeface="ＭＳ Ｐゴシック" charset="-128"/>
                  <a:cs typeface="+mn-cs"/>
                </a:rPr>
                <a:t>+</a:t>
              </a:r>
            </a:p>
          </p:txBody>
        </p:sp>
        <p:sp>
          <p:nvSpPr>
            <p:cNvPr id="17431" name="Text Box 19"/>
            <p:cNvSpPr txBox="1">
              <a:spLocks noChangeArrowheads="1"/>
            </p:cNvSpPr>
            <p:nvPr/>
          </p:nvSpPr>
          <p:spPr bwMode="auto">
            <a:xfrm>
              <a:off x="336" y="3485"/>
              <a:ext cx="418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 dirty="0">
                  <a:latin typeface="Calibri" pitchFamily="34" charset="0"/>
                  <a:ea typeface="ＭＳ Ｐゴシック" charset="-128"/>
                  <a:cs typeface="+mn-cs"/>
                </a:rPr>
                <a:t>IN1</a:t>
              </a:r>
            </a:p>
          </p:txBody>
        </p:sp>
        <p:sp>
          <p:nvSpPr>
            <p:cNvPr id="17432" name="Line 20"/>
            <p:cNvSpPr>
              <a:spLocks noChangeShapeType="1"/>
            </p:cNvSpPr>
            <p:nvPr/>
          </p:nvSpPr>
          <p:spPr bwMode="auto">
            <a:xfrm>
              <a:off x="768" y="364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33" name="Line 21"/>
            <p:cNvSpPr>
              <a:spLocks noChangeShapeType="1"/>
            </p:cNvSpPr>
            <p:nvPr/>
          </p:nvSpPr>
          <p:spPr bwMode="auto">
            <a:xfrm>
              <a:off x="768" y="40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34" name="Text Box 22"/>
            <p:cNvSpPr txBox="1">
              <a:spLocks noChangeArrowheads="1"/>
            </p:cNvSpPr>
            <p:nvPr/>
          </p:nvSpPr>
          <p:spPr bwMode="auto">
            <a:xfrm>
              <a:off x="336" y="3837"/>
              <a:ext cx="418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 dirty="0">
                  <a:latin typeface="Calibri" pitchFamily="34" charset="0"/>
                  <a:ea typeface="ＭＳ Ｐゴシック" charset="-128"/>
                  <a:cs typeface="+mn-cs"/>
                </a:rPr>
                <a:t>IN2</a:t>
              </a:r>
            </a:p>
          </p:txBody>
        </p:sp>
        <p:sp>
          <p:nvSpPr>
            <p:cNvPr id="17435" name="Line 23"/>
            <p:cNvSpPr>
              <a:spLocks noChangeShapeType="1"/>
            </p:cNvSpPr>
            <p:nvPr/>
          </p:nvSpPr>
          <p:spPr bwMode="auto">
            <a:xfrm>
              <a:off x="1488" y="38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38" name="Line 27"/>
            <p:cNvSpPr>
              <a:spLocks noChangeShapeType="1"/>
            </p:cNvSpPr>
            <p:nvPr/>
          </p:nvSpPr>
          <p:spPr bwMode="auto">
            <a:xfrm rot="2032712" flipV="1">
              <a:off x="1440" y="1392"/>
              <a:ext cx="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7436" name="Text Box 24"/>
            <p:cNvSpPr txBox="1">
              <a:spLocks noChangeArrowheads="1"/>
            </p:cNvSpPr>
            <p:nvPr/>
          </p:nvSpPr>
          <p:spPr bwMode="auto">
            <a:xfrm>
              <a:off x="1968" y="3741"/>
              <a:ext cx="500" cy="3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1200" dirty="0">
                  <a:latin typeface="Calibri" pitchFamily="34" charset="0"/>
                  <a:ea typeface="ＭＳ Ｐゴシック" charset="-128"/>
                  <a:cs typeface="+mn-cs"/>
                </a:rPr>
                <a:t>OUT</a:t>
              </a:r>
            </a:p>
          </p:txBody>
        </p:sp>
        <p:sp>
          <p:nvSpPr>
            <p:cNvPr id="17437" name="Text Box 26"/>
            <p:cNvSpPr txBox="1">
              <a:spLocks noChangeArrowheads="1"/>
            </p:cNvSpPr>
            <p:nvPr/>
          </p:nvSpPr>
          <p:spPr bwMode="auto">
            <a:xfrm>
              <a:off x="960" y="3150"/>
              <a:ext cx="745" cy="36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u="sng" kern="1200" dirty="0">
                  <a:latin typeface="Calibri" pitchFamily="34" charset="0"/>
                  <a:ea typeface="ＭＳ Ｐゴシック" charset="-128"/>
                  <a:cs typeface="+mn-cs"/>
                </a:rPr>
                <a:t>Adder</a:t>
              </a:r>
            </a:p>
          </p:txBody>
        </p:sp>
        <p:sp>
          <p:nvSpPr>
            <p:cNvPr id="17439" name="Text Box 28"/>
            <p:cNvSpPr txBox="1">
              <a:spLocks noChangeArrowheads="1"/>
            </p:cNvSpPr>
            <p:nvPr/>
          </p:nvSpPr>
          <p:spPr bwMode="auto">
            <a:xfrm>
              <a:off x="1584" y="1342"/>
              <a:ext cx="412" cy="3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  <a:cs typeface="+mn-cs"/>
                </a:rPr>
                <a:t>EQ</a:t>
              </a:r>
            </a:p>
          </p:txBody>
        </p:sp>
        <p:sp>
          <p:nvSpPr>
            <p:cNvPr id="17428" name="Text Box 16"/>
            <p:cNvSpPr txBox="1">
              <a:spLocks noChangeArrowheads="1"/>
            </p:cNvSpPr>
            <p:nvPr/>
          </p:nvSpPr>
          <p:spPr bwMode="auto">
            <a:xfrm>
              <a:off x="1344" y="1773"/>
              <a:ext cx="228" cy="6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kern="1200" dirty="0">
                  <a:latin typeface="Calibri" pitchFamily="34" charset="0"/>
                  <a:ea typeface="ＭＳ Ｐゴシック" charset="-128"/>
                  <a:cs typeface="+mn-cs"/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28120F-A360-4DE2-A738-BF153EC4D94B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Compute Building Blocks (2)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61988" y="2057400"/>
            <a:ext cx="3452812" cy="24384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814388" y="2481263"/>
            <a:ext cx="3057697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kern="1200" dirty="0">
                <a:latin typeface="Calibri" pitchFamily="34" charset="0"/>
                <a:ea typeface="ＭＳ Ｐゴシック" charset="-128"/>
                <a:cs typeface="+mn-cs"/>
              </a:rPr>
              <a:t>Sign Extension Unit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838200" y="3505200"/>
            <a:ext cx="46038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IN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2873375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3254375" y="3505200"/>
            <a:ext cx="73609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1200" dirty="0">
                <a:latin typeface="Calibri" pitchFamily="34" charset="0"/>
                <a:ea typeface="ＭＳ Ｐゴシック" charset="-128"/>
                <a:cs typeface="+mn-cs"/>
              </a:rPr>
              <a:t>OUT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5005388" y="3273425"/>
            <a:ext cx="3775393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OUT(31:0) = SE(IN(15:0))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kern="1200" dirty="0">
              <a:latin typeface="Calibri" pitchFamily="34" charset="0"/>
              <a:ea typeface="ＭＳ Ｐゴシック" charset="-128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OUT(31:16) = IN(15)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OUT(15:0) = IN(15:0)</a:t>
            </a: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81588" y="1597025"/>
            <a:ext cx="3419398" cy="13849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Sign extend input by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replicating the MSB to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width of output</a:t>
            </a:r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1654175" y="3581400"/>
            <a:ext cx="12192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Calibri" pitchFamily="34" charset="0"/>
                <a:ea typeface="ＭＳ Ｐゴシック" charset="-128"/>
                <a:cs typeface="+mn-cs"/>
              </a:rPr>
              <a:t>Sign </a:t>
            </a:r>
            <a:r>
              <a:rPr lang="en-US" sz="1600" kern="1200" dirty="0">
                <a:latin typeface="Calibri" pitchFamily="34" charset="0"/>
                <a:ea typeface="ＭＳ Ｐゴシック" charset="-128"/>
                <a:cs typeface="+mn-cs"/>
              </a:rPr>
              <a:t>extend</a:t>
            </a:r>
          </a:p>
        </p:txBody>
      </p:sp>
      <p:sp>
        <p:nvSpPr>
          <p:cNvPr id="18445" name="Line 11"/>
          <p:cNvSpPr>
            <a:spLocks noChangeShapeType="1"/>
          </p:cNvSpPr>
          <p:nvPr/>
        </p:nvSpPr>
        <p:spPr bwMode="auto">
          <a:xfrm>
            <a:off x="1273175" y="3733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1347788" y="5330825"/>
            <a:ext cx="674255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+mn-cs"/>
              </a:rPr>
              <a:t>Useful when compute unit is wider than data</a:t>
            </a:r>
          </a:p>
        </p:txBody>
      </p:sp>
    </p:spTree>
    <p:extLst>
      <p:ext uri="{BB962C8B-B14F-4D97-AF65-F5344CB8AC3E}">
        <p14:creationId xmlns:p14="http://schemas.microsoft.com/office/powerpoint/2010/main" val="38414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93FB8E-5500-43D9-828B-D276399D3AD2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State Building Blocks (1)</a:t>
            </a: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800600" y="3654425"/>
            <a:ext cx="3954288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* </a:t>
            </a:r>
            <a:r>
              <a:rPr lang="en-US" sz="2800" kern="1200" dirty="0" err="1">
                <a:latin typeface="Calibri" pitchFamily="34" charset="0"/>
                <a:ea typeface="ＭＳ Ｐゴシック" charset="-128"/>
                <a:cs typeface="+mn-cs"/>
              </a:rPr>
              <a:t>Ri</a:t>
            </a: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specifies register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 number to read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* W specifies register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number to write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* D specifies data to write</a:t>
            </a:r>
          </a:p>
        </p:txBody>
      </p:sp>
      <p:sp>
        <p:nvSpPr>
          <p:cNvPr id="19462" name="Text Box 14"/>
          <p:cNvSpPr txBox="1">
            <a:spLocks noChangeArrowheads="1"/>
          </p:cNvSpPr>
          <p:nvPr/>
        </p:nvSpPr>
        <p:spPr bwMode="auto">
          <a:xfrm>
            <a:off x="4800600" y="1216025"/>
            <a:ext cx="4163832" cy="224676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Small/fast memory to store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temporary values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</a:t>
            </a:r>
            <a:r>
              <a:rPr lang="en-US" sz="2800" b="1" kern="1200" dirty="0">
                <a:latin typeface="Calibri" pitchFamily="34" charset="0"/>
                <a:ea typeface="ＭＳ Ｐゴシック" charset="-128"/>
                <a:cs typeface="+mn-cs"/>
              </a:rPr>
              <a:t>n</a:t>
            </a: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entries  (LC2 = 8)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</a:t>
            </a:r>
            <a:r>
              <a:rPr lang="en-US" sz="2800" b="1" kern="1200" dirty="0">
                <a:latin typeface="Calibri" pitchFamily="34" charset="0"/>
                <a:ea typeface="ＭＳ Ｐゴシック" charset="-128"/>
                <a:cs typeface="+mn-cs"/>
              </a:rPr>
              <a:t>r</a:t>
            </a: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read ports  (LC2 = 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</a:t>
            </a:r>
            <a:r>
              <a:rPr lang="en-US" sz="2800" b="1" kern="1200" dirty="0">
                <a:latin typeface="Calibri" pitchFamily="34" charset="0"/>
                <a:ea typeface="ＭＳ Ｐゴシック" charset="-128"/>
                <a:cs typeface="+mn-cs"/>
              </a:rPr>
              <a:t>w</a:t>
            </a: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write ports (LC2 = 1)</a:t>
            </a:r>
          </a:p>
        </p:txBody>
      </p:sp>
      <p:grpSp>
        <p:nvGrpSpPr>
          <p:cNvPr id="19464" name="Group 27"/>
          <p:cNvGrpSpPr>
            <a:grpSpLocks/>
          </p:cNvGrpSpPr>
          <p:nvPr/>
        </p:nvGrpSpPr>
        <p:grpSpPr bwMode="auto">
          <a:xfrm>
            <a:off x="685800" y="1295400"/>
            <a:ext cx="4038600" cy="4419600"/>
            <a:chOff x="96" y="816"/>
            <a:chExt cx="2640" cy="2880"/>
          </a:xfrm>
        </p:grpSpPr>
        <p:sp>
          <p:nvSpPr>
            <p:cNvPr id="19465" name="Rectangle 2"/>
            <p:cNvSpPr>
              <a:spLocks noChangeArrowheads="1"/>
            </p:cNvSpPr>
            <p:nvPr/>
          </p:nvSpPr>
          <p:spPr bwMode="auto">
            <a:xfrm>
              <a:off x="96" y="816"/>
              <a:ext cx="2640" cy="288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solidFill>
                  <a:srgbClr val="FFFFFF"/>
                </a:solidFill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66" name="Line 4"/>
            <p:cNvSpPr>
              <a:spLocks noChangeShapeType="1"/>
            </p:cNvSpPr>
            <p:nvPr/>
          </p:nvSpPr>
          <p:spPr bwMode="auto">
            <a:xfrm>
              <a:off x="672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672" y="17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96" y="892"/>
              <a:ext cx="2407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u="sng" kern="1200" dirty="0">
                  <a:latin typeface="Calibri" pitchFamily="34" charset="0"/>
                  <a:ea typeface="ＭＳ Ｐゴシック" charset="-128"/>
                  <a:cs typeface="+mn-cs"/>
                </a:rPr>
                <a:t>Register File or Register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193" y="1342"/>
              <a:ext cx="368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R1</a:t>
              </a:r>
            </a:p>
          </p:txBody>
        </p:sp>
        <p:sp>
          <p:nvSpPr>
            <p:cNvPr id="19471" name="Text Box 9"/>
            <p:cNvSpPr txBox="1">
              <a:spLocks noChangeArrowheads="1"/>
            </p:cNvSpPr>
            <p:nvPr/>
          </p:nvSpPr>
          <p:spPr bwMode="auto">
            <a:xfrm>
              <a:off x="193" y="1630"/>
              <a:ext cx="368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R2</a:t>
              </a:r>
            </a:p>
          </p:txBody>
        </p:sp>
        <p:sp>
          <p:nvSpPr>
            <p:cNvPr id="19472" name="Text Box 10"/>
            <p:cNvSpPr txBox="1">
              <a:spLocks noChangeArrowheads="1"/>
            </p:cNvSpPr>
            <p:nvPr/>
          </p:nvSpPr>
          <p:spPr bwMode="auto">
            <a:xfrm>
              <a:off x="576" y="3118"/>
              <a:ext cx="1315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solidFill>
                    <a:srgbClr val="FF0000"/>
                  </a:solidFill>
                  <a:latin typeface="Calibri" pitchFamily="34" charset="0"/>
                  <a:ea typeface="ＭＳ Ｐゴシック" charset="-128"/>
                  <a:cs typeface="+mn-cs"/>
                </a:rPr>
                <a:t>write enable</a:t>
              </a:r>
            </a:p>
          </p:txBody>
        </p:sp>
        <p:sp>
          <p:nvSpPr>
            <p:cNvPr id="19473" name="Line 11"/>
            <p:cNvSpPr>
              <a:spLocks noChangeShapeType="1"/>
            </p:cNvSpPr>
            <p:nvPr/>
          </p:nvSpPr>
          <p:spPr bwMode="auto">
            <a:xfrm>
              <a:off x="1632" y="17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74" name="Text Box 12"/>
            <p:cNvSpPr txBox="1">
              <a:spLocks noChangeArrowheads="1"/>
            </p:cNvSpPr>
            <p:nvPr/>
          </p:nvSpPr>
          <p:spPr bwMode="auto">
            <a:xfrm>
              <a:off x="1920" y="1630"/>
              <a:ext cx="660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OUT1</a:t>
              </a:r>
            </a:p>
          </p:txBody>
        </p:sp>
        <p:sp>
          <p:nvSpPr>
            <p:cNvPr id="19475" name="Rectangle 15"/>
            <p:cNvSpPr>
              <a:spLocks noChangeArrowheads="1"/>
            </p:cNvSpPr>
            <p:nvPr/>
          </p:nvSpPr>
          <p:spPr bwMode="auto">
            <a:xfrm>
              <a:off x="1104" y="1344"/>
              <a:ext cx="528" cy="163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Register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>
                  <a:latin typeface="Calibri" pitchFamily="34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19476" name="Line 16"/>
            <p:cNvSpPr>
              <a:spLocks noChangeShapeType="1"/>
            </p:cNvSpPr>
            <p:nvPr/>
          </p:nvSpPr>
          <p:spPr bwMode="auto">
            <a:xfrm>
              <a:off x="672" y="249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672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78" name="Text Box 18"/>
            <p:cNvSpPr txBox="1">
              <a:spLocks noChangeArrowheads="1"/>
            </p:cNvSpPr>
            <p:nvPr/>
          </p:nvSpPr>
          <p:spPr bwMode="auto">
            <a:xfrm>
              <a:off x="193" y="2302"/>
              <a:ext cx="329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W</a:t>
              </a:r>
            </a:p>
          </p:txBody>
        </p:sp>
        <p:sp>
          <p:nvSpPr>
            <p:cNvPr id="19479" name="Text Box 19"/>
            <p:cNvSpPr txBox="1">
              <a:spLocks noChangeArrowheads="1"/>
            </p:cNvSpPr>
            <p:nvPr/>
          </p:nvSpPr>
          <p:spPr bwMode="auto">
            <a:xfrm>
              <a:off x="193" y="2590"/>
              <a:ext cx="265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D</a:t>
              </a:r>
            </a:p>
          </p:txBody>
        </p:sp>
        <p:sp>
          <p:nvSpPr>
            <p:cNvPr id="19480" name="Text Box 20"/>
            <p:cNvSpPr txBox="1">
              <a:spLocks noChangeArrowheads="1"/>
            </p:cNvSpPr>
            <p:nvPr/>
          </p:nvSpPr>
          <p:spPr bwMode="auto">
            <a:xfrm>
              <a:off x="1920" y="2302"/>
              <a:ext cx="660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kern="1200" dirty="0">
                  <a:latin typeface="Calibri" pitchFamily="34" charset="0"/>
                  <a:ea typeface="ＭＳ Ｐゴシック" charset="-128"/>
                  <a:cs typeface="+mn-cs"/>
                </a:rPr>
                <a:t>OUT2</a:t>
              </a:r>
            </a:p>
          </p:txBody>
        </p:sp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1632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82" name="Rectangle 23"/>
            <p:cNvSpPr>
              <a:spLocks noChangeArrowheads="1"/>
            </p:cNvSpPr>
            <p:nvPr/>
          </p:nvSpPr>
          <p:spPr bwMode="auto">
            <a:xfrm>
              <a:off x="2112" y="2928"/>
              <a:ext cx="240" cy="43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200" dirty="0" err="1">
                  <a:latin typeface="Calibri" pitchFamily="34" charset="0"/>
                  <a:ea typeface="ＭＳ Ｐゴシック" charset="-128"/>
                  <a:cs typeface="+mn-cs"/>
                </a:rPr>
                <a:t>reg</a:t>
              </a:r>
              <a:endParaRPr lang="en-US" kern="1200" dirty="0">
                <a:latin typeface="Calibri" pitchFamily="34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83" name="Line 24"/>
            <p:cNvSpPr>
              <a:spLocks noChangeShapeType="1"/>
            </p:cNvSpPr>
            <p:nvPr/>
          </p:nvSpPr>
          <p:spPr bwMode="auto">
            <a:xfrm>
              <a:off x="1824" y="31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84" name="Line 25"/>
            <p:cNvSpPr>
              <a:spLocks noChangeShapeType="1"/>
            </p:cNvSpPr>
            <p:nvPr/>
          </p:nvSpPr>
          <p:spPr bwMode="auto">
            <a:xfrm>
              <a:off x="2352" y="316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485" name="Line 26"/>
            <p:cNvSpPr>
              <a:spLocks noChangeShapeType="1"/>
            </p:cNvSpPr>
            <p:nvPr/>
          </p:nvSpPr>
          <p:spPr bwMode="auto">
            <a:xfrm flipV="1">
              <a:off x="2208" y="3360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kern="1200">
                <a:latin typeface="Times New Roman" pitchFamily="18" charset="0"/>
                <a:ea typeface="ＭＳ Ｐゴシック" charset="-128"/>
                <a:cs typeface="+mn-cs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 bwMode="auto">
          <a:xfrm flipV="1">
            <a:off x="1784603" y="2339409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1752600" y="271221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3143041" y="2712210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3171328" y="374345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1784603" y="418541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3444789" y="484835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4244477" y="4848350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790699" y="3804918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343555" y="5785611"/>
            <a:ext cx="4522065" cy="37896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bits are </a:t>
            </a:r>
            <a:r>
              <a:rPr kumimoji="0" lang="en-US" sz="1600" b="1" i="0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Ri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and W in LC2K?</a:t>
            </a:r>
            <a:endParaRPr kumimoji="0" lang="en-US" sz="1600" b="1" i="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9B3A11-E1A3-4334-AC68-9BD7F525B049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dirty="0"/>
              <a:t>State Building Blocks (2)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19125" y="1371600"/>
            <a:ext cx="4419600" cy="4572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1200">
              <a:solidFill>
                <a:srgbClr val="FFFFFF"/>
              </a:solidFill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86" name="Line 4"/>
          <p:cNvSpPr>
            <a:spLocks noChangeShapeType="1"/>
          </p:cNvSpPr>
          <p:nvPr/>
        </p:nvSpPr>
        <p:spPr bwMode="auto">
          <a:xfrm>
            <a:off x="1685925" y="2971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V="1">
            <a:off x="2600325" y="4876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2128838" y="1566863"/>
            <a:ext cx="146386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2278063" y="5178425"/>
            <a:ext cx="54854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+mn-cs"/>
              </a:rPr>
              <a:t>En</a:t>
            </a:r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3209925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3743325" y="3425825"/>
            <a:ext cx="1408078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 smtClean="0">
                <a:latin typeface="Calibri" pitchFamily="34" charset="0"/>
                <a:ea typeface="ＭＳ Ｐゴシック" charset="-128"/>
                <a:cs typeface="+mn-cs"/>
              </a:rPr>
              <a:t>DataOut</a:t>
            </a:r>
            <a:endParaRPr lang="en-US" sz="28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5267325" y="1901825"/>
            <a:ext cx="3745769" cy="35394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Slower storage structure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to hold large amounts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stuff.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kern="1200" dirty="0">
              <a:latin typeface="Calibri" pitchFamily="34" charset="0"/>
              <a:ea typeface="ＭＳ Ｐゴシック" charset="-128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Use 2 memories for LC2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* Instructions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* Data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latin typeface="Calibri" pitchFamily="34" charset="0"/>
                <a:ea typeface="ＭＳ Ｐゴシック" charset="-128"/>
                <a:cs typeface="+mn-cs"/>
              </a:rPr>
              <a:t>    * 65,536 total words</a:t>
            </a:r>
          </a:p>
        </p:txBody>
      </p:sp>
      <p:sp>
        <p:nvSpPr>
          <p:cNvPr id="20493" name="Rectangle 11"/>
          <p:cNvSpPr>
            <a:spLocks noChangeArrowheads="1"/>
          </p:cNvSpPr>
          <p:nvPr/>
        </p:nvSpPr>
        <p:spPr bwMode="auto">
          <a:xfrm>
            <a:off x="2371725" y="2286000"/>
            <a:ext cx="838200" cy="2590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1200" dirty="0">
                <a:latin typeface="Calibri" pitchFamily="34" charset="0"/>
                <a:ea typeface="ＭＳ Ｐゴシック" charset="-128"/>
                <a:cs typeface="+mn-cs"/>
              </a:rPr>
              <a:t>Memory</a:t>
            </a:r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1685925" y="4038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619125" y="3730625"/>
            <a:ext cx="1140377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 smtClean="0">
                <a:latin typeface="Calibri" pitchFamily="34" charset="0"/>
                <a:ea typeface="ＭＳ Ｐゴシック" charset="-128"/>
                <a:cs typeface="+mn-cs"/>
              </a:rPr>
              <a:t>DataIn</a:t>
            </a:r>
            <a:endParaRPr lang="en-US" sz="28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619125" y="2663825"/>
            <a:ext cx="89639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 err="1">
                <a:latin typeface="Calibri" pitchFamily="34" charset="0"/>
                <a:ea typeface="ＭＳ Ｐゴシック" charset="-128"/>
                <a:cs typeface="+mn-cs"/>
              </a:rPr>
              <a:t>Addr</a:t>
            </a:r>
            <a:endParaRPr lang="en-US" sz="2800" kern="1200" dirty="0">
              <a:latin typeface="Calibri" pitchFamily="34" charset="0"/>
              <a:ea typeface="ＭＳ Ｐゴシック" charset="-128"/>
              <a:cs typeface="+mn-cs"/>
            </a:endParaRPr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 flipV="1">
            <a:off x="2981325" y="48768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kern="1200"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2752725" y="5178425"/>
            <a:ext cx="83869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kern="1200" dirty="0">
                <a:solidFill>
                  <a:srgbClr val="FF0000"/>
                </a:solidFill>
                <a:latin typeface="Calibri" pitchFamily="34" charset="0"/>
                <a:ea typeface="ＭＳ Ｐゴシック" charset="-128"/>
                <a:cs typeface="+mn-cs"/>
              </a:rPr>
              <a:t>R/W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1911096" y="2925435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1893188" y="3982211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3328796" y="3591559"/>
            <a:ext cx="112777" cy="1127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2230256" y="5869431"/>
            <a:ext cx="5892664" cy="37896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6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How many bits are </a:t>
            </a:r>
            <a:r>
              <a:rPr kumimoji="0" lang="en-US" sz="1600" b="1" i="0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Addr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&amp; </a:t>
            </a:r>
            <a:r>
              <a:rPr kumimoji="0" lang="en-US" sz="1600" b="1" i="0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DataIn</a:t>
            </a:r>
            <a:r>
              <a:rPr kumimoji="0" lang="en-US" sz="1600" b="1" i="0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/Out in LC2K?</a:t>
            </a:r>
            <a:endParaRPr kumimoji="0" lang="en-US" sz="1600" b="1" i="0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2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2085</Words>
  <Application>Microsoft Office PowerPoint</Application>
  <PresentationFormat>全屏显示(4:3)</PresentationFormat>
  <Paragraphs>1111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ＭＳ Ｐゴシック</vt:lpstr>
      <vt:lpstr>Arial</vt:lpstr>
      <vt:lpstr>Arial Narrow</vt:lpstr>
      <vt:lpstr>Calibri</vt:lpstr>
      <vt:lpstr>Century Gothic</vt:lpstr>
      <vt:lpstr>Times New Roman</vt:lpstr>
      <vt:lpstr>Verdana</vt:lpstr>
      <vt:lpstr>Webdings</vt:lpstr>
      <vt:lpstr>Wingdings</vt:lpstr>
      <vt:lpstr>2_Binary Decision Diagrams</vt:lpstr>
      <vt:lpstr>3_Binary Decision Diagrams</vt:lpstr>
      <vt:lpstr>4_Binary Decision Diagrams</vt:lpstr>
      <vt:lpstr>Binary Decision Diagrams</vt:lpstr>
      <vt:lpstr>5_Binary Decision Diagrams</vt:lpstr>
      <vt:lpstr>Single-Cycle Processor Design</vt:lpstr>
      <vt:lpstr>PowerPoint 演示文稿</vt:lpstr>
      <vt:lpstr>Building Blocks for the LC2</vt:lpstr>
      <vt:lpstr>Control Building Blocks (1)</vt:lpstr>
      <vt:lpstr>Control Building Blocks (2)</vt:lpstr>
      <vt:lpstr>Compute Building Blocks (1)</vt:lpstr>
      <vt:lpstr>Compute Building Blocks (2)</vt:lpstr>
      <vt:lpstr>State Building Blocks (1)</vt:lpstr>
      <vt:lpstr>State Building Blocks (2)</vt:lpstr>
      <vt:lpstr>Recap: LC2K Instruction Formats</vt:lpstr>
      <vt:lpstr>LC2Kx Datapath Implementation</vt:lpstr>
      <vt:lpstr>LC2Kx Datapath Implementation</vt:lpstr>
      <vt:lpstr>Executing an ADD Instruction</vt:lpstr>
      <vt:lpstr>Executing an ADD Instruction on LC2Kx Datapath</vt:lpstr>
      <vt:lpstr>Executing a NOR Instruction</vt:lpstr>
      <vt:lpstr>Executing NOR Instruction on LC2K</vt:lpstr>
      <vt:lpstr>Executing a LW Instruction</vt:lpstr>
      <vt:lpstr>Executing a LW Instruction on LC2Kx Datapath</vt:lpstr>
      <vt:lpstr>Executing a SW Instruction</vt:lpstr>
      <vt:lpstr>Executing a SW Instruction on LC2Kx Datapath</vt:lpstr>
      <vt:lpstr>Executing a BEQ Instruction</vt:lpstr>
      <vt:lpstr>Executing “not taken” BEQ Instruction on LC2K Datapath</vt:lpstr>
      <vt:lpstr>Executing a “taken” BEQ Instruction on LC2K Datapath</vt:lpstr>
      <vt:lpstr>So Far, So Good</vt:lpstr>
      <vt:lpstr>Executing a JALR Instruction</vt:lpstr>
      <vt:lpstr>Executing a JALR Instruction on LC2Kx Datapath</vt:lpstr>
      <vt:lpstr>What If regA = regB for a JALR ?</vt:lpstr>
      <vt:lpstr>Changes for a JALR 1 1 Instruction</vt:lpstr>
      <vt:lpstr>What’s Wrong with Single Cycle?</vt:lpstr>
      <vt:lpstr>What’s Wrong with Single Cycle?</vt:lpstr>
      <vt:lpstr>Computing Execution Time</vt:lpstr>
      <vt:lpstr>Computing Execution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Foundations of processor design: memory elements</dc:title>
  <dc:creator>Mark Brehob</dc:creator>
  <cp:lastModifiedBy>China</cp:lastModifiedBy>
  <cp:revision>94</cp:revision>
  <cp:lastPrinted>2019-05-21T22:12:36Z</cp:lastPrinted>
  <dcterms:modified xsi:type="dcterms:W3CDTF">2020-09-12T13:32:49Z</dcterms:modified>
</cp:coreProperties>
</file>