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  <p:sldMasterId id="2147483671" r:id="rId2"/>
    <p:sldMasterId id="2147483687" r:id="rId3"/>
    <p:sldMasterId id="2147483697" r:id="rId4"/>
    <p:sldMasterId id="2147483705" r:id="rId5"/>
  </p:sldMasterIdLst>
  <p:notesMasterIdLst>
    <p:notesMasterId r:id="rId58"/>
  </p:notesMasterIdLst>
  <p:sldIdLst>
    <p:sldId id="348" r:id="rId6"/>
    <p:sldId id="349" r:id="rId7"/>
    <p:sldId id="350" r:id="rId8"/>
    <p:sldId id="438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39" r:id="rId26"/>
    <p:sldId id="440" r:id="rId27"/>
    <p:sldId id="443" r:id="rId28"/>
    <p:sldId id="442" r:id="rId29"/>
    <p:sldId id="411" r:id="rId30"/>
    <p:sldId id="412" r:id="rId31"/>
    <p:sldId id="413" r:id="rId32"/>
    <p:sldId id="414" r:id="rId33"/>
    <p:sldId id="415" r:id="rId34"/>
    <p:sldId id="444" r:id="rId35"/>
    <p:sldId id="445" r:id="rId36"/>
    <p:sldId id="416" r:id="rId37"/>
    <p:sldId id="417" r:id="rId38"/>
    <p:sldId id="418" r:id="rId39"/>
    <p:sldId id="419" r:id="rId40"/>
    <p:sldId id="420" r:id="rId41"/>
    <p:sldId id="421" r:id="rId42"/>
    <p:sldId id="422" r:id="rId43"/>
    <p:sldId id="423" r:id="rId44"/>
    <p:sldId id="424" r:id="rId45"/>
    <p:sldId id="425" r:id="rId46"/>
    <p:sldId id="426" r:id="rId47"/>
    <p:sldId id="427" r:id="rId48"/>
    <p:sldId id="428" r:id="rId49"/>
    <p:sldId id="429" r:id="rId50"/>
    <p:sldId id="431" r:id="rId51"/>
    <p:sldId id="432" r:id="rId52"/>
    <p:sldId id="433" r:id="rId53"/>
    <p:sldId id="434" r:id="rId54"/>
    <p:sldId id="435" r:id="rId55"/>
    <p:sldId id="436" r:id="rId56"/>
    <p:sldId id="437" r:id="rId57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570"/>
  </p:normalViewPr>
  <p:slideViewPr>
    <p:cSldViewPr snapToGrid="0" snapToObjects="1">
      <p:cViewPr varScale="1">
        <p:scale>
          <a:sx n="108" d="100"/>
          <a:sy n="108" d="100"/>
        </p:scale>
        <p:origin x="1704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35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theme" Target="theme/theme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92463" cy="473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9725" y="0"/>
            <a:ext cx="3192463" cy="473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14437" y="709612"/>
            <a:ext cx="4832350" cy="36242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40825"/>
            <a:ext cx="3192463" cy="473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9725" y="9140825"/>
            <a:ext cx="3192463" cy="473075"/>
          </a:xfrm>
          <a:prstGeom prst="rect">
            <a:avLst/>
          </a:prstGeom>
          <a:noFill/>
          <a:ln>
            <a:noFill/>
          </a:ln>
        </p:spPr>
        <p:txBody>
          <a:bodyPr lIns="95075" tIns="47525" rIns="95075" bIns="47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17393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0429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1" name="Shape 821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1232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4" name="Shape 884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936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1" name="Shape 931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00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Shape 1043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4" name="Shape 1044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0234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Shape 1111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2" name="Shape 1112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3821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Shape 1158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9" name="Shape 1159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7843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Shape 1271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2" name="Shape 1272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2203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Shape 1342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3" name="Shape 1343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9495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Shape 1389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0" name="Shape 1390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3810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Shape 1504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5" name="Shape 1505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1229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7057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Shape 1578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9" name="Shape 1579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4018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09" name="Shape 709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9972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1" name="Shape 931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59869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Shape 1158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9" name="Shape 1159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485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Shape 1389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0" name="Shape 1390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97601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Shape 1626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7" name="Shape 1627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4376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Shape 1707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8" name="Shape 1708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638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Shape 1755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6" name="Shape 1756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95855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Shape 1882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3" name="Shape 1883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58007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Shape 1965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6" name="Shape 1966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3076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9804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09" name="Shape 709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81792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1" name="Shape 931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22374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Shape 2012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3" name="Shape 2013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06490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Shape 2124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25" name="Shape 2125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69242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Shape 2211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2" name="Shape 2212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53553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Shape 2324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5" name="Shape 2325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19497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Shape 2414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5" name="Shape 2415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71314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Shape 2530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1" name="Shape 2531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19678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" name="Shape 2621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2" name="Shape 2622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70007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Shape 2669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0" name="Shape 2670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8341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9325"/>
            <a:fld id="{E0768A51-9BC6-4DFA-A8C2-9D10C9685A60}" type="slidenum">
              <a:rPr lang="en-US" smtClean="0">
                <a:solidFill>
                  <a:prstClr val="black"/>
                </a:solidFill>
                <a:cs typeface="Arial" pitchFamily="34" charset="0"/>
              </a:rPr>
              <a:pPr defTabSz="949325"/>
              <a:t>4</a:t>
            </a:fld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4438" y="709613"/>
            <a:ext cx="4832350" cy="3624262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071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8" name="Shape 2768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9" name="Shape 2769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06267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Shape 2816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7" name="Shape 2817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07427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9" name="Shape 2929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0" name="Shape 2930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99050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2" name="Shape 3032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3" name="Shape 3033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34221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" name="Shape 3174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5" name="Shape 3175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12319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" name="Shape 3278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9" name="Shape 3279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78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6512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3" name="Shape 613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7277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2" name="Shape 642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2402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5354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09" name="Shape 709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254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EECS 370: Introduction to </a:t>
            </a:r>
            <a:br>
              <a:rPr lang="en-US" dirty="0">
                <a:solidFill>
                  <a:srgbClr val="000000"/>
                </a:solidFill>
                <a:latin typeface="Calibri"/>
              </a:rPr>
            </a:br>
            <a:r>
              <a:rPr lang="en-US" dirty="0">
                <a:solidFill>
                  <a:srgbClr val="000000"/>
                </a:solidFill>
                <a:latin typeface="Calibri"/>
              </a:rPr>
              <a:t>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8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71440-3D58-4A7A-8867-869AA82056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17013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5B652-52E1-4F45-B442-0348F8FA13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371895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BAF72-591E-430E-9EE0-3DBEE8AE37F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864194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0CE06-B3FB-47E5-A148-638E92FD7E1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933788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4A7F4-D70A-43F6-8F4C-33892E94EE0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86222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A4324-02B9-4F3D-A2FC-58E73A25FB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976548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326A9-AA89-4244-9BAA-D3C3C49F122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514583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29EB3-3989-4F7F-B7C2-4A37887876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663791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5419B-C07A-4027-8981-3FBECA3502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42907384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2192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6738" y="36957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C8CBE-0830-4B8A-8542-B7F2BE3D76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15207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F76DD-95F4-4442-9DF5-EFFE813A1E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66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8C2FA2-66E0-4CF7-9D1F-2964DBB3DC3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4675" y="-2286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15145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66849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370 – Introduction to Computer Organization – Fall 2015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53089" y="4419600"/>
            <a:ext cx="45727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Department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University of Michigan in Ann Arbor, USA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" kern="1200" dirty="0">
              <a:solidFill>
                <a:srgbClr val="000000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latin typeface="Calibri"/>
                <a:ea typeface="ＭＳ Ｐゴシック" charset="-128"/>
                <a:cs typeface="Arial" charset="0"/>
              </a:rPr>
              <a:t>© </a:t>
            </a:r>
            <a:r>
              <a:rPr lang="en-US" sz="2000" b="1" kern="1200" dirty="0" err="1">
                <a:latin typeface="Calibri"/>
                <a:ea typeface="ＭＳ Ｐゴシック" charset="-128"/>
                <a:cs typeface="Arial" charset="0"/>
              </a:rPr>
              <a:t>Dreslinski</a:t>
            </a:r>
            <a:r>
              <a:rPr lang="en-US" sz="2000" b="1" kern="1200" dirty="0">
                <a:latin typeface="Calibri"/>
                <a:ea typeface="ＭＳ Ｐゴシック" charset="-128"/>
                <a:cs typeface="Arial" charset="0"/>
              </a:rPr>
              <a:t>-</a:t>
            </a:r>
            <a:r>
              <a:rPr lang="en-US" sz="2000" b="1" kern="1200" dirty="0" err="1">
                <a:latin typeface="Calibri"/>
                <a:ea typeface="ＭＳ Ｐゴシック" charset="-128"/>
                <a:cs typeface="Arial" charset="0"/>
              </a:rPr>
              <a:t>Mudge</a:t>
            </a:r>
            <a:r>
              <a:rPr lang="en-US" sz="2000" b="1" kern="1200" dirty="0">
                <a:latin typeface="Calibri"/>
                <a:ea typeface="ＭＳ Ｐゴシック" charset="-128"/>
                <a:cs typeface="Arial" charset="0"/>
              </a:rPr>
              <a:t>-Wenisch, 2015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 dirty="0">
                <a:latin typeface="Calibri"/>
                <a:ea typeface="ＭＳ Ｐゴシック" charset="-128"/>
                <a:cs typeface="Arial" charset="0"/>
              </a:rPr>
              <a:t>The material in this presentation cannot be 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 dirty="0">
                <a:latin typeface="Calibri"/>
                <a:ea typeface="ＭＳ Ｐゴシック" charset="-128"/>
                <a:cs typeface="Arial" charset="0"/>
              </a:rPr>
              <a:t>copied in any form without our written permission</a:t>
            </a:r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Ron </a:t>
            </a:r>
            <a:r>
              <a:rPr lang="en-US" b="1" kern="1200" dirty="0" err="1">
                <a:solidFill>
                  <a:srgbClr val="CC0000"/>
                </a:solidFill>
                <a:latin typeface="Calibri"/>
                <a:ea typeface="ＭＳ Ｐゴシック" charset="-128"/>
              </a:rPr>
              <a:t>Dreslinski</a:t>
            </a:r>
            <a:r>
              <a:rPr lang="en-US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, Trevor </a:t>
            </a:r>
            <a:r>
              <a:rPr lang="en-US" b="1" kern="1200" dirty="0" err="1">
                <a:solidFill>
                  <a:srgbClr val="CC0000"/>
                </a:solidFill>
                <a:latin typeface="Calibri"/>
                <a:ea typeface="ＭＳ Ｐゴシック" charset="-128"/>
              </a:rPr>
              <a:t>Mudge</a:t>
            </a:r>
            <a:r>
              <a:rPr lang="en-US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, and Thomas Wenisch</a:t>
            </a:r>
          </a:p>
        </p:txBody>
      </p:sp>
    </p:spTree>
    <p:extLst>
      <p:ext uri="{BB962C8B-B14F-4D97-AF65-F5344CB8AC3E}">
        <p14:creationId xmlns:p14="http://schemas.microsoft.com/office/powerpoint/2010/main" val="16631155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Profs. Andrew </a:t>
            </a:r>
            <a:r>
              <a:rPr lang="en-US" b="1" kern="1200" dirty="0" err="1">
                <a:solidFill>
                  <a:srgbClr val="CC0000"/>
                </a:solidFill>
                <a:latin typeface="Calibri"/>
                <a:ea typeface="ＭＳ Ｐゴシック" charset="-128"/>
              </a:rPr>
              <a:t>DeOrio</a:t>
            </a:r>
            <a:r>
              <a:rPr lang="en-US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, Jason Mars, and Thomas Wenisch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67429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370 – Introduction to Computer Organization – Fall 2014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53089" y="4419600"/>
            <a:ext cx="45727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Department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University of Michigan in Ann Arbor, USA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" kern="1200" dirty="0">
              <a:solidFill>
                <a:srgbClr val="000000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latin typeface="Calibri"/>
                <a:ea typeface="ＭＳ Ｐゴシック" charset="-128"/>
                <a:cs typeface="Arial" charset="0"/>
              </a:rPr>
              <a:t>© </a:t>
            </a:r>
            <a:r>
              <a:rPr lang="en-US" sz="2000" b="1" kern="1200" dirty="0" err="1">
                <a:latin typeface="Calibri"/>
                <a:ea typeface="ＭＳ Ｐゴシック" charset="-128"/>
                <a:cs typeface="Arial" charset="0"/>
              </a:rPr>
              <a:t>DeOrio</a:t>
            </a:r>
            <a:r>
              <a:rPr lang="en-US" sz="2000" b="1" kern="1200" dirty="0">
                <a:latin typeface="Calibri"/>
                <a:ea typeface="ＭＳ Ｐゴシック" charset="-128"/>
                <a:cs typeface="Arial" charset="0"/>
              </a:rPr>
              <a:t>-Mars-Wenisch, 2014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 dirty="0">
                <a:latin typeface="Calibri"/>
                <a:ea typeface="ＭＳ Ｐゴシック" charset="-128"/>
                <a:cs typeface="Arial" charset="0"/>
              </a:rPr>
              <a:t>The material in this presentation cannot be 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 dirty="0">
                <a:latin typeface="Calibri"/>
                <a:ea typeface="ＭＳ Ｐゴシック" charset="-128"/>
                <a:cs typeface="Arial" charset="0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31618348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Calibri"/>
              </a:rPr>
              <a:t>EECS 370: Introduction to </a:t>
            </a:r>
            <a:br>
              <a:rPr lang="en-US">
                <a:solidFill>
                  <a:srgbClr val="000000"/>
                </a:solidFill>
                <a:latin typeface="Calibri"/>
              </a:rPr>
            </a:br>
            <a:r>
              <a:rPr lang="en-US">
                <a:solidFill>
                  <a:srgbClr val="000000"/>
                </a:solidFill>
                <a:latin typeface="Calibri"/>
              </a:rPr>
              <a:t>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2476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F76DD-95F4-4442-9DF5-EFFE813A1E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8628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EFDB0-53B3-4EF1-810B-C1E63249337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2850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B0F71-E2EC-488B-8039-0EB9114D78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6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2192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6738" y="36957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8ED4-D8C8-4624-BE37-73176DDA024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658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8C2FA2-66E0-4CF7-9D1F-2964DBB3DC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4675" y="-2286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32706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EE810-CD0C-4321-A3F8-2B482B6FBA6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2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EFDB0-53B3-4EF1-810B-C1E63249337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20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b="1" kern="1200" dirty="0">
                <a:solidFill>
                  <a:srgbClr val="CC0000"/>
                </a:solidFill>
                <a:latin typeface="Calibri"/>
                <a:ea typeface="+mn-ea"/>
              </a:rPr>
              <a:t>Ron </a:t>
            </a:r>
            <a:r>
              <a:rPr lang="en-US" b="1" kern="1200" dirty="0" err="1">
                <a:solidFill>
                  <a:srgbClr val="CC0000"/>
                </a:solidFill>
                <a:latin typeface="Calibri"/>
                <a:ea typeface="+mn-ea"/>
              </a:rPr>
              <a:t>Dreslinski</a:t>
            </a:r>
            <a:r>
              <a:rPr lang="en-US" b="1" kern="1200" dirty="0">
                <a:solidFill>
                  <a:srgbClr val="CC0000"/>
                </a:solidFill>
                <a:latin typeface="Calibri"/>
                <a:ea typeface="+mn-ea"/>
              </a:rPr>
              <a:t>, Trevor </a:t>
            </a:r>
            <a:r>
              <a:rPr lang="en-US" b="1" kern="1200" dirty="0" err="1">
                <a:solidFill>
                  <a:srgbClr val="CC0000"/>
                </a:solidFill>
                <a:latin typeface="Calibri"/>
                <a:ea typeface="+mn-ea"/>
              </a:rPr>
              <a:t>Mudge</a:t>
            </a:r>
            <a:r>
              <a:rPr lang="en-US" b="1" kern="1200" dirty="0">
                <a:solidFill>
                  <a:srgbClr val="CC0000"/>
                </a:solidFill>
                <a:latin typeface="Calibri"/>
                <a:ea typeface="+mn-ea"/>
              </a:rPr>
              <a:t>, and Thomas Wenisch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70248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+mn-ea"/>
              </a:rPr>
              <a:t>EECS 370 – Introduction to Computer Organization – Winter 2015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53089" y="4419600"/>
            <a:ext cx="45727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+mn-ea"/>
              </a:rPr>
              <a:t>EECS Department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+mn-ea"/>
              </a:rPr>
              <a:t>University of Michigan in Ann Arbor, USA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" kern="1200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latin typeface="Calibri"/>
                <a:ea typeface="+mn-ea"/>
                <a:cs typeface="Arial" charset="0"/>
              </a:rPr>
              <a:t>© </a:t>
            </a:r>
            <a:r>
              <a:rPr lang="en-US" sz="2000" b="1" kern="1200" dirty="0" err="1">
                <a:latin typeface="Calibri"/>
                <a:ea typeface="+mn-ea"/>
                <a:cs typeface="Arial" charset="0"/>
              </a:rPr>
              <a:t>Dreslinski</a:t>
            </a:r>
            <a:r>
              <a:rPr lang="en-US" sz="2000" b="1" kern="1200" dirty="0">
                <a:latin typeface="Calibri"/>
                <a:ea typeface="+mn-ea"/>
                <a:cs typeface="Arial" charset="0"/>
              </a:rPr>
              <a:t>-</a:t>
            </a:r>
            <a:r>
              <a:rPr lang="en-US" sz="2000" b="1" kern="1200" dirty="0" err="1">
                <a:latin typeface="Calibri"/>
                <a:ea typeface="+mn-ea"/>
                <a:cs typeface="Arial" charset="0"/>
              </a:rPr>
              <a:t>Mudge</a:t>
            </a:r>
            <a:r>
              <a:rPr lang="en-US" sz="2000" b="1" kern="1200" dirty="0">
                <a:latin typeface="Calibri"/>
                <a:ea typeface="+mn-ea"/>
                <a:cs typeface="Arial" charset="0"/>
              </a:rPr>
              <a:t>-Wenisch, 2015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 dirty="0">
                <a:latin typeface="Calibri"/>
                <a:ea typeface="+mn-ea"/>
                <a:cs typeface="Arial" charset="0"/>
              </a:rPr>
              <a:t>The material in this presentation cannot be 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 dirty="0">
                <a:latin typeface="Calibri"/>
                <a:ea typeface="+mn-ea"/>
                <a:cs typeface="Arial" charset="0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12688305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b="1" kern="1200" dirty="0">
                <a:solidFill>
                  <a:srgbClr val="CC0000"/>
                </a:solidFill>
                <a:latin typeface="Calibri"/>
                <a:ea typeface="+mn-ea"/>
              </a:rPr>
              <a:t>Mark Brehob, </a:t>
            </a:r>
            <a:r>
              <a:rPr lang="en-US" b="1" kern="1200" dirty="0" err="1">
                <a:solidFill>
                  <a:srgbClr val="CC0000"/>
                </a:solidFill>
                <a:latin typeface="Calibri"/>
                <a:ea typeface="+mn-ea"/>
              </a:rPr>
              <a:t>Reetu</a:t>
            </a:r>
            <a:r>
              <a:rPr lang="en-US" b="1" kern="1200" dirty="0">
                <a:solidFill>
                  <a:srgbClr val="CC0000"/>
                </a:solidFill>
                <a:latin typeface="Calibri"/>
                <a:ea typeface="+mn-ea"/>
              </a:rPr>
              <a:t> Das, Harry Davis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70825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+mn-ea"/>
              </a:rPr>
              <a:t>EECS 370 – Introduction to Computer Organization – Winter 2018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53089" y="4419600"/>
            <a:ext cx="45727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+mn-ea"/>
              </a:rPr>
              <a:t>EECS Department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+mn-ea"/>
              </a:rPr>
              <a:t>University of Michigan in Ann Arbor, USA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" kern="1200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latin typeface="Calibri"/>
                <a:ea typeface="+mn-ea"/>
                <a:cs typeface="Arial" charset="0"/>
              </a:rPr>
              <a:t>© Davis, Das, and Brehob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 dirty="0">
                <a:latin typeface="Calibri"/>
                <a:ea typeface="+mn-ea"/>
                <a:cs typeface="Arial" charset="0"/>
              </a:rPr>
              <a:t>The material in this presentation cannot be 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 dirty="0">
                <a:latin typeface="Calibri"/>
                <a:ea typeface="+mn-ea"/>
                <a:cs typeface="Arial" charset="0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9355482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Calibri"/>
              </a:rPr>
              <a:t>EECS 370: Introduction to </a:t>
            </a:r>
            <a:br>
              <a:rPr lang="en-US">
                <a:solidFill>
                  <a:srgbClr val="000000"/>
                </a:solidFill>
                <a:latin typeface="Calibri"/>
              </a:rPr>
            </a:br>
            <a:r>
              <a:rPr lang="en-US">
                <a:solidFill>
                  <a:srgbClr val="000000"/>
                </a:solidFill>
                <a:latin typeface="Calibri"/>
              </a:rPr>
              <a:t>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229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F76DD-95F4-4442-9DF5-EFFE813A1E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3407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EFDB0-53B3-4EF1-810B-C1E63249337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1248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B0F71-E2EC-488B-8039-0EB9114D78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931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2192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6738" y="36957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8ED4-D8C8-4624-BE37-73176DDA024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8809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b="1" kern="1200" dirty="0">
                <a:solidFill>
                  <a:srgbClr val="CC0000"/>
                </a:solidFill>
                <a:latin typeface="Calibri"/>
                <a:ea typeface="+mn-ea"/>
              </a:rPr>
              <a:t>Ron </a:t>
            </a:r>
            <a:r>
              <a:rPr lang="en-US" b="1" kern="1200" dirty="0" err="1">
                <a:solidFill>
                  <a:srgbClr val="CC0000"/>
                </a:solidFill>
                <a:latin typeface="Calibri"/>
                <a:ea typeface="+mn-ea"/>
              </a:rPr>
              <a:t>Dreslinski</a:t>
            </a:r>
            <a:r>
              <a:rPr lang="en-US" b="1" kern="1200" dirty="0">
                <a:solidFill>
                  <a:srgbClr val="CC0000"/>
                </a:solidFill>
                <a:latin typeface="Calibri"/>
                <a:ea typeface="+mn-ea"/>
              </a:rPr>
              <a:t>, Trevor </a:t>
            </a:r>
            <a:r>
              <a:rPr lang="en-US" b="1" kern="1200" dirty="0" err="1">
                <a:solidFill>
                  <a:srgbClr val="CC0000"/>
                </a:solidFill>
                <a:latin typeface="Calibri"/>
                <a:ea typeface="+mn-ea"/>
              </a:rPr>
              <a:t>Mudge</a:t>
            </a:r>
            <a:r>
              <a:rPr lang="en-US" b="1" kern="1200" dirty="0">
                <a:solidFill>
                  <a:srgbClr val="CC0000"/>
                </a:solidFill>
                <a:latin typeface="Calibri"/>
                <a:ea typeface="+mn-ea"/>
              </a:rPr>
              <a:t>, and Thomas Wenisch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70248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+mn-ea"/>
              </a:rPr>
              <a:t>EECS 370 – Introduction to Computer Organization – Winter 2015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53089" y="4419600"/>
            <a:ext cx="45727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+mn-ea"/>
              </a:rPr>
              <a:t>EECS Department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+mn-ea"/>
              </a:rPr>
              <a:t>University of Michigan in Ann Arbor, USA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" kern="1200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latin typeface="Calibri"/>
                <a:ea typeface="+mn-ea"/>
                <a:cs typeface="Arial" charset="0"/>
              </a:rPr>
              <a:t>© </a:t>
            </a:r>
            <a:r>
              <a:rPr lang="en-US" sz="2000" b="1" kern="1200" dirty="0" err="1">
                <a:latin typeface="Calibri"/>
                <a:ea typeface="+mn-ea"/>
                <a:cs typeface="Arial" charset="0"/>
              </a:rPr>
              <a:t>Dreslinski</a:t>
            </a:r>
            <a:r>
              <a:rPr lang="en-US" sz="2000" b="1" kern="1200" dirty="0">
                <a:latin typeface="Calibri"/>
                <a:ea typeface="+mn-ea"/>
                <a:cs typeface="Arial" charset="0"/>
              </a:rPr>
              <a:t>-</a:t>
            </a:r>
            <a:r>
              <a:rPr lang="en-US" sz="2000" b="1" kern="1200" dirty="0" err="1">
                <a:latin typeface="Calibri"/>
                <a:ea typeface="+mn-ea"/>
                <a:cs typeface="Arial" charset="0"/>
              </a:rPr>
              <a:t>Mudge</a:t>
            </a:r>
            <a:r>
              <a:rPr lang="en-US" sz="2000" b="1" kern="1200" dirty="0">
                <a:latin typeface="Calibri"/>
                <a:ea typeface="+mn-ea"/>
                <a:cs typeface="Arial" charset="0"/>
              </a:rPr>
              <a:t>-Wenisch, 2015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 dirty="0">
                <a:latin typeface="Calibri"/>
                <a:ea typeface="+mn-ea"/>
                <a:cs typeface="Arial" charset="0"/>
              </a:rPr>
              <a:t>The material in this presentation cannot be 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 dirty="0">
                <a:latin typeface="Calibri"/>
                <a:ea typeface="+mn-ea"/>
                <a:cs typeface="Arial" charset="0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39716573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b="1" kern="1200" dirty="0">
                <a:solidFill>
                  <a:srgbClr val="CC0000"/>
                </a:solidFill>
                <a:latin typeface="Calibri"/>
                <a:ea typeface="+mn-ea"/>
              </a:rPr>
              <a:t>Mark Brehob, </a:t>
            </a:r>
            <a:r>
              <a:rPr lang="en-US" b="1" kern="1200" dirty="0" err="1">
                <a:solidFill>
                  <a:srgbClr val="CC0000"/>
                </a:solidFill>
                <a:latin typeface="Calibri"/>
                <a:ea typeface="+mn-ea"/>
              </a:rPr>
              <a:t>Reetu</a:t>
            </a:r>
            <a:r>
              <a:rPr lang="en-US" b="1" kern="1200" dirty="0">
                <a:solidFill>
                  <a:srgbClr val="CC0000"/>
                </a:solidFill>
                <a:latin typeface="Calibri"/>
                <a:ea typeface="+mn-ea"/>
              </a:rPr>
              <a:t> Das, Harry Davis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70825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+mn-ea"/>
              </a:rPr>
              <a:t>EECS 370 – Introduction to Computer Organization – Winter 2018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53089" y="4419600"/>
            <a:ext cx="45727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+mn-ea"/>
              </a:rPr>
              <a:t>EECS Department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+mn-ea"/>
              </a:rPr>
              <a:t>University of Michigan in Ann Arbor, USA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" kern="1200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latin typeface="Calibri"/>
                <a:ea typeface="+mn-ea"/>
                <a:cs typeface="Arial" charset="0"/>
              </a:rPr>
              <a:t>© Davis, Das, and Brehob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 dirty="0">
                <a:latin typeface="Calibri"/>
                <a:ea typeface="+mn-ea"/>
                <a:cs typeface="Arial" charset="0"/>
              </a:rPr>
              <a:t>The material in this presentation cannot be 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 dirty="0">
                <a:latin typeface="Calibri"/>
                <a:ea typeface="+mn-ea"/>
                <a:cs typeface="Arial" charset="0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41033857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Calibri"/>
              </a:rPr>
              <a:t>EECS 370: Introduction to </a:t>
            </a:r>
            <a:br>
              <a:rPr lang="en-US">
                <a:solidFill>
                  <a:srgbClr val="000000"/>
                </a:solidFill>
                <a:latin typeface="Calibri"/>
              </a:rPr>
            </a:br>
            <a:r>
              <a:rPr lang="en-US">
                <a:solidFill>
                  <a:srgbClr val="000000"/>
                </a:solidFill>
                <a:latin typeface="Calibri"/>
              </a:rPr>
              <a:t>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93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B0F71-E2EC-488B-8039-0EB9114D78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4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F76DD-95F4-4442-9DF5-EFFE813A1E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0586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EFDB0-53B3-4EF1-810B-C1E63249337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28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B0F71-E2EC-488B-8039-0EB9114D78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7374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2192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6738" y="36957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8ED4-D8C8-4624-BE37-73176DDA024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5105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7F438C-DAA2-4D6B-8136-ED650149C87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67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2192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6738" y="36957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8ED4-D8C8-4624-BE37-73176DDA024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28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6707188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kern="1200" dirty="0">
                <a:latin typeface="Calibri" pitchFamily="34" charset="0"/>
                <a:ea typeface="ＭＳ Ｐゴシック" charset="-128"/>
                <a:cs typeface="+mn-cs"/>
              </a:rPr>
              <a:t>EECS 370 – Introduction to Computer Organization – Fall 2014</a:t>
            </a:r>
          </a:p>
        </p:txBody>
      </p:sp>
      <p:sp>
        <p:nvSpPr>
          <p:cNvPr id="5" name="Text Box 7"/>
          <p:cNvSpPr txBox="1">
            <a:spLocks noChangeArrowheads="1"/>
          </p:cNvSpPr>
          <p:nvPr userDrawn="1"/>
        </p:nvSpPr>
        <p:spPr bwMode="auto">
          <a:xfrm>
            <a:off x="2368550" y="4419600"/>
            <a:ext cx="4541838" cy="1016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EECS Department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University of Michigan in Ann Arbor, USA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" kern="120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825500" y="3614738"/>
            <a:ext cx="7632700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b="1" kern="1200" dirty="0">
                <a:solidFill>
                  <a:srgbClr val="CC0000"/>
                </a:solidFill>
                <a:latin typeface="Calibri"/>
                <a:ea typeface="ＭＳ Ｐゴシック" charset="0"/>
              </a:rPr>
              <a:t>Profs. Andrew </a:t>
            </a:r>
            <a:r>
              <a:rPr lang="en-US" b="1" kern="1200" dirty="0" err="1">
                <a:solidFill>
                  <a:srgbClr val="CC0000"/>
                </a:solidFill>
                <a:latin typeface="Calibri"/>
                <a:ea typeface="ＭＳ Ｐゴシック" charset="0"/>
              </a:rPr>
              <a:t>DeOrio</a:t>
            </a:r>
            <a:r>
              <a:rPr lang="en-US" b="1" kern="1200" dirty="0">
                <a:solidFill>
                  <a:srgbClr val="CC0000"/>
                </a:solidFill>
                <a:latin typeface="Calibri"/>
                <a:ea typeface="ＭＳ Ｐゴシック" charset="0"/>
              </a:rPr>
              <a:t>, Jason Mars, and Thomas Wenisch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03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66849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370 – Introduction to Computer Organization – Fall 2015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53089" y="4419600"/>
            <a:ext cx="45727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Department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University of Michigan in Ann Arbor, USA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" kern="1200" dirty="0">
              <a:solidFill>
                <a:srgbClr val="000000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Ron </a:t>
            </a:r>
            <a:r>
              <a:rPr lang="en-US" b="1" kern="1200" dirty="0" err="1">
                <a:solidFill>
                  <a:srgbClr val="CC0000"/>
                </a:solidFill>
                <a:latin typeface="Calibri"/>
                <a:ea typeface="ＭＳ Ｐゴシック" charset="-128"/>
              </a:rPr>
              <a:t>Dreslinski</a:t>
            </a:r>
            <a:r>
              <a:rPr lang="en-US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, Trevor </a:t>
            </a:r>
            <a:r>
              <a:rPr lang="en-US" b="1" kern="1200" dirty="0" err="1">
                <a:solidFill>
                  <a:srgbClr val="CC0000"/>
                </a:solidFill>
                <a:latin typeface="Calibri"/>
                <a:ea typeface="ＭＳ Ｐゴシック" charset="-128"/>
              </a:rPr>
              <a:t>Mudge</a:t>
            </a:r>
            <a:r>
              <a:rPr lang="en-US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, and Thomas Wenisch</a:t>
            </a:r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latin typeface="Calibri"/>
                <a:ea typeface="ＭＳ Ｐゴシック" charset="-128"/>
                <a:cs typeface="+mn-cs"/>
              </a:rPr>
              <a:t>© </a:t>
            </a:r>
            <a:r>
              <a:rPr lang="en-US" sz="2000" b="1" kern="1200" dirty="0" err="1">
                <a:latin typeface="Calibri"/>
                <a:ea typeface="ＭＳ Ｐゴシック" charset="-128"/>
                <a:cs typeface="+mn-cs"/>
              </a:rPr>
              <a:t>Dreslinski</a:t>
            </a:r>
            <a:r>
              <a:rPr lang="en-US" sz="2000" b="1" kern="1200" dirty="0">
                <a:latin typeface="Calibri"/>
                <a:ea typeface="ＭＳ Ｐゴシック" charset="-128"/>
                <a:cs typeface="+mn-cs"/>
              </a:rPr>
              <a:t>-</a:t>
            </a:r>
            <a:r>
              <a:rPr lang="en-US" sz="2000" b="1" kern="1200" dirty="0" err="1">
                <a:latin typeface="Calibri"/>
                <a:ea typeface="ＭＳ Ｐゴシック" charset="-128"/>
                <a:cs typeface="+mn-cs"/>
              </a:rPr>
              <a:t>Mudge</a:t>
            </a:r>
            <a:r>
              <a:rPr lang="en-US" sz="2000" b="1" kern="1200" dirty="0">
                <a:latin typeface="Calibri"/>
                <a:ea typeface="ＭＳ Ｐゴシック" charset="-128"/>
                <a:cs typeface="+mn-cs"/>
              </a:rPr>
              <a:t>-Wenisch, 2015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 dirty="0">
                <a:latin typeface="Calibri"/>
                <a:ea typeface="ＭＳ Ｐゴシック" charset="-128"/>
                <a:cs typeface="+mn-cs"/>
              </a:rPr>
              <a:t>The material in this presentation cannot be 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 dirty="0">
                <a:latin typeface="Calibri"/>
                <a:ea typeface="ＭＳ Ｐゴシック" charset="-128"/>
                <a:cs typeface="+mn-cs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182777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62E87-2E2C-4835-AEC0-BD5D857289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404819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E9C23-A193-42DF-8963-625424A26C3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11161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9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Calibri"/>
                <a:cs typeface="Calibri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>
                <a:ea typeface="ＭＳ Ｐゴシック" charset="-128"/>
              </a:rPr>
              <a:t>EECS 370: Introduction to </a:t>
            </a:r>
            <a:br>
              <a:rPr lang="en-US" kern="1200">
                <a:ea typeface="ＭＳ Ｐゴシック" charset="-128"/>
              </a:rPr>
            </a:br>
            <a:r>
              <a:rPr lang="en-US" kern="1200">
                <a:ea typeface="ＭＳ Ｐゴシック" charset="-128"/>
              </a:rPr>
              <a:t>Computer Organization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ea typeface="ＭＳ Ｐゴシック" charset="-128"/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  <a:cs typeface="Calibri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8C2FA2-66E0-4CF7-9D1F-2964DBB3DC33}" type="slidenum">
              <a:rPr lang="en-US" kern="1200" smtClean="0"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kern="1200" dirty="0">
              <a:ea typeface="ＭＳ Ｐゴシック" charset="-128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000" kern="1200" dirty="0">
                <a:solidFill>
                  <a:srgbClr val="000000"/>
                </a:solidFill>
                <a:latin typeface="Calibri"/>
                <a:ea typeface="ＭＳ Ｐゴシック" charset="-128"/>
                <a:cs typeface="Calibri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380292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Calibri"/>
                <a:ea typeface="+mn-ea"/>
                <a:cs typeface="Calibri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/>
              <a:t>EECS 370: Introduction to </a:t>
            </a:r>
            <a:br>
              <a:rPr lang="en-US" kern="1200"/>
            </a:br>
            <a:r>
              <a:rPr lang="en-US" kern="1200"/>
              <a:t>Computer Organization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8BFD77-30C1-400D-94E7-039CFA62FEE1}" type="slidenum">
              <a:rPr lang="en-US" kern="1200"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kern="1200">
                <a:ea typeface="ＭＳ Ｐゴシック" charset="-128"/>
              </a:rPr>
              <a:t>/31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1200">
                <a:latin typeface="Calibri" pitchFamily="34" charset="0"/>
                <a:ea typeface="ＭＳ Ｐゴシック" charset="-128"/>
                <a:cs typeface="Calibri" pitchFamily="34" charset="0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403294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Arial" pitchFamily="34" charset="0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+mn-lt"/>
          <a:ea typeface="ＭＳ Ｐゴシック" charset="-128"/>
          <a:cs typeface="Arial" pitchFamily="34" charset="0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ＭＳ Ｐゴシック" charset="-128"/>
          <a:cs typeface="Arial" pitchFamily="34" charset="0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ＭＳ Ｐゴシック" charset="-128"/>
          <a:cs typeface="Arial" pitchFamily="34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Calibri"/>
                <a:cs typeface="Calibri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>
                <a:ea typeface="ＭＳ Ｐゴシック" charset="-128"/>
              </a:rPr>
              <a:t>EECS 370: Introduction to </a:t>
            </a:r>
            <a:br>
              <a:rPr lang="en-US" kern="1200">
                <a:ea typeface="ＭＳ Ｐゴシック" charset="-128"/>
              </a:rPr>
            </a:br>
            <a:r>
              <a:rPr lang="en-US" kern="1200">
                <a:ea typeface="ＭＳ Ｐゴシック" charset="-128"/>
              </a:rPr>
              <a:t>Computer Organization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ea typeface="ＭＳ Ｐゴシック" charset="-128"/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  <a:cs typeface="Calibri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8C2FA2-66E0-4CF7-9D1F-2964DBB3DC33}" type="slidenum">
              <a:rPr lang="en-US" kern="1200" smtClean="0"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kern="1200" dirty="0">
              <a:ea typeface="ＭＳ Ｐゴシック" charset="-128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000" kern="1200" dirty="0">
                <a:solidFill>
                  <a:srgbClr val="000000"/>
                </a:solidFill>
                <a:latin typeface="Calibri"/>
                <a:ea typeface="ＭＳ Ｐゴシック" charset="-128"/>
                <a:cs typeface="Calibri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75710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Calibri"/>
                <a:cs typeface="Calibri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>
                <a:ea typeface="+mn-ea"/>
              </a:rPr>
              <a:t>EECS 370: Introduction to </a:t>
            </a:r>
            <a:br>
              <a:rPr lang="en-US" kern="1200">
                <a:ea typeface="+mn-ea"/>
              </a:rPr>
            </a:br>
            <a:r>
              <a:rPr lang="en-US" kern="1200">
                <a:ea typeface="+mn-ea"/>
              </a:rPr>
              <a:t>Computer Organization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ea typeface="+mn-ea"/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  <a:cs typeface="Calibri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8C2FA2-66E0-4CF7-9D1F-2964DBB3DC33}" type="slidenum">
              <a:rPr lang="en-US" kern="1200" smtClean="0"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kern="1200" dirty="0">
              <a:ea typeface="+mn-ea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000" kern="1200" dirty="0">
                <a:solidFill>
                  <a:srgbClr val="000000"/>
                </a:solidFill>
                <a:latin typeface="Calibri"/>
                <a:ea typeface="+mn-ea"/>
                <a:cs typeface="Calibri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344769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Calibri"/>
                <a:cs typeface="Calibri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>
                <a:ea typeface="+mn-ea"/>
              </a:rPr>
              <a:t>EECS 370: Introduction to </a:t>
            </a:r>
            <a:br>
              <a:rPr lang="en-US" kern="1200">
                <a:ea typeface="+mn-ea"/>
              </a:rPr>
            </a:br>
            <a:r>
              <a:rPr lang="en-US" kern="1200">
                <a:ea typeface="+mn-ea"/>
              </a:rPr>
              <a:t>Computer Organization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ea typeface="+mn-ea"/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  <a:cs typeface="Calibri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8C2FA2-66E0-4CF7-9D1F-2964DBB3DC33}" type="slidenum">
              <a:rPr lang="en-US" kern="1200" smtClean="0"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kern="1200" dirty="0">
              <a:ea typeface="+mn-ea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000" kern="1200" dirty="0">
                <a:solidFill>
                  <a:srgbClr val="000000"/>
                </a:solidFill>
                <a:latin typeface="Calibri"/>
                <a:ea typeface="+mn-ea"/>
                <a:cs typeface="Calibri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382641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sldNum" idx="4294967295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Shape 348"/>
          <p:cNvSpPr txBox="1">
            <a:spLocks noGrp="1"/>
          </p:cNvSpPr>
          <p:nvPr>
            <p:ph type="title" idx="4294967295"/>
          </p:nvPr>
        </p:nvSpPr>
        <p:spPr>
          <a:xfrm>
            <a:off x="574675" y="304800"/>
            <a:ext cx="80010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Multiple-Cycle Execution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4294967295"/>
          </p:nvPr>
        </p:nvSpPr>
        <p:spPr>
          <a:xfrm>
            <a:off x="566737" y="1219200"/>
            <a:ext cx="8001000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69900" marR="0" lvl="0" indent="-469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instruction takes multiple cycles to execute</a:t>
            </a:r>
          </a:p>
          <a:p>
            <a:pPr marL="908050" marR="0" lvl="1" indent="-4381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 time is reduced</a:t>
            </a:r>
          </a:p>
          <a:p>
            <a:pPr marL="908050" marR="0" lvl="1" indent="-4381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Slower instructions take more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cycles</a:t>
            </a:r>
          </a:p>
          <a:p>
            <a:pPr marL="908050" marR="0" lvl="1" indent="-4381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Faster instruction take fewer cycles</a:t>
            </a:r>
          </a:p>
          <a:p>
            <a:pPr lvl="2" indent="-438150">
              <a:spcBef>
                <a:spcPts val="40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en-US" sz="1800" b="0" i="0" u="sng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start next instruction earlier, rather than just waiting</a:t>
            </a:r>
            <a:endParaRPr lang="en-US" sz="18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08050" marR="0" lvl="1" indent="-4381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reuse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datapath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elements each cycle</a:t>
            </a:r>
          </a:p>
          <a:p>
            <a:pPr marL="469900" marR="0" lvl="0" indent="-4699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needed to make this work?</a:t>
            </a:r>
          </a:p>
          <a:p>
            <a:pPr marL="908050" marR="0" lvl="1" indent="-4381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you are re-using elements for different purposes, you need more and/or wider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908050" marR="0" lvl="1" indent="-4381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may need extra registers if you need to remember an output for 1 or more cycles.</a:t>
            </a:r>
          </a:p>
          <a:p>
            <a:pPr marL="908050" marR="0" lvl="1" indent="-4381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is more complicated since you need to send new signals on each cycle.</a:t>
            </a:r>
          </a:p>
        </p:txBody>
      </p:sp>
    </p:spTree>
    <p:extLst>
      <p:ext uri="{BB962C8B-B14F-4D97-AF65-F5344CB8AC3E}">
        <p14:creationId xmlns:p14="http://schemas.microsoft.com/office/powerpoint/2010/main" val="41775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 txBox="1">
            <a:spLocks noGrp="1"/>
          </p:cNvSpPr>
          <p:nvPr>
            <p:ph type="sldNum" idx="4294967295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Shape 824"/>
          <p:cNvSpPr txBox="1">
            <a:spLocks noGrp="1"/>
          </p:cNvSpPr>
          <p:nvPr>
            <p:ph type="title" idx="4294967295"/>
          </p:nvPr>
        </p:nvSpPr>
        <p:spPr>
          <a:xfrm>
            <a:off x="990600" y="0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Building the Control Rom</a:t>
            </a:r>
          </a:p>
        </p:txBody>
      </p:sp>
      <p:sp>
        <p:nvSpPr>
          <p:cNvPr id="825" name="Shape 825"/>
          <p:cNvSpPr/>
          <p:nvPr/>
        </p:nvSpPr>
        <p:spPr>
          <a:xfrm rot="-5400000">
            <a:off x="6096000" y="2514600"/>
            <a:ext cx="3124199" cy="8381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× 16 Decoder</a:t>
            </a:r>
          </a:p>
        </p:txBody>
      </p:sp>
      <p:cxnSp>
        <p:nvCxnSpPr>
          <p:cNvPr id="826" name="Shape 826"/>
          <p:cNvCxnSpPr/>
          <p:nvPr/>
        </p:nvCxnSpPr>
        <p:spPr>
          <a:xfrm rot="10800000">
            <a:off x="1142999" y="1447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7" name="Shape 827"/>
          <p:cNvCxnSpPr/>
          <p:nvPr/>
        </p:nvCxnSpPr>
        <p:spPr>
          <a:xfrm>
            <a:off x="1524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8" name="Shape 828"/>
          <p:cNvCxnSpPr/>
          <p:nvPr/>
        </p:nvCxnSpPr>
        <p:spPr>
          <a:xfrm>
            <a:off x="1905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9" name="Shape 829"/>
          <p:cNvCxnSpPr/>
          <p:nvPr/>
        </p:nvCxnSpPr>
        <p:spPr>
          <a:xfrm>
            <a:off x="2286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0" name="Shape 830"/>
          <p:cNvCxnSpPr/>
          <p:nvPr/>
        </p:nvCxnSpPr>
        <p:spPr>
          <a:xfrm>
            <a:off x="2667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1" name="Shape 831"/>
          <p:cNvCxnSpPr/>
          <p:nvPr/>
        </p:nvCxnSpPr>
        <p:spPr>
          <a:xfrm>
            <a:off x="3048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2" name="Shape 832"/>
          <p:cNvCxnSpPr/>
          <p:nvPr/>
        </p:nvCxnSpPr>
        <p:spPr>
          <a:xfrm>
            <a:off x="3429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3" name="Shape 833"/>
          <p:cNvCxnSpPr/>
          <p:nvPr/>
        </p:nvCxnSpPr>
        <p:spPr>
          <a:xfrm>
            <a:off x="3810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4" name="Shape 834"/>
          <p:cNvCxnSpPr/>
          <p:nvPr/>
        </p:nvCxnSpPr>
        <p:spPr>
          <a:xfrm>
            <a:off x="4191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5" name="Shape 835"/>
          <p:cNvCxnSpPr/>
          <p:nvPr/>
        </p:nvCxnSpPr>
        <p:spPr>
          <a:xfrm>
            <a:off x="4572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6" name="Shape 836"/>
          <p:cNvCxnSpPr/>
          <p:nvPr/>
        </p:nvCxnSpPr>
        <p:spPr>
          <a:xfrm>
            <a:off x="4953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7" name="Shape 837"/>
          <p:cNvCxnSpPr/>
          <p:nvPr/>
        </p:nvCxnSpPr>
        <p:spPr>
          <a:xfrm>
            <a:off x="5334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8" name="Shape 838"/>
          <p:cNvCxnSpPr/>
          <p:nvPr/>
        </p:nvCxnSpPr>
        <p:spPr>
          <a:xfrm>
            <a:off x="5715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9" name="Shape 839"/>
          <p:cNvCxnSpPr/>
          <p:nvPr/>
        </p:nvCxnSpPr>
        <p:spPr>
          <a:xfrm>
            <a:off x="6096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0" name="Shape 840"/>
          <p:cNvCxnSpPr/>
          <p:nvPr/>
        </p:nvCxnSpPr>
        <p:spPr>
          <a:xfrm>
            <a:off x="6477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1" name="Shape 841"/>
          <p:cNvCxnSpPr/>
          <p:nvPr/>
        </p:nvCxnSpPr>
        <p:spPr>
          <a:xfrm>
            <a:off x="6858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2" name="Shape 842"/>
          <p:cNvCxnSpPr/>
          <p:nvPr/>
        </p:nvCxnSpPr>
        <p:spPr>
          <a:xfrm>
            <a:off x="1143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3" name="Shape 843"/>
          <p:cNvSpPr/>
          <p:nvPr/>
        </p:nvSpPr>
        <p:spPr>
          <a:xfrm rot="-5400000">
            <a:off x="3048000" y="3657599"/>
            <a:ext cx="381000" cy="4343400"/>
          </a:xfrm>
          <a:prstGeom prst="leftBrace">
            <a:avLst>
              <a:gd name="adj1" fmla="val 95000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Shape 844"/>
          <p:cNvSpPr txBox="1"/>
          <p:nvPr/>
        </p:nvSpPr>
        <p:spPr>
          <a:xfrm>
            <a:off x="1828800" y="6019800"/>
            <a:ext cx="2655791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Control Signals</a:t>
            </a:r>
          </a:p>
        </p:txBody>
      </p:sp>
      <p:sp>
        <p:nvSpPr>
          <p:cNvPr id="845" name="Shape 845"/>
          <p:cNvSpPr/>
          <p:nvPr/>
        </p:nvSpPr>
        <p:spPr>
          <a:xfrm rot="-5400000">
            <a:off x="6096000" y="5181599"/>
            <a:ext cx="381000" cy="1295400"/>
          </a:xfrm>
          <a:prstGeom prst="leftBrace">
            <a:avLst>
              <a:gd name="adj1" fmla="val 2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Shape 846"/>
          <p:cNvSpPr txBox="1"/>
          <p:nvPr/>
        </p:nvSpPr>
        <p:spPr>
          <a:xfrm>
            <a:off x="5638800" y="6019800"/>
            <a:ext cx="1304924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State</a:t>
            </a:r>
          </a:p>
        </p:txBody>
      </p:sp>
      <p:sp>
        <p:nvSpPr>
          <p:cNvPr id="847" name="Shape 847"/>
          <p:cNvSpPr txBox="1"/>
          <p:nvPr/>
        </p:nvSpPr>
        <p:spPr>
          <a:xfrm rot="-5400000">
            <a:off x="642883" y="4868832"/>
            <a:ext cx="635109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848" name="Shape 848"/>
          <p:cNvSpPr txBox="1"/>
          <p:nvPr/>
        </p:nvSpPr>
        <p:spPr>
          <a:xfrm rot="-5400000">
            <a:off x="806691" y="4645789"/>
            <a:ext cx="106631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</a:t>
            </a:r>
          </a:p>
        </p:txBody>
      </p:sp>
      <p:sp>
        <p:nvSpPr>
          <p:cNvPr id="849" name="Shape 849"/>
          <p:cNvSpPr txBox="1"/>
          <p:nvPr/>
        </p:nvSpPr>
        <p:spPr>
          <a:xfrm rot="-5400000">
            <a:off x="1258223" y="4755327"/>
            <a:ext cx="925253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850" name="Shape 850"/>
          <p:cNvSpPr txBox="1"/>
          <p:nvPr/>
        </p:nvSpPr>
        <p:spPr>
          <a:xfrm rot="-5400000">
            <a:off x="1597546" y="4718813"/>
            <a:ext cx="1008609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r/w</a:t>
            </a:r>
          </a:p>
        </p:txBody>
      </p:sp>
      <p:sp>
        <p:nvSpPr>
          <p:cNvPr id="851" name="Shape 851"/>
          <p:cNvSpPr txBox="1"/>
          <p:nvPr/>
        </p:nvSpPr>
        <p:spPr>
          <a:xfrm rot="-5400000">
            <a:off x="2198957" y="4895820"/>
            <a:ext cx="567783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852" name="Shape 852"/>
          <p:cNvSpPr txBox="1"/>
          <p:nvPr/>
        </p:nvSpPr>
        <p:spPr>
          <a:xfrm rot="-5400000">
            <a:off x="2357943" y="4673571"/>
            <a:ext cx="101181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</a:t>
            </a:r>
          </a:p>
        </p:txBody>
      </p:sp>
      <p:sp>
        <p:nvSpPr>
          <p:cNvPr id="853" name="Shape 853"/>
          <p:cNvSpPr txBox="1"/>
          <p:nvPr/>
        </p:nvSpPr>
        <p:spPr>
          <a:xfrm rot="-5400000">
            <a:off x="2689233" y="4622771"/>
            <a:ext cx="1114407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rdata</a:t>
            </a:r>
          </a:p>
        </p:txBody>
      </p:sp>
      <p:sp>
        <p:nvSpPr>
          <p:cNvPr id="854" name="Shape 854"/>
          <p:cNvSpPr txBox="1"/>
          <p:nvPr/>
        </p:nvSpPr>
        <p:spPr>
          <a:xfrm rot="-5400000">
            <a:off x="3239293" y="4826793"/>
            <a:ext cx="773113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855" name="Shape 855"/>
          <p:cNvSpPr txBox="1"/>
          <p:nvPr/>
        </p:nvSpPr>
        <p:spPr>
          <a:xfrm rot="-5400000">
            <a:off x="3492125" y="4664045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alu1</a:t>
            </a:r>
          </a:p>
        </p:txBody>
      </p:sp>
      <p:sp>
        <p:nvSpPr>
          <p:cNvPr id="856" name="Shape 856"/>
          <p:cNvSpPr txBox="1"/>
          <p:nvPr/>
        </p:nvSpPr>
        <p:spPr>
          <a:xfrm rot="-5400000">
            <a:off x="3873125" y="4664045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alu2</a:t>
            </a:r>
          </a:p>
        </p:txBody>
      </p:sp>
      <p:sp>
        <p:nvSpPr>
          <p:cNvPr id="857" name="Shape 857"/>
          <p:cNvSpPr txBox="1"/>
          <p:nvPr/>
        </p:nvSpPr>
        <p:spPr>
          <a:xfrm rot="-5400000">
            <a:off x="4254125" y="4664045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alu2</a:t>
            </a:r>
          </a:p>
        </p:txBody>
      </p:sp>
      <p:sp>
        <p:nvSpPr>
          <p:cNvPr id="858" name="Shape 858"/>
          <p:cNvSpPr txBox="1"/>
          <p:nvPr/>
        </p:nvSpPr>
        <p:spPr>
          <a:xfrm rot="-5400000">
            <a:off x="4701381" y="4763293"/>
            <a:ext cx="896937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</a:t>
            </a:r>
          </a:p>
        </p:txBody>
      </p:sp>
      <p:cxnSp>
        <p:nvCxnSpPr>
          <p:cNvPr id="859" name="Shape 859"/>
          <p:cNvCxnSpPr/>
          <p:nvPr/>
        </p:nvCxnSpPr>
        <p:spPr>
          <a:xfrm rot="10800000">
            <a:off x="1142999" y="1828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0" name="Shape 860"/>
          <p:cNvCxnSpPr/>
          <p:nvPr/>
        </p:nvCxnSpPr>
        <p:spPr>
          <a:xfrm rot="10800000">
            <a:off x="1142999" y="2209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1" name="Shape 861"/>
          <p:cNvCxnSpPr/>
          <p:nvPr/>
        </p:nvCxnSpPr>
        <p:spPr>
          <a:xfrm>
            <a:off x="8077200" y="23622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2" name="Shape 862"/>
          <p:cNvCxnSpPr/>
          <p:nvPr/>
        </p:nvCxnSpPr>
        <p:spPr>
          <a:xfrm>
            <a:off x="8077200" y="25908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3" name="Shape 863"/>
          <p:cNvCxnSpPr/>
          <p:nvPr/>
        </p:nvCxnSpPr>
        <p:spPr>
          <a:xfrm>
            <a:off x="8077200" y="28194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4" name="Shape 864"/>
          <p:cNvCxnSpPr/>
          <p:nvPr/>
        </p:nvCxnSpPr>
        <p:spPr>
          <a:xfrm>
            <a:off x="8077200" y="30480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5" name="Shape 865"/>
          <p:cNvCxnSpPr/>
          <p:nvPr/>
        </p:nvCxnSpPr>
        <p:spPr>
          <a:xfrm rot="10800000">
            <a:off x="1142999" y="2590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6" name="Shape 866"/>
          <p:cNvCxnSpPr/>
          <p:nvPr/>
        </p:nvCxnSpPr>
        <p:spPr>
          <a:xfrm rot="10800000">
            <a:off x="1142999" y="2971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7" name="Shape 867"/>
          <p:cNvCxnSpPr/>
          <p:nvPr/>
        </p:nvCxnSpPr>
        <p:spPr>
          <a:xfrm rot="10800000">
            <a:off x="1142999" y="3352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8" name="Shape 868"/>
          <p:cNvCxnSpPr/>
          <p:nvPr/>
        </p:nvCxnSpPr>
        <p:spPr>
          <a:xfrm rot="10800000">
            <a:off x="1142999" y="3733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9" name="Shape 869"/>
          <p:cNvCxnSpPr/>
          <p:nvPr/>
        </p:nvCxnSpPr>
        <p:spPr>
          <a:xfrm rot="10800000">
            <a:off x="1142999" y="4114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0" name="Shape 870"/>
          <p:cNvCxnSpPr/>
          <p:nvPr/>
        </p:nvCxnSpPr>
        <p:spPr>
          <a:xfrm rot="10800000">
            <a:off x="1142999" y="1638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1" name="Shape 871"/>
          <p:cNvCxnSpPr/>
          <p:nvPr/>
        </p:nvCxnSpPr>
        <p:spPr>
          <a:xfrm rot="10800000">
            <a:off x="1142999" y="2019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2" name="Shape 872"/>
          <p:cNvCxnSpPr/>
          <p:nvPr/>
        </p:nvCxnSpPr>
        <p:spPr>
          <a:xfrm rot="10800000">
            <a:off x="1142999" y="2400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3" name="Shape 873"/>
          <p:cNvCxnSpPr/>
          <p:nvPr/>
        </p:nvCxnSpPr>
        <p:spPr>
          <a:xfrm rot="10800000">
            <a:off x="1142999" y="2781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4" name="Shape 874"/>
          <p:cNvCxnSpPr/>
          <p:nvPr/>
        </p:nvCxnSpPr>
        <p:spPr>
          <a:xfrm rot="10800000">
            <a:off x="1142999" y="3162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5" name="Shape 875"/>
          <p:cNvCxnSpPr/>
          <p:nvPr/>
        </p:nvCxnSpPr>
        <p:spPr>
          <a:xfrm rot="10800000">
            <a:off x="1142999" y="3543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6" name="Shape 876"/>
          <p:cNvCxnSpPr/>
          <p:nvPr/>
        </p:nvCxnSpPr>
        <p:spPr>
          <a:xfrm rot="10800000">
            <a:off x="1142999" y="3924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7" name="Shape 877"/>
          <p:cNvCxnSpPr/>
          <p:nvPr/>
        </p:nvCxnSpPr>
        <p:spPr>
          <a:xfrm rot="10800000">
            <a:off x="1142999" y="4305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8" name="Shape 878"/>
          <p:cNvSpPr/>
          <p:nvPr/>
        </p:nvSpPr>
        <p:spPr>
          <a:xfrm>
            <a:off x="1828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79" name="Shape 879"/>
          <p:cNvSpPr/>
          <p:nvPr/>
        </p:nvSpPr>
        <p:spPr>
          <a:xfrm>
            <a:off x="2590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80" name="Shape 880"/>
          <p:cNvSpPr/>
          <p:nvPr/>
        </p:nvSpPr>
        <p:spPr>
          <a:xfrm>
            <a:off x="4876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81" name="Shape 881"/>
          <p:cNvSpPr/>
          <p:nvPr/>
        </p:nvSpPr>
        <p:spPr>
          <a:xfrm>
            <a:off x="6781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5670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hape 1589"/>
          <p:cNvCxnSpPr/>
          <p:nvPr/>
        </p:nvCxnSpPr>
        <p:spPr>
          <a:xfrm>
            <a:off x="3604871" y="1588360"/>
            <a:ext cx="390795" cy="7151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86" name="Shape 886"/>
          <p:cNvSpPr txBox="1">
            <a:spLocks noGrp="1"/>
          </p:cNvSpPr>
          <p:nvPr>
            <p:ph type="sldNum" idx="4294967295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Shape 887"/>
          <p:cNvSpPr txBox="1">
            <a:spLocks noGrp="1"/>
          </p:cNvSpPr>
          <p:nvPr>
            <p:ph type="title" idx="4294967295"/>
          </p:nvPr>
        </p:nvSpPr>
        <p:spPr>
          <a:xfrm>
            <a:off x="574675" y="304800"/>
            <a:ext cx="80010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State 1: instruction decode </a:t>
            </a:r>
            <a:r>
              <a:rPr lang="en-US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cxnSp>
        <p:nvCxnSpPr>
          <p:cNvPr id="889" name="Shape 889"/>
          <p:cNvCxnSpPr/>
          <p:nvPr/>
        </p:nvCxnSpPr>
        <p:spPr>
          <a:xfrm>
            <a:off x="4876800" y="2193925"/>
            <a:ext cx="0" cy="30479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2" name="Group 1"/>
          <p:cNvGrpSpPr/>
          <p:nvPr/>
        </p:nvGrpSpPr>
        <p:grpSpPr>
          <a:xfrm>
            <a:off x="3962399" y="1284119"/>
            <a:ext cx="1787769" cy="915670"/>
            <a:chOff x="4191000" y="1355725"/>
            <a:chExt cx="1295400" cy="914400"/>
          </a:xfrm>
        </p:grpSpPr>
        <p:sp>
          <p:nvSpPr>
            <p:cNvPr id="888" name="Shape 888"/>
            <p:cNvSpPr/>
            <p:nvPr/>
          </p:nvSpPr>
          <p:spPr>
            <a:xfrm>
              <a:off x="4267200" y="1431925"/>
              <a:ext cx="1143000" cy="7620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 0: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Fetch cycle</a:t>
              </a:r>
            </a:p>
          </p:txBody>
        </p:sp>
        <p:sp>
          <p:nvSpPr>
            <p:cNvPr id="890" name="Shape 890"/>
            <p:cNvSpPr/>
            <p:nvPr/>
          </p:nvSpPr>
          <p:spPr>
            <a:xfrm>
              <a:off x="4191000" y="1355725"/>
              <a:ext cx="1295400" cy="9144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92" name="Shape 892"/>
          <p:cNvCxnSpPr/>
          <p:nvPr/>
        </p:nvCxnSpPr>
        <p:spPr>
          <a:xfrm flipH="1">
            <a:off x="1219200" y="3108325"/>
            <a:ext cx="3124199" cy="60959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93" name="Shape 893"/>
          <p:cNvSpPr/>
          <p:nvPr/>
        </p:nvSpPr>
        <p:spPr>
          <a:xfrm>
            <a:off x="6019800" y="3717925"/>
            <a:ext cx="1066799" cy="685799"/>
          </a:xfrm>
          <a:prstGeom prst="ellipse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beq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cycle3</a:t>
            </a:r>
          </a:p>
        </p:txBody>
      </p:sp>
      <p:cxnSp>
        <p:nvCxnSpPr>
          <p:cNvPr id="894" name="Shape 894"/>
          <p:cNvCxnSpPr/>
          <p:nvPr/>
        </p:nvCxnSpPr>
        <p:spPr>
          <a:xfrm flipH="1">
            <a:off x="2743199" y="3260725"/>
            <a:ext cx="1752600" cy="53339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895" name="Shape 895"/>
          <p:cNvCxnSpPr/>
          <p:nvPr/>
        </p:nvCxnSpPr>
        <p:spPr>
          <a:xfrm flipH="1">
            <a:off x="4114800" y="3336925"/>
            <a:ext cx="609599" cy="457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896" name="Shape 896"/>
          <p:cNvCxnSpPr/>
          <p:nvPr/>
        </p:nvCxnSpPr>
        <p:spPr>
          <a:xfrm>
            <a:off x="5029200" y="3336925"/>
            <a:ext cx="152399" cy="38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97" name="Shape 897"/>
          <p:cNvSpPr/>
          <p:nvPr/>
        </p:nvSpPr>
        <p:spPr>
          <a:xfrm>
            <a:off x="4572000" y="3717925"/>
            <a:ext cx="1066799" cy="685799"/>
          </a:xfrm>
          <a:prstGeom prst="ellipse">
            <a:avLst/>
          </a:prstGeom>
          <a:solidFill>
            <a:srgbClr val="99FF33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cycle3</a:t>
            </a:r>
          </a:p>
        </p:txBody>
      </p:sp>
      <p:sp>
        <p:nvSpPr>
          <p:cNvPr id="898" name="Shape 898"/>
          <p:cNvSpPr/>
          <p:nvPr/>
        </p:nvSpPr>
        <p:spPr>
          <a:xfrm>
            <a:off x="3200400" y="3717925"/>
            <a:ext cx="1066799" cy="685799"/>
          </a:xfrm>
          <a:prstGeom prst="ellipse">
            <a:avLst/>
          </a:pr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lw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cycle3</a:t>
            </a:r>
          </a:p>
        </p:txBody>
      </p:sp>
      <p:sp>
        <p:nvSpPr>
          <p:cNvPr id="899" name="Shape 899"/>
          <p:cNvSpPr/>
          <p:nvPr/>
        </p:nvSpPr>
        <p:spPr>
          <a:xfrm>
            <a:off x="457200" y="3717925"/>
            <a:ext cx="1066799" cy="685799"/>
          </a:xfrm>
          <a:prstGeom prst="ellipse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 3</a:t>
            </a:r>
          </a:p>
        </p:txBody>
      </p:sp>
      <p:sp>
        <p:nvSpPr>
          <p:cNvPr id="900" name="Shape 900"/>
          <p:cNvSpPr/>
          <p:nvPr/>
        </p:nvSpPr>
        <p:spPr>
          <a:xfrm>
            <a:off x="457200" y="4556125"/>
            <a:ext cx="1066799" cy="685799"/>
          </a:xfrm>
          <a:prstGeom prst="ellipse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 4</a:t>
            </a:r>
          </a:p>
        </p:txBody>
      </p:sp>
      <p:sp>
        <p:nvSpPr>
          <p:cNvPr id="901" name="Shape 901"/>
          <p:cNvSpPr/>
          <p:nvPr/>
        </p:nvSpPr>
        <p:spPr>
          <a:xfrm>
            <a:off x="3200400" y="4556125"/>
            <a:ext cx="1066799" cy="685799"/>
          </a:xfrm>
          <a:prstGeom prst="ellipse">
            <a:avLst/>
          </a:pr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lw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cycle4</a:t>
            </a:r>
          </a:p>
        </p:txBody>
      </p:sp>
      <p:sp>
        <p:nvSpPr>
          <p:cNvPr id="902" name="Shape 902"/>
          <p:cNvSpPr/>
          <p:nvPr/>
        </p:nvSpPr>
        <p:spPr>
          <a:xfrm>
            <a:off x="4572000" y="4556125"/>
            <a:ext cx="1066799" cy="685799"/>
          </a:xfrm>
          <a:prstGeom prst="ellipse">
            <a:avLst/>
          </a:prstGeom>
          <a:solidFill>
            <a:srgbClr val="99FF33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cycle4</a:t>
            </a:r>
          </a:p>
        </p:txBody>
      </p:sp>
      <p:sp>
        <p:nvSpPr>
          <p:cNvPr id="903" name="Shape 903"/>
          <p:cNvSpPr/>
          <p:nvPr/>
        </p:nvSpPr>
        <p:spPr>
          <a:xfrm>
            <a:off x="6019800" y="4556125"/>
            <a:ext cx="1066799" cy="685799"/>
          </a:xfrm>
          <a:prstGeom prst="ellipse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beq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cycle4</a:t>
            </a:r>
          </a:p>
        </p:txBody>
      </p:sp>
      <p:sp>
        <p:nvSpPr>
          <p:cNvPr id="904" name="Shape 904"/>
          <p:cNvSpPr/>
          <p:nvPr/>
        </p:nvSpPr>
        <p:spPr>
          <a:xfrm>
            <a:off x="1828800" y="3717925"/>
            <a:ext cx="1066799" cy="685799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 3</a:t>
            </a:r>
          </a:p>
        </p:txBody>
      </p:sp>
      <p:sp>
        <p:nvSpPr>
          <p:cNvPr id="905" name="Shape 905"/>
          <p:cNvSpPr/>
          <p:nvPr/>
        </p:nvSpPr>
        <p:spPr>
          <a:xfrm>
            <a:off x="1828800" y="4556125"/>
            <a:ext cx="1066799" cy="685799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 4</a:t>
            </a:r>
          </a:p>
        </p:txBody>
      </p:sp>
      <p:cxnSp>
        <p:nvCxnSpPr>
          <p:cNvPr id="906" name="Shape 906"/>
          <p:cNvCxnSpPr/>
          <p:nvPr/>
        </p:nvCxnSpPr>
        <p:spPr>
          <a:xfrm>
            <a:off x="5334000" y="3260725"/>
            <a:ext cx="1066799" cy="457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7" name="Shape 907"/>
          <p:cNvSpPr/>
          <p:nvPr/>
        </p:nvSpPr>
        <p:spPr>
          <a:xfrm>
            <a:off x="3200400" y="5394325"/>
            <a:ext cx="1066799" cy="685799"/>
          </a:xfrm>
          <a:prstGeom prst="ellipse">
            <a:avLst/>
          </a:pr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lw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cycle5</a:t>
            </a:r>
          </a:p>
        </p:txBody>
      </p:sp>
      <p:cxnSp>
        <p:nvCxnSpPr>
          <p:cNvPr id="908" name="Shape 908"/>
          <p:cNvCxnSpPr/>
          <p:nvPr/>
        </p:nvCxnSpPr>
        <p:spPr>
          <a:xfrm>
            <a:off x="990600" y="4403725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09" name="Shape 909"/>
          <p:cNvCxnSpPr/>
          <p:nvPr/>
        </p:nvCxnSpPr>
        <p:spPr>
          <a:xfrm>
            <a:off x="2362200" y="4403725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10" name="Shape 910"/>
          <p:cNvCxnSpPr/>
          <p:nvPr/>
        </p:nvCxnSpPr>
        <p:spPr>
          <a:xfrm>
            <a:off x="3733800" y="4403725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11" name="Shape 911"/>
          <p:cNvCxnSpPr/>
          <p:nvPr/>
        </p:nvCxnSpPr>
        <p:spPr>
          <a:xfrm>
            <a:off x="5105400" y="4403725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12" name="Shape 912"/>
          <p:cNvCxnSpPr/>
          <p:nvPr/>
        </p:nvCxnSpPr>
        <p:spPr>
          <a:xfrm>
            <a:off x="6553200" y="4403725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13" name="Shape 913"/>
          <p:cNvCxnSpPr/>
          <p:nvPr/>
        </p:nvCxnSpPr>
        <p:spPr>
          <a:xfrm>
            <a:off x="3733800" y="5241925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914" name="Shape 914"/>
          <p:cNvGrpSpPr/>
          <p:nvPr/>
        </p:nvGrpSpPr>
        <p:grpSpPr>
          <a:xfrm>
            <a:off x="1279525" y="4175125"/>
            <a:ext cx="7197724" cy="2000249"/>
            <a:chOff x="806" y="2976"/>
            <a:chExt cx="4533" cy="1259"/>
          </a:xfrm>
        </p:grpSpPr>
        <p:sp>
          <p:nvSpPr>
            <p:cNvPr id="915" name="Shape 915"/>
            <p:cNvSpPr txBox="1"/>
            <p:nvPr/>
          </p:nvSpPr>
          <p:spPr>
            <a:xfrm>
              <a:off x="806" y="2985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916" name="Shape 916"/>
            <p:cNvSpPr txBox="1"/>
            <p:nvPr/>
          </p:nvSpPr>
          <p:spPr>
            <a:xfrm>
              <a:off x="806" y="3513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917" name="Shape 917"/>
            <p:cNvSpPr txBox="1"/>
            <p:nvPr/>
          </p:nvSpPr>
          <p:spPr>
            <a:xfrm>
              <a:off x="1670" y="2985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918" name="Shape 918"/>
            <p:cNvSpPr txBox="1"/>
            <p:nvPr/>
          </p:nvSpPr>
          <p:spPr>
            <a:xfrm>
              <a:off x="1679" y="3504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919" name="Shape 919"/>
            <p:cNvSpPr txBox="1"/>
            <p:nvPr/>
          </p:nvSpPr>
          <p:spPr>
            <a:xfrm>
              <a:off x="2544" y="2976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920" name="Shape 920"/>
            <p:cNvSpPr txBox="1"/>
            <p:nvPr/>
          </p:nvSpPr>
          <p:spPr>
            <a:xfrm>
              <a:off x="2544" y="3504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921" name="Shape 921"/>
            <p:cNvSpPr txBox="1"/>
            <p:nvPr/>
          </p:nvSpPr>
          <p:spPr>
            <a:xfrm>
              <a:off x="3445" y="2985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</a:p>
          </p:txBody>
        </p:sp>
        <p:sp>
          <p:nvSpPr>
            <p:cNvPr id="922" name="Shape 922"/>
            <p:cNvSpPr txBox="1"/>
            <p:nvPr/>
          </p:nvSpPr>
          <p:spPr>
            <a:xfrm>
              <a:off x="3445" y="3513"/>
              <a:ext cx="280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</a:p>
          </p:txBody>
        </p:sp>
        <p:sp>
          <p:nvSpPr>
            <p:cNvPr id="923" name="Shape 923"/>
            <p:cNvSpPr txBox="1"/>
            <p:nvPr/>
          </p:nvSpPr>
          <p:spPr>
            <a:xfrm>
              <a:off x="4309" y="2985"/>
              <a:ext cx="280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</a:p>
          </p:txBody>
        </p:sp>
        <p:sp>
          <p:nvSpPr>
            <p:cNvPr id="924" name="Shape 924"/>
            <p:cNvSpPr txBox="1"/>
            <p:nvPr/>
          </p:nvSpPr>
          <p:spPr>
            <a:xfrm>
              <a:off x="4320" y="3504"/>
              <a:ext cx="280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12</a:t>
              </a:r>
            </a:p>
          </p:txBody>
        </p:sp>
        <p:sp>
          <p:nvSpPr>
            <p:cNvPr id="925" name="Shape 925"/>
            <p:cNvSpPr txBox="1"/>
            <p:nvPr/>
          </p:nvSpPr>
          <p:spPr>
            <a:xfrm>
              <a:off x="5184" y="2976"/>
              <a:ext cx="155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926" name="Shape 926"/>
            <p:cNvSpPr txBox="1"/>
            <p:nvPr/>
          </p:nvSpPr>
          <p:spPr>
            <a:xfrm>
              <a:off x="5184" y="3504"/>
              <a:ext cx="155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927" name="Shape 927"/>
            <p:cNvSpPr txBox="1"/>
            <p:nvPr/>
          </p:nvSpPr>
          <p:spPr>
            <a:xfrm>
              <a:off x="2592" y="3984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sp>
        <p:nvSpPr>
          <p:cNvPr id="928" name="Shape 928"/>
          <p:cNvSpPr/>
          <p:nvPr/>
        </p:nvSpPr>
        <p:spPr>
          <a:xfrm>
            <a:off x="3962400" y="2346325"/>
            <a:ext cx="1828800" cy="990599"/>
          </a:xfrm>
          <a:prstGeom prst="ellipse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State1: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decode</a:t>
            </a:r>
          </a:p>
        </p:txBody>
      </p:sp>
      <p:sp>
        <p:nvSpPr>
          <p:cNvPr id="48" name="Shape 891"/>
          <p:cNvSpPr/>
          <p:nvPr/>
        </p:nvSpPr>
        <p:spPr>
          <a:xfrm>
            <a:off x="165100" y="1101725"/>
            <a:ext cx="3797299" cy="4508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6086" y="110197"/>
                </a:moveTo>
                <a:cubicBezTo>
                  <a:pt x="17056" y="115098"/>
                  <a:pt x="8026" y="119999"/>
                  <a:pt x="6822" y="104112"/>
                </a:cubicBezTo>
                <a:cubicBezTo>
                  <a:pt x="5618" y="88225"/>
                  <a:pt x="0" y="29746"/>
                  <a:pt x="18862" y="14873"/>
                </a:cubicBezTo>
                <a:cubicBezTo>
                  <a:pt x="37725" y="0"/>
                  <a:pt x="78862" y="7436"/>
                  <a:pt x="120000" y="14873"/>
                </a:cubicBez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439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 txBox="1">
            <a:spLocks noGrp="1"/>
          </p:cNvSpPr>
          <p:nvPr>
            <p:ph type="sldNum" idx="4294967295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400">
                <a:ea typeface="Calibri"/>
                <a:sym typeface="Calibri"/>
              </a:rPr>
              <a:pPr>
                <a:buSzPct val="25000"/>
              </a:pPr>
              <a:t>12</a:t>
            </a:fld>
            <a:endParaRPr lang="en-US" sz="1400">
              <a:ea typeface="Calibri"/>
              <a:sym typeface="Calibri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title" idx="4294967295"/>
          </p:nvPr>
        </p:nvSpPr>
        <p:spPr>
          <a:xfrm>
            <a:off x="574675" y="-76200"/>
            <a:ext cx="80010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State 1: output function </a:t>
            </a:r>
            <a:r>
              <a:rPr lang="en-US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grpSp>
        <p:nvGrpSpPr>
          <p:cNvPr id="935" name="Shape 935"/>
          <p:cNvGrpSpPr/>
          <p:nvPr/>
        </p:nvGrpSpPr>
        <p:grpSpPr>
          <a:xfrm>
            <a:off x="5610225" y="4876802"/>
            <a:ext cx="288924" cy="1404937"/>
            <a:chOff x="3534" y="3071"/>
            <a:chExt cx="181" cy="884"/>
          </a:xfrm>
        </p:grpSpPr>
        <p:cxnSp>
          <p:nvCxnSpPr>
            <p:cNvPr id="936" name="Shape 936"/>
            <p:cNvCxnSpPr/>
            <p:nvPr/>
          </p:nvCxnSpPr>
          <p:spPr>
            <a:xfrm>
              <a:off x="3600" y="3071"/>
              <a:ext cx="0" cy="67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37" name="Shape 937"/>
            <p:cNvSpPr txBox="1"/>
            <p:nvPr/>
          </p:nvSpPr>
          <p:spPr>
            <a:xfrm>
              <a:off x="3534" y="3743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938" name="Shape 938"/>
          <p:cNvGrpSpPr/>
          <p:nvPr/>
        </p:nvGrpSpPr>
        <p:grpSpPr>
          <a:xfrm>
            <a:off x="3924299" y="3962400"/>
            <a:ext cx="288924" cy="2840038"/>
            <a:chOff x="2471" y="2495"/>
            <a:chExt cx="181" cy="1789"/>
          </a:xfrm>
        </p:grpSpPr>
        <p:cxnSp>
          <p:nvCxnSpPr>
            <p:cNvPr id="939" name="Shape 939"/>
            <p:cNvCxnSpPr/>
            <p:nvPr/>
          </p:nvCxnSpPr>
          <p:spPr>
            <a:xfrm>
              <a:off x="2544" y="2495"/>
              <a:ext cx="0" cy="158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40" name="Shape 940"/>
            <p:cNvSpPr txBox="1"/>
            <p:nvPr/>
          </p:nvSpPr>
          <p:spPr>
            <a:xfrm>
              <a:off x="2471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941" name="Shape 941"/>
          <p:cNvGrpSpPr/>
          <p:nvPr/>
        </p:nvGrpSpPr>
        <p:grpSpPr>
          <a:xfrm>
            <a:off x="1300162" y="3048000"/>
            <a:ext cx="288924" cy="3754438"/>
            <a:chOff x="818" y="1920"/>
            <a:chExt cx="181" cy="2365"/>
          </a:xfrm>
        </p:grpSpPr>
        <p:cxnSp>
          <p:nvCxnSpPr>
            <p:cNvPr id="942" name="Shape 942"/>
            <p:cNvCxnSpPr/>
            <p:nvPr/>
          </p:nvCxnSpPr>
          <p:spPr>
            <a:xfrm>
              <a:off x="911" y="1920"/>
              <a:ext cx="0" cy="216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43" name="Shape 943"/>
            <p:cNvSpPr txBox="1"/>
            <p:nvPr/>
          </p:nvSpPr>
          <p:spPr>
            <a:xfrm>
              <a:off x="818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944" name="Shape 944"/>
          <p:cNvGrpSpPr/>
          <p:nvPr/>
        </p:nvGrpSpPr>
        <p:grpSpPr>
          <a:xfrm>
            <a:off x="1676400" y="3352801"/>
            <a:ext cx="809624" cy="2928937"/>
            <a:chOff x="1056" y="2112"/>
            <a:chExt cx="509" cy="1844"/>
          </a:xfrm>
        </p:grpSpPr>
        <p:cxnSp>
          <p:nvCxnSpPr>
            <p:cNvPr id="945" name="Shape 945"/>
            <p:cNvCxnSpPr/>
            <p:nvPr/>
          </p:nvCxnSpPr>
          <p:spPr>
            <a:xfrm>
              <a:off x="1392" y="2112"/>
              <a:ext cx="0" cy="163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46" name="Shape 946"/>
            <p:cNvSpPr txBox="1"/>
            <p:nvPr/>
          </p:nvSpPr>
          <p:spPr>
            <a:xfrm>
              <a:off x="1056" y="3743"/>
              <a:ext cx="509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    X    </a:t>
              </a:r>
            </a:p>
          </p:txBody>
        </p:sp>
      </p:grpSp>
      <p:grpSp>
        <p:nvGrpSpPr>
          <p:cNvPr id="947" name="Shape 947"/>
          <p:cNvGrpSpPr/>
          <p:nvPr/>
        </p:nvGrpSpPr>
        <p:grpSpPr>
          <a:xfrm>
            <a:off x="2609850" y="4876800"/>
            <a:ext cx="288924" cy="1925638"/>
            <a:chOff x="1644" y="3071"/>
            <a:chExt cx="181" cy="1213"/>
          </a:xfrm>
        </p:grpSpPr>
        <p:cxnSp>
          <p:nvCxnSpPr>
            <p:cNvPr id="948" name="Shape 948"/>
            <p:cNvCxnSpPr/>
            <p:nvPr/>
          </p:nvCxnSpPr>
          <p:spPr>
            <a:xfrm>
              <a:off x="1728" y="3071"/>
              <a:ext cx="0" cy="1007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49" name="Shape 949"/>
            <p:cNvSpPr txBox="1"/>
            <p:nvPr/>
          </p:nvSpPr>
          <p:spPr>
            <a:xfrm>
              <a:off x="1644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950" name="Shape 950"/>
          <p:cNvGrpSpPr/>
          <p:nvPr/>
        </p:nvGrpSpPr>
        <p:grpSpPr>
          <a:xfrm>
            <a:off x="2987674" y="4876802"/>
            <a:ext cx="530225" cy="1404937"/>
            <a:chOff x="1881" y="3071"/>
            <a:chExt cx="334" cy="884"/>
          </a:xfrm>
        </p:grpSpPr>
        <p:cxnSp>
          <p:nvCxnSpPr>
            <p:cNvPr id="951" name="Shape 951"/>
            <p:cNvCxnSpPr/>
            <p:nvPr/>
          </p:nvCxnSpPr>
          <p:spPr>
            <a:xfrm>
              <a:off x="2063" y="3071"/>
              <a:ext cx="0" cy="67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2" name="Shape 952"/>
            <p:cNvSpPr txBox="1"/>
            <p:nvPr/>
          </p:nvSpPr>
          <p:spPr>
            <a:xfrm>
              <a:off x="1881" y="3743"/>
              <a:ext cx="334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X  </a:t>
              </a:r>
            </a:p>
          </p:txBody>
        </p:sp>
      </p:grpSp>
      <p:grpSp>
        <p:nvGrpSpPr>
          <p:cNvPr id="953" name="Shape 953"/>
          <p:cNvGrpSpPr/>
          <p:nvPr/>
        </p:nvGrpSpPr>
        <p:grpSpPr>
          <a:xfrm>
            <a:off x="4354515" y="3810001"/>
            <a:ext cx="763588" cy="2471737"/>
            <a:chOff x="2743" y="2400"/>
            <a:chExt cx="481" cy="1556"/>
          </a:xfrm>
        </p:grpSpPr>
        <p:cxnSp>
          <p:nvCxnSpPr>
            <p:cNvPr id="954" name="Shape 954"/>
            <p:cNvCxnSpPr/>
            <p:nvPr/>
          </p:nvCxnSpPr>
          <p:spPr>
            <a:xfrm>
              <a:off x="3120" y="2400"/>
              <a:ext cx="0" cy="134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5" name="Shape 955"/>
            <p:cNvSpPr txBox="1"/>
            <p:nvPr/>
          </p:nvSpPr>
          <p:spPr>
            <a:xfrm>
              <a:off x="2743" y="3743"/>
              <a:ext cx="4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      X </a:t>
              </a:r>
            </a:p>
          </p:txBody>
        </p:sp>
      </p:grpSp>
      <p:grpSp>
        <p:nvGrpSpPr>
          <p:cNvPr id="956" name="Shape 956"/>
          <p:cNvGrpSpPr/>
          <p:nvPr/>
        </p:nvGrpSpPr>
        <p:grpSpPr>
          <a:xfrm>
            <a:off x="5010153" y="4648201"/>
            <a:ext cx="623887" cy="2154238"/>
            <a:chOff x="3155" y="2928"/>
            <a:chExt cx="392" cy="1357"/>
          </a:xfrm>
        </p:grpSpPr>
        <p:cxnSp>
          <p:nvCxnSpPr>
            <p:cNvPr id="957" name="Shape 957"/>
            <p:cNvCxnSpPr/>
            <p:nvPr/>
          </p:nvCxnSpPr>
          <p:spPr>
            <a:xfrm>
              <a:off x="3359" y="2928"/>
              <a:ext cx="0" cy="115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8" name="Shape 958"/>
            <p:cNvSpPr txBox="1"/>
            <p:nvPr/>
          </p:nvSpPr>
          <p:spPr>
            <a:xfrm>
              <a:off x="3155" y="4072"/>
              <a:ext cx="392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 X   </a:t>
              </a:r>
            </a:p>
          </p:txBody>
        </p:sp>
      </p:grpSp>
      <p:grpSp>
        <p:nvGrpSpPr>
          <p:cNvPr id="959" name="Shape 959"/>
          <p:cNvGrpSpPr/>
          <p:nvPr/>
        </p:nvGrpSpPr>
        <p:grpSpPr>
          <a:xfrm>
            <a:off x="7369180" y="4419600"/>
            <a:ext cx="690562" cy="1862137"/>
            <a:chOff x="4641" y="2784"/>
            <a:chExt cx="434" cy="1172"/>
          </a:xfrm>
        </p:grpSpPr>
        <p:cxnSp>
          <p:nvCxnSpPr>
            <p:cNvPr id="960" name="Shape 960"/>
            <p:cNvCxnSpPr/>
            <p:nvPr/>
          </p:nvCxnSpPr>
          <p:spPr>
            <a:xfrm>
              <a:off x="4752" y="2831"/>
              <a:ext cx="0" cy="9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1" name="Shape 961"/>
            <p:cNvCxnSpPr/>
            <p:nvPr/>
          </p:nvCxnSpPr>
          <p:spPr>
            <a:xfrm>
              <a:off x="4800" y="2784"/>
              <a:ext cx="0" cy="959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2" name="Shape 962"/>
            <p:cNvSpPr txBox="1"/>
            <p:nvPr/>
          </p:nvSpPr>
          <p:spPr>
            <a:xfrm>
              <a:off x="4641" y="3743"/>
              <a:ext cx="434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XX   </a:t>
              </a:r>
            </a:p>
          </p:txBody>
        </p:sp>
      </p:grpSp>
      <p:grpSp>
        <p:nvGrpSpPr>
          <p:cNvPr id="963" name="Shape 963"/>
          <p:cNvGrpSpPr/>
          <p:nvPr/>
        </p:nvGrpSpPr>
        <p:grpSpPr>
          <a:xfrm>
            <a:off x="6927849" y="3276599"/>
            <a:ext cx="615950" cy="3525838"/>
            <a:chOff x="4363" y="2063"/>
            <a:chExt cx="388" cy="2221"/>
          </a:xfrm>
        </p:grpSpPr>
        <p:cxnSp>
          <p:nvCxnSpPr>
            <p:cNvPr id="964" name="Shape 964"/>
            <p:cNvCxnSpPr/>
            <p:nvPr/>
          </p:nvCxnSpPr>
          <p:spPr>
            <a:xfrm flipH="1">
              <a:off x="4512" y="2063"/>
              <a:ext cx="239" cy="19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65" name="Shape 965"/>
            <p:cNvGrpSpPr/>
            <p:nvPr/>
          </p:nvGrpSpPr>
          <p:grpSpPr>
            <a:xfrm>
              <a:off x="4363" y="2255"/>
              <a:ext cx="334" cy="2029"/>
              <a:chOff x="4363" y="2255"/>
              <a:chExt cx="334" cy="2029"/>
            </a:xfrm>
          </p:grpSpPr>
          <p:cxnSp>
            <p:nvCxnSpPr>
              <p:cNvPr id="966" name="Shape 966"/>
              <p:cNvCxnSpPr/>
              <p:nvPr/>
            </p:nvCxnSpPr>
            <p:spPr>
              <a:xfrm>
                <a:off x="4511" y="2255"/>
                <a:ext cx="0" cy="1823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67" name="Shape 967"/>
              <p:cNvSpPr txBox="1"/>
              <p:nvPr/>
            </p:nvSpPr>
            <p:spPr>
              <a:xfrm>
                <a:off x="4363" y="4072"/>
                <a:ext cx="334" cy="213"/>
              </a:xfrm>
              <a:prstGeom prst="rect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>
                    <a:latin typeface="Calibri"/>
                    <a:ea typeface="Calibri"/>
                    <a:cs typeface="Calibri"/>
                    <a:sym typeface="Calibri"/>
                  </a:rPr>
                  <a:t>  X   </a:t>
                </a:r>
              </a:p>
            </p:txBody>
          </p:sp>
        </p:grpSp>
      </p:grpSp>
      <p:grpSp>
        <p:nvGrpSpPr>
          <p:cNvPr id="968" name="Shape 968"/>
          <p:cNvGrpSpPr/>
          <p:nvPr/>
        </p:nvGrpSpPr>
        <p:grpSpPr>
          <a:xfrm>
            <a:off x="8056562" y="3962400"/>
            <a:ext cx="438150" cy="2840038"/>
            <a:chOff x="5075" y="2495"/>
            <a:chExt cx="276" cy="1789"/>
          </a:xfrm>
        </p:grpSpPr>
        <p:cxnSp>
          <p:nvCxnSpPr>
            <p:cNvPr id="969" name="Shape 969"/>
            <p:cNvCxnSpPr/>
            <p:nvPr/>
          </p:nvCxnSpPr>
          <p:spPr>
            <a:xfrm>
              <a:off x="5231" y="2495"/>
              <a:ext cx="0" cy="158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70" name="Shape 970"/>
            <p:cNvSpPr txBox="1"/>
            <p:nvPr/>
          </p:nvSpPr>
          <p:spPr>
            <a:xfrm>
              <a:off x="5075" y="4072"/>
              <a:ext cx="276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X </a:t>
              </a:r>
            </a:p>
          </p:txBody>
        </p:sp>
      </p:grpSp>
      <p:sp>
        <p:nvSpPr>
          <p:cNvPr id="971" name="Shape 971"/>
          <p:cNvSpPr/>
          <p:nvPr/>
        </p:nvSpPr>
        <p:spPr>
          <a:xfrm>
            <a:off x="1371600" y="2362200"/>
            <a:ext cx="381000" cy="685799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PC</a:t>
            </a:r>
          </a:p>
        </p:txBody>
      </p:sp>
      <p:sp>
        <p:nvSpPr>
          <p:cNvPr id="972" name="Shape 972"/>
          <p:cNvSpPr/>
          <p:nvPr/>
        </p:nvSpPr>
        <p:spPr>
          <a:xfrm>
            <a:off x="2667000" y="2362200"/>
            <a:ext cx="838199" cy="25145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Memory</a:t>
            </a:r>
          </a:p>
        </p:txBody>
      </p:sp>
      <p:sp>
        <p:nvSpPr>
          <p:cNvPr id="973" name="Shape 973"/>
          <p:cNvSpPr/>
          <p:nvPr/>
        </p:nvSpPr>
        <p:spPr>
          <a:xfrm>
            <a:off x="5638800" y="2286000"/>
            <a:ext cx="838199" cy="2590800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Register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cxnSp>
        <p:nvCxnSpPr>
          <p:cNvPr id="974" name="Shape 974"/>
          <p:cNvCxnSpPr/>
          <p:nvPr/>
        </p:nvCxnSpPr>
        <p:spPr>
          <a:xfrm>
            <a:off x="1752600" y="27432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75" name="Shape 975"/>
          <p:cNvCxnSpPr/>
          <p:nvPr/>
        </p:nvCxnSpPr>
        <p:spPr>
          <a:xfrm>
            <a:off x="2362200" y="29718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76" name="Shape 976"/>
          <p:cNvCxnSpPr/>
          <p:nvPr/>
        </p:nvCxnSpPr>
        <p:spPr>
          <a:xfrm>
            <a:off x="5105400" y="3429000"/>
            <a:ext cx="5333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77" name="Shape 977"/>
          <p:cNvCxnSpPr/>
          <p:nvPr/>
        </p:nvCxnSpPr>
        <p:spPr>
          <a:xfrm>
            <a:off x="5410200" y="42672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78" name="Shape 978"/>
          <p:cNvCxnSpPr/>
          <p:nvPr/>
        </p:nvCxnSpPr>
        <p:spPr>
          <a:xfrm>
            <a:off x="3733800" y="4114800"/>
            <a:ext cx="13715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79" name="Shape 979"/>
          <p:cNvCxnSpPr/>
          <p:nvPr/>
        </p:nvCxnSpPr>
        <p:spPr>
          <a:xfrm>
            <a:off x="4572000" y="2819400"/>
            <a:ext cx="1066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80" name="Shape 980"/>
          <p:cNvCxnSpPr/>
          <p:nvPr/>
        </p:nvCxnSpPr>
        <p:spPr>
          <a:xfrm>
            <a:off x="4572000" y="2514600"/>
            <a:ext cx="0" cy="26669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1" name="Shape 981"/>
          <p:cNvCxnSpPr/>
          <p:nvPr/>
        </p:nvCxnSpPr>
        <p:spPr>
          <a:xfrm>
            <a:off x="4572000" y="2514600"/>
            <a:ext cx="1066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82" name="Shape 982"/>
          <p:cNvCxnSpPr/>
          <p:nvPr/>
        </p:nvCxnSpPr>
        <p:spPr>
          <a:xfrm>
            <a:off x="4572000" y="32004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83" name="Shape 983"/>
          <p:cNvCxnSpPr/>
          <p:nvPr/>
        </p:nvCxnSpPr>
        <p:spPr>
          <a:xfrm>
            <a:off x="4572000" y="36576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84" name="Shape 984"/>
          <p:cNvSpPr/>
          <p:nvPr/>
        </p:nvSpPr>
        <p:spPr>
          <a:xfrm rot="-5400000">
            <a:off x="4476750" y="32956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85" name="Shape 985"/>
          <p:cNvSpPr txBox="1"/>
          <p:nvPr/>
        </p:nvSpPr>
        <p:spPr>
          <a:xfrm>
            <a:off x="4800600" y="29718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986" name="Shape 986"/>
          <p:cNvSpPr/>
          <p:nvPr/>
        </p:nvSpPr>
        <p:spPr>
          <a:xfrm rot="-5400000">
            <a:off x="4781550" y="41338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87" name="Shape 987"/>
          <p:cNvSpPr txBox="1"/>
          <p:nvPr/>
        </p:nvSpPr>
        <p:spPr>
          <a:xfrm>
            <a:off x="5105400" y="38100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988" name="Shape 988"/>
          <p:cNvSpPr/>
          <p:nvPr/>
        </p:nvSpPr>
        <p:spPr>
          <a:xfrm rot="-5400000">
            <a:off x="6953250" y="3867150"/>
            <a:ext cx="12191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89" name="Shape 989"/>
          <p:cNvSpPr txBox="1"/>
          <p:nvPr/>
        </p:nvSpPr>
        <p:spPr>
          <a:xfrm>
            <a:off x="7391400" y="3429000"/>
            <a:ext cx="342899" cy="121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990" name="Shape 990"/>
          <p:cNvSpPr/>
          <p:nvPr/>
        </p:nvSpPr>
        <p:spPr>
          <a:xfrm>
            <a:off x="5257800" y="5029200"/>
            <a:ext cx="1219199" cy="3047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Sign extend</a:t>
            </a:r>
          </a:p>
        </p:txBody>
      </p:sp>
      <p:sp>
        <p:nvSpPr>
          <p:cNvPr id="991" name="Shape 991"/>
          <p:cNvSpPr/>
          <p:nvPr/>
        </p:nvSpPr>
        <p:spPr>
          <a:xfrm rot="-5400000">
            <a:off x="7442200" y="3149600"/>
            <a:ext cx="1676399" cy="558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5714" y="120000"/>
                </a:moveTo>
                <a:lnTo>
                  <a:pt x="120000" y="0"/>
                </a:lnTo>
                <a:lnTo>
                  <a:pt x="77142" y="0"/>
                </a:lnTo>
                <a:lnTo>
                  <a:pt x="68571" y="40000"/>
                </a:lnTo>
                <a:lnTo>
                  <a:pt x="51428" y="40000"/>
                </a:lnTo>
                <a:lnTo>
                  <a:pt x="42857" y="0"/>
                </a:lnTo>
                <a:lnTo>
                  <a:pt x="0" y="0"/>
                </a:lnTo>
                <a:lnTo>
                  <a:pt x="34285" y="120000"/>
                </a:lnTo>
                <a:lnTo>
                  <a:pt x="85714" y="12000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Shape 992"/>
          <p:cNvSpPr txBox="1"/>
          <p:nvPr/>
        </p:nvSpPr>
        <p:spPr>
          <a:xfrm>
            <a:off x="8262938" y="2951163"/>
            <a:ext cx="335348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>
              <a:buSzPct val="25000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L</a:t>
            </a:r>
          </a:p>
          <a:p>
            <a:pPr>
              <a:buSzPct val="25000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U</a:t>
            </a:r>
          </a:p>
        </p:txBody>
      </p:sp>
      <p:cxnSp>
        <p:nvCxnSpPr>
          <p:cNvPr id="993" name="Shape 993"/>
          <p:cNvCxnSpPr/>
          <p:nvPr/>
        </p:nvCxnSpPr>
        <p:spPr>
          <a:xfrm>
            <a:off x="7086600" y="25908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94" name="Shape 994"/>
          <p:cNvSpPr txBox="1"/>
          <p:nvPr/>
        </p:nvSpPr>
        <p:spPr>
          <a:xfrm>
            <a:off x="3048000" y="4648200"/>
            <a:ext cx="5207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R/W</a:t>
            </a:r>
          </a:p>
        </p:txBody>
      </p:sp>
      <p:sp>
        <p:nvSpPr>
          <p:cNvPr id="995" name="Shape 995"/>
          <p:cNvSpPr txBox="1"/>
          <p:nvPr/>
        </p:nvSpPr>
        <p:spPr>
          <a:xfrm>
            <a:off x="2590800" y="46482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996" name="Shape 996"/>
          <p:cNvSpPr txBox="1"/>
          <p:nvPr/>
        </p:nvSpPr>
        <p:spPr>
          <a:xfrm>
            <a:off x="5562600" y="46482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997" name="Shape 997"/>
          <p:cNvSpPr/>
          <p:nvPr/>
        </p:nvSpPr>
        <p:spPr>
          <a:xfrm rot="-5400000">
            <a:off x="1733550" y="28384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98" name="Shape 998"/>
          <p:cNvSpPr txBox="1"/>
          <p:nvPr/>
        </p:nvSpPr>
        <p:spPr>
          <a:xfrm>
            <a:off x="2057400" y="25146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999" name="Shape 999"/>
          <p:cNvSpPr/>
          <p:nvPr/>
        </p:nvSpPr>
        <p:spPr>
          <a:xfrm rot="-5400000">
            <a:off x="7067550" y="26860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00" name="Shape 1000"/>
          <p:cNvSpPr txBox="1"/>
          <p:nvPr/>
        </p:nvSpPr>
        <p:spPr>
          <a:xfrm>
            <a:off x="7391400" y="23622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cxnSp>
        <p:nvCxnSpPr>
          <p:cNvPr id="1001" name="Shape 1001"/>
          <p:cNvCxnSpPr/>
          <p:nvPr/>
        </p:nvCxnSpPr>
        <p:spPr>
          <a:xfrm>
            <a:off x="7696200" y="28194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02" name="Shape 1002"/>
          <p:cNvCxnSpPr/>
          <p:nvPr/>
        </p:nvCxnSpPr>
        <p:spPr>
          <a:xfrm>
            <a:off x="7696200" y="39624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03" name="Shape 1003"/>
          <p:cNvCxnSpPr/>
          <p:nvPr/>
        </p:nvCxnSpPr>
        <p:spPr>
          <a:xfrm>
            <a:off x="6477000" y="3048000"/>
            <a:ext cx="914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04" name="Shape 1004"/>
          <p:cNvCxnSpPr/>
          <p:nvPr/>
        </p:nvCxnSpPr>
        <p:spPr>
          <a:xfrm>
            <a:off x="4572000" y="5181600"/>
            <a:ext cx="685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05" name="Shape 1005"/>
          <p:cNvCxnSpPr/>
          <p:nvPr/>
        </p:nvCxnSpPr>
        <p:spPr>
          <a:xfrm>
            <a:off x="7086600" y="44958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06" name="Shape 1006"/>
          <p:cNvCxnSpPr/>
          <p:nvPr/>
        </p:nvCxnSpPr>
        <p:spPr>
          <a:xfrm>
            <a:off x="7086600" y="4495800"/>
            <a:ext cx="0" cy="685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7" name="Shape 1007"/>
          <p:cNvCxnSpPr/>
          <p:nvPr/>
        </p:nvCxnSpPr>
        <p:spPr>
          <a:xfrm>
            <a:off x="6477000" y="5181600"/>
            <a:ext cx="6095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8" name="Shape 1008"/>
          <p:cNvCxnSpPr/>
          <p:nvPr/>
        </p:nvCxnSpPr>
        <p:spPr>
          <a:xfrm>
            <a:off x="6477000" y="3581400"/>
            <a:ext cx="914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09" name="Shape 1009"/>
          <p:cNvCxnSpPr/>
          <p:nvPr/>
        </p:nvCxnSpPr>
        <p:spPr>
          <a:xfrm>
            <a:off x="8534400" y="34290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0" name="Shape 1010"/>
          <p:cNvCxnSpPr/>
          <p:nvPr/>
        </p:nvCxnSpPr>
        <p:spPr>
          <a:xfrm>
            <a:off x="8763000" y="3429000"/>
            <a:ext cx="0" cy="205740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1" name="Shape 1011"/>
          <p:cNvCxnSpPr/>
          <p:nvPr/>
        </p:nvCxnSpPr>
        <p:spPr>
          <a:xfrm rot="10800000">
            <a:off x="1066800" y="5486400"/>
            <a:ext cx="76961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2" name="Shape 1012"/>
          <p:cNvCxnSpPr/>
          <p:nvPr/>
        </p:nvCxnSpPr>
        <p:spPr>
          <a:xfrm rot="10800000">
            <a:off x="1676400" y="3276600"/>
            <a:ext cx="0" cy="2209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3" name="Shape 1013"/>
          <p:cNvCxnSpPr/>
          <p:nvPr/>
        </p:nvCxnSpPr>
        <p:spPr>
          <a:xfrm>
            <a:off x="1676400" y="32766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14" name="Shape 1014"/>
          <p:cNvCxnSpPr/>
          <p:nvPr/>
        </p:nvCxnSpPr>
        <p:spPr>
          <a:xfrm rot="10800000">
            <a:off x="4800600" y="4571999"/>
            <a:ext cx="0" cy="914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5" name="Shape 1015"/>
          <p:cNvCxnSpPr/>
          <p:nvPr/>
        </p:nvCxnSpPr>
        <p:spPr>
          <a:xfrm>
            <a:off x="4800600" y="4572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16" name="Shape 1016"/>
          <p:cNvCxnSpPr/>
          <p:nvPr/>
        </p:nvCxnSpPr>
        <p:spPr>
          <a:xfrm rot="10800000">
            <a:off x="1828800" y="2133600"/>
            <a:ext cx="0" cy="6095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7" name="Shape 1017"/>
          <p:cNvCxnSpPr/>
          <p:nvPr/>
        </p:nvCxnSpPr>
        <p:spPr>
          <a:xfrm>
            <a:off x="1828800" y="2133600"/>
            <a:ext cx="5257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8" name="Shape 1018"/>
          <p:cNvCxnSpPr/>
          <p:nvPr/>
        </p:nvCxnSpPr>
        <p:spPr>
          <a:xfrm>
            <a:off x="7086600" y="21336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9" name="Shape 1019"/>
          <p:cNvCxnSpPr/>
          <p:nvPr/>
        </p:nvCxnSpPr>
        <p:spPr>
          <a:xfrm rot="10800000">
            <a:off x="1066800" y="2666999"/>
            <a:ext cx="0" cy="281940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0" name="Shape 1020"/>
          <p:cNvCxnSpPr/>
          <p:nvPr/>
        </p:nvCxnSpPr>
        <p:spPr>
          <a:xfrm>
            <a:off x="1066800" y="2667000"/>
            <a:ext cx="304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21" name="Shape 1021"/>
          <p:cNvSpPr/>
          <p:nvPr/>
        </p:nvSpPr>
        <p:spPr>
          <a:xfrm rot="-5400000">
            <a:off x="3390899" y="3009899"/>
            <a:ext cx="1524000" cy="381000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Instruction Reg</a:t>
            </a:r>
          </a:p>
        </p:txBody>
      </p:sp>
      <p:cxnSp>
        <p:nvCxnSpPr>
          <p:cNvPr id="1022" name="Shape 1022"/>
          <p:cNvCxnSpPr/>
          <p:nvPr/>
        </p:nvCxnSpPr>
        <p:spPr>
          <a:xfrm>
            <a:off x="3505200" y="3200400"/>
            <a:ext cx="457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23" name="Shape 1023"/>
          <p:cNvCxnSpPr/>
          <p:nvPr/>
        </p:nvCxnSpPr>
        <p:spPr>
          <a:xfrm>
            <a:off x="3733800" y="3200400"/>
            <a:ext cx="0" cy="914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4" name="Shape 1024"/>
          <p:cNvCxnSpPr/>
          <p:nvPr/>
        </p:nvCxnSpPr>
        <p:spPr>
          <a:xfrm>
            <a:off x="4343400" y="3048000"/>
            <a:ext cx="2286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5" name="Shape 1025"/>
          <p:cNvSpPr/>
          <p:nvPr/>
        </p:nvSpPr>
        <p:spPr>
          <a:xfrm>
            <a:off x="3657600" y="4419600"/>
            <a:ext cx="762000" cy="6857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Control</a:t>
            </a:r>
          </a:p>
        </p:txBody>
      </p:sp>
      <p:cxnSp>
        <p:nvCxnSpPr>
          <p:cNvPr id="1026" name="Shape 1026"/>
          <p:cNvCxnSpPr/>
          <p:nvPr/>
        </p:nvCxnSpPr>
        <p:spPr>
          <a:xfrm>
            <a:off x="6629400" y="3581400"/>
            <a:ext cx="0" cy="2209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7" name="Shape 1027"/>
          <p:cNvCxnSpPr/>
          <p:nvPr/>
        </p:nvCxnSpPr>
        <p:spPr>
          <a:xfrm rot="10800000">
            <a:off x="2362200" y="5791200"/>
            <a:ext cx="42671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8" name="Shape 1028"/>
          <p:cNvCxnSpPr/>
          <p:nvPr/>
        </p:nvCxnSpPr>
        <p:spPr>
          <a:xfrm rot="10800000">
            <a:off x="2362200" y="4191000"/>
            <a:ext cx="0" cy="16001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9" name="Shape 1029"/>
          <p:cNvCxnSpPr/>
          <p:nvPr/>
        </p:nvCxnSpPr>
        <p:spPr>
          <a:xfrm>
            <a:off x="2362200" y="4191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30" name="Shape 1030"/>
          <p:cNvSpPr txBox="1"/>
          <p:nvPr/>
        </p:nvSpPr>
        <p:spPr>
          <a:xfrm>
            <a:off x="2590800" y="2819400"/>
            <a:ext cx="52290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addr</a:t>
            </a:r>
          </a:p>
        </p:txBody>
      </p:sp>
      <p:sp>
        <p:nvSpPr>
          <p:cNvPr id="1031" name="Shape 1031"/>
          <p:cNvSpPr txBox="1"/>
          <p:nvPr/>
        </p:nvSpPr>
        <p:spPr>
          <a:xfrm>
            <a:off x="2590800" y="4038600"/>
            <a:ext cx="509434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</a:t>
            </a:r>
          </a:p>
        </p:txBody>
      </p:sp>
      <p:sp>
        <p:nvSpPr>
          <p:cNvPr id="1032" name="Shape 1032"/>
          <p:cNvSpPr txBox="1"/>
          <p:nvPr/>
        </p:nvSpPr>
        <p:spPr>
          <a:xfrm>
            <a:off x="1295400" y="28194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1033" name="Shape 1033"/>
          <p:cNvSpPr txBox="1"/>
          <p:nvPr/>
        </p:nvSpPr>
        <p:spPr>
          <a:xfrm>
            <a:off x="3886200" y="37338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cxnSp>
        <p:nvCxnSpPr>
          <p:cNvPr id="1034" name="Shape 1034"/>
          <p:cNvCxnSpPr/>
          <p:nvPr/>
        </p:nvCxnSpPr>
        <p:spPr>
          <a:xfrm>
            <a:off x="4419600" y="4724400"/>
            <a:ext cx="1523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5" name="Shape 1035"/>
          <p:cNvCxnSpPr/>
          <p:nvPr/>
        </p:nvCxnSpPr>
        <p:spPr>
          <a:xfrm>
            <a:off x="4572000" y="2514600"/>
            <a:ext cx="0" cy="2209799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6" name="Shape 1036"/>
          <p:cNvCxnSpPr/>
          <p:nvPr/>
        </p:nvCxnSpPr>
        <p:spPr>
          <a:xfrm>
            <a:off x="7010400" y="41910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37" name="Shape 1037"/>
          <p:cNvSpPr txBox="1"/>
          <p:nvPr/>
        </p:nvSpPr>
        <p:spPr>
          <a:xfrm>
            <a:off x="6705600" y="3657600"/>
            <a:ext cx="314324" cy="30777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38" name="Shape 1038"/>
          <p:cNvSpPr txBox="1"/>
          <p:nvPr/>
        </p:nvSpPr>
        <p:spPr>
          <a:xfrm>
            <a:off x="6705600" y="4114800"/>
            <a:ext cx="314324" cy="30777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1039" name="Shape 1039"/>
          <p:cNvCxnSpPr/>
          <p:nvPr/>
        </p:nvCxnSpPr>
        <p:spPr>
          <a:xfrm>
            <a:off x="7010400" y="38862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40" name="Shape 1040"/>
          <p:cNvSpPr txBox="1"/>
          <p:nvPr/>
        </p:nvSpPr>
        <p:spPr>
          <a:xfrm>
            <a:off x="2481597" y="1295400"/>
            <a:ext cx="471738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Update PC; read registers (regA and regB); </a:t>
            </a:r>
          </a:p>
          <a:p>
            <a:pPr algn="ctr"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use opcode to determine next state</a:t>
            </a:r>
          </a:p>
        </p:txBody>
      </p:sp>
      <p:sp>
        <p:nvSpPr>
          <p:cNvPr id="1041" name="Shape 1041"/>
          <p:cNvSpPr/>
          <p:nvPr/>
        </p:nvSpPr>
        <p:spPr>
          <a:xfrm rot="-5400000">
            <a:off x="8391524" y="3279774"/>
            <a:ext cx="774700" cy="279399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200" b="1">
                <a:latin typeface="Calibri"/>
                <a:ea typeface="Calibri"/>
                <a:cs typeface="Calibri"/>
                <a:sym typeface="Calibri"/>
              </a:rPr>
              <a:t>ALU result</a:t>
            </a:r>
          </a:p>
        </p:txBody>
      </p:sp>
      <p:cxnSp>
        <p:nvCxnSpPr>
          <p:cNvPr id="111" name="Shape 979"/>
          <p:cNvCxnSpPr/>
          <p:nvPr/>
        </p:nvCxnSpPr>
        <p:spPr>
          <a:xfrm flipH="1">
            <a:off x="4169542" y="4710713"/>
            <a:ext cx="247835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11162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Shape 1046"/>
          <p:cNvSpPr txBox="1">
            <a:spLocks noGrp="1"/>
          </p:cNvSpPr>
          <p:nvPr>
            <p:ph type="sldNum" idx="4294967295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400">
                <a:ea typeface="Calibri"/>
                <a:sym typeface="Calibri"/>
              </a:rPr>
              <a:pPr>
                <a:buSzPct val="25000"/>
              </a:pPr>
              <a:t>13</a:t>
            </a:fld>
            <a:endParaRPr lang="en-US" sz="1400">
              <a:ea typeface="Calibri"/>
              <a:sym typeface="Calibri"/>
            </a:endParaRPr>
          </a:p>
        </p:txBody>
      </p:sp>
      <p:sp>
        <p:nvSpPr>
          <p:cNvPr id="1047" name="Shape 1047"/>
          <p:cNvSpPr txBox="1">
            <a:spLocks noGrp="1"/>
          </p:cNvSpPr>
          <p:nvPr>
            <p:ph type="title" idx="4294967295"/>
          </p:nvPr>
        </p:nvSpPr>
        <p:spPr>
          <a:xfrm>
            <a:off x="990600" y="0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Building the Control Rom</a:t>
            </a:r>
          </a:p>
        </p:txBody>
      </p:sp>
      <p:sp>
        <p:nvSpPr>
          <p:cNvPr id="1048" name="Shape 1048"/>
          <p:cNvSpPr/>
          <p:nvPr/>
        </p:nvSpPr>
        <p:spPr>
          <a:xfrm rot="-5400000">
            <a:off x="6096000" y="2514600"/>
            <a:ext cx="3124199" cy="8381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4 × 16 Decoder</a:t>
            </a:r>
          </a:p>
        </p:txBody>
      </p:sp>
      <p:cxnSp>
        <p:nvCxnSpPr>
          <p:cNvPr id="1049" name="Shape 1049"/>
          <p:cNvCxnSpPr/>
          <p:nvPr/>
        </p:nvCxnSpPr>
        <p:spPr>
          <a:xfrm rot="10800000">
            <a:off x="1142999" y="1447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0" name="Shape 1050"/>
          <p:cNvCxnSpPr/>
          <p:nvPr/>
        </p:nvCxnSpPr>
        <p:spPr>
          <a:xfrm>
            <a:off x="1524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1" name="Shape 1051"/>
          <p:cNvCxnSpPr/>
          <p:nvPr/>
        </p:nvCxnSpPr>
        <p:spPr>
          <a:xfrm>
            <a:off x="1905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2" name="Shape 1052"/>
          <p:cNvCxnSpPr/>
          <p:nvPr/>
        </p:nvCxnSpPr>
        <p:spPr>
          <a:xfrm>
            <a:off x="2286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3" name="Shape 1053"/>
          <p:cNvCxnSpPr/>
          <p:nvPr/>
        </p:nvCxnSpPr>
        <p:spPr>
          <a:xfrm>
            <a:off x="2667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4" name="Shape 1054"/>
          <p:cNvCxnSpPr/>
          <p:nvPr/>
        </p:nvCxnSpPr>
        <p:spPr>
          <a:xfrm>
            <a:off x="3048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5" name="Shape 1055"/>
          <p:cNvCxnSpPr/>
          <p:nvPr/>
        </p:nvCxnSpPr>
        <p:spPr>
          <a:xfrm>
            <a:off x="3429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6" name="Shape 1056"/>
          <p:cNvCxnSpPr/>
          <p:nvPr/>
        </p:nvCxnSpPr>
        <p:spPr>
          <a:xfrm>
            <a:off x="3810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7" name="Shape 1057"/>
          <p:cNvCxnSpPr/>
          <p:nvPr/>
        </p:nvCxnSpPr>
        <p:spPr>
          <a:xfrm>
            <a:off x="4191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8" name="Shape 1058"/>
          <p:cNvCxnSpPr/>
          <p:nvPr/>
        </p:nvCxnSpPr>
        <p:spPr>
          <a:xfrm>
            <a:off x="4572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9" name="Shape 1059"/>
          <p:cNvCxnSpPr/>
          <p:nvPr/>
        </p:nvCxnSpPr>
        <p:spPr>
          <a:xfrm>
            <a:off x="4953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0" name="Shape 1060"/>
          <p:cNvCxnSpPr/>
          <p:nvPr/>
        </p:nvCxnSpPr>
        <p:spPr>
          <a:xfrm>
            <a:off x="5334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1" name="Shape 1061"/>
          <p:cNvCxnSpPr/>
          <p:nvPr/>
        </p:nvCxnSpPr>
        <p:spPr>
          <a:xfrm>
            <a:off x="5715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2" name="Shape 1062"/>
          <p:cNvCxnSpPr/>
          <p:nvPr/>
        </p:nvCxnSpPr>
        <p:spPr>
          <a:xfrm>
            <a:off x="6096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3" name="Shape 1063"/>
          <p:cNvCxnSpPr/>
          <p:nvPr/>
        </p:nvCxnSpPr>
        <p:spPr>
          <a:xfrm>
            <a:off x="6477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4" name="Shape 1064"/>
          <p:cNvCxnSpPr/>
          <p:nvPr/>
        </p:nvCxnSpPr>
        <p:spPr>
          <a:xfrm>
            <a:off x="6858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5" name="Shape 1065"/>
          <p:cNvCxnSpPr/>
          <p:nvPr/>
        </p:nvCxnSpPr>
        <p:spPr>
          <a:xfrm>
            <a:off x="1143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6" name="Shape 1066"/>
          <p:cNvSpPr/>
          <p:nvPr/>
        </p:nvSpPr>
        <p:spPr>
          <a:xfrm rot="-5400000">
            <a:off x="3048000" y="3657599"/>
            <a:ext cx="381000" cy="4343400"/>
          </a:xfrm>
          <a:prstGeom prst="leftBrace">
            <a:avLst>
              <a:gd name="adj1" fmla="val 95000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Shape 1067"/>
          <p:cNvSpPr txBox="1"/>
          <p:nvPr/>
        </p:nvSpPr>
        <p:spPr>
          <a:xfrm>
            <a:off x="1828800" y="6019800"/>
            <a:ext cx="2655791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Output: Control Signals</a:t>
            </a:r>
          </a:p>
        </p:txBody>
      </p:sp>
      <p:sp>
        <p:nvSpPr>
          <p:cNvPr id="1068" name="Shape 1068"/>
          <p:cNvSpPr/>
          <p:nvPr/>
        </p:nvSpPr>
        <p:spPr>
          <a:xfrm rot="-5400000">
            <a:off x="6096000" y="5181599"/>
            <a:ext cx="381000" cy="1295400"/>
          </a:xfrm>
          <a:prstGeom prst="leftBrace">
            <a:avLst>
              <a:gd name="adj1" fmla="val 2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Shape 1069"/>
          <p:cNvSpPr txBox="1"/>
          <p:nvPr/>
        </p:nvSpPr>
        <p:spPr>
          <a:xfrm>
            <a:off x="5638800" y="6019800"/>
            <a:ext cx="1304924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Next State</a:t>
            </a:r>
          </a:p>
        </p:txBody>
      </p:sp>
      <p:sp>
        <p:nvSpPr>
          <p:cNvPr id="1070" name="Shape 1070"/>
          <p:cNvSpPr txBox="1"/>
          <p:nvPr/>
        </p:nvSpPr>
        <p:spPr>
          <a:xfrm rot="-5400000">
            <a:off x="642883" y="4868832"/>
            <a:ext cx="635109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1071" name="Shape 1071"/>
          <p:cNvSpPr txBox="1"/>
          <p:nvPr/>
        </p:nvSpPr>
        <p:spPr>
          <a:xfrm rot="-5400000">
            <a:off x="806691" y="4645789"/>
            <a:ext cx="106631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addr</a:t>
            </a:r>
          </a:p>
        </p:txBody>
      </p:sp>
      <p:sp>
        <p:nvSpPr>
          <p:cNvPr id="1072" name="Shape 1072"/>
          <p:cNvSpPr txBox="1"/>
          <p:nvPr/>
        </p:nvSpPr>
        <p:spPr>
          <a:xfrm rot="-5400000">
            <a:off x="1258223" y="4755327"/>
            <a:ext cx="925253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Mem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1073" name="Shape 1073"/>
          <p:cNvSpPr txBox="1"/>
          <p:nvPr/>
        </p:nvSpPr>
        <p:spPr>
          <a:xfrm rot="-5400000">
            <a:off x="1597546" y="4718813"/>
            <a:ext cx="1008609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Mem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r/w</a:t>
            </a:r>
          </a:p>
        </p:txBody>
      </p:sp>
      <p:sp>
        <p:nvSpPr>
          <p:cNvPr id="1074" name="Shape 1074"/>
          <p:cNvSpPr txBox="1"/>
          <p:nvPr/>
        </p:nvSpPr>
        <p:spPr>
          <a:xfrm rot="-5400000">
            <a:off x="2198957" y="4895820"/>
            <a:ext cx="567783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IR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1075" name="Shape 1075"/>
          <p:cNvSpPr txBox="1"/>
          <p:nvPr/>
        </p:nvSpPr>
        <p:spPr>
          <a:xfrm rot="-5400000">
            <a:off x="2357943" y="4673571"/>
            <a:ext cx="101181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dest</a:t>
            </a:r>
          </a:p>
        </p:txBody>
      </p:sp>
      <p:sp>
        <p:nvSpPr>
          <p:cNvPr id="1076" name="Shape 1076"/>
          <p:cNvSpPr txBox="1"/>
          <p:nvPr/>
        </p:nvSpPr>
        <p:spPr>
          <a:xfrm rot="-5400000">
            <a:off x="2689233" y="4622771"/>
            <a:ext cx="1114407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rdata</a:t>
            </a:r>
          </a:p>
        </p:txBody>
      </p:sp>
      <p:sp>
        <p:nvSpPr>
          <p:cNvPr id="1077" name="Shape 1077"/>
          <p:cNvSpPr txBox="1"/>
          <p:nvPr/>
        </p:nvSpPr>
        <p:spPr>
          <a:xfrm rot="-5400000">
            <a:off x="3239293" y="4826793"/>
            <a:ext cx="773113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Reg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1078" name="Shape 1078"/>
          <p:cNvSpPr txBox="1"/>
          <p:nvPr/>
        </p:nvSpPr>
        <p:spPr>
          <a:xfrm rot="-5400000">
            <a:off x="3492125" y="4664045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alu1</a:t>
            </a:r>
          </a:p>
        </p:txBody>
      </p:sp>
      <p:sp>
        <p:nvSpPr>
          <p:cNvPr id="1079" name="Shape 1079"/>
          <p:cNvSpPr txBox="1"/>
          <p:nvPr/>
        </p:nvSpPr>
        <p:spPr>
          <a:xfrm rot="-5400000">
            <a:off x="3873125" y="4664045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alu2</a:t>
            </a:r>
          </a:p>
        </p:txBody>
      </p:sp>
      <p:sp>
        <p:nvSpPr>
          <p:cNvPr id="1080" name="Shape 1080"/>
          <p:cNvSpPr txBox="1"/>
          <p:nvPr/>
        </p:nvSpPr>
        <p:spPr>
          <a:xfrm rot="-5400000">
            <a:off x="4254125" y="4664045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alu2</a:t>
            </a:r>
          </a:p>
        </p:txBody>
      </p:sp>
      <p:sp>
        <p:nvSpPr>
          <p:cNvPr id="1081" name="Shape 1081"/>
          <p:cNvSpPr txBox="1"/>
          <p:nvPr/>
        </p:nvSpPr>
        <p:spPr>
          <a:xfrm rot="-5400000">
            <a:off x="4701381" y="4763293"/>
            <a:ext cx="896937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ALU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op</a:t>
            </a:r>
          </a:p>
        </p:txBody>
      </p:sp>
      <p:cxnSp>
        <p:nvCxnSpPr>
          <p:cNvPr id="1082" name="Shape 1082"/>
          <p:cNvCxnSpPr/>
          <p:nvPr/>
        </p:nvCxnSpPr>
        <p:spPr>
          <a:xfrm rot="10800000">
            <a:off x="1142999" y="1828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Shape 1083"/>
          <p:cNvCxnSpPr/>
          <p:nvPr/>
        </p:nvCxnSpPr>
        <p:spPr>
          <a:xfrm rot="10800000">
            <a:off x="1142999" y="2209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4" name="Shape 1084"/>
          <p:cNvCxnSpPr/>
          <p:nvPr/>
        </p:nvCxnSpPr>
        <p:spPr>
          <a:xfrm>
            <a:off x="8077200" y="23622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Shape 1085"/>
          <p:cNvCxnSpPr/>
          <p:nvPr/>
        </p:nvCxnSpPr>
        <p:spPr>
          <a:xfrm>
            <a:off x="8077200" y="25908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Shape 1086"/>
          <p:cNvCxnSpPr/>
          <p:nvPr/>
        </p:nvCxnSpPr>
        <p:spPr>
          <a:xfrm>
            <a:off x="8077200" y="28194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Shape 1087"/>
          <p:cNvCxnSpPr/>
          <p:nvPr/>
        </p:nvCxnSpPr>
        <p:spPr>
          <a:xfrm>
            <a:off x="8077200" y="30480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8" name="Shape 1088"/>
          <p:cNvCxnSpPr/>
          <p:nvPr/>
        </p:nvCxnSpPr>
        <p:spPr>
          <a:xfrm rot="10800000">
            <a:off x="1142999" y="2590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9" name="Shape 1089"/>
          <p:cNvCxnSpPr/>
          <p:nvPr/>
        </p:nvCxnSpPr>
        <p:spPr>
          <a:xfrm rot="10800000">
            <a:off x="1142999" y="2971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0" name="Shape 1090"/>
          <p:cNvCxnSpPr/>
          <p:nvPr/>
        </p:nvCxnSpPr>
        <p:spPr>
          <a:xfrm rot="10800000">
            <a:off x="1142999" y="3352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1" name="Shape 1091"/>
          <p:cNvCxnSpPr/>
          <p:nvPr/>
        </p:nvCxnSpPr>
        <p:spPr>
          <a:xfrm rot="10800000">
            <a:off x="1142999" y="3733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2" name="Shape 1092"/>
          <p:cNvCxnSpPr/>
          <p:nvPr/>
        </p:nvCxnSpPr>
        <p:spPr>
          <a:xfrm rot="10800000">
            <a:off x="1142999" y="4114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3" name="Shape 1093"/>
          <p:cNvCxnSpPr/>
          <p:nvPr/>
        </p:nvCxnSpPr>
        <p:spPr>
          <a:xfrm rot="10800000">
            <a:off x="1142999" y="1638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4" name="Shape 1094"/>
          <p:cNvCxnSpPr/>
          <p:nvPr/>
        </p:nvCxnSpPr>
        <p:spPr>
          <a:xfrm rot="10800000">
            <a:off x="1142999" y="2019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5" name="Shape 1095"/>
          <p:cNvCxnSpPr/>
          <p:nvPr/>
        </p:nvCxnSpPr>
        <p:spPr>
          <a:xfrm rot="10800000">
            <a:off x="1142999" y="2400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6" name="Shape 1096"/>
          <p:cNvCxnSpPr/>
          <p:nvPr/>
        </p:nvCxnSpPr>
        <p:spPr>
          <a:xfrm rot="10800000">
            <a:off x="1142999" y="2781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7" name="Shape 1097"/>
          <p:cNvCxnSpPr/>
          <p:nvPr/>
        </p:nvCxnSpPr>
        <p:spPr>
          <a:xfrm rot="10800000">
            <a:off x="1142999" y="3162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8" name="Shape 1098"/>
          <p:cNvCxnSpPr/>
          <p:nvPr/>
        </p:nvCxnSpPr>
        <p:spPr>
          <a:xfrm rot="10800000">
            <a:off x="1142999" y="3543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9" name="Shape 1099"/>
          <p:cNvCxnSpPr/>
          <p:nvPr/>
        </p:nvCxnSpPr>
        <p:spPr>
          <a:xfrm rot="10800000">
            <a:off x="1142999" y="3924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0" name="Shape 1100"/>
          <p:cNvCxnSpPr/>
          <p:nvPr/>
        </p:nvCxnSpPr>
        <p:spPr>
          <a:xfrm rot="10800000">
            <a:off x="1142999" y="4305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1" name="Shape 1101"/>
          <p:cNvSpPr/>
          <p:nvPr/>
        </p:nvSpPr>
        <p:spPr>
          <a:xfrm>
            <a:off x="106997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02" name="Shape 1102"/>
          <p:cNvSpPr/>
          <p:nvPr/>
        </p:nvSpPr>
        <p:spPr>
          <a:xfrm>
            <a:off x="1828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03" name="Shape 1103"/>
          <p:cNvSpPr/>
          <p:nvPr/>
        </p:nvSpPr>
        <p:spPr>
          <a:xfrm>
            <a:off x="2590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876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05" name="Shape 1105"/>
          <p:cNvSpPr/>
          <p:nvPr/>
        </p:nvSpPr>
        <p:spPr>
          <a:xfrm>
            <a:off x="6781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06" name="Shape 1106"/>
          <p:cNvSpPr/>
          <p:nvPr/>
        </p:nvSpPr>
        <p:spPr>
          <a:xfrm>
            <a:off x="563562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107" name="Shape 1107"/>
          <p:cNvSpPr/>
          <p:nvPr/>
        </p:nvSpPr>
        <p:spPr>
          <a:xfrm>
            <a:off x="601662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108" name="Shape 1108"/>
          <p:cNvSpPr/>
          <p:nvPr/>
        </p:nvSpPr>
        <p:spPr>
          <a:xfrm>
            <a:off x="639762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109" name="Shape 1109"/>
          <p:cNvSpPr/>
          <p:nvPr/>
        </p:nvSpPr>
        <p:spPr>
          <a:xfrm>
            <a:off x="677862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2876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1350"/>
          <p:cNvSpPr/>
          <p:nvPr/>
        </p:nvSpPr>
        <p:spPr>
          <a:xfrm>
            <a:off x="374650" y="1142999"/>
            <a:ext cx="3950325" cy="446722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6086" y="110197"/>
                </a:moveTo>
                <a:cubicBezTo>
                  <a:pt x="17056" y="115098"/>
                  <a:pt x="8026" y="119999"/>
                  <a:pt x="6822" y="104112"/>
                </a:cubicBezTo>
                <a:cubicBezTo>
                  <a:pt x="5618" y="88225"/>
                  <a:pt x="0" y="29746"/>
                  <a:pt x="18862" y="14873"/>
                </a:cubicBezTo>
                <a:cubicBezTo>
                  <a:pt x="37725" y="0"/>
                  <a:pt x="78862" y="7436"/>
                  <a:pt x="120000" y="14873"/>
                </a:cubicBez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Shape 1114"/>
          <p:cNvSpPr txBox="1">
            <a:spLocks noGrp="1"/>
          </p:cNvSpPr>
          <p:nvPr>
            <p:ph type="sldNum" idx="4294967295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400">
                <a:ea typeface="Calibri"/>
                <a:sym typeface="Calibri"/>
              </a:rPr>
              <a:pPr>
                <a:buSzPct val="25000"/>
              </a:pPr>
              <a:t>14</a:t>
            </a:fld>
            <a:endParaRPr lang="en-US" sz="1400">
              <a:ea typeface="Calibri"/>
              <a:sym typeface="Calibri"/>
            </a:endParaRPr>
          </a:p>
        </p:txBody>
      </p:sp>
      <p:sp>
        <p:nvSpPr>
          <p:cNvPr id="1115" name="Shape 1115"/>
          <p:cNvSpPr txBox="1">
            <a:spLocks noGrp="1"/>
          </p:cNvSpPr>
          <p:nvPr>
            <p:ph type="title" idx="4294967295"/>
          </p:nvPr>
        </p:nvSpPr>
        <p:spPr>
          <a:xfrm>
            <a:off x="574675" y="304800"/>
            <a:ext cx="80010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State 2: Add cycle 3 </a:t>
            </a:r>
            <a:r>
              <a:rPr lang="en-US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117" name="Shape 1117"/>
          <p:cNvSpPr/>
          <p:nvPr/>
        </p:nvSpPr>
        <p:spPr>
          <a:xfrm>
            <a:off x="209550" y="3184525"/>
            <a:ext cx="1752600" cy="1219199"/>
          </a:xfrm>
          <a:prstGeom prst="ellipse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add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 3</a:t>
            </a:r>
          </a:p>
        </p:txBody>
      </p:sp>
      <p:cxnSp>
        <p:nvCxnSpPr>
          <p:cNvPr id="1118" name="Shape 1118"/>
          <p:cNvCxnSpPr/>
          <p:nvPr/>
        </p:nvCxnSpPr>
        <p:spPr>
          <a:xfrm>
            <a:off x="5086350" y="2246677"/>
            <a:ext cx="0" cy="30479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2" name="Group 1"/>
          <p:cNvGrpSpPr/>
          <p:nvPr/>
        </p:nvGrpSpPr>
        <p:grpSpPr>
          <a:xfrm>
            <a:off x="4365381" y="1292224"/>
            <a:ext cx="1447799" cy="977901"/>
            <a:chOff x="4400550" y="1355725"/>
            <a:chExt cx="1295400" cy="914400"/>
          </a:xfrm>
        </p:grpSpPr>
        <p:sp>
          <p:nvSpPr>
            <p:cNvPr id="1116" name="Shape 1116"/>
            <p:cNvSpPr/>
            <p:nvPr/>
          </p:nvSpPr>
          <p:spPr>
            <a:xfrm>
              <a:off x="4476750" y="1431925"/>
              <a:ext cx="1143000" cy="7620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State 0:</a:t>
              </a:r>
            </a:p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Fetch cycle</a:t>
              </a:r>
            </a:p>
          </p:txBody>
        </p:sp>
        <p:sp>
          <p:nvSpPr>
            <p:cNvPr id="1119" name="Shape 1119"/>
            <p:cNvSpPr/>
            <p:nvPr/>
          </p:nvSpPr>
          <p:spPr>
            <a:xfrm>
              <a:off x="4400550" y="1355725"/>
              <a:ext cx="1295400" cy="9144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 sz="20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1" name="Shape 1121"/>
          <p:cNvSpPr/>
          <p:nvPr/>
        </p:nvSpPr>
        <p:spPr>
          <a:xfrm>
            <a:off x="4526574" y="2574925"/>
            <a:ext cx="1185334" cy="762000"/>
          </a:xfrm>
          <a:prstGeom prst="ellipse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State1: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decode</a:t>
            </a:r>
          </a:p>
        </p:txBody>
      </p:sp>
      <p:cxnSp>
        <p:nvCxnSpPr>
          <p:cNvPr id="1122" name="Shape 1122"/>
          <p:cNvCxnSpPr/>
          <p:nvPr/>
        </p:nvCxnSpPr>
        <p:spPr>
          <a:xfrm flipH="1">
            <a:off x="1428750" y="3108325"/>
            <a:ext cx="3124199" cy="60959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23" name="Shape 1123"/>
          <p:cNvSpPr/>
          <p:nvPr/>
        </p:nvSpPr>
        <p:spPr>
          <a:xfrm>
            <a:off x="6229350" y="3717925"/>
            <a:ext cx="1066799" cy="685799"/>
          </a:xfrm>
          <a:prstGeom prst="ellipse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beq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cycle3</a:t>
            </a:r>
          </a:p>
        </p:txBody>
      </p:sp>
      <p:cxnSp>
        <p:nvCxnSpPr>
          <p:cNvPr id="1124" name="Shape 1124"/>
          <p:cNvCxnSpPr/>
          <p:nvPr/>
        </p:nvCxnSpPr>
        <p:spPr>
          <a:xfrm flipH="1">
            <a:off x="2952749" y="3260725"/>
            <a:ext cx="1752600" cy="53339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25" name="Shape 1125"/>
          <p:cNvCxnSpPr/>
          <p:nvPr/>
        </p:nvCxnSpPr>
        <p:spPr>
          <a:xfrm flipH="1">
            <a:off x="4324350" y="3336925"/>
            <a:ext cx="609599" cy="457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26" name="Shape 1126"/>
          <p:cNvCxnSpPr/>
          <p:nvPr/>
        </p:nvCxnSpPr>
        <p:spPr>
          <a:xfrm>
            <a:off x="5238750" y="3336925"/>
            <a:ext cx="152399" cy="38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27" name="Shape 1127"/>
          <p:cNvSpPr/>
          <p:nvPr/>
        </p:nvSpPr>
        <p:spPr>
          <a:xfrm>
            <a:off x="4781550" y="3717925"/>
            <a:ext cx="1066799" cy="685799"/>
          </a:xfrm>
          <a:prstGeom prst="ellipse">
            <a:avLst/>
          </a:prstGeom>
          <a:solidFill>
            <a:srgbClr val="99FF33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sw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cycle3</a:t>
            </a:r>
          </a:p>
        </p:txBody>
      </p:sp>
      <p:sp>
        <p:nvSpPr>
          <p:cNvPr id="1128" name="Shape 1128"/>
          <p:cNvSpPr/>
          <p:nvPr/>
        </p:nvSpPr>
        <p:spPr>
          <a:xfrm>
            <a:off x="3409950" y="3717925"/>
            <a:ext cx="1066799" cy="685799"/>
          </a:xfrm>
          <a:prstGeom prst="ellipse">
            <a:avLst/>
          </a:pr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lw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cycle3</a:t>
            </a:r>
          </a:p>
        </p:txBody>
      </p:sp>
      <p:sp>
        <p:nvSpPr>
          <p:cNvPr id="1129" name="Shape 1129"/>
          <p:cNvSpPr/>
          <p:nvPr/>
        </p:nvSpPr>
        <p:spPr>
          <a:xfrm>
            <a:off x="666750" y="4556125"/>
            <a:ext cx="1066799" cy="685799"/>
          </a:xfrm>
          <a:prstGeom prst="ellipse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add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 4</a:t>
            </a:r>
          </a:p>
        </p:txBody>
      </p:sp>
      <p:sp>
        <p:nvSpPr>
          <p:cNvPr id="1130" name="Shape 1130"/>
          <p:cNvSpPr/>
          <p:nvPr/>
        </p:nvSpPr>
        <p:spPr>
          <a:xfrm>
            <a:off x="3409950" y="4556125"/>
            <a:ext cx="1066799" cy="685799"/>
          </a:xfrm>
          <a:prstGeom prst="ellipse">
            <a:avLst/>
          </a:pr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lw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cycle4</a:t>
            </a:r>
          </a:p>
        </p:txBody>
      </p:sp>
      <p:sp>
        <p:nvSpPr>
          <p:cNvPr id="1131" name="Shape 1131"/>
          <p:cNvSpPr/>
          <p:nvPr/>
        </p:nvSpPr>
        <p:spPr>
          <a:xfrm>
            <a:off x="4781550" y="4556125"/>
            <a:ext cx="1066799" cy="685799"/>
          </a:xfrm>
          <a:prstGeom prst="ellipse">
            <a:avLst/>
          </a:prstGeom>
          <a:solidFill>
            <a:srgbClr val="99FF33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sw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cycle4</a:t>
            </a:r>
          </a:p>
        </p:txBody>
      </p:sp>
      <p:sp>
        <p:nvSpPr>
          <p:cNvPr id="1132" name="Shape 1132"/>
          <p:cNvSpPr/>
          <p:nvPr/>
        </p:nvSpPr>
        <p:spPr>
          <a:xfrm>
            <a:off x="6229350" y="4556125"/>
            <a:ext cx="1066799" cy="685799"/>
          </a:xfrm>
          <a:prstGeom prst="ellipse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beq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cycle4</a:t>
            </a:r>
          </a:p>
        </p:txBody>
      </p:sp>
      <p:sp>
        <p:nvSpPr>
          <p:cNvPr id="1133" name="Shape 1133"/>
          <p:cNvSpPr/>
          <p:nvPr/>
        </p:nvSpPr>
        <p:spPr>
          <a:xfrm>
            <a:off x="2038350" y="3717925"/>
            <a:ext cx="1066799" cy="685799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nor</a:t>
            </a:r>
          </a:p>
          <a:p>
            <a:pPr algn="ctr">
              <a:buSzPct val="25000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cycle 3</a:t>
            </a:r>
          </a:p>
        </p:txBody>
      </p:sp>
      <p:sp>
        <p:nvSpPr>
          <p:cNvPr id="1134" name="Shape 1134"/>
          <p:cNvSpPr/>
          <p:nvPr/>
        </p:nvSpPr>
        <p:spPr>
          <a:xfrm>
            <a:off x="2038350" y="4556125"/>
            <a:ext cx="1066799" cy="685799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nor</a:t>
            </a:r>
          </a:p>
          <a:p>
            <a:pPr algn="ctr">
              <a:buSzPct val="25000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cycle 4</a:t>
            </a:r>
          </a:p>
        </p:txBody>
      </p:sp>
      <p:cxnSp>
        <p:nvCxnSpPr>
          <p:cNvPr id="1135" name="Shape 1135"/>
          <p:cNvCxnSpPr/>
          <p:nvPr/>
        </p:nvCxnSpPr>
        <p:spPr>
          <a:xfrm>
            <a:off x="5543550" y="3260725"/>
            <a:ext cx="1066799" cy="457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36" name="Shape 1136"/>
          <p:cNvSpPr/>
          <p:nvPr/>
        </p:nvSpPr>
        <p:spPr>
          <a:xfrm>
            <a:off x="3409950" y="5394325"/>
            <a:ext cx="1066799" cy="685799"/>
          </a:xfrm>
          <a:prstGeom prst="ellipse">
            <a:avLst/>
          </a:pr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lw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cycle5</a:t>
            </a:r>
          </a:p>
        </p:txBody>
      </p:sp>
      <p:cxnSp>
        <p:nvCxnSpPr>
          <p:cNvPr id="1137" name="Shape 1137"/>
          <p:cNvCxnSpPr/>
          <p:nvPr/>
        </p:nvCxnSpPr>
        <p:spPr>
          <a:xfrm>
            <a:off x="1200150" y="4403725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38" name="Shape 1138"/>
          <p:cNvCxnSpPr/>
          <p:nvPr/>
        </p:nvCxnSpPr>
        <p:spPr>
          <a:xfrm>
            <a:off x="2571750" y="4403725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39" name="Shape 1139"/>
          <p:cNvCxnSpPr/>
          <p:nvPr/>
        </p:nvCxnSpPr>
        <p:spPr>
          <a:xfrm>
            <a:off x="3943350" y="4403725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40" name="Shape 1140"/>
          <p:cNvCxnSpPr/>
          <p:nvPr/>
        </p:nvCxnSpPr>
        <p:spPr>
          <a:xfrm>
            <a:off x="5314950" y="4403725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41" name="Shape 1141"/>
          <p:cNvCxnSpPr/>
          <p:nvPr/>
        </p:nvCxnSpPr>
        <p:spPr>
          <a:xfrm>
            <a:off x="6762750" y="4403725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42" name="Shape 1142"/>
          <p:cNvCxnSpPr/>
          <p:nvPr/>
        </p:nvCxnSpPr>
        <p:spPr>
          <a:xfrm>
            <a:off x="3943350" y="5241925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1143" name="Shape 1143"/>
          <p:cNvGrpSpPr/>
          <p:nvPr/>
        </p:nvGrpSpPr>
        <p:grpSpPr>
          <a:xfrm>
            <a:off x="1489075" y="4175125"/>
            <a:ext cx="7197724" cy="2000249"/>
            <a:chOff x="806" y="2976"/>
            <a:chExt cx="4533" cy="1259"/>
          </a:xfrm>
        </p:grpSpPr>
        <p:sp>
          <p:nvSpPr>
            <p:cNvPr id="1144" name="Shape 1144"/>
            <p:cNvSpPr txBox="1"/>
            <p:nvPr/>
          </p:nvSpPr>
          <p:spPr>
            <a:xfrm>
              <a:off x="806" y="2985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1145" name="Shape 1145"/>
            <p:cNvSpPr txBox="1"/>
            <p:nvPr/>
          </p:nvSpPr>
          <p:spPr>
            <a:xfrm>
              <a:off x="806" y="3513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1146" name="Shape 1146"/>
            <p:cNvSpPr txBox="1"/>
            <p:nvPr/>
          </p:nvSpPr>
          <p:spPr>
            <a:xfrm>
              <a:off x="1670" y="2985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1147" name="Shape 1147"/>
            <p:cNvSpPr txBox="1"/>
            <p:nvPr/>
          </p:nvSpPr>
          <p:spPr>
            <a:xfrm>
              <a:off x="1679" y="3504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1148" name="Shape 1148"/>
            <p:cNvSpPr txBox="1"/>
            <p:nvPr/>
          </p:nvSpPr>
          <p:spPr>
            <a:xfrm>
              <a:off x="2544" y="2976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1149" name="Shape 1149"/>
            <p:cNvSpPr txBox="1"/>
            <p:nvPr/>
          </p:nvSpPr>
          <p:spPr>
            <a:xfrm>
              <a:off x="2544" y="3504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1150" name="Shape 1150"/>
            <p:cNvSpPr txBox="1"/>
            <p:nvPr/>
          </p:nvSpPr>
          <p:spPr>
            <a:xfrm>
              <a:off x="3445" y="2985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9</a:t>
              </a:r>
            </a:p>
          </p:txBody>
        </p:sp>
        <p:sp>
          <p:nvSpPr>
            <p:cNvPr id="1151" name="Shape 1151"/>
            <p:cNvSpPr txBox="1"/>
            <p:nvPr/>
          </p:nvSpPr>
          <p:spPr>
            <a:xfrm>
              <a:off x="3445" y="3513"/>
              <a:ext cx="280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10</a:t>
              </a:r>
            </a:p>
          </p:txBody>
        </p:sp>
        <p:sp>
          <p:nvSpPr>
            <p:cNvPr id="1152" name="Shape 1152"/>
            <p:cNvSpPr txBox="1"/>
            <p:nvPr/>
          </p:nvSpPr>
          <p:spPr>
            <a:xfrm>
              <a:off x="4309" y="2985"/>
              <a:ext cx="280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11</a:t>
              </a:r>
            </a:p>
          </p:txBody>
        </p:sp>
        <p:sp>
          <p:nvSpPr>
            <p:cNvPr id="1153" name="Shape 1153"/>
            <p:cNvSpPr txBox="1"/>
            <p:nvPr/>
          </p:nvSpPr>
          <p:spPr>
            <a:xfrm>
              <a:off x="4320" y="3504"/>
              <a:ext cx="280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12</a:t>
              </a:r>
            </a:p>
          </p:txBody>
        </p:sp>
        <p:sp>
          <p:nvSpPr>
            <p:cNvPr id="1154" name="Shape 1154"/>
            <p:cNvSpPr txBox="1"/>
            <p:nvPr/>
          </p:nvSpPr>
          <p:spPr>
            <a:xfrm>
              <a:off x="5184" y="2976"/>
              <a:ext cx="155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1155" name="Shape 1155"/>
            <p:cNvSpPr txBox="1"/>
            <p:nvPr/>
          </p:nvSpPr>
          <p:spPr>
            <a:xfrm>
              <a:off x="5184" y="3504"/>
              <a:ext cx="155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1156" name="Shape 1156"/>
            <p:cNvSpPr txBox="1"/>
            <p:nvPr/>
          </p:nvSpPr>
          <p:spPr>
            <a:xfrm>
              <a:off x="2592" y="3984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cxnSp>
        <p:nvCxnSpPr>
          <p:cNvPr id="47" name="Shape 1589"/>
          <p:cNvCxnSpPr/>
          <p:nvPr/>
        </p:nvCxnSpPr>
        <p:spPr>
          <a:xfrm>
            <a:off x="4057649" y="1641628"/>
            <a:ext cx="390795" cy="7151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52621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Shape 1231"/>
          <p:cNvGrpSpPr/>
          <p:nvPr/>
        </p:nvGrpSpPr>
        <p:grpSpPr>
          <a:xfrm>
            <a:off x="3924299" y="3962400"/>
            <a:ext cx="288924" cy="2840038"/>
            <a:chOff x="2471" y="2495"/>
            <a:chExt cx="181" cy="1789"/>
          </a:xfrm>
        </p:grpSpPr>
        <p:cxnSp>
          <p:nvCxnSpPr>
            <p:cNvPr id="1232" name="Shape 1232"/>
            <p:cNvCxnSpPr/>
            <p:nvPr/>
          </p:nvCxnSpPr>
          <p:spPr>
            <a:xfrm>
              <a:off x="2544" y="2495"/>
              <a:ext cx="0" cy="158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33" name="Shape 1233"/>
            <p:cNvSpPr txBox="1"/>
            <p:nvPr/>
          </p:nvSpPr>
          <p:spPr>
            <a:xfrm>
              <a:off x="2471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sp>
        <p:nvSpPr>
          <p:cNvPr id="1161" name="Shape 1161"/>
          <p:cNvSpPr txBox="1">
            <a:spLocks noGrp="1"/>
          </p:cNvSpPr>
          <p:nvPr>
            <p:ph type="sldNum" idx="4294967295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400">
                <a:ea typeface="Calibri"/>
                <a:sym typeface="Calibri"/>
              </a:rPr>
              <a:pPr>
                <a:buSzPct val="25000"/>
              </a:pPr>
              <a:t>15</a:t>
            </a:fld>
            <a:endParaRPr lang="en-US" sz="1400">
              <a:ea typeface="Calibri"/>
              <a:sym typeface="Calibri"/>
            </a:endParaRPr>
          </a:p>
        </p:txBody>
      </p:sp>
      <p:sp>
        <p:nvSpPr>
          <p:cNvPr id="1162" name="Shape 1162"/>
          <p:cNvSpPr/>
          <p:nvPr/>
        </p:nvSpPr>
        <p:spPr>
          <a:xfrm>
            <a:off x="1371600" y="2362200"/>
            <a:ext cx="381000" cy="6857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PC</a:t>
            </a:r>
          </a:p>
        </p:txBody>
      </p:sp>
      <p:sp>
        <p:nvSpPr>
          <p:cNvPr id="1163" name="Shape 1163"/>
          <p:cNvSpPr/>
          <p:nvPr/>
        </p:nvSpPr>
        <p:spPr>
          <a:xfrm>
            <a:off x="2667000" y="2362200"/>
            <a:ext cx="838199" cy="25145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Memory</a:t>
            </a:r>
          </a:p>
        </p:txBody>
      </p:sp>
      <p:sp>
        <p:nvSpPr>
          <p:cNvPr id="1164" name="Shape 1164"/>
          <p:cNvSpPr/>
          <p:nvPr/>
        </p:nvSpPr>
        <p:spPr>
          <a:xfrm>
            <a:off x="5638800" y="2286000"/>
            <a:ext cx="838199" cy="25908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Register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cxnSp>
        <p:nvCxnSpPr>
          <p:cNvPr id="1165" name="Shape 1165"/>
          <p:cNvCxnSpPr/>
          <p:nvPr/>
        </p:nvCxnSpPr>
        <p:spPr>
          <a:xfrm>
            <a:off x="1752600" y="27432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66" name="Shape 1166"/>
          <p:cNvCxnSpPr/>
          <p:nvPr/>
        </p:nvCxnSpPr>
        <p:spPr>
          <a:xfrm>
            <a:off x="2362200" y="29718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67" name="Shape 1167"/>
          <p:cNvCxnSpPr/>
          <p:nvPr/>
        </p:nvCxnSpPr>
        <p:spPr>
          <a:xfrm>
            <a:off x="5105400" y="3429000"/>
            <a:ext cx="5333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68" name="Shape 1168"/>
          <p:cNvCxnSpPr/>
          <p:nvPr/>
        </p:nvCxnSpPr>
        <p:spPr>
          <a:xfrm>
            <a:off x="5410200" y="42672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69" name="Shape 1169"/>
          <p:cNvCxnSpPr/>
          <p:nvPr/>
        </p:nvCxnSpPr>
        <p:spPr>
          <a:xfrm>
            <a:off x="3733800" y="4114800"/>
            <a:ext cx="13715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70" name="Shape 1170"/>
          <p:cNvCxnSpPr/>
          <p:nvPr/>
        </p:nvCxnSpPr>
        <p:spPr>
          <a:xfrm>
            <a:off x="4572000" y="2819400"/>
            <a:ext cx="1066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71" name="Shape 1171"/>
          <p:cNvCxnSpPr/>
          <p:nvPr/>
        </p:nvCxnSpPr>
        <p:spPr>
          <a:xfrm>
            <a:off x="4572000" y="2514600"/>
            <a:ext cx="0" cy="26669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2" name="Shape 1172"/>
          <p:cNvCxnSpPr/>
          <p:nvPr/>
        </p:nvCxnSpPr>
        <p:spPr>
          <a:xfrm>
            <a:off x="4572000" y="2514600"/>
            <a:ext cx="1066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73" name="Shape 1173"/>
          <p:cNvCxnSpPr/>
          <p:nvPr/>
        </p:nvCxnSpPr>
        <p:spPr>
          <a:xfrm>
            <a:off x="4572000" y="32004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74" name="Shape 1174"/>
          <p:cNvCxnSpPr/>
          <p:nvPr/>
        </p:nvCxnSpPr>
        <p:spPr>
          <a:xfrm>
            <a:off x="4572000" y="36576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75" name="Shape 1175"/>
          <p:cNvSpPr/>
          <p:nvPr/>
        </p:nvSpPr>
        <p:spPr>
          <a:xfrm rot="-5400000">
            <a:off x="4476750" y="32956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76" name="Shape 1176"/>
          <p:cNvSpPr txBox="1"/>
          <p:nvPr/>
        </p:nvSpPr>
        <p:spPr>
          <a:xfrm>
            <a:off x="4800600" y="29718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1177" name="Shape 1177"/>
          <p:cNvSpPr/>
          <p:nvPr/>
        </p:nvSpPr>
        <p:spPr>
          <a:xfrm rot="-5400000">
            <a:off x="4781550" y="41338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78" name="Shape 1178"/>
          <p:cNvSpPr txBox="1"/>
          <p:nvPr/>
        </p:nvSpPr>
        <p:spPr>
          <a:xfrm>
            <a:off x="5105400" y="38100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1179" name="Shape 1179"/>
          <p:cNvSpPr/>
          <p:nvPr/>
        </p:nvSpPr>
        <p:spPr>
          <a:xfrm rot="-5400000">
            <a:off x="6953250" y="3867150"/>
            <a:ext cx="12191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80" name="Shape 1180"/>
          <p:cNvSpPr txBox="1"/>
          <p:nvPr/>
        </p:nvSpPr>
        <p:spPr>
          <a:xfrm>
            <a:off x="7391400" y="3429000"/>
            <a:ext cx="342899" cy="121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1181" name="Shape 1181"/>
          <p:cNvSpPr/>
          <p:nvPr/>
        </p:nvSpPr>
        <p:spPr>
          <a:xfrm>
            <a:off x="5257800" y="5029200"/>
            <a:ext cx="1219199" cy="3047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Sign extend</a:t>
            </a:r>
          </a:p>
        </p:txBody>
      </p:sp>
      <p:sp>
        <p:nvSpPr>
          <p:cNvPr id="1182" name="Shape 1182"/>
          <p:cNvSpPr/>
          <p:nvPr/>
        </p:nvSpPr>
        <p:spPr>
          <a:xfrm rot="-5400000">
            <a:off x="7442200" y="3149600"/>
            <a:ext cx="1676399" cy="558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5714" y="120000"/>
                </a:moveTo>
                <a:lnTo>
                  <a:pt x="120000" y="0"/>
                </a:lnTo>
                <a:lnTo>
                  <a:pt x="77142" y="0"/>
                </a:lnTo>
                <a:lnTo>
                  <a:pt x="68571" y="40000"/>
                </a:lnTo>
                <a:lnTo>
                  <a:pt x="51428" y="40000"/>
                </a:lnTo>
                <a:lnTo>
                  <a:pt x="42857" y="0"/>
                </a:lnTo>
                <a:lnTo>
                  <a:pt x="0" y="0"/>
                </a:lnTo>
                <a:lnTo>
                  <a:pt x="34285" y="120000"/>
                </a:lnTo>
                <a:lnTo>
                  <a:pt x="85714" y="120000"/>
                </a:lnTo>
                <a:close/>
              </a:path>
            </a:pathLst>
          </a:cu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3" name="Shape 1183"/>
          <p:cNvSpPr txBox="1"/>
          <p:nvPr/>
        </p:nvSpPr>
        <p:spPr>
          <a:xfrm>
            <a:off x="8262938" y="2951163"/>
            <a:ext cx="335348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>
              <a:buSzPct val="25000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L</a:t>
            </a:r>
          </a:p>
          <a:p>
            <a:pPr>
              <a:buSzPct val="25000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U</a:t>
            </a:r>
          </a:p>
        </p:txBody>
      </p:sp>
      <p:cxnSp>
        <p:nvCxnSpPr>
          <p:cNvPr id="1184" name="Shape 1184"/>
          <p:cNvCxnSpPr/>
          <p:nvPr/>
        </p:nvCxnSpPr>
        <p:spPr>
          <a:xfrm>
            <a:off x="7086600" y="25908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85" name="Shape 1185"/>
          <p:cNvSpPr txBox="1"/>
          <p:nvPr/>
        </p:nvSpPr>
        <p:spPr>
          <a:xfrm>
            <a:off x="3048000" y="4648200"/>
            <a:ext cx="5207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R/W</a:t>
            </a:r>
          </a:p>
        </p:txBody>
      </p:sp>
      <p:sp>
        <p:nvSpPr>
          <p:cNvPr id="1186" name="Shape 1186"/>
          <p:cNvSpPr txBox="1"/>
          <p:nvPr/>
        </p:nvSpPr>
        <p:spPr>
          <a:xfrm>
            <a:off x="2590800" y="46482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1187" name="Shape 1187"/>
          <p:cNvSpPr txBox="1"/>
          <p:nvPr/>
        </p:nvSpPr>
        <p:spPr>
          <a:xfrm>
            <a:off x="5562600" y="46482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1188" name="Shape 1188"/>
          <p:cNvSpPr/>
          <p:nvPr/>
        </p:nvSpPr>
        <p:spPr>
          <a:xfrm rot="-5400000">
            <a:off x="1733550" y="28384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89" name="Shape 1189"/>
          <p:cNvSpPr txBox="1"/>
          <p:nvPr/>
        </p:nvSpPr>
        <p:spPr>
          <a:xfrm>
            <a:off x="2057400" y="25146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1190" name="Shape 1190"/>
          <p:cNvSpPr/>
          <p:nvPr/>
        </p:nvSpPr>
        <p:spPr>
          <a:xfrm rot="-5400000">
            <a:off x="7067550" y="26860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91" name="Shape 1191"/>
          <p:cNvSpPr txBox="1"/>
          <p:nvPr/>
        </p:nvSpPr>
        <p:spPr>
          <a:xfrm>
            <a:off x="7391400" y="23622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cxnSp>
        <p:nvCxnSpPr>
          <p:cNvPr id="1192" name="Shape 1192"/>
          <p:cNvCxnSpPr/>
          <p:nvPr/>
        </p:nvCxnSpPr>
        <p:spPr>
          <a:xfrm>
            <a:off x="7696200" y="2819400"/>
            <a:ext cx="304799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93" name="Shape 1193"/>
          <p:cNvCxnSpPr/>
          <p:nvPr/>
        </p:nvCxnSpPr>
        <p:spPr>
          <a:xfrm>
            <a:off x="7696200" y="3962400"/>
            <a:ext cx="304799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94" name="Shape 1194"/>
          <p:cNvCxnSpPr/>
          <p:nvPr/>
        </p:nvCxnSpPr>
        <p:spPr>
          <a:xfrm>
            <a:off x="6477000" y="3048000"/>
            <a:ext cx="9144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95" name="Shape 1195"/>
          <p:cNvCxnSpPr/>
          <p:nvPr/>
        </p:nvCxnSpPr>
        <p:spPr>
          <a:xfrm>
            <a:off x="4572000" y="5181600"/>
            <a:ext cx="685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96" name="Shape 1196"/>
          <p:cNvCxnSpPr/>
          <p:nvPr/>
        </p:nvCxnSpPr>
        <p:spPr>
          <a:xfrm>
            <a:off x="7086600" y="44958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97" name="Shape 1197"/>
          <p:cNvCxnSpPr/>
          <p:nvPr/>
        </p:nvCxnSpPr>
        <p:spPr>
          <a:xfrm>
            <a:off x="7086600" y="4495800"/>
            <a:ext cx="0" cy="685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8" name="Shape 1198"/>
          <p:cNvCxnSpPr/>
          <p:nvPr/>
        </p:nvCxnSpPr>
        <p:spPr>
          <a:xfrm>
            <a:off x="6477000" y="5181600"/>
            <a:ext cx="6095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9" name="Shape 1199"/>
          <p:cNvCxnSpPr/>
          <p:nvPr/>
        </p:nvCxnSpPr>
        <p:spPr>
          <a:xfrm>
            <a:off x="8534400" y="3429000"/>
            <a:ext cx="2286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Shape 1200"/>
          <p:cNvCxnSpPr/>
          <p:nvPr/>
        </p:nvCxnSpPr>
        <p:spPr>
          <a:xfrm>
            <a:off x="8763000" y="3429000"/>
            <a:ext cx="0" cy="2057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1" name="Shape 1201"/>
          <p:cNvCxnSpPr/>
          <p:nvPr/>
        </p:nvCxnSpPr>
        <p:spPr>
          <a:xfrm rot="10800000">
            <a:off x="1066800" y="5486400"/>
            <a:ext cx="76961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2" name="Shape 1202"/>
          <p:cNvCxnSpPr/>
          <p:nvPr/>
        </p:nvCxnSpPr>
        <p:spPr>
          <a:xfrm rot="10800000">
            <a:off x="1676400" y="3276600"/>
            <a:ext cx="0" cy="2209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3" name="Shape 1203"/>
          <p:cNvCxnSpPr/>
          <p:nvPr/>
        </p:nvCxnSpPr>
        <p:spPr>
          <a:xfrm>
            <a:off x="1676400" y="32766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04" name="Shape 1204"/>
          <p:cNvCxnSpPr/>
          <p:nvPr/>
        </p:nvCxnSpPr>
        <p:spPr>
          <a:xfrm rot="10800000">
            <a:off x="4800600" y="4571999"/>
            <a:ext cx="0" cy="914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5" name="Shape 1205"/>
          <p:cNvCxnSpPr/>
          <p:nvPr/>
        </p:nvCxnSpPr>
        <p:spPr>
          <a:xfrm>
            <a:off x="4800600" y="4572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06" name="Shape 1206"/>
          <p:cNvCxnSpPr/>
          <p:nvPr/>
        </p:nvCxnSpPr>
        <p:spPr>
          <a:xfrm rot="10800000">
            <a:off x="1828800" y="2133600"/>
            <a:ext cx="0" cy="6095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7" name="Shape 1207"/>
          <p:cNvCxnSpPr/>
          <p:nvPr/>
        </p:nvCxnSpPr>
        <p:spPr>
          <a:xfrm>
            <a:off x="1828800" y="2133600"/>
            <a:ext cx="5257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8" name="Shape 1208"/>
          <p:cNvCxnSpPr/>
          <p:nvPr/>
        </p:nvCxnSpPr>
        <p:spPr>
          <a:xfrm>
            <a:off x="7086600" y="21336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9" name="Shape 1209"/>
          <p:cNvCxnSpPr/>
          <p:nvPr/>
        </p:nvCxnSpPr>
        <p:spPr>
          <a:xfrm rot="10800000">
            <a:off x="1066800" y="2666999"/>
            <a:ext cx="0" cy="2819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0" name="Shape 1210"/>
          <p:cNvCxnSpPr/>
          <p:nvPr/>
        </p:nvCxnSpPr>
        <p:spPr>
          <a:xfrm>
            <a:off x="1066800" y="2667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11" name="Shape 1211"/>
          <p:cNvSpPr/>
          <p:nvPr/>
        </p:nvSpPr>
        <p:spPr>
          <a:xfrm rot="-5400000">
            <a:off x="3390899" y="3009899"/>
            <a:ext cx="1524000" cy="381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Instruction Reg</a:t>
            </a:r>
          </a:p>
        </p:txBody>
      </p:sp>
      <p:cxnSp>
        <p:nvCxnSpPr>
          <p:cNvPr id="1212" name="Shape 1212"/>
          <p:cNvCxnSpPr/>
          <p:nvPr/>
        </p:nvCxnSpPr>
        <p:spPr>
          <a:xfrm>
            <a:off x="3505200" y="3200400"/>
            <a:ext cx="457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13" name="Shape 1213"/>
          <p:cNvCxnSpPr/>
          <p:nvPr/>
        </p:nvCxnSpPr>
        <p:spPr>
          <a:xfrm>
            <a:off x="3733800" y="3200400"/>
            <a:ext cx="0" cy="914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4" name="Shape 1214"/>
          <p:cNvCxnSpPr/>
          <p:nvPr/>
        </p:nvCxnSpPr>
        <p:spPr>
          <a:xfrm>
            <a:off x="4343400" y="30480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5" name="Shape 1215"/>
          <p:cNvSpPr/>
          <p:nvPr/>
        </p:nvSpPr>
        <p:spPr>
          <a:xfrm>
            <a:off x="3657600" y="4419600"/>
            <a:ext cx="762000" cy="6857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Control</a:t>
            </a:r>
          </a:p>
        </p:txBody>
      </p:sp>
      <p:cxnSp>
        <p:nvCxnSpPr>
          <p:cNvPr id="1216" name="Shape 1216"/>
          <p:cNvCxnSpPr/>
          <p:nvPr/>
        </p:nvCxnSpPr>
        <p:spPr>
          <a:xfrm>
            <a:off x="6629400" y="3581400"/>
            <a:ext cx="0" cy="2209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7" name="Shape 1217"/>
          <p:cNvCxnSpPr/>
          <p:nvPr/>
        </p:nvCxnSpPr>
        <p:spPr>
          <a:xfrm rot="10800000">
            <a:off x="2362200" y="5791200"/>
            <a:ext cx="42671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8" name="Shape 1218"/>
          <p:cNvCxnSpPr/>
          <p:nvPr/>
        </p:nvCxnSpPr>
        <p:spPr>
          <a:xfrm rot="10800000">
            <a:off x="2362200" y="4191000"/>
            <a:ext cx="0" cy="16001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9" name="Shape 1219"/>
          <p:cNvCxnSpPr/>
          <p:nvPr/>
        </p:nvCxnSpPr>
        <p:spPr>
          <a:xfrm>
            <a:off x="2362200" y="4191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20" name="Shape 1220"/>
          <p:cNvSpPr txBox="1">
            <a:spLocks noGrp="1"/>
          </p:cNvSpPr>
          <p:nvPr>
            <p:ph type="title" idx="4294967295"/>
          </p:nvPr>
        </p:nvSpPr>
        <p:spPr>
          <a:xfrm>
            <a:off x="574675" y="-76200"/>
            <a:ext cx="80010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2:</a:t>
            </a:r>
            <a:r>
              <a:rPr lang="en-US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Add</a:t>
            </a:r>
            <a:r>
              <a:rPr lang="en-US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Cycle 3 Operation</a:t>
            </a:r>
          </a:p>
        </p:txBody>
      </p:sp>
      <p:sp>
        <p:nvSpPr>
          <p:cNvPr id="1221" name="Shape 1221"/>
          <p:cNvSpPr txBox="1"/>
          <p:nvPr/>
        </p:nvSpPr>
        <p:spPr>
          <a:xfrm>
            <a:off x="2590800" y="2819400"/>
            <a:ext cx="52290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addr</a:t>
            </a:r>
          </a:p>
        </p:txBody>
      </p:sp>
      <p:sp>
        <p:nvSpPr>
          <p:cNvPr id="1222" name="Shape 1222"/>
          <p:cNvSpPr txBox="1"/>
          <p:nvPr/>
        </p:nvSpPr>
        <p:spPr>
          <a:xfrm>
            <a:off x="2590800" y="4038600"/>
            <a:ext cx="509434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</a:t>
            </a:r>
          </a:p>
        </p:txBody>
      </p:sp>
      <p:sp>
        <p:nvSpPr>
          <p:cNvPr id="1223" name="Shape 1223"/>
          <p:cNvSpPr txBox="1"/>
          <p:nvPr/>
        </p:nvSpPr>
        <p:spPr>
          <a:xfrm>
            <a:off x="1295400" y="28194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1224" name="Shape 1224"/>
          <p:cNvSpPr txBox="1"/>
          <p:nvPr/>
        </p:nvSpPr>
        <p:spPr>
          <a:xfrm>
            <a:off x="3886200" y="37338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cxnSp>
        <p:nvCxnSpPr>
          <p:cNvPr id="1225" name="Shape 1225"/>
          <p:cNvCxnSpPr/>
          <p:nvPr/>
        </p:nvCxnSpPr>
        <p:spPr>
          <a:xfrm>
            <a:off x="4419600" y="4724400"/>
            <a:ext cx="1523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6" name="Shape 1226"/>
          <p:cNvCxnSpPr/>
          <p:nvPr/>
        </p:nvCxnSpPr>
        <p:spPr>
          <a:xfrm>
            <a:off x="4572000" y="2514600"/>
            <a:ext cx="0" cy="2209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7" name="Shape 1227"/>
          <p:cNvSpPr txBox="1"/>
          <p:nvPr/>
        </p:nvSpPr>
        <p:spPr>
          <a:xfrm>
            <a:off x="2254913" y="1295400"/>
            <a:ext cx="520091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Send control signals to MUX to select values of </a:t>
            </a:r>
          </a:p>
          <a:p>
            <a:pPr algn="ctr"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regA and regB and control signal to ALU to add</a:t>
            </a:r>
          </a:p>
        </p:txBody>
      </p:sp>
      <p:grpSp>
        <p:nvGrpSpPr>
          <p:cNvPr id="1228" name="Shape 1228"/>
          <p:cNvGrpSpPr/>
          <p:nvPr/>
        </p:nvGrpSpPr>
        <p:grpSpPr>
          <a:xfrm>
            <a:off x="5610225" y="4876802"/>
            <a:ext cx="288924" cy="1404937"/>
            <a:chOff x="3534" y="3071"/>
            <a:chExt cx="181" cy="884"/>
          </a:xfrm>
        </p:grpSpPr>
        <p:cxnSp>
          <p:nvCxnSpPr>
            <p:cNvPr id="1229" name="Shape 1229"/>
            <p:cNvCxnSpPr/>
            <p:nvPr/>
          </p:nvCxnSpPr>
          <p:spPr>
            <a:xfrm>
              <a:off x="3600" y="3071"/>
              <a:ext cx="0" cy="67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30" name="Shape 1230"/>
            <p:cNvSpPr txBox="1"/>
            <p:nvPr/>
          </p:nvSpPr>
          <p:spPr>
            <a:xfrm>
              <a:off x="3534" y="3743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1234" name="Shape 1234"/>
          <p:cNvGrpSpPr/>
          <p:nvPr/>
        </p:nvGrpSpPr>
        <p:grpSpPr>
          <a:xfrm>
            <a:off x="1300162" y="3048000"/>
            <a:ext cx="288924" cy="3754438"/>
            <a:chOff x="818" y="1920"/>
            <a:chExt cx="181" cy="2365"/>
          </a:xfrm>
        </p:grpSpPr>
        <p:cxnSp>
          <p:nvCxnSpPr>
            <p:cNvPr id="1235" name="Shape 1235"/>
            <p:cNvCxnSpPr/>
            <p:nvPr/>
          </p:nvCxnSpPr>
          <p:spPr>
            <a:xfrm>
              <a:off x="911" y="1920"/>
              <a:ext cx="0" cy="216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36" name="Shape 1236"/>
            <p:cNvSpPr txBox="1"/>
            <p:nvPr/>
          </p:nvSpPr>
          <p:spPr>
            <a:xfrm>
              <a:off x="818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1237" name="Shape 1237"/>
          <p:cNvGrpSpPr/>
          <p:nvPr/>
        </p:nvGrpSpPr>
        <p:grpSpPr>
          <a:xfrm>
            <a:off x="1676400" y="3352801"/>
            <a:ext cx="809624" cy="2928937"/>
            <a:chOff x="1056" y="2112"/>
            <a:chExt cx="509" cy="1844"/>
          </a:xfrm>
        </p:grpSpPr>
        <p:cxnSp>
          <p:nvCxnSpPr>
            <p:cNvPr id="1238" name="Shape 1238"/>
            <p:cNvCxnSpPr/>
            <p:nvPr/>
          </p:nvCxnSpPr>
          <p:spPr>
            <a:xfrm>
              <a:off x="1392" y="2112"/>
              <a:ext cx="0" cy="163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39" name="Shape 1239"/>
            <p:cNvSpPr txBox="1"/>
            <p:nvPr/>
          </p:nvSpPr>
          <p:spPr>
            <a:xfrm>
              <a:off x="1056" y="3743"/>
              <a:ext cx="509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    X    </a:t>
              </a:r>
            </a:p>
          </p:txBody>
        </p:sp>
      </p:grpSp>
      <p:grpSp>
        <p:nvGrpSpPr>
          <p:cNvPr id="1240" name="Shape 1240"/>
          <p:cNvGrpSpPr/>
          <p:nvPr/>
        </p:nvGrpSpPr>
        <p:grpSpPr>
          <a:xfrm>
            <a:off x="2609850" y="4876800"/>
            <a:ext cx="288924" cy="1925638"/>
            <a:chOff x="1644" y="3071"/>
            <a:chExt cx="181" cy="1213"/>
          </a:xfrm>
        </p:grpSpPr>
        <p:cxnSp>
          <p:nvCxnSpPr>
            <p:cNvPr id="1241" name="Shape 1241"/>
            <p:cNvCxnSpPr/>
            <p:nvPr/>
          </p:nvCxnSpPr>
          <p:spPr>
            <a:xfrm>
              <a:off x="1728" y="3071"/>
              <a:ext cx="0" cy="1007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42" name="Shape 1242"/>
            <p:cNvSpPr txBox="1"/>
            <p:nvPr/>
          </p:nvSpPr>
          <p:spPr>
            <a:xfrm>
              <a:off x="1644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1243" name="Shape 1243"/>
          <p:cNvGrpSpPr/>
          <p:nvPr/>
        </p:nvGrpSpPr>
        <p:grpSpPr>
          <a:xfrm>
            <a:off x="2987674" y="4876802"/>
            <a:ext cx="530225" cy="1404937"/>
            <a:chOff x="1881" y="3071"/>
            <a:chExt cx="334" cy="884"/>
          </a:xfrm>
        </p:grpSpPr>
        <p:cxnSp>
          <p:nvCxnSpPr>
            <p:cNvPr id="1244" name="Shape 1244"/>
            <p:cNvCxnSpPr/>
            <p:nvPr/>
          </p:nvCxnSpPr>
          <p:spPr>
            <a:xfrm>
              <a:off x="2063" y="3071"/>
              <a:ext cx="0" cy="67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45" name="Shape 1245"/>
            <p:cNvSpPr txBox="1"/>
            <p:nvPr/>
          </p:nvSpPr>
          <p:spPr>
            <a:xfrm>
              <a:off x="1881" y="3743"/>
              <a:ext cx="334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X  </a:t>
              </a:r>
            </a:p>
          </p:txBody>
        </p:sp>
      </p:grpSp>
      <p:grpSp>
        <p:nvGrpSpPr>
          <p:cNvPr id="1246" name="Shape 1246"/>
          <p:cNvGrpSpPr/>
          <p:nvPr/>
        </p:nvGrpSpPr>
        <p:grpSpPr>
          <a:xfrm>
            <a:off x="4354515" y="3810001"/>
            <a:ext cx="763588" cy="2471737"/>
            <a:chOff x="2743" y="2400"/>
            <a:chExt cx="481" cy="1556"/>
          </a:xfrm>
        </p:grpSpPr>
        <p:cxnSp>
          <p:nvCxnSpPr>
            <p:cNvPr id="1247" name="Shape 1247"/>
            <p:cNvCxnSpPr/>
            <p:nvPr/>
          </p:nvCxnSpPr>
          <p:spPr>
            <a:xfrm>
              <a:off x="3120" y="2400"/>
              <a:ext cx="0" cy="134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48" name="Shape 1248"/>
            <p:cNvSpPr txBox="1"/>
            <p:nvPr/>
          </p:nvSpPr>
          <p:spPr>
            <a:xfrm>
              <a:off x="2743" y="3743"/>
              <a:ext cx="4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      X </a:t>
              </a:r>
            </a:p>
          </p:txBody>
        </p:sp>
      </p:grpSp>
      <p:grpSp>
        <p:nvGrpSpPr>
          <p:cNvPr id="1249" name="Shape 1249"/>
          <p:cNvGrpSpPr/>
          <p:nvPr/>
        </p:nvGrpSpPr>
        <p:grpSpPr>
          <a:xfrm>
            <a:off x="5010153" y="4648201"/>
            <a:ext cx="623887" cy="2154238"/>
            <a:chOff x="3155" y="2928"/>
            <a:chExt cx="392" cy="1357"/>
          </a:xfrm>
        </p:grpSpPr>
        <p:cxnSp>
          <p:nvCxnSpPr>
            <p:cNvPr id="1250" name="Shape 1250"/>
            <p:cNvCxnSpPr/>
            <p:nvPr/>
          </p:nvCxnSpPr>
          <p:spPr>
            <a:xfrm>
              <a:off x="3359" y="2928"/>
              <a:ext cx="0" cy="115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51" name="Shape 1251"/>
            <p:cNvSpPr txBox="1"/>
            <p:nvPr/>
          </p:nvSpPr>
          <p:spPr>
            <a:xfrm>
              <a:off x="3155" y="4072"/>
              <a:ext cx="392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 X   </a:t>
              </a:r>
            </a:p>
          </p:txBody>
        </p:sp>
      </p:grpSp>
      <p:grpSp>
        <p:nvGrpSpPr>
          <p:cNvPr id="1252" name="Shape 1252"/>
          <p:cNvGrpSpPr/>
          <p:nvPr/>
        </p:nvGrpSpPr>
        <p:grpSpPr>
          <a:xfrm>
            <a:off x="7402513" y="4419600"/>
            <a:ext cx="625475" cy="1862137"/>
            <a:chOff x="4663" y="2784"/>
            <a:chExt cx="394" cy="1172"/>
          </a:xfrm>
        </p:grpSpPr>
        <p:cxnSp>
          <p:nvCxnSpPr>
            <p:cNvPr id="1253" name="Shape 1253"/>
            <p:cNvCxnSpPr/>
            <p:nvPr/>
          </p:nvCxnSpPr>
          <p:spPr>
            <a:xfrm>
              <a:off x="4752" y="2831"/>
              <a:ext cx="0" cy="9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4" name="Shape 1254"/>
            <p:cNvCxnSpPr/>
            <p:nvPr/>
          </p:nvCxnSpPr>
          <p:spPr>
            <a:xfrm>
              <a:off x="4800" y="2784"/>
              <a:ext cx="0" cy="959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55" name="Shape 1255"/>
            <p:cNvSpPr txBox="1"/>
            <p:nvPr/>
          </p:nvSpPr>
          <p:spPr>
            <a:xfrm>
              <a:off x="4663" y="3743"/>
              <a:ext cx="394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00  </a:t>
              </a:r>
            </a:p>
          </p:txBody>
        </p:sp>
      </p:grpSp>
      <p:grpSp>
        <p:nvGrpSpPr>
          <p:cNvPr id="1256" name="Shape 1256"/>
          <p:cNvGrpSpPr/>
          <p:nvPr/>
        </p:nvGrpSpPr>
        <p:grpSpPr>
          <a:xfrm>
            <a:off x="6932617" y="3276599"/>
            <a:ext cx="611188" cy="3525838"/>
            <a:chOff x="4366" y="2063"/>
            <a:chExt cx="385" cy="2221"/>
          </a:xfrm>
        </p:grpSpPr>
        <p:cxnSp>
          <p:nvCxnSpPr>
            <p:cNvPr id="1257" name="Shape 1257"/>
            <p:cNvCxnSpPr/>
            <p:nvPr/>
          </p:nvCxnSpPr>
          <p:spPr>
            <a:xfrm flipH="1">
              <a:off x="4512" y="2063"/>
              <a:ext cx="239" cy="19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58" name="Shape 1258"/>
            <p:cNvGrpSpPr/>
            <p:nvPr/>
          </p:nvGrpSpPr>
          <p:grpSpPr>
            <a:xfrm>
              <a:off x="4366" y="2255"/>
              <a:ext cx="328" cy="2029"/>
              <a:chOff x="4366" y="2255"/>
              <a:chExt cx="328" cy="2029"/>
            </a:xfrm>
          </p:grpSpPr>
          <p:cxnSp>
            <p:nvCxnSpPr>
              <p:cNvPr id="1259" name="Shape 1259"/>
              <p:cNvCxnSpPr/>
              <p:nvPr/>
            </p:nvCxnSpPr>
            <p:spPr>
              <a:xfrm>
                <a:off x="4511" y="2255"/>
                <a:ext cx="0" cy="1823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0" name="Shape 1260"/>
              <p:cNvSpPr txBox="1"/>
              <p:nvPr/>
            </p:nvSpPr>
            <p:spPr>
              <a:xfrm>
                <a:off x="4366" y="4072"/>
                <a:ext cx="328" cy="213"/>
              </a:xfrm>
              <a:prstGeom prst="rect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>
                    <a:latin typeface="Calibri"/>
                    <a:ea typeface="Calibri"/>
                    <a:cs typeface="Calibri"/>
                    <a:sym typeface="Calibri"/>
                  </a:rPr>
                  <a:t>  1   </a:t>
                </a:r>
              </a:p>
            </p:txBody>
          </p:sp>
        </p:grpSp>
      </p:grpSp>
      <p:grpSp>
        <p:nvGrpSpPr>
          <p:cNvPr id="1261" name="Shape 1261"/>
          <p:cNvGrpSpPr/>
          <p:nvPr/>
        </p:nvGrpSpPr>
        <p:grpSpPr>
          <a:xfrm>
            <a:off x="8061324" y="3962400"/>
            <a:ext cx="428625" cy="2840038"/>
            <a:chOff x="5077" y="2495"/>
            <a:chExt cx="270" cy="1789"/>
          </a:xfrm>
        </p:grpSpPr>
        <p:cxnSp>
          <p:nvCxnSpPr>
            <p:cNvPr id="1262" name="Shape 1262"/>
            <p:cNvCxnSpPr/>
            <p:nvPr/>
          </p:nvCxnSpPr>
          <p:spPr>
            <a:xfrm>
              <a:off x="5231" y="2495"/>
              <a:ext cx="0" cy="158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63" name="Shape 1263"/>
            <p:cNvSpPr txBox="1"/>
            <p:nvPr/>
          </p:nvSpPr>
          <p:spPr>
            <a:xfrm>
              <a:off x="5077" y="4072"/>
              <a:ext cx="270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0 </a:t>
              </a:r>
            </a:p>
          </p:txBody>
        </p:sp>
      </p:grpSp>
      <p:cxnSp>
        <p:nvCxnSpPr>
          <p:cNvPr id="1264" name="Shape 1264"/>
          <p:cNvCxnSpPr/>
          <p:nvPr/>
        </p:nvCxnSpPr>
        <p:spPr>
          <a:xfrm>
            <a:off x="7010400" y="41910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65" name="Shape 1265"/>
          <p:cNvSpPr txBox="1"/>
          <p:nvPr/>
        </p:nvSpPr>
        <p:spPr>
          <a:xfrm>
            <a:off x="6705600" y="3657600"/>
            <a:ext cx="314324" cy="30777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66" name="Shape 1266"/>
          <p:cNvSpPr txBox="1"/>
          <p:nvPr/>
        </p:nvSpPr>
        <p:spPr>
          <a:xfrm>
            <a:off x="6705600" y="4114800"/>
            <a:ext cx="314324" cy="30777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1267" name="Shape 1267"/>
          <p:cNvCxnSpPr/>
          <p:nvPr/>
        </p:nvCxnSpPr>
        <p:spPr>
          <a:xfrm>
            <a:off x="7010400" y="38862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68" name="Shape 1268"/>
          <p:cNvCxnSpPr/>
          <p:nvPr/>
        </p:nvCxnSpPr>
        <p:spPr>
          <a:xfrm>
            <a:off x="6477000" y="3581400"/>
            <a:ext cx="9144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69" name="Shape 1269"/>
          <p:cNvSpPr/>
          <p:nvPr/>
        </p:nvSpPr>
        <p:spPr>
          <a:xfrm rot="-5400000">
            <a:off x="8391524" y="3279774"/>
            <a:ext cx="774700" cy="279399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200" b="1">
                <a:latin typeface="Calibri"/>
                <a:ea typeface="Calibri"/>
                <a:cs typeface="Calibri"/>
                <a:sym typeface="Calibri"/>
              </a:rPr>
              <a:t>ALU result</a:t>
            </a:r>
          </a:p>
        </p:txBody>
      </p:sp>
    </p:spTree>
    <p:extLst>
      <p:ext uri="{BB962C8B-B14F-4D97-AF65-F5344CB8AC3E}">
        <p14:creationId xmlns:p14="http://schemas.microsoft.com/office/powerpoint/2010/main" val="227866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Shape 1274"/>
          <p:cNvSpPr txBox="1">
            <a:spLocks noGrp="1"/>
          </p:cNvSpPr>
          <p:nvPr>
            <p:ph type="sldNum" idx="4294967295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400">
                <a:ea typeface="Calibri"/>
                <a:sym typeface="Calibri"/>
              </a:rPr>
              <a:pPr>
                <a:buSzPct val="25000"/>
              </a:pPr>
              <a:t>16</a:t>
            </a:fld>
            <a:endParaRPr lang="en-US" sz="1400">
              <a:ea typeface="Calibri"/>
              <a:sym typeface="Calibri"/>
            </a:endParaRPr>
          </a:p>
        </p:txBody>
      </p:sp>
      <p:sp>
        <p:nvSpPr>
          <p:cNvPr id="1275" name="Shape 1275"/>
          <p:cNvSpPr txBox="1">
            <a:spLocks noGrp="1"/>
          </p:cNvSpPr>
          <p:nvPr>
            <p:ph type="title" idx="4294967295"/>
          </p:nvPr>
        </p:nvSpPr>
        <p:spPr>
          <a:xfrm>
            <a:off x="990600" y="0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Building the Control Rom</a:t>
            </a:r>
          </a:p>
        </p:txBody>
      </p:sp>
      <p:sp>
        <p:nvSpPr>
          <p:cNvPr id="1276" name="Shape 1276"/>
          <p:cNvSpPr/>
          <p:nvPr/>
        </p:nvSpPr>
        <p:spPr>
          <a:xfrm rot="-5400000">
            <a:off x="6096000" y="2514600"/>
            <a:ext cx="3124199" cy="8381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4 × 16 Decoder</a:t>
            </a:r>
          </a:p>
        </p:txBody>
      </p:sp>
      <p:cxnSp>
        <p:nvCxnSpPr>
          <p:cNvPr id="1277" name="Shape 1277"/>
          <p:cNvCxnSpPr/>
          <p:nvPr/>
        </p:nvCxnSpPr>
        <p:spPr>
          <a:xfrm rot="10800000">
            <a:off x="1142999" y="1447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8" name="Shape 1278"/>
          <p:cNvCxnSpPr/>
          <p:nvPr/>
        </p:nvCxnSpPr>
        <p:spPr>
          <a:xfrm>
            <a:off x="1524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9" name="Shape 1279"/>
          <p:cNvCxnSpPr/>
          <p:nvPr/>
        </p:nvCxnSpPr>
        <p:spPr>
          <a:xfrm>
            <a:off x="1905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0" name="Shape 1280"/>
          <p:cNvCxnSpPr/>
          <p:nvPr/>
        </p:nvCxnSpPr>
        <p:spPr>
          <a:xfrm>
            <a:off x="2286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1" name="Shape 1281"/>
          <p:cNvCxnSpPr/>
          <p:nvPr/>
        </p:nvCxnSpPr>
        <p:spPr>
          <a:xfrm>
            <a:off x="2667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2" name="Shape 1282"/>
          <p:cNvCxnSpPr/>
          <p:nvPr/>
        </p:nvCxnSpPr>
        <p:spPr>
          <a:xfrm>
            <a:off x="3048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3" name="Shape 1283"/>
          <p:cNvCxnSpPr/>
          <p:nvPr/>
        </p:nvCxnSpPr>
        <p:spPr>
          <a:xfrm>
            <a:off x="3429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4" name="Shape 1284"/>
          <p:cNvCxnSpPr/>
          <p:nvPr/>
        </p:nvCxnSpPr>
        <p:spPr>
          <a:xfrm>
            <a:off x="3810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5" name="Shape 1285"/>
          <p:cNvCxnSpPr/>
          <p:nvPr/>
        </p:nvCxnSpPr>
        <p:spPr>
          <a:xfrm>
            <a:off x="4191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6" name="Shape 1286"/>
          <p:cNvCxnSpPr/>
          <p:nvPr/>
        </p:nvCxnSpPr>
        <p:spPr>
          <a:xfrm>
            <a:off x="4572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7" name="Shape 1287"/>
          <p:cNvCxnSpPr/>
          <p:nvPr/>
        </p:nvCxnSpPr>
        <p:spPr>
          <a:xfrm>
            <a:off x="4953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8" name="Shape 1288"/>
          <p:cNvCxnSpPr/>
          <p:nvPr/>
        </p:nvCxnSpPr>
        <p:spPr>
          <a:xfrm>
            <a:off x="5334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9" name="Shape 1289"/>
          <p:cNvCxnSpPr/>
          <p:nvPr/>
        </p:nvCxnSpPr>
        <p:spPr>
          <a:xfrm>
            <a:off x="5715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0" name="Shape 1290"/>
          <p:cNvCxnSpPr/>
          <p:nvPr/>
        </p:nvCxnSpPr>
        <p:spPr>
          <a:xfrm>
            <a:off x="6096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Shape 1291"/>
          <p:cNvCxnSpPr/>
          <p:nvPr/>
        </p:nvCxnSpPr>
        <p:spPr>
          <a:xfrm>
            <a:off x="6477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Shape 1292"/>
          <p:cNvCxnSpPr/>
          <p:nvPr/>
        </p:nvCxnSpPr>
        <p:spPr>
          <a:xfrm>
            <a:off x="6858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3" name="Shape 1293"/>
          <p:cNvCxnSpPr/>
          <p:nvPr/>
        </p:nvCxnSpPr>
        <p:spPr>
          <a:xfrm>
            <a:off x="1143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4" name="Shape 1294"/>
          <p:cNvSpPr/>
          <p:nvPr/>
        </p:nvSpPr>
        <p:spPr>
          <a:xfrm rot="-5400000">
            <a:off x="3048000" y="3657599"/>
            <a:ext cx="381000" cy="4343400"/>
          </a:xfrm>
          <a:prstGeom prst="leftBrace">
            <a:avLst>
              <a:gd name="adj1" fmla="val 95000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5" name="Shape 1295"/>
          <p:cNvSpPr txBox="1"/>
          <p:nvPr/>
        </p:nvSpPr>
        <p:spPr>
          <a:xfrm>
            <a:off x="1828800" y="6019800"/>
            <a:ext cx="2655791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Output: Control Signals</a:t>
            </a:r>
          </a:p>
        </p:txBody>
      </p:sp>
      <p:sp>
        <p:nvSpPr>
          <p:cNvPr id="1296" name="Shape 1296"/>
          <p:cNvSpPr/>
          <p:nvPr/>
        </p:nvSpPr>
        <p:spPr>
          <a:xfrm rot="-5400000">
            <a:off x="6096000" y="5181599"/>
            <a:ext cx="381000" cy="1295400"/>
          </a:xfrm>
          <a:prstGeom prst="leftBrace">
            <a:avLst>
              <a:gd name="adj1" fmla="val 2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7" name="Shape 1297"/>
          <p:cNvSpPr txBox="1"/>
          <p:nvPr/>
        </p:nvSpPr>
        <p:spPr>
          <a:xfrm>
            <a:off x="5638800" y="6019800"/>
            <a:ext cx="1304924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Next State</a:t>
            </a:r>
          </a:p>
        </p:txBody>
      </p:sp>
      <p:sp>
        <p:nvSpPr>
          <p:cNvPr id="1298" name="Shape 1298"/>
          <p:cNvSpPr txBox="1"/>
          <p:nvPr/>
        </p:nvSpPr>
        <p:spPr>
          <a:xfrm rot="-5400000">
            <a:off x="642883" y="4868832"/>
            <a:ext cx="635109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1299" name="Shape 1299"/>
          <p:cNvSpPr txBox="1"/>
          <p:nvPr/>
        </p:nvSpPr>
        <p:spPr>
          <a:xfrm rot="-5400000">
            <a:off x="806691" y="4645789"/>
            <a:ext cx="106631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addr</a:t>
            </a:r>
          </a:p>
        </p:txBody>
      </p:sp>
      <p:sp>
        <p:nvSpPr>
          <p:cNvPr id="1300" name="Shape 1300"/>
          <p:cNvSpPr txBox="1"/>
          <p:nvPr/>
        </p:nvSpPr>
        <p:spPr>
          <a:xfrm rot="-5400000">
            <a:off x="1258223" y="4755327"/>
            <a:ext cx="925253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Mem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1301" name="Shape 1301"/>
          <p:cNvSpPr txBox="1"/>
          <p:nvPr/>
        </p:nvSpPr>
        <p:spPr>
          <a:xfrm rot="-5400000">
            <a:off x="1597546" y="4718813"/>
            <a:ext cx="1008609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Mem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r/w</a:t>
            </a:r>
          </a:p>
        </p:txBody>
      </p:sp>
      <p:sp>
        <p:nvSpPr>
          <p:cNvPr id="1302" name="Shape 1302"/>
          <p:cNvSpPr txBox="1"/>
          <p:nvPr/>
        </p:nvSpPr>
        <p:spPr>
          <a:xfrm rot="-5400000">
            <a:off x="2198957" y="4895820"/>
            <a:ext cx="567783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IR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1303" name="Shape 1303"/>
          <p:cNvSpPr txBox="1"/>
          <p:nvPr/>
        </p:nvSpPr>
        <p:spPr>
          <a:xfrm rot="-5400000">
            <a:off x="2357943" y="4673571"/>
            <a:ext cx="101181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dest</a:t>
            </a:r>
          </a:p>
        </p:txBody>
      </p:sp>
      <p:sp>
        <p:nvSpPr>
          <p:cNvPr id="1304" name="Shape 1304"/>
          <p:cNvSpPr txBox="1"/>
          <p:nvPr/>
        </p:nvSpPr>
        <p:spPr>
          <a:xfrm rot="-5400000">
            <a:off x="2689233" y="4622771"/>
            <a:ext cx="1114407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rdata</a:t>
            </a:r>
          </a:p>
        </p:txBody>
      </p:sp>
      <p:sp>
        <p:nvSpPr>
          <p:cNvPr id="1305" name="Shape 1305"/>
          <p:cNvSpPr txBox="1"/>
          <p:nvPr/>
        </p:nvSpPr>
        <p:spPr>
          <a:xfrm rot="-5400000">
            <a:off x="3239293" y="4826793"/>
            <a:ext cx="773113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Reg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1306" name="Shape 1306"/>
          <p:cNvSpPr txBox="1"/>
          <p:nvPr/>
        </p:nvSpPr>
        <p:spPr>
          <a:xfrm rot="-5400000">
            <a:off x="3492125" y="4664045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alu1</a:t>
            </a:r>
          </a:p>
        </p:txBody>
      </p:sp>
      <p:sp>
        <p:nvSpPr>
          <p:cNvPr id="1307" name="Shape 1307"/>
          <p:cNvSpPr txBox="1"/>
          <p:nvPr/>
        </p:nvSpPr>
        <p:spPr>
          <a:xfrm rot="-5400000">
            <a:off x="3873125" y="4664045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alu2</a:t>
            </a:r>
          </a:p>
        </p:txBody>
      </p:sp>
      <p:sp>
        <p:nvSpPr>
          <p:cNvPr id="1308" name="Shape 1308"/>
          <p:cNvSpPr txBox="1"/>
          <p:nvPr/>
        </p:nvSpPr>
        <p:spPr>
          <a:xfrm rot="-5400000">
            <a:off x="4254125" y="4664045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alu2</a:t>
            </a:r>
          </a:p>
        </p:txBody>
      </p:sp>
      <p:sp>
        <p:nvSpPr>
          <p:cNvPr id="1309" name="Shape 1309"/>
          <p:cNvSpPr txBox="1"/>
          <p:nvPr/>
        </p:nvSpPr>
        <p:spPr>
          <a:xfrm rot="-5400000">
            <a:off x="4701381" y="4763293"/>
            <a:ext cx="896937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ALU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op</a:t>
            </a:r>
          </a:p>
        </p:txBody>
      </p:sp>
      <p:cxnSp>
        <p:nvCxnSpPr>
          <p:cNvPr id="1310" name="Shape 1310"/>
          <p:cNvCxnSpPr/>
          <p:nvPr/>
        </p:nvCxnSpPr>
        <p:spPr>
          <a:xfrm rot="10800000">
            <a:off x="1142999" y="1828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1" name="Shape 1311"/>
          <p:cNvCxnSpPr/>
          <p:nvPr/>
        </p:nvCxnSpPr>
        <p:spPr>
          <a:xfrm rot="10800000">
            <a:off x="1142999" y="2209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2" name="Shape 1312"/>
          <p:cNvCxnSpPr/>
          <p:nvPr/>
        </p:nvCxnSpPr>
        <p:spPr>
          <a:xfrm>
            <a:off x="8077200" y="23622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3" name="Shape 1313"/>
          <p:cNvCxnSpPr/>
          <p:nvPr/>
        </p:nvCxnSpPr>
        <p:spPr>
          <a:xfrm>
            <a:off x="8077200" y="25908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4" name="Shape 1314"/>
          <p:cNvCxnSpPr/>
          <p:nvPr/>
        </p:nvCxnSpPr>
        <p:spPr>
          <a:xfrm>
            <a:off x="8077200" y="28194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5" name="Shape 1315"/>
          <p:cNvCxnSpPr/>
          <p:nvPr/>
        </p:nvCxnSpPr>
        <p:spPr>
          <a:xfrm>
            <a:off x="8077200" y="30480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6" name="Shape 1316"/>
          <p:cNvCxnSpPr/>
          <p:nvPr/>
        </p:nvCxnSpPr>
        <p:spPr>
          <a:xfrm rot="10800000">
            <a:off x="1142999" y="2590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7" name="Shape 1317"/>
          <p:cNvCxnSpPr/>
          <p:nvPr/>
        </p:nvCxnSpPr>
        <p:spPr>
          <a:xfrm rot="10800000">
            <a:off x="1142999" y="2971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8" name="Shape 1318"/>
          <p:cNvCxnSpPr/>
          <p:nvPr/>
        </p:nvCxnSpPr>
        <p:spPr>
          <a:xfrm rot="10800000">
            <a:off x="1142999" y="3352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9" name="Shape 1319"/>
          <p:cNvCxnSpPr/>
          <p:nvPr/>
        </p:nvCxnSpPr>
        <p:spPr>
          <a:xfrm rot="10800000">
            <a:off x="1142999" y="3733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0" name="Shape 1320"/>
          <p:cNvCxnSpPr/>
          <p:nvPr/>
        </p:nvCxnSpPr>
        <p:spPr>
          <a:xfrm rot="10800000">
            <a:off x="1142999" y="4114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1" name="Shape 1321"/>
          <p:cNvCxnSpPr/>
          <p:nvPr/>
        </p:nvCxnSpPr>
        <p:spPr>
          <a:xfrm rot="10800000">
            <a:off x="1142999" y="1638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2" name="Shape 1322"/>
          <p:cNvCxnSpPr/>
          <p:nvPr/>
        </p:nvCxnSpPr>
        <p:spPr>
          <a:xfrm rot="10800000">
            <a:off x="1142999" y="2019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3" name="Shape 1323"/>
          <p:cNvCxnSpPr/>
          <p:nvPr/>
        </p:nvCxnSpPr>
        <p:spPr>
          <a:xfrm rot="10800000">
            <a:off x="1142999" y="2400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4" name="Shape 1324"/>
          <p:cNvCxnSpPr/>
          <p:nvPr/>
        </p:nvCxnSpPr>
        <p:spPr>
          <a:xfrm rot="10800000">
            <a:off x="1142999" y="2781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5" name="Shape 1325"/>
          <p:cNvCxnSpPr/>
          <p:nvPr/>
        </p:nvCxnSpPr>
        <p:spPr>
          <a:xfrm rot="10800000">
            <a:off x="1142999" y="3162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6" name="Shape 1326"/>
          <p:cNvCxnSpPr/>
          <p:nvPr/>
        </p:nvCxnSpPr>
        <p:spPr>
          <a:xfrm rot="10800000">
            <a:off x="1142999" y="3543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7" name="Shape 1327"/>
          <p:cNvCxnSpPr/>
          <p:nvPr/>
        </p:nvCxnSpPr>
        <p:spPr>
          <a:xfrm rot="10800000">
            <a:off x="1142999" y="3924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Shape 1328"/>
          <p:cNvCxnSpPr/>
          <p:nvPr/>
        </p:nvCxnSpPr>
        <p:spPr>
          <a:xfrm rot="10800000">
            <a:off x="1142999" y="4305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9" name="Shape 1329"/>
          <p:cNvSpPr/>
          <p:nvPr/>
        </p:nvSpPr>
        <p:spPr>
          <a:xfrm>
            <a:off x="1828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30" name="Shape 1330"/>
          <p:cNvSpPr/>
          <p:nvPr/>
        </p:nvSpPr>
        <p:spPr>
          <a:xfrm>
            <a:off x="2590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31" name="Shape 1331"/>
          <p:cNvSpPr/>
          <p:nvPr/>
        </p:nvSpPr>
        <p:spPr>
          <a:xfrm>
            <a:off x="4876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32" name="Shape 1332"/>
          <p:cNvSpPr/>
          <p:nvPr/>
        </p:nvSpPr>
        <p:spPr>
          <a:xfrm>
            <a:off x="6781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33" name="Shape 1333"/>
          <p:cNvSpPr/>
          <p:nvPr/>
        </p:nvSpPr>
        <p:spPr>
          <a:xfrm>
            <a:off x="563562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334" name="Shape 1334"/>
          <p:cNvSpPr/>
          <p:nvPr/>
        </p:nvSpPr>
        <p:spPr>
          <a:xfrm>
            <a:off x="601662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335" name="Shape 1335"/>
          <p:cNvSpPr/>
          <p:nvPr/>
        </p:nvSpPr>
        <p:spPr>
          <a:xfrm>
            <a:off x="639762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336" name="Shape 1336"/>
          <p:cNvSpPr/>
          <p:nvPr/>
        </p:nvSpPr>
        <p:spPr>
          <a:xfrm>
            <a:off x="677862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337" name="Shape 1337"/>
          <p:cNvSpPr/>
          <p:nvPr/>
        </p:nvSpPr>
        <p:spPr>
          <a:xfrm>
            <a:off x="4114800" y="1752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38" name="Shape 1338"/>
          <p:cNvSpPr/>
          <p:nvPr/>
        </p:nvSpPr>
        <p:spPr>
          <a:xfrm>
            <a:off x="6400800" y="1752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39" name="Shape 1339"/>
          <p:cNvSpPr/>
          <p:nvPr/>
        </p:nvSpPr>
        <p:spPr>
          <a:xfrm>
            <a:off x="6781800" y="1752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40" name="Shape 1340"/>
          <p:cNvSpPr/>
          <p:nvPr/>
        </p:nvSpPr>
        <p:spPr>
          <a:xfrm>
            <a:off x="106997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272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Shape 1345"/>
          <p:cNvSpPr txBox="1">
            <a:spLocks noGrp="1"/>
          </p:cNvSpPr>
          <p:nvPr>
            <p:ph type="sldNum" idx="4294967295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400">
                <a:ea typeface="Calibri"/>
                <a:sym typeface="Calibri"/>
              </a:rPr>
              <a:pPr>
                <a:buSzPct val="25000"/>
              </a:pPr>
              <a:t>17</a:t>
            </a:fld>
            <a:endParaRPr lang="en-US" sz="1400">
              <a:ea typeface="Calibri"/>
              <a:sym typeface="Calibri"/>
            </a:endParaRPr>
          </a:p>
        </p:txBody>
      </p:sp>
      <p:sp>
        <p:nvSpPr>
          <p:cNvPr id="1346" name="Shape 1346"/>
          <p:cNvSpPr txBox="1">
            <a:spLocks noGrp="1"/>
          </p:cNvSpPr>
          <p:nvPr>
            <p:ph type="title" idx="4294967295"/>
          </p:nvPr>
        </p:nvSpPr>
        <p:spPr>
          <a:xfrm>
            <a:off x="574675" y="304800"/>
            <a:ext cx="80010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State 3: Add cycle 4 </a:t>
            </a:r>
            <a:r>
              <a:rPr lang="en-US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cxnSp>
        <p:nvCxnSpPr>
          <p:cNvPr id="1348" name="Shape 1348"/>
          <p:cNvCxnSpPr/>
          <p:nvPr/>
        </p:nvCxnSpPr>
        <p:spPr>
          <a:xfrm>
            <a:off x="5112726" y="2334602"/>
            <a:ext cx="0" cy="30479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2" name="Group 1"/>
          <p:cNvGrpSpPr/>
          <p:nvPr/>
        </p:nvGrpSpPr>
        <p:grpSpPr>
          <a:xfrm>
            <a:off x="4321421" y="1322215"/>
            <a:ext cx="1593255" cy="991870"/>
            <a:chOff x="4400550" y="1355725"/>
            <a:chExt cx="1295400" cy="914400"/>
          </a:xfrm>
        </p:grpSpPr>
        <p:sp>
          <p:nvSpPr>
            <p:cNvPr id="1347" name="Shape 1347"/>
            <p:cNvSpPr/>
            <p:nvPr/>
          </p:nvSpPr>
          <p:spPr>
            <a:xfrm>
              <a:off x="4476750" y="1431925"/>
              <a:ext cx="1143000" cy="7620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State 0:</a:t>
              </a:r>
            </a:p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Fetch cycle</a:t>
              </a:r>
            </a:p>
          </p:txBody>
        </p:sp>
        <p:sp>
          <p:nvSpPr>
            <p:cNvPr id="1349" name="Shape 1349"/>
            <p:cNvSpPr/>
            <p:nvPr/>
          </p:nvSpPr>
          <p:spPr>
            <a:xfrm>
              <a:off x="4400550" y="1355725"/>
              <a:ext cx="1295400" cy="9144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 sz="20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0" name="Shape 1350"/>
          <p:cNvSpPr/>
          <p:nvPr/>
        </p:nvSpPr>
        <p:spPr>
          <a:xfrm>
            <a:off x="374650" y="1142999"/>
            <a:ext cx="3950325" cy="446722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6086" y="110197"/>
                </a:moveTo>
                <a:cubicBezTo>
                  <a:pt x="17056" y="115098"/>
                  <a:pt x="8026" y="119999"/>
                  <a:pt x="6822" y="104112"/>
                </a:cubicBezTo>
                <a:cubicBezTo>
                  <a:pt x="5618" y="88225"/>
                  <a:pt x="0" y="29746"/>
                  <a:pt x="18862" y="14873"/>
                </a:cubicBezTo>
                <a:cubicBezTo>
                  <a:pt x="37725" y="0"/>
                  <a:pt x="78862" y="7436"/>
                  <a:pt x="120000" y="14873"/>
                </a:cubicBez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1" name="Shape 1351"/>
          <p:cNvSpPr/>
          <p:nvPr/>
        </p:nvSpPr>
        <p:spPr>
          <a:xfrm>
            <a:off x="4517782" y="2636825"/>
            <a:ext cx="1212255" cy="700099"/>
          </a:xfrm>
          <a:prstGeom prst="ellipse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State1: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decode</a:t>
            </a:r>
          </a:p>
        </p:txBody>
      </p:sp>
      <p:cxnSp>
        <p:nvCxnSpPr>
          <p:cNvPr id="1352" name="Shape 1352"/>
          <p:cNvCxnSpPr/>
          <p:nvPr/>
        </p:nvCxnSpPr>
        <p:spPr>
          <a:xfrm flipH="1">
            <a:off x="1428750" y="3108325"/>
            <a:ext cx="3124199" cy="60959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53" name="Shape 1353"/>
          <p:cNvSpPr/>
          <p:nvPr/>
        </p:nvSpPr>
        <p:spPr>
          <a:xfrm>
            <a:off x="6229350" y="3717925"/>
            <a:ext cx="1066799" cy="685799"/>
          </a:xfrm>
          <a:prstGeom prst="ellipse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beq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cycle3</a:t>
            </a:r>
          </a:p>
        </p:txBody>
      </p:sp>
      <p:cxnSp>
        <p:nvCxnSpPr>
          <p:cNvPr id="1354" name="Shape 1354"/>
          <p:cNvCxnSpPr/>
          <p:nvPr/>
        </p:nvCxnSpPr>
        <p:spPr>
          <a:xfrm flipH="1">
            <a:off x="2952749" y="3260725"/>
            <a:ext cx="1752600" cy="53339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55" name="Shape 1355"/>
          <p:cNvCxnSpPr/>
          <p:nvPr/>
        </p:nvCxnSpPr>
        <p:spPr>
          <a:xfrm flipH="1">
            <a:off x="4324350" y="3336925"/>
            <a:ext cx="609599" cy="457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56" name="Shape 1356"/>
          <p:cNvCxnSpPr/>
          <p:nvPr/>
        </p:nvCxnSpPr>
        <p:spPr>
          <a:xfrm>
            <a:off x="5238750" y="3336925"/>
            <a:ext cx="152399" cy="38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57" name="Shape 1357"/>
          <p:cNvSpPr/>
          <p:nvPr/>
        </p:nvSpPr>
        <p:spPr>
          <a:xfrm>
            <a:off x="4781550" y="3717925"/>
            <a:ext cx="1066799" cy="685799"/>
          </a:xfrm>
          <a:prstGeom prst="ellipse">
            <a:avLst/>
          </a:prstGeom>
          <a:solidFill>
            <a:srgbClr val="99FF33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sw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cycle3</a:t>
            </a:r>
          </a:p>
        </p:txBody>
      </p:sp>
      <p:sp>
        <p:nvSpPr>
          <p:cNvPr id="1358" name="Shape 1358"/>
          <p:cNvSpPr/>
          <p:nvPr/>
        </p:nvSpPr>
        <p:spPr>
          <a:xfrm>
            <a:off x="3409950" y="3717925"/>
            <a:ext cx="1066799" cy="685799"/>
          </a:xfrm>
          <a:prstGeom prst="ellipse">
            <a:avLst/>
          </a:pr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lw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cycle3</a:t>
            </a:r>
          </a:p>
        </p:txBody>
      </p:sp>
      <p:sp>
        <p:nvSpPr>
          <p:cNvPr id="1359" name="Shape 1359"/>
          <p:cNvSpPr/>
          <p:nvPr/>
        </p:nvSpPr>
        <p:spPr>
          <a:xfrm>
            <a:off x="666750" y="3717925"/>
            <a:ext cx="1066799" cy="685799"/>
          </a:xfrm>
          <a:prstGeom prst="ellipse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add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 3</a:t>
            </a:r>
          </a:p>
        </p:txBody>
      </p:sp>
      <p:sp>
        <p:nvSpPr>
          <p:cNvPr id="1360" name="Shape 1360"/>
          <p:cNvSpPr/>
          <p:nvPr/>
        </p:nvSpPr>
        <p:spPr>
          <a:xfrm>
            <a:off x="209550" y="4556125"/>
            <a:ext cx="1524000" cy="1066799"/>
          </a:xfrm>
          <a:prstGeom prst="ellipse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add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 4</a:t>
            </a:r>
          </a:p>
        </p:txBody>
      </p:sp>
      <p:sp>
        <p:nvSpPr>
          <p:cNvPr id="1361" name="Shape 1361"/>
          <p:cNvSpPr/>
          <p:nvPr/>
        </p:nvSpPr>
        <p:spPr>
          <a:xfrm>
            <a:off x="3409950" y="4556125"/>
            <a:ext cx="1066799" cy="685799"/>
          </a:xfrm>
          <a:prstGeom prst="ellipse">
            <a:avLst/>
          </a:pr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lw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cycle4</a:t>
            </a:r>
          </a:p>
        </p:txBody>
      </p:sp>
      <p:sp>
        <p:nvSpPr>
          <p:cNvPr id="1362" name="Shape 1362"/>
          <p:cNvSpPr/>
          <p:nvPr/>
        </p:nvSpPr>
        <p:spPr>
          <a:xfrm>
            <a:off x="4781550" y="4556125"/>
            <a:ext cx="1066799" cy="685799"/>
          </a:xfrm>
          <a:prstGeom prst="ellipse">
            <a:avLst/>
          </a:prstGeom>
          <a:solidFill>
            <a:srgbClr val="99FF33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sw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cycle4</a:t>
            </a:r>
          </a:p>
        </p:txBody>
      </p:sp>
      <p:sp>
        <p:nvSpPr>
          <p:cNvPr id="1363" name="Shape 1363"/>
          <p:cNvSpPr/>
          <p:nvPr/>
        </p:nvSpPr>
        <p:spPr>
          <a:xfrm>
            <a:off x="6229350" y="4556125"/>
            <a:ext cx="1066799" cy="685799"/>
          </a:xfrm>
          <a:prstGeom prst="ellipse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beq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cycle4</a:t>
            </a:r>
          </a:p>
        </p:txBody>
      </p:sp>
      <p:sp>
        <p:nvSpPr>
          <p:cNvPr id="1364" name="Shape 1364"/>
          <p:cNvSpPr/>
          <p:nvPr/>
        </p:nvSpPr>
        <p:spPr>
          <a:xfrm>
            <a:off x="2038350" y="3717925"/>
            <a:ext cx="1066799" cy="685799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nor</a:t>
            </a:r>
          </a:p>
          <a:p>
            <a:pPr algn="ctr">
              <a:buSzPct val="25000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cycle 3</a:t>
            </a:r>
          </a:p>
        </p:txBody>
      </p:sp>
      <p:sp>
        <p:nvSpPr>
          <p:cNvPr id="1365" name="Shape 1365"/>
          <p:cNvSpPr/>
          <p:nvPr/>
        </p:nvSpPr>
        <p:spPr>
          <a:xfrm>
            <a:off x="2038350" y="4556125"/>
            <a:ext cx="1066799" cy="685799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nor</a:t>
            </a:r>
          </a:p>
          <a:p>
            <a:pPr algn="ctr">
              <a:buSzPct val="25000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cycle 4</a:t>
            </a:r>
          </a:p>
        </p:txBody>
      </p:sp>
      <p:cxnSp>
        <p:nvCxnSpPr>
          <p:cNvPr id="1366" name="Shape 1366"/>
          <p:cNvCxnSpPr/>
          <p:nvPr/>
        </p:nvCxnSpPr>
        <p:spPr>
          <a:xfrm>
            <a:off x="5543550" y="3260725"/>
            <a:ext cx="1066799" cy="457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67" name="Shape 1367"/>
          <p:cNvSpPr/>
          <p:nvPr/>
        </p:nvSpPr>
        <p:spPr>
          <a:xfrm>
            <a:off x="3409950" y="5394325"/>
            <a:ext cx="1066799" cy="685799"/>
          </a:xfrm>
          <a:prstGeom prst="ellipse">
            <a:avLst/>
          </a:pr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lw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cycle5</a:t>
            </a:r>
          </a:p>
        </p:txBody>
      </p:sp>
      <p:cxnSp>
        <p:nvCxnSpPr>
          <p:cNvPr id="1368" name="Shape 1368"/>
          <p:cNvCxnSpPr/>
          <p:nvPr/>
        </p:nvCxnSpPr>
        <p:spPr>
          <a:xfrm>
            <a:off x="1200150" y="4403725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69" name="Shape 1369"/>
          <p:cNvCxnSpPr/>
          <p:nvPr/>
        </p:nvCxnSpPr>
        <p:spPr>
          <a:xfrm>
            <a:off x="2571750" y="4403725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70" name="Shape 1370"/>
          <p:cNvCxnSpPr/>
          <p:nvPr/>
        </p:nvCxnSpPr>
        <p:spPr>
          <a:xfrm>
            <a:off x="3943350" y="4403725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71" name="Shape 1371"/>
          <p:cNvCxnSpPr/>
          <p:nvPr/>
        </p:nvCxnSpPr>
        <p:spPr>
          <a:xfrm>
            <a:off x="5314950" y="4403725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72" name="Shape 1372"/>
          <p:cNvCxnSpPr/>
          <p:nvPr/>
        </p:nvCxnSpPr>
        <p:spPr>
          <a:xfrm>
            <a:off x="6762750" y="4403725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73" name="Shape 1373"/>
          <p:cNvCxnSpPr/>
          <p:nvPr/>
        </p:nvCxnSpPr>
        <p:spPr>
          <a:xfrm>
            <a:off x="3943350" y="5241925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1374" name="Shape 1374"/>
          <p:cNvGrpSpPr/>
          <p:nvPr/>
        </p:nvGrpSpPr>
        <p:grpSpPr>
          <a:xfrm>
            <a:off x="1489075" y="4175125"/>
            <a:ext cx="7197724" cy="2000249"/>
            <a:chOff x="806" y="2976"/>
            <a:chExt cx="4533" cy="1259"/>
          </a:xfrm>
        </p:grpSpPr>
        <p:sp>
          <p:nvSpPr>
            <p:cNvPr id="1375" name="Shape 1375"/>
            <p:cNvSpPr txBox="1"/>
            <p:nvPr/>
          </p:nvSpPr>
          <p:spPr>
            <a:xfrm>
              <a:off x="806" y="2985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1376" name="Shape 1376"/>
            <p:cNvSpPr txBox="1"/>
            <p:nvPr/>
          </p:nvSpPr>
          <p:spPr>
            <a:xfrm>
              <a:off x="806" y="3513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1377" name="Shape 1377"/>
            <p:cNvSpPr txBox="1"/>
            <p:nvPr/>
          </p:nvSpPr>
          <p:spPr>
            <a:xfrm>
              <a:off x="1670" y="2985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1378" name="Shape 1378"/>
            <p:cNvSpPr txBox="1"/>
            <p:nvPr/>
          </p:nvSpPr>
          <p:spPr>
            <a:xfrm>
              <a:off x="1679" y="3504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1379" name="Shape 1379"/>
            <p:cNvSpPr txBox="1"/>
            <p:nvPr/>
          </p:nvSpPr>
          <p:spPr>
            <a:xfrm>
              <a:off x="2544" y="2976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1380" name="Shape 1380"/>
            <p:cNvSpPr txBox="1"/>
            <p:nvPr/>
          </p:nvSpPr>
          <p:spPr>
            <a:xfrm>
              <a:off x="2544" y="3504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1381" name="Shape 1381"/>
            <p:cNvSpPr txBox="1"/>
            <p:nvPr/>
          </p:nvSpPr>
          <p:spPr>
            <a:xfrm>
              <a:off x="3445" y="2985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9</a:t>
              </a:r>
            </a:p>
          </p:txBody>
        </p:sp>
        <p:sp>
          <p:nvSpPr>
            <p:cNvPr id="1382" name="Shape 1382"/>
            <p:cNvSpPr txBox="1"/>
            <p:nvPr/>
          </p:nvSpPr>
          <p:spPr>
            <a:xfrm>
              <a:off x="3445" y="3513"/>
              <a:ext cx="280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10</a:t>
              </a:r>
            </a:p>
          </p:txBody>
        </p:sp>
        <p:sp>
          <p:nvSpPr>
            <p:cNvPr id="1383" name="Shape 1383"/>
            <p:cNvSpPr txBox="1"/>
            <p:nvPr/>
          </p:nvSpPr>
          <p:spPr>
            <a:xfrm>
              <a:off x="4309" y="2985"/>
              <a:ext cx="280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11</a:t>
              </a:r>
            </a:p>
          </p:txBody>
        </p:sp>
        <p:sp>
          <p:nvSpPr>
            <p:cNvPr id="1384" name="Shape 1384"/>
            <p:cNvSpPr txBox="1"/>
            <p:nvPr/>
          </p:nvSpPr>
          <p:spPr>
            <a:xfrm>
              <a:off x="4320" y="3504"/>
              <a:ext cx="280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12</a:t>
              </a:r>
            </a:p>
          </p:txBody>
        </p:sp>
        <p:sp>
          <p:nvSpPr>
            <p:cNvPr id="1385" name="Shape 1385"/>
            <p:cNvSpPr txBox="1"/>
            <p:nvPr/>
          </p:nvSpPr>
          <p:spPr>
            <a:xfrm>
              <a:off x="5184" y="2976"/>
              <a:ext cx="155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1386" name="Shape 1386"/>
            <p:cNvSpPr txBox="1"/>
            <p:nvPr/>
          </p:nvSpPr>
          <p:spPr>
            <a:xfrm>
              <a:off x="5184" y="3504"/>
              <a:ext cx="155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1387" name="Shape 1387"/>
            <p:cNvSpPr txBox="1"/>
            <p:nvPr/>
          </p:nvSpPr>
          <p:spPr>
            <a:xfrm>
              <a:off x="2592" y="3984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cxnSp>
        <p:nvCxnSpPr>
          <p:cNvPr id="50" name="Shape 1589"/>
          <p:cNvCxnSpPr/>
          <p:nvPr/>
        </p:nvCxnSpPr>
        <p:spPr>
          <a:xfrm>
            <a:off x="4057649" y="1641628"/>
            <a:ext cx="390795" cy="7151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41832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5" name="Shape 1465"/>
          <p:cNvGrpSpPr/>
          <p:nvPr/>
        </p:nvGrpSpPr>
        <p:grpSpPr>
          <a:xfrm>
            <a:off x="3924299" y="3962400"/>
            <a:ext cx="288924" cy="2840038"/>
            <a:chOff x="2471" y="2495"/>
            <a:chExt cx="181" cy="1789"/>
          </a:xfrm>
        </p:grpSpPr>
        <p:cxnSp>
          <p:nvCxnSpPr>
            <p:cNvPr id="1466" name="Shape 1466"/>
            <p:cNvCxnSpPr/>
            <p:nvPr/>
          </p:nvCxnSpPr>
          <p:spPr>
            <a:xfrm>
              <a:off x="2544" y="2495"/>
              <a:ext cx="0" cy="158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67" name="Shape 1467"/>
            <p:cNvSpPr txBox="1"/>
            <p:nvPr/>
          </p:nvSpPr>
          <p:spPr>
            <a:xfrm>
              <a:off x="2471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sp>
        <p:nvSpPr>
          <p:cNvPr id="1392" name="Shape 1392"/>
          <p:cNvSpPr txBox="1">
            <a:spLocks noGrp="1"/>
          </p:cNvSpPr>
          <p:nvPr>
            <p:ph type="sldNum" idx="4294967295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400">
                <a:ea typeface="Calibri"/>
                <a:sym typeface="Calibri"/>
              </a:rPr>
              <a:pPr>
                <a:buSzPct val="25000"/>
              </a:pPr>
              <a:t>18</a:t>
            </a:fld>
            <a:endParaRPr lang="en-US" sz="1400">
              <a:ea typeface="Calibri"/>
              <a:sym typeface="Calibri"/>
            </a:endParaRPr>
          </a:p>
        </p:txBody>
      </p:sp>
      <p:sp>
        <p:nvSpPr>
          <p:cNvPr id="1393" name="Shape 1393"/>
          <p:cNvSpPr/>
          <p:nvPr/>
        </p:nvSpPr>
        <p:spPr>
          <a:xfrm>
            <a:off x="1371600" y="2362200"/>
            <a:ext cx="381000" cy="6857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PC</a:t>
            </a:r>
          </a:p>
        </p:txBody>
      </p:sp>
      <p:sp>
        <p:nvSpPr>
          <p:cNvPr id="1394" name="Shape 1394"/>
          <p:cNvSpPr/>
          <p:nvPr/>
        </p:nvSpPr>
        <p:spPr>
          <a:xfrm>
            <a:off x="2667000" y="2362200"/>
            <a:ext cx="838199" cy="25145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Memory</a:t>
            </a:r>
          </a:p>
        </p:txBody>
      </p:sp>
      <p:sp>
        <p:nvSpPr>
          <p:cNvPr id="1395" name="Shape 1395"/>
          <p:cNvSpPr/>
          <p:nvPr/>
        </p:nvSpPr>
        <p:spPr>
          <a:xfrm>
            <a:off x="5638800" y="2286000"/>
            <a:ext cx="838199" cy="2590800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Register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cxnSp>
        <p:nvCxnSpPr>
          <p:cNvPr id="1396" name="Shape 1396"/>
          <p:cNvCxnSpPr/>
          <p:nvPr/>
        </p:nvCxnSpPr>
        <p:spPr>
          <a:xfrm>
            <a:off x="1752600" y="27432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97" name="Shape 1397"/>
          <p:cNvCxnSpPr/>
          <p:nvPr/>
        </p:nvCxnSpPr>
        <p:spPr>
          <a:xfrm>
            <a:off x="2362200" y="29718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98" name="Shape 1398"/>
          <p:cNvCxnSpPr/>
          <p:nvPr/>
        </p:nvCxnSpPr>
        <p:spPr>
          <a:xfrm>
            <a:off x="5105400" y="3429000"/>
            <a:ext cx="5333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00" name="Shape 1400"/>
          <p:cNvCxnSpPr/>
          <p:nvPr/>
        </p:nvCxnSpPr>
        <p:spPr>
          <a:xfrm>
            <a:off x="3733800" y="4114800"/>
            <a:ext cx="13715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01" name="Shape 1401"/>
          <p:cNvCxnSpPr/>
          <p:nvPr/>
        </p:nvCxnSpPr>
        <p:spPr>
          <a:xfrm>
            <a:off x="4572000" y="2819400"/>
            <a:ext cx="1066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02" name="Shape 1402"/>
          <p:cNvCxnSpPr/>
          <p:nvPr/>
        </p:nvCxnSpPr>
        <p:spPr>
          <a:xfrm>
            <a:off x="4572000" y="2514600"/>
            <a:ext cx="0" cy="26669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3" name="Shape 1403"/>
          <p:cNvCxnSpPr/>
          <p:nvPr/>
        </p:nvCxnSpPr>
        <p:spPr>
          <a:xfrm>
            <a:off x="4572000" y="2514600"/>
            <a:ext cx="1066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04" name="Shape 1404"/>
          <p:cNvCxnSpPr/>
          <p:nvPr/>
        </p:nvCxnSpPr>
        <p:spPr>
          <a:xfrm>
            <a:off x="4572000" y="32004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05" name="Shape 1405"/>
          <p:cNvCxnSpPr/>
          <p:nvPr/>
        </p:nvCxnSpPr>
        <p:spPr>
          <a:xfrm>
            <a:off x="4572000" y="3657600"/>
            <a:ext cx="228600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06" name="Shape 1406"/>
          <p:cNvSpPr/>
          <p:nvPr/>
        </p:nvSpPr>
        <p:spPr>
          <a:xfrm rot="-5400000">
            <a:off x="4476750" y="32956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07" name="Shape 1407"/>
          <p:cNvSpPr txBox="1"/>
          <p:nvPr/>
        </p:nvSpPr>
        <p:spPr>
          <a:xfrm>
            <a:off x="4800600" y="29718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1408" name="Shape 1408"/>
          <p:cNvSpPr/>
          <p:nvPr/>
        </p:nvSpPr>
        <p:spPr>
          <a:xfrm rot="-5400000">
            <a:off x="4781550" y="41338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09" name="Shape 1409"/>
          <p:cNvSpPr txBox="1"/>
          <p:nvPr/>
        </p:nvSpPr>
        <p:spPr>
          <a:xfrm>
            <a:off x="5105400" y="38100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1410" name="Shape 1410"/>
          <p:cNvSpPr/>
          <p:nvPr/>
        </p:nvSpPr>
        <p:spPr>
          <a:xfrm rot="-5400000">
            <a:off x="6953250" y="3867150"/>
            <a:ext cx="12191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11" name="Shape 1411"/>
          <p:cNvSpPr txBox="1"/>
          <p:nvPr/>
        </p:nvSpPr>
        <p:spPr>
          <a:xfrm>
            <a:off x="7391400" y="3429000"/>
            <a:ext cx="342899" cy="121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1412" name="Shape 1412"/>
          <p:cNvSpPr/>
          <p:nvPr/>
        </p:nvSpPr>
        <p:spPr>
          <a:xfrm>
            <a:off x="5257800" y="5029200"/>
            <a:ext cx="1219199" cy="3047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Sign extend</a:t>
            </a:r>
          </a:p>
        </p:txBody>
      </p:sp>
      <p:sp>
        <p:nvSpPr>
          <p:cNvPr id="1413" name="Shape 1413"/>
          <p:cNvSpPr/>
          <p:nvPr/>
        </p:nvSpPr>
        <p:spPr>
          <a:xfrm rot="-5400000">
            <a:off x="7442200" y="3149600"/>
            <a:ext cx="1676399" cy="558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5714" y="120000"/>
                </a:moveTo>
                <a:lnTo>
                  <a:pt x="120000" y="0"/>
                </a:lnTo>
                <a:lnTo>
                  <a:pt x="77142" y="0"/>
                </a:lnTo>
                <a:lnTo>
                  <a:pt x="68571" y="40000"/>
                </a:lnTo>
                <a:lnTo>
                  <a:pt x="51428" y="40000"/>
                </a:lnTo>
                <a:lnTo>
                  <a:pt x="42857" y="0"/>
                </a:lnTo>
                <a:lnTo>
                  <a:pt x="0" y="0"/>
                </a:lnTo>
                <a:lnTo>
                  <a:pt x="34285" y="120000"/>
                </a:lnTo>
                <a:lnTo>
                  <a:pt x="85714" y="12000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4" name="Shape 1414"/>
          <p:cNvSpPr txBox="1"/>
          <p:nvPr/>
        </p:nvSpPr>
        <p:spPr>
          <a:xfrm>
            <a:off x="8262938" y="2951163"/>
            <a:ext cx="335348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>
              <a:buSzPct val="25000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L</a:t>
            </a:r>
          </a:p>
          <a:p>
            <a:pPr>
              <a:buSzPct val="25000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U</a:t>
            </a:r>
          </a:p>
        </p:txBody>
      </p:sp>
      <p:cxnSp>
        <p:nvCxnSpPr>
          <p:cNvPr id="1415" name="Shape 1415"/>
          <p:cNvCxnSpPr/>
          <p:nvPr/>
        </p:nvCxnSpPr>
        <p:spPr>
          <a:xfrm>
            <a:off x="7086600" y="25908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16" name="Shape 1416"/>
          <p:cNvSpPr txBox="1"/>
          <p:nvPr/>
        </p:nvSpPr>
        <p:spPr>
          <a:xfrm>
            <a:off x="3048000" y="4648200"/>
            <a:ext cx="5207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R/W</a:t>
            </a:r>
          </a:p>
        </p:txBody>
      </p:sp>
      <p:sp>
        <p:nvSpPr>
          <p:cNvPr id="1417" name="Shape 1417"/>
          <p:cNvSpPr txBox="1"/>
          <p:nvPr/>
        </p:nvSpPr>
        <p:spPr>
          <a:xfrm>
            <a:off x="2590800" y="46482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1418" name="Shape 1418"/>
          <p:cNvSpPr txBox="1"/>
          <p:nvPr/>
        </p:nvSpPr>
        <p:spPr>
          <a:xfrm>
            <a:off x="5562600" y="46482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1419" name="Shape 1419"/>
          <p:cNvSpPr/>
          <p:nvPr/>
        </p:nvSpPr>
        <p:spPr>
          <a:xfrm rot="-5400000">
            <a:off x="1733550" y="28384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0" name="Shape 1420"/>
          <p:cNvSpPr txBox="1"/>
          <p:nvPr/>
        </p:nvSpPr>
        <p:spPr>
          <a:xfrm>
            <a:off x="2057400" y="25146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1421" name="Shape 1421"/>
          <p:cNvSpPr/>
          <p:nvPr/>
        </p:nvSpPr>
        <p:spPr>
          <a:xfrm rot="-5400000">
            <a:off x="7067550" y="26860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2" name="Shape 1422"/>
          <p:cNvSpPr txBox="1"/>
          <p:nvPr/>
        </p:nvSpPr>
        <p:spPr>
          <a:xfrm>
            <a:off x="7391400" y="23622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cxnSp>
        <p:nvCxnSpPr>
          <p:cNvPr id="1423" name="Shape 1423"/>
          <p:cNvCxnSpPr/>
          <p:nvPr/>
        </p:nvCxnSpPr>
        <p:spPr>
          <a:xfrm>
            <a:off x="7696200" y="28194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24" name="Shape 1424"/>
          <p:cNvCxnSpPr/>
          <p:nvPr/>
        </p:nvCxnSpPr>
        <p:spPr>
          <a:xfrm>
            <a:off x="7696200" y="39624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25" name="Shape 1425"/>
          <p:cNvCxnSpPr/>
          <p:nvPr/>
        </p:nvCxnSpPr>
        <p:spPr>
          <a:xfrm>
            <a:off x="6477000" y="3048000"/>
            <a:ext cx="914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26" name="Shape 1426"/>
          <p:cNvCxnSpPr/>
          <p:nvPr/>
        </p:nvCxnSpPr>
        <p:spPr>
          <a:xfrm>
            <a:off x="4572000" y="5181600"/>
            <a:ext cx="685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27" name="Shape 1427"/>
          <p:cNvCxnSpPr/>
          <p:nvPr/>
        </p:nvCxnSpPr>
        <p:spPr>
          <a:xfrm>
            <a:off x="7086600" y="44958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28" name="Shape 1428"/>
          <p:cNvCxnSpPr/>
          <p:nvPr/>
        </p:nvCxnSpPr>
        <p:spPr>
          <a:xfrm>
            <a:off x="7086600" y="4495800"/>
            <a:ext cx="0" cy="685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9" name="Shape 1429"/>
          <p:cNvCxnSpPr/>
          <p:nvPr/>
        </p:nvCxnSpPr>
        <p:spPr>
          <a:xfrm>
            <a:off x="6477000" y="5181600"/>
            <a:ext cx="6095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0" name="Shape 1430"/>
          <p:cNvCxnSpPr/>
          <p:nvPr/>
        </p:nvCxnSpPr>
        <p:spPr>
          <a:xfrm>
            <a:off x="6477000" y="3581400"/>
            <a:ext cx="914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31" name="Shape 1431"/>
          <p:cNvCxnSpPr/>
          <p:nvPr/>
        </p:nvCxnSpPr>
        <p:spPr>
          <a:xfrm>
            <a:off x="8534400" y="3429000"/>
            <a:ext cx="2286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2" name="Shape 1432"/>
          <p:cNvCxnSpPr/>
          <p:nvPr/>
        </p:nvCxnSpPr>
        <p:spPr>
          <a:xfrm>
            <a:off x="8763000" y="3429000"/>
            <a:ext cx="0" cy="205740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3" name="Shape 1433"/>
          <p:cNvCxnSpPr/>
          <p:nvPr/>
        </p:nvCxnSpPr>
        <p:spPr>
          <a:xfrm rot="10800000">
            <a:off x="1066800" y="5486400"/>
            <a:ext cx="76961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4" name="Shape 1434"/>
          <p:cNvCxnSpPr/>
          <p:nvPr/>
        </p:nvCxnSpPr>
        <p:spPr>
          <a:xfrm rot="10800000">
            <a:off x="1676400" y="3276600"/>
            <a:ext cx="0" cy="2209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5" name="Shape 1435"/>
          <p:cNvCxnSpPr/>
          <p:nvPr/>
        </p:nvCxnSpPr>
        <p:spPr>
          <a:xfrm>
            <a:off x="1676400" y="32766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36" name="Shape 1436"/>
          <p:cNvCxnSpPr/>
          <p:nvPr/>
        </p:nvCxnSpPr>
        <p:spPr>
          <a:xfrm flipH="1" flipV="1">
            <a:off x="4736307" y="4533900"/>
            <a:ext cx="1" cy="952501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7" name="Shape 1437"/>
          <p:cNvCxnSpPr/>
          <p:nvPr/>
        </p:nvCxnSpPr>
        <p:spPr>
          <a:xfrm>
            <a:off x="4736307" y="4572000"/>
            <a:ext cx="369092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38" name="Shape 1438"/>
          <p:cNvCxnSpPr/>
          <p:nvPr/>
        </p:nvCxnSpPr>
        <p:spPr>
          <a:xfrm rot="10800000">
            <a:off x="1828800" y="2133600"/>
            <a:ext cx="0" cy="6095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9" name="Shape 1439"/>
          <p:cNvCxnSpPr/>
          <p:nvPr/>
        </p:nvCxnSpPr>
        <p:spPr>
          <a:xfrm>
            <a:off x="1828800" y="2133600"/>
            <a:ext cx="5257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0" name="Shape 1440"/>
          <p:cNvCxnSpPr/>
          <p:nvPr/>
        </p:nvCxnSpPr>
        <p:spPr>
          <a:xfrm>
            <a:off x="7086600" y="21336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1" name="Shape 1441"/>
          <p:cNvCxnSpPr/>
          <p:nvPr/>
        </p:nvCxnSpPr>
        <p:spPr>
          <a:xfrm rot="10800000">
            <a:off x="1066800" y="2666999"/>
            <a:ext cx="0" cy="2819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2" name="Shape 1442"/>
          <p:cNvCxnSpPr/>
          <p:nvPr/>
        </p:nvCxnSpPr>
        <p:spPr>
          <a:xfrm>
            <a:off x="1066800" y="2667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43" name="Shape 1443"/>
          <p:cNvSpPr/>
          <p:nvPr/>
        </p:nvSpPr>
        <p:spPr>
          <a:xfrm rot="-5400000">
            <a:off x="3390899" y="3009899"/>
            <a:ext cx="1524000" cy="381000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Instruction Reg</a:t>
            </a:r>
          </a:p>
        </p:txBody>
      </p:sp>
      <p:cxnSp>
        <p:nvCxnSpPr>
          <p:cNvPr id="1444" name="Shape 1444"/>
          <p:cNvCxnSpPr/>
          <p:nvPr/>
        </p:nvCxnSpPr>
        <p:spPr>
          <a:xfrm>
            <a:off x="3505200" y="3200400"/>
            <a:ext cx="457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45" name="Shape 1445"/>
          <p:cNvCxnSpPr/>
          <p:nvPr/>
        </p:nvCxnSpPr>
        <p:spPr>
          <a:xfrm>
            <a:off x="3733800" y="3200400"/>
            <a:ext cx="0" cy="914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6" name="Shape 1446"/>
          <p:cNvCxnSpPr/>
          <p:nvPr/>
        </p:nvCxnSpPr>
        <p:spPr>
          <a:xfrm>
            <a:off x="4343400" y="3048000"/>
            <a:ext cx="2286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7" name="Shape 1447"/>
          <p:cNvSpPr/>
          <p:nvPr/>
        </p:nvSpPr>
        <p:spPr>
          <a:xfrm>
            <a:off x="3657600" y="4419600"/>
            <a:ext cx="762000" cy="6857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Control</a:t>
            </a:r>
          </a:p>
        </p:txBody>
      </p:sp>
      <p:cxnSp>
        <p:nvCxnSpPr>
          <p:cNvPr id="1448" name="Shape 1448"/>
          <p:cNvCxnSpPr/>
          <p:nvPr/>
        </p:nvCxnSpPr>
        <p:spPr>
          <a:xfrm>
            <a:off x="6629400" y="3581400"/>
            <a:ext cx="0" cy="2209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9" name="Shape 1449"/>
          <p:cNvCxnSpPr/>
          <p:nvPr/>
        </p:nvCxnSpPr>
        <p:spPr>
          <a:xfrm rot="10800000">
            <a:off x="2362200" y="5791200"/>
            <a:ext cx="42671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0" name="Shape 1450"/>
          <p:cNvCxnSpPr/>
          <p:nvPr/>
        </p:nvCxnSpPr>
        <p:spPr>
          <a:xfrm rot="10800000">
            <a:off x="2362200" y="4191000"/>
            <a:ext cx="0" cy="16001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1" name="Shape 1451"/>
          <p:cNvCxnSpPr/>
          <p:nvPr/>
        </p:nvCxnSpPr>
        <p:spPr>
          <a:xfrm>
            <a:off x="2362200" y="4191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52" name="Shape 1452"/>
          <p:cNvSpPr txBox="1">
            <a:spLocks noGrp="1"/>
          </p:cNvSpPr>
          <p:nvPr>
            <p:ph type="title" idx="4294967295"/>
          </p:nvPr>
        </p:nvSpPr>
        <p:spPr>
          <a:xfrm>
            <a:off x="574675" y="-76200"/>
            <a:ext cx="80010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en-US" sz="28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Cycle 4 (State 3) Operation</a:t>
            </a:r>
          </a:p>
        </p:txBody>
      </p:sp>
      <p:sp>
        <p:nvSpPr>
          <p:cNvPr id="1453" name="Shape 1453"/>
          <p:cNvSpPr txBox="1"/>
          <p:nvPr/>
        </p:nvSpPr>
        <p:spPr>
          <a:xfrm>
            <a:off x="2590800" y="2819400"/>
            <a:ext cx="52290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addr</a:t>
            </a:r>
          </a:p>
        </p:txBody>
      </p:sp>
      <p:sp>
        <p:nvSpPr>
          <p:cNvPr id="1454" name="Shape 1454"/>
          <p:cNvSpPr txBox="1"/>
          <p:nvPr/>
        </p:nvSpPr>
        <p:spPr>
          <a:xfrm>
            <a:off x="2590800" y="4038600"/>
            <a:ext cx="509434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</a:t>
            </a:r>
          </a:p>
        </p:txBody>
      </p:sp>
      <p:sp>
        <p:nvSpPr>
          <p:cNvPr id="1455" name="Shape 1455"/>
          <p:cNvSpPr txBox="1"/>
          <p:nvPr/>
        </p:nvSpPr>
        <p:spPr>
          <a:xfrm>
            <a:off x="1295400" y="28194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1456" name="Shape 1456"/>
          <p:cNvSpPr txBox="1"/>
          <p:nvPr/>
        </p:nvSpPr>
        <p:spPr>
          <a:xfrm>
            <a:off x="3886200" y="37338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cxnSp>
        <p:nvCxnSpPr>
          <p:cNvPr id="1457" name="Shape 1457"/>
          <p:cNvCxnSpPr/>
          <p:nvPr/>
        </p:nvCxnSpPr>
        <p:spPr>
          <a:xfrm>
            <a:off x="4419600" y="4724400"/>
            <a:ext cx="1523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8" name="Shape 1458"/>
          <p:cNvCxnSpPr/>
          <p:nvPr/>
        </p:nvCxnSpPr>
        <p:spPr>
          <a:xfrm>
            <a:off x="4572000" y="2514600"/>
            <a:ext cx="0" cy="2209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9" name="Shape 1459"/>
          <p:cNvCxnSpPr/>
          <p:nvPr/>
        </p:nvCxnSpPr>
        <p:spPr>
          <a:xfrm flipH="1" flipV="1">
            <a:off x="4736308" y="5486399"/>
            <a:ext cx="4026692" cy="1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0" name="Shape 1460"/>
          <p:cNvCxnSpPr/>
          <p:nvPr/>
        </p:nvCxnSpPr>
        <p:spPr>
          <a:xfrm>
            <a:off x="4572000" y="3048000"/>
            <a:ext cx="0" cy="609599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1" name="Shape 1461"/>
          <p:cNvSpPr txBox="1"/>
          <p:nvPr/>
        </p:nvSpPr>
        <p:spPr>
          <a:xfrm>
            <a:off x="1208087" y="1295400"/>
            <a:ext cx="7296149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Send control signal to address MUX to select dest and to data </a:t>
            </a:r>
          </a:p>
          <a:p>
            <a:pPr algn="ctr"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 to select ALU output, then send write enable to register file.</a:t>
            </a:r>
          </a:p>
        </p:txBody>
      </p:sp>
      <p:grpSp>
        <p:nvGrpSpPr>
          <p:cNvPr id="1462" name="Shape 1462"/>
          <p:cNvGrpSpPr/>
          <p:nvPr/>
        </p:nvGrpSpPr>
        <p:grpSpPr>
          <a:xfrm>
            <a:off x="5610225" y="4876802"/>
            <a:ext cx="288924" cy="1404937"/>
            <a:chOff x="3534" y="3071"/>
            <a:chExt cx="181" cy="884"/>
          </a:xfrm>
        </p:grpSpPr>
        <p:cxnSp>
          <p:nvCxnSpPr>
            <p:cNvPr id="1463" name="Shape 1463"/>
            <p:cNvCxnSpPr/>
            <p:nvPr/>
          </p:nvCxnSpPr>
          <p:spPr>
            <a:xfrm>
              <a:off x="3600" y="3071"/>
              <a:ext cx="0" cy="67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64" name="Shape 1464"/>
            <p:cNvSpPr txBox="1"/>
            <p:nvPr/>
          </p:nvSpPr>
          <p:spPr>
            <a:xfrm>
              <a:off x="3534" y="3743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1468" name="Shape 1468"/>
          <p:cNvGrpSpPr/>
          <p:nvPr/>
        </p:nvGrpSpPr>
        <p:grpSpPr>
          <a:xfrm>
            <a:off x="1300162" y="3048000"/>
            <a:ext cx="288924" cy="3754438"/>
            <a:chOff x="818" y="1920"/>
            <a:chExt cx="181" cy="2365"/>
          </a:xfrm>
        </p:grpSpPr>
        <p:cxnSp>
          <p:nvCxnSpPr>
            <p:cNvPr id="1469" name="Shape 1469"/>
            <p:cNvCxnSpPr/>
            <p:nvPr/>
          </p:nvCxnSpPr>
          <p:spPr>
            <a:xfrm>
              <a:off x="911" y="1920"/>
              <a:ext cx="0" cy="216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0" name="Shape 1470"/>
            <p:cNvSpPr txBox="1"/>
            <p:nvPr/>
          </p:nvSpPr>
          <p:spPr>
            <a:xfrm>
              <a:off x="818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1471" name="Shape 1471"/>
          <p:cNvGrpSpPr/>
          <p:nvPr/>
        </p:nvGrpSpPr>
        <p:grpSpPr>
          <a:xfrm>
            <a:off x="1676400" y="3352801"/>
            <a:ext cx="809624" cy="2928937"/>
            <a:chOff x="1056" y="2112"/>
            <a:chExt cx="509" cy="1844"/>
          </a:xfrm>
        </p:grpSpPr>
        <p:cxnSp>
          <p:nvCxnSpPr>
            <p:cNvPr id="1472" name="Shape 1472"/>
            <p:cNvCxnSpPr/>
            <p:nvPr/>
          </p:nvCxnSpPr>
          <p:spPr>
            <a:xfrm>
              <a:off x="1392" y="2112"/>
              <a:ext cx="0" cy="163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3" name="Shape 1473"/>
            <p:cNvSpPr txBox="1"/>
            <p:nvPr/>
          </p:nvSpPr>
          <p:spPr>
            <a:xfrm>
              <a:off x="1056" y="3743"/>
              <a:ext cx="509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    X    </a:t>
              </a:r>
            </a:p>
          </p:txBody>
        </p:sp>
      </p:grpSp>
      <p:grpSp>
        <p:nvGrpSpPr>
          <p:cNvPr id="1474" name="Shape 1474"/>
          <p:cNvGrpSpPr/>
          <p:nvPr/>
        </p:nvGrpSpPr>
        <p:grpSpPr>
          <a:xfrm>
            <a:off x="2609850" y="4876800"/>
            <a:ext cx="288924" cy="1925638"/>
            <a:chOff x="1644" y="3071"/>
            <a:chExt cx="181" cy="1213"/>
          </a:xfrm>
        </p:grpSpPr>
        <p:cxnSp>
          <p:nvCxnSpPr>
            <p:cNvPr id="1475" name="Shape 1475"/>
            <p:cNvCxnSpPr/>
            <p:nvPr/>
          </p:nvCxnSpPr>
          <p:spPr>
            <a:xfrm>
              <a:off x="1728" y="3071"/>
              <a:ext cx="0" cy="1007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6" name="Shape 1476"/>
            <p:cNvSpPr txBox="1"/>
            <p:nvPr/>
          </p:nvSpPr>
          <p:spPr>
            <a:xfrm>
              <a:off x="1644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1477" name="Shape 1477"/>
          <p:cNvGrpSpPr/>
          <p:nvPr/>
        </p:nvGrpSpPr>
        <p:grpSpPr>
          <a:xfrm>
            <a:off x="2987674" y="4876802"/>
            <a:ext cx="530225" cy="1404937"/>
            <a:chOff x="1881" y="3071"/>
            <a:chExt cx="334" cy="884"/>
          </a:xfrm>
        </p:grpSpPr>
        <p:cxnSp>
          <p:nvCxnSpPr>
            <p:cNvPr id="1478" name="Shape 1478"/>
            <p:cNvCxnSpPr/>
            <p:nvPr/>
          </p:nvCxnSpPr>
          <p:spPr>
            <a:xfrm>
              <a:off x="2063" y="3071"/>
              <a:ext cx="0" cy="67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9" name="Shape 1479"/>
            <p:cNvSpPr txBox="1"/>
            <p:nvPr/>
          </p:nvSpPr>
          <p:spPr>
            <a:xfrm>
              <a:off x="1881" y="3743"/>
              <a:ext cx="334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X  </a:t>
              </a:r>
            </a:p>
          </p:txBody>
        </p:sp>
      </p:grpSp>
      <p:grpSp>
        <p:nvGrpSpPr>
          <p:cNvPr id="1480" name="Shape 1480"/>
          <p:cNvGrpSpPr/>
          <p:nvPr/>
        </p:nvGrpSpPr>
        <p:grpSpPr>
          <a:xfrm>
            <a:off x="4359277" y="3810001"/>
            <a:ext cx="754063" cy="2471737"/>
            <a:chOff x="2745" y="2400"/>
            <a:chExt cx="475" cy="1556"/>
          </a:xfrm>
        </p:grpSpPr>
        <p:cxnSp>
          <p:nvCxnSpPr>
            <p:cNvPr id="1481" name="Shape 1481"/>
            <p:cNvCxnSpPr/>
            <p:nvPr/>
          </p:nvCxnSpPr>
          <p:spPr>
            <a:xfrm>
              <a:off x="3120" y="2400"/>
              <a:ext cx="0" cy="134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82" name="Shape 1482"/>
            <p:cNvSpPr txBox="1"/>
            <p:nvPr/>
          </p:nvSpPr>
          <p:spPr>
            <a:xfrm>
              <a:off x="2745" y="3743"/>
              <a:ext cx="475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      1 </a:t>
              </a:r>
            </a:p>
          </p:txBody>
        </p:sp>
      </p:grpSp>
      <p:grpSp>
        <p:nvGrpSpPr>
          <p:cNvPr id="1483" name="Shape 1483"/>
          <p:cNvGrpSpPr/>
          <p:nvPr/>
        </p:nvGrpSpPr>
        <p:grpSpPr>
          <a:xfrm>
            <a:off x="5016504" y="4648201"/>
            <a:ext cx="614362" cy="2154238"/>
            <a:chOff x="3160" y="2928"/>
            <a:chExt cx="386" cy="1357"/>
          </a:xfrm>
        </p:grpSpPr>
        <p:cxnSp>
          <p:nvCxnSpPr>
            <p:cNvPr id="1484" name="Shape 1484"/>
            <p:cNvCxnSpPr/>
            <p:nvPr/>
          </p:nvCxnSpPr>
          <p:spPr>
            <a:xfrm>
              <a:off x="3359" y="2928"/>
              <a:ext cx="0" cy="115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85" name="Shape 1485"/>
            <p:cNvSpPr txBox="1"/>
            <p:nvPr/>
          </p:nvSpPr>
          <p:spPr>
            <a:xfrm>
              <a:off x="3160" y="4072"/>
              <a:ext cx="386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 1   </a:t>
              </a:r>
            </a:p>
          </p:txBody>
        </p:sp>
      </p:grpSp>
      <p:grpSp>
        <p:nvGrpSpPr>
          <p:cNvPr id="1486" name="Shape 1486"/>
          <p:cNvGrpSpPr/>
          <p:nvPr/>
        </p:nvGrpSpPr>
        <p:grpSpPr>
          <a:xfrm>
            <a:off x="7439026" y="4419600"/>
            <a:ext cx="552450" cy="1862137"/>
            <a:chOff x="4686" y="2784"/>
            <a:chExt cx="348" cy="1172"/>
          </a:xfrm>
        </p:grpSpPr>
        <p:cxnSp>
          <p:nvCxnSpPr>
            <p:cNvPr id="1487" name="Shape 1487"/>
            <p:cNvCxnSpPr/>
            <p:nvPr/>
          </p:nvCxnSpPr>
          <p:spPr>
            <a:xfrm>
              <a:off x="4752" y="2831"/>
              <a:ext cx="0" cy="9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8" name="Shape 1488"/>
            <p:cNvCxnSpPr/>
            <p:nvPr/>
          </p:nvCxnSpPr>
          <p:spPr>
            <a:xfrm>
              <a:off x="4800" y="2784"/>
              <a:ext cx="0" cy="959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89" name="Shape 1489"/>
            <p:cNvSpPr txBox="1"/>
            <p:nvPr/>
          </p:nvSpPr>
          <p:spPr>
            <a:xfrm>
              <a:off x="4686" y="3743"/>
              <a:ext cx="348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XX</a:t>
              </a:r>
            </a:p>
          </p:txBody>
        </p:sp>
      </p:grpSp>
      <p:grpSp>
        <p:nvGrpSpPr>
          <p:cNvPr id="1490" name="Shape 1490"/>
          <p:cNvGrpSpPr/>
          <p:nvPr/>
        </p:nvGrpSpPr>
        <p:grpSpPr>
          <a:xfrm>
            <a:off x="6927849" y="3276599"/>
            <a:ext cx="615950" cy="3525838"/>
            <a:chOff x="4363" y="2063"/>
            <a:chExt cx="388" cy="2221"/>
          </a:xfrm>
        </p:grpSpPr>
        <p:cxnSp>
          <p:nvCxnSpPr>
            <p:cNvPr id="1491" name="Shape 1491"/>
            <p:cNvCxnSpPr/>
            <p:nvPr/>
          </p:nvCxnSpPr>
          <p:spPr>
            <a:xfrm flipH="1">
              <a:off x="4512" y="2063"/>
              <a:ext cx="239" cy="19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92" name="Shape 1492"/>
            <p:cNvGrpSpPr/>
            <p:nvPr/>
          </p:nvGrpSpPr>
          <p:grpSpPr>
            <a:xfrm>
              <a:off x="4363" y="2255"/>
              <a:ext cx="334" cy="2029"/>
              <a:chOff x="4363" y="2255"/>
              <a:chExt cx="334" cy="2029"/>
            </a:xfrm>
          </p:grpSpPr>
          <p:cxnSp>
            <p:nvCxnSpPr>
              <p:cNvPr id="1493" name="Shape 1493"/>
              <p:cNvCxnSpPr/>
              <p:nvPr/>
            </p:nvCxnSpPr>
            <p:spPr>
              <a:xfrm>
                <a:off x="4511" y="2255"/>
                <a:ext cx="0" cy="1823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94" name="Shape 1494"/>
              <p:cNvSpPr txBox="1"/>
              <p:nvPr/>
            </p:nvSpPr>
            <p:spPr>
              <a:xfrm>
                <a:off x="4363" y="4072"/>
                <a:ext cx="334" cy="213"/>
              </a:xfrm>
              <a:prstGeom prst="rect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>
                    <a:latin typeface="Calibri"/>
                    <a:ea typeface="Calibri"/>
                    <a:cs typeface="Calibri"/>
                    <a:sym typeface="Calibri"/>
                  </a:rPr>
                  <a:t>  X   </a:t>
                </a:r>
              </a:p>
            </p:txBody>
          </p:sp>
        </p:grpSp>
      </p:grpSp>
      <p:grpSp>
        <p:nvGrpSpPr>
          <p:cNvPr id="1495" name="Shape 1495"/>
          <p:cNvGrpSpPr/>
          <p:nvPr/>
        </p:nvGrpSpPr>
        <p:grpSpPr>
          <a:xfrm>
            <a:off x="8080385" y="3962400"/>
            <a:ext cx="392113" cy="2840038"/>
            <a:chOff x="5090" y="2495"/>
            <a:chExt cx="246" cy="1789"/>
          </a:xfrm>
        </p:grpSpPr>
        <p:cxnSp>
          <p:nvCxnSpPr>
            <p:cNvPr id="1496" name="Shape 1496"/>
            <p:cNvCxnSpPr/>
            <p:nvPr/>
          </p:nvCxnSpPr>
          <p:spPr>
            <a:xfrm>
              <a:off x="5231" y="2495"/>
              <a:ext cx="0" cy="158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97" name="Shape 1497"/>
            <p:cNvSpPr txBox="1"/>
            <p:nvPr/>
          </p:nvSpPr>
          <p:spPr>
            <a:xfrm>
              <a:off x="5090" y="4072"/>
              <a:ext cx="246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X </a:t>
              </a:r>
            </a:p>
          </p:txBody>
        </p:sp>
      </p:grpSp>
      <p:cxnSp>
        <p:nvCxnSpPr>
          <p:cNvPr id="1498" name="Shape 1498"/>
          <p:cNvCxnSpPr/>
          <p:nvPr/>
        </p:nvCxnSpPr>
        <p:spPr>
          <a:xfrm>
            <a:off x="7010400" y="41910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99" name="Shape 1499"/>
          <p:cNvSpPr txBox="1"/>
          <p:nvPr/>
        </p:nvSpPr>
        <p:spPr>
          <a:xfrm>
            <a:off x="6705600" y="3657600"/>
            <a:ext cx="314324" cy="30777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500" name="Shape 1500"/>
          <p:cNvSpPr txBox="1"/>
          <p:nvPr/>
        </p:nvSpPr>
        <p:spPr>
          <a:xfrm>
            <a:off x="6705600" y="4114800"/>
            <a:ext cx="314324" cy="30777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1501" name="Shape 1501"/>
          <p:cNvCxnSpPr/>
          <p:nvPr/>
        </p:nvCxnSpPr>
        <p:spPr>
          <a:xfrm>
            <a:off x="7010400" y="38862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02" name="Shape 1502"/>
          <p:cNvSpPr/>
          <p:nvPr/>
        </p:nvSpPr>
        <p:spPr>
          <a:xfrm rot="-5400000">
            <a:off x="8391524" y="3279774"/>
            <a:ext cx="774700" cy="279399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200" b="1">
                <a:latin typeface="Calibri"/>
                <a:ea typeface="Calibri"/>
                <a:cs typeface="Calibri"/>
                <a:sym typeface="Calibri"/>
              </a:rPr>
              <a:t>ALU result</a:t>
            </a:r>
          </a:p>
        </p:txBody>
      </p:sp>
      <p:cxnSp>
        <p:nvCxnSpPr>
          <p:cNvPr id="1399" name="Shape 1399"/>
          <p:cNvCxnSpPr/>
          <p:nvPr/>
        </p:nvCxnSpPr>
        <p:spPr>
          <a:xfrm>
            <a:off x="5410200" y="4267200"/>
            <a:ext cx="228600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49748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Shape 1507"/>
          <p:cNvSpPr txBox="1">
            <a:spLocks noGrp="1"/>
          </p:cNvSpPr>
          <p:nvPr>
            <p:ph type="sldNum" idx="4294967295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400">
                <a:ea typeface="Calibri"/>
                <a:sym typeface="Calibri"/>
              </a:rPr>
              <a:pPr>
                <a:buSzPct val="25000"/>
              </a:pPr>
              <a:t>19</a:t>
            </a:fld>
            <a:endParaRPr lang="en-US" sz="1400">
              <a:ea typeface="Calibri"/>
              <a:sym typeface="Calibri"/>
            </a:endParaRPr>
          </a:p>
        </p:txBody>
      </p:sp>
      <p:sp>
        <p:nvSpPr>
          <p:cNvPr id="1508" name="Shape 1508"/>
          <p:cNvSpPr txBox="1">
            <a:spLocks noGrp="1"/>
          </p:cNvSpPr>
          <p:nvPr>
            <p:ph type="title" idx="4294967295"/>
          </p:nvPr>
        </p:nvSpPr>
        <p:spPr>
          <a:xfrm>
            <a:off x="990600" y="0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Building the Control Rom</a:t>
            </a:r>
          </a:p>
        </p:txBody>
      </p:sp>
      <p:sp>
        <p:nvSpPr>
          <p:cNvPr id="1509" name="Shape 1509"/>
          <p:cNvSpPr/>
          <p:nvPr/>
        </p:nvSpPr>
        <p:spPr>
          <a:xfrm rot="-5400000">
            <a:off x="6096000" y="2514600"/>
            <a:ext cx="3124199" cy="8381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4 × 16 Decoder</a:t>
            </a:r>
          </a:p>
        </p:txBody>
      </p:sp>
      <p:cxnSp>
        <p:nvCxnSpPr>
          <p:cNvPr id="1510" name="Shape 1510"/>
          <p:cNvCxnSpPr/>
          <p:nvPr/>
        </p:nvCxnSpPr>
        <p:spPr>
          <a:xfrm rot="10800000">
            <a:off x="1142999" y="1447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1" name="Shape 1511"/>
          <p:cNvCxnSpPr/>
          <p:nvPr/>
        </p:nvCxnSpPr>
        <p:spPr>
          <a:xfrm>
            <a:off x="1524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2" name="Shape 1512"/>
          <p:cNvCxnSpPr/>
          <p:nvPr/>
        </p:nvCxnSpPr>
        <p:spPr>
          <a:xfrm>
            <a:off x="1905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3" name="Shape 1513"/>
          <p:cNvCxnSpPr/>
          <p:nvPr/>
        </p:nvCxnSpPr>
        <p:spPr>
          <a:xfrm>
            <a:off x="2286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4" name="Shape 1514"/>
          <p:cNvCxnSpPr/>
          <p:nvPr/>
        </p:nvCxnSpPr>
        <p:spPr>
          <a:xfrm>
            <a:off x="2667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5" name="Shape 1515"/>
          <p:cNvCxnSpPr/>
          <p:nvPr/>
        </p:nvCxnSpPr>
        <p:spPr>
          <a:xfrm>
            <a:off x="3048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6" name="Shape 1516"/>
          <p:cNvCxnSpPr/>
          <p:nvPr/>
        </p:nvCxnSpPr>
        <p:spPr>
          <a:xfrm>
            <a:off x="3429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7" name="Shape 1517"/>
          <p:cNvCxnSpPr/>
          <p:nvPr/>
        </p:nvCxnSpPr>
        <p:spPr>
          <a:xfrm>
            <a:off x="3810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8" name="Shape 1518"/>
          <p:cNvCxnSpPr/>
          <p:nvPr/>
        </p:nvCxnSpPr>
        <p:spPr>
          <a:xfrm>
            <a:off x="4191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9" name="Shape 1519"/>
          <p:cNvCxnSpPr/>
          <p:nvPr/>
        </p:nvCxnSpPr>
        <p:spPr>
          <a:xfrm>
            <a:off x="4572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0" name="Shape 1520"/>
          <p:cNvCxnSpPr/>
          <p:nvPr/>
        </p:nvCxnSpPr>
        <p:spPr>
          <a:xfrm>
            <a:off x="4953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1" name="Shape 1521"/>
          <p:cNvCxnSpPr/>
          <p:nvPr/>
        </p:nvCxnSpPr>
        <p:spPr>
          <a:xfrm>
            <a:off x="5334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2" name="Shape 1522"/>
          <p:cNvCxnSpPr/>
          <p:nvPr/>
        </p:nvCxnSpPr>
        <p:spPr>
          <a:xfrm>
            <a:off x="5715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3" name="Shape 1523"/>
          <p:cNvCxnSpPr/>
          <p:nvPr/>
        </p:nvCxnSpPr>
        <p:spPr>
          <a:xfrm>
            <a:off x="6096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4" name="Shape 1524"/>
          <p:cNvCxnSpPr/>
          <p:nvPr/>
        </p:nvCxnSpPr>
        <p:spPr>
          <a:xfrm>
            <a:off x="6477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5" name="Shape 1525"/>
          <p:cNvCxnSpPr/>
          <p:nvPr/>
        </p:nvCxnSpPr>
        <p:spPr>
          <a:xfrm>
            <a:off x="6858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6" name="Shape 1526"/>
          <p:cNvCxnSpPr/>
          <p:nvPr/>
        </p:nvCxnSpPr>
        <p:spPr>
          <a:xfrm>
            <a:off x="1143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7" name="Shape 1527"/>
          <p:cNvSpPr/>
          <p:nvPr/>
        </p:nvSpPr>
        <p:spPr>
          <a:xfrm rot="-5400000">
            <a:off x="3048000" y="3657599"/>
            <a:ext cx="381000" cy="4343400"/>
          </a:xfrm>
          <a:prstGeom prst="leftBrace">
            <a:avLst>
              <a:gd name="adj1" fmla="val 95000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8" name="Shape 1528"/>
          <p:cNvSpPr txBox="1"/>
          <p:nvPr/>
        </p:nvSpPr>
        <p:spPr>
          <a:xfrm>
            <a:off x="1828800" y="6019800"/>
            <a:ext cx="2655791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Output: Control Signals</a:t>
            </a:r>
          </a:p>
        </p:txBody>
      </p:sp>
      <p:sp>
        <p:nvSpPr>
          <p:cNvPr id="1529" name="Shape 1529"/>
          <p:cNvSpPr/>
          <p:nvPr/>
        </p:nvSpPr>
        <p:spPr>
          <a:xfrm rot="-5400000">
            <a:off x="6096000" y="5181599"/>
            <a:ext cx="381000" cy="1295400"/>
          </a:xfrm>
          <a:prstGeom prst="leftBrace">
            <a:avLst>
              <a:gd name="adj1" fmla="val 2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0" name="Shape 1530"/>
          <p:cNvSpPr txBox="1"/>
          <p:nvPr/>
        </p:nvSpPr>
        <p:spPr>
          <a:xfrm>
            <a:off x="5638800" y="6019800"/>
            <a:ext cx="1304924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Next State</a:t>
            </a:r>
          </a:p>
        </p:txBody>
      </p:sp>
      <p:sp>
        <p:nvSpPr>
          <p:cNvPr id="1531" name="Shape 1531"/>
          <p:cNvSpPr txBox="1"/>
          <p:nvPr/>
        </p:nvSpPr>
        <p:spPr>
          <a:xfrm rot="-5400000">
            <a:off x="642883" y="4868832"/>
            <a:ext cx="635109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1532" name="Shape 1532"/>
          <p:cNvSpPr txBox="1"/>
          <p:nvPr/>
        </p:nvSpPr>
        <p:spPr>
          <a:xfrm rot="-5400000">
            <a:off x="806691" y="4645789"/>
            <a:ext cx="106631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addr</a:t>
            </a:r>
          </a:p>
        </p:txBody>
      </p:sp>
      <p:sp>
        <p:nvSpPr>
          <p:cNvPr id="1533" name="Shape 1533"/>
          <p:cNvSpPr txBox="1"/>
          <p:nvPr/>
        </p:nvSpPr>
        <p:spPr>
          <a:xfrm rot="-5400000">
            <a:off x="1258223" y="4755327"/>
            <a:ext cx="925253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Mem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1534" name="Shape 1534"/>
          <p:cNvSpPr txBox="1"/>
          <p:nvPr/>
        </p:nvSpPr>
        <p:spPr>
          <a:xfrm rot="-5400000">
            <a:off x="1597546" y="4718813"/>
            <a:ext cx="1008609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Mem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r/w</a:t>
            </a:r>
          </a:p>
        </p:txBody>
      </p:sp>
      <p:sp>
        <p:nvSpPr>
          <p:cNvPr id="1535" name="Shape 1535"/>
          <p:cNvSpPr txBox="1"/>
          <p:nvPr/>
        </p:nvSpPr>
        <p:spPr>
          <a:xfrm rot="-5400000">
            <a:off x="2198957" y="4895820"/>
            <a:ext cx="567783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IR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1536" name="Shape 1536"/>
          <p:cNvSpPr txBox="1"/>
          <p:nvPr/>
        </p:nvSpPr>
        <p:spPr>
          <a:xfrm rot="-5400000">
            <a:off x="2357943" y="4673571"/>
            <a:ext cx="101181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dest</a:t>
            </a:r>
          </a:p>
        </p:txBody>
      </p:sp>
      <p:sp>
        <p:nvSpPr>
          <p:cNvPr id="1537" name="Shape 1537"/>
          <p:cNvSpPr txBox="1"/>
          <p:nvPr/>
        </p:nvSpPr>
        <p:spPr>
          <a:xfrm rot="-5400000">
            <a:off x="2689233" y="4622771"/>
            <a:ext cx="1114407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rdata</a:t>
            </a:r>
          </a:p>
        </p:txBody>
      </p:sp>
      <p:sp>
        <p:nvSpPr>
          <p:cNvPr id="1538" name="Shape 1538"/>
          <p:cNvSpPr txBox="1"/>
          <p:nvPr/>
        </p:nvSpPr>
        <p:spPr>
          <a:xfrm rot="-5400000">
            <a:off x="3239293" y="4826793"/>
            <a:ext cx="773113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Reg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1539" name="Shape 1539"/>
          <p:cNvSpPr txBox="1"/>
          <p:nvPr/>
        </p:nvSpPr>
        <p:spPr>
          <a:xfrm rot="-5400000">
            <a:off x="3492125" y="4664045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alu1</a:t>
            </a:r>
          </a:p>
        </p:txBody>
      </p:sp>
      <p:sp>
        <p:nvSpPr>
          <p:cNvPr id="1540" name="Shape 1540"/>
          <p:cNvSpPr txBox="1"/>
          <p:nvPr/>
        </p:nvSpPr>
        <p:spPr>
          <a:xfrm rot="-5400000">
            <a:off x="3873125" y="4664045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alu2</a:t>
            </a:r>
          </a:p>
        </p:txBody>
      </p:sp>
      <p:sp>
        <p:nvSpPr>
          <p:cNvPr id="1541" name="Shape 1541"/>
          <p:cNvSpPr txBox="1"/>
          <p:nvPr/>
        </p:nvSpPr>
        <p:spPr>
          <a:xfrm rot="-5400000">
            <a:off x="4254125" y="4664045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alu2</a:t>
            </a:r>
          </a:p>
        </p:txBody>
      </p:sp>
      <p:sp>
        <p:nvSpPr>
          <p:cNvPr id="1542" name="Shape 1542"/>
          <p:cNvSpPr txBox="1"/>
          <p:nvPr/>
        </p:nvSpPr>
        <p:spPr>
          <a:xfrm rot="-5400000">
            <a:off x="4701381" y="4763293"/>
            <a:ext cx="896937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ALU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op</a:t>
            </a:r>
          </a:p>
        </p:txBody>
      </p:sp>
      <p:cxnSp>
        <p:nvCxnSpPr>
          <p:cNvPr id="1543" name="Shape 1543"/>
          <p:cNvCxnSpPr/>
          <p:nvPr/>
        </p:nvCxnSpPr>
        <p:spPr>
          <a:xfrm rot="10800000">
            <a:off x="1142999" y="1828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4" name="Shape 1544"/>
          <p:cNvCxnSpPr/>
          <p:nvPr/>
        </p:nvCxnSpPr>
        <p:spPr>
          <a:xfrm rot="10800000">
            <a:off x="1142999" y="2209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5" name="Shape 1545"/>
          <p:cNvCxnSpPr/>
          <p:nvPr/>
        </p:nvCxnSpPr>
        <p:spPr>
          <a:xfrm>
            <a:off x="8077200" y="23622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6" name="Shape 1546"/>
          <p:cNvCxnSpPr/>
          <p:nvPr/>
        </p:nvCxnSpPr>
        <p:spPr>
          <a:xfrm>
            <a:off x="8077200" y="25908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7" name="Shape 1547"/>
          <p:cNvCxnSpPr/>
          <p:nvPr/>
        </p:nvCxnSpPr>
        <p:spPr>
          <a:xfrm>
            <a:off x="8077200" y="28194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8" name="Shape 1548"/>
          <p:cNvCxnSpPr/>
          <p:nvPr/>
        </p:nvCxnSpPr>
        <p:spPr>
          <a:xfrm>
            <a:off x="8077200" y="30480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9" name="Shape 1549"/>
          <p:cNvCxnSpPr/>
          <p:nvPr/>
        </p:nvCxnSpPr>
        <p:spPr>
          <a:xfrm rot="10800000">
            <a:off x="1142999" y="2590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0" name="Shape 1550"/>
          <p:cNvCxnSpPr/>
          <p:nvPr/>
        </p:nvCxnSpPr>
        <p:spPr>
          <a:xfrm rot="10800000">
            <a:off x="1142999" y="2971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1" name="Shape 1551"/>
          <p:cNvCxnSpPr/>
          <p:nvPr/>
        </p:nvCxnSpPr>
        <p:spPr>
          <a:xfrm rot="10800000">
            <a:off x="1142999" y="3352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2" name="Shape 1552"/>
          <p:cNvCxnSpPr/>
          <p:nvPr/>
        </p:nvCxnSpPr>
        <p:spPr>
          <a:xfrm rot="10800000">
            <a:off x="1142999" y="3733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3" name="Shape 1553"/>
          <p:cNvCxnSpPr/>
          <p:nvPr/>
        </p:nvCxnSpPr>
        <p:spPr>
          <a:xfrm rot="10800000">
            <a:off x="1142999" y="4114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4" name="Shape 1554"/>
          <p:cNvCxnSpPr/>
          <p:nvPr/>
        </p:nvCxnSpPr>
        <p:spPr>
          <a:xfrm rot="10800000">
            <a:off x="1142999" y="1638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5" name="Shape 1555"/>
          <p:cNvCxnSpPr/>
          <p:nvPr/>
        </p:nvCxnSpPr>
        <p:spPr>
          <a:xfrm rot="10800000">
            <a:off x="1142999" y="2019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6" name="Shape 1556"/>
          <p:cNvCxnSpPr/>
          <p:nvPr/>
        </p:nvCxnSpPr>
        <p:spPr>
          <a:xfrm rot="10800000">
            <a:off x="1142999" y="2400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7" name="Shape 1557"/>
          <p:cNvCxnSpPr/>
          <p:nvPr/>
        </p:nvCxnSpPr>
        <p:spPr>
          <a:xfrm rot="10800000">
            <a:off x="1142999" y="2781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8" name="Shape 1558"/>
          <p:cNvCxnSpPr/>
          <p:nvPr/>
        </p:nvCxnSpPr>
        <p:spPr>
          <a:xfrm rot="10800000">
            <a:off x="1142999" y="3162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9" name="Shape 1559"/>
          <p:cNvCxnSpPr/>
          <p:nvPr/>
        </p:nvCxnSpPr>
        <p:spPr>
          <a:xfrm rot="10800000">
            <a:off x="1142999" y="3543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0" name="Shape 1560"/>
          <p:cNvCxnSpPr/>
          <p:nvPr/>
        </p:nvCxnSpPr>
        <p:spPr>
          <a:xfrm rot="10800000">
            <a:off x="1142999" y="3924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1" name="Shape 1561"/>
          <p:cNvCxnSpPr/>
          <p:nvPr/>
        </p:nvCxnSpPr>
        <p:spPr>
          <a:xfrm rot="10800000">
            <a:off x="1142999" y="4305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2" name="Shape 1562"/>
          <p:cNvSpPr/>
          <p:nvPr/>
        </p:nvSpPr>
        <p:spPr>
          <a:xfrm>
            <a:off x="1828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563" name="Shape 1563"/>
          <p:cNvSpPr/>
          <p:nvPr/>
        </p:nvSpPr>
        <p:spPr>
          <a:xfrm>
            <a:off x="2590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564" name="Shape 1564"/>
          <p:cNvSpPr/>
          <p:nvPr/>
        </p:nvSpPr>
        <p:spPr>
          <a:xfrm>
            <a:off x="4876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565" name="Shape 1565"/>
          <p:cNvSpPr/>
          <p:nvPr/>
        </p:nvSpPr>
        <p:spPr>
          <a:xfrm>
            <a:off x="6781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566" name="Shape 1566"/>
          <p:cNvSpPr/>
          <p:nvPr/>
        </p:nvSpPr>
        <p:spPr>
          <a:xfrm>
            <a:off x="563562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567" name="Shape 1567"/>
          <p:cNvSpPr/>
          <p:nvPr/>
        </p:nvSpPr>
        <p:spPr>
          <a:xfrm>
            <a:off x="601662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568" name="Shape 1568"/>
          <p:cNvSpPr/>
          <p:nvPr/>
        </p:nvSpPr>
        <p:spPr>
          <a:xfrm>
            <a:off x="639762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569" name="Shape 1569"/>
          <p:cNvSpPr/>
          <p:nvPr/>
        </p:nvSpPr>
        <p:spPr>
          <a:xfrm>
            <a:off x="677862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570" name="Shape 1570"/>
          <p:cNvSpPr/>
          <p:nvPr/>
        </p:nvSpPr>
        <p:spPr>
          <a:xfrm>
            <a:off x="4114800" y="1752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571" name="Shape 1571"/>
          <p:cNvSpPr/>
          <p:nvPr/>
        </p:nvSpPr>
        <p:spPr>
          <a:xfrm>
            <a:off x="6400800" y="1752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572" name="Shape 1572"/>
          <p:cNvSpPr/>
          <p:nvPr/>
        </p:nvSpPr>
        <p:spPr>
          <a:xfrm>
            <a:off x="6781800" y="1752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573" name="Shape 1573"/>
          <p:cNvSpPr/>
          <p:nvPr/>
        </p:nvSpPr>
        <p:spPr>
          <a:xfrm>
            <a:off x="106997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574" name="Shape 1574"/>
          <p:cNvSpPr/>
          <p:nvPr/>
        </p:nvSpPr>
        <p:spPr>
          <a:xfrm>
            <a:off x="3352800" y="1943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575" name="Shape 1575"/>
          <p:cNvSpPr/>
          <p:nvPr/>
        </p:nvSpPr>
        <p:spPr>
          <a:xfrm>
            <a:off x="3733800" y="1943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576" name="Shape 1576"/>
          <p:cNvSpPr/>
          <p:nvPr/>
        </p:nvSpPr>
        <p:spPr>
          <a:xfrm>
            <a:off x="2971800" y="1943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200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LC2Kx Datapath – cycle groups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6553200" y="6245225"/>
            <a:ext cx="19811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</a:t>
            </a:fld>
            <a:r>
              <a:rPr lang="en-US" sz="12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/26</a:t>
            </a:r>
          </a:p>
        </p:txBody>
      </p:sp>
      <p:sp>
        <p:nvSpPr>
          <p:cNvPr id="357" name="Shape 357"/>
          <p:cNvSpPr/>
          <p:nvPr/>
        </p:nvSpPr>
        <p:spPr>
          <a:xfrm>
            <a:off x="533400" y="0"/>
            <a:ext cx="6476999" cy="838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Shape 358"/>
          <p:cNvGrpSpPr/>
          <p:nvPr/>
        </p:nvGrpSpPr>
        <p:grpSpPr>
          <a:xfrm>
            <a:off x="1219199" y="301624"/>
            <a:ext cx="2285999" cy="6251574"/>
            <a:chOff x="767" y="189"/>
            <a:chExt cx="1439" cy="3937"/>
          </a:xfrm>
        </p:grpSpPr>
        <p:sp>
          <p:nvSpPr>
            <p:cNvPr id="359" name="Shape 359"/>
            <p:cNvSpPr/>
            <p:nvPr/>
          </p:nvSpPr>
          <p:spPr>
            <a:xfrm>
              <a:off x="767" y="432"/>
              <a:ext cx="1439" cy="3695"/>
            </a:xfrm>
            <a:prstGeom prst="rect">
              <a:avLst/>
            </a:prstGeom>
            <a:solidFill>
              <a:srgbClr val="CCFF99"/>
            </a:solidFill>
            <a:ln w="2857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Shape 360"/>
            <p:cNvSpPr txBox="1"/>
            <p:nvPr/>
          </p:nvSpPr>
          <p:spPr>
            <a:xfrm>
              <a:off x="767" y="189"/>
              <a:ext cx="619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Cycle 1 </a:t>
              </a:r>
            </a:p>
          </p:txBody>
        </p:sp>
      </p:grpSp>
      <p:grpSp>
        <p:nvGrpSpPr>
          <p:cNvPr id="361" name="Shape 361"/>
          <p:cNvGrpSpPr/>
          <p:nvPr/>
        </p:nvGrpSpPr>
        <p:grpSpPr>
          <a:xfrm>
            <a:off x="3962399" y="301624"/>
            <a:ext cx="2209800" cy="6251574"/>
            <a:chOff x="2495" y="189"/>
            <a:chExt cx="1392" cy="3937"/>
          </a:xfrm>
        </p:grpSpPr>
        <p:sp>
          <p:nvSpPr>
            <p:cNvPr id="362" name="Shape 362"/>
            <p:cNvSpPr/>
            <p:nvPr/>
          </p:nvSpPr>
          <p:spPr>
            <a:xfrm>
              <a:off x="2495" y="432"/>
              <a:ext cx="1392" cy="3695"/>
            </a:xfrm>
            <a:prstGeom prst="rect">
              <a:avLst/>
            </a:prstGeom>
            <a:solidFill>
              <a:srgbClr val="CCFF99"/>
            </a:solidFill>
            <a:ln w="2857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Shape 363"/>
            <p:cNvSpPr txBox="1"/>
            <p:nvPr/>
          </p:nvSpPr>
          <p:spPr>
            <a:xfrm>
              <a:off x="2495" y="189"/>
              <a:ext cx="619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Cycle 2 </a:t>
              </a:r>
            </a:p>
          </p:txBody>
        </p:sp>
      </p:grpSp>
      <p:grpSp>
        <p:nvGrpSpPr>
          <p:cNvPr id="364" name="Shape 364"/>
          <p:cNvGrpSpPr/>
          <p:nvPr/>
        </p:nvGrpSpPr>
        <p:grpSpPr>
          <a:xfrm>
            <a:off x="6629399" y="301624"/>
            <a:ext cx="2209800" cy="6251574"/>
            <a:chOff x="4175" y="189"/>
            <a:chExt cx="1392" cy="3937"/>
          </a:xfrm>
        </p:grpSpPr>
        <p:sp>
          <p:nvSpPr>
            <p:cNvPr id="365" name="Shape 365"/>
            <p:cNvSpPr/>
            <p:nvPr/>
          </p:nvSpPr>
          <p:spPr>
            <a:xfrm>
              <a:off x="4175" y="432"/>
              <a:ext cx="1392" cy="3695"/>
            </a:xfrm>
            <a:prstGeom prst="rect">
              <a:avLst/>
            </a:prstGeom>
            <a:solidFill>
              <a:srgbClr val="CCFF99"/>
            </a:solidFill>
            <a:ln w="2857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Shape 366"/>
            <p:cNvSpPr txBox="1"/>
            <p:nvPr/>
          </p:nvSpPr>
          <p:spPr>
            <a:xfrm>
              <a:off x="4175" y="189"/>
              <a:ext cx="619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Cycle 3 </a:t>
              </a:r>
            </a:p>
          </p:txBody>
        </p:sp>
      </p:grpSp>
      <p:sp>
        <p:nvSpPr>
          <p:cNvPr id="367" name="Shape 367"/>
          <p:cNvSpPr/>
          <p:nvPr/>
        </p:nvSpPr>
        <p:spPr>
          <a:xfrm>
            <a:off x="1524000" y="3124200"/>
            <a:ext cx="381000" cy="68579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</a:p>
        </p:txBody>
      </p:sp>
      <p:sp>
        <p:nvSpPr>
          <p:cNvPr id="368" name="Shape 368"/>
          <p:cNvSpPr/>
          <p:nvPr/>
        </p:nvSpPr>
        <p:spPr>
          <a:xfrm>
            <a:off x="2209800" y="2667000"/>
            <a:ext cx="838199" cy="251459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Instruction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</a:p>
        </p:txBody>
      </p:sp>
      <p:sp>
        <p:nvSpPr>
          <p:cNvPr id="369" name="Shape 369"/>
          <p:cNvSpPr/>
          <p:nvPr/>
        </p:nvSpPr>
        <p:spPr>
          <a:xfrm>
            <a:off x="4800600" y="2667000"/>
            <a:ext cx="838199" cy="2590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sp>
        <p:nvSpPr>
          <p:cNvPr id="370" name="Shape 370"/>
          <p:cNvSpPr/>
          <p:nvPr/>
        </p:nvSpPr>
        <p:spPr>
          <a:xfrm>
            <a:off x="7772400" y="2819400"/>
            <a:ext cx="838199" cy="251459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</a:p>
        </p:txBody>
      </p:sp>
      <p:cxnSp>
        <p:nvCxnSpPr>
          <p:cNvPr id="371" name="Shape 371"/>
          <p:cNvCxnSpPr/>
          <p:nvPr/>
        </p:nvCxnSpPr>
        <p:spPr>
          <a:xfrm rot="10800000">
            <a:off x="5638799" y="2362200"/>
            <a:ext cx="1524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lg" len="lg"/>
            <a:tailEnd type="none" w="med" len="med"/>
          </a:ln>
        </p:spPr>
      </p:cxnSp>
      <p:cxnSp>
        <p:nvCxnSpPr>
          <p:cNvPr id="372" name="Shape 372"/>
          <p:cNvCxnSpPr/>
          <p:nvPr/>
        </p:nvCxnSpPr>
        <p:spPr>
          <a:xfrm rot="10800000">
            <a:off x="2819399" y="1752600"/>
            <a:ext cx="4343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lg" len="lg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 rot="10800000">
            <a:off x="3200400" y="1143000"/>
            <a:ext cx="0" cy="6095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Shape 374"/>
          <p:cNvCxnSpPr/>
          <p:nvPr/>
        </p:nvCxnSpPr>
        <p:spPr>
          <a:xfrm rot="10800000">
            <a:off x="609599" y="1143000"/>
            <a:ext cx="25908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>
            <a:off x="1905000" y="3429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76" name="Shape 376"/>
          <p:cNvCxnSpPr/>
          <p:nvPr/>
        </p:nvCxnSpPr>
        <p:spPr>
          <a:xfrm>
            <a:off x="4114800" y="6172200"/>
            <a:ext cx="6095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77" name="Shape 377"/>
          <p:cNvSpPr/>
          <p:nvPr/>
        </p:nvSpPr>
        <p:spPr>
          <a:xfrm>
            <a:off x="2971800" y="5791200"/>
            <a:ext cx="5638800" cy="685799"/>
          </a:xfrm>
          <a:prstGeom prst="rect">
            <a:avLst/>
          </a:prstGeom>
          <a:solidFill>
            <a:srgbClr val="FF7C80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 ROM</a:t>
            </a:r>
          </a:p>
        </p:txBody>
      </p:sp>
      <p:cxnSp>
        <p:nvCxnSpPr>
          <p:cNvPr id="378" name="Shape 378"/>
          <p:cNvCxnSpPr/>
          <p:nvPr/>
        </p:nvCxnSpPr>
        <p:spPr>
          <a:xfrm>
            <a:off x="5638800" y="4724400"/>
            <a:ext cx="457200" cy="0"/>
          </a:xfrm>
          <a:prstGeom prst="straightConnector1">
            <a:avLst/>
          </a:prstGeom>
          <a:noFill/>
          <a:ln w="57150" cap="flat" cmpd="sng">
            <a:solidFill>
              <a:srgbClr val="FF99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79" name="Shape 379"/>
          <p:cNvCxnSpPr/>
          <p:nvPr/>
        </p:nvCxnSpPr>
        <p:spPr>
          <a:xfrm>
            <a:off x="3657600" y="5638800"/>
            <a:ext cx="51053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rot="10800000">
            <a:off x="8763000" y="4648200"/>
            <a:ext cx="0" cy="9905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>
            <a:off x="8610600" y="4648200"/>
            <a:ext cx="1523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Shape 382"/>
          <p:cNvCxnSpPr/>
          <p:nvPr/>
        </p:nvCxnSpPr>
        <p:spPr>
          <a:xfrm rot="10800000">
            <a:off x="3962399" y="5486400"/>
            <a:ext cx="3505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 rot="10800000">
            <a:off x="1981199" y="2133600"/>
            <a:ext cx="457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lg" len="lg"/>
            <a:tailEnd type="none" w="med" len="med"/>
          </a:ln>
        </p:spPr>
      </p:cxnSp>
      <p:cxnSp>
        <p:nvCxnSpPr>
          <p:cNvPr id="384" name="Shape 384"/>
          <p:cNvCxnSpPr/>
          <p:nvPr/>
        </p:nvCxnSpPr>
        <p:spPr>
          <a:xfrm>
            <a:off x="1981200" y="2133600"/>
            <a:ext cx="0" cy="1295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Shape 385"/>
          <p:cNvCxnSpPr/>
          <p:nvPr/>
        </p:nvCxnSpPr>
        <p:spPr>
          <a:xfrm>
            <a:off x="7543800" y="2133600"/>
            <a:ext cx="457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 rot="10800000">
            <a:off x="8001000" y="914400"/>
            <a:ext cx="0" cy="12191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Shape 387"/>
          <p:cNvCxnSpPr/>
          <p:nvPr/>
        </p:nvCxnSpPr>
        <p:spPr>
          <a:xfrm rot="10800000">
            <a:off x="457199" y="914400"/>
            <a:ext cx="75438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Shape 388"/>
          <p:cNvCxnSpPr/>
          <p:nvPr/>
        </p:nvCxnSpPr>
        <p:spPr>
          <a:xfrm>
            <a:off x="1219200" y="3429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89" name="Shape 389"/>
          <p:cNvCxnSpPr/>
          <p:nvPr/>
        </p:nvCxnSpPr>
        <p:spPr>
          <a:xfrm>
            <a:off x="3962400" y="3886200"/>
            <a:ext cx="838199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90" name="Shape 390"/>
          <p:cNvCxnSpPr/>
          <p:nvPr/>
        </p:nvCxnSpPr>
        <p:spPr>
          <a:xfrm>
            <a:off x="4495800" y="47244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91" name="Shape 391"/>
          <p:cNvCxnSpPr/>
          <p:nvPr/>
        </p:nvCxnSpPr>
        <p:spPr>
          <a:xfrm>
            <a:off x="609600" y="3048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92" name="Shape 392"/>
          <p:cNvCxnSpPr/>
          <p:nvPr/>
        </p:nvCxnSpPr>
        <p:spPr>
          <a:xfrm>
            <a:off x="3886200" y="44958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93" name="Shape 393"/>
          <p:cNvCxnSpPr/>
          <p:nvPr/>
        </p:nvCxnSpPr>
        <p:spPr>
          <a:xfrm>
            <a:off x="3962400" y="49530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94" name="Shape 394"/>
          <p:cNvCxnSpPr/>
          <p:nvPr/>
        </p:nvCxnSpPr>
        <p:spPr>
          <a:xfrm>
            <a:off x="3352800" y="3276600"/>
            <a:ext cx="1447800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95" name="Shape 395"/>
          <p:cNvCxnSpPr/>
          <p:nvPr/>
        </p:nvCxnSpPr>
        <p:spPr>
          <a:xfrm>
            <a:off x="3352800" y="2362200"/>
            <a:ext cx="0" cy="3352799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6" name="Shape 396"/>
          <p:cNvCxnSpPr/>
          <p:nvPr/>
        </p:nvCxnSpPr>
        <p:spPr>
          <a:xfrm>
            <a:off x="3048000" y="3962400"/>
            <a:ext cx="304799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Shape 397"/>
          <p:cNvCxnSpPr/>
          <p:nvPr/>
        </p:nvCxnSpPr>
        <p:spPr>
          <a:xfrm>
            <a:off x="3352800" y="2971800"/>
            <a:ext cx="1447800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98" name="Shape 398"/>
          <p:cNvCxnSpPr/>
          <p:nvPr/>
        </p:nvCxnSpPr>
        <p:spPr>
          <a:xfrm>
            <a:off x="3352800" y="3657600"/>
            <a:ext cx="304799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99" name="Shape 399"/>
          <p:cNvCxnSpPr/>
          <p:nvPr/>
        </p:nvCxnSpPr>
        <p:spPr>
          <a:xfrm>
            <a:off x="3352800" y="4114800"/>
            <a:ext cx="304799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00" name="Shape 400"/>
          <p:cNvCxnSpPr/>
          <p:nvPr/>
        </p:nvCxnSpPr>
        <p:spPr>
          <a:xfrm rot="10800000">
            <a:off x="2667000" y="5715000"/>
            <a:ext cx="685799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1" name="Shape 401"/>
          <p:cNvCxnSpPr/>
          <p:nvPr/>
        </p:nvCxnSpPr>
        <p:spPr>
          <a:xfrm>
            <a:off x="2667000" y="5715000"/>
            <a:ext cx="0" cy="4572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" name="Shape 402"/>
          <p:cNvCxnSpPr/>
          <p:nvPr/>
        </p:nvCxnSpPr>
        <p:spPr>
          <a:xfrm>
            <a:off x="2667000" y="6172200"/>
            <a:ext cx="304799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03" name="Shape 403"/>
          <p:cNvCxnSpPr/>
          <p:nvPr/>
        </p:nvCxnSpPr>
        <p:spPr>
          <a:xfrm rot="10800000">
            <a:off x="3352800" y="2362200"/>
            <a:ext cx="1066799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triangle" w="lg" len="lg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>
            <a:off x="2133600" y="1524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05" name="Shape 405"/>
          <p:cNvCxnSpPr/>
          <p:nvPr/>
        </p:nvCxnSpPr>
        <p:spPr>
          <a:xfrm rot="10800000">
            <a:off x="609600" y="1143000"/>
            <a:ext cx="0" cy="19049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>
            <a:off x="457200" y="914400"/>
            <a:ext cx="0" cy="2895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>
            <a:off x="457200" y="3810000"/>
            <a:ext cx="457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08" name="Shape 408"/>
          <p:cNvCxnSpPr/>
          <p:nvPr/>
        </p:nvCxnSpPr>
        <p:spPr>
          <a:xfrm>
            <a:off x="5791200" y="4191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09" name="Shape 409"/>
          <p:cNvSpPr/>
          <p:nvPr/>
        </p:nvSpPr>
        <p:spPr>
          <a:xfrm rot="-5400000">
            <a:off x="400050" y="3257550"/>
            <a:ext cx="1371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 txBox="1"/>
          <p:nvPr/>
        </p:nvSpPr>
        <p:spPr>
          <a:xfrm>
            <a:off x="914400" y="2743200"/>
            <a:ext cx="342899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411" name="Shape 411"/>
          <p:cNvSpPr/>
          <p:nvPr/>
        </p:nvSpPr>
        <p:spPr>
          <a:xfrm rot="-5400000">
            <a:off x="3333750" y="37528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 txBox="1"/>
          <p:nvPr/>
        </p:nvSpPr>
        <p:spPr>
          <a:xfrm>
            <a:off x="3657600" y="34290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413" name="Shape 413"/>
          <p:cNvSpPr/>
          <p:nvPr/>
        </p:nvSpPr>
        <p:spPr>
          <a:xfrm rot="-5400000">
            <a:off x="3867150" y="45910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 txBox="1"/>
          <p:nvPr/>
        </p:nvSpPr>
        <p:spPr>
          <a:xfrm>
            <a:off x="4191000" y="42672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415" name="Shape 415"/>
          <p:cNvSpPr/>
          <p:nvPr/>
        </p:nvSpPr>
        <p:spPr>
          <a:xfrm rot="-5400000">
            <a:off x="5772150" y="42862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6" name="Shape 416"/>
          <p:cNvSpPr txBox="1"/>
          <p:nvPr/>
        </p:nvSpPr>
        <p:spPr>
          <a:xfrm>
            <a:off x="6096000" y="39624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417" name="Shape 417"/>
          <p:cNvSpPr/>
          <p:nvPr/>
        </p:nvSpPr>
        <p:spPr>
          <a:xfrm>
            <a:off x="4419600" y="2209800"/>
            <a:ext cx="1219199" cy="304799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 extend</a:t>
            </a:r>
          </a:p>
        </p:txBody>
      </p:sp>
      <p:grpSp>
        <p:nvGrpSpPr>
          <p:cNvPr id="418" name="Shape 418"/>
          <p:cNvGrpSpPr/>
          <p:nvPr/>
        </p:nvGrpSpPr>
        <p:grpSpPr>
          <a:xfrm>
            <a:off x="2438400" y="1295400"/>
            <a:ext cx="422274" cy="990599"/>
            <a:chOff x="2304" y="480"/>
            <a:chExt cx="239" cy="623"/>
          </a:xfrm>
        </p:grpSpPr>
        <p:sp>
          <p:nvSpPr>
            <p:cNvPr id="419" name="Shape 419"/>
            <p:cNvSpPr/>
            <p:nvPr/>
          </p:nvSpPr>
          <p:spPr>
            <a:xfrm rot="-5400000">
              <a:off x="2112" y="672"/>
              <a:ext cx="623" cy="23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120000"/>
                  </a:moveTo>
                  <a:lnTo>
                    <a:pt x="120000" y="0"/>
                  </a:lnTo>
                  <a:lnTo>
                    <a:pt x="77142" y="0"/>
                  </a:lnTo>
                  <a:lnTo>
                    <a:pt x="68571" y="40000"/>
                  </a:lnTo>
                  <a:lnTo>
                    <a:pt x="51428" y="40000"/>
                  </a:lnTo>
                  <a:lnTo>
                    <a:pt x="42857" y="0"/>
                  </a:lnTo>
                  <a:lnTo>
                    <a:pt x="0" y="0"/>
                  </a:lnTo>
                  <a:lnTo>
                    <a:pt x="34285" y="120000"/>
                  </a:lnTo>
                  <a:lnTo>
                    <a:pt x="85714" y="12000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Shape 420"/>
            <p:cNvSpPr txBox="1"/>
            <p:nvPr/>
          </p:nvSpPr>
          <p:spPr>
            <a:xfrm>
              <a:off x="2352" y="669"/>
              <a:ext cx="191" cy="29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</a:p>
          </p:txBody>
        </p:sp>
      </p:grpSp>
      <p:sp>
        <p:nvSpPr>
          <p:cNvPr id="421" name="Shape 421"/>
          <p:cNvSpPr/>
          <p:nvPr/>
        </p:nvSpPr>
        <p:spPr>
          <a:xfrm>
            <a:off x="1828800" y="1295400"/>
            <a:ext cx="304799" cy="3810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grpSp>
        <p:nvGrpSpPr>
          <p:cNvPr id="422" name="Shape 422"/>
          <p:cNvGrpSpPr/>
          <p:nvPr/>
        </p:nvGrpSpPr>
        <p:grpSpPr>
          <a:xfrm>
            <a:off x="7162800" y="1600200"/>
            <a:ext cx="422274" cy="990599"/>
            <a:chOff x="2304" y="480"/>
            <a:chExt cx="239" cy="623"/>
          </a:xfrm>
        </p:grpSpPr>
        <p:sp>
          <p:nvSpPr>
            <p:cNvPr id="423" name="Shape 423"/>
            <p:cNvSpPr/>
            <p:nvPr/>
          </p:nvSpPr>
          <p:spPr>
            <a:xfrm rot="-5400000">
              <a:off x="2112" y="672"/>
              <a:ext cx="623" cy="23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120000"/>
                  </a:moveTo>
                  <a:lnTo>
                    <a:pt x="120000" y="0"/>
                  </a:lnTo>
                  <a:lnTo>
                    <a:pt x="77142" y="0"/>
                  </a:lnTo>
                  <a:lnTo>
                    <a:pt x="68571" y="40000"/>
                  </a:lnTo>
                  <a:lnTo>
                    <a:pt x="51428" y="40000"/>
                  </a:lnTo>
                  <a:lnTo>
                    <a:pt x="42857" y="0"/>
                  </a:lnTo>
                  <a:lnTo>
                    <a:pt x="0" y="0"/>
                  </a:lnTo>
                  <a:lnTo>
                    <a:pt x="34285" y="120000"/>
                  </a:lnTo>
                  <a:lnTo>
                    <a:pt x="85714" y="12000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Shape 424"/>
            <p:cNvSpPr txBox="1"/>
            <p:nvPr/>
          </p:nvSpPr>
          <p:spPr>
            <a:xfrm>
              <a:off x="2352" y="669"/>
              <a:ext cx="191" cy="29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</a:p>
          </p:txBody>
        </p:sp>
      </p:grpSp>
      <p:grpSp>
        <p:nvGrpSpPr>
          <p:cNvPr id="425" name="Shape 425"/>
          <p:cNvGrpSpPr/>
          <p:nvPr/>
        </p:nvGrpSpPr>
        <p:grpSpPr>
          <a:xfrm>
            <a:off x="6705599" y="3047999"/>
            <a:ext cx="598205" cy="1676400"/>
            <a:chOff x="-72" y="2364"/>
            <a:chExt cx="383" cy="1056"/>
          </a:xfrm>
        </p:grpSpPr>
        <p:sp>
          <p:nvSpPr>
            <p:cNvPr id="426" name="Shape 426"/>
            <p:cNvSpPr/>
            <p:nvPr/>
          </p:nvSpPr>
          <p:spPr>
            <a:xfrm rot="-5400000">
              <a:off x="-421" y="2713"/>
              <a:ext cx="1056" cy="35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120000"/>
                  </a:moveTo>
                  <a:lnTo>
                    <a:pt x="120000" y="0"/>
                  </a:lnTo>
                  <a:lnTo>
                    <a:pt x="77142" y="0"/>
                  </a:lnTo>
                  <a:lnTo>
                    <a:pt x="68571" y="40000"/>
                  </a:lnTo>
                  <a:lnTo>
                    <a:pt x="51428" y="40000"/>
                  </a:lnTo>
                  <a:lnTo>
                    <a:pt x="42857" y="0"/>
                  </a:lnTo>
                  <a:lnTo>
                    <a:pt x="0" y="0"/>
                  </a:lnTo>
                  <a:lnTo>
                    <a:pt x="34285" y="120000"/>
                  </a:lnTo>
                  <a:lnTo>
                    <a:pt x="85714" y="12000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Shape 427"/>
            <p:cNvSpPr txBox="1"/>
            <p:nvPr/>
          </p:nvSpPr>
          <p:spPr>
            <a:xfrm>
              <a:off x="95" y="2589"/>
              <a:ext cx="215" cy="5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</a:p>
          </p:txBody>
        </p:sp>
      </p:grpSp>
      <p:cxnSp>
        <p:nvCxnSpPr>
          <p:cNvPr id="428" name="Shape 428"/>
          <p:cNvCxnSpPr/>
          <p:nvPr/>
        </p:nvCxnSpPr>
        <p:spPr>
          <a:xfrm>
            <a:off x="7239000" y="3810000"/>
            <a:ext cx="5333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29" name="Shape 429"/>
          <p:cNvCxnSpPr/>
          <p:nvPr/>
        </p:nvCxnSpPr>
        <p:spPr>
          <a:xfrm rot="10800000">
            <a:off x="5791200" y="2362199"/>
            <a:ext cx="0" cy="1828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Shape 430"/>
          <p:cNvCxnSpPr/>
          <p:nvPr/>
        </p:nvCxnSpPr>
        <p:spPr>
          <a:xfrm>
            <a:off x="3962400" y="4953000"/>
            <a:ext cx="0" cy="5333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Shape 431"/>
          <p:cNvCxnSpPr/>
          <p:nvPr/>
        </p:nvCxnSpPr>
        <p:spPr>
          <a:xfrm>
            <a:off x="7467600" y="3810000"/>
            <a:ext cx="0" cy="16763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2" name="Shape 432"/>
          <p:cNvCxnSpPr/>
          <p:nvPr/>
        </p:nvCxnSpPr>
        <p:spPr>
          <a:xfrm rot="10800000">
            <a:off x="3657600" y="4495799"/>
            <a:ext cx="0" cy="1143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3" name="Shape 433"/>
          <p:cNvCxnSpPr/>
          <p:nvPr/>
        </p:nvCxnSpPr>
        <p:spPr>
          <a:xfrm>
            <a:off x="3657600" y="44958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Shape 434"/>
          <p:cNvCxnSpPr/>
          <p:nvPr/>
        </p:nvCxnSpPr>
        <p:spPr>
          <a:xfrm>
            <a:off x="6400800" y="44958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35" name="Shape 435"/>
          <p:cNvCxnSpPr/>
          <p:nvPr/>
        </p:nvCxnSpPr>
        <p:spPr>
          <a:xfrm>
            <a:off x="5638800" y="3276600"/>
            <a:ext cx="1066799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36" name="Shape 436"/>
          <p:cNvCxnSpPr/>
          <p:nvPr/>
        </p:nvCxnSpPr>
        <p:spPr>
          <a:xfrm>
            <a:off x="5791200" y="4724400"/>
            <a:ext cx="0" cy="304799"/>
          </a:xfrm>
          <a:prstGeom prst="straightConnector1">
            <a:avLst/>
          </a:prstGeom>
          <a:noFill/>
          <a:ln w="5715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7" name="Shape 437"/>
          <p:cNvCxnSpPr/>
          <p:nvPr/>
        </p:nvCxnSpPr>
        <p:spPr>
          <a:xfrm>
            <a:off x="7315200" y="5029200"/>
            <a:ext cx="457200" cy="0"/>
          </a:xfrm>
          <a:prstGeom prst="straightConnector1">
            <a:avLst/>
          </a:prstGeom>
          <a:noFill/>
          <a:ln w="57150" cap="flat" cmpd="sng">
            <a:solidFill>
              <a:srgbClr val="FF99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38" name="Shape 438"/>
          <p:cNvCxnSpPr/>
          <p:nvPr/>
        </p:nvCxnSpPr>
        <p:spPr>
          <a:xfrm>
            <a:off x="5791200" y="5029200"/>
            <a:ext cx="1524000" cy="0"/>
          </a:xfrm>
          <a:prstGeom prst="straightConnector1">
            <a:avLst/>
          </a:prstGeom>
          <a:noFill/>
          <a:ln w="5715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9" name="Shape 439"/>
          <p:cNvSpPr/>
          <p:nvPr/>
        </p:nvSpPr>
        <p:spPr>
          <a:xfrm>
            <a:off x="3048000" y="5867400"/>
            <a:ext cx="533399" cy="533399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3x8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decoder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8137525" y="4987925"/>
            <a:ext cx="511678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R/W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7810500" y="5002212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4851400" y="4938712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grpSp>
        <p:nvGrpSpPr>
          <p:cNvPr id="443" name="Shape 443"/>
          <p:cNvGrpSpPr/>
          <p:nvPr/>
        </p:nvGrpSpPr>
        <p:grpSpPr>
          <a:xfrm>
            <a:off x="6705599" y="1524000"/>
            <a:ext cx="1219200" cy="1142999"/>
            <a:chOff x="4223" y="960"/>
            <a:chExt cx="768" cy="719"/>
          </a:xfrm>
        </p:grpSpPr>
        <p:cxnSp>
          <p:nvCxnSpPr>
            <p:cNvPr id="444" name="Shape 444"/>
            <p:cNvCxnSpPr/>
            <p:nvPr/>
          </p:nvCxnSpPr>
          <p:spPr>
            <a:xfrm>
              <a:off x="4272" y="960"/>
              <a:ext cx="719" cy="719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5" name="Shape 445"/>
            <p:cNvCxnSpPr/>
            <p:nvPr/>
          </p:nvCxnSpPr>
          <p:spPr>
            <a:xfrm flipH="1">
              <a:off x="4223" y="960"/>
              <a:ext cx="719" cy="719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6" name="Shape 446"/>
          <p:cNvGrpSpPr/>
          <p:nvPr/>
        </p:nvGrpSpPr>
        <p:grpSpPr>
          <a:xfrm>
            <a:off x="1752599" y="1219200"/>
            <a:ext cx="1219200" cy="1142999"/>
            <a:chOff x="4223" y="960"/>
            <a:chExt cx="768" cy="719"/>
          </a:xfrm>
        </p:grpSpPr>
        <p:cxnSp>
          <p:nvCxnSpPr>
            <p:cNvPr id="447" name="Shape 447"/>
            <p:cNvCxnSpPr/>
            <p:nvPr/>
          </p:nvCxnSpPr>
          <p:spPr>
            <a:xfrm>
              <a:off x="4272" y="960"/>
              <a:ext cx="719" cy="719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Shape 448"/>
            <p:cNvCxnSpPr/>
            <p:nvPr/>
          </p:nvCxnSpPr>
          <p:spPr>
            <a:xfrm flipH="1">
              <a:off x="4223" y="960"/>
              <a:ext cx="719" cy="719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9" name="Shape 449"/>
          <p:cNvGrpSpPr/>
          <p:nvPr/>
        </p:nvGrpSpPr>
        <p:grpSpPr>
          <a:xfrm>
            <a:off x="7619999" y="3505200"/>
            <a:ext cx="1219200" cy="1142999"/>
            <a:chOff x="4223" y="960"/>
            <a:chExt cx="768" cy="719"/>
          </a:xfrm>
        </p:grpSpPr>
        <p:cxnSp>
          <p:nvCxnSpPr>
            <p:cNvPr id="450" name="Shape 450"/>
            <p:cNvCxnSpPr/>
            <p:nvPr/>
          </p:nvCxnSpPr>
          <p:spPr>
            <a:xfrm>
              <a:off x="4272" y="960"/>
              <a:ext cx="719" cy="719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Shape 451"/>
            <p:cNvCxnSpPr/>
            <p:nvPr/>
          </p:nvCxnSpPr>
          <p:spPr>
            <a:xfrm flipH="1">
              <a:off x="4223" y="960"/>
              <a:ext cx="719" cy="719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48303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Shape 1581"/>
          <p:cNvSpPr txBox="1">
            <a:spLocks noGrp="1"/>
          </p:cNvSpPr>
          <p:nvPr>
            <p:ph type="sldNum" idx="4294967295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400">
                <a:ea typeface="Calibri"/>
                <a:sym typeface="Calibri"/>
              </a:rPr>
              <a:pPr>
                <a:buSzPct val="25000"/>
              </a:pPr>
              <a:t>20</a:t>
            </a:fld>
            <a:endParaRPr lang="en-US" sz="1400">
              <a:ea typeface="Calibri"/>
              <a:sym typeface="Calibri"/>
            </a:endParaRPr>
          </a:p>
        </p:txBody>
      </p:sp>
      <p:sp>
        <p:nvSpPr>
          <p:cNvPr id="1582" name="Shape 1582"/>
          <p:cNvSpPr/>
          <p:nvPr/>
        </p:nvSpPr>
        <p:spPr>
          <a:xfrm>
            <a:off x="1962150" y="3073400"/>
            <a:ext cx="1676399" cy="26669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3" name="Shape 1583"/>
          <p:cNvSpPr txBox="1">
            <a:spLocks noGrp="1"/>
          </p:cNvSpPr>
          <p:nvPr>
            <p:ph type="title" idx="4294967295"/>
          </p:nvPr>
        </p:nvSpPr>
        <p:spPr>
          <a:xfrm>
            <a:off x="574675" y="304800"/>
            <a:ext cx="80010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Return to State 0: Fetch cycle                                  to execute the next instruction</a:t>
            </a:r>
            <a:r>
              <a:rPr lang="en-US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584" name="Shape 1584"/>
          <p:cNvSpPr/>
          <p:nvPr/>
        </p:nvSpPr>
        <p:spPr>
          <a:xfrm>
            <a:off x="4476750" y="1361832"/>
            <a:ext cx="1676399" cy="1066799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State 0:</a:t>
            </a:r>
          </a:p>
          <a:p>
            <a:pPr algn="ctr"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Fetch cycle</a:t>
            </a:r>
          </a:p>
        </p:txBody>
      </p:sp>
      <p:cxnSp>
        <p:nvCxnSpPr>
          <p:cNvPr id="1586" name="Shape 1586"/>
          <p:cNvCxnSpPr/>
          <p:nvPr/>
        </p:nvCxnSpPr>
        <p:spPr>
          <a:xfrm>
            <a:off x="5314950" y="2490176"/>
            <a:ext cx="0" cy="30479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87" name="Shape 1587"/>
          <p:cNvSpPr/>
          <p:nvPr/>
        </p:nvSpPr>
        <p:spPr>
          <a:xfrm>
            <a:off x="4400550" y="1285632"/>
            <a:ext cx="1828800" cy="1219199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8" name="Shape 1588"/>
          <p:cNvSpPr/>
          <p:nvPr/>
        </p:nvSpPr>
        <p:spPr>
          <a:xfrm>
            <a:off x="603250" y="1143000"/>
            <a:ext cx="3797299" cy="4508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6086" y="110197"/>
                </a:moveTo>
                <a:cubicBezTo>
                  <a:pt x="17056" y="115098"/>
                  <a:pt x="8026" y="119999"/>
                  <a:pt x="6822" y="104112"/>
                </a:cubicBezTo>
                <a:cubicBezTo>
                  <a:pt x="5618" y="88225"/>
                  <a:pt x="0" y="29746"/>
                  <a:pt x="18862" y="14873"/>
                </a:cubicBezTo>
                <a:cubicBezTo>
                  <a:pt x="37725" y="0"/>
                  <a:pt x="78862" y="7436"/>
                  <a:pt x="120000" y="14873"/>
                </a:cubicBez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9" name="Shape 1589"/>
          <p:cNvCxnSpPr/>
          <p:nvPr/>
        </p:nvCxnSpPr>
        <p:spPr>
          <a:xfrm flipH="1">
            <a:off x="1657350" y="3149600"/>
            <a:ext cx="3124199" cy="60959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90" name="Shape 1590"/>
          <p:cNvSpPr/>
          <p:nvPr/>
        </p:nvSpPr>
        <p:spPr>
          <a:xfrm>
            <a:off x="6457950" y="3759200"/>
            <a:ext cx="1066799" cy="685799"/>
          </a:xfrm>
          <a:prstGeom prst="ellipse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beq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cycle3</a:t>
            </a:r>
          </a:p>
        </p:txBody>
      </p:sp>
      <p:cxnSp>
        <p:nvCxnSpPr>
          <p:cNvPr id="1591" name="Shape 1591"/>
          <p:cNvCxnSpPr/>
          <p:nvPr/>
        </p:nvCxnSpPr>
        <p:spPr>
          <a:xfrm flipH="1">
            <a:off x="3181349" y="3302000"/>
            <a:ext cx="1752600" cy="53339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92" name="Shape 1592"/>
          <p:cNvCxnSpPr/>
          <p:nvPr/>
        </p:nvCxnSpPr>
        <p:spPr>
          <a:xfrm flipH="1">
            <a:off x="4552950" y="3378200"/>
            <a:ext cx="609599" cy="457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93" name="Shape 1593"/>
          <p:cNvCxnSpPr/>
          <p:nvPr/>
        </p:nvCxnSpPr>
        <p:spPr>
          <a:xfrm>
            <a:off x="5467350" y="3378200"/>
            <a:ext cx="152399" cy="38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94" name="Shape 1594"/>
          <p:cNvSpPr/>
          <p:nvPr/>
        </p:nvSpPr>
        <p:spPr>
          <a:xfrm>
            <a:off x="5010150" y="3759200"/>
            <a:ext cx="1066799" cy="685799"/>
          </a:xfrm>
          <a:prstGeom prst="ellipse">
            <a:avLst/>
          </a:prstGeom>
          <a:solidFill>
            <a:srgbClr val="99FF33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sw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cycle3</a:t>
            </a:r>
          </a:p>
        </p:txBody>
      </p:sp>
      <p:sp>
        <p:nvSpPr>
          <p:cNvPr id="1595" name="Shape 1595"/>
          <p:cNvSpPr/>
          <p:nvPr/>
        </p:nvSpPr>
        <p:spPr>
          <a:xfrm>
            <a:off x="3638550" y="3759200"/>
            <a:ext cx="1066799" cy="685799"/>
          </a:xfrm>
          <a:prstGeom prst="ellipse">
            <a:avLst/>
          </a:pr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lw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cycle3</a:t>
            </a:r>
          </a:p>
        </p:txBody>
      </p:sp>
      <p:sp>
        <p:nvSpPr>
          <p:cNvPr id="1596" name="Shape 1596"/>
          <p:cNvSpPr/>
          <p:nvPr/>
        </p:nvSpPr>
        <p:spPr>
          <a:xfrm>
            <a:off x="895350" y="3759200"/>
            <a:ext cx="1066799" cy="685799"/>
          </a:xfrm>
          <a:prstGeom prst="ellipse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add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 3</a:t>
            </a:r>
          </a:p>
        </p:txBody>
      </p:sp>
      <p:sp>
        <p:nvSpPr>
          <p:cNvPr id="1597" name="Shape 1597"/>
          <p:cNvSpPr/>
          <p:nvPr/>
        </p:nvSpPr>
        <p:spPr>
          <a:xfrm>
            <a:off x="895350" y="4597400"/>
            <a:ext cx="1066799" cy="685799"/>
          </a:xfrm>
          <a:prstGeom prst="ellipse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add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 4</a:t>
            </a:r>
          </a:p>
        </p:txBody>
      </p:sp>
      <p:sp>
        <p:nvSpPr>
          <p:cNvPr id="1598" name="Shape 1598"/>
          <p:cNvSpPr/>
          <p:nvPr/>
        </p:nvSpPr>
        <p:spPr>
          <a:xfrm>
            <a:off x="3638550" y="4597400"/>
            <a:ext cx="1066799" cy="685799"/>
          </a:xfrm>
          <a:prstGeom prst="ellipse">
            <a:avLst/>
          </a:pr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lw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cycle4</a:t>
            </a:r>
          </a:p>
        </p:txBody>
      </p:sp>
      <p:sp>
        <p:nvSpPr>
          <p:cNvPr id="1599" name="Shape 1599"/>
          <p:cNvSpPr/>
          <p:nvPr/>
        </p:nvSpPr>
        <p:spPr>
          <a:xfrm>
            <a:off x="5010150" y="4597400"/>
            <a:ext cx="1066799" cy="685799"/>
          </a:xfrm>
          <a:prstGeom prst="ellipse">
            <a:avLst/>
          </a:prstGeom>
          <a:solidFill>
            <a:srgbClr val="99FF33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sw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cycle4</a:t>
            </a:r>
          </a:p>
        </p:txBody>
      </p:sp>
      <p:sp>
        <p:nvSpPr>
          <p:cNvPr id="1600" name="Shape 1600"/>
          <p:cNvSpPr/>
          <p:nvPr/>
        </p:nvSpPr>
        <p:spPr>
          <a:xfrm>
            <a:off x="6457950" y="4597400"/>
            <a:ext cx="1066799" cy="685799"/>
          </a:xfrm>
          <a:prstGeom prst="ellipse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beq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cycle4</a:t>
            </a:r>
          </a:p>
        </p:txBody>
      </p:sp>
      <p:sp>
        <p:nvSpPr>
          <p:cNvPr id="1601" name="Shape 1601"/>
          <p:cNvSpPr/>
          <p:nvPr/>
        </p:nvSpPr>
        <p:spPr>
          <a:xfrm>
            <a:off x="2266950" y="3759200"/>
            <a:ext cx="1066799" cy="685799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nor</a:t>
            </a:r>
          </a:p>
          <a:p>
            <a:pPr algn="ctr">
              <a:buSzPct val="25000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cycle 3</a:t>
            </a:r>
          </a:p>
        </p:txBody>
      </p:sp>
      <p:sp>
        <p:nvSpPr>
          <p:cNvPr id="1602" name="Shape 1602"/>
          <p:cNvSpPr/>
          <p:nvPr/>
        </p:nvSpPr>
        <p:spPr>
          <a:xfrm>
            <a:off x="2266950" y="4597400"/>
            <a:ext cx="1066799" cy="685799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nor</a:t>
            </a:r>
          </a:p>
          <a:p>
            <a:pPr algn="ctr">
              <a:buSzPct val="25000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cycle 4</a:t>
            </a:r>
          </a:p>
        </p:txBody>
      </p:sp>
      <p:cxnSp>
        <p:nvCxnSpPr>
          <p:cNvPr id="1603" name="Shape 1603"/>
          <p:cNvCxnSpPr/>
          <p:nvPr/>
        </p:nvCxnSpPr>
        <p:spPr>
          <a:xfrm>
            <a:off x="5772150" y="3302000"/>
            <a:ext cx="1066799" cy="457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04" name="Shape 1604"/>
          <p:cNvSpPr/>
          <p:nvPr/>
        </p:nvSpPr>
        <p:spPr>
          <a:xfrm>
            <a:off x="3638550" y="5435600"/>
            <a:ext cx="1066799" cy="685799"/>
          </a:xfrm>
          <a:prstGeom prst="ellipse">
            <a:avLst/>
          </a:pr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lw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cycle5</a:t>
            </a:r>
          </a:p>
        </p:txBody>
      </p:sp>
      <p:cxnSp>
        <p:nvCxnSpPr>
          <p:cNvPr id="1605" name="Shape 1605"/>
          <p:cNvCxnSpPr/>
          <p:nvPr/>
        </p:nvCxnSpPr>
        <p:spPr>
          <a:xfrm>
            <a:off x="1428750" y="4445000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06" name="Shape 1606"/>
          <p:cNvCxnSpPr/>
          <p:nvPr/>
        </p:nvCxnSpPr>
        <p:spPr>
          <a:xfrm>
            <a:off x="2800350" y="4445000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07" name="Shape 1607"/>
          <p:cNvCxnSpPr/>
          <p:nvPr/>
        </p:nvCxnSpPr>
        <p:spPr>
          <a:xfrm>
            <a:off x="4171950" y="4445000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08" name="Shape 1608"/>
          <p:cNvCxnSpPr/>
          <p:nvPr/>
        </p:nvCxnSpPr>
        <p:spPr>
          <a:xfrm>
            <a:off x="5543550" y="4445000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09" name="Shape 1609"/>
          <p:cNvCxnSpPr/>
          <p:nvPr/>
        </p:nvCxnSpPr>
        <p:spPr>
          <a:xfrm>
            <a:off x="6991350" y="4445000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10" name="Shape 1610"/>
          <p:cNvCxnSpPr/>
          <p:nvPr/>
        </p:nvCxnSpPr>
        <p:spPr>
          <a:xfrm>
            <a:off x="4171950" y="5283200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1611" name="Shape 1611"/>
          <p:cNvGrpSpPr/>
          <p:nvPr/>
        </p:nvGrpSpPr>
        <p:grpSpPr>
          <a:xfrm>
            <a:off x="1717675" y="4216400"/>
            <a:ext cx="7197724" cy="2000249"/>
            <a:chOff x="806" y="2976"/>
            <a:chExt cx="4533" cy="1259"/>
          </a:xfrm>
        </p:grpSpPr>
        <p:sp>
          <p:nvSpPr>
            <p:cNvPr id="1612" name="Shape 1612"/>
            <p:cNvSpPr txBox="1"/>
            <p:nvPr/>
          </p:nvSpPr>
          <p:spPr>
            <a:xfrm>
              <a:off x="806" y="2985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1613" name="Shape 1613"/>
            <p:cNvSpPr txBox="1"/>
            <p:nvPr/>
          </p:nvSpPr>
          <p:spPr>
            <a:xfrm>
              <a:off x="806" y="3513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1614" name="Shape 1614"/>
            <p:cNvSpPr txBox="1"/>
            <p:nvPr/>
          </p:nvSpPr>
          <p:spPr>
            <a:xfrm>
              <a:off x="1670" y="2985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1615" name="Shape 1615"/>
            <p:cNvSpPr txBox="1"/>
            <p:nvPr/>
          </p:nvSpPr>
          <p:spPr>
            <a:xfrm>
              <a:off x="1679" y="3504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1616" name="Shape 1616"/>
            <p:cNvSpPr txBox="1"/>
            <p:nvPr/>
          </p:nvSpPr>
          <p:spPr>
            <a:xfrm>
              <a:off x="2544" y="2976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1617" name="Shape 1617"/>
            <p:cNvSpPr txBox="1"/>
            <p:nvPr/>
          </p:nvSpPr>
          <p:spPr>
            <a:xfrm>
              <a:off x="2544" y="3504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1618" name="Shape 1618"/>
            <p:cNvSpPr txBox="1"/>
            <p:nvPr/>
          </p:nvSpPr>
          <p:spPr>
            <a:xfrm>
              <a:off x="3445" y="2985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9</a:t>
              </a:r>
            </a:p>
          </p:txBody>
        </p:sp>
        <p:sp>
          <p:nvSpPr>
            <p:cNvPr id="1619" name="Shape 1619"/>
            <p:cNvSpPr txBox="1"/>
            <p:nvPr/>
          </p:nvSpPr>
          <p:spPr>
            <a:xfrm>
              <a:off x="3445" y="3513"/>
              <a:ext cx="280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10</a:t>
              </a:r>
            </a:p>
          </p:txBody>
        </p:sp>
        <p:sp>
          <p:nvSpPr>
            <p:cNvPr id="1620" name="Shape 1620"/>
            <p:cNvSpPr txBox="1"/>
            <p:nvPr/>
          </p:nvSpPr>
          <p:spPr>
            <a:xfrm>
              <a:off x="4309" y="2985"/>
              <a:ext cx="280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11</a:t>
              </a:r>
            </a:p>
          </p:txBody>
        </p:sp>
        <p:sp>
          <p:nvSpPr>
            <p:cNvPr id="1621" name="Shape 1621"/>
            <p:cNvSpPr txBox="1"/>
            <p:nvPr/>
          </p:nvSpPr>
          <p:spPr>
            <a:xfrm>
              <a:off x="4320" y="3504"/>
              <a:ext cx="280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12</a:t>
              </a:r>
            </a:p>
          </p:txBody>
        </p:sp>
        <p:sp>
          <p:nvSpPr>
            <p:cNvPr id="1622" name="Shape 1622"/>
            <p:cNvSpPr txBox="1"/>
            <p:nvPr/>
          </p:nvSpPr>
          <p:spPr>
            <a:xfrm>
              <a:off x="5184" y="2976"/>
              <a:ext cx="155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1623" name="Shape 1623"/>
            <p:cNvSpPr txBox="1"/>
            <p:nvPr/>
          </p:nvSpPr>
          <p:spPr>
            <a:xfrm>
              <a:off x="5184" y="3504"/>
              <a:ext cx="155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1624" name="Shape 1624"/>
            <p:cNvSpPr txBox="1"/>
            <p:nvPr/>
          </p:nvSpPr>
          <p:spPr>
            <a:xfrm>
              <a:off x="2592" y="3984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sp>
        <p:nvSpPr>
          <p:cNvPr id="1585" name="Shape 1585"/>
          <p:cNvSpPr/>
          <p:nvPr/>
        </p:nvSpPr>
        <p:spPr>
          <a:xfrm>
            <a:off x="4720006" y="2789112"/>
            <a:ext cx="1219198" cy="685799"/>
          </a:xfrm>
          <a:prstGeom prst="ellipse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State1: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decode</a:t>
            </a:r>
          </a:p>
        </p:txBody>
      </p:sp>
      <p:cxnSp>
        <p:nvCxnSpPr>
          <p:cNvPr id="46" name="Shape 1589"/>
          <p:cNvCxnSpPr/>
          <p:nvPr/>
        </p:nvCxnSpPr>
        <p:spPr>
          <a:xfrm>
            <a:off x="4057649" y="1641628"/>
            <a:ext cx="390795" cy="7151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52300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 txBox="1">
            <a:spLocks noGrp="1"/>
          </p:cNvSpPr>
          <p:nvPr>
            <p:ph type="sldNum" idx="4294967295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Shape 712"/>
          <p:cNvSpPr/>
          <p:nvPr/>
        </p:nvSpPr>
        <p:spPr>
          <a:xfrm>
            <a:off x="1371600" y="2362200"/>
            <a:ext cx="381000" cy="685799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</a:p>
        </p:txBody>
      </p:sp>
      <p:sp>
        <p:nvSpPr>
          <p:cNvPr id="713" name="Shape 713"/>
          <p:cNvSpPr/>
          <p:nvPr/>
        </p:nvSpPr>
        <p:spPr>
          <a:xfrm>
            <a:off x="2667000" y="2362200"/>
            <a:ext cx="838199" cy="2514599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</a:p>
        </p:txBody>
      </p:sp>
      <p:sp>
        <p:nvSpPr>
          <p:cNvPr id="714" name="Shape 714"/>
          <p:cNvSpPr/>
          <p:nvPr/>
        </p:nvSpPr>
        <p:spPr>
          <a:xfrm>
            <a:off x="5638800" y="2286000"/>
            <a:ext cx="838199" cy="25908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cxnSp>
        <p:nvCxnSpPr>
          <p:cNvPr id="715" name="Shape 715"/>
          <p:cNvCxnSpPr/>
          <p:nvPr/>
        </p:nvCxnSpPr>
        <p:spPr>
          <a:xfrm>
            <a:off x="1752600" y="2743200"/>
            <a:ext cx="304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16" name="Shape 716"/>
          <p:cNvCxnSpPr/>
          <p:nvPr/>
        </p:nvCxnSpPr>
        <p:spPr>
          <a:xfrm>
            <a:off x="2362200" y="2971800"/>
            <a:ext cx="304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17" name="Shape 717"/>
          <p:cNvCxnSpPr/>
          <p:nvPr/>
        </p:nvCxnSpPr>
        <p:spPr>
          <a:xfrm>
            <a:off x="5105400" y="3429000"/>
            <a:ext cx="5333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18" name="Shape 718"/>
          <p:cNvCxnSpPr/>
          <p:nvPr/>
        </p:nvCxnSpPr>
        <p:spPr>
          <a:xfrm>
            <a:off x="5410200" y="42672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19" name="Shape 719"/>
          <p:cNvCxnSpPr/>
          <p:nvPr/>
        </p:nvCxnSpPr>
        <p:spPr>
          <a:xfrm>
            <a:off x="3733800" y="4114800"/>
            <a:ext cx="13715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20" name="Shape 720"/>
          <p:cNvCxnSpPr/>
          <p:nvPr/>
        </p:nvCxnSpPr>
        <p:spPr>
          <a:xfrm>
            <a:off x="4572000" y="2819400"/>
            <a:ext cx="1066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21" name="Shape 721"/>
          <p:cNvCxnSpPr/>
          <p:nvPr/>
        </p:nvCxnSpPr>
        <p:spPr>
          <a:xfrm>
            <a:off x="4572000" y="2514600"/>
            <a:ext cx="0" cy="26669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2" name="Shape 722"/>
          <p:cNvCxnSpPr/>
          <p:nvPr/>
        </p:nvCxnSpPr>
        <p:spPr>
          <a:xfrm>
            <a:off x="4572000" y="2514600"/>
            <a:ext cx="1066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23" name="Shape 723"/>
          <p:cNvCxnSpPr/>
          <p:nvPr/>
        </p:nvCxnSpPr>
        <p:spPr>
          <a:xfrm>
            <a:off x="4572000" y="32004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24" name="Shape 724"/>
          <p:cNvCxnSpPr/>
          <p:nvPr/>
        </p:nvCxnSpPr>
        <p:spPr>
          <a:xfrm>
            <a:off x="4572000" y="36576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25" name="Shape 725"/>
          <p:cNvSpPr/>
          <p:nvPr/>
        </p:nvSpPr>
        <p:spPr>
          <a:xfrm rot="-5400000">
            <a:off x="4476750" y="32956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 txBox="1"/>
          <p:nvPr/>
        </p:nvSpPr>
        <p:spPr>
          <a:xfrm>
            <a:off x="4800600" y="29718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727" name="Shape 727"/>
          <p:cNvSpPr/>
          <p:nvPr/>
        </p:nvSpPr>
        <p:spPr>
          <a:xfrm rot="-5400000">
            <a:off x="4781550" y="41338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8" name="Shape 728"/>
          <p:cNvSpPr txBox="1"/>
          <p:nvPr/>
        </p:nvSpPr>
        <p:spPr>
          <a:xfrm>
            <a:off x="5105400" y="38100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729" name="Shape 729"/>
          <p:cNvSpPr/>
          <p:nvPr/>
        </p:nvSpPr>
        <p:spPr>
          <a:xfrm rot="-5400000">
            <a:off x="6953250" y="3867150"/>
            <a:ext cx="12191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0" name="Shape 730"/>
          <p:cNvSpPr txBox="1"/>
          <p:nvPr/>
        </p:nvSpPr>
        <p:spPr>
          <a:xfrm>
            <a:off x="7391400" y="3429000"/>
            <a:ext cx="342899" cy="121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731" name="Shape 731"/>
          <p:cNvSpPr/>
          <p:nvPr/>
        </p:nvSpPr>
        <p:spPr>
          <a:xfrm>
            <a:off x="5257800" y="5029200"/>
            <a:ext cx="1219199" cy="3047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extend</a:t>
            </a:r>
          </a:p>
        </p:txBody>
      </p:sp>
      <p:sp>
        <p:nvSpPr>
          <p:cNvPr id="732" name="Shape 732"/>
          <p:cNvSpPr/>
          <p:nvPr/>
        </p:nvSpPr>
        <p:spPr>
          <a:xfrm rot="-5400000">
            <a:off x="7442200" y="3149600"/>
            <a:ext cx="1676399" cy="558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5714" y="120000"/>
                </a:moveTo>
                <a:lnTo>
                  <a:pt x="120000" y="0"/>
                </a:lnTo>
                <a:lnTo>
                  <a:pt x="77142" y="0"/>
                </a:lnTo>
                <a:lnTo>
                  <a:pt x="68571" y="40000"/>
                </a:lnTo>
                <a:lnTo>
                  <a:pt x="51428" y="40000"/>
                </a:lnTo>
                <a:lnTo>
                  <a:pt x="42857" y="0"/>
                </a:lnTo>
                <a:lnTo>
                  <a:pt x="0" y="0"/>
                </a:lnTo>
                <a:lnTo>
                  <a:pt x="34285" y="120000"/>
                </a:lnTo>
                <a:lnTo>
                  <a:pt x="85714" y="120000"/>
                </a:lnTo>
                <a:close/>
              </a:path>
            </a:pathLst>
          </a:cu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Shape 733"/>
          <p:cNvSpPr txBox="1"/>
          <p:nvPr/>
        </p:nvSpPr>
        <p:spPr>
          <a:xfrm>
            <a:off x="8262938" y="2951163"/>
            <a:ext cx="335348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</p:txBody>
      </p:sp>
      <p:cxnSp>
        <p:nvCxnSpPr>
          <p:cNvPr id="734" name="Shape 734"/>
          <p:cNvCxnSpPr/>
          <p:nvPr/>
        </p:nvCxnSpPr>
        <p:spPr>
          <a:xfrm>
            <a:off x="7086600" y="2590800"/>
            <a:ext cx="304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35" name="Shape 735"/>
          <p:cNvSpPr txBox="1"/>
          <p:nvPr/>
        </p:nvSpPr>
        <p:spPr>
          <a:xfrm>
            <a:off x="3048000" y="4648200"/>
            <a:ext cx="5207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R/W</a:t>
            </a:r>
          </a:p>
        </p:txBody>
      </p:sp>
      <p:sp>
        <p:nvSpPr>
          <p:cNvPr id="736" name="Shape 736"/>
          <p:cNvSpPr txBox="1"/>
          <p:nvPr/>
        </p:nvSpPr>
        <p:spPr>
          <a:xfrm>
            <a:off x="2590800" y="46482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737" name="Shape 737"/>
          <p:cNvSpPr txBox="1"/>
          <p:nvPr/>
        </p:nvSpPr>
        <p:spPr>
          <a:xfrm>
            <a:off x="5562600" y="46482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738" name="Shape 738"/>
          <p:cNvSpPr/>
          <p:nvPr/>
        </p:nvSpPr>
        <p:spPr>
          <a:xfrm rot="-5400000">
            <a:off x="1733550" y="28384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9" name="Shape 739"/>
          <p:cNvSpPr txBox="1"/>
          <p:nvPr/>
        </p:nvSpPr>
        <p:spPr>
          <a:xfrm>
            <a:off x="2057400" y="25146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740" name="Shape 740"/>
          <p:cNvSpPr/>
          <p:nvPr/>
        </p:nvSpPr>
        <p:spPr>
          <a:xfrm rot="-5400000">
            <a:off x="7067550" y="26860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 txBox="1"/>
          <p:nvPr/>
        </p:nvSpPr>
        <p:spPr>
          <a:xfrm>
            <a:off x="7391400" y="23622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cxnSp>
        <p:nvCxnSpPr>
          <p:cNvPr id="742" name="Shape 742"/>
          <p:cNvCxnSpPr/>
          <p:nvPr/>
        </p:nvCxnSpPr>
        <p:spPr>
          <a:xfrm>
            <a:off x="7696200" y="2819400"/>
            <a:ext cx="304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43" name="Shape 743"/>
          <p:cNvCxnSpPr/>
          <p:nvPr/>
        </p:nvCxnSpPr>
        <p:spPr>
          <a:xfrm>
            <a:off x="7696200" y="3962400"/>
            <a:ext cx="304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44" name="Shape 744"/>
          <p:cNvCxnSpPr/>
          <p:nvPr/>
        </p:nvCxnSpPr>
        <p:spPr>
          <a:xfrm>
            <a:off x="6477000" y="3048000"/>
            <a:ext cx="914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45" name="Shape 745"/>
          <p:cNvCxnSpPr/>
          <p:nvPr/>
        </p:nvCxnSpPr>
        <p:spPr>
          <a:xfrm>
            <a:off x="4572000" y="5181600"/>
            <a:ext cx="685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46" name="Shape 746"/>
          <p:cNvCxnSpPr/>
          <p:nvPr/>
        </p:nvCxnSpPr>
        <p:spPr>
          <a:xfrm>
            <a:off x="7086600" y="44958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47" name="Shape 747"/>
          <p:cNvCxnSpPr/>
          <p:nvPr/>
        </p:nvCxnSpPr>
        <p:spPr>
          <a:xfrm>
            <a:off x="7086600" y="4495800"/>
            <a:ext cx="0" cy="685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8" name="Shape 748"/>
          <p:cNvCxnSpPr/>
          <p:nvPr/>
        </p:nvCxnSpPr>
        <p:spPr>
          <a:xfrm>
            <a:off x="6477000" y="5181600"/>
            <a:ext cx="6095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9" name="Shape 749"/>
          <p:cNvCxnSpPr/>
          <p:nvPr/>
        </p:nvCxnSpPr>
        <p:spPr>
          <a:xfrm>
            <a:off x="6477000" y="3581400"/>
            <a:ext cx="914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50" name="Shape 750"/>
          <p:cNvCxnSpPr/>
          <p:nvPr/>
        </p:nvCxnSpPr>
        <p:spPr>
          <a:xfrm>
            <a:off x="7010400" y="3886200"/>
            <a:ext cx="381000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51" name="Shape 751"/>
          <p:cNvCxnSpPr/>
          <p:nvPr/>
        </p:nvCxnSpPr>
        <p:spPr>
          <a:xfrm>
            <a:off x="8534400" y="3429000"/>
            <a:ext cx="2286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2" name="Shape 752"/>
          <p:cNvCxnSpPr/>
          <p:nvPr/>
        </p:nvCxnSpPr>
        <p:spPr>
          <a:xfrm>
            <a:off x="8763000" y="3429000"/>
            <a:ext cx="0" cy="2057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3" name="Shape 753"/>
          <p:cNvCxnSpPr/>
          <p:nvPr/>
        </p:nvCxnSpPr>
        <p:spPr>
          <a:xfrm rot="10800000">
            <a:off x="1066800" y="5486400"/>
            <a:ext cx="76961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4" name="Shape 754"/>
          <p:cNvCxnSpPr/>
          <p:nvPr/>
        </p:nvCxnSpPr>
        <p:spPr>
          <a:xfrm rot="10800000">
            <a:off x="1676400" y="3276600"/>
            <a:ext cx="0" cy="2209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5" name="Shape 755"/>
          <p:cNvCxnSpPr/>
          <p:nvPr/>
        </p:nvCxnSpPr>
        <p:spPr>
          <a:xfrm>
            <a:off x="1676400" y="32766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56" name="Shape 756"/>
          <p:cNvCxnSpPr/>
          <p:nvPr/>
        </p:nvCxnSpPr>
        <p:spPr>
          <a:xfrm rot="10800000">
            <a:off x="4800600" y="4571999"/>
            <a:ext cx="0" cy="914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7" name="Shape 757"/>
          <p:cNvCxnSpPr/>
          <p:nvPr/>
        </p:nvCxnSpPr>
        <p:spPr>
          <a:xfrm>
            <a:off x="4800600" y="4572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58" name="Shape 758"/>
          <p:cNvCxnSpPr/>
          <p:nvPr/>
        </p:nvCxnSpPr>
        <p:spPr>
          <a:xfrm rot="10800000">
            <a:off x="1828800" y="2133600"/>
            <a:ext cx="0" cy="609599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9" name="Shape 759"/>
          <p:cNvCxnSpPr/>
          <p:nvPr/>
        </p:nvCxnSpPr>
        <p:spPr>
          <a:xfrm>
            <a:off x="1828800" y="2133600"/>
            <a:ext cx="5257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0" name="Shape 760"/>
          <p:cNvCxnSpPr/>
          <p:nvPr/>
        </p:nvCxnSpPr>
        <p:spPr>
          <a:xfrm>
            <a:off x="7086600" y="2133600"/>
            <a:ext cx="0" cy="45720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1" name="Shape 761"/>
          <p:cNvCxnSpPr/>
          <p:nvPr/>
        </p:nvCxnSpPr>
        <p:spPr>
          <a:xfrm rot="10800000">
            <a:off x="1066800" y="2666999"/>
            <a:ext cx="0" cy="2819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2" name="Shape 762"/>
          <p:cNvCxnSpPr/>
          <p:nvPr/>
        </p:nvCxnSpPr>
        <p:spPr>
          <a:xfrm>
            <a:off x="1066800" y="2667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63" name="Shape 763"/>
          <p:cNvSpPr/>
          <p:nvPr/>
        </p:nvSpPr>
        <p:spPr>
          <a:xfrm rot="-5400000">
            <a:off x="3390899" y="3009899"/>
            <a:ext cx="1524000" cy="381000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Reg</a:t>
            </a:r>
          </a:p>
        </p:txBody>
      </p:sp>
      <p:cxnSp>
        <p:nvCxnSpPr>
          <p:cNvPr id="764" name="Shape 764"/>
          <p:cNvCxnSpPr/>
          <p:nvPr/>
        </p:nvCxnSpPr>
        <p:spPr>
          <a:xfrm>
            <a:off x="3505200" y="3200400"/>
            <a:ext cx="4572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65" name="Shape 765"/>
          <p:cNvCxnSpPr/>
          <p:nvPr/>
        </p:nvCxnSpPr>
        <p:spPr>
          <a:xfrm>
            <a:off x="3733800" y="3200400"/>
            <a:ext cx="0" cy="914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6" name="Shape 766"/>
          <p:cNvCxnSpPr/>
          <p:nvPr/>
        </p:nvCxnSpPr>
        <p:spPr>
          <a:xfrm>
            <a:off x="4343400" y="30480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7" name="Shape 767"/>
          <p:cNvSpPr/>
          <p:nvPr/>
        </p:nvSpPr>
        <p:spPr>
          <a:xfrm>
            <a:off x="3657600" y="4419600"/>
            <a:ext cx="762000" cy="6857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</a:p>
        </p:txBody>
      </p:sp>
      <p:cxnSp>
        <p:nvCxnSpPr>
          <p:cNvPr id="768" name="Shape 768"/>
          <p:cNvCxnSpPr/>
          <p:nvPr/>
        </p:nvCxnSpPr>
        <p:spPr>
          <a:xfrm>
            <a:off x="6629400" y="3581400"/>
            <a:ext cx="0" cy="2209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9" name="Shape 769"/>
          <p:cNvCxnSpPr/>
          <p:nvPr/>
        </p:nvCxnSpPr>
        <p:spPr>
          <a:xfrm rot="10800000">
            <a:off x="2362200" y="5791200"/>
            <a:ext cx="42671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0" name="Shape 770"/>
          <p:cNvCxnSpPr/>
          <p:nvPr/>
        </p:nvCxnSpPr>
        <p:spPr>
          <a:xfrm rot="10800000">
            <a:off x="2362200" y="4191000"/>
            <a:ext cx="0" cy="16001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1" name="Shape 771"/>
          <p:cNvCxnSpPr/>
          <p:nvPr/>
        </p:nvCxnSpPr>
        <p:spPr>
          <a:xfrm>
            <a:off x="2362200" y="4191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72" name="Shape 772"/>
          <p:cNvSpPr txBox="1">
            <a:spLocks noGrp="1"/>
          </p:cNvSpPr>
          <p:nvPr>
            <p:ph type="title" idx="4294967295"/>
          </p:nvPr>
        </p:nvSpPr>
        <p:spPr>
          <a:xfrm>
            <a:off x="574675" y="-76200"/>
            <a:ext cx="80010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First Cycle (State 0) Operation</a:t>
            </a:r>
          </a:p>
        </p:txBody>
      </p:sp>
      <p:sp>
        <p:nvSpPr>
          <p:cNvPr id="773" name="Shape 773"/>
          <p:cNvSpPr txBox="1"/>
          <p:nvPr/>
        </p:nvSpPr>
        <p:spPr>
          <a:xfrm>
            <a:off x="2590800" y="2819400"/>
            <a:ext cx="52290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</a:t>
            </a:r>
          </a:p>
        </p:txBody>
      </p:sp>
      <p:sp>
        <p:nvSpPr>
          <p:cNvPr id="774" name="Shape 774"/>
          <p:cNvSpPr txBox="1"/>
          <p:nvPr/>
        </p:nvSpPr>
        <p:spPr>
          <a:xfrm>
            <a:off x="2590800" y="4038600"/>
            <a:ext cx="509434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</a:p>
        </p:txBody>
      </p:sp>
      <p:sp>
        <p:nvSpPr>
          <p:cNvPr id="775" name="Shape 775"/>
          <p:cNvSpPr txBox="1"/>
          <p:nvPr/>
        </p:nvSpPr>
        <p:spPr>
          <a:xfrm>
            <a:off x="1295400" y="28194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776" name="Shape 776"/>
          <p:cNvSpPr txBox="1"/>
          <p:nvPr/>
        </p:nvSpPr>
        <p:spPr>
          <a:xfrm>
            <a:off x="3886200" y="37338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cxnSp>
        <p:nvCxnSpPr>
          <p:cNvPr id="777" name="Shape 777"/>
          <p:cNvCxnSpPr/>
          <p:nvPr/>
        </p:nvCxnSpPr>
        <p:spPr>
          <a:xfrm>
            <a:off x="4419600" y="4724400"/>
            <a:ext cx="1523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8" name="Shape 778"/>
          <p:cNvSpPr txBox="1"/>
          <p:nvPr/>
        </p:nvSpPr>
        <p:spPr>
          <a:xfrm>
            <a:off x="2590800" y="1219200"/>
            <a:ext cx="4665662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same for all instructions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(since we don’t know the instruction yet!)</a:t>
            </a:r>
          </a:p>
        </p:txBody>
      </p:sp>
      <p:cxnSp>
        <p:nvCxnSpPr>
          <p:cNvPr id="779" name="Shape 779"/>
          <p:cNvCxnSpPr/>
          <p:nvPr/>
        </p:nvCxnSpPr>
        <p:spPr>
          <a:xfrm>
            <a:off x="7010400" y="41910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80" name="Shape 780"/>
          <p:cNvSpPr txBox="1"/>
          <p:nvPr/>
        </p:nvSpPr>
        <p:spPr>
          <a:xfrm>
            <a:off x="6705600" y="3657600"/>
            <a:ext cx="314324" cy="307777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81" name="Shape 781"/>
          <p:cNvSpPr txBox="1"/>
          <p:nvPr/>
        </p:nvSpPr>
        <p:spPr>
          <a:xfrm>
            <a:off x="6705600" y="4114800"/>
            <a:ext cx="314324" cy="30777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82" name="Shape 782"/>
          <p:cNvSpPr/>
          <p:nvPr/>
        </p:nvSpPr>
        <p:spPr>
          <a:xfrm rot="-5400000">
            <a:off x="8242299" y="3276599"/>
            <a:ext cx="1143000" cy="304799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 result</a:t>
            </a:r>
          </a:p>
        </p:txBody>
      </p:sp>
      <p:grpSp>
        <p:nvGrpSpPr>
          <p:cNvPr id="783" name="Shape 783"/>
          <p:cNvGrpSpPr/>
          <p:nvPr/>
        </p:nvGrpSpPr>
        <p:grpSpPr>
          <a:xfrm>
            <a:off x="5610225" y="4876802"/>
            <a:ext cx="288924" cy="1404937"/>
            <a:chOff x="3534" y="3071"/>
            <a:chExt cx="181" cy="884"/>
          </a:xfrm>
        </p:grpSpPr>
        <p:cxnSp>
          <p:nvCxnSpPr>
            <p:cNvPr id="784" name="Shape 784"/>
            <p:cNvCxnSpPr/>
            <p:nvPr/>
          </p:nvCxnSpPr>
          <p:spPr>
            <a:xfrm>
              <a:off x="3600" y="3071"/>
              <a:ext cx="0" cy="67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5" name="Shape 785"/>
            <p:cNvSpPr txBox="1"/>
            <p:nvPr/>
          </p:nvSpPr>
          <p:spPr>
            <a:xfrm>
              <a:off x="3534" y="3743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786" name="Shape 786"/>
          <p:cNvGrpSpPr/>
          <p:nvPr/>
        </p:nvGrpSpPr>
        <p:grpSpPr>
          <a:xfrm>
            <a:off x="3924299" y="3962400"/>
            <a:ext cx="288924" cy="2840038"/>
            <a:chOff x="2471" y="2495"/>
            <a:chExt cx="181" cy="1789"/>
          </a:xfrm>
        </p:grpSpPr>
        <p:cxnSp>
          <p:nvCxnSpPr>
            <p:cNvPr id="787" name="Shape 787"/>
            <p:cNvCxnSpPr/>
            <p:nvPr/>
          </p:nvCxnSpPr>
          <p:spPr>
            <a:xfrm>
              <a:off x="2544" y="2495"/>
              <a:ext cx="0" cy="158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8" name="Shape 788"/>
            <p:cNvSpPr txBox="1"/>
            <p:nvPr/>
          </p:nvSpPr>
          <p:spPr>
            <a:xfrm>
              <a:off x="2471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789" name="Shape 789"/>
          <p:cNvGrpSpPr/>
          <p:nvPr/>
        </p:nvGrpSpPr>
        <p:grpSpPr>
          <a:xfrm>
            <a:off x="1300162" y="3048000"/>
            <a:ext cx="288924" cy="3754438"/>
            <a:chOff x="818" y="1920"/>
            <a:chExt cx="181" cy="2365"/>
          </a:xfrm>
        </p:grpSpPr>
        <p:cxnSp>
          <p:nvCxnSpPr>
            <p:cNvPr id="790" name="Shape 790"/>
            <p:cNvCxnSpPr/>
            <p:nvPr/>
          </p:nvCxnSpPr>
          <p:spPr>
            <a:xfrm>
              <a:off x="911" y="1920"/>
              <a:ext cx="0" cy="216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1" name="Shape 791"/>
            <p:cNvSpPr txBox="1"/>
            <p:nvPr/>
          </p:nvSpPr>
          <p:spPr>
            <a:xfrm>
              <a:off x="818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792" name="Shape 792"/>
          <p:cNvGrpSpPr/>
          <p:nvPr/>
        </p:nvGrpSpPr>
        <p:grpSpPr>
          <a:xfrm>
            <a:off x="1676400" y="3352801"/>
            <a:ext cx="800099" cy="2928937"/>
            <a:chOff x="1056" y="2112"/>
            <a:chExt cx="503" cy="1844"/>
          </a:xfrm>
        </p:grpSpPr>
        <p:cxnSp>
          <p:nvCxnSpPr>
            <p:cNvPr id="793" name="Shape 793"/>
            <p:cNvCxnSpPr/>
            <p:nvPr/>
          </p:nvCxnSpPr>
          <p:spPr>
            <a:xfrm>
              <a:off x="1392" y="2112"/>
              <a:ext cx="0" cy="163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4" name="Shape 794"/>
            <p:cNvSpPr txBox="1"/>
            <p:nvPr/>
          </p:nvSpPr>
          <p:spPr>
            <a:xfrm>
              <a:off x="1056" y="3743"/>
              <a:ext cx="503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0    </a:t>
              </a:r>
            </a:p>
          </p:txBody>
        </p:sp>
      </p:grpSp>
      <p:grpSp>
        <p:nvGrpSpPr>
          <p:cNvPr id="795" name="Shape 795"/>
          <p:cNvGrpSpPr/>
          <p:nvPr/>
        </p:nvGrpSpPr>
        <p:grpSpPr>
          <a:xfrm>
            <a:off x="2609850" y="4876800"/>
            <a:ext cx="288924" cy="1925638"/>
            <a:chOff x="1644" y="3071"/>
            <a:chExt cx="181" cy="1213"/>
          </a:xfrm>
        </p:grpSpPr>
        <p:cxnSp>
          <p:nvCxnSpPr>
            <p:cNvPr id="796" name="Shape 796"/>
            <p:cNvCxnSpPr/>
            <p:nvPr/>
          </p:nvCxnSpPr>
          <p:spPr>
            <a:xfrm>
              <a:off x="1728" y="3071"/>
              <a:ext cx="0" cy="1007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7" name="Shape 797"/>
            <p:cNvSpPr txBox="1"/>
            <p:nvPr/>
          </p:nvSpPr>
          <p:spPr>
            <a:xfrm>
              <a:off x="1644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3014666" y="4876802"/>
            <a:ext cx="474662" cy="1404937"/>
            <a:chOff x="1898" y="3071"/>
            <a:chExt cx="298" cy="884"/>
          </a:xfrm>
        </p:grpSpPr>
        <p:cxnSp>
          <p:nvCxnSpPr>
            <p:cNvPr id="799" name="Shape 799"/>
            <p:cNvCxnSpPr/>
            <p:nvPr/>
          </p:nvCxnSpPr>
          <p:spPr>
            <a:xfrm>
              <a:off x="2063" y="3071"/>
              <a:ext cx="0" cy="67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0" name="Shape 800"/>
            <p:cNvSpPr txBox="1"/>
            <p:nvPr/>
          </p:nvSpPr>
          <p:spPr>
            <a:xfrm>
              <a:off x="1898" y="3743"/>
              <a:ext cx="298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0  </a:t>
              </a:r>
            </a:p>
          </p:txBody>
        </p:sp>
      </p:grpSp>
      <p:grpSp>
        <p:nvGrpSpPr>
          <p:cNvPr id="801" name="Shape 801"/>
          <p:cNvGrpSpPr/>
          <p:nvPr/>
        </p:nvGrpSpPr>
        <p:grpSpPr>
          <a:xfrm>
            <a:off x="4354515" y="3810001"/>
            <a:ext cx="763588" cy="2471737"/>
            <a:chOff x="2743" y="2400"/>
            <a:chExt cx="481" cy="1556"/>
          </a:xfrm>
        </p:grpSpPr>
        <p:cxnSp>
          <p:nvCxnSpPr>
            <p:cNvPr id="802" name="Shape 802"/>
            <p:cNvCxnSpPr/>
            <p:nvPr/>
          </p:nvCxnSpPr>
          <p:spPr>
            <a:xfrm>
              <a:off x="3120" y="2400"/>
              <a:ext cx="0" cy="134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3" name="Shape 803"/>
            <p:cNvSpPr txBox="1"/>
            <p:nvPr/>
          </p:nvSpPr>
          <p:spPr>
            <a:xfrm>
              <a:off x="2743" y="3743"/>
              <a:ext cx="4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 X </a:t>
              </a:r>
            </a:p>
          </p:txBody>
        </p:sp>
      </p:grpSp>
      <p:grpSp>
        <p:nvGrpSpPr>
          <p:cNvPr id="804" name="Shape 804"/>
          <p:cNvGrpSpPr/>
          <p:nvPr/>
        </p:nvGrpSpPr>
        <p:grpSpPr>
          <a:xfrm>
            <a:off x="5010153" y="4648201"/>
            <a:ext cx="623887" cy="2154238"/>
            <a:chOff x="3155" y="2928"/>
            <a:chExt cx="392" cy="1357"/>
          </a:xfrm>
        </p:grpSpPr>
        <p:cxnSp>
          <p:nvCxnSpPr>
            <p:cNvPr id="805" name="Shape 805"/>
            <p:cNvCxnSpPr/>
            <p:nvPr/>
          </p:nvCxnSpPr>
          <p:spPr>
            <a:xfrm>
              <a:off x="3359" y="2928"/>
              <a:ext cx="0" cy="115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6" name="Shape 806"/>
            <p:cNvSpPr txBox="1"/>
            <p:nvPr/>
          </p:nvSpPr>
          <p:spPr>
            <a:xfrm>
              <a:off x="3155" y="4072"/>
              <a:ext cx="392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X   </a:t>
              </a:r>
            </a:p>
          </p:txBody>
        </p:sp>
      </p:grpSp>
      <p:grpSp>
        <p:nvGrpSpPr>
          <p:cNvPr id="807" name="Shape 807"/>
          <p:cNvGrpSpPr/>
          <p:nvPr/>
        </p:nvGrpSpPr>
        <p:grpSpPr>
          <a:xfrm>
            <a:off x="7426331" y="4419600"/>
            <a:ext cx="579437" cy="1862137"/>
            <a:chOff x="4677" y="2784"/>
            <a:chExt cx="364" cy="1172"/>
          </a:xfrm>
        </p:grpSpPr>
        <p:cxnSp>
          <p:nvCxnSpPr>
            <p:cNvPr id="808" name="Shape 808"/>
            <p:cNvCxnSpPr/>
            <p:nvPr/>
          </p:nvCxnSpPr>
          <p:spPr>
            <a:xfrm>
              <a:off x="4752" y="2831"/>
              <a:ext cx="0" cy="9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Shape 809"/>
            <p:cNvCxnSpPr/>
            <p:nvPr/>
          </p:nvCxnSpPr>
          <p:spPr>
            <a:xfrm>
              <a:off x="4800" y="2784"/>
              <a:ext cx="0" cy="959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0" name="Shape 810"/>
            <p:cNvSpPr txBox="1"/>
            <p:nvPr/>
          </p:nvSpPr>
          <p:spPr>
            <a:xfrm>
              <a:off x="4677" y="3743"/>
              <a:ext cx="364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01 </a:t>
              </a:r>
            </a:p>
          </p:txBody>
        </p:sp>
      </p:grpSp>
      <p:grpSp>
        <p:nvGrpSpPr>
          <p:cNvPr id="811" name="Shape 811"/>
          <p:cNvGrpSpPr/>
          <p:nvPr/>
        </p:nvGrpSpPr>
        <p:grpSpPr>
          <a:xfrm>
            <a:off x="6978649" y="3276599"/>
            <a:ext cx="565150" cy="3525838"/>
            <a:chOff x="4395" y="2063"/>
            <a:chExt cx="356" cy="2221"/>
          </a:xfrm>
        </p:grpSpPr>
        <p:cxnSp>
          <p:nvCxnSpPr>
            <p:cNvPr id="812" name="Shape 812"/>
            <p:cNvCxnSpPr/>
            <p:nvPr/>
          </p:nvCxnSpPr>
          <p:spPr>
            <a:xfrm flipH="1">
              <a:off x="4512" y="2063"/>
              <a:ext cx="239" cy="19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13" name="Shape 813"/>
            <p:cNvGrpSpPr/>
            <p:nvPr/>
          </p:nvGrpSpPr>
          <p:grpSpPr>
            <a:xfrm>
              <a:off x="4395" y="2255"/>
              <a:ext cx="270" cy="2029"/>
              <a:chOff x="4395" y="2255"/>
              <a:chExt cx="270" cy="2029"/>
            </a:xfrm>
          </p:grpSpPr>
          <p:cxnSp>
            <p:nvCxnSpPr>
              <p:cNvPr id="814" name="Shape 814"/>
              <p:cNvCxnSpPr/>
              <p:nvPr/>
            </p:nvCxnSpPr>
            <p:spPr>
              <a:xfrm>
                <a:off x="4511" y="2255"/>
                <a:ext cx="0" cy="1823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15" name="Shape 815"/>
              <p:cNvSpPr txBox="1"/>
              <p:nvPr/>
            </p:nvSpPr>
            <p:spPr>
              <a:xfrm>
                <a:off x="4395" y="4072"/>
                <a:ext cx="270" cy="213"/>
              </a:xfrm>
              <a:prstGeom prst="rect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0 </a:t>
                </a:r>
              </a:p>
            </p:txBody>
          </p:sp>
        </p:grpSp>
      </p:grpSp>
      <p:grpSp>
        <p:nvGrpSpPr>
          <p:cNvPr id="816" name="Shape 816"/>
          <p:cNvGrpSpPr/>
          <p:nvPr/>
        </p:nvGrpSpPr>
        <p:grpSpPr>
          <a:xfrm>
            <a:off x="8061324" y="3962400"/>
            <a:ext cx="428625" cy="2840038"/>
            <a:chOff x="5077" y="2495"/>
            <a:chExt cx="270" cy="1789"/>
          </a:xfrm>
        </p:grpSpPr>
        <p:cxnSp>
          <p:nvCxnSpPr>
            <p:cNvPr id="817" name="Shape 817"/>
            <p:cNvCxnSpPr/>
            <p:nvPr/>
          </p:nvCxnSpPr>
          <p:spPr>
            <a:xfrm>
              <a:off x="5231" y="2495"/>
              <a:ext cx="0" cy="158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8" name="Shape 818"/>
            <p:cNvSpPr txBox="1"/>
            <p:nvPr/>
          </p:nvSpPr>
          <p:spPr>
            <a:xfrm>
              <a:off x="5077" y="4072"/>
              <a:ext cx="270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0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796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 txBox="1">
            <a:spLocks noGrp="1"/>
          </p:cNvSpPr>
          <p:nvPr>
            <p:ph type="sldNum" idx="4294967295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400">
                <a:ea typeface="Calibri"/>
                <a:sym typeface="Calibri"/>
              </a:rPr>
              <a:pPr>
                <a:buSzPct val="25000"/>
              </a:pPr>
              <a:t>22</a:t>
            </a:fld>
            <a:endParaRPr lang="en-US" sz="1400">
              <a:ea typeface="Calibri"/>
              <a:sym typeface="Calibri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title" idx="4294967295"/>
          </p:nvPr>
        </p:nvSpPr>
        <p:spPr>
          <a:xfrm>
            <a:off x="574675" y="-76200"/>
            <a:ext cx="80010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State 1: output function </a:t>
            </a:r>
            <a:r>
              <a:rPr lang="en-US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grpSp>
        <p:nvGrpSpPr>
          <p:cNvPr id="935" name="Shape 935"/>
          <p:cNvGrpSpPr/>
          <p:nvPr/>
        </p:nvGrpSpPr>
        <p:grpSpPr>
          <a:xfrm>
            <a:off x="5610225" y="4876802"/>
            <a:ext cx="288924" cy="1404937"/>
            <a:chOff x="3534" y="3071"/>
            <a:chExt cx="181" cy="884"/>
          </a:xfrm>
        </p:grpSpPr>
        <p:cxnSp>
          <p:nvCxnSpPr>
            <p:cNvPr id="936" name="Shape 936"/>
            <p:cNvCxnSpPr/>
            <p:nvPr/>
          </p:nvCxnSpPr>
          <p:spPr>
            <a:xfrm>
              <a:off x="3600" y="3071"/>
              <a:ext cx="0" cy="67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37" name="Shape 937"/>
            <p:cNvSpPr txBox="1"/>
            <p:nvPr/>
          </p:nvSpPr>
          <p:spPr>
            <a:xfrm>
              <a:off x="3534" y="3743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938" name="Shape 938"/>
          <p:cNvGrpSpPr/>
          <p:nvPr/>
        </p:nvGrpSpPr>
        <p:grpSpPr>
          <a:xfrm>
            <a:off x="3924299" y="3962400"/>
            <a:ext cx="288924" cy="2840038"/>
            <a:chOff x="2471" y="2495"/>
            <a:chExt cx="181" cy="1789"/>
          </a:xfrm>
        </p:grpSpPr>
        <p:cxnSp>
          <p:nvCxnSpPr>
            <p:cNvPr id="939" name="Shape 939"/>
            <p:cNvCxnSpPr/>
            <p:nvPr/>
          </p:nvCxnSpPr>
          <p:spPr>
            <a:xfrm>
              <a:off x="2544" y="2495"/>
              <a:ext cx="0" cy="158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40" name="Shape 940"/>
            <p:cNvSpPr txBox="1"/>
            <p:nvPr/>
          </p:nvSpPr>
          <p:spPr>
            <a:xfrm>
              <a:off x="2471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941" name="Shape 941"/>
          <p:cNvGrpSpPr/>
          <p:nvPr/>
        </p:nvGrpSpPr>
        <p:grpSpPr>
          <a:xfrm>
            <a:off x="1300162" y="3048000"/>
            <a:ext cx="288924" cy="3754438"/>
            <a:chOff x="818" y="1920"/>
            <a:chExt cx="181" cy="2365"/>
          </a:xfrm>
        </p:grpSpPr>
        <p:cxnSp>
          <p:nvCxnSpPr>
            <p:cNvPr id="942" name="Shape 942"/>
            <p:cNvCxnSpPr/>
            <p:nvPr/>
          </p:nvCxnSpPr>
          <p:spPr>
            <a:xfrm>
              <a:off x="911" y="1920"/>
              <a:ext cx="0" cy="216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43" name="Shape 943"/>
            <p:cNvSpPr txBox="1"/>
            <p:nvPr/>
          </p:nvSpPr>
          <p:spPr>
            <a:xfrm>
              <a:off x="818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944" name="Shape 944"/>
          <p:cNvGrpSpPr/>
          <p:nvPr/>
        </p:nvGrpSpPr>
        <p:grpSpPr>
          <a:xfrm>
            <a:off x="1676400" y="3352801"/>
            <a:ext cx="809624" cy="2928937"/>
            <a:chOff x="1056" y="2112"/>
            <a:chExt cx="509" cy="1844"/>
          </a:xfrm>
        </p:grpSpPr>
        <p:cxnSp>
          <p:nvCxnSpPr>
            <p:cNvPr id="945" name="Shape 945"/>
            <p:cNvCxnSpPr/>
            <p:nvPr/>
          </p:nvCxnSpPr>
          <p:spPr>
            <a:xfrm>
              <a:off x="1392" y="2112"/>
              <a:ext cx="0" cy="163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46" name="Shape 946"/>
            <p:cNvSpPr txBox="1"/>
            <p:nvPr/>
          </p:nvSpPr>
          <p:spPr>
            <a:xfrm>
              <a:off x="1056" y="3743"/>
              <a:ext cx="509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    X    </a:t>
              </a:r>
            </a:p>
          </p:txBody>
        </p:sp>
      </p:grpSp>
      <p:grpSp>
        <p:nvGrpSpPr>
          <p:cNvPr id="947" name="Shape 947"/>
          <p:cNvGrpSpPr/>
          <p:nvPr/>
        </p:nvGrpSpPr>
        <p:grpSpPr>
          <a:xfrm>
            <a:off x="2609850" y="4876800"/>
            <a:ext cx="288924" cy="1925638"/>
            <a:chOff x="1644" y="3071"/>
            <a:chExt cx="181" cy="1213"/>
          </a:xfrm>
        </p:grpSpPr>
        <p:cxnSp>
          <p:nvCxnSpPr>
            <p:cNvPr id="948" name="Shape 948"/>
            <p:cNvCxnSpPr/>
            <p:nvPr/>
          </p:nvCxnSpPr>
          <p:spPr>
            <a:xfrm>
              <a:off x="1728" y="3071"/>
              <a:ext cx="0" cy="1007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49" name="Shape 949"/>
            <p:cNvSpPr txBox="1"/>
            <p:nvPr/>
          </p:nvSpPr>
          <p:spPr>
            <a:xfrm>
              <a:off x="1644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950" name="Shape 950"/>
          <p:cNvGrpSpPr/>
          <p:nvPr/>
        </p:nvGrpSpPr>
        <p:grpSpPr>
          <a:xfrm>
            <a:off x="2987674" y="4876802"/>
            <a:ext cx="530225" cy="1404937"/>
            <a:chOff x="1881" y="3071"/>
            <a:chExt cx="334" cy="884"/>
          </a:xfrm>
        </p:grpSpPr>
        <p:cxnSp>
          <p:nvCxnSpPr>
            <p:cNvPr id="951" name="Shape 951"/>
            <p:cNvCxnSpPr/>
            <p:nvPr/>
          </p:nvCxnSpPr>
          <p:spPr>
            <a:xfrm>
              <a:off x="2063" y="3071"/>
              <a:ext cx="0" cy="67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2" name="Shape 952"/>
            <p:cNvSpPr txBox="1"/>
            <p:nvPr/>
          </p:nvSpPr>
          <p:spPr>
            <a:xfrm>
              <a:off x="1881" y="3743"/>
              <a:ext cx="334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X  </a:t>
              </a:r>
            </a:p>
          </p:txBody>
        </p:sp>
      </p:grpSp>
      <p:grpSp>
        <p:nvGrpSpPr>
          <p:cNvPr id="953" name="Shape 953"/>
          <p:cNvGrpSpPr/>
          <p:nvPr/>
        </p:nvGrpSpPr>
        <p:grpSpPr>
          <a:xfrm>
            <a:off x="4354515" y="3810001"/>
            <a:ext cx="763588" cy="2471737"/>
            <a:chOff x="2743" y="2400"/>
            <a:chExt cx="481" cy="1556"/>
          </a:xfrm>
        </p:grpSpPr>
        <p:cxnSp>
          <p:nvCxnSpPr>
            <p:cNvPr id="954" name="Shape 954"/>
            <p:cNvCxnSpPr/>
            <p:nvPr/>
          </p:nvCxnSpPr>
          <p:spPr>
            <a:xfrm>
              <a:off x="3120" y="2400"/>
              <a:ext cx="0" cy="134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5" name="Shape 955"/>
            <p:cNvSpPr txBox="1"/>
            <p:nvPr/>
          </p:nvSpPr>
          <p:spPr>
            <a:xfrm>
              <a:off x="2743" y="3743"/>
              <a:ext cx="4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      X </a:t>
              </a:r>
            </a:p>
          </p:txBody>
        </p:sp>
      </p:grpSp>
      <p:grpSp>
        <p:nvGrpSpPr>
          <p:cNvPr id="956" name="Shape 956"/>
          <p:cNvGrpSpPr/>
          <p:nvPr/>
        </p:nvGrpSpPr>
        <p:grpSpPr>
          <a:xfrm>
            <a:off x="5010153" y="4648201"/>
            <a:ext cx="623887" cy="2154238"/>
            <a:chOff x="3155" y="2928"/>
            <a:chExt cx="392" cy="1357"/>
          </a:xfrm>
        </p:grpSpPr>
        <p:cxnSp>
          <p:nvCxnSpPr>
            <p:cNvPr id="957" name="Shape 957"/>
            <p:cNvCxnSpPr/>
            <p:nvPr/>
          </p:nvCxnSpPr>
          <p:spPr>
            <a:xfrm>
              <a:off x="3359" y="2928"/>
              <a:ext cx="0" cy="115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8" name="Shape 958"/>
            <p:cNvSpPr txBox="1"/>
            <p:nvPr/>
          </p:nvSpPr>
          <p:spPr>
            <a:xfrm>
              <a:off x="3155" y="4072"/>
              <a:ext cx="392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 X   </a:t>
              </a:r>
            </a:p>
          </p:txBody>
        </p:sp>
      </p:grpSp>
      <p:grpSp>
        <p:nvGrpSpPr>
          <p:cNvPr id="959" name="Shape 959"/>
          <p:cNvGrpSpPr/>
          <p:nvPr/>
        </p:nvGrpSpPr>
        <p:grpSpPr>
          <a:xfrm>
            <a:off x="7369180" y="4419600"/>
            <a:ext cx="690562" cy="1862137"/>
            <a:chOff x="4641" y="2784"/>
            <a:chExt cx="434" cy="1172"/>
          </a:xfrm>
        </p:grpSpPr>
        <p:cxnSp>
          <p:nvCxnSpPr>
            <p:cNvPr id="960" name="Shape 960"/>
            <p:cNvCxnSpPr/>
            <p:nvPr/>
          </p:nvCxnSpPr>
          <p:spPr>
            <a:xfrm>
              <a:off x="4752" y="2831"/>
              <a:ext cx="0" cy="9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1" name="Shape 961"/>
            <p:cNvCxnSpPr/>
            <p:nvPr/>
          </p:nvCxnSpPr>
          <p:spPr>
            <a:xfrm>
              <a:off x="4800" y="2784"/>
              <a:ext cx="0" cy="959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2" name="Shape 962"/>
            <p:cNvSpPr txBox="1"/>
            <p:nvPr/>
          </p:nvSpPr>
          <p:spPr>
            <a:xfrm>
              <a:off x="4641" y="3743"/>
              <a:ext cx="434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XX   </a:t>
              </a:r>
            </a:p>
          </p:txBody>
        </p:sp>
      </p:grpSp>
      <p:grpSp>
        <p:nvGrpSpPr>
          <p:cNvPr id="963" name="Shape 963"/>
          <p:cNvGrpSpPr/>
          <p:nvPr/>
        </p:nvGrpSpPr>
        <p:grpSpPr>
          <a:xfrm>
            <a:off x="6927849" y="3276599"/>
            <a:ext cx="615950" cy="3525838"/>
            <a:chOff x="4363" y="2063"/>
            <a:chExt cx="388" cy="2221"/>
          </a:xfrm>
        </p:grpSpPr>
        <p:cxnSp>
          <p:nvCxnSpPr>
            <p:cNvPr id="964" name="Shape 964"/>
            <p:cNvCxnSpPr/>
            <p:nvPr/>
          </p:nvCxnSpPr>
          <p:spPr>
            <a:xfrm flipH="1">
              <a:off x="4512" y="2063"/>
              <a:ext cx="239" cy="19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65" name="Shape 965"/>
            <p:cNvGrpSpPr/>
            <p:nvPr/>
          </p:nvGrpSpPr>
          <p:grpSpPr>
            <a:xfrm>
              <a:off x="4363" y="2255"/>
              <a:ext cx="334" cy="2029"/>
              <a:chOff x="4363" y="2255"/>
              <a:chExt cx="334" cy="2029"/>
            </a:xfrm>
          </p:grpSpPr>
          <p:cxnSp>
            <p:nvCxnSpPr>
              <p:cNvPr id="966" name="Shape 966"/>
              <p:cNvCxnSpPr/>
              <p:nvPr/>
            </p:nvCxnSpPr>
            <p:spPr>
              <a:xfrm>
                <a:off x="4511" y="2255"/>
                <a:ext cx="0" cy="1823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67" name="Shape 967"/>
              <p:cNvSpPr txBox="1"/>
              <p:nvPr/>
            </p:nvSpPr>
            <p:spPr>
              <a:xfrm>
                <a:off x="4363" y="4072"/>
                <a:ext cx="334" cy="213"/>
              </a:xfrm>
              <a:prstGeom prst="rect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>
                    <a:latin typeface="Calibri"/>
                    <a:ea typeface="Calibri"/>
                    <a:cs typeface="Calibri"/>
                    <a:sym typeface="Calibri"/>
                  </a:rPr>
                  <a:t>  X   </a:t>
                </a:r>
              </a:p>
            </p:txBody>
          </p:sp>
        </p:grpSp>
      </p:grpSp>
      <p:grpSp>
        <p:nvGrpSpPr>
          <p:cNvPr id="968" name="Shape 968"/>
          <p:cNvGrpSpPr/>
          <p:nvPr/>
        </p:nvGrpSpPr>
        <p:grpSpPr>
          <a:xfrm>
            <a:off x="8056562" y="3962400"/>
            <a:ext cx="438150" cy="2840038"/>
            <a:chOff x="5075" y="2495"/>
            <a:chExt cx="276" cy="1789"/>
          </a:xfrm>
        </p:grpSpPr>
        <p:cxnSp>
          <p:nvCxnSpPr>
            <p:cNvPr id="969" name="Shape 969"/>
            <p:cNvCxnSpPr/>
            <p:nvPr/>
          </p:nvCxnSpPr>
          <p:spPr>
            <a:xfrm>
              <a:off x="5231" y="2495"/>
              <a:ext cx="0" cy="158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70" name="Shape 970"/>
            <p:cNvSpPr txBox="1"/>
            <p:nvPr/>
          </p:nvSpPr>
          <p:spPr>
            <a:xfrm>
              <a:off x="5075" y="4072"/>
              <a:ext cx="276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X </a:t>
              </a:r>
            </a:p>
          </p:txBody>
        </p:sp>
      </p:grpSp>
      <p:sp>
        <p:nvSpPr>
          <p:cNvPr id="971" name="Shape 971"/>
          <p:cNvSpPr/>
          <p:nvPr/>
        </p:nvSpPr>
        <p:spPr>
          <a:xfrm>
            <a:off x="1371600" y="2362200"/>
            <a:ext cx="381000" cy="685799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PC</a:t>
            </a:r>
          </a:p>
        </p:txBody>
      </p:sp>
      <p:sp>
        <p:nvSpPr>
          <p:cNvPr id="972" name="Shape 972"/>
          <p:cNvSpPr/>
          <p:nvPr/>
        </p:nvSpPr>
        <p:spPr>
          <a:xfrm>
            <a:off x="2667000" y="2362200"/>
            <a:ext cx="838199" cy="25145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Memory</a:t>
            </a:r>
          </a:p>
        </p:txBody>
      </p:sp>
      <p:sp>
        <p:nvSpPr>
          <p:cNvPr id="973" name="Shape 973"/>
          <p:cNvSpPr/>
          <p:nvPr/>
        </p:nvSpPr>
        <p:spPr>
          <a:xfrm>
            <a:off x="5638800" y="2286000"/>
            <a:ext cx="838199" cy="2590800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Register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cxnSp>
        <p:nvCxnSpPr>
          <p:cNvPr id="974" name="Shape 974"/>
          <p:cNvCxnSpPr/>
          <p:nvPr/>
        </p:nvCxnSpPr>
        <p:spPr>
          <a:xfrm>
            <a:off x="1752600" y="27432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75" name="Shape 975"/>
          <p:cNvCxnSpPr/>
          <p:nvPr/>
        </p:nvCxnSpPr>
        <p:spPr>
          <a:xfrm>
            <a:off x="2362200" y="29718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76" name="Shape 976"/>
          <p:cNvCxnSpPr/>
          <p:nvPr/>
        </p:nvCxnSpPr>
        <p:spPr>
          <a:xfrm>
            <a:off x="5105400" y="3429000"/>
            <a:ext cx="5333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77" name="Shape 977"/>
          <p:cNvCxnSpPr/>
          <p:nvPr/>
        </p:nvCxnSpPr>
        <p:spPr>
          <a:xfrm>
            <a:off x="5410200" y="42672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78" name="Shape 978"/>
          <p:cNvCxnSpPr/>
          <p:nvPr/>
        </p:nvCxnSpPr>
        <p:spPr>
          <a:xfrm>
            <a:off x="3733800" y="4114800"/>
            <a:ext cx="13715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79" name="Shape 979"/>
          <p:cNvCxnSpPr/>
          <p:nvPr/>
        </p:nvCxnSpPr>
        <p:spPr>
          <a:xfrm>
            <a:off x="4572000" y="2819400"/>
            <a:ext cx="1066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80" name="Shape 980"/>
          <p:cNvCxnSpPr/>
          <p:nvPr/>
        </p:nvCxnSpPr>
        <p:spPr>
          <a:xfrm>
            <a:off x="4572000" y="2514600"/>
            <a:ext cx="0" cy="26669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1" name="Shape 981"/>
          <p:cNvCxnSpPr/>
          <p:nvPr/>
        </p:nvCxnSpPr>
        <p:spPr>
          <a:xfrm>
            <a:off x="4572000" y="2514600"/>
            <a:ext cx="1066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82" name="Shape 982"/>
          <p:cNvCxnSpPr/>
          <p:nvPr/>
        </p:nvCxnSpPr>
        <p:spPr>
          <a:xfrm>
            <a:off x="4572000" y="32004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83" name="Shape 983"/>
          <p:cNvCxnSpPr/>
          <p:nvPr/>
        </p:nvCxnSpPr>
        <p:spPr>
          <a:xfrm>
            <a:off x="4572000" y="36576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84" name="Shape 984"/>
          <p:cNvSpPr/>
          <p:nvPr/>
        </p:nvSpPr>
        <p:spPr>
          <a:xfrm rot="-5400000">
            <a:off x="4476750" y="32956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85" name="Shape 985"/>
          <p:cNvSpPr txBox="1"/>
          <p:nvPr/>
        </p:nvSpPr>
        <p:spPr>
          <a:xfrm>
            <a:off x="4800600" y="29718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986" name="Shape 986"/>
          <p:cNvSpPr/>
          <p:nvPr/>
        </p:nvSpPr>
        <p:spPr>
          <a:xfrm rot="-5400000">
            <a:off x="4781550" y="41338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87" name="Shape 987"/>
          <p:cNvSpPr txBox="1"/>
          <p:nvPr/>
        </p:nvSpPr>
        <p:spPr>
          <a:xfrm>
            <a:off x="5105400" y="38100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988" name="Shape 988"/>
          <p:cNvSpPr/>
          <p:nvPr/>
        </p:nvSpPr>
        <p:spPr>
          <a:xfrm rot="-5400000">
            <a:off x="6953250" y="3867150"/>
            <a:ext cx="12191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89" name="Shape 989"/>
          <p:cNvSpPr txBox="1"/>
          <p:nvPr/>
        </p:nvSpPr>
        <p:spPr>
          <a:xfrm>
            <a:off x="7391400" y="3429000"/>
            <a:ext cx="342899" cy="121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990" name="Shape 990"/>
          <p:cNvSpPr/>
          <p:nvPr/>
        </p:nvSpPr>
        <p:spPr>
          <a:xfrm>
            <a:off x="5257800" y="5029200"/>
            <a:ext cx="1219199" cy="3047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Sign extend</a:t>
            </a:r>
          </a:p>
        </p:txBody>
      </p:sp>
      <p:sp>
        <p:nvSpPr>
          <p:cNvPr id="991" name="Shape 991"/>
          <p:cNvSpPr/>
          <p:nvPr/>
        </p:nvSpPr>
        <p:spPr>
          <a:xfrm rot="-5400000">
            <a:off x="7442200" y="3149600"/>
            <a:ext cx="1676399" cy="558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5714" y="120000"/>
                </a:moveTo>
                <a:lnTo>
                  <a:pt x="120000" y="0"/>
                </a:lnTo>
                <a:lnTo>
                  <a:pt x="77142" y="0"/>
                </a:lnTo>
                <a:lnTo>
                  <a:pt x="68571" y="40000"/>
                </a:lnTo>
                <a:lnTo>
                  <a:pt x="51428" y="40000"/>
                </a:lnTo>
                <a:lnTo>
                  <a:pt x="42857" y="0"/>
                </a:lnTo>
                <a:lnTo>
                  <a:pt x="0" y="0"/>
                </a:lnTo>
                <a:lnTo>
                  <a:pt x="34285" y="120000"/>
                </a:lnTo>
                <a:lnTo>
                  <a:pt x="85714" y="12000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Shape 992"/>
          <p:cNvSpPr txBox="1"/>
          <p:nvPr/>
        </p:nvSpPr>
        <p:spPr>
          <a:xfrm>
            <a:off x="8262938" y="2951163"/>
            <a:ext cx="335348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>
              <a:buSzPct val="25000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L</a:t>
            </a:r>
          </a:p>
          <a:p>
            <a:pPr>
              <a:buSzPct val="25000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U</a:t>
            </a:r>
          </a:p>
        </p:txBody>
      </p:sp>
      <p:cxnSp>
        <p:nvCxnSpPr>
          <p:cNvPr id="993" name="Shape 993"/>
          <p:cNvCxnSpPr/>
          <p:nvPr/>
        </p:nvCxnSpPr>
        <p:spPr>
          <a:xfrm>
            <a:off x="7086600" y="25908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94" name="Shape 994"/>
          <p:cNvSpPr txBox="1"/>
          <p:nvPr/>
        </p:nvSpPr>
        <p:spPr>
          <a:xfrm>
            <a:off x="3048000" y="4648200"/>
            <a:ext cx="5207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R/W</a:t>
            </a:r>
          </a:p>
        </p:txBody>
      </p:sp>
      <p:sp>
        <p:nvSpPr>
          <p:cNvPr id="995" name="Shape 995"/>
          <p:cNvSpPr txBox="1"/>
          <p:nvPr/>
        </p:nvSpPr>
        <p:spPr>
          <a:xfrm>
            <a:off x="2590800" y="46482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996" name="Shape 996"/>
          <p:cNvSpPr txBox="1"/>
          <p:nvPr/>
        </p:nvSpPr>
        <p:spPr>
          <a:xfrm>
            <a:off x="5562600" y="46482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997" name="Shape 997"/>
          <p:cNvSpPr/>
          <p:nvPr/>
        </p:nvSpPr>
        <p:spPr>
          <a:xfrm rot="-5400000">
            <a:off x="1733550" y="28384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98" name="Shape 998"/>
          <p:cNvSpPr txBox="1"/>
          <p:nvPr/>
        </p:nvSpPr>
        <p:spPr>
          <a:xfrm>
            <a:off x="2057400" y="25146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999" name="Shape 999"/>
          <p:cNvSpPr/>
          <p:nvPr/>
        </p:nvSpPr>
        <p:spPr>
          <a:xfrm rot="-5400000">
            <a:off x="7067550" y="26860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00" name="Shape 1000"/>
          <p:cNvSpPr txBox="1"/>
          <p:nvPr/>
        </p:nvSpPr>
        <p:spPr>
          <a:xfrm>
            <a:off x="7391400" y="23622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cxnSp>
        <p:nvCxnSpPr>
          <p:cNvPr id="1001" name="Shape 1001"/>
          <p:cNvCxnSpPr/>
          <p:nvPr/>
        </p:nvCxnSpPr>
        <p:spPr>
          <a:xfrm>
            <a:off x="7696200" y="28194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02" name="Shape 1002"/>
          <p:cNvCxnSpPr/>
          <p:nvPr/>
        </p:nvCxnSpPr>
        <p:spPr>
          <a:xfrm>
            <a:off x="7696200" y="39624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03" name="Shape 1003"/>
          <p:cNvCxnSpPr/>
          <p:nvPr/>
        </p:nvCxnSpPr>
        <p:spPr>
          <a:xfrm>
            <a:off x="6477000" y="3048000"/>
            <a:ext cx="914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04" name="Shape 1004"/>
          <p:cNvCxnSpPr/>
          <p:nvPr/>
        </p:nvCxnSpPr>
        <p:spPr>
          <a:xfrm>
            <a:off x="4572000" y="5181600"/>
            <a:ext cx="685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05" name="Shape 1005"/>
          <p:cNvCxnSpPr/>
          <p:nvPr/>
        </p:nvCxnSpPr>
        <p:spPr>
          <a:xfrm>
            <a:off x="7086600" y="44958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06" name="Shape 1006"/>
          <p:cNvCxnSpPr/>
          <p:nvPr/>
        </p:nvCxnSpPr>
        <p:spPr>
          <a:xfrm>
            <a:off x="7086600" y="4495800"/>
            <a:ext cx="0" cy="685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7" name="Shape 1007"/>
          <p:cNvCxnSpPr/>
          <p:nvPr/>
        </p:nvCxnSpPr>
        <p:spPr>
          <a:xfrm>
            <a:off x="6477000" y="5181600"/>
            <a:ext cx="6095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8" name="Shape 1008"/>
          <p:cNvCxnSpPr/>
          <p:nvPr/>
        </p:nvCxnSpPr>
        <p:spPr>
          <a:xfrm>
            <a:off x="6477000" y="3581400"/>
            <a:ext cx="914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09" name="Shape 1009"/>
          <p:cNvCxnSpPr/>
          <p:nvPr/>
        </p:nvCxnSpPr>
        <p:spPr>
          <a:xfrm>
            <a:off x="8534400" y="34290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0" name="Shape 1010"/>
          <p:cNvCxnSpPr/>
          <p:nvPr/>
        </p:nvCxnSpPr>
        <p:spPr>
          <a:xfrm>
            <a:off x="8763000" y="3429000"/>
            <a:ext cx="0" cy="205740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1" name="Shape 1011"/>
          <p:cNvCxnSpPr/>
          <p:nvPr/>
        </p:nvCxnSpPr>
        <p:spPr>
          <a:xfrm rot="10800000">
            <a:off x="1066800" y="5486400"/>
            <a:ext cx="76961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2" name="Shape 1012"/>
          <p:cNvCxnSpPr/>
          <p:nvPr/>
        </p:nvCxnSpPr>
        <p:spPr>
          <a:xfrm rot="10800000">
            <a:off x="1676400" y="3276600"/>
            <a:ext cx="0" cy="2209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3" name="Shape 1013"/>
          <p:cNvCxnSpPr/>
          <p:nvPr/>
        </p:nvCxnSpPr>
        <p:spPr>
          <a:xfrm>
            <a:off x="1676400" y="32766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14" name="Shape 1014"/>
          <p:cNvCxnSpPr/>
          <p:nvPr/>
        </p:nvCxnSpPr>
        <p:spPr>
          <a:xfrm rot="10800000">
            <a:off x="4800600" y="4571999"/>
            <a:ext cx="0" cy="914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5" name="Shape 1015"/>
          <p:cNvCxnSpPr/>
          <p:nvPr/>
        </p:nvCxnSpPr>
        <p:spPr>
          <a:xfrm>
            <a:off x="4800600" y="4572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16" name="Shape 1016"/>
          <p:cNvCxnSpPr/>
          <p:nvPr/>
        </p:nvCxnSpPr>
        <p:spPr>
          <a:xfrm rot="10800000">
            <a:off x="1828800" y="2133600"/>
            <a:ext cx="0" cy="6095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7" name="Shape 1017"/>
          <p:cNvCxnSpPr/>
          <p:nvPr/>
        </p:nvCxnSpPr>
        <p:spPr>
          <a:xfrm>
            <a:off x="1828800" y="2133600"/>
            <a:ext cx="5257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8" name="Shape 1018"/>
          <p:cNvCxnSpPr/>
          <p:nvPr/>
        </p:nvCxnSpPr>
        <p:spPr>
          <a:xfrm>
            <a:off x="7086600" y="21336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9" name="Shape 1019"/>
          <p:cNvCxnSpPr/>
          <p:nvPr/>
        </p:nvCxnSpPr>
        <p:spPr>
          <a:xfrm rot="10800000">
            <a:off x="1066800" y="2666999"/>
            <a:ext cx="0" cy="281940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0" name="Shape 1020"/>
          <p:cNvCxnSpPr/>
          <p:nvPr/>
        </p:nvCxnSpPr>
        <p:spPr>
          <a:xfrm>
            <a:off x="1066800" y="2667000"/>
            <a:ext cx="304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21" name="Shape 1021"/>
          <p:cNvSpPr/>
          <p:nvPr/>
        </p:nvSpPr>
        <p:spPr>
          <a:xfrm rot="-5400000">
            <a:off x="3390899" y="3009899"/>
            <a:ext cx="1524000" cy="381000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Instruction Reg</a:t>
            </a:r>
          </a:p>
        </p:txBody>
      </p:sp>
      <p:cxnSp>
        <p:nvCxnSpPr>
          <p:cNvPr id="1022" name="Shape 1022"/>
          <p:cNvCxnSpPr/>
          <p:nvPr/>
        </p:nvCxnSpPr>
        <p:spPr>
          <a:xfrm>
            <a:off x="3505200" y="3200400"/>
            <a:ext cx="457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23" name="Shape 1023"/>
          <p:cNvCxnSpPr/>
          <p:nvPr/>
        </p:nvCxnSpPr>
        <p:spPr>
          <a:xfrm>
            <a:off x="3733800" y="3200400"/>
            <a:ext cx="0" cy="914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4" name="Shape 1024"/>
          <p:cNvCxnSpPr/>
          <p:nvPr/>
        </p:nvCxnSpPr>
        <p:spPr>
          <a:xfrm>
            <a:off x="4343400" y="3048000"/>
            <a:ext cx="2286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5" name="Shape 1025"/>
          <p:cNvSpPr/>
          <p:nvPr/>
        </p:nvSpPr>
        <p:spPr>
          <a:xfrm>
            <a:off x="3657600" y="4419600"/>
            <a:ext cx="762000" cy="6857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Control</a:t>
            </a:r>
          </a:p>
        </p:txBody>
      </p:sp>
      <p:cxnSp>
        <p:nvCxnSpPr>
          <p:cNvPr id="1026" name="Shape 1026"/>
          <p:cNvCxnSpPr/>
          <p:nvPr/>
        </p:nvCxnSpPr>
        <p:spPr>
          <a:xfrm>
            <a:off x="6629400" y="3581400"/>
            <a:ext cx="0" cy="2209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7" name="Shape 1027"/>
          <p:cNvCxnSpPr/>
          <p:nvPr/>
        </p:nvCxnSpPr>
        <p:spPr>
          <a:xfrm rot="10800000">
            <a:off x="2362200" y="5791200"/>
            <a:ext cx="42671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8" name="Shape 1028"/>
          <p:cNvCxnSpPr/>
          <p:nvPr/>
        </p:nvCxnSpPr>
        <p:spPr>
          <a:xfrm rot="10800000">
            <a:off x="2362200" y="4191000"/>
            <a:ext cx="0" cy="16001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9" name="Shape 1029"/>
          <p:cNvCxnSpPr/>
          <p:nvPr/>
        </p:nvCxnSpPr>
        <p:spPr>
          <a:xfrm>
            <a:off x="2362200" y="4191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30" name="Shape 1030"/>
          <p:cNvSpPr txBox="1"/>
          <p:nvPr/>
        </p:nvSpPr>
        <p:spPr>
          <a:xfrm>
            <a:off x="2590800" y="2819400"/>
            <a:ext cx="52290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addr</a:t>
            </a:r>
          </a:p>
        </p:txBody>
      </p:sp>
      <p:sp>
        <p:nvSpPr>
          <p:cNvPr id="1031" name="Shape 1031"/>
          <p:cNvSpPr txBox="1"/>
          <p:nvPr/>
        </p:nvSpPr>
        <p:spPr>
          <a:xfrm>
            <a:off x="2590800" y="4038600"/>
            <a:ext cx="509434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</a:t>
            </a:r>
          </a:p>
        </p:txBody>
      </p:sp>
      <p:sp>
        <p:nvSpPr>
          <p:cNvPr id="1032" name="Shape 1032"/>
          <p:cNvSpPr txBox="1"/>
          <p:nvPr/>
        </p:nvSpPr>
        <p:spPr>
          <a:xfrm>
            <a:off x="1295400" y="28194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1033" name="Shape 1033"/>
          <p:cNvSpPr txBox="1"/>
          <p:nvPr/>
        </p:nvSpPr>
        <p:spPr>
          <a:xfrm>
            <a:off x="3886200" y="37338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cxnSp>
        <p:nvCxnSpPr>
          <p:cNvPr id="1034" name="Shape 1034"/>
          <p:cNvCxnSpPr/>
          <p:nvPr/>
        </p:nvCxnSpPr>
        <p:spPr>
          <a:xfrm>
            <a:off x="4419600" y="4724400"/>
            <a:ext cx="1523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5" name="Shape 1035"/>
          <p:cNvCxnSpPr/>
          <p:nvPr/>
        </p:nvCxnSpPr>
        <p:spPr>
          <a:xfrm>
            <a:off x="4572000" y="2514600"/>
            <a:ext cx="0" cy="2209799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6" name="Shape 1036"/>
          <p:cNvCxnSpPr/>
          <p:nvPr/>
        </p:nvCxnSpPr>
        <p:spPr>
          <a:xfrm>
            <a:off x="7010400" y="41910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37" name="Shape 1037"/>
          <p:cNvSpPr txBox="1"/>
          <p:nvPr/>
        </p:nvSpPr>
        <p:spPr>
          <a:xfrm>
            <a:off x="6705600" y="3657600"/>
            <a:ext cx="314324" cy="30777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38" name="Shape 1038"/>
          <p:cNvSpPr txBox="1"/>
          <p:nvPr/>
        </p:nvSpPr>
        <p:spPr>
          <a:xfrm>
            <a:off x="6705600" y="4114800"/>
            <a:ext cx="314324" cy="30777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1039" name="Shape 1039"/>
          <p:cNvCxnSpPr/>
          <p:nvPr/>
        </p:nvCxnSpPr>
        <p:spPr>
          <a:xfrm>
            <a:off x="7010400" y="38862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40" name="Shape 1040"/>
          <p:cNvSpPr txBox="1"/>
          <p:nvPr/>
        </p:nvSpPr>
        <p:spPr>
          <a:xfrm>
            <a:off x="2481597" y="1295400"/>
            <a:ext cx="471738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Update PC; read registers (regA and regB); </a:t>
            </a:r>
          </a:p>
          <a:p>
            <a:pPr algn="ctr"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use opcode to determine next state</a:t>
            </a:r>
          </a:p>
        </p:txBody>
      </p:sp>
      <p:sp>
        <p:nvSpPr>
          <p:cNvPr id="1041" name="Shape 1041"/>
          <p:cNvSpPr/>
          <p:nvPr/>
        </p:nvSpPr>
        <p:spPr>
          <a:xfrm rot="-5400000">
            <a:off x="8391524" y="3279774"/>
            <a:ext cx="774700" cy="279399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200" b="1">
                <a:latin typeface="Calibri"/>
                <a:ea typeface="Calibri"/>
                <a:cs typeface="Calibri"/>
                <a:sym typeface="Calibri"/>
              </a:rPr>
              <a:t>ALU result</a:t>
            </a:r>
          </a:p>
        </p:txBody>
      </p:sp>
      <p:cxnSp>
        <p:nvCxnSpPr>
          <p:cNvPr id="111" name="Shape 979"/>
          <p:cNvCxnSpPr/>
          <p:nvPr/>
        </p:nvCxnSpPr>
        <p:spPr>
          <a:xfrm flipH="1">
            <a:off x="4169542" y="4710713"/>
            <a:ext cx="247835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403410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Shape 1231"/>
          <p:cNvGrpSpPr/>
          <p:nvPr/>
        </p:nvGrpSpPr>
        <p:grpSpPr>
          <a:xfrm>
            <a:off x="3924299" y="3962400"/>
            <a:ext cx="288924" cy="2840038"/>
            <a:chOff x="2471" y="2495"/>
            <a:chExt cx="181" cy="1789"/>
          </a:xfrm>
        </p:grpSpPr>
        <p:cxnSp>
          <p:nvCxnSpPr>
            <p:cNvPr id="1232" name="Shape 1232"/>
            <p:cNvCxnSpPr/>
            <p:nvPr/>
          </p:nvCxnSpPr>
          <p:spPr>
            <a:xfrm>
              <a:off x="2544" y="2495"/>
              <a:ext cx="0" cy="158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33" name="Shape 1233"/>
            <p:cNvSpPr txBox="1"/>
            <p:nvPr/>
          </p:nvSpPr>
          <p:spPr>
            <a:xfrm>
              <a:off x="2471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sp>
        <p:nvSpPr>
          <p:cNvPr id="1161" name="Shape 1161"/>
          <p:cNvSpPr txBox="1">
            <a:spLocks noGrp="1"/>
          </p:cNvSpPr>
          <p:nvPr>
            <p:ph type="sldNum" idx="4294967295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400">
                <a:ea typeface="Calibri"/>
                <a:sym typeface="Calibri"/>
              </a:rPr>
              <a:pPr>
                <a:buSzPct val="25000"/>
              </a:pPr>
              <a:t>23</a:t>
            </a:fld>
            <a:endParaRPr lang="en-US" sz="1400">
              <a:ea typeface="Calibri"/>
              <a:sym typeface="Calibri"/>
            </a:endParaRPr>
          </a:p>
        </p:txBody>
      </p:sp>
      <p:sp>
        <p:nvSpPr>
          <p:cNvPr id="1162" name="Shape 1162"/>
          <p:cNvSpPr/>
          <p:nvPr/>
        </p:nvSpPr>
        <p:spPr>
          <a:xfrm>
            <a:off x="1371600" y="2362200"/>
            <a:ext cx="381000" cy="6857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PC</a:t>
            </a:r>
          </a:p>
        </p:txBody>
      </p:sp>
      <p:sp>
        <p:nvSpPr>
          <p:cNvPr id="1163" name="Shape 1163"/>
          <p:cNvSpPr/>
          <p:nvPr/>
        </p:nvSpPr>
        <p:spPr>
          <a:xfrm>
            <a:off x="2667000" y="2362200"/>
            <a:ext cx="838199" cy="25145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Memory</a:t>
            </a:r>
          </a:p>
        </p:txBody>
      </p:sp>
      <p:sp>
        <p:nvSpPr>
          <p:cNvPr id="1164" name="Shape 1164"/>
          <p:cNvSpPr/>
          <p:nvPr/>
        </p:nvSpPr>
        <p:spPr>
          <a:xfrm>
            <a:off x="5638800" y="2286000"/>
            <a:ext cx="838199" cy="25908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Register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cxnSp>
        <p:nvCxnSpPr>
          <p:cNvPr id="1165" name="Shape 1165"/>
          <p:cNvCxnSpPr/>
          <p:nvPr/>
        </p:nvCxnSpPr>
        <p:spPr>
          <a:xfrm>
            <a:off x="1752600" y="27432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66" name="Shape 1166"/>
          <p:cNvCxnSpPr/>
          <p:nvPr/>
        </p:nvCxnSpPr>
        <p:spPr>
          <a:xfrm>
            <a:off x="2362200" y="29718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67" name="Shape 1167"/>
          <p:cNvCxnSpPr/>
          <p:nvPr/>
        </p:nvCxnSpPr>
        <p:spPr>
          <a:xfrm>
            <a:off x="5105400" y="3429000"/>
            <a:ext cx="5333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68" name="Shape 1168"/>
          <p:cNvCxnSpPr/>
          <p:nvPr/>
        </p:nvCxnSpPr>
        <p:spPr>
          <a:xfrm>
            <a:off x="5410200" y="42672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69" name="Shape 1169"/>
          <p:cNvCxnSpPr/>
          <p:nvPr/>
        </p:nvCxnSpPr>
        <p:spPr>
          <a:xfrm>
            <a:off x="3733800" y="4114800"/>
            <a:ext cx="13715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70" name="Shape 1170"/>
          <p:cNvCxnSpPr/>
          <p:nvPr/>
        </p:nvCxnSpPr>
        <p:spPr>
          <a:xfrm>
            <a:off x="4572000" y="2819400"/>
            <a:ext cx="1066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71" name="Shape 1171"/>
          <p:cNvCxnSpPr/>
          <p:nvPr/>
        </p:nvCxnSpPr>
        <p:spPr>
          <a:xfrm>
            <a:off x="4572000" y="2514600"/>
            <a:ext cx="0" cy="26669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2" name="Shape 1172"/>
          <p:cNvCxnSpPr/>
          <p:nvPr/>
        </p:nvCxnSpPr>
        <p:spPr>
          <a:xfrm>
            <a:off x="4572000" y="2514600"/>
            <a:ext cx="1066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73" name="Shape 1173"/>
          <p:cNvCxnSpPr/>
          <p:nvPr/>
        </p:nvCxnSpPr>
        <p:spPr>
          <a:xfrm>
            <a:off x="4572000" y="32004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74" name="Shape 1174"/>
          <p:cNvCxnSpPr/>
          <p:nvPr/>
        </p:nvCxnSpPr>
        <p:spPr>
          <a:xfrm>
            <a:off x="4572000" y="36576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75" name="Shape 1175"/>
          <p:cNvSpPr/>
          <p:nvPr/>
        </p:nvSpPr>
        <p:spPr>
          <a:xfrm rot="-5400000">
            <a:off x="4476750" y="32956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76" name="Shape 1176"/>
          <p:cNvSpPr txBox="1"/>
          <p:nvPr/>
        </p:nvSpPr>
        <p:spPr>
          <a:xfrm>
            <a:off x="4800600" y="29718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1177" name="Shape 1177"/>
          <p:cNvSpPr/>
          <p:nvPr/>
        </p:nvSpPr>
        <p:spPr>
          <a:xfrm rot="-5400000">
            <a:off x="4781550" y="41338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78" name="Shape 1178"/>
          <p:cNvSpPr txBox="1"/>
          <p:nvPr/>
        </p:nvSpPr>
        <p:spPr>
          <a:xfrm>
            <a:off x="5105400" y="38100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1179" name="Shape 1179"/>
          <p:cNvSpPr/>
          <p:nvPr/>
        </p:nvSpPr>
        <p:spPr>
          <a:xfrm rot="-5400000">
            <a:off x="6953250" y="3867150"/>
            <a:ext cx="12191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80" name="Shape 1180"/>
          <p:cNvSpPr txBox="1"/>
          <p:nvPr/>
        </p:nvSpPr>
        <p:spPr>
          <a:xfrm>
            <a:off x="7391400" y="3429000"/>
            <a:ext cx="342899" cy="121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1181" name="Shape 1181"/>
          <p:cNvSpPr/>
          <p:nvPr/>
        </p:nvSpPr>
        <p:spPr>
          <a:xfrm>
            <a:off x="5257800" y="5029200"/>
            <a:ext cx="1219199" cy="3047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Sign extend</a:t>
            </a:r>
          </a:p>
        </p:txBody>
      </p:sp>
      <p:sp>
        <p:nvSpPr>
          <p:cNvPr id="1182" name="Shape 1182"/>
          <p:cNvSpPr/>
          <p:nvPr/>
        </p:nvSpPr>
        <p:spPr>
          <a:xfrm rot="-5400000">
            <a:off x="7442200" y="3149600"/>
            <a:ext cx="1676399" cy="558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5714" y="120000"/>
                </a:moveTo>
                <a:lnTo>
                  <a:pt x="120000" y="0"/>
                </a:lnTo>
                <a:lnTo>
                  <a:pt x="77142" y="0"/>
                </a:lnTo>
                <a:lnTo>
                  <a:pt x="68571" y="40000"/>
                </a:lnTo>
                <a:lnTo>
                  <a:pt x="51428" y="40000"/>
                </a:lnTo>
                <a:lnTo>
                  <a:pt x="42857" y="0"/>
                </a:lnTo>
                <a:lnTo>
                  <a:pt x="0" y="0"/>
                </a:lnTo>
                <a:lnTo>
                  <a:pt x="34285" y="120000"/>
                </a:lnTo>
                <a:lnTo>
                  <a:pt x="85714" y="120000"/>
                </a:lnTo>
                <a:close/>
              </a:path>
            </a:pathLst>
          </a:cu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3" name="Shape 1183"/>
          <p:cNvSpPr txBox="1"/>
          <p:nvPr/>
        </p:nvSpPr>
        <p:spPr>
          <a:xfrm>
            <a:off x="8262938" y="2951163"/>
            <a:ext cx="335348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>
              <a:buSzPct val="25000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L</a:t>
            </a:r>
          </a:p>
          <a:p>
            <a:pPr>
              <a:buSzPct val="25000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U</a:t>
            </a:r>
          </a:p>
        </p:txBody>
      </p:sp>
      <p:cxnSp>
        <p:nvCxnSpPr>
          <p:cNvPr id="1184" name="Shape 1184"/>
          <p:cNvCxnSpPr/>
          <p:nvPr/>
        </p:nvCxnSpPr>
        <p:spPr>
          <a:xfrm>
            <a:off x="7086600" y="25908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85" name="Shape 1185"/>
          <p:cNvSpPr txBox="1"/>
          <p:nvPr/>
        </p:nvSpPr>
        <p:spPr>
          <a:xfrm>
            <a:off x="3048000" y="4648200"/>
            <a:ext cx="5207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R/W</a:t>
            </a:r>
          </a:p>
        </p:txBody>
      </p:sp>
      <p:sp>
        <p:nvSpPr>
          <p:cNvPr id="1186" name="Shape 1186"/>
          <p:cNvSpPr txBox="1"/>
          <p:nvPr/>
        </p:nvSpPr>
        <p:spPr>
          <a:xfrm>
            <a:off x="2590800" y="46482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1187" name="Shape 1187"/>
          <p:cNvSpPr txBox="1"/>
          <p:nvPr/>
        </p:nvSpPr>
        <p:spPr>
          <a:xfrm>
            <a:off x="5562600" y="46482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1188" name="Shape 1188"/>
          <p:cNvSpPr/>
          <p:nvPr/>
        </p:nvSpPr>
        <p:spPr>
          <a:xfrm rot="-5400000">
            <a:off x="1733550" y="28384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89" name="Shape 1189"/>
          <p:cNvSpPr txBox="1"/>
          <p:nvPr/>
        </p:nvSpPr>
        <p:spPr>
          <a:xfrm>
            <a:off x="2057400" y="25146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1190" name="Shape 1190"/>
          <p:cNvSpPr/>
          <p:nvPr/>
        </p:nvSpPr>
        <p:spPr>
          <a:xfrm rot="-5400000">
            <a:off x="7067550" y="26860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91" name="Shape 1191"/>
          <p:cNvSpPr txBox="1"/>
          <p:nvPr/>
        </p:nvSpPr>
        <p:spPr>
          <a:xfrm>
            <a:off x="7391400" y="23622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cxnSp>
        <p:nvCxnSpPr>
          <p:cNvPr id="1192" name="Shape 1192"/>
          <p:cNvCxnSpPr/>
          <p:nvPr/>
        </p:nvCxnSpPr>
        <p:spPr>
          <a:xfrm>
            <a:off x="7696200" y="2819400"/>
            <a:ext cx="304799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93" name="Shape 1193"/>
          <p:cNvCxnSpPr/>
          <p:nvPr/>
        </p:nvCxnSpPr>
        <p:spPr>
          <a:xfrm>
            <a:off x="7696200" y="3962400"/>
            <a:ext cx="304799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94" name="Shape 1194"/>
          <p:cNvCxnSpPr/>
          <p:nvPr/>
        </p:nvCxnSpPr>
        <p:spPr>
          <a:xfrm>
            <a:off x="6477000" y="3048000"/>
            <a:ext cx="9144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95" name="Shape 1195"/>
          <p:cNvCxnSpPr/>
          <p:nvPr/>
        </p:nvCxnSpPr>
        <p:spPr>
          <a:xfrm>
            <a:off x="4572000" y="5181600"/>
            <a:ext cx="685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96" name="Shape 1196"/>
          <p:cNvCxnSpPr/>
          <p:nvPr/>
        </p:nvCxnSpPr>
        <p:spPr>
          <a:xfrm>
            <a:off x="7086600" y="44958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97" name="Shape 1197"/>
          <p:cNvCxnSpPr/>
          <p:nvPr/>
        </p:nvCxnSpPr>
        <p:spPr>
          <a:xfrm>
            <a:off x="7086600" y="4495800"/>
            <a:ext cx="0" cy="685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8" name="Shape 1198"/>
          <p:cNvCxnSpPr/>
          <p:nvPr/>
        </p:nvCxnSpPr>
        <p:spPr>
          <a:xfrm>
            <a:off x="6477000" y="5181600"/>
            <a:ext cx="6095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9" name="Shape 1199"/>
          <p:cNvCxnSpPr/>
          <p:nvPr/>
        </p:nvCxnSpPr>
        <p:spPr>
          <a:xfrm>
            <a:off x="8534400" y="3429000"/>
            <a:ext cx="2286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Shape 1200"/>
          <p:cNvCxnSpPr/>
          <p:nvPr/>
        </p:nvCxnSpPr>
        <p:spPr>
          <a:xfrm>
            <a:off x="8763000" y="3429000"/>
            <a:ext cx="0" cy="2057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1" name="Shape 1201"/>
          <p:cNvCxnSpPr/>
          <p:nvPr/>
        </p:nvCxnSpPr>
        <p:spPr>
          <a:xfrm rot="10800000">
            <a:off x="1066800" y="5486400"/>
            <a:ext cx="76961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2" name="Shape 1202"/>
          <p:cNvCxnSpPr/>
          <p:nvPr/>
        </p:nvCxnSpPr>
        <p:spPr>
          <a:xfrm rot="10800000">
            <a:off x="1676400" y="3276600"/>
            <a:ext cx="0" cy="2209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3" name="Shape 1203"/>
          <p:cNvCxnSpPr/>
          <p:nvPr/>
        </p:nvCxnSpPr>
        <p:spPr>
          <a:xfrm>
            <a:off x="1676400" y="32766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04" name="Shape 1204"/>
          <p:cNvCxnSpPr/>
          <p:nvPr/>
        </p:nvCxnSpPr>
        <p:spPr>
          <a:xfrm rot="10800000">
            <a:off x="4800600" y="4571999"/>
            <a:ext cx="0" cy="914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5" name="Shape 1205"/>
          <p:cNvCxnSpPr/>
          <p:nvPr/>
        </p:nvCxnSpPr>
        <p:spPr>
          <a:xfrm>
            <a:off x="4800600" y="4572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06" name="Shape 1206"/>
          <p:cNvCxnSpPr/>
          <p:nvPr/>
        </p:nvCxnSpPr>
        <p:spPr>
          <a:xfrm rot="10800000">
            <a:off x="1828800" y="2133600"/>
            <a:ext cx="0" cy="6095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7" name="Shape 1207"/>
          <p:cNvCxnSpPr/>
          <p:nvPr/>
        </p:nvCxnSpPr>
        <p:spPr>
          <a:xfrm>
            <a:off x="1828800" y="2133600"/>
            <a:ext cx="5257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8" name="Shape 1208"/>
          <p:cNvCxnSpPr/>
          <p:nvPr/>
        </p:nvCxnSpPr>
        <p:spPr>
          <a:xfrm>
            <a:off x="7086600" y="21336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9" name="Shape 1209"/>
          <p:cNvCxnSpPr/>
          <p:nvPr/>
        </p:nvCxnSpPr>
        <p:spPr>
          <a:xfrm rot="10800000">
            <a:off x="1066800" y="2666999"/>
            <a:ext cx="0" cy="2819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0" name="Shape 1210"/>
          <p:cNvCxnSpPr/>
          <p:nvPr/>
        </p:nvCxnSpPr>
        <p:spPr>
          <a:xfrm>
            <a:off x="1066800" y="2667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11" name="Shape 1211"/>
          <p:cNvSpPr/>
          <p:nvPr/>
        </p:nvSpPr>
        <p:spPr>
          <a:xfrm rot="-5400000">
            <a:off x="3390899" y="3009899"/>
            <a:ext cx="1524000" cy="381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Instruction Reg</a:t>
            </a:r>
          </a:p>
        </p:txBody>
      </p:sp>
      <p:cxnSp>
        <p:nvCxnSpPr>
          <p:cNvPr id="1212" name="Shape 1212"/>
          <p:cNvCxnSpPr/>
          <p:nvPr/>
        </p:nvCxnSpPr>
        <p:spPr>
          <a:xfrm>
            <a:off x="3505200" y="3200400"/>
            <a:ext cx="457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13" name="Shape 1213"/>
          <p:cNvCxnSpPr/>
          <p:nvPr/>
        </p:nvCxnSpPr>
        <p:spPr>
          <a:xfrm>
            <a:off x="3733800" y="3200400"/>
            <a:ext cx="0" cy="914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4" name="Shape 1214"/>
          <p:cNvCxnSpPr/>
          <p:nvPr/>
        </p:nvCxnSpPr>
        <p:spPr>
          <a:xfrm>
            <a:off x="4343400" y="30480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5" name="Shape 1215"/>
          <p:cNvSpPr/>
          <p:nvPr/>
        </p:nvSpPr>
        <p:spPr>
          <a:xfrm>
            <a:off x="3657600" y="4419600"/>
            <a:ext cx="762000" cy="6857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Control</a:t>
            </a:r>
          </a:p>
        </p:txBody>
      </p:sp>
      <p:cxnSp>
        <p:nvCxnSpPr>
          <p:cNvPr id="1216" name="Shape 1216"/>
          <p:cNvCxnSpPr/>
          <p:nvPr/>
        </p:nvCxnSpPr>
        <p:spPr>
          <a:xfrm>
            <a:off x="6629400" y="3581400"/>
            <a:ext cx="0" cy="2209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7" name="Shape 1217"/>
          <p:cNvCxnSpPr/>
          <p:nvPr/>
        </p:nvCxnSpPr>
        <p:spPr>
          <a:xfrm rot="10800000">
            <a:off x="2362200" y="5791200"/>
            <a:ext cx="42671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8" name="Shape 1218"/>
          <p:cNvCxnSpPr/>
          <p:nvPr/>
        </p:nvCxnSpPr>
        <p:spPr>
          <a:xfrm rot="10800000">
            <a:off x="2362200" y="4191000"/>
            <a:ext cx="0" cy="16001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9" name="Shape 1219"/>
          <p:cNvCxnSpPr/>
          <p:nvPr/>
        </p:nvCxnSpPr>
        <p:spPr>
          <a:xfrm>
            <a:off x="2362200" y="4191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20" name="Shape 1220"/>
          <p:cNvSpPr txBox="1">
            <a:spLocks noGrp="1"/>
          </p:cNvSpPr>
          <p:nvPr>
            <p:ph type="title" idx="4294967295"/>
          </p:nvPr>
        </p:nvSpPr>
        <p:spPr>
          <a:xfrm>
            <a:off x="574675" y="-76200"/>
            <a:ext cx="80010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2:</a:t>
            </a:r>
            <a:r>
              <a:rPr lang="en-US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Add</a:t>
            </a:r>
            <a:r>
              <a:rPr lang="en-US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Cycle 3 Operation</a:t>
            </a:r>
          </a:p>
        </p:txBody>
      </p:sp>
      <p:sp>
        <p:nvSpPr>
          <p:cNvPr id="1221" name="Shape 1221"/>
          <p:cNvSpPr txBox="1"/>
          <p:nvPr/>
        </p:nvSpPr>
        <p:spPr>
          <a:xfrm>
            <a:off x="2590800" y="2819400"/>
            <a:ext cx="52290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addr</a:t>
            </a:r>
          </a:p>
        </p:txBody>
      </p:sp>
      <p:sp>
        <p:nvSpPr>
          <p:cNvPr id="1222" name="Shape 1222"/>
          <p:cNvSpPr txBox="1"/>
          <p:nvPr/>
        </p:nvSpPr>
        <p:spPr>
          <a:xfrm>
            <a:off x="2590800" y="4038600"/>
            <a:ext cx="509434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</a:t>
            </a:r>
          </a:p>
        </p:txBody>
      </p:sp>
      <p:sp>
        <p:nvSpPr>
          <p:cNvPr id="1223" name="Shape 1223"/>
          <p:cNvSpPr txBox="1"/>
          <p:nvPr/>
        </p:nvSpPr>
        <p:spPr>
          <a:xfrm>
            <a:off x="1295400" y="28194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1224" name="Shape 1224"/>
          <p:cNvSpPr txBox="1"/>
          <p:nvPr/>
        </p:nvSpPr>
        <p:spPr>
          <a:xfrm>
            <a:off x="3886200" y="37338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cxnSp>
        <p:nvCxnSpPr>
          <p:cNvPr id="1225" name="Shape 1225"/>
          <p:cNvCxnSpPr/>
          <p:nvPr/>
        </p:nvCxnSpPr>
        <p:spPr>
          <a:xfrm>
            <a:off x="4419600" y="4724400"/>
            <a:ext cx="1523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6" name="Shape 1226"/>
          <p:cNvCxnSpPr/>
          <p:nvPr/>
        </p:nvCxnSpPr>
        <p:spPr>
          <a:xfrm>
            <a:off x="4572000" y="2514600"/>
            <a:ext cx="0" cy="2209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7" name="Shape 1227"/>
          <p:cNvSpPr txBox="1"/>
          <p:nvPr/>
        </p:nvSpPr>
        <p:spPr>
          <a:xfrm>
            <a:off x="2254913" y="1295400"/>
            <a:ext cx="520091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Send control signals to MUX to select values of </a:t>
            </a:r>
          </a:p>
          <a:p>
            <a:pPr algn="ctr"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regA and regB and control signal to ALU to add</a:t>
            </a:r>
          </a:p>
        </p:txBody>
      </p:sp>
      <p:grpSp>
        <p:nvGrpSpPr>
          <p:cNvPr id="1228" name="Shape 1228"/>
          <p:cNvGrpSpPr/>
          <p:nvPr/>
        </p:nvGrpSpPr>
        <p:grpSpPr>
          <a:xfrm>
            <a:off x="5610225" y="4876802"/>
            <a:ext cx="288924" cy="1404937"/>
            <a:chOff x="3534" y="3071"/>
            <a:chExt cx="181" cy="884"/>
          </a:xfrm>
        </p:grpSpPr>
        <p:cxnSp>
          <p:nvCxnSpPr>
            <p:cNvPr id="1229" name="Shape 1229"/>
            <p:cNvCxnSpPr/>
            <p:nvPr/>
          </p:nvCxnSpPr>
          <p:spPr>
            <a:xfrm>
              <a:off x="3600" y="3071"/>
              <a:ext cx="0" cy="67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30" name="Shape 1230"/>
            <p:cNvSpPr txBox="1"/>
            <p:nvPr/>
          </p:nvSpPr>
          <p:spPr>
            <a:xfrm>
              <a:off x="3534" y="3743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1234" name="Shape 1234"/>
          <p:cNvGrpSpPr/>
          <p:nvPr/>
        </p:nvGrpSpPr>
        <p:grpSpPr>
          <a:xfrm>
            <a:off x="1300162" y="3048000"/>
            <a:ext cx="288924" cy="3754438"/>
            <a:chOff x="818" y="1920"/>
            <a:chExt cx="181" cy="2365"/>
          </a:xfrm>
        </p:grpSpPr>
        <p:cxnSp>
          <p:nvCxnSpPr>
            <p:cNvPr id="1235" name="Shape 1235"/>
            <p:cNvCxnSpPr/>
            <p:nvPr/>
          </p:nvCxnSpPr>
          <p:spPr>
            <a:xfrm>
              <a:off x="911" y="1920"/>
              <a:ext cx="0" cy="216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36" name="Shape 1236"/>
            <p:cNvSpPr txBox="1"/>
            <p:nvPr/>
          </p:nvSpPr>
          <p:spPr>
            <a:xfrm>
              <a:off x="818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1237" name="Shape 1237"/>
          <p:cNvGrpSpPr/>
          <p:nvPr/>
        </p:nvGrpSpPr>
        <p:grpSpPr>
          <a:xfrm>
            <a:off x="1676400" y="3352801"/>
            <a:ext cx="809624" cy="2928937"/>
            <a:chOff x="1056" y="2112"/>
            <a:chExt cx="509" cy="1844"/>
          </a:xfrm>
        </p:grpSpPr>
        <p:cxnSp>
          <p:nvCxnSpPr>
            <p:cNvPr id="1238" name="Shape 1238"/>
            <p:cNvCxnSpPr/>
            <p:nvPr/>
          </p:nvCxnSpPr>
          <p:spPr>
            <a:xfrm>
              <a:off x="1392" y="2112"/>
              <a:ext cx="0" cy="163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39" name="Shape 1239"/>
            <p:cNvSpPr txBox="1"/>
            <p:nvPr/>
          </p:nvSpPr>
          <p:spPr>
            <a:xfrm>
              <a:off x="1056" y="3743"/>
              <a:ext cx="509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    X    </a:t>
              </a:r>
            </a:p>
          </p:txBody>
        </p:sp>
      </p:grpSp>
      <p:grpSp>
        <p:nvGrpSpPr>
          <p:cNvPr id="1240" name="Shape 1240"/>
          <p:cNvGrpSpPr/>
          <p:nvPr/>
        </p:nvGrpSpPr>
        <p:grpSpPr>
          <a:xfrm>
            <a:off x="2609850" y="4876800"/>
            <a:ext cx="288924" cy="1925638"/>
            <a:chOff x="1644" y="3071"/>
            <a:chExt cx="181" cy="1213"/>
          </a:xfrm>
        </p:grpSpPr>
        <p:cxnSp>
          <p:nvCxnSpPr>
            <p:cNvPr id="1241" name="Shape 1241"/>
            <p:cNvCxnSpPr/>
            <p:nvPr/>
          </p:nvCxnSpPr>
          <p:spPr>
            <a:xfrm>
              <a:off x="1728" y="3071"/>
              <a:ext cx="0" cy="1007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42" name="Shape 1242"/>
            <p:cNvSpPr txBox="1"/>
            <p:nvPr/>
          </p:nvSpPr>
          <p:spPr>
            <a:xfrm>
              <a:off x="1644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1243" name="Shape 1243"/>
          <p:cNvGrpSpPr/>
          <p:nvPr/>
        </p:nvGrpSpPr>
        <p:grpSpPr>
          <a:xfrm>
            <a:off x="2987674" y="4876802"/>
            <a:ext cx="530225" cy="1404937"/>
            <a:chOff x="1881" y="3071"/>
            <a:chExt cx="334" cy="884"/>
          </a:xfrm>
        </p:grpSpPr>
        <p:cxnSp>
          <p:nvCxnSpPr>
            <p:cNvPr id="1244" name="Shape 1244"/>
            <p:cNvCxnSpPr/>
            <p:nvPr/>
          </p:nvCxnSpPr>
          <p:spPr>
            <a:xfrm>
              <a:off x="2063" y="3071"/>
              <a:ext cx="0" cy="67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45" name="Shape 1245"/>
            <p:cNvSpPr txBox="1"/>
            <p:nvPr/>
          </p:nvSpPr>
          <p:spPr>
            <a:xfrm>
              <a:off x="1881" y="3743"/>
              <a:ext cx="334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X  </a:t>
              </a:r>
            </a:p>
          </p:txBody>
        </p:sp>
      </p:grpSp>
      <p:grpSp>
        <p:nvGrpSpPr>
          <p:cNvPr id="1246" name="Shape 1246"/>
          <p:cNvGrpSpPr/>
          <p:nvPr/>
        </p:nvGrpSpPr>
        <p:grpSpPr>
          <a:xfrm>
            <a:off x="4354515" y="3810001"/>
            <a:ext cx="763588" cy="2471737"/>
            <a:chOff x="2743" y="2400"/>
            <a:chExt cx="481" cy="1556"/>
          </a:xfrm>
        </p:grpSpPr>
        <p:cxnSp>
          <p:nvCxnSpPr>
            <p:cNvPr id="1247" name="Shape 1247"/>
            <p:cNvCxnSpPr/>
            <p:nvPr/>
          </p:nvCxnSpPr>
          <p:spPr>
            <a:xfrm>
              <a:off x="3120" y="2400"/>
              <a:ext cx="0" cy="134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48" name="Shape 1248"/>
            <p:cNvSpPr txBox="1"/>
            <p:nvPr/>
          </p:nvSpPr>
          <p:spPr>
            <a:xfrm>
              <a:off x="2743" y="3743"/>
              <a:ext cx="4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      X </a:t>
              </a:r>
            </a:p>
          </p:txBody>
        </p:sp>
      </p:grpSp>
      <p:grpSp>
        <p:nvGrpSpPr>
          <p:cNvPr id="1249" name="Shape 1249"/>
          <p:cNvGrpSpPr/>
          <p:nvPr/>
        </p:nvGrpSpPr>
        <p:grpSpPr>
          <a:xfrm>
            <a:off x="5010153" y="4648201"/>
            <a:ext cx="623887" cy="2154238"/>
            <a:chOff x="3155" y="2928"/>
            <a:chExt cx="392" cy="1357"/>
          </a:xfrm>
        </p:grpSpPr>
        <p:cxnSp>
          <p:nvCxnSpPr>
            <p:cNvPr id="1250" name="Shape 1250"/>
            <p:cNvCxnSpPr/>
            <p:nvPr/>
          </p:nvCxnSpPr>
          <p:spPr>
            <a:xfrm>
              <a:off x="3359" y="2928"/>
              <a:ext cx="0" cy="115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51" name="Shape 1251"/>
            <p:cNvSpPr txBox="1"/>
            <p:nvPr/>
          </p:nvSpPr>
          <p:spPr>
            <a:xfrm>
              <a:off x="3155" y="4072"/>
              <a:ext cx="392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 X   </a:t>
              </a:r>
            </a:p>
          </p:txBody>
        </p:sp>
      </p:grpSp>
      <p:grpSp>
        <p:nvGrpSpPr>
          <p:cNvPr id="1252" name="Shape 1252"/>
          <p:cNvGrpSpPr/>
          <p:nvPr/>
        </p:nvGrpSpPr>
        <p:grpSpPr>
          <a:xfrm>
            <a:off x="7402513" y="4419600"/>
            <a:ext cx="625475" cy="1862137"/>
            <a:chOff x="4663" y="2784"/>
            <a:chExt cx="394" cy="1172"/>
          </a:xfrm>
        </p:grpSpPr>
        <p:cxnSp>
          <p:nvCxnSpPr>
            <p:cNvPr id="1253" name="Shape 1253"/>
            <p:cNvCxnSpPr/>
            <p:nvPr/>
          </p:nvCxnSpPr>
          <p:spPr>
            <a:xfrm>
              <a:off x="4752" y="2831"/>
              <a:ext cx="0" cy="9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4" name="Shape 1254"/>
            <p:cNvCxnSpPr/>
            <p:nvPr/>
          </p:nvCxnSpPr>
          <p:spPr>
            <a:xfrm>
              <a:off x="4800" y="2784"/>
              <a:ext cx="0" cy="959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55" name="Shape 1255"/>
            <p:cNvSpPr txBox="1"/>
            <p:nvPr/>
          </p:nvSpPr>
          <p:spPr>
            <a:xfrm>
              <a:off x="4663" y="3743"/>
              <a:ext cx="394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00  </a:t>
              </a:r>
            </a:p>
          </p:txBody>
        </p:sp>
      </p:grpSp>
      <p:grpSp>
        <p:nvGrpSpPr>
          <p:cNvPr id="1256" name="Shape 1256"/>
          <p:cNvGrpSpPr/>
          <p:nvPr/>
        </p:nvGrpSpPr>
        <p:grpSpPr>
          <a:xfrm>
            <a:off x="6932617" y="3276599"/>
            <a:ext cx="611188" cy="3525838"/>
            <a:chOff x="4366" y="2063"/>
            <a:chExt cx="385" cy="2221"/>
          </a:xfrm>
        </p:grpSpPr>
        <p:cxnSp>
          <p:nvCxnSpPr>
            <p:cNvPr id="1257" name="Shape 1257"/>
            <p:cNvCxnSpPr/>
            <p:nvPr/>
          </p:nvCxnSpPr>
          <p:spPr>
            <a:xfrm flipH="1">
              <a:off x="4512" y="2063"/>
              <a:ext cx="239" cy="19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58" name="Shape 1258"/>
            <p:cNvGrpSpPr/>
            <p:nvPr/>
          </p:nvGrpSpPr>
          <p:grpSpPr>
            <a:xfrm>
              <a:off x="4366" y="2255"/>
              <a:ext cx="328" cy="2029"/>
              <a:chOff x="4366" y="2255"/>
              <a:chExt cx="328" cy="2029"/>
            </a:xfrm>
          </p:grpSpPr>
          <p:cxnSp>
            <p:nvCxnSpPr>
              <p:cNvPr id="1259" name="Shape 1259"/>
              <p:cNvCxnSpPr/>
              <p:nvPr/>
            </p:nvCxnSpPr>
            <p:spPr>
              <a:xfrm>
                <a:off x="4511" y="2255"/>
                <a:ext cx="0" cy="1823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0" name="Shape 1260"/>
              <p:cNvSpPr txBox="1"/>
              <p:nvPr/>
            </p:nvSpPr>
            <p:spPr>
              <a:xfrm>
                <a:off x="4366" y="4072"/>
                <a:ext cx="328" cy="213"/>
              </a:xfrm>
              <a:prstGeom prst="rect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>
                    <a:latin typeface="Calibri"/>
                    <a:ea typeface="Calibri"/>
                    <a:cs typeface="Calibri"/>
                    <a:sym typeface="Calibri"/>
                  </a:rPr>
                  <a:t>  1   </a:t>
                </a:r>
              </a:p>
            </p:txBody>
          </p:sp>
        </p:grpSp>
      </p:grpSp>
      <p:grpSp>
        <p:nvGrpSpPr>
          <p:cNvPr id="1261" name="Shape 1261"/>
          <p:cNvGrpSpPr/>
          <p:nvPr/>
        </p:nvGrpSpPr>
        <p:grpSpPr>
          <a:xfrm>
            <a:off x="8061324" y="3962400"/>
            <a:ext cx="428625" cy="2840038"/>
            <a:chOff x="5077" y="2495"/>
            <a:chExt cx="270" cy="1789"/>
          </a:xfrm>
        </p:grpSpPr>
        <p:cxnSp>
          <p:nvCxnSpPr>
            <p:cNvPr id="1262" name="Shape 1262"/>
            <p:cNvCxnSpPr/>
            <p:nvPr/>
          </p:nvCxnSpPr>
          <p:spPr>
            <a:xfrm>
              <a:off x="5231" y="2495"/>
              <a:ext cx="0" cy="158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63" name="Shape 1263"/>
            <p:cNvSpPr txBox="1"/>
            <p:nvPr/>
          </p:nvSpPr>
          <p:spPr>
            <a:xfrm>
              <a:off x="5077" y="4072"/>
              <a:ext cx="270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0 </a:t>
              </a:r>
            </a:p>
          </p:txBody>
        </p:sp>
      </p:grpSp>
      <p:cxnSp>
        <p:nvCxnSpPr>
          <p:cNvPr id="1264" name="Shape 1264"/>
          <p:cNvCxnSpPr/>
          <p:nvPr/>
        </p:nvCxnSpPr>
        <p:spPr>
          <a:xfrm>
            <a:off x="7010400" y="41910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65" name="Shape 1265"/>
          <p:cNvSpPr txBox="1"/>
          <p:nvPr/>
        </p:nvSpPr>
        <p:spPr>
          <a:xfrm>
            <a:off x="6705600" y="3657600"/>
            <a:ext cx="314324" cy="30777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66" name="Shape 1266"/>
          <p:cNvSpPr txBox="1"/>
          <p:nvPr/>
        </p:nvSpPr>
        <p:spPr>
          <a:xfrm>
            <a:off x="6705600" y="4114800"/>
            <a:ext cx="314324" cy="30777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1267" name="Shape 1267"/>
          <p:cNvCxnSpPr/>
          <p:nvPr/>
        </p:nvCxnSpPr>
        <p:spPr>
          <a:xfrm>
            <a:off x="7010400" y="38862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68" name="Shape 1268"/>
          <p:cNvCxnSpPr/>
          <p:nvPr/>
        </p:nvCxnSpPr>
        <p:spPr>
          <a:xfrm>
            <a:off x="6477000" y="3581400"/>
            <a:ext cx="9144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69" name="Shape 1269"/>
          <p:cNvSpPr/>
          <p:nvPr/>
        </p:nvSpPr>
        <p:spPr>
          <a:xfrm rot="-5400000">
            <a:off x="8391524" y="3279774"/>
            <a:ext cx="774700" cy="279399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200" b="1">
                <a:latin typeface="Calibri"/>
                <a:ea typeface="Calibri"/>
                <a:cs typeface="Calibri"/>
                <a:sym typeface="Calibri"/>
              </a:rPr>
              <a:t>ALU result</a:t>
            </a:r>
          </a:p>
        </p:txBody>
      </p:sp>
    </p:spTree>
    <p:extLst>
      <p:ext uri="{BB962C8B-B14F-4D97-AF65-F5344CB8AC3E}">
        <p14:creationId xmlns:p14="http://schemas.microsoft.com/office/powerpoint/2010/main" val="60887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5" name="Shape 1465"/>
          <p:cNvGrpSpPr/>
          <p:nvPr/>
        </p:nvGrpSpPr>
        <p:grpSpPr>
          <a:xfrm>
            <a:off x="3924299" y="3962400"/>
            <a:ext cx="288924" cy="2840038"/>
            <a:chOff x="2471" y="2495"/>
            <a:chExt cx="181" cy="1789"/>
          </a:xfrm>
        </p:grpSpPr>
        <p:cxnSp>
          <p:nvCxnSpPr>
            <p:cNvPr id="1466" name="Shape 1466"/>
            <p:cNvCxnSpPr/>
            <p:nvPr/>
          </p:nvCxnSpPr>
          <p:spPr>
            <a:xfrm>
              <a:off x="2544" y="2495"/>
              <a:ext cx="0" cy="158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67" name="Shape 1467"/>
            <p:cNvSpPr txBox="1"/>
            <p:nvPr/>
          </p:nvSpPr>
          <p:spPr>
            <a:xfrm>
              <a:off x="2471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sp>
        <p:nvSpPr>
          <p:cNvPr id="1392" name="Shape 1392"/>
          <p:cNvSpPr txBox="1">
            <a:spLocks noGrp="1"/>
          </p:cNvSpPr>
          <p:nvPr>
            <p:ph type="sldNum" idx="4294967295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400">
                <a:ea typeface="Calibri"/>
                <a:sym typeface="Calibri"/>
              </a:rPr>
              <a:pPr>
                <a:buSzPct val="25000"/>
              </a:pPr>
              <a:t>24</a:t>
            </a:fld>
            <a:endParaRPr lang="en-US" sz="1400">
              <a:ea typeface="Calibri"/>
              <a:sym typeface="Calibri"/>
            </a:endParaRPr>
          </a:p>
        </p:txBody>
      </p:sp>
      <p:sp>
        <p:nvSpPr>
          <p:cNvPr id="1393" name="Shape 1393"/>
          <p:cNvSpPr/>
          <p:nvPr/>
        </p:nvSpPr>
        <p:spPr>
          <a:xfrm>
            <a:off x="1371600" y="2362200"/>
            <a:ext cx="381000" cy="6857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PC</a:t>
            </a:r>
          </a:p>
        </p:txBody>
      </p:sp>
      <p:sp>
        <p:nvSpPr>
          <p:cNvPr id="1394" name="Shape 1394"/>
          <p:cNvSpPr/>
          <p:nvPr/>
        </p:nvSpPr>
        <p:spPr>
          <a:xfrm>
            <a:off x="2667000" y="2362200"/>
            <a:ext cx="838199" cy="25145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Memory</a:t>
            </a:r>
          </a:p>
        </p:txBody>
      </p:sp>
      <p:sp>
        <p:nvSpPr>
          <p:cNvPr id="1395" name="Shape 1395"/>
          <p:cNvSpPr/>
          <p:nvPr/>
        </p:nvSpPr>
        <p:spPr>
          <a:xfrm>
            <a:off x="5638800" y="2286000"/>
            <a:ext cx="838199" cy="2590800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Register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cxnSp>
        <p:nvCxnSpPr>
          <p:cNvPr id="1396" name="Shape 1396"/>
          <p:cNvCxnSpPr/>
          <p:nvPr/>
        </p:nvCxnSpPr>
        <p:spPr>
          <a:xfrm>
            <a:off x="1752600" y="27432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97" name="Shape 1397"/>
          <p:cNvCxnSpPr/>
          <p:nvPr/>
        </p:nvCxnSpPr>
        <p:spPr>
          <a:xfrm>
            <a:off x="2362200" y="29718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98" name="Shape 1398"/>
          <p:cNvCxnSpPr/>
          <p:nvPr/>
        </p:nvCxnSpPr>
        <p:spPr>
          <a:xfrm>
            <a:off x="5105400" y="3429000"/>
            <a:ext cx="5333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00" name="Shape 1400"/>
          <p:cNvCxnSpPr/>
          <p:nvPr/>
        </p:nvCxnSpPr>
        <p:spPr>
          <a:xfrm>
            <a:off x="3733800" y="4114800"/>
            <a:ext cx="13715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01" name="Shape 1401"/>
          <p:cNvCxnSpPr/>
          <p:nvPr/>
        </p:nvCxnSpPr>
        <p:spPr>
          <a:xfrm>
            <a:off x="4572000" y="2819400"/>
            <a:ext cx="1066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02" name="Shape 1402"/>
          <p:cNvCxnSpPr/>
          <p:nvPr/>
        </p:nvCxnSpPr>
        <p:spPr>
          <a:xfrm>
            <a:off x="4572000" y="2514600"/>
            <a:ext cx="0" cy="26669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3" name="Shape 1403"/>
          <p:cNvCxnSpPr/>
          <p:nvPr/>
        </p:nvCxnSpPr>
        <p:spPr>
          <a:xfrm>
            <a:off x="4572000" y="2514600"/>
            <a:ext cx="1066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04" name="Shape 1404"/>
          <p:cNvCxnSpPr/>
          <p:nvPr/>
        </p:nvCxnSpPr>
        <p:spPr>
          <a:xfrm>
            <a:off x="4572000" y="32004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05" name="Shape 1405"/>
          <p:cNvCxnSpPr/>
          <p:nvPr/>
        </p:nvCxnSpPr>
        <p:spPr>
          <a:xfrm>
            <a:off x="4572000" y="3657600"/>
            <a:ext cx="228600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06" name="Shape 1406"/>
          <p:cNvSpPr/>
          <p:nvPr/>
        </p:nvSpPr>
        <p:spPr>
          <a:xfrm rot="-5400000">
            <a:off x="4476750" y="32956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07" name="Shape 1407"/>
          <p:cNvSpPr txBox="1"/>
          <p:nvPr/>
        </p:nvSpPr>
        <p:spPr>
          <a:xfrm>
            <a:off x="4800600" y="29718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1408" name="Shape 1408"/>
          <p:cNvSpPr/>
          <p:nvPr/>
        </p:nvSpPr>
        <p:spPr>
          <a:xfrm rot="-5400000">
            <a:off x="4781550" y="41338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09" name="Shape 1409"/>
          <p:cNvSpPr txBox="1"/>
          <p:nvPr/>
        </p:nvSpPr>
        <p:spPr>
          <a:xfrm>
            <a:off x="5105400" y="38100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1410" name="Shape 1410"/>
          <p:cNvSpPr/>
          <p:nvPr/>
        </p:nvSpPr>
        <p:spPr>
          <a:xfrm rot="-5400000">
            <a:off x="6953250" y="3867150"/>
            <a:ext cx="12191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11" name="Shape 1411"/>
          <p:cNvSpPr txBox="1"/>
          <p:nvPr/>
        </p:nvSpPr>
        <p:spPr>
          <a:xfrm>
            <a:off x="7391400" y="3429000"/>
            <a:ext cx="342899" cy="121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1412" name="Shape 1412"/>
          <p:cNvSpPr/>
          <p:nvPr/>
        </p:nvSpPr>
        <p:spPr>
          <a:xfrm>
            <a:off x="5257800" y="5029200"/>
            <a:ext cx="1219199" cy="3047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Sign extend</a:t>
            </a:r>
          </a:p>
        </p:txBody>
      </p:sp>
      <p:sp>
        <p:nvSpPr>
          <p:cNvPr id="1413" name="Shape 1413"/>
          <p:cNvSpPr/>
          <p:nvPr/>
        </p:nvSpPr>
        <p:spPr>
          <a:xfrm rot="-5400000">
            <a:off x="7442200" y="3149600"/>
            <a:ext cx="1676399" cy="558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5714" y="120000"/>
                </a:moveTo>
                <a:lnTo>
                  <a:pt x="120000" y="0"/>
                </a:lnTo>
                <a:lnTo>
                  <a:pt x="77142" y="0"/>
                </a:lnTo>
                <a:lnTo>
                  <a:pt x="68571" y="40000"/>
                </a:lnTo>
                <a:lnTo>
                  <a:pt x="51428" y="40000"/>
                </a:lnTo>
                <a:lnTo>
                  <a:pt x="42857" y="0"/>
                </a:lnTo>
                <a:lnTo>
                  <a:pt x="0" y="0"/>
                </a:lnTo>
                <a:lnTo>
                  <a:pt x="34285" y="120000"/>
                </a:lnTo>
                <a:lnTo>
                  <a:pt x="85714" y="12000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4" name="Shape 1414"/>
          <p:cNvSpPr txBox="1"/>
          <p:nvPr/>
        </p:nvSpPr>
        <p:spPr>
          <a:xfrm>
            <a:off x="8262938" y="2951163"/>
            <a:ext cx="335348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>
              <a:buSzPct val="25000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L</a:t>
            </a:r>
          </a:p>
          <a:p>
            <a:pPr>
              <a:buSzPct val="25000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U</a:t>
            </a:r>
          </a:p>
        </p:txBody>
      </p:sp>
      <p:cxnSp>
        <p:nvCxnSpPr>
          <p:cNvPr id="1415" name="Shape 1415"/>
          <p:cNvCxnSpPr/>
          <p:nvPr/>
        </p:nvCxnSpPr>
        <p:spPr>
          <a:xfrm>
            <a:off x="7086600" y="25908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16" name="Shape 1416"/>
          <p:cNvSpPr txBox="1"/>
          <p:nvPr/>
        </p:nvSpPr>
        <p:spPr>
          <a:xfrm>
            <a:off x="3048000" y="4648200"/>
            <a:ext cx="5207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R/W</a:t>
            </a:r>
          </a:p>
        </p:txBody>
      </p:sp>
      <p:sp>
        <p:nvSpPr>
          <p:cNvPr id="1417" name="Shape 1417"/>
          <p:cNvSpPr txBox="1"/>
          <p:nvPr/>
        </p:nvSpPr>
        <p:spPr>
          <a:xfrm>
            <a:off x="2590800" y="46482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1418" name="Shape 1418"/>
          <p:cNvSpPr txBox="1"/>
          <p:nvPr/>
        </p:nvSpPr>
        <p:spPr>
          <a:xfrm>
            <a:off x="5562600" y="46482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1419" name="Shape 1419"/>
          <p:cNvSpPr/>
          <p:nvPr/>
        </p:nvSpPr>
        <p:spPr>
          <a:xfrm rot="-5400000">
            <a:off x="1733550" y="28384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0" name="Shape 1420"/>
          <p:cNvSpPr txBox="1"/>
          <p:nvPr/>
        </p:nvSpPr>
        <p:spPr>
          <a:xfrm>
            <a:off x="2057400" y="25146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1421" name="Shape 1421"/>
          <p:cNvSpPr/>
          <p:nvPr/>
        </p:nvSpPr>
        <p:spPr>
          <a:xfrm rot="-5400000">
            <a:off x="7067550" y="26860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2" name="Shape 1422"/>
          <p:cNvSpPr txBox="1"/>
          <p:nvPr/>
        </p:nvSpPr>
        <p:spPr>
          <a:xfrm>
            <a:off x="7391400" y="23622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cxnSp>
        <p:nvCxnSpPr>
          <p:cNvPr id="1423" name="Shape 1423"/>
          <p:cNvCxnSpPr/>
          <p:nvPr/>
        </p:nvCxnSpPr>
        <p:spPr>
          <a:xfrm>
            <a:off x="7696200" y="28194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24" name="Shape 1424"/>
          <p:cNvCxnSpPr/>
          <p:nvPr/>
        </p:nvCxnSpPr>
        <p:spPr>
          <a:xfrm>
            <a:off x="7696200" y="39624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25" name="Shape 1425"/>
          <p:cNvCxnSpPr/>
          <p:nvPr/>
        </p:nvCxnSpPr>
        <p:spPr>
          <a:xfrm>
            <a:off x="6477000" y="3048000"/>
            <a:ext cx="914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26" name="Shape 1426"/>
          <p:cNvCxnSpPr/>
          <p:nvPr/>
        </p:nvCxnSpPr>
        <p:spPr>
          <a:xfrm>
            <a:off x="4572000" y="5181600"/>
            <a:ext cx="685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27" name="Shape 1427"/>
          <p:cNvCxnSpPr/>
          <p:nvPr/>
        </p:nvCxnSpPr>
        <p:spPr>
          <a:xfrm>
            <a:off x="7086600" y="44958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28" name="Shape 1428"/>
          <p:cNvCxnSpPr/>
          <p:nvPr/>
        </p:nvCxnSpPr>
        <p:spPr>
          <a:xfrm>
            <a:off x="7086600" y="4495800"/>
            <a:ext cx="0" cy="685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9" name="Shape 1429"/>
          <p:cNvCxnSpPr/>
          <p:nvPr/>
        </p:nvCxnSpPr>
        <p:spPr>
          <a:xfrm>
            <a:off x="6477000" y="5181600"/>
            <a:ext cx="6095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0" name="Shape 1430"/>
          <p:cNvCxnSpPr/>
          <p:nvPr/>
        </p:nvCxnSpPr>
        <p:spPr>
          <a:xfrm>
            <a:off x="6477000" y="3581400"/>
            <a:ext cx="914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31" name="Shape 1431"/>
          <p:cNvCxnSpPr/>
          <p:nvPr/>
        </p:nvCxnSpPr>
        <p:spPr>
          <a:xfrm>
            <a:off x="8534400" y="3429000"/>
            <a:ext cx="2286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2" name="Shape 1432"/>
          <p:cNvCxnSpPr/>
          <p:nvPr/>
        </p:nvCxnSpPr>
        <p:spPr>
          <a:xfrm>
            <a:off x="8763000" y="3429000"/>
            <a:ext cx="0" cy="205740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3" name="Shape 1433"/>
          <p:cNvCxnSpPr/>
          <p:nvPr/>
        </p:nvCxnSpPr>
        <p:spPr>
          <a:xfrm rot="10800000">
            <a:off x="1066800" y="5486400"/>
            <a:ext cx="76961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4" name="Shape 1434"/>
          <p:cNvCxnSpPr/>
          <p:nvPr/>
        </p:nvCxnSpPr>
        <p:spPr>
          <a:xfrm rot="10800000">
            <a:off x="1676400" y="3276600"/>
            <a:ext cx="0" cy="2209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5" name="Shape 1435"/>
          <p:cNvCxnSpPr/>
          <p:nvPr/>
        </p:nvCxnSpPr>
        <p:spPr>
          <a:xfrm>
            <a:off x="1676400" y="32766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36" name="Shape 1436"/>
          <p:cNvCxnSpPr/>
          <p:nvPr/>
        </p:nvCxnSpPr>
        <p:spPr>
          <a:xfrm flipH="1" flipV="1">
            <a:off x="4736307" y="4533900"/>
            <a:ext cx="1" cy="952501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7" name="Shape 1437"/>
          <p:cNvCxnSpPr/>
          <p:nvPr/>
        </p:nvCxnSpPr>
        <p:spPr>
          <a:xfrm>
            <a:off x="4736307" y="4572000"/>
            <a:ext cx="369092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38" name="Shape 1438"/>
          <p:cNvCxnSpPr/>
          <p:nvPr/>
        </p:nvCxnSpPr>
        <p:spPr>
          <a:xfrm rot="10800000">
            <a:off x="1828800" y="2133600"/>
            <a:ext cx="0" cy="6095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9" name="Shape 1439"/>
          <p:cNvCxnSpPr/>
          <p:nvPr/>
        </p:nvCxnSpPr>
        <p:spPr>
          <a:xfrm>
            <a:off x="1828800" y="2133600"/>
            <a:ext cx="5257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0" name="Shape 1440"/>
          <p:cNvCxnSpPr/>
          <p:nvPr/>
        </p:nvCxnSpPr>
        <p:spPr>
          <a:xfrm>
            <a:off x="7086600" y="21336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1" name="Shape 1441"/>
          <p:cNvCxnSpPr/>
          <p:nvPr/>
        </p:nvCxnSpPr>
        <p:spPr>
          <a:xfrm rot="10800000">
            <a:off x="1066800" y="2666999"/>
            <a:ext cx="0" cy="2819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2" name="Shape 1442"/>
          <p:cNvCxnSpPr/>
          <p:nvPr/>
        </p:nvCxnSpPr>
        <p:spPr>
          <a:xfrm>
            <a:off x="1066800" y="2667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43" name="Shape 1443"/>
          <p:cNvSpPr/>
          <p:nvPr/>
        </p:nvSpPr>
        <p:spPr>
          <a:xfrm rot="-5400000">
            <a:off x="3390899" y="3009899"/>
            <a:ext cx="1524000" cy="381000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Instruction Reg</a:t>
            </a:r>
          </a:p>
        </p:txBody>
      </p:sp>
      <p:cxnSp>
        <p:nvCxnSpPr>
          <p:cNvPr id="1444" name="Shape 1444"/>
          <p:cNvCxnSpPr/>
          <p:nvPr/>
        </p:nvCxnSpPr>
        <p:spPr>
          <a:xfrm>
            <a:off x="3505200" y="3200400"/>
            <a:ext cx="457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45" name="Shape 1445"/>
          <p:cNvCxnSpPr/>
          <p:nvPr/>
        </p:nvCxnSpPr>
        <p:spPr>
          <a:xfrm>
            <a:off x="3733800" y="3200400"/>
            <a:ext cx="0" cy="914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6" name="Shape 1446"/>
          <p:cNvCxnSpPr/>
          <p:nvPr/>
        </p:nvCxnSpPr>
        <p:spPr>
          <a:xfrm>
            <a:off x="4343400" y="3048000"/>
            <a:ext cx="2286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7" name="Shape 1447"/>
          <p:cNvSpPr/>
          <p:nvPr/>
        </p:nvSpPr>
        <p:spPr>
          <a:xfrm>
            <a:off x="3657600" y="4419600"/>
            <a:ext cx="762000" cy="6857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Control</a:t>
            </a:r>
          </a:p>
        </p:txBody>
      </p:sp>
      <p:cxnSp>
        <p:nvCxnSpPr>
          <p:cNvPr id="1448" name="Shape 1448"/>
          <p:cNvCxnSpPr/>
          <p:nvPr/>
        </p:nvCxnSpPr>
        <p:spPr>
          <a:xfrm>
            <a:off x="6629400" y="3581400"/>
            <a:ext cx="0" cy="2209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9" name="Shape 1449"/>
          <p:cNvCxnSpPr/>
          <p:nvPr/>
        </p:nvCxnSpPr>
        <p:spPr>
          <a:xfrm rot="10800000">
            <a:off x="2362200" y="5791200"/>
            <a:ext cx="42671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0" name="Shape 1450"/>
          <p:cNvCxnSpPr/>
          <p:nvPr/>
        </p:nvCxnSpPr>
        <p:spPr>
          <a:xfrm rot="10800000">
            <a:off x="2362200" y="4191000"/>
            <a:ext cx="0" cy="16001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1" name="Shape 1451"/>
          <p:cNvCxnSpPr/>
          <p:nvPr/>
        </p:nvCxnSpPr>
        <p:spPr>
          <a:xfrm>
            <a:off x="2362200" y="4191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52" name="Shape 1452"/>
          <p:cNvSpPr txBox="1">
            <a:spLocks noGrp="1"/>
          </p:cNvSpPr>
          <p:nvPr>
            <p:ph type="title" idx="4294967295"/>
          </p:nvPr>
        </p:nvSpPr>
        <p:spPr>
          <a:xfrm>
            <a:off x="574675" y="-76200"/>
            <a:ext cx="80010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en-US" sz="28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Cycle 4 (State 3) Operation</a:t>
            </a:r>
          </a:p>
        </p:txBody>
      </p:sp>
      <p:sp>
        <p:nvSpPr>
          <p:cNvPr id="1453" name="Shape 1453"/>
          <p:cNvSpPr txBox="1"/>
          <p:nvPr/>
        </p:nvSpPr>
        <p:spPr>
          <a:xfrm>
            <a:off x="2590800" y="2819400"/>
            <a:ext cx="52290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addr</a:t>
            </a:r>
          </a:p>
        </p:txBody>
      </p:sp>
      <p:sp>
        <p:nvSpPr>
          <p:cNvPr id="1454" name="Shape 1454"/>
          <p:cNvSpPr txBox="1"/>
          <p:nvPr/>
        </p:nvSpPr>
        <p:spPr>
          <a:xfrm>
            <a:off x="2590800" y="4038600"/>
            <a:ext cx="509434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</a:t>
            </a:r>
          </a:p>
        </p:txBody>
      </p:sp>
      <p:sp>
        <p:nvSpPr>
          <p:cNvPr id="1455" name="Shape 1455"/>
          <p:cNvSpPr txBox="1"/>
          <p:nvPr/>
        </p:nvSpPr>
        <p:spPr>
          <a:xfrm>
            <a:off x="1295400" y="28194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1456" name="Shape 1456"/>
          <p:cNvSpPr txBox="1"/>
          <p:nvPr/>
        </p:nvSpPr>
        <p:spPr>
          <a:xfrm>
            <a:off x="3886200" y="37338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cxnSp>
        <p:nvCxnSpPr>
          <p:cNvPr id="1457" name="Shape 1457"/>
          <p:cNvCxnSpPr/>
          <p:nvPr/>
        </p:nvCxnSpPr>
        <p:spPr>
          <a:xfrm>
            <a:off x="4419600" y="4724400"/>
            <a:ext cx="1523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8" name="Shape 1458"/>
          <p:cNvCxnSpPr/>
          <p:nvPr/>
        </p:nvCxnSpPr>
        <p:spPr>
          <a:xfrm>
            <a:off x="4572000" y="2514600"/>
            <a:ext cx="0" cy="2209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9" name="Shape 1459"/>
          <p:cNvCxnSpPr/>
          <p:nvPr/>
        </p:nvCxnSpPr>
        <p:spPr>
          <a:xfrm flipH="1" flipV="1">
            <a:off x="4736308" y="5486399"/>
            <a:ext cx="4026692" cy="1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0" name="Shape 1460"/>
          <p:cNvCxnSpPr/>
          <p:nvPr/>
        </p:nvCxnSpPr>
        <p:spPr>
          <a:xfrm>
            <a:off x="4572000" y="3048000"/>
            <a:ext cx="0" cy="609599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1" name="Shape 1461"/>
          <p:cNvSpPr txBox="1"/>
          <p:nvPr/>
        </p:nvSpPr>
        <p:spPr>
          <a:xfrm>
            <a:off x="1208087" y="1295400"/>
            <a:ext cx="7296149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Send control signal to address MUX to select dest and to data </a:t>
            </a:r>
          </a:p>
          <a:p>
            <a:pPr algn="ctr"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 to select ALU output, then send write enable to register file.</a:t>
            </a:r>
          </a:p>
        </p:txBody>
      </p:sp>
      <p:grpSp>
        <p:nvGrpSpPr>
          <p:cNvPr id="1462" name="Shape 1462"/>
          <p:cNvGrpSpPr/>
          <p:nvPr/>
        </p:nvGrpSpPr>
        <p:grpSpPr>
          <a:xfrm>
            <a:off x="5610225" y="4876802"/>
            <a:ext cx="288924" cy="1404937"/>
            <a:chOff x="3534" y="3071"/>
            <a:chExt cx="181" cy="884"/>
          </a:xfrm>
        </p:grpSpPr>
        <p:cxnSp>
          <p:nvCxnSpPr>
            <p:cNvPr id="1463" name="Shape 1463"/>
            <p:cNvCxnSpPr/>
            <p:nvPr/>
          </p:nvCxnSpPr>
          <p:spPr>
            <a:xfrm>
              <a:off x="3600" y="3071"/>
              <a:ext cx="0" cy="67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64" name="Shape 1464"/>
            <p:cNvSpPr txBox="1"/>
            <p:nvPr/>
          </p:nvSpPr>
          <p:spPr>
            <a:xfrm>
              <a:off x="3534" y="3743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1468" name="Shape 1468"/>
          <p:cNvGrpSpPr/>
          <p:nvPr/>
        </p:nvGrpSpPr>
        <p:grpSpPr>
          <a:xfrm>
            <a:off x="1300162" y="3048000"/>
            <a:ext cx="288924" cy="3754438"/>
            <a:chOff x="818" y="1920"/>
            <a:chExt cx="181" cy="2365"/>
          </a:xfrm>
        </p:grpSpPr>
        <p:cxnSp>
          <p:nvCxnSpPr>
            <p:cNvPr id="1469" name="Shape 1469"/>
            <p:cNvCxnSpPr/>
            <p:nvPr/>
          </p:nvCxnSpPr>
          <p:spPr>
            <a:xfrm>
              <a:off x="911" y="1920"/>
              <a:ext cx="0" cy="216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0" name="Shape 1470"/>
            <p:cNvSpPr txBox="1"/>
            <p:nvPr/>
          </p:nvSpPr>
          <p:spPr>
            <a:xfrm>
              <a:off x="818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1471" name="Shape 1471"/>
          <p:cNvGrpSpPr/>
          <p:nvPr/>
        </p:nvGrpSpPr>
        <p:grpSpPr>
          <a:xfrm>
            <a:off x="1676400" y="3352801"/>
            <a:ext cx="809624" cy="2928937"/>
            <a:chOff x="1056" y="2112"/>
            <a:chExt cx="509" cy="1844"/>
          </a:xfrm>
        </p:grpSpPr>
        <p:cxnSp>
          <p:nvCxnSpPr>
            <p:cNvPr id="1472" name="Shape 1472"/>
            <p:cNvCxnSpPr/>
            <p:nvPr/>
          </p:nvCxnSpPr>
          <p:spPr>
            <a:xfrm>
              <a:off x="1392" y="2112"/>
              <a:ext cx="0" cy="163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3" name="Shape 1473"/>
            <p:cNvSpPr txBox="1"/>
            <p:nvPr/>
          </p:nvSpPr>
          <p:spPr>
            <a:xfrm>
              <a:off x="1056" y="3743"/>
              <a:ext cx="509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    X    </a:t>
              </a:r>
            </a:p>
          </p:txBody>
        </p:sp>
      </p:grpSp>
      <p:grpSp>
        <p:nvGrpSpPr>
          <p:cNvPr id="1474" name="Shape 1474"/>
          <p:cNvGrpSpPr/>
          <p:nvPr/>
        </p:nvGrpSpPr>
        <p:grpSpPr>
          <a:xfrm>
            <a:off x="2609850" y="4876800"/>
            <a:ext cx="288924" cy="1925638"/>
            <a:chOff x="1644" y="3071"/>
            <a:chExt cx="181" cy="1213"/>
          </a:xfrm>
        </p:grpSpPr>
        <p:cxnSp>
          <p:nvCxnSpPr>
            <p:cNvPr id="1475" name="Shape 1475"/>
            <p:cNvCxnSpPr/>
            <p:nvPr/>
          </p:nvCxnSpPr>
          <p:spPr>
            <a:xfrm>
              <a:off x="1728" y="3071"/>
              <a:ext cx="0" cy="1007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6" name="Shape 1476"/>
            <p:cNvSpPr txBox="1"/>
            <p:nvPr/>
          </p:nvSpPr>
          <p:spPr>
            <a:xfrm>
              <a:off x="1644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1477" name="Shape 1477"/>
          <p:cNvGrpSpPr/>
          <p:nvPr/>
        </p:nvGrpSpPr>
        <p:grpSpPr>
          <a:xfrm>
            <a:off x="2987674" y="4876802"/>
            <a:ext cx="530225" cy="1404937"/>
            <a:chOff x="1881" y="3071"/>
            <a:chExt cx="334" cy="884"/>
          </a:xfrm>
        </p:grpSpPr>
        <p:cxnSp>
          <p:nvCxnSpPr>
            <p:cNvPr id="1478" name="Shape 1478"/>
            <p:cNvCxnSpPr/>
            <p:nvPr/>
          </p:nvCxnSpPr>
          <p:spPr>
            <a:xfrm>
              <a:off x="2063" y="3071"/>
              <a:ext cx="0" cy="67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9" name="Shape 1479"/>
            <p:cNvSpPr txBox="1"/>
            <p:nvPr/>
          </p:nvSpPr>
          <p:spPr>
            <a:xfrm>
              <a:off x="1881" y="3743"/>
              <a:ext cx="334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X  </a:t>
              </a:r>
            </a:p>
          </p:txBody>
        </p:sp>
      </p:grpSp>
      <p:grpSp>
        <p:nvGrpSpPr>
          <p:cNvPr id="1480" name="Shape 1480"/>
          <p:cNvGrpSpPr/>
          <p:nvPr/>
        </p:nvGrpSpPr>
        <p:grpSpPr>
          <a:xfrm>
            <a:off x="4359277" y="3810001"/>
            <a:ext cx="754063" cy="2471737"/>
            <a:chOff x="2745" y="2400"/>
            <a:chExt cx="475" cy="1556"/>
          </a:xfrm>
        </p:grpSpPr>
        <p:cxnSp>
          <p:nvCxnSpPr>
            <p:cNvPr id="1481" name="Shape 1481"/>
            <p:cNvCxnSpPr/>
            <p:nvPr/>
          </p:nvCxnSpPr>
          <p:spPr>
            <a:xfrm>
              <a:off x="3120" y="2400"/>
              <a:ext cx="0" cy="134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82" name="Shape 1482"/>
            <p:cNvSpPr txBox="1"/>
            <p:nvPr/>
          </p:nvSpPr>
          <p:spPr>
            <a:xfrm>
              <a:off x="2745" y="3743"/>
              <a:ext cx="475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      1 </a:t>
              </a:r>
            </a:p>
          </p:txBody>
        </p:sp>
      </p:grpSp>
      <p:grpSp>
        <p:nvGrpSpPr>
          <p:cNvPr id="1483" name="Shape 1483"/>
          <p:cNvGrpSpPr/>
          <p:nvPr/>
        </p:nvGrpSpPr>
        <p:grpSpPr>
          <a:xfrm>
            <a:off x="5016504" y="4648201"/>
            <a:ext cx="614362" cy="2154238"/>
            <a:chOff x="3160" y="2928"/>
            <a:chExt cx="386" cy="1357"/>
          </a:xfrm>
        </p:grpSpPr>
        <p:cxnSp>
          <p:nvCxnSpPr>
            <p:cNvPr id="1484" name="Shape 1484"/>
            <p:cNvCxnSpPr/>
            <p:nvPr/>
          </p:nvCxnSpPr>
          <p:spPr>
            <a:xfrm>
              <a:off x="3359" y="2928"/>
              <a:ext cx="0" cy="115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85" name="Shape 1485"/>
            <p:cNvSpPr txBox="1"/>
            <p:nvPr/>
          </p:nvSpPr>
          <p:spPr>
            <a:xfrm>
              <a:off x="3160" y="4072"/>
              <a:ext cx="386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 1   </a:t>
              </a:r>
            </a:p>
          </p:txBody>
        </p:sp>
      </p:grpSp>
      <p:grpSp>
        <p:nvGrpSpPr>
          <p:cNvPr id="1486" name="Shape 1486"/>
          <p:cNvGrpSpPr/>
          <p:nvPr/>
        </p:nvGrpSpPr>
        <p:grpSpPr>
          <a:xfrm>
            <a:off x="7439026" y="4419600"/>
            <a:ext cx="552450" cy="1862137"/>
            <a:chOff x="4686" y="2784"/>
            <a:chExt cx="348" cy="1172"/>
          </a:xfrm>
        </p:grpSpPr>
        <p:cxnSp>
          <p:nvCxnSpPr>
            <p:cNvPr id="1487" name="Shape 1487"/>
            <p:cNvCxnSpPr/>
            <p:nvPr/>
          </p:nvCxnSpPr>
          <p:spPr>
            <a:xfrm>
              <a:off x="4752" y="2831"/>
              <a:ext cx="0" cy="9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8" name="Shape 1488"/>
            <p:cNvCxnSpPr/>
            <p:nvPr/>
          </p:nvCxnSpPr>
          <p:spPr>
            <a:xfrm>
              <a:off x="4800" y="2784"/>
              <a:ext cx="0" cy="959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89" name="Shape 1489"/>
            <p:cNvSpPr txBox="1"/>
            <p:nvPr/>
          </p:nvSpPr>
          <p:spPr>
            <a:xfrm>
              <a:off x="4686" y="3743"/>
              <a:ext cx="348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XX</a:t>
              </a:r>
            </a:p>
          </p:txBody>
        </p:sp>
      </p:grpSp>
      <p:grpSp>
        <p:nvGrpSpPr>
          <p:cNvPr id="1490" name="Shape 1490"/>
          <p:cNvGrpSpPr/>
          <p:nvPr/>
        </p:nvGrpSpPr>
        <p:grpSpPr>
          <a:xfrm>
            <a:off x="6927849" y="3276599"/>
            <a:ext cx="615950" cy="3525838"/>
            <a:chOff x="4363" y="2063"/>
            <a:chExt cx="388" cy="2221"/>
          </a:xfrm>
        </p:grpSpPr>
        <p:cxnSp>
          <p:nvCxnSpPr>
            <p:cNvPr id="1491" name="Shape 1491"/>
            <p:cNvCxnSpPr/>
            <p:nvPr/>
          </p:nvCxnSpPr>
          <p:spPr>
            <a:xfrm flipH="1">
              <a:off x="4512" y="2063"/>
              <a:ext cx="239" cy="19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92" name="Shape 1492"/>
            <p:cNvGrpSpPr/>
            <p:nvPr/>
          </p:nvGrpSpPr>
          <p:grpSpPr>
            <a:xfrm>
              <a:off x="4363" y="2255"/>
              <a:ext cx="334" cy="2029"/>
              <a:chOff x="4363" y="2255"/>
              <a:chExt cx="334" cy="2029"/>
            </a:xfrm>
          </p:grpSpPr>
          <p:cxnSp>
            <p:nvCxnSpPr>
              <p:cNvPr id="1493" name="Shape 1493"/>
              <p:cNvCxnSpPr/>
              <p:nvPr/>
            </p:nvCxnSpPr>
            <p:spPr>
              <a:xfrm>
                <a:off x="4511" y="2255"/>
                <a:ext cx="0" cy="1823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94" name="Shape 1494"/>
              <p:cNvSpPr txBox="1"/>
              <p:nvPr/>
            </p:nvSpPr>
            <p:spPr>
              <a:xfrm>
                <a:off x="4363" y="4072"/>
                <a:ext cx="334" cy="213"/>
              </a:xfrm>
              <a:prstGeom prst="rect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>
                    <a:latin typeface="Calibri"/>
                    <a:ea typeface="Calibri"/>
                    <a:cs typeface="Calibri"/>
                    <a:sym typeface="Calibri"/>
                  </a:rPr>
                  <a:t>  X   </a:t>
                </a:r>
              </a:p>
            </p:txBody>
          </p:sp>
        </p:grpSp>
      </p:grpSp>
      <p:grpSp>
        <p:nvGrpSpPr>
          <p:cNvPr id="1495" name="Shape 1495"/>
          <p:cNvGrpSpPr/>
          <p:nvPr/>
        </p:nvGrpSpPr>
        <p:grpSpPr>
          <a:xfrm>
            <a:off x="8080385" y="3962400"/>
            <a:ext cx="392113" cy="2840038"/>
            <a:chOff x="5090" y="2495"/>
            <a:chExt cx="246" cy="1789"/>
          </a:xfrm>
        </p:grpSpPr>
        <p:cxnSp>
          <p:nvCxnSpPr>
            <p:cNvPr id="1496" name="Shape 1496"/>
            <p:cNvCxnSpPr/>
            <p:nvPr/>
          </p:nvCxnSpPr>
          <p:spPr>
            <a:xfrm>
              <a:off x="5231" y="2495"/>
              <a:ext cx="0" cy="158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97" name="Shape 1497"/>
            <p:cNvSpPr txBox="1"/>
            <p:nvPr/>
          </p:nvSpPr>
          <p:spPr>
            <a:xfrm>
              <a:off x="5090" y="4072"/>
              <a:ext cx="246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X </a:t>
              </a:r>
            </a:p>
          </p:txBody>
        </p:sp>
      </p:grpSp>
      <p:cxnSp>
        <p:nvCxnSpPr>
          <p:cNvPr id="1498" name="Shape 1498"/>
          <p:cNvCxnSpPr/>
          <p:nvPr/>
        </p:nvCxnSpPr>
        <p:spPr>
          <a:xfrm>
            <a:off x="7010400" y="41910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99" name="Shape 1499"/>
          <p:cNvSpPr txBox="1"/>
          <p:nvPr/>
        </p:nvSpPr>
        <p:spPr>
          <a:xfrm>
            <a:off x="6705600" y="3657600"/>
            <a:ext cx="314324" cy="30777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500" name="Shape 1500"/>
          <p:cNvSpPr txBox="1"/>
          <p:nvPr/>
        </p:nvSpPr>
        <p:spPr>
          <a:xfrm>
            <a:off x="6705600" y="4114800"/>
            <a:ext cx="314324" cy="30777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1501" name="Shape 1501"/>
          <p:cNvCxnSpPr/>
          <p:nvPr/>
        </p:nvCxnSpPr>
        <p:spPr>
          <a:xfrm>
            <a:off x="7010400" y="38862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02" name="Shape 1502"/>
          <p:cNvSpPr/>
          <p:nvPr/>
        </p:nvSpPr>
        <p:spPr>
          <a:xfrm rot="-5400000">
            <a:off x="8391524" y="3279774"/>
            <a:ext cx="774700" cy="279399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200" b="1">
                <a:latin typeface="Calibri"/>
                <a:ea typeface="Calibri"/>
                <a:cs typeface="Calibri"/>
                <a:sym typeface="Calibri"/>
              </a:rPr>
              <a:t>ALU result</a:t>
            </a:r>
          </a:p>
        </p:txBody>
      </p:sp>
      <p:cxnSp>
        <p:nvCxnSpPr>
          <p:cNvPr id="1399" name="Shape 1399"/>
          <p:cNvCxnSpPr/>
          <p:nvPr/>
        </p:nvCxnSpPr>
        <p:spPr>
          <a:xfrm>
            <a:off x="5410200" y="4267200"/>
            <a:ext cx="228600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91478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5528733" y="79078"/>
            <a:ext cx="3565332" cy="1063922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Poll:</a:t>
            </a:r>
            <a:r>
              <a:rPr kumimoji="0" lang="en-US" sz="1600" b="1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 </a:t>
            </a:r>
            <a:r>
              <a:rPr kumimoji="0" lang="en-US" sz="1600" b="1" i="0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How many control bits are</a:t>
            </a:r>
            <a:r>
              <a:rPr kumimoji="0" lang="en-US" sz="1600" b="1" i="0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 different between </a:t>
            </a:r>
            <a:r>
              <a:rPr kumimoji="0" lang="en-US" sz="1600" b="1" i="1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nor (state 4)</a:t>
            </a:r>
            <a:r>
              <a:rPr kumimoji="0" lang="en-US" sz="1600" b="1" i="0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 and </a:t>
            </a:r>
            <a:r>
              <a:rPr kumimoji="0" lang="en-US" sz="1600" b="1" i="1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add (state 2)?</a:t>
            </a:r>
          </a:p>
        </p:txBody>
      </p:sp>
      <p:sp>
        <p:nvSpPr>
          <p:cNvPr id="1629" name="Shape 1629"/>
          <p:cNvSpPr txBox="1">
            <a:spLocks noGrp="1"/>
          </p:cNvSpPr>
          <p:nvPr>
            <p:ph type="sldNum" idx="4294967295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400">
                <a:ea typeface="Calibri"/>
                <a:sym typeface="Calibri"/>
              </a:rPr>
              <a:pPr>
                <a:buSzPct val="25000"/>
              </a:pPr>
              <a:t>25</a:t>
            </a:fld>
            <a:endParaRPr lang="en-US" sz="1400">
              <a:ea typeface="Calibri"/>
              <a:sym typeface="Calibri"/>
            </a:endParaRPr>
          </a:p>
        </p:txBody>
      </p:sp>
      <p:sp>
        <p:nvSpPr>
          <p:cNvPr id="1630" name="Shape 1630"/>
          <p:cNvSpPr txBox="1">
            <a:spLocks noGrp="1"/>
          </p:cNvSpPr>
          <p:nvPr>
            <p:ph type="title" idx="4294967295"/>
          </p:nvPr>
        </p:nvSpPr>
        <p:spPr>
          <a:xfrm>
            <a:off x="990600" y="0"/>
            <a:ext cx="4538133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Control Rom for </a:t>
            </a:r>
            <a:r>
              <a:rPr lang="en-US" sz="2800" b="1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nor </a:t>
            </a:r>
            <a:r>
              <a:rPr lang="en-US" sz="28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(4 and 5)</a:t>
            </a:r>
          </a:p>
        </p:txBody>
      </p:sp>
      <p:sp>
        <p:nvSpPr>
          <p:cNvPr id="1631" name="Shape 1631"/>
          <p:cNvSpPr/>
          <p:nvPr/>
        </p:nvSpPr>
        <p:spPr>
          <a:xfrm rot="-5400000">
            <a:off x="6096000" y="2514600"/>
            <a:ext cx="3124199" cy="8381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4 × 16 Decoder</a:t>
            </a:r>
          </a:p>
        </p:txBody>
      </p:sp>
      <p:cxnSp>
        <p:nvCxnSpPr>
          <p:cNvPr id="1632" name="Shape 1632"/>
          <p:cNvCxnSpPr/>
          <p:nvPr/>
        </p:nvCxnSpPr>
        <p:spPr>
          <a:xfrm rot="10800000">
            <a:off x="1142999" y="1447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3" name="Shape 1633"/>
          <p:cNvCxnSpPr/>
          <p:nvPr/>
        </p:nvCxnSpPr>
        <p:spPr>
          <a:xfrm>
            <a:off x="1524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4" name="Shape 1634"/>
          <p:cNvCxnSpPr/>
          <p:nvPr/>
        </p:nvCxnSpPr>
        <p:spPr>
          <a:xfrm>
            <a:off x="1905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5" name="Shape 1635"/>
          <p:cNvCxnSpPr/>
          <p:nvPr/>
        </p:nvCxnSpPr>
        <p:spPr>
          <a:xfrm>
            <a:off x="2286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6" name="Shape 1636"/>
          <p:cNvCxnSpPr/>
          <p:nvPr/>
        </p:nvCxnSpPr>
        <p:spPr>
          <a:xfrm>
            <a:off x="2667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7" name="Shape 1637"/>
          <p:cNvCxnSpPr/>
          <p:nvPr/>
        </p:nvCxnSpPr>
        <p:spPr>
          <a:xfrm>
            <a:off x="3048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8" name="Shape 1638"/>
          <p:cNvCxnSpPr/>
          <p:nvPr/>
        </p:nvCxnSpPr>
        <p:spPr>
          <a:xfrm>
            <a:off x="3429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9" name="Shape 1639"/>
          <p:cNvCxnSpPr/>
          <p:nvPr/>
        </p:nvCxnSpPr>
        <p:spPr>
          <a:xfrm>
            <a:off x="3810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0" name="Shape 1640"/>
          <p:cNvCxnSpPr/>
          <p:nvPr/>
        </p:nvCxnSpPr>
        <p:spPr>
          <a:xfrm>
            <a:off x="4191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1" name="Shape 1641"/>
          <p:cNvCxnSpPr/>
          <p:nvPr/>
        </p:nvCxnSpPr>
        <p:spPr>
          <a:xfrm>
            <a:off x="4572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2" name="Shape 1642"/>
          <p:cNvCxnSpPr/>
          <p:nvPr/>
        </p:nvCxnSpPr>
        <p:spPr>
          <a:xfrm>
            <a:off x="4953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3" name="Shape 1643"/>
          <p:cNvCxnSpPr/>
          <p:nvPr/>
        </p:nvCxnSpPr>
        <p:spPr>
          <a:xfrm>
            <a:off x="5334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4" name="Shape 1644"/>
          <p:cNvCxnSpPr/>
          <p:nvPr/>
        </p:nvCxnSpPr>
        <p:spPr>
          <a:xfrm>
            <a:off x="5715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5" name="Shape 1645"/>
          <p:cNvCxnSpPr/>
          <p:nvPr/>
        </p:nvCxnSpPr>
        <p:spPr>
          <a:xfrm>
            <a:off x="6096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6" name="Shape 1646"/>
          <p:cNvCxnSpPr/>
          <p:nvPr/>
        </p:nvCxnSpPr>
        <p:spPr>
          <a:xfrm>
            <a:off x="6477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7" name="Shape 1647"/>
          <p:cNvCxnSpPr/>
          <p:nvPr/>
        </p:nvCxnSpPr>
        <p:spPr>
          <a:xfrm>
            <a:off x="6858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8" name="Shape 1648"/>
          <p:cNvCxnSpPr/>
          <p:nvPr/>
        </p:nvCxnSpPr>
        <p:spPr>
          <a:xfrm>
            <a:off x="1143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9" name="Shape 1649"/>
          <p:cNvSpPr/>
          <p:nvPr/>
        </p:nvSpPr>
        <p:spPr>
          <a:xfrm rot="-5400000">
            <a:off x="3048000" y="3657599"/>
            <a:ext cx="381000" cy="4343400"/>
          </a:xfrm>
          <a:prstGeom prst="leftBrace">
            <a:avLst>
              <a:gd name="adj1" fmla="val 95000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0" name="Shape 1650"/>
          <p:cNvSpPr txBox="1"/>
          <p:nvPr/>
        </p:nvSpPr>
        <p:spPr>
          <a:xfrm>
            <a:off x="1828800" y="6019800"/>
            <a:ext cx="2655791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Output: Control Signals</a:t>
            </a:r>
          </a:p>
        </p:txBody>
      </p:sp>
      <p:sp>
        <p:nvSpPr>
          <p:cNvPr id="1651" name="Shape 1651"/>
          <p:cNvSpPr/>
          <p:nvPr/>
        </p:nvSpPr>
        <p:spPr>
          <a:xfrm rot="-5400000">
            <a:off x="6096000" y="5181599"/>
            <a:ext cx="381000" cy="1295400"/>
          </a:xfrm>
          <a:prstGeom prst="leftBrace">
            <a:avLst>
              <a:gd name="adj1" fmla="val 2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2" name="Shape 1652"/>
          <p:cNvSpPr txBox="1"/>
          <p:nvPr/>
        </p:nvSpPr>
        <p:spPr>
          <a:xfrm>
            <a:off x="5638800" y="6019800"/>
            <a:ext cx="1304924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Next State</a:t>
            </a:r>
          </a:p>
        </p:txBody>
      </p:sp>
      <p:sp>
        <p:nvSpPr>
          <p:cNvPr id="1653" name="Shape 1653"/>
          <p:cNvSpPr txBox="1"/>
          <p:nvPr/>
        </p:nvSpPr>
        <p:spPr>
          <a:xfrm rot="-5400000">
            <a:off x="642883" y="4868832"/>
            <a:ext cx="635109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1654" name="Shape 1654"/>
          <p:cNvSpPr txBox="1"/>
          <p:nvPr/>
        </p:nvSpPr>
        <p:spPr>
          <a:xfrm rot="-5400000">
            <a:off x="806691" y="4645789"/>
            <a:ext cx="106631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addr</a:t>
            </a:r>
          </a:p>
        </p:txBody>
      </p:sp>
      <p:sp>
        <p:nvSpPr>
          <p:cNvPr id="1655" name="Shape 1655"/>
          <p:cNvSpPr txBox="1"/>
          <p:nvPr/>
        </p:nvSpPr>
        <p:spPr>
          <a:xfrm rot="-5400000">
            <a:off x="1258223" y="4755327"/>
            <a:ext cx="925253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Mem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1656" name="Shape 1656"/>
          <p:cNvSpPr txBox="1"/>
          <p:nvPr/>
        </p:nvSpPr>
        <p:spPr>
          <a:xfrm rot="-5400000">
            <a:off x="1597546" y="4718813"/>
            <a:ext cx="1008609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Mem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r/w</a:t>
            </a:r>
          </a:p>
        </p:txBody>
      </p:sp>
      <p:sp>
        <p:nvSpPr>
          <p:cNvPr id="1657" name="Shape 1657"/>
          <p:cNvSpPr txBox="1"/>
          <p:nvPr/>
        </p:nvSpPr>
        <p:spPr>
          <a:xfrm rot="-5400000">
            <a:off x="2198957" y="4895820"/>
            <a:ext cx="567783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IR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1658" name="Shape 1658"/>
          <p:cNvSpPr txBox="1"/>
          <p:nvPr/>
        </p:nvSpPr>
        <p:spPr>
          <a:xfrm rot="-5400000">
            <a:off x="2357943" y="4673571"/>
            <a:ext cx="101181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dest</a:t>
            </a:r>
          </a:p>
        </p:txBody>
      </p:sp>
      <p:sp>
        <p:nvSpPr>
          <p:cNvPr id="1659" name="Shape 1659"/>
          <p:cNvSpPr txBox="1"/>
          <p:nvPr/>
        </p:nvSpPr>
        <p:spPr>
          <a:xfrm rot="-5400000">
            <a:off x="2689233" y="4622771"/>
            <a:ext cx="1114407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rdata</a:t>
            </a:r>
          </a:p>
        </p:txBody>
      </p:sp>
      <p:sp>
        <p:nvSpPr>
          <p:cNvPr id="1660" name="Shape 1660"/>
          <p:cNvSpPr txBox="1"/>
          <p:nvPr/>
        </p:nvSpPr>
        <p:spPr>
          <a:xfrm rot="-5400000">
            <a:off x="3239293" y="4826793"/>
            <a:ext cx="773113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Reg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1661" name="Shape 1661"/>
          <p:cNvSpPr txBox="1"/>
          <p:nvPr/>
        </p:nvSpPr>
        <p:spPr>
          <a:xfrm rot="-5400000">
            <a:off x="3492125" y="4664045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alu1</a:t>
            </a:r>
          </a:p>
        </p:txBody>
      </p:sp>
      <p:sp>
        <p:nvSpPr>
          <p:cNvPr id="1662" name="Shape 1662"/>
          <p:cNvSpPr txBox="1"/>
          <p:nvPr/>
        </p:nvSpPr>
        <p:spPr>
          <a:xfrm rot="-5400000">
            <a:off x="3873125" y="4664045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alu2</a:t>
            </a:r>
          </a:p>
        </p:txBody>
      </p:sp>
      <p:sp>
        <p:nvSpPr>
          <p:cNvPr id="1663" name="Shape 1663"/>
          <p:cNvSpPr txBox="1"/>
          <p:nvPr/>
        </p:nvSpPr>
        <p:spPr>
          <a:xfrm rot="-5400000">
            <a:off x="4254125" y="4664045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alu2</a:t>
            </a:r>
          </a:p>
        </p:txBody>
      </p:sp>
      <p:sp>
        <p:nvSpPr>
          <p:cNvPr id="1664" name="Shape 1664"/>
          <p:cNvSpPr txBox="1"/>
          <p:nvPr/>
        </p:nvSpPr>
        <p:spPr>
          <a:xfrm rot="-5400000">
            <a:off x="4701381" y="4763293"/>
            <a:ext cx="896937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ALU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op</a:t>
            </a:r>
          </a:p>
        </p:txBody>
      </p:sp>
      <p:cxnSp>
        <p:nvCxnSpPr>
          <p:cNvPr id="1665" name="Shape 1665"/>
          <p:cNvCxnSpPr/>
          <p:nvPr/>
        </p:nvCxnSpPr>
        <p:spPr>
          <a:xfrm rot="10800000">
            <a:off x="1142999" y="1828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6" name="Shape 1666"/>
          <p:cNvCxnSpPr/>
          <p:nvPr/>
        </p:nvCxnSpPr>
        <p:spPr>
          <a:xfrm rot="10800000">
            <a:off x="1142999" y="2209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7" name="Shape 1667"/>
          <p:cNvCxnSpPr/>
          <p:nvPr/>
        </p:nvCxnSpPr>
        <p:spPr>
          <a:xfrm>
            <a:off x="8077200" y="23622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8" name="Shape 1668"/>
          <p:cNvCxnSpPr/>
          <p:nvPr/>
        </p:nvCxnSpPr>
        <p:spPr>
          <a:xfrm>
            <a:off x="8077200" y="25908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9" name="Shape 1669"/>
          <p:cNvCxnSpPr/>
          <p:nvPr/>
        </p:nvCxnSpPr>
        <p:spPr>
          <a:xfrm>
            <a:off x="8077200" y="28194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0" name="Shape 1670"/>
          <p:cNvCxnSpPr/>
          <p:nvPr/>
        </p:nvCxnSpPr>
        <p:spPr>
          <a:xfrm>
            <a:off x="8077200" y="30480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1" name="Shape 1671"/>
          <p:cNvCxnSpPr/>
          <p:nvPr/>
        </p:nvCxnSpPr>
        <p:spPr>
          <a:xfrm rot="10800000">
            <a:off x="1142999" y="2590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2" name="Shape 1672"/>
          <p:cNvCxnSpPr/>
          <p:nvPr/>
        </p:nvCxnSpPr>
        <p:spPr>
          <a:xfrm rot="10800000">
            <a:off x="1142999" y="2971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3" name="Shape 1673"/>
          <p:cNvCxnSpPr/>
          <p:nvPr/>
        </p:nvCxnSpPr>
        <p:spPr>
          <a:xfrm rot="10800000">
            <a:off x="1142999" y="3352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4" name="Shape 1674"/>
          <p:cNvCxnSpPr/>
          <p:nvPr/>
        </p:nvCxnSpPr>
        <p:spPr>
          <a:xfrm rot="10800000">
            <a:off x="1142999" y="3733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5" name="Shape 1675"/>
          <p:cNvCxnSpPr/>
          <p:nvPr/>
        </p:nvCxnSpPr>
        <p:spPr>
          <a:xfrm rot="10800000">
            <a:off x="1142999" y="4114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6" name="Shape 1676"/>
          <p:cNvCxnSpPr/>
          <p:nvPr/>
        </p:nvCxnSpPr>
        <p:spPr>
          <a:xfrm rot="10800000">
            <a:off x="1142999" y="1638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7" name="Shape 1677"/>
          <p:cNvCxnSpPr/>
          <p:nvPr/>
        </p:nvCxnSpPr>
        <p:spPr>
          <a:xfrm rot="10800000">
            <a:off x="1142999" y="2019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8" name="Shape 1678"/>
          <p:cNvCxnSpPr/>
          <p:nvPr/>
        </p:nvCxnSpPr>
        <p:spPr>
          <a:xfrm rot="10800000">
            <a:off x="1142999" y="2400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9" name="Shape 1679"/>
          <p:cNvCxnSpPr/>
          <p:nvPr/>
        </p:nvCxnSpPr>
        <p:spPr>
          <a:xfrm rot="10800000">
            <a:off x="1142999" y="2781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0" name="Shape 1680"/>
          <p:cNvCxnSpPr/>
          <p:nvPr/>
        </p:nvCxnSpPr>
        <p:spPr>
          <a:xfrm rot="10800000">
            <a:off x="1142999" y="3162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1" name="Shape 1681"/>
          <p:cNvCxnSpPr/>
          <p:nvPr/>
        </p:nvCxnSpPr>
        <p:spPr>
          <a:xfrm rot="10800000">
            <a:off x="1142999" y="3543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2" name="Shape 1682"/>
          <p:cNvCxnSpPr/>
          <p:nvPr/>
        </p:nvCxnSpPr>
        <p:spPr>
          <a:xfrm rot="10800000">
            <a:off x="1142999" y="3924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3" name="Shape 1683"/>
          <p:cNvCxnSpPr/>
          <p:nvPr/>
        </p:nvCxnSpPr>
        <p:spPr>
          <a:xfrm rot="10800000">
            <a:off x="1142999" y="4305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4" name="Shape 1684"/>
          <p:cNvSpPr/>
          <p:nvPr/>
        </p:nvSpPr>
        <p:spPr>
          <a:xfrm>
            <a:off x="1828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85" name="Shape 1685"/>
          <p:cNvSpPr/>
          <p:nvPr/>
        </p:nvSpPr>
        <p:spPr>
          <a:xfrm>
            <a:off x="2590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86" name="Shape 1686"/>
          <p:cNvSpPr/>
          <p:nvPr/>
        </p:nvSpPr>
        <p:spPr>
          <a:xfrm>
            <a:off x="4876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87" name="Shape 1687"/>
          <p:cNvSpPr/>
          <p:nvPr/>
        </p:nvSpPr>
        <p:spPr>
          <a:xfrm>
            <a:off x="6781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88" name="Shape 1688"/>
          <p:cNvSpPr/>
          <p:nvPr/>
        </p:nvSpPr>
        <p:spPr>
          <a:xfrm>
            <a:off x="563562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689" name="Shape 1689"/>
          <p:cNvSpPr/>
          <p:nvPr/>
        </p:nvSpPr>
        <p:spPr>
          <a:xfrm>
            <a:off x="601662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690" name="Shape 1690"/>
          <p:cNvSpPr/>
          <p:nvPr/>
        </p:nvSpPr>
        <p:spPr>
          <a:xfrm>
            <a:off x="639762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691" name="Shape 1691"/>
          <p:cNvSpPr/>
          <p:nvPr/>
        </p:nvSpPr>
        <p:spPr>
          <a:xfrm>
            <a:off x="677862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692" name="Shape 1692"/>
          <p:cNvSpPr/>
          <p:nvPr/>
        </p:nvSpPr>
        <p:spPr>
          <a:xfrm>
            <a:off x="4114800" y="2133600"/>
            <a:ext cx="152399" cy="1523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93" name="Shape 1693"/>
          <p:cNvSpPr/>
          <p:nvPr/>
        </p:nvSpPr>
        <p:spPr>
          <a:xfrm>
            <a:off x="6400800" y="1752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94" name="Shape 1694"/>
          <p:cNvSpPr/>
          <p:nvPr/>
        </p:nvSpPr>
        <p:spPr>
          <a:xfrm>
            <a:off x="6781800" y="1752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95" name="Shape 1695"/>
          <p:cNvSpPr/>
          <p:nvPr/>
        </p:nvSpPr>
        <p:spPr>
          <a:xfrm>
            <a:off x="106997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96" name="Shape 1696"/>
          <p:cNvSpPr/>
          <p:nvPr/>
        </p:nvSpPr>
        <p:spPr>
          <a:xfrm>
            <a:off x="3352800" y="2324100"/>
            <a:ext cx="152399" cy="1523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97" name="Shape 1697"/>
          <p:cNvSpPr/>
          <p:nvPr/>
        </p:nvSpPr>
        <p:spPr>
          <a:xfrm>
            <a:off x="3733800" y="2324100"/>
            <a:ext cx="152399" cy="1523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98" name="Shape 1698"/>
          <p:cNvSpPr/>
          <p:nvPr/>
        </p:nvSpPr>
        <p:spPr>
          <a:xfrm>
            <a:off x="2971800" y="2324100"/>
            <a:ext cx="152399" cy="1523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99" name="Shape 1699"/>
          <p:cNvSpPr/>
          <p:nvPr/>
        </p:nvSpPr>
        <p:spPr>
          <a:xfrm>
            <a:off x="5257800" y="2133600"/>
            <a:ext cx="152399" cy="1523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700" name="Shape 1700"/>
          <p:cNvSpPr/>
          <p:nvPr/>
        </p:nvSpPr>
        <p:spPr>
          <a:xfrm>
            <a:off x="6019800" y="2133600"/>
            <a:ext cx="152399" cy="1523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701" name="Shape 1701"/>
          <p:cNvSpPr/>
          <p:nvPr/>
        </p:nvSpPr>
        <p:spPr>
          <a:xfrm>
            <a:off x="6781800" y="2133600"/>
            <a:ext cx="152399" cy="1523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702" name="Shape 1702"/>
          <p:cNvSpPr/>
          <p:nvPr/>
        </p:nvSpPr>
        <p:spPr>
          <a:xfrm>
            <a:off x="4114800" y="1752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703" name="Shape 1703"/>
          <p:cNvSpPr/>
          <p:nvPr/>
        </p:nvSpPr>
        <p:spPr>
          <a:xfrm>
            <a:off x="3352800" y="1943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704" name="Shape 1704"/>
          <p:cNvSpPr/>
          <p:nvPr/>
        </p:nvSpPr>
        <p:spPr>
          <a:xfrm>
            <a:off x="3733800" y="1943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705" name="Shape 1705"/>
          <p:cNvSpPr/>
          <p:nvPr/>
        </p:nvSpPr>
        <p:spPr>
          <a:xfrm>
            <a:off x="2971800" y="1943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0374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1692" grpId="0" animBg="1"/>
      <p:bldP spid="1696" grpId="0" animBg="1"/>
      <p:bldP spid="1697" grpId="0" animBg="1"/>
      <p:bldP spid="1698" grpId="0" animBg="1"/>
      <p:bldP spid="1699" grpId="0" animBg="1"/>
      <p:bldP spid="1700" grpId="0" animBg="1"/>
      <p:bldP spid="170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Shape 1710"/>
          <p:cNvSpPr txBox="1">
            <a:spLocks noGrp="1"/>
          </p:cNvSpPr>
          <p:nvPr>
            <p:ph type="sldNum" idx="4294967295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400">
                <a:ea typeface="Calibri"/>
                <a:sym typeface="Calibri"/>
              </a:rPr>
              <a:pPr>
                <a:buSzPct val="25000"/>
              </a:pPr>
              <a:t>26</a:t>
            </a:fld>
            <a:endParaRPr lang="en-US" sz="1400">
              <a:ea typeface="Calibri"/>
              <a:sym typeface="Calibri"/>
            </a:endParaRPr>
          </a:p>
        </p:txBody>
      </p:sp>
      <p:sp>
        <p:nvSpPr>
          <p:cNvPr id="1711" name="Shape 1711"/>
          <p:cNvSpPr/>
          <p:nvPr/>
        </p:nvSpPr>
        <p:spPr>
          <a:xfrm>
            <a:off x="332645" y="2616199"/>
            <a:ext cx="8143142" cy="1893278"/>
          </a:xfrm>
          <a:prstGeom prst="ellipse">
            <a:avLst/>
          </a:prstGeom>
          <a:solidFill>
            <a:srgbClr val="66CCFF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2" name="Shape 1712"/>
          <p:cNvSpPr txBox="1">
            <a:spLocks noGrp="1"/>
          </p:cNvSpPr>
          <p:nvPr>
            <p:ph type="title" idx="4294967295"/>
          </p:nvPr>
        </p:nvSpPr>
        <p:spPr>
          <a:xfrm>
            <a:off x="574675" y="304800"/>
            <a:ext cx="80010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about the transition from state 1?</a:t>
            </a:r>
            <a:r>
              <a:rPr lang="en-US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cxnSp>
        <p:nvCxnSpPr>
          <p:cNvPr id="1715" name="Shape 1715"/>
          <p:cNvCxnSpPr>
            <a:stCxn id="1716" idx="4"/>
          </p:cNvCxnSpPr>
          <p:nvPr/>
        </p:nvCxnSpPr>
        <p:spPr>
          <a:xfrm>
            <a:off x="5238750" y="2539999"/>
            <a:ext cx="0" cy="22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17" name="Shape 1717"/>
          <p:cNvSpPr/>
          <p:nvPr/>
        </p:nvSpPr>
        <p:spPr>
          <a:xfrm>
            <a:off x="527050" y="1143000"/>
            <a:ext cx="3797299" cy="4508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6086" y="110197"/>
                </a:moveTo>
                <a:cubicBezTo>
                  <a:pt x="17056" y="115098"/>
                  <a:pt x="8026" y="119999"/>
                  <a:pt x="6822" y="104112"/>
                </a:cubicBezTo>
                <a:cubicBezTo>
                  <a:pt x="5618" y="88225"/>
                  <a:pt x="0" y="29746"/>
                  <a:pt x="18862" y="14873"/>
                </a:cubicBezTo>
                <a:cubicBezTo>
                  <a:pt x="37725" y="0"/>
                  <a:pt x="78862" y="7436"/>
                  <a:pt x="120000" y="14873"/>
                </a:cubicBez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8" name="Shape 1718"/>
          <p:cNvCxnSpPr/>
          <p:nvPr/>
        </p:nvCxnSpPr>
        <p:spPr>
          <a:xfrm flipH="1">
            <a:off x="1581150" y="3149600"/>
            <a:ext cx="3124199" cy="6095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19" name="Shape 1719"/>
          <p:cNvSpPr/>
          <p:nvPr/>
        </p:nvSpPr>
        <p:spPr>
          <a:xfrm>
            <a:off x="6381750" y="3759200"/>
            <a:ext cx="1066799" cy="685799"/>
          </a:xfrm>
          <a:prstGeom prst="ellipse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beq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cycle3</a:t>
            </a:r>
          </a:p>
        </p:txBody>
      </p:sp>
      <p:cxnSp>
        <p:nvCxnSpPr>
          <p:cNvPr id="1720" name="Shape 1720"/>
          <p:cNvCxnSpPr/>
          <p:nvPr/>
        </p:nvCxnSpPr>
        <p:spPr>
          <a:xfrm flipH="1">
            <a:off x="3105149" y="3302000"/>
            <a:ext cx="1752600" cy="5333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21" name="Shape 1721"/>
          <p:cNvCxnSpPr/>
          <p:nvPr/>
        </p:nvCxnSpPr>
        <p:spPr>
          <a:xfrm flipH="1">
            <a:off x="4476750" y="3378200"/>
            <a:ext cx="609599" cy="457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22" name="Shape 1722"/>
          <p:cNvCxnSpPr/>
          <p:nvPr/>
        </p:nvCxnSpPr>
        <p:spPr>
          <a:xfrm>
            <a:off x="5391150" y="3378200"/>
            <a:ext cx="152399" cy="381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23" name="Shape 1723"/>
          <p:cNvSpPr/>
          <p:nvPr/>
        </p:nvSpPr>
        <p:spPr>
          <a:xfrm>
            <a:off x="4933950" y="3759200"/>
            <a:ext cx="1066799" cy="685799"/>
          </a:xfrm>
          <a:prstGeom prst="ellipse">
            <a:avLst/>
          </a:prstGeom>
          <a:solidFill>
            <a:srgbClr val="99FF33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sw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cycle3</a:t>
            </a:r>
          </a:p>
        </p:txBody>
      </p:sp>
      <p:sp>
        <p:nvSpPr>
          <p:cNvPr id="1724" name="Shape 1724"/>
          <p:cNvSpPr/>
          <p:nvPr/>
        </p:nvSpPr>
        <p:spPr>
          <a:xfrm>
            <a:off x="3562350" y="3759200"/>
            <a:ext cx="1066799" cy="685799"/>
          </a:xfrm>
          <a:prstGeom prst="ellipse">
            <a:avLst/>
          </a:pr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lw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cycle3</a:t>
            </a:r>
          </a:p>
        </p:txBody>
      </p:sp>
      <p:sp>
        <p:nvSpPr>
          <p:cNvPr id="1725" name="Shape 1725"/>
          <p:cNvSpPr/>
          <p:nvPr/>
        </p:nvSpPr>
        <p:spPr>
          <a:xfrm>
            <a:off x="819150" y="3759200"/>
            <a:ext cx="1066799" cy="685799"/>
          </a:xfrm>
          <a:prstGeom prst="ellipse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add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 3</a:t>
            </a:r>
          </a:p>
        </p:txBody>
      </p:sp>
      <p:sp>
        <p:nvSpPr>
          <p:cNvPr id="1726" name="Shape 1726"/>
          <p:cNvSpPr/>
          <p:nvPr/>
        </p:nvSpPr>
        <p:spPr>
          <a:xfrm>
            <a:off x="819150" y="4597400"/>
            <a:ext cx="1066799" cy="685799"/>
          </a:xfrm>
          <a:prstGeom prst="ellipse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add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 4</a:t>
            </a:r>
          </a:p>
        </p:txBody>
      </p:sp>
      <p:sp>
        <p:nvSpPr>
          <p:cNvPr id="1727" name="Shape 1727"/>
          <p:cNvSpPr/>
          <p:nvPr/>
        </p:nvSpPr>
        <p:spPr>
          <a:xfrm>
            <a:off x="3562350" y="4597400"/>
            <a:ext cx="1066799" cy="685799"/>
          </a:xfrm>
          <a:prstGeom prst="ellipse">
            <a:avLst/>
          </a:pr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lw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cycle4</a:t>
            </a:r>
          </a:p>
        </p:txBody>
      </p:sp>
      <p:sp>
        <p:nvSpPr>
          <p:cNvPr id="1728" name="Shape 1728"/>
          <p:cNvSpPr/>
          <p:nvPr/>
        </p:nvSpPr>
        <p:spPr>
          <a:xfrm>
            <a:off x="4933950" y="4597400"/>
            <a:ext cx="1066799" cy="685799"/>
          </a:xfrm>
          <a:prstGeom prst="ellipse">
            <a:avLst/>
          </a:prstGeom>
          <a:solidFill>
            <a:srgbClr val="99FF33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sw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cycle4</a:t>
            </a:r>
          </a:p>
        </p:txBody>
      </p:sp>
      <p:sp>
        <p:nvSpPr>
          <p:cNvPr id="1729" name="Shape 1729"/>
          <p:cNvSpPr/>
          <p:nvPr/>
        </p:nvSpPr>
        <p:spPr>
          <a:xfrm>
            <a:off x="6381750" y="4597400"/>
            <a:ext cx="1066799" cy="685799"/>
          </a:xfrm>
          <a:prstGeom prst="ellipse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beq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cycle4</a:t>
            </a:r>
          </a:p>
        </p:txBody>
      </p:sp>
      <p:sp>
        <p:nvSpPr>
          <p:cNvPr id="1730" name="Shape 1730"/>
          <p:cNvSpPr/>
          <p:nvPr/>
        </p:nvSpPr>
        <p:spPr>
          <a:xfrm>
            <a:off x="2190750" y="3759200"/>
            <a:ext cx="1066799" cy="685799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nor</a:t>
            </a:r>
          </a:p>
          <a:p>
            <a:pPr algn="ctr">
              <a:buSzPct val="25000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cycle 3</a:t>
            </a:r>
          </a:p>
        </p:txBody>
      </p:sp>
      <p:sp>
        <p:nvSpPr>
          <p:cNvPr id="1731" name="Shape 1731"/>
          <p:cNvSpPr/>
          <p:nvPr/>
        </p:nvSpPr>
        <p:spPr>
          <a:xfrm>
            <a:off x="2190750" y="4597400"/>
            <a:ext cx="1066799" cy="685799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nor</a:t>
            </a:r>
          </a:p>
          <a:p>
            <a:pPr algn="ctr">
              <a:buSzPct val="25000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cycle 4</a:t>
            </a:r>
          </a:p>
        </p:txBody>
      </p:sp>
      <p:cxnSp>
        <p:nvCxnSpPr>
          <p:cNvPr id="1732" name="Shape 1732"/>
          <p:cNvCxnSpPr/>
          <p:nvPr/>
        </p:nvCxnSpPr>
        <p:spPr>
          <a:xfrm>
            <a:off x="5695950" y="3302000"/>
            <a:ext cx="1066799" cy="457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33" name="Shape 1733"/>
          <p:cNvSpPr/>
          <p:nvPr/>
        </p:nvSpPr>
        <p:spPr>
          <a:xfrm>
            <a:off x="3562350" y="5435600"/>
            <a:ext cx="1066799" cy="685799"/>
          </a:xfrm>
          <a:prstGeom prst="ellipse">
            <a:avLst/>
          </a:pr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lw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cycle5</a:t>
            </a:r>
          </a:p>
        </p:txBody>
      </p:sp>
      <p:cxnSp>
        <p:nvCxnSpPr>
          <p:cNvPr id="1734" name="Shape 1734"/>
          <p:cNvCxnSpPr/>
          <p:nvPr/>
        </p:nvCxnSpPr>
        <p:spPr>
          <a:xfrm>
            <a:off x="1352550" y="4445000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35" name="Shape 1735"/>
          <p:cNvCxnSpPr/>
          <p:nvPr/>
        </p:nvCxnSpPr>
        <p:spPr>
          <a:xfrm>
            <a:off x="2724150" y="4445000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36" name="Shape 1736"/>
          <p:cNvCxnSpPr/>
          <p:nvPr/>
        </p:nvCxnSpPr>
        <p:spPr>
          <a:xfrm>
            <a:off x="4095750" y="4445000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37" name="Shape 1737"/>
          <p:cNvCxnSpPr/>
          <p:nvPr/>
        </p:nvCxnSpPr>
        <p:spPr>
          <a:xfrm>
            <a:off x="5467350" y="4445000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38" name="Shape 1738"/>
          <p:cNvCxnSpPr/>
          <p:nvPr/>
        </p:nvCxnSpPr>
        <p:spPr>
          <a:xfrm>
            <a:off x="6915150" y="4445000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39" name="Shape 1739"/>
          <p:cNvCxnSpPr/>
          <p:nvPr/>
        </p:nvCxnSpPr>
        <p:spPr>
          <a:xfrm>
            <a:off x="4095750" y="5283200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1740" name="Shape 1740"/>
          <p:cNvGrpSpPr/>
          <p:nvPr/>
        </p:nvGrpSpPr>
        <p:grpSpPr>
          <a:xfrm>
            <a:off x="1641475" y="4216400"/>
            <a:ext cx="7197724" cy="2000249"/>
            <a:chOff x="806" y="2976"/>
            <a:chExt cx="4533" cy="1259"/>
          </a:xfrm>
        </p:grpSpPr>
        <p:sp>
          <p:nvSpPr>
            <p:cNvPr id="1741" name="Shape 1741"/>
            <p:cNvSpPr txBox="1"/>
            <p:nvPr/>
          </p:nvSpPr>
          <p:spPr>
            <a:xfrm>
              <a:off x="806" y="2985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1742" name="Shape 1742"/>
            <p:cNvSpPr txBox="1"/>
            <p:nvPr/>
          </p:nvSpPr>
          <p:spPr>
            <a:xfrm>
              <a:off x="806" y="3513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1743" name="Shape 1743"/>
            <p:cNvSpPr txBox="1"/>
            <p:nvPr/>
          </p:nvSpPr>
          <p:spPr>
            <a:xfrm>
              <a:off x="1670" y="2985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1744" name="Shape 1744"/>
            <p:cNvSpPr txBox="1"/>
            <p:nvPr/>
          </p:nvSpPr>
          <p:spPr>
            <a:xfrm>
              <a:off x="1679" y="3504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1745" name="Shape 1745"/>
            <p:cNvSpPr txBox="1"/>
            <p:nvPr/>
          </p:nvSpPr>
          <p:spPr>
            <a:xfrm>
              <a:off x="2544" y="2976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1746" name="Shape 1746"/>
            <p:cNvSpPr txBox="1"/>
            <p:nvPr/>
          </p:nvSpPr>
          <p:spPr>
            <a:xfrm>
              <a:off x="2544" y="3504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1747" name="Shape 1747"/>
            <p:cNvSpPr txBox="1"/>
            <p:nvPr/>
          </p:nvSpPr>
          <p:spPr>
            <a:xfrm>
              <a:off x="3445" y="2985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9</a:t>
              </a:r>
            </a:p>
          </p:txBody>
        </p:sp>
        <p:sp>
          <p:nvSpPr>
            <p:cNvPr id="1748" name="Shape 1748"/>
            <p:cNvSpPr txBox="1"/>
            <p:nvPr/>
          </p:nvSpPr>
          <p:spPr>
            <a:xfrm>
              <a:off x="3445" y="3513"/>
              <a:ext cx="280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10</a:t>
              </a:r>
            </a:p>
          </p:txBody>
        </p:sp>
        <p:sp>
          <p:nvSpPr>
            <p:cNvPr id="1749" name="Shape 1749"/>
            <p:cNvSpPr txBox="1"/>
            <p:nvPr/>
          </p:nvSpPr>
          <p:spPr>
            <a:xfrm>
              <a:off x="4309" y="2985"/>
              <a:ext cx="280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11</a:t>
              </a:r>
            </a:p>
          </p:txBody>
        </p:sp>
        <p:sp>
          <p:nvSpPr>
            <p:cNvPr id="1750" name="Shape 1750"/>
            <p:cNvSpPr txBox="1"/>
            <p:nvPr/>
          </p:nvSpPr>
          <p:spPr>
            <a:xfrm>
              <a:off x="4320" y="3504"/>
              <a:ext cx="280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12</a:t>
              </a:r>
            </a:p>
          </p:txBody>
        </p:sp>
        <p:sp>
          <p:nvSpPr>
            <p:cNvPr id="1751" name="Shape 1751"/>
            <p:cNvSpPr txBox="1"/>
            <p:nvPr/>
          </p:nvSpPr>
          <p:spPr>
            <a:xfrm>
              <a:off x="5184" y="2976"/>
              <a:ext cx="155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1752" name="Shape 1752"/>
            <p:cNvSpPr txBox="1"/>
            <p:nvPr/>
          </p:nvSpPr>
          <p:spPr>
            <a:xfrm>
              <a:off x="5184" y="3504"/>
              <a:ext cx="155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1753" name="Shape 1753"/>
            <p:cNvSpPr txBox="1"/>
            <p:nvPr/>
          </p:nvSpPr>
          <p:spPr>
            <a:xfrm>
              <a:off x="2592" y="3984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sp>
        <p:nvSpPr>
          <p:cNvPr id="1714" name="Shape 1714"/>
          <p:cNvSpPr/>
          <p:nvPr/>
        </p:nvSpPr>
        <p:spPr>
          <a:xfrm>
            <a:off x="4681902" y="2763092"/>
            <a:ext cx="1143000" cy="676652"/>
          </a:xfrm>
          <a:prstGeom prst="ellipse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State1: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decode</a:t>
            </a:r>
          </a:p>
        </p:txBody>
      </p:sp>
      <p:sp>
        <p:nvSpPr>
          <p:cNvPr id="1713" name="Shape 1713"/>
          <p:cNvSpPr/>
          <p:nvPr/>
        </p:nvSpPr>
        <p:spPr>
          <a:xfrm>
            <a:off x="4400550" y="1397000"/>
            <a:ext cx="1676399" cy="1066799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State 0:</a:t>
            </a:r>
          </a:p>
          <a:p>
            <a:pPr algn="ctr">
              <a:buSzPct val="25000"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Fetch cycle</a:t>
            </a:r>
          </a:p>
        </p:txBody>
      </p:sp>
      <p:sp>
        <p:nvSpPr>
          <p:cNvPr id="1716" name="Shape 1716"/>
          <p:cNvSpPr/>
          <p:nvPr/>
        </p:nvSpPr>
        <p:spPr>
          <a:xfrm>
            <a:off x="4324350" y="1320800"/>
            <a:ext cx="1828800" cy="1219199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Shape 1589"/>
          <p:cNvCxnSpPr/>
          <p:nvPr/>
        </p:nvCxnSpPr>
        <p:spPr>
          <a:xfrm>
            <a:off x="4015314" y="1641628"/>
            <a:ext cx="390795" cy="7151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85258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Shape 1758"/>
          <p:cNvSpPr txBox="1">
            <a:spLocks noGrp="1"/>
          </p:cNvSpPr>
          <p:nvPr>
            <p:ph type="sldNum" idx="4294967295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400">
                <a:ea typeface="Calibri"/>
                <a:sym typeface="Calibri"/>
              </a:rPr>
              <a:pPr>
                <a:buSzPct val="25000"/>
              </a:pPr>
              <a:t>27</a:t>
            </a:fld>
            <a:endParaRPr lang="en-US" sz="1400">
              <a:ea typeface="Calibri"/>
              <a:sym typeface="Calibri"/>
            </a:endParaRPr>
          </a:p>
        </p:txBody>
      </p:sp>
      <p:sp>
        <p:nvSpPr>
          <p:cNvPr id="1759" name="Shape 1759"/>
          <p:cNvSpPr txBox="1">
            <a:spLocks noGrp="1"/>
          </p:cNvSpPr>
          <p:nvPr>
            <p:ph type="title" idx="4294967295"/>
          </p:nvPr>
        </p:nvSpPr>
        <p:spPr>
          <a:xfrm>
            <a:off x="990600" y="0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Complete transition function circuit</a:t>
            </a:r>
          </a:p>
        </p:txBody>
      </p:sp>
      <p:sp>
        <p:nvSpPr>
          <p:cNvPr id="1760" name="Shape 1760"/>
          <p:cNvSpPr/>
          <p:nvPr/>
        </p:nvSpPr>
        <p:spPr>
          <a:xfrm rot="-5400000">
            <a:off x="3380582" y="2294731"/>
            <a:ext cx="1227137" cy="447674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4 × 16 Decoder</a:t>
            </a:r>
          </a:p>
        </p:txBody>
      </p:sp>
      <p:cxnSp>
        <p:nvCxnSpPr>
          <p:cNvPr id="1761" name="Shape 1761"/>
          <p:cNvCxnSpPr/>
          <p:nvPr/>
        </p:nvCxnSpPr>
        <p:spPr>
          <a:xfrm rot="10800000">
            <a:off x="515937" y="1935163"/>
            <a:ext cx="325437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2" name="Shape 1762"/>
          <p:cNvCxnSpPr/>
          <p:nvPr/>
        </p:nvCxnSpPr>
        <p:spPr>
          <a:xfrm>
            <a:off x="719137" y="1935163"/>
            <a:ext cx="0" cy="164623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3" name="Shape 1763"/>
          <p:cNvCxnSpPr/>
          <p:nvPr/>
        </p:nvCxnSpPr>
        <p:spPr>
          <a:xfrm>
            <a:off x="922337" y="1935163"/>
            <a:ext cx="0" cy="164623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4" name="Shape 1764"/>
          <p:cNvCxnSpPr/>
          <p:nvPr/>
        </p:nvCxnSpPr>
        <p:spPr>
          <a:xfrm>
            <a:off x="1125537" y="1935163"/>
            <a:ext cx="0" cy="164623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5" name="Shape 1765"/>
          <p:cNvCxnSpPr/>
          <p:nvPr/>
        </p:nvCxnSpPr>
        <p:spPr>
          <a:xfrm>
            <a:off x="1328737" y="1935163"/>
            <a:ext cx="0" cy="164623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6" name="Shape 1766"/>
          <p:cNvCxnSpPr/>
          <p:nvPr/>
        </p:nvCxnSpPr>
        <p:spPr>
          <a:xfrm>
            <a:off x="1531937" y="1935163"/>
            <a:ext cx="0" cy="164623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7" name="Shape 1767"/>
          <p:cNvCxnSpPr/>
          <p:nvPr/>
        </p:nvCxnSpPr>
        <p:spPr>
          <a:xfrm>
            <a:off x="1735138" y="1935163"/>
            <a:ext cx="0" cy="164623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8" name="Shape 1768"/>
          <p:cNvCxnSpPr/>
          <p:nvPr/>
        </p:nvCxnSpPr>
        <p:spPr>
          <a:xfrm>
            <a:off x="1939925" y="1935163"/>
            <a:ext cx="0" cy="164623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9" name="Shape 1769"/>
          <p:cNvCxnSpPr/>
          <p:nvPr/>
        </p:nvCxnSpPr>
        <p:spPr>
          <a:xfrm>
            <a:off x="2143125" y="1935163"/>
            <a:ext cx="0" cy="164623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0" name="Shape 1770"/>
          <p:cNvCxnSpPr/>
          <p:nvPr/>
        </p:nvCxnSpPr>
        <p:spPr>
          <a:xfrm>
            <a:off x="2346325" y="1935163"/>
            <a:ext cx="0" cy="164623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1" name="Shape 1771"/>
          <p:cNvCxnSpPr/>
          <p:nvPr/>
        </p:nvCxnSpPr>
        <p:spPr>
          <a:xfrm>
            <a:off x="2549525" y="1935163"/>
            <a:ext cx="0" cy="164623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2" name="Shape 1772"/>
          <p:cNvCxnSpPr/>
          <p:nvPr/>
        </p:nvCxnSpPr>
        <p:spPr>
          <a:xfrm>
            <a:off x="2752725" y="1935163"/>
            <a:ext cx="0" cy="164623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3" name="Shape 1773"/>
          <p:cNvCxnSpPr/>
          <p:nvPr/>
        </p:nvCxnSpPr>
        <p:spPr>
          <a:xfrm>
            <a:off x="2955925" y="1935163"/>
            <a:ext cx="0" cy="1646237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4" name="Shape 1774"/>
          <p:cNvCxnSpPr/>
          <p:nvPr/>
        </p:nvCxnSpPr>
        <p:spPr>
          <a:xfrm>
            <a:off x="3159125" y="1935163"/>
            <a:ext cx="0" cy="1646237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5" name="Shape 1775"/>
          <p:cNvCxnSpPr/>
          <p:nvPr/>
        </p:nvCxnSpPr>
        <p:spPr>
          <a:xfrm>
            <a:off x="3362325" y="1935163"/>
            <a:ext cx="0" cy="1646237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6" name="Shape 1776"/>
          <p:cNvCxnSpPr/>
          <p:nvPr/>
        </p:nvCxnSpPr>
        <p:spPr>
          <a:xfrm>
            <a:off x="3567112" y="1935163"/>
            <a:ext cx="0" cy="1646237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7" name="Shape 1777"/>
          <p:cNvCxnSpPr/>
          <p:nvPr/>
        </p:nvCxnSpPr>
        <p:spPr>
          <a:xfrm>
            <a:off x="515937" y="1935163"/>
            <a:ext cx="0" cy="164623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8" name="Shape 1778"/>
          <p:cNvSpPr/>
          <p:nvPr/>
        </p:nvSpPr>
        <p:spPr>
          <a:xfrm rot="-5400000">
            <a:off x="1559719" y="2496343"/>
            <a:ext cx="149225" cy="2319337"/>
          </a:xfrm>
          <a:prstGeom prst="leftBrace">
            <a:avLst>
              <a:gd name="adj1" fmla="val 129521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9" name="Shape 1779"/>
          <p:cNvSpPr txBox="1"/>
          <p:nvPr/>
        </p:nvSpPr>
        <p:spPr>
          <a:xfrm>
            <a:off x="881062" y="3829050"/>
            <a:ext cx="1673791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200" b="1">
                <a:latin typeface="Calibri"/>
                <a:ea typeface="Calibri"/>
                <a:cs typeface="Calibri"/>
                <a:sym typeface="Calibri"/>
              </a:rPr>
              <a:t>Output: Control Signals</a:t>
            </a:r>
          </a:p>
        </p:txBody>
      </p:sp>
      <p:sp>
        <p:nvSpPr>
          <p:cNvPr id="1780" name="Shape 1780"/>
          <p:cNvSpPr/>
          <p:nvPr/>
        </p:nvSpPr>
        <p:spPr>
          <a:xfrm rot="-5400000">
            <a:off x="3186905" y="3310731"/>
            <a:ext cx="149225" cy="690561"/>
          </a:xfrm>
          <a:prstGeom prst="leftBrace">
            <a:avLst>
              <a:gd name="adj1" fmla="val 38564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1" name="Shape 1781"/>
          <p:cNvSpPr txBox="1"/>
          <p:nvPr/>
        </p:nvSpPr>
        <p:spPr>
          <a:xfrm>
            <a:off x="2914650" y="3829050"/>
            <a:ext cx="857250" cy="274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200" b="1">
                <a:latin typeface="Calibri"/>
                <a:ea typeface="Calibri"/>
                <a:cs typeface="Calibri"/>
                <a:sym typeface="Calibri"/>
              </a:rPr>
              <a:t>Next State</a:t>
            </a:r>
          </a:p>
        </p:txBody>
      </p:sp>
      <p:sp>
        <p:nvSpPr>
          <p:cNvPr id="1782" name="Shape 1782"/>
          <p:cNvSpPr txBox="1"/>
          <p:nvPr/>
        </p:nvSpPr>
        <p:spPr>
          <a:xfrm>
            <a:off x="493552" y="3240067"/>
            <a:ext cx="92397" cy="2667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sz="800" b="1" baseline="-25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3" name="Shape 1783"/>
          <p:cNvSpPr txBox="1"/>
          <p:nvPr/>
        </p:nvSpPr>
        <p:spPr>
          <a:xfrm>
            <a:off x="696752" y="3238480"/>
            <a:ext cx="92397" cy="2667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sz="800" b="1" baseline="-25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4" name="Shape 1784"/>
          <p:cNvSpPr txBox="1"/>
          <p:nvPr/>
        </p:nvSpPr>
        <p:spPr>
          <a:xfrm>
            <a:off x="899951" y="3238480"/>
            <a:ext cx="92397" cy="2667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sz="800" b="1" baseline="-25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5" name="Shape 1785"/>
          <p:cNvSpPr txBox="1"/>
          <p:nvPr/>
        </p:nvSpPr>
        <p:spPr>
          <a:xfrm>
            <a:off x="1103151" y="3238480"/>
            <a:ext cx="92397" cy="2667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sz="800" b="1" baseline="-25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6" name="Shape 1786"/>
          <p:cNvSpPr txBox="1"/>
          <p:nvPr/>
        </p:nvSpPr>
        <p:spPr>
          <a:xfrm>
            <a:off x="1304763" y="3238480"/>
            <a:ext cx="92397" cy="2667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sz="800" b="1" baseline="-25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7" name="Shape 1787"/>
          <p:cNvSpPr txBox="1"/>
          <p:nvPr/>
        </p:nvSpPr>
        <p:spPr>
          <a:xfrm>
            <a:off x="1507963" y="3238480"/>
            <a:ext cx="92397" cy="2667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sz="800" b="1" baseline="-25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8" name="Shape 1788"/>
          <p:cNvSpPr txBox="1"/>
          <p:nvPr/>
        </p:nvSpPr>
        <p:spPr>
          <a:xfrm>
            <a:off x="1715926" y="3238480"/>
            <a:ext cx="92397" cy="2667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sz="800" b="1" baseline="-25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9" name="Shape 1789"/>
          <p:cNvSpPr txBox="1"/>
          <p:nvPr/>
        </p:nvSpPr>
        <p:spPr>
          <a:xfrm>
            <a:off x="1917539" y="3238480"/>
            <a:ext cx="92397" cy="2667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sz="800" b="1" baseline="-25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0" name="Shape 1790"/>
          <p:cNvSpPr txBox="1"/>
          <p:nvPr/>
        </p:nvSpPr>
        <p:spPr>
          <a:xfrm>
            <a:off x="2120739" y="3238480"/>
            <a:ext cx="92397" cy="2667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sz="800" b="1" baseline="-25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1" name="Shape 1791"/>
          <p:cNvSpPr txBox="1"/>
          <p:nvPr/>
        </p:nvSpPr>
        <p:spPr>
          <a:xfrm>
            <a:off x="2323939" y="3238480"/>
            <a:ext cx="92397" cy="2667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sz="800" b="1" baseline="-25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2" name="Shape 1792"/>
          <p:cNvSpPr txBox="1"/>
          <p:nvPr/>
        </p:nvSpPr>
        <p:spPr>
          <a:xfrm>
            <a:off x="2525551" y="3238480"/>
            <a:ext cx="92397" cy="2667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sz="800" b="1" baseline="-25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3" name="Shape 1793"/>
          <p:cNvSpPr txBox="1"/>
          <p:nvPr/>
        </p:nvSpPr>
        <p:spPr>
          <a:xfrm>
            <a:off x="2543175" y="3130529"/>
            <a:ext cx="168274" cy="2667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sz="800" b="1" baseline="-25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4" name="Shape 1794"/>
          <p:cNvCxnSpPr/>
          <p:nvPr/>
        </p:nvCxnSpPr>
        <p:spPr>
          <a:xfrm rot="10800000">
            <a:off x="515937" y="2084388"/>
            <a:ext cx="325437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5" name="Shape 1795"/>
          <p:cNvCxnSpPr/>
          <p:nvPr/>
        </p:nvCxnSpPr>
        <p:spPr>
          <a:xfrm rot="10800000">
            <a:off x="515937" y="2233613"/>
            <a:ext cx="325437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6" name="Shape 1796"/>
          <p:cNvCxnSpPr/>
          <p:nvPr/>
        </p:nvCxnSpPr>
        <p:spPr>
          <a:xfrm>
            <a:off x="4217987" y="2293938"/>
            <a:ext cx="284162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7" name="Shape 1797"/>
          <p:cNvCxnSpPr/>
          <p:nvPr/>
        </p:nvCxnSpPr>
        <p:spPr>
          <a:xfrm>
            <a:off x="4217987" y="2384425"/>
            <a:ext cx="284162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8" name="Shape 1798"/>
          <p:cNvCxnSpPr/>
          <p:nvPr/>
        </p:nvCxnSpPr>
        <p:spPr>
          <a:xfrm>
            <a:off x="4217987" y="2473325"/>
            <a:ext cx="284162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9" name="Shape 1799"/>
          <p:cNvCxnSpPr/>
          <p:nvPr/>
        </p:nvCxnSpPr>
        <p:spPr>
          <a:xfrm>
            <a:off x="4217987" y="2563813"/>
            <a:ext cx="284162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0" name="Shape 1800"/>
          <p:cNvCxnSpPr/>
          <p:nvPr/>
        </p:nvCxnSpPr>
        <p:spPr>
          <a:xfrm rot="10800000">
            <a:off x="515937" y="2384425"/>
            <a:ext cx="325437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1" name="Shape 1801"/>
          <p:cNvCxnSpPr/>
          <p:nvPr/>
        </p:nvCxnSpPr>
        <p:spPr>
          <a:xfrm rot="10800000">
            <a:off x="515937" y="2533650"/>
            <a:ext cx="325437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2" name="Shape 1802"/>
          <p:cNvCxnSpPr/>
          <p:nvPr/>
        </p:nvCxnSpPr>
        <p:spPr>
          <a:xfrm rot="10800000">
            <a:off x="515937" y="2682875"/>
            <a:ext cx="325437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3" name="Shape 1803"/>
          <p:cNvCxnSpPr/>
          <p:nvPr/>
        </p:nvCxnSpPr>
        <p:spPr>
          <a:xfrm rot="10800000">
            <a:off x="515937" y="2832100"/>
            <a:ext cx="325437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4" name="Shape 1804"/>
          <p:cNvCxnSpPr/>
          <p:nvPr/>
        </p:nvCxnSpPr>
        <p:spPr>
          <a:xfrm rot="10800000">
            <a:off x="515937" y="2982913"/>
            <a:ext cx="325437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5" name="Shape 1805"/>
          <p:cNvCxnSpPr/>
          <p:nvPr/>
        </p:nvCxnSpPr>
        <p:spPr>
          <a:xfrm rot="10800000">
            <a:off x="515937" y="2009775"/>
            <a:ext cx="325437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6" name="Shape 1806"/>
          <p:cNvCxnSpPr/>
          <p:nvPr/>
        </p:nvCxnSpPr>
        <p:spPr>
          <a:xfrm rot="10800000">
            <a:off x="515937" y="2159000"/>
            <a:ext cx="325437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7" name="Shape 1807"/>
          <p:cNvCxnSpPr/>
          <p:nvPr/>
        </p:nvCxnSpPr>
        <p:spPr>
          <a:xfrm rot="10800000">
            <a:off x="515937" y="2309813"/>
            <a:ext cx="325437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8" name="Shape 1808"/>
          <p:cNvCxnSpPr/>
          <p:nvPr/>
        </p:nvCxnSpPr>
        <p:spPr>
          <a:xfrm rot="10800000">
            <a:off x="515937" y="2459038"/>
            <a:ext cx="325437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9" name="Shape 1809"/>
          <p:cNvCxnSpPr/>
          <p:nvPr/>
        </p:nvCxnSpPr>
        <p:spPr>
          <a:xfrm rot="10800000">
            <a:off x="515937" y="2608263"/>
            <a:ext cx="325437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0" name="Shape 1810"/>
          <p:cNvCxnSpPr/>
          <p:nvPr/>
        </p:nvCxnSpPr>
        <p:spPr>
          <a:xfrm rot="10800000">
            <a:off x="515937" y="2757488"/>
            <a:ext cx="325437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1" name="Shape 1811"/>
          <p:cNvCxnSpPr/>
          <p:nvPr/>
        </p:nvCxnSpPr>
        <p:spPr>
          <a:xfrm rot="10800000">
            <a:off x="515937" y="2908300"/>
            <a:ext cx="325437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2" name="Shape 1812"/>
          <p:cNvCxnSpPr/>
          <p:nvPr/>
        </p:nvCxnSpPr>
        <p:spPr>
          <a:xfrm rot="10800000">
            <a:off x="515937" y="3057525"/>
            <a:ext cx="325437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3" name="Shape 1813"/>
          <p:cNvSpPr/>
          <p:nvPr/>
        </p:nvSpPr>
        <p:spPr>
          <a:xfrm>
            <a:off x="881062" y="1905000"/>
            <a:ext cx="82550" cy="60324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14" name="Shape 1814"/>
          <p:cNvSpPr/>
          <p:nvPr/>
        </p:nvSpPr>
        <p:spPr>
          <a:xfrm>
            <a:off x="1289050" y="1905000"/>
            <a:ext cx="80962" cy="60324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15" name="Shape 1815"/>
          <p:cNvSpPr/>
          <p:nvPr/>
        </p:nvSpPr>
        <p:spPr>
          <a:xfrm>
            <a:off x="2508250" y="1905000"/>
            <a:ext cx="82550" cy="60324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16" name="Shape 1816"/>
          <p:cNvSpPr/>
          <p:nvPr/>
        </p:nvSpPr>
        <p:spPr>
          <a:xfrm>
            <a:off x="3525837" y="1905000"/>
            <a:ext cx="80961" cy="60324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17" name="Shape 1817"/>
          <p:cNvSpPr/>
          <p:nvPr/>
        </p:nvSpPr>
        <p:spPr>
          <a:xfrm>
            <a:off x="2914650" y="1979613"/>
            <a:ext cx="80962" cy="60324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818" name="Shape 1818"/>
          <p:cNvSpPr/>
          <p:nvPr/>
        </p:nvSpPr>
        <p:spPr>
          <a:xfrm>
            <a:off x="3117850" y="1979613"/>
            <a:ext cx="80962" cy="60324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819" name="Shape 1819"/>
          <p:cNvSpPr/>
          <p:nvPr/>
        </p:nvSpPr>
        <p:spPr>
          <a:xfrm>
            <a:off x="3321050" y="1979613"/>
            <a:ext cx="80962" cy="60324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820" name="Shape 1820"/>
          <p:cNvSpPr/>
          <p:nvPr/>
        </p:nvSpPr>
        <p:spPr>
          <a:xfrm>
            <a:off x="3524250" y="1979613"/>
            <a:ext cx="80962" cy="60324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821" name="Shape 1821"/>
          <p:cNvSpPr/>
          <p:nvPr/>
        </p:nvSpPr>
        <p:spPr>
          <a:xfrm>
            <a:off x="2101850" y="2205038"/>
            <a:ext cx="80962" cy="58737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22" name="Shape 1822"/>
          <p:cNvSpPr/>
          <p:nvPr/>
        </p:nvSpPr>
        <p:spPr>
          <a:xfrm>
            <a:off x="3322637" y="2054225"/>
            <a:ext cx="80961" cy="60324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23" name="Shape 1823"/>
          <p:cNvSpPr/>
          <p:nvPr/>
        </p:nvSpPr>
        <p:spPr>
          <a:xfrm>
            <a:off x="3525837" y="2054225"/>
            <a:ext cx="80961" cy="60324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24" name="Shape 1824"/>
          <p:cNvSpPr/>
          <p:nvPr/>
        </p:nvSpPr>
        <p:spPr>
          <a:xfrm>
            <a:off x="476250" y="1979613"/>
            <a:ext cx="80962" cy="60324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25" name="Shape 1825"/>
          <p:cNvSpPr/>
          <p:nvPr/>
        </p:nvSpPr>
        <p:spPr>
          <a:xfrm>
            <a:off x="1695450" y="2279650"/>
            <a:ext cx="80962" cy="58738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26" name="Shape 1826"/>
          <p:cNvSpPr/>
          <p:nvPr/>
        </p:nvSpPr>
        <p:spPr>
          <a:xfrm>
            <a:off x="1898650" y="2279650"/>
            <a:ext cx="80962" cy="58738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27" name="Shape 1827"/>
          <p:cNvSpPr/>
          <p:nvPr/>
        </p:nvSpPr>
        <p:spPr>
          <a:xfrm>
            <a:off x="1492250" y="2279650"/>
            <a:ext cx="80962" cy="58738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28" name="Shape 1828"/>
          <p:cNvSpPr/>
          <p:nvPr/>
        </p:nvSpPr>
        <p:spPr>
          <a:xfrm>
            <a:off x="2711450" y="2205038"/>
            <a:ext cx="82550" cy="58737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29" name="Shape 1829"/>
          <p:cNvSpPr/>
          <p:nvPr/>
        </p:nvSpPr>
        <p:spPr>
          <a:xfrm>
            <a:off x="3119438" y="2205038"/>
            <a:ext cx="80961" cy="58737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30" name="Shape 1830"/>
          <p:cNvSpPr/>
          <p:nvPr/>
        </p:nvSpPr>
        <p:spPr>
          <a:xfrm>
            <a:off x="3525837" y="2205038"/>
            <a:ext cx="80961" cy="58737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31" name="Shape 1831"/>
          <p:cNvSpPr/>
          <p:nvPr/>
        </p:nvSpPr>
        <p:spPr>
          <a:xfrm>
            <a:off x="2101850" y="2054225"/>
            <a:ext cx="80962" cy="60324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32" name="Shape 1832"/>
          <p:cNvSpPr/>
          <p:nvPr/>
        </p:nvSpPr>
        <p:spPr>
          <a:xfrm>
            <a:off x="1695450" y="2128838"/>
            <a:ext cx="80962" cy="60324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33" name="Shape 1833"/>
          <p:cNvSpPr/>
          <p:nvPr/>
        </p:nvSpPr>
        <p:spPr>
          <a:xfrm>
            <a:off x="1898650" y="2128838"/>
            <a:ext cx="80962" cy="60324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34" name="Shape 1834"/>
          <p:cNvSpPr/>
          <p:nvPr/>
        </p:nvSpPr>
        <p:spPr>
          <a:xfrm>
            <a:off x="1492250" y="2128838"/>
            <a:ext cx="80962" cy="60324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grpSp>
        <p:nvGrpSpPr>
          <p:cNvPr id="1835" name="Shape 1835"/>
          <p:cNvGrpSpPr/>
          <p:nvPr/>
        </p:nvGrpSpPr>
        <p:grpSpPr>
          <a:xfrm>
            <a:off x="5389563" y="1824038"/>
            <a:ext cx="3786186" cy="2871787"/>
            <a:chOff x="3395" y="1148"/>
            <a:chExt cx="2384" cy="1809"/>
          </a:xfrm>
        </p:grpSpPr>
        <p:sp>
          <p:nvSpPr>
            <p:cNvPr id="1836" name="Shape 1836"/>
            <p:cNvSpPr txBox="1"/>
            <p:nvPr/>
          </p:nvSpPr>
          <p:spPr>
            <a:xfrm>
              <a:off x="5168" y="1228"/>
              <a:ext cx="611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opcode</a:t>
              </a:r>
            </a:p>
          </p:txBody>
        </p:sp>
        <p:sp>
          <p:nvSpPr>
            <p:cNvPr id="1837" name="Shape 1837"/>
            <p:cNvSpPr txBox="1"/>
            <p:nvPr/>
          </p:nvSpPr>
          <p:spPr>
            <a:xfrm rot="-5400000">
              <a:off x="4275" y="1644"/>
              <a:ext cx="1202" cy="251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3 × 8 decoder</a:t>
              </a:r>
            </a:p>
          </p:txBody>
        </p:sp>
        <p:cxnSp>
          <p:nvCxnSpPr>
            <p:cNvPr id="1838" name="Shape 1838"/>
            <p:cNvCxnSpPr/>
            <p:nvPr/>
          </p:nvCxnSpPr>
          <p:spPr>
            <a:xfrm rot="10800000">
              <a:off x="4985" y="1315"/>
              <a:ext cx="191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9" name="Shape 1839"/>
            <p:cNvCxnSpPr/>
            <p:nvPr/>
          </p:nvCxnSpPr>
          <p:spPr>
            <a:xfrm rot="10800000">
              <a:off x="4985" y="1411"/>
              <a:ext cx="191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0" name="Shape 1840"/>
            <p:cNvCxnSpPr/>
            <p:nvPr/>
          </p:nvCxnSpPr>
          <p:spPr>
            <a:xfrm rot="10800000">
              <a:off x="4985" y="1507"/>
              <a:ext cx="191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1" name="Shape 1841"/>
            <p:cNvCxnSpPr/>
            <p:nvPr/>
          </p:nvCxnSpPr>
          <p:spPr>
            <a:xfrm rot="10800000">
              <a:off x="3929" y="1219"/>
              <a:ext cx="816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2" name="Shape 1842"/>
            <p:cNvCxnSpPr/>
            <p:nvPr/>
          </p:nvCxnSpPr>
          <p:spPr>
            <a:xfrm>
              <a:off x="3929" y="1219"/>
              <a:ext cx="0" cy="1296"/>
            </a:xfrm>
            <a:prstGeom prst="straightConnector1">
              <a:avLst/>
            </a:prstGeom>
            <a:noFill/>
            <a:ln w="28575" cap="flat" cmpd="sng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3" name="Shape 1843"/>
            <p:cNvCxnSpPr/>
            <p:nvPr/>
          </p:nvCxnSpPr>
          <p:spPr>
            <a:xfrm>
              <a:off x="4170" y="1219"/>
              <a:ext cx="0" cy="1296"/>
            </a:xfrm>
            <a:prstGeom prst="straightConnector1">
              <a:avLst/>
            </a:prstGeom>
            <a:noFill/>
            <a:ln w="28575" cap="flat" cmpd="sng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4" name="Shape 1844"/>
            <p:cNvCxnSpPr/>
            <p:nvPr/>
          </p:nvCxnSpPr>
          <p:spPr>
            <a:xfrm>
              <a:off x="4409" y="1219"/>
              <a:ext cx="0" cy="1296"/>
            </a:xfrm>
            <a:prstGeom prst="straightConnector1">
              <a:avLst/>
            </a:prstGeom>
            <a:noFill/>
            <a:ln w="28575" cap="flat" cmpd="sng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5" name="Shape 1845"/>
            <p:cNvCxnSpPr/>
            <p:nvPr/>
          </p:nvCxnSpPr>
          <p:spPr>
            <a:xfrm>
              <a:off x="4650" y="1219"/>
              <a:ext cx="0" cy="1296"/>
            </a:xfrm>
            <a:prstGeom prst="straightConnector1">
              <a:avLst/>
            </a:prstGeom>
            <a:noFill/>
            <a:ln w="28575" cap="flat" cmpd="sng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46" name="Shape 1846"/>
            <p:cNvSpPr txBox="1"/>
            <p:nvPr/>
          </p:nvSpPr>
          <p:spPr>
            <a:xfrm>
              <a:off x="3881" y="2707"/>
              <a:ext cx="821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Next State</a:t>
              </a:r>
            </a:p>
          </p:txBody>
        </p:sp>
        <p:sp>
          <p:nvSpPr>
            <p:cNvPr id="1847" name="Shape 1847"/>
            <p:cNvSpPr/>
            <p:nvPr/>
          </p:nvSpPr>
          <p:spPr>
            <a:xfrm rot="-5400000">
              <a:off x="4169" y="2227"/>
              <a:ext cx="239" cy="816"/>
            </a:xfrm>
            <a:prstGeom prst="leftBrace">
              <a:avLst>
                <a:gd name="adj1" fmla="val 28333"/>
                <a:gd name="adj2" fmla="val 5000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 sz="20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48" name="Shape 1848"/>
            <p:cNvCxnSpPr/>
            <p:nvPr/>
          </p:nvCxnSpPr>
          <p:spPr>
            <a:xfrm rot="10800000">
              <a:off x="3929" y="1364"/>
              <a:ext cx="816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9" name="Shape 1849"/>
            <p:cNvCxnSpPr/>
            <p:nvPr/>
          </p:nvCxnSpPr>
          <p:spPr>
            <a:xfrm rot="10800000">
              <a:off x="3929" y="1652"/>
              <a:ext cx="816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0" name="Shape 1850"/>
            <p:cNvCxnSpPr/>
            <p:nvPr/>
          </p:nvCxnSpPr>
          <p:spPr>
            <a:xfrm rot="10800000">
              <a:off x="3929" y="1507"/>
              <a:ext cx="816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1" name="Shape 1851"/>
            <p:cNvCxnSpPr/>
            <p:nvPr/>
          </p:nvCxnSpPr>
          <p:spPr>
            <a:xfrm rot="10800000">
              <a:off x="3929" y="1795"/>
              <a:ext cx="816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2" name="Shape 1852"/>
            <p:cNvCxnSpPr/>
            <p:nvPr/>
          </p:nvCxnSpPr>
          <p:spPr>
            <a:xfrm rot="10800000">
              <a:off x="3929" y="1939"/>
              <a:ext cx="816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3" name="Shape 1853"/>
            <p:cNvCxnSpPr/>
            <p:nvPr/>
          </p:nvCxnSpPr>
          <p:spPr>
            <a:xfrm rot="10800000">
              <a:off x="3929" y="2228"/>
              <a:ext cx="816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4" name="Shape 1854"/>
            <p:cNvCxnSpPr/>
            <p:nvPr/>
          </p:nvCxnSpPr>
          <p:spPr>
            <a:xfrm rot="10800000">
              <a:off x="3929" y="2084"/>
              <a:ext cx="816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55" name="Shape 1855"/>
            <p:cNvSpPr/>
            <p:nvPr/>
          </p:nvSpPr>
          <p:spPr>
            <a:xfrm>
              <a:off x="4361" y="1172"/>
              <a:ext cx="95" cy="95"/>
            </a:xfrm>
            <a:prstGeom prst="ellipse">
              <a:avLst/>
            </a:pr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8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1856" name="Shape 1856"/>
            <p:cNvSpPr/>
            <p:nvPr/>
          </p:nvSpPr>
          <p:spPr>
            <a:xfrm>
              <a:off x="4122" y="1315"/>
              <a:ext cx="95" cy="95"/>
            </a:xfrm>
            <a:prstGeom prst="ellipse">
              <a:avLst/>
            </a:pr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8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1857" name="Shape 1857"/>
            <p:cNvSpPr/>
            <p:nvPr/>
          </p:nvSpPr>
          <p:spPr>
            <a:xfrm>
              <a:off x="4122" y="1460"/>
              <a:ext cx="95" cy="95"/>
            </a:xfrm>
            <a:prstGeom prst="ellipse">
              <a:avLst/>
            </a:pr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8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1858" name="Shape 1858"/>
            <p:cNvSpPr/>
            <p:nvPr/>
          </p:nvSpPr>
          <p:spPr>
            <a:xfrm>
              <a:off x="4368" y="1460"/>
              <a:ext cx="95" cy="95"/>
            </a:xfrm>
            <a:prstGeom prst="ellipse">
              <a:avLst/>
            </a:pr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8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1859" name="Shape 1859"/>
            <p:cNvSpPr/>
            <p:nvPr/>
          </p:nvSpPr>
          <p:spPr>
            <a:xfrm>
              <a:off x="3881" y="1604"/>
              <a:ext cx="95" cy="95"/>
            </a:xfrm>
            <a:prstGeom prst="ellipse">
              <a:avLst/>
            </a:pr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8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1860" name="Shape 1860"/>
            <p:cNvSpPr/>
            <p:nvPr/>
          </p:nvSpPr>
          <p:spPr>
            <a:xfrm>
              <a:off x="4602" y="1604"/>
              <a:ext cx="95" cy="95"/>
            </a:xfrm>
            <a:prstGeom prst="ellipse">
              <a:avLst/>
            </a:pr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8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1861" name="Shape 1861"/>
            <p:cNvSpPr/>
            <p:nvPr/>
          </p:nvSpPr>
          <p:spPr>
            <a:xfrm>
              <a:off x="3881" y="1747"/>
              <a:ext cx="95" cy="95"/>
            </a:xfrm>
            <a:prstGeom prst="ellipse">
              <a:avLst/>
            </a:pr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8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1862" name="Shape 1862"/>
            <p:cNvSpPr/>
            <p:nvPr/>
          </p:nvSpPr>
          <p:spPr>
            <a:xfrm>
              <a:off x="4361" y="1747"/>
              <a:ext cx="95" cy="95"/>
            </a:xfrm>
            <a:prstGeom prst="ellipse">
              <a:avLst/>
            </a:pr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8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1863" name="Shape 1863"/>
            <p:cNvSpPr/>
            <p:nvPr/>
          </p:nvSpPr>
          <p:spPr>
            <a:xfrm>
              <a:off x="4602" y="1747"/>
              <a:ext cx="95" cy="95"/>
            </a:xfrm>
            <a:prstGeom prst="ellipse">
              <a:avLst/>
            </a:pr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8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1864" name="Shape 1864"/>
            <p:cNvSpPr txBox="1"/>
            <p:nvPr/>
          </p:nvSpPr>
          <p:spPr>
            <a:xfrm>
              <a:off x="3395" y="1148"/>
              <a:ext cx="530" cy="12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b="1" dirty="0"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lang="en-US" b="1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b="1" dirty="0">
                  <a:latin typeface="Calibri"/>
                  <a:ea typeface="Calibri"/>
                  <a:cs typeface="Calibri"/>
                  <a:sym typeface="Calibri"/>
                </a:rPr>
                <a:t>  add</a:t>
              </a:r>
            </a:p>
            <a:p>
              <a:pPr>
                <a:buSzPct val="25000"/>
              </a:pPr>
              <a:r>
                <a:rPr lang="en-US" b="1" dirty="0"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lang="en-US" b="1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r>
                <a:rPr lang="en-US" b="1">
                  <a:latin typeface="Calibri"/>
                  <a:ea typeface="Calibri"/>
                  <a:cs typeface="Calibri"/>
                  <a:sym typeface="Calibri"/>
                </a:rPr>
                <a:t>  nor</a:t>
              </a:r>
              <a:endParaRPr lang="en-US" b="1" dirty="0">
                <a:latin typeface="Calibri"/>
                <a:ea typeface="Calibri"/>
                <a:cs typeface="Calibri"/>
                <a:sym typeface="Calibri"/>
              </a:endParaRPr>
            </a:p>
            <a:p>
              <a:pPr>
                <a:buSzPct val="25000"/>
              </a:pPr>
              <a:r>
                <a:rPr lang="en-US" b="1" dirty="0"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lang="en-US" b="1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r>
                <a:rPr lang="en-US" b="1" dirty="0"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lang="en-US" b="1" dirty="0" err="1">
                  <a:latin typeface="Calibri"/>
                  <a:ea typeface="Calibri"/>
                  <a:cs typeface="Calibri"/>
                  <a:sym typeface="Calibri"/>
                </a:rPr>
                <a:t>lw</a:t>
              </a:r>
              <a:endParaRPr lang="en-US" b="1" dirty="0">
                <a:latin typeface="Calibri"/>
                <a:ea typeface="Calibri"/>
                <a:cs typeface="Calibri"/>
                <a:sym typeface="Calibri"/>
              </a:endParaRPr>
            </a:p>
            <a:p>
              <a:pPr>
                <a:buSzPct val="25000"/>
              </a:pPr>
              <a:r>
                <a:rPr lang="en-US" b="1" dirty="0"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lang="en-US" b="1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r>
                <a:rPr lang="en-US" b="1" dirty="0"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lang="en-US" b="1" dirty="0" err="1">
                  <a:latin typeface="Calibri"/>
                  <a:ea typeface="Calibri"/>
                  <a:cs typeface="Calibri"/>
                  <a:sym typeface="Calibri"/>
                </a:rPr>
                <a:t>sw</a:t>
              </a:r>
              <a:endParaRPr lang="en-US" b="1" dirty="0">
                <a:latin typeface="Calibri"/>
                <a:ea typeface="Calibri"/>
                <a:cs typeface="Calibri"/>
                <a:sym typeface="Calibri"/>
              </a:endParaRPr>
            </a:p>
            <a:p>
              <a:pPr>
                <a:buSzPct val="25000"/>
              </a:pPr>
              <a:r>
                <a:rPr lang="en-US" b="1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r>
                <a:rPr lang="en-US" b="1" dirty="0"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lang="en-US" b="1" dirty="0" err="1">
                  <a:latin typeface="Calibri"/>
                  <a:ea typeface="Calibri"/>
                  <a:cs typeface="Calibri"/>
                  <a:sym typeface="Calibri"/>
                </a:rPr>
                <a:t>beq</a:t>
              </a:r>
              <a:endParaRPr lang="en-US" b="1" dirty="0">
                <a:latin typeface="Calibri"/>
                <a:ea typeface="Calibri"/>
                <a:cs typeface="Calibri"/>
                <a:sym typeface="Calibri"/>
              </a:endParaRPr>
            </a:p>
            <a:p>
              <a:pPr>
                <a:buSzPct val="25000"/>
              </a:pPr>
              <a:r>
                <a:rPr lang="en-US" b="1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  <a:p>
              <a:pPr>
                <a:buSzPct val="25000"/>
              </a:pPr>
              <a:r>
                <a:rPr lang="en-US" b="1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??</a:t>
              </a:r>
              <a:r>
                <a:rPr lang="en-US" b="1" dirty="0">
                  <a:latin typeface="Calibri"/>
                  <a:ea typeface="Calibri"/>
                  <a:cs typeface="Calibri"/>
                  <a:sym typeface="Calibri"/>
                </a:rPr>
                <a:t>  halt</a:t>
              </a:r>
            </a:p>
            <a:p>
              <a:pPr>
                <a:buSzPct val="25000"/>
              </a:pPr>
              <a:r>
                <a:rPr lang="en-US" b="1" dirty="0"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lang="en-US" b="1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r>
                <a:rPr lang="en-US" b="1" dirty="0"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lang="en-US" b="1" dirty="0" err="1">
                  <a:latin typeface="Calibri"/>
                  <a:ea typeface="Calibri"/>
                  <a:cs typeface="Calibri"/>
                  <a:sym typeface="Calibri"/>
                </a:rPr>
                <a:t>noop</a:t>
              </a:r>
              <a:endParaRPr lang="en-US" b="1" dirty="0">
                <a:latin typeface="Calibri"/>
                <a:ea typeface="Calibri"/>
                <a:cs typeface="Calibri"/>
                <a:sym typeface="Calibri"/>
              </a:endParaRPr>
            </a:p>
            <a:p>
              <a:endParaRPr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5" name="Shape 1865"/>
          <p:cNvGrpSpPr/>
          <p:nvPr/>
        </p:nvGrpSpPr>
        <p:grpSpPr>
          <a:xfrm>
            <a:off x="2971799" y="3581399"/>
            <a:ext cx="4419600" cy="2759074"/>
            <a:chOff x="1871" y="2255"/>
            <a:chExt cx="2784" cy="1737"/>
          </a:xfrm>
        </p:grpSpPr>
        <p:sp>
          <p:nvSpPr>
            <p:cNvPr id="1866" name="Shape 1866"/>
            <p:cNvSpPr/>
            <p:nvPr/>
          </p:nvSpPr>
          <p:spPr>
            <a:xfrm>
              <a:off x="2207" y="3311"/>
              <a:ext cx="1104" cy="3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30000" y="120000"/>
                  </a:lnTo>
                  <a:lnTo>
                    <a:pt x="9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6"/>
            </a:solidFill>
            <a:ln w="2857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67" name="Shape 1867"/>
            <p:cNvCxnSpPr/>
            <p:nvPr/>
          </p:nvCxnSpPr>
          <p:spPr>
            <a:xfrm>
              <a:off x="1871" y="2255"/>
              <a:ext cx="623" cy="0"/>
            </a:xfrm>
            <a:prstGeom prst="straightConnector1">
              <a:avLst/>
            </a:prstGeom>
            <a:noFill/>
            <a:ln w="76200" cap="flat" cmpd="sng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8" name="Shape 1868"/>
            <p:cNvCxnSpPr/>
            <p:nvPr/>
          </p:nvCxnSpPr>
          <p:spPr>
            <a:xfrm>
              <a:off x="2495" y="2255"/>
              <a:ext cx="0" cy="1056"/>
            </a:xfrm>
            <a:prstGeom prst="straightConnector1">
              <a:avLst/>
            </a:prstGeom>
            <a:noFill/>
            <a:ln w="76200" cap="flat" cmpd="sng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9" name="Shape 1869"/>
            <p:cNvCxnSpPr/>
            <p:nvPr/>
          </p:nvCxnSpPr>
          <p:spPr>
            <a:xfrm>
              <a:off x="3023" y="2495"/>
              <a:ext cx="1632" cy="0"/>
            </a:xfrm>
            <a:prstGeom prst="straightConnector1">
              <a:avLst/>
            </a:prstGeom>
            <a:noFill/>
            <a:ln w="76200" cap="flat" cmpd="sng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0" name="Shape 1870"/>
            <p:cNvCxnSpPr/>
            <p:nvPr/>
          </p:nvCxnSpPr>
          <p:spPr>
            <a:xfrm>
              <a:off x="3023" y="2495"/>
              <a:ext cx="0" cy="816"/>
            </a:xfrm>
            <a:prstGeom prst="straightConnector1">
              <a:avLst/>
            </a:prstGeom>
            <a:noFill/>
            <a:ln w="76200" cap="flat" cmpd="sng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1" name="Shape 1871"/>
            <p:cNvCxnSpPr/>
            <p:nvPr/>
          </p:nvCxnSpPr>
          <p:spPr>
            <a:xfrm>
              <a:off x="2736" y="3647"/>
              <a:ext cx="0" cy="336"/>
            </a:xfrm>
            <a:prstGeom prst="straightConnector1">
              <a:avLst/>
            </a:prstGeom>
            <a:noFill/>
            <a:ln w="76200" cap="flat" cmpd="sng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2" name="Shape 1872"/>
            <p:cNvSpPr txBox="1"/>
            <p:nvPr/>
          </p:nvSpPr>
          <p:spPr>
            <a:xfrm>
              <a:off x="2736" y="3743"/>
              <a:ext cx="821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Next State</a:t>
              </a:r>
            </a:p>
          </p:txBody>
        </p:sp>
        <p:sp>
          <p:nvSpPr>
            <p:cNvPr id="1873" name="Shape 1873"/>
            <p:cNvSpPr txBox="1"/>
            <p:nvPr/>
          </p:nvSpPr>
          <p:spPr>
            <a:xfrm>
              <a:off x="2389" y="3272"/>
              <a:ext cx="680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0           1</a:t>
              </a:r>
            </a:p>
          </p:txBody>
        </p:sp>
      </p:grpSp>
      <p:grpSp>
        <p:nvGrpSpPr>
          <p:cNvPr id="1874" name="Shape 1874"/>
          <p:cNvGrpSpPr/>
          <p:nvPr/>
        </p:nvGrpSpPr>
        <p:grpSpPr>
          <a:xfrm>
            <a:off x="1211262" y="3538538"/>
            <a:ext cx="2490786" cy="2259011"/>
            <a:chOff x="763" y="2229"/>
            <a:chExt cx="1569" cy="1422"/>
          </a:xfrm>
        </p:grpSpPr>
        <p:sp>
          <p:nvSpPr>
            <p:cNvPr id="1875" name="Shape 1875"/>
            <p:cNvSpPr/>
            <p:nvPr/>
          </p:nvSpPr>
          <p:spPr>
            <a:xfrm>
              <a:off x="1510" y="3241"/>
              <a:ext cx="440" cy="410"/>
            </a:xfrm>
            <a:prstGeom prst="flowChartDelay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 sz="20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76" name="Shape 1876"/>
            <p:cNvCxnSpPr/>
            <p:nvPr/>
          </p:nvCxnSpPr>
          <p:spPr>
            <a:xfrm>
              <a:off x="1968" y="3456"/>
              <a:ext cx="363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7" name="Shape 1877"/>
            <p:cNvSpPr/>
            <p:nvPr/>
          </p:nvSpPr>
          <p:spPr>
            <a:xfrm>
              <a:off x="763" y="2252"/>
              <a:ext cx="1092" cy="129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7472" y="11221"/>
                    <a:pt x="106043" y="16043"/>
                    <a:pt x="95384" y="21514"/>
                  </a:cubicBezTo>
                  <a:cubicBezTo>
                    <a:pt x="89560" y="24482"/>
                    <a:pt x="83736" y="28098"/>
                    <a:pt x="77252" y="29768"/>
                  </a:cubicBezTo>
                  <a:cubicBezTo>
                    <a:pt x="72527" y="32550"/>
                    <a:pt x="67142" y="35239"/>
                    <a:pt x="61648" y="36723"/>
                  </a:cubicBezTo>
                  <a:cubicBezTo>
                    <a:pt x="51428" y="43400"/>
                    <a:pt x="39230" y="47758"/>
                    <a:pt x="28791" y="54064"/>
                  </a:cubicBezTo>
                  <a:cubicBezTo>
                    <a:pt x="25384" y="56105"/>
                    <a:pt x="21758" y="59258"/>
                    <a:pt x="18901" y="61669"/>
                  </a:cubicBezTo>
                  <a:cubicBezTo>
                    <a:pt x="9890" y="69088"/>
                    <a:pt x="3956" y="74003"/>
                    <a:pt x="0" y="84574"/>
                  </a:cubicBezTo>
                  <a:cubicBezTo>
                    <a:pt x="1098" y="93755"/>
                    <a:pt x="3516" y="97836"/>
                    <a:pt x="9010" y="105440"/>
                  </a:cubicBezTo>
                  <a:cubicBezTo>
                    <a:pt x="11648" y="108964"/>
                    <a:pt x="9340" y="107573"/>
                    <a:pt x="13186" y="110262"/>
                  </a:cubicBezTo>
                  <a:cubicBezTo>
                    <a:pt x="17472" y="113230"/>
                    <a:pt x="24285" y="113508"/>
                    <a:pt x="29560" y="114435"/>
                  </a:cubicBezTo>
                  <a:cubicBezTo>
                    <a:pt x="37692" y="115826"/>
                    <a:pt x="45934" y="118701"/>
                    <a:pt x="54285" y="119258"/>
                  </a:cubicBezTo>
                  <a:cubicBezTo>
                    <a:pt x="59780" y="119629"/>
                    <a:pt x="65164" y="119721"/>
                    <a:pt x="70659" y="120000"/>
                  </a:cubicBezTo>
                  <a:cubicBezTo>
                    <a:pt x="74285" y="119721"/>
                    <a:pt x="81428" y="119258"/>
                    <a:pt x="81428" y="119258"/>
                  </a:cubicBezTo>
                </a:path>
              </a:pathLst>
            </a:custGeom>
            <a:noFill/>
            <a:ln w="28575" cap="flat" cmpd="sng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Shape 1878"/>
            <p:cNvSpPr/>
            <p:nvPr/>
          </p:nvSpPr>
          <p:spPr>
            <a:xfrm>
              <a:off x="919" y="2237"/>
              <a:ext cx="1069" cy="122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18654" y="5285"/>
                    <a:pt x="118317" y="10766"/>
                    <a:pt x="114953" y="15367"/>
                  </a:cubicBezTo>
                  <a:cubicBezTo>
                    <a:pt x="113607" y="19869"/>
                    <a:pt x="110467" y="23882"/>
                    <a:pt x="107439" y="27797"/>
                  </a:cubicBezTo>
                  <a:cubicBezTo>
                    <a:pt x="106654" y="28776"/>
                    <a:pt x="102728" y="30538"/>
                    <a:pt x="101495" y="31419"/>
                  </a:cubicBezTo>
                  <a:cubicBezTo>
                    <a:pt x="88934" y="40619"/>
                    <a:pt x="75028" y="48450"/>
                    <a:pt x="60448" y="54910"/>
                  </a:cubicBezTo>
                  <a:cubicBezTo>
                    <a:pt x="55626" y="57063"/>
                    <a:pt x="51476" y="60000"/>
                    <a:pt x="46205" y="61468"/>
                  </a:cubicBezTo>
                  <a:cubicBezTo>
                    <a:pt x="41158" y="64306"/>
                    <a:pt x="35887" y="67928"/>
                    <a:pt x="30168" y="69494"/>
                  </a:cubicBezTo>
                  <a:cubicBezTo>
                    <a:pt x="29383" y="69983"/>
                    <a:pt x="28598" y="70570"/>
                    <a:pt x="27700" y="70962"/>
                  </a:cubicBezTo>
                  <a:cubicBezTo>
                    <a:pt x="26579" y="71549"/>
                    <a:pt x="25345" y="71843"/>
                    <a:pt x="24336" y="72430"/>
                  </a:cubicBezTo>
                  <a:cubicBezTo>
                    <a:pt x="19065" y="75562"/>
                    <a:pt x="14467" y="79673"/>
                    <a:pt x="9196" y="82707"/>
                  </a:cubicBezTo>
                  <a:cubicBezTo>
                    <a:pt x="6953" y="85448"/>
                    <a:pt x="5607" y="87993"/>
                    <a:pt x="3364" y="90734"/>
                  </a:cubicBezTo>
                  <a:cubicBezTo>
                    <a:pt x="2355" y="93670"/>
                    <a:pt x="1233" y="96606"/>
                    <a:pt x="0" y="99543"/>
                  </a:cubicBezTo>
                  <a:cubicBezTo>
                    <a:pt x="224" y="100717"/>
                    <a:pt x="672" y="105122"/>
                    <a:pt x="1682" y="106884"/>
                  </a:cubicBezTo>
                  <a:cubicBezTo>
                    <a:pt x="4037" y="111092"/>
                    <a:pt x="9308" y="112169"/>
                    <a:pt x="13457" y="114225"/>
                  </a:cubicBezTo>
                  <a:cubicBezTo>
                    <a:pt x="24112" y="119412"/>
                    <a:pt x="26130" y="118727"/>
                    <a:pt x="40261" y="119314"/>
                  </a:cubicBezTo>
                  <a:cubicBezTo>
                    <a:pt x="46429" y="119608"/>
                    <a:pt x="52598" y="119804"/>
                    <a:pt x="58766" y="120000"/>
                  </a:cubicBezTo>
                  <a:cubicBezTo>
                    <a:pt x="64037" y="119314"/>
                    <a:pt x="62130" y="119314"/>
                    <a:pt x="64598" y="119314"/>
                  </a:cubicBezTo>
                </a:path>
              </a:pathLst>
            </a:custGeom>
            <a:noFill/>
            <a:ln w="28575" cap="flat" cmpd="sng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9" name="Shape 1879"/>
            <p:cNvSpPr/>
            <p:nvPr/>
          </p:nvSpPr>
          <p:spPr>
            <a:xfrm>
              <a:off x="1100" y="2229"/>
              <a:ext cx="1023" cy="11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822"/>
                  </a:moveTo>
                  <a:cubicBezTo>
                    <a:pt x="117187" y="8534"/>
                    <a:pt x="120000" y="0"/>
                    <a:pt x="118359" y="19228"/>
                  </a:cubicBezTo>
                  <a:cubicBezTo>
                    <a:pt x="117304" y="30848"/>
                    <a:pt x="109687" y="44113"/>
                    <a:pt x="96328" y="47712"/>
                  </a:cubicBezTo>
                  <a:cubicBezTo>
                    <a:pt x="90820" y="51002"/>
                    <a:pt x="84023" y="52236"/>
                    <a:pt x="77929" y="54601"/>
                  </a:cubicBezTo>
                  <a:cubicBezTo>
                    <a:pt x="71718" y="57069"/>
                    <a:pt x="66093" y="60976"/>
                    <a:pt x="59531" y="62313"/>
                  </a:cubicBezTo>
                  <a:cubicBezTo>
                    <a:pt x="55078" y="64987"/>
                    <a:pt x="50156" y="66221"/>
                    <a:pt x="45585" y="68483"/>
                  </a:cubicBezTo>
                  <a:cubicBezTo>
                    <a:pt x="37265" y="72596"/>
                    <a:pt x="43359" y="70745"/>
                    <a:pt x="37617" y="72287"/>
                  </a:cubicBezTo>
                  <a:cubicBezTo>
                    <a:pt x="34453" y="74138"/>
                    <a:pt x="30820" y="75886"/>
                    <a:pt x="27187" y="76915"/>
                  </a:cubicBezTo>
                  <a:cubicBezTo>
                    <a:pt x="18984" y="81748"/>
                    <a:pt x="8789" y="84421"/>
                    <a:pt x="2578" y="91516"/>
                  </a:cubicBezTo>
                  <a:cubicBezTo>
                    <a:pt x="1757" y="93881"/>
                    <a:pt x="820" y="96143"/>
                    <a:pt x="0" y="98508"/>
                  </a:cubicBezTo>
                  <a:cubicBezTo>
                    <a:pt x="468" y="99640"/>
                    <a:pt x="3398" y="109717"/>
                    <a:pt x="4335" y="110745"/>
                  </a:cubicBezTo>
                  <a:cubicBezTo>
                    <a:pt x="6093" y="112699"/>
                    <a:pt x="12187" y="113830"/>
                    <a:pt x="12187" y="113830"/>
                  </a:cubicBezTo>
                  <a:cubicBezTo>
                    <a:pt x="22382" y="119691"/>
                    <a:pt x="36328" y="120000"/>
                    <a:pt x="48164" y="120000"/>
                  </a:cubicBezTo>
                </a:path>
              </a:pathLst>
            </a:custGeom>
            <a:noFill/>
            <a:ln w="28575" cap="flat" cmpd="sng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0" name="Shape 1880"/>
            <p:cNvSpPr/>
            <p:nvPr/>
          </p:nvSpPr>
          <p:spPr>
            <a:xfrm>
              <a:off x="1331" y="2244"/>
              <a:ext cx="913" cy="105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48" y="0"/>
                  </a:moveTo>
                  <a:cubicBezTo>
                    <a:pt x="120000" y="12511"/>
                    <a:pt x="118422" y="34123"/>
                    <a:pt x="109090" y="45156"/>
                  </a:cubicBezTo>
                  <a:cubicBezTo>
                    <a:pt x="107119" y="50047"/>
                    <a:pt x="100941" y="53800"/>
                    <a:pt x="95290" y="55279"/>
                  </a:cubicBezTo>
                  <a:cubicBezTo>
                    <a:pt x="91741" y="57327"/>
                    <a:pt x="87535" y="59374"/>
                    <a:pt x="83461" y="60398"/>
                  </a:cubicBezTo>
                  <a:cubicBezTo>
                    <a:pt x="78335" y="63355"/>
                    <a:pt x="71894" y="66767"/>
                    <a:pt x="65848" y="68132"/>
                  </a:cubicBezTo>
                  <a:cubicBezTo>
                    <a:pt x="60065" y="71772"/>
                    <a:pt x="53625" y="74616"/>
                    <a:pt x="47185" y="77459"/>
                  </a:cubicBezTo>
                  <a:cubicBezTo>
                    <a:pt x="46002" y="78028"/>
                    <a:pt x="45345" y="79279"/>
                    <a:pt x="44162" y="79962"/>
                  </a:cubicBezTo>
                  <a:cubicBezTo>
                    <a:pt x="42059" y="81213"/>
                    <a:pt x="39693" y="82236"/>
                    <a:pt x="37327" y="83374"/>
                  </a:cubicBezTo>
                  <a:cubicBezTo>
                    <a:pt x="26024" y="88720"/>
                    <a:pt x="15377" y="94521"/>
                    <a:pt x="3811" y="99526"/>
                  </a:cubicBezTo>
                  <a:cubicBezTo>
                    <a:pt x="0" y="104644"/>
                    <a:pt x="525" y="106123"/>
                    <a:pt x="1840" y="113175"/>
                  </a:cubicBezTo>
                  <a:cubicBezTo>
                    <a:pt x="1971" y="114085"/>
                    <a:pt x="3680" y="117952"/>
                    <a:pt x="4863" y="118293"/>
                  </a:cubicBezTo>
                  <a:cubicBezTo>
                    <a:pt x="9331" y="119772"/>
                    <a:pt x="17612" y="120000"/>
                    <a:pt x="22606" y="120000"/>
                  </a:cubicBezTo>
                </a:path>
              </a:pathLst>
            </a:custGeom>
            <a:noFill/>
            <a:ln w="28575" cap="flat" cmpd="sng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40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Shape 1885"/>
          <p:cNvSpPr txBox="1">
            <a:spLocks noGrp="1"/>
          </p:cNvSpPr>
          <p:nvPr>
            <p:ph type="title" idx="4294967295"/>
          </p:nvPr>
        </p:nvSpPr>
        <p:spPr>
          <a:xfrm>
            <a:off x="990600" y="0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Control Rom (use of 1111 state)</a:t>
            </a:r>
          </a:p>
        </p:txBody>
      </p:sp>
      <p:sp>
        <p:nvSpPr>
          <p:cNvPr id="1886" name="Shape 1886"/>
          <p:cNvSpPr/>
          <p:nvPr/>
        </p:nvSpPr>
        <p:spPr>
          <a:xfrm rot="-5400000">
            <a:off x="6096000" y="2514600"/>
            <a:ext cx="3124199" cy="8381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4 × 16 Decoder</a:t>
            </a:r>
          </a:p>
        </p:txBody>
      </p:sp>
      <p:cxnSp>
        <p:nvCxnSpPr>
          <p:cNvPr id="1887" name="Shape 1887"/>
          <p:cNvCxnSpPr/>
          <p:nvPr/>
        </p:nvCxnSpPr>
        <p:spPr>
          <a:xfrm rot="10800000">
            <a:off x="1142999" y="1447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8" name="Shape 1888"/>
          <p:cNvCxnSpPr/>
          <p:nvPr/>
        </p:nvCxnSpPr>
        <p:spPr>
          <a:xfrm>
            <a:off x="1524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9" name="Shape 1889"/>
          <p:cNvCxnSpPr/>
          <p:nvPr/>
        </p:nvCxnSpPr>
        <p:spPr>
          <a:xfrm>
            <a:off x="1905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0" name="Shape 1890"/>
          <p:cNvCxnSpPr/>
          <p:nvPr/>
        </p:nvCxnSpPr>
        <p:spPr>
          <a:xfrm>
            <a:off x="2286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1" name="Shape 1891"/>
          <p:cNvCxnSpPr/>
          <p:nvPr/>
        </p:nvCxnSpPr>
        <p:spPr>
          <a:xfrm>
            <a:off x="2667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2" name="Shape 1892"/>
          <p:cNvCxnSpPr/>
          <p:nvPr/>
        </p:nvCxnSpPr>
        <p:spPr>
          <a:xfrm>
            <a:off x="3048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3" name="Shape 1893"/>
          <p:cNvCxnSpPr/>
          <p:nvPr/>
        </p:nvCxnSpPr>
        <p:spPr>
          <a:xfrm>
            <a:off x="3429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4" name="Shape 1894"/>
          <p:cNvCxnSpPr/>
          <p:nvPr/>
        </p:nvCxnSpPr>
        <p:spPr>
          <a:xfrm>
            <a:off x="3810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5" name="Shape 1895"/>
          <p:cNvCxnSpPr/>
          <p:nvPr/>
        </p:nvCxnSpPr>
        <p:spPr>
          <a:xfrm>
            <a:off x="4191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6" name="Shape 1896"/>
          <p:cNvCxnSpPr/>
          <p:nvPr/>
        </p:nvCxnSpPr>
        <p:spPr>
          <a:xfrm>
            <a:off x="4572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7" name="Shape 1897"/>
          <p:cNvCxnSpPr/>
          <p:nvPr/>
        </p:nvCxnSpPr>
        <p:spPr>
          <a:xfrm>
            <a:off x="4953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8" name="Shape 1898"/>
          <p:cNvCxnSpPr/>
          <p:nvPr/>
        </p:nvCxnSpPr>
        <p:spPr>
          <a:xfrm>
            <a:off x="5334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9" name="Shape 1899"/>
          <p:cNvCxnSpPr/>
          <p:nvPr/>
        </p:nvCxnSpPr>
        <p:spPr>
          <a:xfrm>
            <a:off x="5715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0" name="Shape 1900"/>
          <p:cNvCxnSpPr/>
          <p:nvPr/>
        </p:nvCxnSpPr>
        <p:spPr>
          <a:xfrm>
            <a:off x="6096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1" name="Shape 1901"/>
          <p:cNvCxnSpPr/>
          <p:nvPr/>
        </p:nvCxnSpPr>
        <p:spPr>
          <a:xfrm>
            <a:off x="6477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2" name="Shape 1902"/>
          <p:cNvCxnSpPr/>
          <p:nvPr/>
        </p:nvCxnSpPr>
        <p:spPr>
          <a:xfrm>
            <a:off x="6858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3" name="Shape 1903"/>
          <p:cNvCxnSpPr/>
          <p:nvPr/>
        </p:nvCxnSpPr>
        <p:spPr>
          <a:xfrm>
            <a:off x="1143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4" name="Shape 1904"/>
          <p:cNvSpPr/>
          <p:nvPr/>
        </p:nvSpPr>
        <p:spPr>
          <a:xfrm rot="-5400000">
            <a:off x="3048000" y="3657599"/>
            <a:ext cx="381000" cy="4343400"/>
          </a:xfrm>
          <a:prstGeom prst="leftBrace">
            <a:avLst>
              <a:gd name="adj1" fmla="val 95000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5" name="Shape 1905"/>
          <p:cNvSpPr txBox="1"/>
          <p:nvPr/>
        </p:nvSpPr>
        <p:spPr>
          <a:xfrm>
            <a:off x="1828800" y="6019800"/>
            <a:ext cx="2655791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Output: Control Signals</a:t>
            </a:r>
          </a:p>
        </p:txBody>
      </p:sp>
      <p:sp>
        <p:nvSpPr>
          <p:cNvPr id="1906" name="Shape 1906"/>
          <p:cNvSpPr/>
          <p:nvPr/>
        </p:nvSpPr>
        <p:spPr>
          <a:xfrm rot="-5400000">
            <a:off x="6096000" y="5181599"/>
            <a:ext cx="381000" cy="1295400"/>
          </a:xfrm>
          <a:prstGeom prst="leftBrace">
            <a:avLst>
              <a:gd name="adj1" fmla="val 2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7" name="Shape 1907"/>
          <p:cNvSpPr txBox="1"/>
          <p:nvPr/>
        </p:nvSpPr>
        <p:spPr>
          <a:xfrm>
            <a:off x="5638800" y="6019800"/>
            <a:ext cx="1304924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Next State</a:t>
            </a:r>
          </a:p>
        </p:txBody>
      </p:sp>
      <p:sp>
        <p:nvSpPr>
          <p:cNvPr id="1908" name="Shape 1908"/>
          <p:cNvSpPr txBox="1"/>
          <p:nvPr/>
        </p:nvSpPr>
        <p:spPr>
          <a:xfrm rot="-5400000">
            <a:off x="642883" y="4868832"/>
            <a:ext cx="635109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1909" name="Shape 1909"/>
          <p:cNvSpPr txBox="1"/>
          <p:nvPr/>
        </p:nvSpPr>
        <p:spPr>
          <a:xfrm rot="-5400000">
            <a:off x="806691" y="4645789"/>
            <a:ext cx="106631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addr</a:t>
            </a:r>
          </a:p>
        </p:txBody>
      </p:sp>
      <p:sp>
        <p:nvSpPr>
          <p:cNvPr id="1910" name="Shape 1910"/>
          <p:cNvSpPr txBox="1"/>
          <p:nvPr/>
        </p:nvSpPr>
        <p:spPr>
          <a:xfrm rot="-5400000">
            <a:off x="1258223" y="4755327"/>
            <a:ext cx="925253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Mem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1911" name="Shape 1911"/>
          <p:cNvSpPr txBox="1"/>
          <p:nvPr/>
        </p:nvSpPr>
        <p:spPr>
          <a:xfrm rot="-5400000">
            <a:off x="1597546" y="4718813"/>
            <a:ext cx="1008609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Mem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r/w</a:t>
            </a:r>
          </a:p>
        </p:txBody>
      </p:sp>
      <p:sp>
        <p:nvSpPr>
          <p:cNvPr id="1912" name="Shape 1912"/>
          <p:cNvSpPr txBox="1"/>
          <p:nvPr/>
        </p:nvSpPr>
        <p:spPr>
          <a:xfrm rot="-5400000">
            <a:off x="2198957" y="4895820"/>
            <a:ext cx="567783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IR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1913" name="Shape 1913"/>
          <p:cNvSpPr txBox="1"/>
          <p:nvPr/>
        </p:nvSpPr>
        <p:spPr>
          <a:xfrm rot="-5400000">
            <a:off x="2357943" y="4673571"/>
            <a:ext cx="101181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dest</a:t>
            </a:r>
          </a:p>
        </p:txBody>
      </p:sp>
      <p:sp>
        <p:nvSpPr>
          <p:cNvPr id="1914" name="Shape 1914"/>
          <p:cNvSpPr txBox="1"/>
          <p:nvPr/>
        </p:nvSpPr>
        <p:spPr>
          <a:xfrm rot="-5400000">
            <a:off x="2689233" y="4622771"/>
            <a:ext cx="1114407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rdata</a:t>
            </a:r>
          </a:p>
        </p:txBody>
      </p:sp>
      <p:sp>
        <p:nvSpPr>
          <p:cNvPr id="1915" name="Shape 1915"/>
          <p:cNvSpPr txBox="1"/>
          <p:nvPr/>
        </p:nvSpPr>
        <p:spPr>
          <a:xfrm rot="-5400000">
            <a:off x="3239293" y="4826793"/>
            <a:ext cx="773113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Reg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1916" name="Shape 1916"/>
          <p:cNvSpPr txBox="1"/>
          <p:nvPr/>
        </p:nvSpPr>
        <p:spPr>
          <a:xfrm rot="-5400000">
            <a:off x="3492125" y="4664045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alu1</a:t>
            </a:r>
          </a:p>
        </p:txBody>
      </p:sp>
      <p:sp>
        <p:nvSpPr>
          <p:cNvPr id="1917" name="Shape 1917"/>
          <p:cNvSpPr txBox="1"/>
          <p:nvPr/>
        </p:nvSpPr>
        <p:spPr>
          <a:xfrm rot="-5400000">
            <a:off x="3873125" y="4664045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alu2</a:t>
            </a:r>
          </a:p>
        </p:txBody>
      </p:sp>
      <p:sp>
        <p:nvSpPr>
          <p:cNvPr id="1918" name="Shape 1918"/>
          <p:cNvSpPr txBox="1"/>
          <p:nvPr/>
        </p:nvSpPr>
        <p:spPr>
          <a:xfrm rot="-5400000">
            <a:off x="4254125" y="4664045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alu2</a:t>
            </a:r>
          </a:p>
        </p:txBody>
      </p:sp>
      <p:sp>
        <p:nvSpPr>
          <p:cNvPr id="1919" name="Shape 1919"/>
          <p:cNvSpPr txBox="1"/>
          <p:nvPr/>
        </p:nvSpPr>
        <p:spPr>
          <a:xfrm rot="-5400000">
            <a:off x="4701381" y="4763293"/>
            <a:ext cx="896937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ALU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op</a:t>
            </a:r>
          </a:p>
        </p:txBody>
      </p:sp>
      <p:cxnSp>
        <p:nvCxnSpPr>
          <p:cNvPr id="1920" name="Shape 1920"/>
          <p:cNvCxnSpPr/>
          <p:nvPr/>
        </p:nvCxnSpPr>
        <p:spPr>
          <a:xfrm rot="10800000">
            <a:off x="1142999" y="1828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1" name="Shape 1921"/>
          <p:cNvCxnSpPr/>
          <p:nvPr/>
        </p:nvCxnSpPr>
        <p:spPr>
          <a:xfrm rot="10800000">
            <a:off x="1142999" y="2209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2" name="Shape 1922"/>
          <p:cNvCxnSpPr/>
          <p:nvPr/>
        </p:nvCxnSpPr>
        <p:spPr>
          <a:xfrm>
            <a:off x="8077200" y="23622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3" name="Shape 1923"/>
          <p:cNvCxnSpPr/>
          <p:nvPr/>
        </p:nvCxnSpPr>
        <p:spPr>
          <a:xfrm>
            <a:off x="8077200" y="25908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4" name="Shape 1924"/>
          <p:cNvCxnSpPr/>
          <p:nvPr/>
        </p:nvCxnSpPr>
        <p:spPr>
          <a:xfrm>
            <a:off x="8077200" y="28194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5" name="Shape 1925"/>
          <p:cNvCxnSpPr/>
          <p:nvPr/>
        </p:nvCxnSpPr>
        <p:spPr>
          <a:xfrm>
            <a:off x="8077200" y="30480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6" name="Shape 1926"/>
          <p:cNvCxnSpPr/>
          <p:nvPr/>
        </p:nvCxnSpPr>
        <p:spPr>
          <a:xfrm rot="10800000">
            <a:off x="1142999" y="2590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7" name="Shape 1927"/>
          <p:cNvCxnSpPr/>
          <p:nvPr/>
        </p:nvCxnSpPr>
        <p:spPr>
          <a:xfrm rot="10800000">
            <a:off x="1142999" y="2971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8" name="Shape 1928"/>
          <p:cNvCxnSpPr/>
          <p:nvPr/>
        </p:nvCxnSpPr>
        <p:spPr>
          <a:xfrm rot="10800000">
            <a:off x="1142999" y="3352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9" name="Shape 1929"/>
          <p:cNvCxnSpPr/>
          <p:nvPr/>
        </p:nvCxnSpPr>
        <p:spPr>
          <a:xfrm rot="10800000">
            <a:off x="1142999" y="3733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0" name="Shape 1930"/>
          <p:cNvCxnSpPr/>
          <p:nvPr/>
        </p:nvCxnSpPr>
        <p:spPr>
          <a:xfrm rot="10800000">
            <a:off x="1142999" y="4114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1" name="Shape 1931"/>
          <p:cNvCxnSpPr/>
          <p:nvPr/>
        </p:nvCxnSpPr>
        <p:spPr>
          <a:xfrm rot="10800000">
            <a:off x="1142999" y="1638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2" name="Shape 1932"/>
          <p:cNvCxnSpPr/>
          <p:nvPr/>
        </p:nvCxnSpPr>
        <p:spPr>
          <a:xfrm rot="10800000">
            <a:off x="1142999" y="2019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3" name="Shape 1933"/>
          <p:cNvCxnSpPr/>
          <p:nvPr/>
        </p:nvCxnSpPr>
        <p:spPr>
          <a:xfrm rot="10800000">
            <a:off x="1142999" y="2400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4" name="Shape 1934"/>
          <p:cNvCxnSpPr/>
          <p:nvPr/>
        </p:nvCxnSpPr>
        <p:spPr>
          <a:xfrm rot="10800000">
            <a:off x="1142999" y="2781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5" name="Shape 1935"/>
          <p:cNvCxnSpPr/>
          <p:nvPr/>
        </p:nvCxnSpPr>
        <p:spPr>
          <a:xfrm rot="10800000">
            <a:off x="1142999" y="3162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6" name="Shape 1936"/>
          <p:cNvCxnSpPr/>
          <p:nvPr/>
        </p:nvCxnSpPr>
        <p:spPr>
          <a:xfrm rot="10800000">
            <a:off x="1142999" y="3543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7" name="Shape 1937"/>
          <p:cNvCxnSpPr/>
          <p:nvPr/>
        </p:nvCxnSpPr>
        <p:spPr>
          <a:xfrm rot="10800000">
            <a:off x="1142999" y="3924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8" name="Shape 1938"/>
          <p:cNvCxnSpPr/>
          <p:nvPr/>
        </p:nvCxnSpPr>
        <p:spPr>
          <a:xfrm rot="10800000">
            <a:off x="1142999" y="4305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9" name="Shape 1939"/>
          <p:cNvSpPr/>
          <p:nvPr/>
        </p:nvSpPr>
        <p:spPr>
          <a:xfrm>
            <a:off x="1828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40" name="Shape 1940"/>
          <p:cNvSpPr/>
          <p:nvPr/>
        </p:nvSpPr>
        <p:spPr>
          <a:xfrm>
            <a:off x="2590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41" name="Shape 1941"/>
          <p:cNvSpPr/>
          <p:nvPr/>
        </p:nvSpPr>
        <p:spPr>
          <a:xfrm>
            <a:off x="4876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42" name="Shape 1942"/>
          <p:cNvSpPr/>
          <p:nvPr/>
        </p:nvSpPr>
        <p:spPr>
          <a:xfrm>
            <a:off x="6781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43" name="Shape 1943"/>
          <p:cNvSpPr/>
          <p:nvPr/>
        </p:nvSpPr>
        <p:spPr>
          <a:xfrm>
            <a:off x="5635625" y="1562100"/>
            <a:ext cx="152399" cy="1523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44" name="Shape 1944"/>
          <p:cNvSpPr/>
          <p:nvPr/>
        </p:nvSpPr>
        <p:spPr>
          <a:xfrm>
            <a:off x="6016625" y="1562100"/>
            <a:ext cx="152399" cy="1523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45" name="Shape 1945"/>
          <p:cNvSpPr/>
          <p:nvPr/>
        </p:nvSpPr>
        <p:spPr>
          <a:xfrm>
            <a:off x="6397625" y="1562100"/>
            <a:ext cx="152399" cy="1523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46" name="Shape 1946"/>
          <p:cNvSpPr/>
          <p:nvPr/>
        </p:nvSpPr>
        <p:spPr>
          <a:xfrm>
            <a:off x="6778625" y="1562100"/>
            <a:ext cx="152399" cy="1523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47" name="Shape 1947"/>
          <p:cNvSpPr/>
          <p:nvPr/>
        </p:nvSpPr>
        <p:spPr>
          <a:xfrm>
            <a:off x="4114800" y="2133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48" name="Shape 1948"/>
          <p:cNvSpPr/>
          <p:nvPr/>
        </p:nvSpPr>
        <p:spPr>
          <a:xfrm>
            <a:off x="6400800" y="1752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49" name="Shape 1949"/>
          <p:cNvSpPr/>
          <p:nvPr/>
        </p:nvSpPr>
        <p:spPr>
          <a:xfrm>
            <a:off x="6781800" y="1752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50" name="Shape 1950"/>
          <p:cNvSpPr/>
          <p:nvPr/>
        </p:nvSpPr>
        <p:spPr>
          <a:xfrm>
            <a:off x="106997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51" name="Shape 1951"/>
          <p:cNvSpPr/>
          <p:nvPr/>
        </p:nvSpPr>
        <p:spPr>
          <a:xfrm>
            <a:off x="3352800" y="2324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52" name="Shape 1952"/>
          <p:cNvSpPr/>
          <p:nvPr/>
        </p:nvSpPr>
        <p:spPr>
          <a:xfrm>
            <a:off x="3733800" y="2324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53" name="Shape 1953"/>
          <p:cNvSpPr/>
          <p:nvPr/>
        </p:nvSpPr>
        <p:spPr>
          <a:xfrm>
            <a:off x="2971800" y="2324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54" name="Shape 1954"/>
          <p:cNvSpPr/>
          <p:nvPr/>
        </p:nvSpPr>
        <p:spPr>
          <a:xfrm>
            <a:off x="5257800" y="2133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55" name="Shape 1955"/>
          <p:cNvSpPr/>
          <p:nvPr/>
        </p:nvSpPr>
        <p:spPr>
          <a:xfrm>
            <a:off x="6019800" y="2133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56" name="Shape 1956"/>
          <p:cNvSpPr/>
          <p:nvPr/>
        </p:nvSpPr>
        <p:spPr>
          <a:xfrm>
            <a:off x="6781800" y="2133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57" name="Shape 1957"/>
          <p:cNvSpPr/>
          <p:nvPr/>
        </p:nvSpPr>
        <p:spPr>
          <a:xfrm>
            <a:off x="4114800" y="1752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58" name="Shape 1958"/>
          <p:cNvSpPr/>
          <p:nvPr/>
        </p:nvSpPr>
        <p:spPr>
          <a:xfrm>
            <a:off x="3352800" y="1943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59" name="Shape 1959"/>
          <p:cNvSpPr/>
          <p:nvPr/>
        </p:nvSpPr>
        <p:spPr>
          <a:xfrm>
            <a:off x="3733800" y="1943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60" name="Shape 1960"/>
          <p:cNvSpPr/>
          <p:nvPr/>
        </p:nvSpPr>
        <p:spPr>
          <a:xfrm>
            <a:off x="2971800" y="1943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grpSp>
        <p:nvGrpSpPr>
          <p:cNvPr id="1961" name="Shape 1961"/>
          <p:cNvGrpSpPr/>
          <p:nvPr/>
        </p:nvGrpSpPr>
        <p:grpSpPr>
          <a:xfrm>
            <a:off x="6857999" y="1676399"/>
            <a:ext cx="2286000" cy="5159375"/>
            <a:chOff x="4367" y="1055"/>
            <a:chExt cx="1440" cy="3173"/>
          </a:xfrm>
        </p:grpSpPr>
        <p:sp>
          <p:nvSpPr>
            <p:cNvPr id="1962" name="Shape 1962"/>
            <p:cNvSpPr txBox="1"/>
            <p:nvPr/>
          </p:nvSpPr>
          <p:spPr>
            <a:xfrm>
              <a:off x="4415" y="3647"/>
              <a:ext cx="1392" cy="581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1800" b="1">
                  <a:latin typeface="Calibri"/>
                  <a:ea typeface="Calibri"/>
                  <a:cs typeface="Calibri"/>
                  <a:sym typeface="Calibri"/>
                </a:rPr>
                <a:t>1111 state means “use the opcode</a:t>
              </a:r>
            </a:p>
            <a:p>
              <a:pPr>
                <a:buSzPct val="25000"/>
              </a:pPr>
              <a:r>
                <a:rPr lang="en-US" sz="1800" b="1">
                  <a:latin typeface="Calibri"/>
                  <a:ea typeface="Calibri"/>
                  <a:cs typeface="Calibri"/>
                  <a:sym typeface="Calibri"/>
                </a:rPr>
                <a:t>to decide next state”</a:t>
              </a:r>
            </a:p>
          </p:txBody>
        </p:sp>
        <p:cxnSp>
          <p:nvCxnSpPr>
            <p:cNvPr id="1963" name="Shape 1963"/>
            <p:cNvCxnSpPr/>
            <p:nvPr/>
          </p:nvCxnSpPr>
          <p:spPr>
            <a:xfrm rot="10800000">
              <a:off x="4367" y="1055"/>
              <a:ext cx="528" cy="2592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41911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Shape 1968"/>
          <p:cNvSpPr txBox="1">
            <a:spLocks noGrp="1"/>
          </p:cNvSpPr>
          <p:nvPr>
            <p:ph type="sldNum" idx="4294967295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400">
                <a:ea typeface="Calibri"/>
                <a:sym typeface="Calibri"/>
              </a:rPr>
              <a:pPr>
                <a:buSzPct val="25000"/>
              </a:pPr>
              <a:t>29</a:t>
            </a:fld>
            <a:endParaRPr lang="en-US" sz="1400">
              <a:ea typeface="Calibri"/>
              <a:sym typeface="Calibri"/>
            </a:endParaRPr>
          </a:p>
        </p:txBody>
      </p:sp>
      <p:sp>
        <p:nvSpPr>
          <p:cNvPr id="1969" name="Shape 1969"/>
          <p:cNvSpPr txBox="1">
            <a:spLocks noGrp="1"/>
          </p:cNvSpPr>
          <p:nvPr>
            <p:ph type="title" idx="4294967295"/>
          </p:nvPr>
        </p:nvSpPr>
        <p:spPr>
          <a:xfrm>
            <a:off x="574675" y="304800"/>
            <a:ext cx="80010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Return to State 0: Fetch cycle                                  to execute the next instruction</a:t>
            </a:r>
            <a:r>
              <a:rPr lang="en-US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970" name="Shape 1970"/>
          <p:cNvSpPr/>
          <p:nvPr/>
        </p:nvSpPr>
        <p:spPr>
          <a:xfrm>
            <a:off x="4464050" y="1370624"/>
            <a:ext cx="1676399" cy="1066799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State 0:</a:t>
            </a:r>
          </a:p>
          <a:p>
            <a:pPr algn="ctr"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Fetch cycle</a:t>
            </a:r>
          </a:p>
        </p:txBody>
      </p:sp>
      <p:cxnSp>
        <p:nvCxnSpPr>
          <p:cNvPr id="1972" name="Shape 1972"/>
          <p:cNvCxnSpPr/>
          <p:nvPr/>
        </p:nvCxnSpPr>
        <p:spPr>
          <a:xfrm>
            <a:off x="5302250" y="2498968"/>
            <a:ext cx="0" cy="30479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973" name="Shape 1973"/>
          <p:cNvSpPr/>
          <p:nvPr/>
        </p:nvSpPr>
        <p:spPr>
          <a:xfrm>
            <a:off x="4387850" y="1294424"/>
            <a:ext cx="1828800" cy="1219199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4" name="Shape 1974"/>
          <p:cNvSpPr/>
          <p:nvPr/>
        </p:nvSpPr>
        <p:spPr>
          <a:xfrm>
            <a:off x="590550" y="1143000"/>
            <a:ext cx="3797299" cy="4508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6086" y="110197"/>
                </a:moveTo>
                <a:cubicBezTo>
                  <a:pt x="17056" y="115098"/>
                  <a:pt x="8026" y="119999"/>
                  <a:pt x="6822" y="104112"/>
                </a:cubicBezTo>
                <a:cubicBezTo>
                  <a:pt x="5618" y="88225"/>
                  <a:pt x="0" y="29746"/>
                  <a:pt x="18862" y="14873"/>
                </a:cubicBezTo>
                <a:cubicBezTo>
                  <a:pt x="37725" y="0"/>
                  <a:pt x="78862" y="7436"/>
                  <a:pt x="120000" y="14873"/>
                </a:cubicBez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5" name="Shape 1975"/>
          <p:cNvCxnSpPr/>
          <p:nvPr/>
        </p:nvCxnSpPr>
        <p:spPr>
          <a:xfrm flipH="1">
            <a:off x="1644650" y="3149600"/>
            <a:ext cx="3124199" cy="6095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976" name="Shape 1976"/>
          <p:cNvSpPr/>
          <p:nvPr/>
        </p:nvSpPr>
        <p:spPr>
          <a:xfrm>
            <a:off x="6445250" y="3759200"/>
            <a:ext cx="1066799" cy="685799"/>
          </a:xfrm>
          <a:prstGeom prst="ellipse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beq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cycle3</a:t>
            </a:r>
          </a:p>
        </p:txBody>
      </p:sp>
      <p:cxnSp>
        <p:nvCxnSpPr>
          <p:cNvPr id="1977" name="Shape 1977"/>
          <p:cNvCxnSpPr/>
          <p:nvPr/>
        </p:nvCxnSpPr>
        <p:spPr>
          <a:xfrm flipH="1">
            <a:off x="3168649" y="3302000"/>
            <a:ext cx="1752600" cy="5333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978" name="Shape 1978"/>
          <p:cNvCxnSpPr/>
          <p:nvPr/>
        </p:nvCxnSpPr>
        <p:spPr>
          <a:xfrm flipH="1">
            <a:off x="4540250" y="3378200"/>
            <a:ext cx="609599" cy="457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979" name="Shape 1979"/>
          <p:cNvCxnSpPr/>
          <p:nvPr/>
        </p:nvCxnSpPr>
        <p:spPr>
          <a:xfrm>
            <a:off x="5454650" y="3378200"/>
            <a:ext cx="152399" cy="381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980" name="Shape 1980"/>
          <p:cNvSpPr/>
          <p:nvPr/>
        </p:nvSpPr>
        <p:spPr>
          <a:xfrm>
            <a:off x="4997450" y="3759200"/>
            <a:ext cx="1066799" cy="685799"/>
          </a:xfrm>
          <a:prstGeom prst="ellipse">
            <a:avLst/>
          </a:prstGeom>
          <a:solidFill>
            <a:srgbClr val="99FF33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sw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cycle3</a:t>
            </a:r>
          </a:p>
        </p:txBody>
      </p:sp>
      <p:sp>
        <p:nvSpPr>
          <p:cNvPr id="1981" name="Shape 1981"/>
          <p:cNvSpPr/>
          <p:nvPr/>
        </p:nvSpPr>
        <p:spPr>
          <a:xfrm>
            <a:off x="3625850" y="3759200"/>
            <a:ext cx="1066799" cy="685799"/>
          </a:xfrm>
          <a:prstGeom prst="ellipse">
            <a:avLst/>
          </a:pr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lw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cycle3</a:t>
            </a:r>
          </a:p>
        </p:txBody>
      </p:sp>
      <p:sp>
        <p:nvSpPr>
          <p:cNvPr id="1982" name="Shape 1982"/>
          <p:cNvSpPr/>
          <p:nvPr/>
        </p:nvSpPr>
        <p:spPr>
          <a:xfrm>
            <a:off x="882650" y="3759200"/>
            <a:ext cx="1066799" cy="685799"/>
          </a:xfrm>
          <a:prstGeom prst="ellipse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add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 3</a:t>
            </a:r>
          </a:p>
        </p:txBody>
      </p:sp>
      <p:sp>
        <p:nvSpPr>
          <p:cNvPr id="1983" name="Shape 1983"/>
          <p:cNvSpPr/>
          <p:nvPr/>
        </p:nvSpPr>
        <p:spPr>
          <a:xfrm>
            <a:off x="882650" y="4597400"/>
            <a:ext cx="1066799" cy="685799"/>
          </a:xfrm>
          <a:prstGeom prst="ellipse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add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 4</a:t>
            </a:r>
          </a:p>
        </p:txBody>
      </p:sp>
      <p:sp>
        <p:nvSpPr>
          <p:cNvPr id="1984" name="Shape 1984"/>
          <p:cNvSpPr/>
          <p:nvPr/>
        </p:nvSpPr>
        <p:spPr>
          <a:xfrm>
            <a:off x="3625850" y="4597400"/>
            <a:ext cx="1066799" cy="685799"/>
          </a:xfrm>
          <a:prstGeom prst="ellipse">
            <a:avLst/>
          </a:pr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lw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cycle4</a:t>
            </a:r>
          </a:p>
        </p:txBody>
      </p:sp>
      <p:sp>
        <p:nvSpPr>
          <p:cNvPr id="1985" name="Shape 1985"/>
          <p:cNvSpPr/>
          <p:nvPr/>
        </p:nvSpPr>
        <p:spPr>
          <a:xfrm>
            <a:off x="4997450" y="4597400"/>
            <a:ext cx="1066799" cy="685799"/>
          </a:xfrm>
          <a:prstGeom prst="ellipse">
            <a:avLst/>
          </a:prstGeom>
          <a:solidFill>
            <a:srgbClr val="99FF33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sw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cycle4</a:t>
            </a:r>
          </a:p>
        </p:txBody>
      </p:sp>
      <p:sp>
        <p:nvSpPr>
          <p:cNvPr id="1986" name="Shape 1986"/>
          <p:cNvSpPr/>
          <p:nvPr/>
        </p:nvSpPr>
        <p:spPr>
          <a:xfrm>
            <a:off x="6445250" y="4597400"/>
            <a:ext cx="1066799" cy="685799"/>
          </a:xfrm>
          <a:prstGeom prst="ellipse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beq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cycle4</a:t>
            </a:r>
          </a:p>
        </p:txBody>
      </p:sp>
      <p:sp>
        <p:nvSpPr>
          <p:cNvPr id="1987" name="Shape 1987"/>
          <p:cNvSpPr/>
          <p:nvPr/>
        </p:nvSpPr>
        <p:spPr>
          <a:xfrm>
            <a:off x="2254250" y="3759200"/>
            <a:ext cx="1066799" cy="685799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nor</a:t>
            </a:r>
          </a:p>
          <a:p>
            <a:pPr algn="ctr">
              <a:buSzPct val="25000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cycle 3</a:t>
            </a:r>
          </a:p>
        </p:txBody>
      </p:sp>
      <p:sp>
        <p:nvSpPr>
          <p:cNvPr id="1988" name="Shape 1988"/>
          <p:cNvSpPr/>
          <p:nvPr/>
        </p:nvSpPr>
        <p:spPr>
          <a:xfrm>
            <a:off x="2254250" y="4597400"/>
            <a:ext cx="1066799" cy="685799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nor</a:t>
            </a:r>
          </a:p>
          <a:p>
            <a:pPr algn="ctr">
              <a:buSzPct val="25000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cycle 4</a:t>
            </a:r>
          </a:p>
        </p:txBody>
      </p:sp>
      <p:cxnSp>
        <p:nvCxnSpPr>
          <p:cNvPr id="1989" name="Shape 1989"/>
          <p:cNvCxnSpPr/>
          <p:nvPr/>
        </p:nvCxnSpPr>
        <p:spPr>
          <a:xfrm>
            <a:off x="5759450" y="3302000"/>
            <a:ext cx="1066799" cy="457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990" name="Shape 1990"/>
          <p:cNvSpPr/>
          <p:nvPr/>
        </p:nvSpPr>
        <p:spPr>
          <a:xfrm>
            <a:off x="3625850" y="5435600"/>
            <a:ext cx="1066799" cy="685799"/>
          </a:xfrm>
          <a:prstGeom prst="ellipse">
            <a:avLst/>
          </a:pr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lw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cycle5</a:t>
            </a:r>
          </a:p>
        </p:txBody>
      </p:sp>
      <p:cxnSp>
        <p:nvCxnSpPr>
          <p:cNvPr id="1991" name="Shape 1991"/>
          <p:cNvCxnSpPr/>
          <p:nvPr/>
        </p:nvCxnSpPr>
        <p:spPr>
          <a:xfrm>
            <a:off x="1416050" y="4445000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992" name="Shape 1992"/>
          <p:cNvCxnSpPr/>
          <p:nvPr/>
        </p:nvCxnSpPr>
        <p:spPr>
          <a:xfrm>
            <a:off x="2787650" y="4445000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993" name="Shape 1993"/>
          <p:cNvCxnSpPr/>
          <p:nvPr/>
        </p:nvCxnSpPr>
        <p:spPr>
          <a:xfrm>
            <a:off x="4159250" y="4445000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994" name="Shape 1994"/>
          <p:cNvCxnSpPr/>
          <p:nvPr/>
        </p:nvCxnSpPr>
        <p:spPr>
          <a:xfrm>
            <a:off x="5530850" y="4445000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995" name="Shape 1995"/>
          <p:cNvCxnSpPr/>
          <p:nvPr/>
        </p:nvCxnSpPr>
        <p:spPr>
          <a:xfrm>
            <a:off x="6978650" y="4445000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996" name="Shape 1996"/>
          <p:cNvCxnSpPr/>
          <p:nvPr/>
        </p:nvCxnSpPr>
        <p:spPr>
          <a:xfrm>
            <a:off x="4159250" y="5283200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1997" name="Shape 1997"/>
          <p:cNvGrpSpPr/>
          <p:nvPr/>
        </p:nvGrpSpPr>
        <p:grpSpPr>
          <a:xfrm>
            <a:off x="1704975" y="4216400"/>
            <a:ext cx="7134224" cy="2000249"/>
            <a:chOff x="806" y="2976"/>
            <a:chExt cx="4493" cy="1259"/>
          </a:xfrm>
        </p:grpSpPr>
        <p:sp>
          <p:nvSpPr>
            <p:cNvPr id="1998" name="Shape 1998"/>
            <p:cNvSpPr txBox="1"/>
            <p:nvPr/>
          </p:nvSpPr>
          <p:spPr>
            <a:xfrm>
              <a:off x="806" y="2985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1999" name="Shape 1999"/>
            <p:cNvSpPr txBox="1"/>
            <p:nvPr/>
          </p:nvSpPr>
          <p:spPr>
            <a:xfrm>
              <a:off x="806" y="3513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2000" name="Shape 2000"/>
            <p:cNvSpPr txBox="1"/>
            <p:nvPr/>
          </p:nvSpPr>
          <p:spPr>
            <a:xfrm>
              <a:off x="1670" y="2985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2001" name="Shape 2001"/>
            <p:cNvSpPr txBox="1"/>
            <p:nvPr/>
          </p:nvSpPr>
          <p:spPr>
            <a:xfrm>
              <a:off x="1679" y="3504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2002" name="Shape 2002"/>
            <p:cNvSpPr txBox="1"/>
            <p:nvPr/>
          </p:nvSpPr>
          <p:spPr>
            <a:xfrm>
              <a:off x="2544" y="2976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2003" name="Shape 2003"/>
            <p:cNvSpPr txBox="1"/>
            <p:nvPr/>
          </p:nvSpPr>
          <p:spPr>
            <a:xfrm>
              <a:off x="2544" y="3504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2004" name="Shape 2004"/>
            <p:cNvSpPr txBox="1"/>
            <p:nvPr/>
          </p:nvSpPr>
          <p:spPr>
            <a:xfrm>
              <a:off x="3445" y="2985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9</a:t>
              </a:r>
            </a:p>
          </p:txBody>
        </p:sp>
        <p:sp>
          <p:nvSpPr>
            <p:cNvPr id="2005" name="Shape 2005"/>
            <p:cNvSpPr txBox="1"/>
            <p:nvPr/>
          </p:nvSpPr>
          <p:spPr>
            <a:xfrm>
              <a:off x="3445" y="3513"/>
              <a:ext cx="280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10</a:t>
              </a:r>
            </a:p>
          </p:txBody>
        </p:sp>
        <p:sp>
          <p:nvSpPr>
            <p:cNvPr id="2006" name="Shape 2006"/>
            <p:cNvSpPr txBox="1"/>
            <p:nvPr/>
          </p:nvSpPr>
          <p:spPr>
            <a:xfrm>
              <a:off x="4309" y="2985"/>
              <a:ext cx="280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11</a:t>
              </a:r>
            </a:p>
          </p:txBody>
        </p:sp>
        <p:sp>
          <p:nvSpPr>
            <p:cNvPr id="2007" name="Shape 2007"/>
            <p:cNvSpPr txBox="1"/>
            <p:nvPr/>
          </p:nvSpPr>
          <p:spPr>
            <a:xfrm>
              <a:off x="4320" y="3504"/>
              <a:ext cx="280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12</a:t>
              </a:r>
            </a:p>
          </p:txBody>
        </p:sp>
        <p:sp>
          <p:nvSpPr>
            <p:cNvPr id="2008" name="Shape 2008"/>
            <p:cNvSpPr txBox="1"/>
            <p:nvPr/>
          </p:nvSpPr>
          <p:spPr>
            <a:xfrm>
              <a:off x="5184" y="2976"/>
              <a:ext cx="115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sz="20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Shape 2009"/>
            <p:cNvSpPr txBox="1"/>
            <p:nvPr/>
          </p:nvSpPr>
          <p:spPr>
            <a:xfrm>
              <a:off x="5184" y="3504"/>
              <a:ext cx="115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sz="20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Shape 2010"/>
            <p:cNvSpPr txBox="1"/>
            <p:nvPr/>
          </p:nvSpPr>
          <p:spPr>
            <a:xfrm>
              <a:off x="2592" y="3984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sp>
        <p:nvSpPr>
          <p:cNvPr id="1971" name="Shape 1971"/>
          <p:cNvSpPr/>
          <p:nvPr/>
        </p:nvSpPr>
        <p:spPr>
          <a:xfrm>
            <a:off x="4663343" y="2801192"/>
            <a:ext cx="1295399" cy="700099"/>
          </a:xfrm>
          <a:prstGeom prst="ellipse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State1: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decode</a:t>
            </a:r>
          </a:p>
        </p:txBody>
      </p:sp>
      <p:cxnSp>
        <p:nvCxnSpPr>
          <p:cNvPr id="45" name="Shape 1589"/>
          <p:cNvCxnSpPr/>
          <p:nvPr/>
        </p:nvCxnSpPr>
        <p:spPr>
          <a:xfrm>
            <a:off x="4057649" y="1641628"/>
            <a:ext cx="390795" cy="7151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28432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Multicycle LC2K </a:t>
            </a:r>
            <a:r>
              <a:rPr lang="en-US" sz="2800" b="1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Datapath</a:t>
            </a:r>
            <a:endParaRPr lang="en-US" sz="28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8" name="Shape 458"/>
          <p:cNvGrpSpPr/>
          <p:nvPr/>
        </p:nvGrpSpPr>
        <p:grpSpPr>
          <a:xfrm>
            <a:off x="6978650" y="3352800"/>
            <a:ext cx="855663" cy="1858962"/>
            <a:chOff x="4590" y="2784"/>
            <a:chExt cx="538" cy="1170"/>
          </a:xfrm>
        </p:grpSpPr>
        <p:cxnSp>
          <p:nvCxnSpPr>
            <p:cNvPr id="459" name="Shape 459"/>
            <p:cNvCxnSpPr/>
            <p:nvPr/>
          </p:nvCxnSpPr>
          <p:spPr>
            <a:xfrm>
              <a:off x="4752" y="2831"/>
              <a:ext cx="0" cy="9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0" name="Shape 460"/>
            <p:cNvCxnSpPr/>
            <p:nvPr/>
          </p:nvCxnSpPr>
          <p:spPr>
            <a:xfrm>
              <a:off x="4800" y="2784"/>
              <a:ext cx="0" cy="959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1" name="Shape 461"/>
            <p:cNvSpPr txBox="1"/>
            <p:nvPr/>
          </p:nvSpPr>
          <p:spPr>
            <a:xfrm>
              <a:off x="4590" y="3741"/>
              <a:ext cx="538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MUX</a:t>
              </a:r>
              <a:r>
                <a:rPr lang="en-US" sz="1600" b="1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alu2</a:t>
              </a:r>
            </a:p>
          </p:txBody>
        </p:sp>
      </p:grpSp>
      <p:grpSp>
        <p:nvGrpSpPr>
          <p:cNvPr id="462" name="Shape 462"/>
          <p:cNvGrpSpPr/>
          <p:nvPr/>
        </p:nvGrpSpPr>
        <p:grpSpPr>
          <a:xfrm>
            <a:off x="5127626" y="3810002"/>
            <a:ext cx="638175" cy="1401762"/>
            <a:chOff x="3424" y="3071"/>
            <a:chExt cx="402" cy="882"/>
          </a:xfrm>
        </p:grpSpPr>
        <p:cxnSp>
          <p:nvCxnSpPr>
            <p:cNvPr id="463" name="Shape 463"/>
            <p:cNvCxnSpPr/>
            <p:nvPr/>
          </p:nvCxnSpPr>
          <p:spPr>
            <a:xfrm>
              <a:off x="3600" y="3071"/>
              <a:ext cx="0" cy="67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Shape 464"/>
            <p:cNvSpPr txBox="1"/>
            <p:nvPr/>
          </p:nvSpPr>
          <p:spPr>
            <a:xfrm>
              <a:off x="3424" y="3741"/>
              <a:ext cx="402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Reg</a:t>
              </a:r>
              <a:r>
                <a:rPr lang="en-US" sz="1600" b="1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en</a:t>
              </a:r>
            </a:p>
          </p:txBody>
        </p:sp>
      </p:grpSp>
      <p:grpSp>
        <p:nvGrpSpPr>
          <p:cNvPr id="465" name="Shape 465"/>
          <p:cNvGrpSpPr/>
          <p:nvPr/>
        </p:nvGrpSpPr>
        <p:grpSpPr>
          <a:xfrm>
            <a:off x="3513145" y="2895600"/>
            <a:ext cx="493712" cy="2836863"/>
            <a:chOff x="2406" y="2495"/>
            <a:chExt cx="310" cy="1787"/>
          </a:xfrm>
        </p:grpSpPr>
        <p:cxnSp>
          <p:nvCxnSpPr>
            <p:cNvPr id="466" name="Shape 466"/>
            <p:cNvCxnSpPr/>
            <p:nvPr/>
          </p:nvCxnSpPr>
          <p:spPr>
            <a:xfrm>
              <a:off x="2544" y="2495"/>
              <a:ext cx="0" cy="158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7" name="Shape 467"/>
            <p:cNvSpPr txBox="1"/>
            <p:nvPr/>
          </p:nvSpPr>
          <p:spPr>
            <a:xfrm>
              <a:off x="2406" y="4070"/>
              <a:ext cx="310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IR</a:t>
              </a:r>
              <a:r>
                <a:rPr lang="en-US" sz="1600" b="1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en</a:t>
              </a:r>
            </a:p>
          </p:txBody>
        </p:sp>
      </p:grpSp>
      <p:sp>
        <p:nvSpPr>
          <p:cNvPr id="468" name="Shape 468"/>
          <p:cNvSpPr/>
          <p:nvPr/>
        </p:nvSpPr>
        <p:spPr>
          <a:xfrm>
            <a:off x="1063625" y="1295400"/>
            <a:ext cx="381000" cy="68579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</a:p>
        </p:txBody>
      </p:sp>
      <p:sp>
        <p:nvSpPr>
          <p:cNvPr id="469" name="Shape 469"/>
          <p:cNvSpPr/>
          <p:nvPr/>
        </p:nvSpPr>
        <p:spPr>
          <a:xfrm>
            <a:off x="2359025" y="1295400"/>
            <a:ext cx="838199" cy="251459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</a:p>
        </p:txBody>
      </p:sp>
      <p:sp>
        <p:nvSpPr>
          <p:cNvPr id="470" name="Shape 470"/>
          <p:cNvSpPr/>
          <p:nvPr/>
        </p:nvSpPr>
        <p:spPr>
          <a:xfrm>
            <a:off x="5330825" y="1219200"/>
            <a:ext cx="838199" cy="2590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cxnSp>
        <p:nvCxnSpPr>
          <p:cNvPr id="471" name="Shape 471"/>
          <p:cNvCxnSpPr/>
          <p:nvPr/>
        </p:nvCxnSpPr>
        <p:spPr>
          <a:xfrm>
            <a:off x="1444625" y="1676400"/>
            <a:ext cx="304799" cy="0"/>
          </a:xfrm>
          <a:prstGeom prst="straightConnector1">
            <a:avLst/>
          </a:prstGeom>
          <a:noFill/>
          <a:ln w="38100" cap="flat" cmpd="sng">
            <a:solidFill>
              <a:srgbClr val="33CC33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72" name="Shape 472"/>
          <p:cNvCxnSpPr/>
          <p:nvPr/>
        </p:nvCxnSpPr>
        <p:spPr>
          <a:xfrm>
            <a:off x="2054225" y="1905000"/>
            <a:ext cx="304799" cy="0"/>
          </a:xfrm>
          <a:prstGeom prst="straightConnector1">
            <a:avLst/>
          </a:prstGeom>
          <a:noFill/>
          <a:ln w="38100" cap="flat" cmpd="sng">
            <a:solidFill>
              <a:srgbClr val="33CC33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73" name="Shape 473"/>
          <p:cNvCxnSpPr/>
          <p:nvPr/>
        </p:nvCxnSpPr>
        <p:spPr>
          <a:xfrm>
            <a:off x="4797425" y="2362200"/>
            <a:ext cx="533399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74" name="Shape 474"/>
          <p:cNvCxnSpPr/>
          <p:nvPr/>
        </p:nvCxnSpPr>
        <p:spPr>
          <a:xfrm>
            <a:off x="5102225" y="32004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75" name="Shape 475"/>
          <p:cNvCxnSpPr/>
          <p:nvPr/>
        </p:nvCxnSpPr>
        <p:spPr>
          <a:xfrm>
            <a:off x="3425825" y="3048000"/>
            <a:ext cx="13715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76" name="Shape 476"/>
          <p:cNvCxnSpPr/>
          <p:nvPr/>
        </p:nvCxnSpPr>
        <p:spPr>
          <a:xfrm>
            <a:off x="4264025" y="1752600"/>
            <a:ext cx="1066799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77" name="Shape 477"/>
          <p:cNvCxnSpPr/>
          <p:nvPr/>
        </p:nvCxnSpPr>
        <p:spPr>
          <a:xfrm>
            <a:off x="4264025" y="1447800"/>
            <a:ext cx="0" cy="2666999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8" name="Shape 478"/>
          <p:cNvCxnSpPr/>
          <p:nvPr/>
        </p:nvCxnSpPr>
        <p:spPr>
          <a:xfrm>
            <a:off x="4264025" y="1447800"/>
            <a:ext cx="1066799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79" name="Shape 479"/>
          <p:cNvCxnSpPr/>
          <p:nvPr/>
        </p:nvCxnSpPr>
        <p:spPr>
          <a:xfrm>
            <a:off x="4264025" y="2133600"/>
            <a:ext cx="228600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80" name="Shape 480"/>
          <p:cNvCxnSpPr/>
          <p:nvPr/>
        </p:nvCxnSpPr>
        <p:spPr>
          <a:xfrm>
            <a:off x="4264025" y="2590800"/>
            <a:ext cx="228600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81" name="Shape 481"/>
          <p:cNvSpPr/>
          <p:nvPr/>
        </p:nvSpPr>
        <p:spPr>
          <a:xfrm rot="-5400000">
            <a:off x="4168775" y="22288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2" name="Shape 482"/>
          <p:cNvSpPr txBox="1"/>
          <p:nvPr/>
        </p:nvSpPr>
        <p:spPr>
          <a:xfrm>
            <a:off x="4492625" y="19050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483" name="Shape 483"/>
          <p:cNvSpPr/>
          <p:nvPr/>
        </p:nvSpPr>
        <p:spPr>
          <a:xfrm rot="-5400000">
            <a:off x="4473575" y="30670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4" name="Shape 484"/>
          <p:cNvSpPr txBox="1"/>
          <p:nvPr/>
        </p:nvSpPr>
        <p:spPr>
          <a:xfrm>
            <a:off x="4797425" y="27432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485" name="Shape 485"/>
          <p:cNvSpPr/>
          <p:nvPr/>
        </p:nvSpPr>
        <p:spPr>
          <a:xfrm rot="-5400000">
            <a:off x="6645275" y="2800350"/>
            <a:ext cx="12191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 txBox="1"/>
          <p:nvPr/>
        </p:nvSpPr>
        <p:spPr>
          <a:xfrm>
            <a:off x="7083425" y="2362200"/>
            <a:ext cx="342899" cy="121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487" name="Shape 487"/>
          <p:cNvSpPr/>
          <p:nvPr/>
        </p:nvSpPr>
        <p:spPr>
          <a:xfrm>
            <a:off x="4949825" y="3962400"/>
            <a:ext cx="1219199" cy="304799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 extend</a:t>
            </a:r>
          </a:p>
        </p:txBody>
      </p:sp>
      <p:grpSp>
        <p:nvGrpSpPr>
          <p:cNvPr id="488" name="Shape 488"/>
          <p:cNvGrpSpPr/>
          <p:nvPr/>
        </p:nvGrpSpPr>
        <p:grpSpPr>
          <a:xfrm>
            <a:off x="7693024" y="1523999"/>
            <a:ext cx="598205" cy="1676400"/>
            <a:chOff x="-72" y="2364"/>
            <a:chExt cx="383" cy="1056"/>
          </a:xfrm>
        </p:grpSpPr>
        <p:sp>
          <p:nvSpPr>
            <p:cNvPr id="489" name="Shape 489"/>
            <p:cNvSpPr/>
            <p:nvPr/>
          </p:nvSpPr>
          <p:spPr>
            <a:xfrm rot="-5400000">
              <a:off x="-421" y="2713"/>
              <a:ext cx="1056" cy="35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120000"/>
                  </a:moveTo>
                  <a:lnTo>
                    <a:pt x="120000" y="0"/>
                  </a:lnTo>
                  <a:lnTo>
                    <a:pt x="77142" y="0"/>
                  </a:lnTo>
                  <a:lnTo>
                    <a:pt x="68571" y="40000"/>
                  </a:lnTo>
                  <a:lnTo>
                    <a:pt x="51428" y="40000"/>
                  </a:lnTo>
                  <a:lnTo>
                    <a:pt x="42857" y="0"/>
                  </a:lnTo>
                  <a:lnTo>
                    <a:pt x="0" y="0"/>
                  </a:lnTo>
                  <a:lnTo>
                    <a:pt x="34285" y="120000"/>
                  </a:lnTo>
                  <a:lnTo>
                    <a:pt x="85714" y="12000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Shape 490"/>
            <p:cNvSpPr txBox="1"/>
            <p:nvPr/>
          </p:nvSpPr>
          <p:spPr>
            <a:xfrm>
              <a:off x="95" y="2589"/>
              <a:ext cx="215" cy="5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</a:p>
          </p:txBody>
        </p:sp>
      </p:grpSp>
      <p:cxnSp>
        <p:nvCxnSpPr>
          <p:cNvPr id="491" name="Shape 491"/>
          <p:cNvCxnSpPr/>
          <p:nvPr/>
        </p:nvCxnSpPr>
        <p:spPr>
          <a:xfrm>
            <a:off x="6778625" y="1524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92" name="Shape 492"/>
          <p:cNvSpPr txBox="1"/>
          <p:nvPr/>
        </p:nvSpPr>
        <p:spPr>
          <a:xfrm>
            <a:off x="2740025" y="3579812"/>
            <a:ext cx="511678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R/W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x="2282825" y="3579812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5254625" y="3579812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495" name="Shape 495"/>
          <p:cNvSpPr/>
          <p:nvPr/>
        </p:nvSpPr>
        <p:spPr>
          <a:xfrm rot="-5400000">
            <a:off x="1425575" y="17716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 txBox="1"/>
          <p:nvPr/>
        </p:nvSpPr>
        <p:spPr>
          <a:xfrm>
            <a:off x="1749425" y="14478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497" name="Shape 497"/>
          <p:cNvSpPr/>
          <p:nvPr/>
        </p:nvSpPr>
        <p:spPr>
          <a:xfrm rot="-5400000">
            <a:off x="6759575" y="16192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8" name="Shape 498"/>
          <p:cNvSpPr txBox="1"/>
          <p:nvPr/>
        </p:nvSpPr>
        <p:spPr>
          <a:xfrm>
            <a:off x="7083425" y="12954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cxnSp>
        <p:nvCxnSpPr>
          <p:cNvPr id="499" name="Shape 499"/>
          <p:cNvCxnSpPr/>
          <p:nvPr/>
        </p:nvCxnSpPr>
        <p:spPr>
          <a:xfrm>
            <a:off x="7388225" y="1752600"/>
            <a:ext cx="304799" cy="0"/>
          </a:xfrm>
          <a:prstGeom prst="straightConnector1">
            <a:avLst/>
          </a:prstGeom>
          <a:noFill/>
          <a:ln w="38100" cap="flat" cmpd="sng">
            <a:solidFill>
              <a:srgbClr val="9966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00" name="Shape 500"/>
          <p:cNvCxnSpPr/>
          <p:nvPr/>
        </p:nvCxnSpPr>
        <p:spPr>
          <a:xfrm>
            <a:off x="7388225" y="2895600"/>
            <a:ext cx="304799" cy="0"/>
          </a:xfrm>
          <a:prstGeom prst="straightConnector1">
            <a:avLst/>
          </a:prstGeom>
          <a:noFill/>
          <a:ln w="38100" cap="flat" cmpd="sng">
            <a:solidFill>
              <a:srgbClr val="9966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01" name="Shape 501"/>
          <p:cNvCxnSpPr/>
          <p:nvPr/>
        </p:nvCxnSpPr>
        <p:spPr>
          <a:xfrm>
            <a:off x="6169025" y="1981200"/>
            <a:ext cx="914400" cy="0"/>
          </a:xfrm>
          <a:prstGeom prst="straightConnector1">
            <a:avLst/>
          </a:prstGeom>
          <a:noFill/>
          <a:ln w="38100" cap="flat" cmpd="sng">
            <a:solidFill>
              <a:srgbClr val="9966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02" name="Shape 502"/>
          <p:cNvCxnSpPr/>
          <p:nvPr/>
        </p:nvCxnSpPr>
        <p:spPr>
          <a:xfrm>
            <a:off x="4264025" y="4114800"/>
            <a:ext cx="685799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03" name="Shape 503"/>
          <p:cNvCxnSpPr/>
          <p:nvPr/>
        </p:nvCxnSpPr>
        <p:spPr>
          <a:xfrm>
            <a:off x="6778625" y="3429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04" name="Shape 504"/>
          <p:cNvCxnSpPr/>
          <p:nvPr/>
        </p:nvCxnSpPr>
        <p:spPr>
          <a:xfrm>
            <a:off x="6778625" y="3429000"/>
            <a:ext cx="0" cy="685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Shape 505"/>
          <p:cNvCxnSpPr/>
          <p:nvPr/>
        </p:nvCxnSpPr>
        <p:spPr>
          <a:xfrm>
            <a:off x="6169025" y="4114800"/>
            <a:ext cx="6095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6" name="Shape 506"/>
          <p:cNvCxnSpPr/>
          <p:nvPr/>
        </p:nvCxnSpPr>
        <p:spPr>
          <a:xfrm>
            <a:off x="6169025" y="2514600"/>
            <a:ext cx="914400" cy="0"/>
          </a:xfrm>
          <a:prstGeom prst="straightConnector1">
            <a:avLst/>
          </a:prstGeom>
          <a:noFill/>
          <a:ln w="38100" cap="flat" cmpd="sng">
            <a:solidFill>
              <a:srgbClr val="9966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07" name="Shape 507"/>
          <p:cNvCxnSpPr/>
          <p:nvPr/>
        </p:nvCxnSpPr>
        <p:spPr>
          <a:xfrm>
            <a:off x="6702425" y="31242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08" name="Shape 508"/>
          <p:cNvCxnSpPr/>
          <p:nvPr/>
        </p:nvCxnSpPr>
        <p:spPr>
          <a:xfrm>
            <a:off x="8226425" y="23622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" name="Shape 509"/>
          <p:cNvCxnSpPr/>
          <p:nvPr/>
        </p:nvCxnSpPr>
        <p:spPr>
          <a:xfrm>
            <a:off x="8455025" y="2362200"/>
            <a:ext cx="0" cy="2057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" name="Shape 510"/>
          <p:cNvCxnSpPr/>
          <p:nvPr/>
        </p:nvCxnSpPr>
        <p:spPr>
          <a:xfrm rot="10800000">
            <a:off x="758825" y="4419600"/>
            <a:ext cx="76961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1" name="Shape 511"/>
          <p:cNvCxnSpPr/>
          <p:nvPr/>
        </p:nvCxnSpPr>
        <p:spPr>
          <a:xfrm rot="10800000">
            <a:off x="1368425" y="2209800"/>
            <a:ext cx="0" cy="2209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2" name="Shape 512"/>
          <p:cNvCxnSpPr/>
          <p:nvPr/>
        </p:nvCxnSpPr>
        <p:spPr>
          <a:xfrm>
            <a:off x="1368425" y="22098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13" name="Shape 513"/>
          <p:cNvCxnSpPr/>
          <p:nvPr/>
        </p:nvCxnSpPr>
        <p:spPr>
          <a:xfrm rot="10800000">
            <a:off x="4492625" y="3505199"/>
            <a:ext cx="0" cy="914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4" name="Shape 514"/>
          <p:cNvCxnSpPr/>
          <p:nvPr/>
        </p:nvCxnSpPr>
        <p:spPr>
          <a:xfrm>
            <a:off x="4492625" y="35052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15" name="Shape 515"/>
          <p:cNvCxnSpPr/>
          <p:nvPr/>
        </p:nvCxnSpPr>
        <p:spPr>
          <a:xfrm rot="10800000">
            <a:off x="1520825" y="1066800"/>
            <a:ext cx="0" cy="6095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>
            <a:off x="1520825" y="1066800"/>
            <a:ext cx="5257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>
            <a:off x="6778625" y="10668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8" name="Shape 518"/>
          <p:cNvCxnSpPr/>
          <p:nvPr/>
        </p:nvCxnSpPr>
        <p:spPr>
          <a:xfrm rot="10800000">
            <a:off x="758825" y="1600199"/>
            <a:ext cx="0" cy="2819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Shape 519"/>
          <p:cNvCxnSpPr/>
          <p:nvPr/>
        </p:nvCxnSpPr>
        <p:spPr>
          <a:xfrm>
            <a:off x="758825" y="16002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20" name="Shape 520"/>
          <p:cNvSpPr/>
          <p:nvPr/>
        </p:nvSpPr>
        <p:spPr>
          <a:xfrm rot="-5400000">
            <a:off x="3082924" y="1943099"/>
            <a:ext cx="1524000" cy="381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Instruction Reg</a:t>
            </a:r>
          </a:p>
        </p:txBody>
      </p:sp>
      <p:cxnSp>
        <p:nvCxnSpPr>
          <p:cNvPr id="521" name="Shape 521"/>
          <p:cNvCxnSpPr/>
          <p:nvPr/>
        </p:nvCxnSpPr>
        <p:spPr>
          <a:xfrm>
            <a:off x="3197225" y="2133600"/>
            <a:ext cx="457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22" name="Shape 522"/>
          <p:cNvCxnSpPr/>
          <p:nvPr/>
        </p:nvCxnSpPr>
        <p:spPr>
          <a:xfrm>
            <a:off x="3425825" y="2133600"/>
            <a:ext cx="0" cy="914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3" name="Shape 523"/>
          <p:cNvCxnSpPr/>
          <p:nvPr/>
        </p:nvCxnSpPr>
        <p:spPr>
          <a:xfrm>
            <a:off x="4035425" y="1981200"/>
            <a:ext cx="228600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4" name="Shape 524"/>
          <p:cNvSpPr/>
          <p:nvPr/>
        </p:nvSpPr>
        <p:spPr>
          <a:xfrm>
            <a:off x="3349625" y="3352800"/>
            <a:ext cx="762000" cy="6857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</a:p>
        </p:txBody>
      </p:sp>
      <p:cxnSp>
        <p:nvCxnSpPr>
          <p:cNvPr id="525" name="Shape 525"/>
          <p:cNvCxnSpPr/>
          <p:nvPr/>
        </p:nvCxnSpPr>
        <p:spPr>
          <a:xfrm>
            <a:off x="6321425" y="2514600"/>
            <a:ext cx="0" cy="2209799"/>
          </a:xfrm>
          <a:prstGeom prst="straightConnector1">
            <a:avLst/>
          </a:prstGeom>
          <a:noFill/>
          <a:ln w="38100" cap="flat" cmpd="sng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6" name="Shape 526"/>
          <p:cNvCxnSpPr/>
          <p:nvPr/>
        </p:nvCxnSpPr>
        <p:spPr>
          <a:xfrm rot="10800000">
            <a:off x="2054225" y="4724400"/>
            <a:ext cx="4267199" cy="0"/>
          </a:xfrm>
          <a:prstGeom prst="straightConnector1">
            <a:avLst/>
          </a:prstGeom>
          <a:noFill/>
          <a:ln w="38100" cap="flat" cmpd="sng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2054225" y="3124200"/>
            <a:ext cx="0" cy="1600199"/>
          </a:xfrm>
          <a:prstGeom prst="straightConnector1">
            <a:avLst/>
          </a:prstGeom>
          <a:noFill/>
          <a:ln w="38100" cap="flat" cmpd="sng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8" name="Shape 528"/>
          <p:cNvCxnSpPr/>
          <p:nvPr/>
        </p:nvCxnSpPr>
        <p:spPr>
          <a:xfrm>
            <a:off x="2054225" y="3124200"/>
            <a:ext cx="304799" cy="0"/>
          </a:xfrm>
          <a:prstGeom prst="straightConnector1">
            <a:avLst/>
          </a:prstGeom>
          <a:noFill/>
          <a:ln w="38100" cap="flat" cmpd="sng">
            <a:solidFill>
              <a:srgbClr val="99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29" name="Shape 529"/>
          <p:cNvSpPr txBox="1"/>
          <p:nvPr/>
        </p:nvSpPr>
        <p:spPr>
          <a:xfrm>
            <a:off x="2282825" y="1751013"/>
            <a:ext cx="52290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</a:t>
            </a:r>
          </a:p>
        </p:txBody>
      </p:sp>
      <p:sp>
        <p:nvSpPr>
          <p:cNvPr id="530" name="Shape 530"/>
          <p:cNvSpPr txBox="1"/>
          <p:nvPr/>
        </p:nvSpPr>
        <p:spPr>
          <a:xfrm>
            <a:off x="2282825" y="2970213"/>
            <a:ext cx="509434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</a:p>
        </p:txBody>
      </p:sp>
      <p:sp>
        <p:nvSpPr>
          <p:cNvPr id="531" name="Shape 531"/>
          <p:cNvSpPr txBox="1"/>
          <p:nvPr/>
        </p:nvSpPr>
        <p:spPr>
          <a:xfrm>
            <a:off x="987425" y="175101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532" name="Shape 532"/>
          <p:cNvSpPr txBox="1"/>
          <p:nvPr/>
        </p:nvSpPr>
        <p:spPr>
          <a:xfrm>
            <a:off x="3578225" y="266541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cxnSp>
        <p:nvCxnSpPr>
          <p:cNvPr id="533" name="Shape 533"/>
          <p:cNvCxnSpPr/>
          <p:nvPr/>
        </p:nvCxnSpPr>
        <p:spPr>
          <a:xfrm rot="10800000">
            <a:off x="4111625" y="3657600"/>
            <a:ext cx="152399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4" name="Shape 534"/>
          <p:cNvGrpSpPr/>
          <p:nvPr/>
        </p:nvGrpSpPr>
        <p:grpSpPr>
          <a:xfrm>
            <a:off x="863600" y="1981200"/>
            <a:ext cx="546100" cy="3751263"/>
            <a:chOff x="738" y="1920"/>
            <a:chExt cx="344" cy="2363"/>
          </a:xfrm>
        </p:grpSpPr>
        <p:cxnSp>
          <p:nvCxnSpPr>
            <p:cNvPr id="535" name="Shape 535"/>
            <p:cNvCxnSpPr/>
            <p:nvPr/>
          </p:nvCxnSpPr>
          <p:spPr>
            <a:xfrm>
              <a:off x="911" y="1920"/>
              <a:ext cx="0" cy="216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36" name="Shape 536"/>
            <p:cNvSpPr txBox="1"/>
            <p:nvPr/>
          </p:nvSpPr>
          <p:spPr>
            <a:xfrm>
              <a:off x="738" y="4070"/>
              <a:ext cx="344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PC</a:t>
              </a:r>
              <a:r>
                <a:rPr lang="en-US" sz="1600" b="1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en</a:t>
              </a:r>
            </a:p>
          </p:txBody>
        </p:sp>
      </p:grpSp>
      <p:grpSp>
        <p:nvGrpSpPr>
          <p:cNvPr id="537" name="Shape 537"/>
          <p:cNvGrpSpPr/>
          <p:nvPr/>
        </p:nvGrpSpPr>
        <p:grpSpPr>
          <a:xfrm>
            <a:off x="1368426" y="2286001"/>
            <a:ext cx="876301" cy="2925762"/>
            <a:chOff x="1056" y="2112"/>
            <a:chExt cx="552" cy="1842"/>
          </a:xfrm>
        </p:grpSpPr>
        <p:cxnSp>
          <p:nvCxnSpPr>
            <p:cNvPr id="538" name="Shape 538"/>
            <p:cNvCxnSpPr/>
            <p:nvPr/>
          </p:nvCxnSpPr>
          <p:spPr>
            <a:xfrm>
              <a:off x="1392" y="2112"/>
              <a:ext cx="0" cy="163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39" name="Shape 539"/>
            <p:cNvSpPr txBox="1"/>
            <p:nvPr/>
          </p:nvSpPr>
          <p:spPr>
            <a:xfrm>
              <a:off x="1056" y="3741"/>
              <a:ext cx="552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MUX</a:t>
              </a:r>
              <a:r>
                <a:rPr lang="en-US" sz="1600" b="1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addr</a:t>
              </a:r>
            </a:p>
          </p:txBody>
        </p:sp>
      </p:grpSp>
      <p:grpSp>
        <p:nvGrpSpPr>
          <p:cNvPr id="540" name="Shape 540"/>
          <p:cNvGrpSpPr/>
          <p:nvPr/>
        </p:nvGrpSpPr>
        <p:grpSpPr>
          <a:xfrm>
            <a:off x="2058989" y="3810000"/>
            <a:ext cx="776287" cy="1922463"/>
            <a:chOff x="1490" y="3071"/>
            <a:chExt cx="489" cy="1211"/>
          </a:xfrm>
        </p:grpSpPr>
        <p:cxnSp>
          <p:nvCxnSpPr>
            <p:cNvPr id="541" name="Shape 541"/>
            <p:cNvCxnSpPr/>
            <p:nvPr/>
          </p:nvCxnSpPr>
          <p:spPr>
            <a:xfrm>
              <a:off x="1728" y="3071"/>
              <a:ext cx="0" cy="1007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2" name="Shape 542"/>
            <p:cNvSpPr txBox="1"/>
            <p:nvPr/>
          </p:nvSpPr>
          <p:spPr>
            <a:xfrm>
              <a:off x="1490" y="4070"/>
              <a:ext cx="489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Mem</a:t>
              </a:r>
              <a:r>
                <a:rPr lang="en-US" sz="1600" b="1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en</a:t>
              </a:r>
            </a:p>
          </p:txBody>
        </p:sp>
      </p:grpSp>
      <p:grpSp>
        <p:nvGrpSpPr>
          <p:cNvPr id="543" name="Shape 543"/>
          <p:cNvGrpSpPr/>
          <p:nvPr/>
        </p:nvGrpSpPr>
        <p:grpSpPr>
          <a:xfrm>
            <a:off x="2522540" y="3810002"/>
            <a:ext cx="842962" cy="1401762"/>
            <a:chOff x="1782" y="3071"/>
            <a:chExt cx="530" cy="882"/>
          </a:xfrm>
        </p:grpSpPr>
        <p:cxnSp>
          <p:nvCxnSpPr>
            <p:cNvPr id="544" name="Shape 544"/>
            <p:cNvCxnSpPr/>
            <p:nvPr/>
          </p:nvCxnSpPr>
          <p:spPr>
            <a:xfrm>
              <a:off x="2063" y="3071"/>
              <a:ext cx="0" cy="67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5" name="Shape 545"/>
            <p:cNvSpPr txBox="1"/>
            <p:nvPr/>
          </p:nvSpPr>
          <p:spPr>
            <a:xfrm>
              <a:off x="1782" y="3741"/>
              <a:ext cx="530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Mem</a:t>
              </a:r>
              <a:r>
                <a:rPr lang="en-US" sz="1600" b="1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r/w</a:t>
              </a:r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4000500" y="2743201"/>
            <a:ext cx="852486" cy="2468562"/>
            <a:chOff x="2713" y="2400"/>
            <a:chExt cx="536" cy="1554"/>
          </a:xfrm>
        </p:grpSpPr>
        <p:cxnSp>
          <p:nvCxnSpPr>
            <p:cNvPr id="547" name="Shape 547"/>
            <p:cNvCxnSpPr/>
            <p:nvPr/>
          </p:nvCxnSpPr>
          <p:spPr>
            <a:xfrm>
              <a:off x="3120" y="2400"/>
              <a:ext cx="0" cy="134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8" name="Shape 548"/>
            <p:cNvSpPr txBox="1"/>
            <p:nvPr/>
          </p:nvSpPr>
          <p:spPr>
            <a:xfrm>
              <a:off x="2713" y="3741"/>
              <a:ext cx="536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MUX</a:t>
              </a:r>
              <a:r>
                <a:rPr lang="en-US" sz="1600" b="1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dest</a:t>
              </a:r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4557712" y="3581401"/>
            <a:ext cx="912812" cy="2151063"/>
            <a:chOff x="3064" y="2928"/>
            <a:chExt cx="574" cy="1355"/>
          </a:xfrm>
        </p:grpSpPr>
        <p:cxnSp>
          <p:nvCxnSpPr>
            <p:cNvPr id="550" name="Shape 550"/>
            <p:cNvCxnSpPr/>
            <p:nvPr/>
          </p:nvCxnSpPr>
          <p:spPr>
            <a:xfrm>
              <a:off x="3359" y="2928"/>
              <a:ext cx="0" cy="115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1" name="Shape 551"/>
            <p:cNvSpPr txBox="1"/>
            <p:nvPr/>
          </p:nvSpPr>
          <p:spPr>
            <a:xfrm>
              <a:off x="3064" y="4070"/>
              <a:ext cx="574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MUX</a:t>
              </a:r>
              <a:r>
                <a:rPr lang="en-US" sz="1600" b="1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rdata</a:t>
              </a:r>
            </a:p>
          </p:txBody>
        </p:sp>
      </p:grpSp>
      <p:grpSp>
        <p:nvGrpSpPr>
          <p:cNvPr id="552" name="Shape 552"/>
          <p:cNvGrpSpPr/>
          <p:nvPr/>
        </p:nvGrpSpPr>
        <p:grpSpPr>
          <a:xfrm>
            <a:off x="6456362" y="2209799"/>
            <a:ext cx="855661" cy="3522663"/>
            <a:chOff x="4261" y="2063"/>
            <a:chExt cx="538" cy="2219"/>
          </a:xfrm>
        </p:grpSpPr>
        <p:cxnSp>
          <p:nvCxnSpPr>
            <p:cNvPr id="553" name="Shape 553"/>
            <p:cNvCxnSpPr/>
            <p:nvPr/>
          </p:nvCxnSpPr>
          <p:spPr>
            <a:xfrm flipH="1">
              <a:off x="4512" y="2063"/>
              <a:ext cx="239" cy="19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54" name="Shape 554"/>
            <p:cNvGrpSpPr/>
            <p:nvPr/>
          </p:nvGrpSpPr>
          <p:grpSpPr>
            <a:xfrm>
              <a:off x="4261" y="2255"/>
              <a:ext cx="538" cy="2027"/>
              <a:chOff x="4261" y="2255"/>
              <a:chExt cx="538" cy="2027"/>
            </a:xfrm>
          </p:grpSpPr>
          <p:cxnSp>
            <p:nvCxnSpPr>
              <p:cNvPr id="555" name="Shape 555"/>
              <p:cNvCxnSpPr/>
              <p:nvPr/>
            </p:nvCxnSpPr>
            <p:spPr>
              <a:xfrm>
                <a:off x="4511" y="2255"/>
                <a:ext cx="0" cy="1823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56" name="Shape 556"/>
              <p:cNvSpPr txBox="1"/>
              <p:nvPr/>
            </p:nvSpPr>
            <p:spPr>
              <a:xfrm>
                <a:off x="4261" y="4070"/>
                <a:ext cx="538" cy="213"/>
              </a:xfrm>
              <a:prstGeom prst="rect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6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MUX</a:t>
                </a:r>
                <a:r>
                  <a:rPr lang="en-US" sz="1600" b="1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alu1</a:t>
                </a:r>
              </a:p>
            </p:txBody>
          </p:sp>
        </p:grpSp>
      </p:grpSp>
      <p:grpSp>
        <p:nvGrpSpPr>
          <p:cNvPr id="557" name="Shape 557"/>
          <p:cNvGrpSpPr/>
          <p:nvPr/>
        </p:nvGrpSpPr>
        <p:grpSpPr>
          <a:xfrm>
            <a:off x="7631112" y="2895600"/>
            <a:ext cx="673100" cy="2836863"/>
            <a:chOff x="5000" y="2495"/>
            <a:chExt cx="424" cy="1787"/>
          </a:xfrm>
        </p:grpSpPr>
        <p:cxnSp>
          <p:nvCxnSpPr>
            <p:cNvPr id="558" name="Shape 558"/>
            <p:cNvCxnSpPr/>
            <p:nvPr/>
          </p:nvCxnSpPr>
          <p:spPr>
            <a:xfrm>
              <a:off x="5231" y="2495"/>
              <a:ext cx="0" cy="158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9" name="Shape 559"/>
            <p:cNvSpPr txBox="1"/>
            <p:nvPr/>
          </p:nvSpPr>
          <p:spPr>
            <a:xfrm>
              <a:off x="5000" y="4070"/>
              <a:ext cx="424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ALU</a:t>
              </a:r>
              <a:r>
                <a:rPr lang="en-US" sz="1600" b="1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op</a:t>
              </a:r>
            </a:p>
          </p:txBody>
        </p:sp>
      </p:grpSp>
      <p:sp>
        <p:nvSpPr>
          <p:cNvPr id="560" name="Shape 560"/>
          <p:cNvSpPr txBox="1"/>
          <p:nvPr/>
        </p:nvSpPr>
        <p:spPr>
          <a:xfrm>
            <a:off x="6397625" y="2590800"/>
            <a:ext cx="314324" cy="307777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61" name="Shape 561"/>
          <p:cNvSpPr txBox="1"/>
          <p:nvPr/>
        </p:nvSpPr>
        <p:spPr>
          <a:xfrm>
            <a:off x="6397625" y="3048000"/>
            <a:ext cx="314324" cy="307777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562" name="Shape 562"/>
          <p:cNvCxnSpPr/>
          <p:nvPr/>
        </p:nvCxnSpPr>
        <p:spPr>
          <a:xfrm>
            <a:off x="6702425" y="28194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63" name="Shape 563"/>
          <p:cNvSpPr/>
          <p:nvPr/>
        </p:nvSpPr>
        <p:spPr>
          <a:xfrm rot="-5400000">
            <a:off x="8083549" y="2212974"/>
            <a:ext cx="774700" cy="27939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ALU result</a:t>
            </a:r>
          </a:p>
        </p:txBody>
      </p:sp>
    </p:spTree>
    <p:extLst>
      <p:ext uri="{BB962C8B-B14F-4D97-AF65-F5344CB8AC3E}">
        <p14:creationId xmlns:p14="http://schemas.microsoft.com/office/powerpoint/2010/main" val="13177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 txBox="1">
            <a:spLocks noGrp="1"/>
          </p:cNvSpPr>
          <p:nvPr>
            <p:ph type="sldNum" idx="4294967295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Shape 712"/>
          <p:cNvSpPr/>
          <p:nvPr/>
        </p:nvSpPr>
        <p:spPr>
          <a:xfrm>
            <a:off x="1371600" y="2362200"/>
            <a:ext cx="381000" cy="685799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</a:p>
        </p:txBody>
      </p:sp>
      <p:sp>
        <p:nvSpPr>
          <p:cNvPr id="713" name="Shape 713"/>
          <p:cNvSpPr/>
          <p:nvPr/>
        </p:nvSpPr>
        <p:spPr>
          <a:xfrm>
            <a:off x="2667000" y="2362200"/>
            <a:ext cx="838199" cy="2514599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</a:p>
        </p:txBody>
      </p:sp>
      <p:sp>
        <p:nvSpPr>
          <p:cNvPr id="714" name="Shape 714"/>
          <p:cNvSpPr/>
          <p:nvPr/>
        </p:nvSpPr>
        <p:spPr>
          <a:xfrm>
            <a:off x="5638800" y="2286000"/>
            <a:ext cx="838199" cy="25908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cxnSp>
        <p:nvCxnSpPr>
          <p:cNvPr id="715" name="Shape 715"/>
          <p:cNvCxnSpPr/>
          <p:nvPr/>
        </p:nvCxnSpPr>
        <p:spPr>
          <a:xfrm>
            <a:off x="1752600" y="2743200"/>
            <a:ext cx="304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16" name="Shape 716"/>
          <p:cNvCxnSpPr/>
          <p:nvPr/>
        </p:nvCxnSpPr>
        <p:spPr>
          <a:xfrm>
            <a:off x="2362200" y="2971800"/>
            <a:ext cx="304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17" name="Shape 717"/>
          <p:cNvCxnSpPr/>
          <p:nvPr/>
        </p:nvCxnSpPr>
        <p:spPr>
          <a:xfrm>
            <a:off x="5105400" y="3429000"/>
            <a:ext cx="5333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18" name="Shape 718"/>
          <p:cNvCxnSpPr/>
          <p:nvPr/>
        </p:nvCxnSpPr>
        <p:spPr>
          <a:xfrm>
            <a:off x="5410200" y="42672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19" name="Shape 719"/>
          <p:cNvCxnSpPr/>
          <p:nvPr/>
        </p:nvCxnSpPr>
        <p:spPr>
          <a:xfrm>
            <a:off x="3733800" y="4114800"/>
            <a:ext cx="13715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20" name="Shape 720"/>
          <p:cNvCxnSpPr/>
          <p:nvPr/>
        </p:nvCxnSpPr>
        <p:spPr>
          <a:xfrm>
            <a:off x="4572000" y="2819400"/>
            <a:ext cx="1066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21" name="Shape 721"/>
          <p:cNvCxnSpPr/>
          <p:nvPr/>
        </p:nvCxnSpPr>
        <p:spPr>
          <a:xfrm>
            <a:off x="4572000" y="2514600"/>
            <a:ext cx="0" cy="26669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2" name="Shape 722"/>
          <p:cNvCxnSpPr/>
          <p:nvPr/>
        </p:nvCxnSpPr>
        <p:spPr>
          <a:xfrm>
            <a:off x="4572000" y="2514600"/>
            <a:ext cx="1066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23" name="Shape 723"/>
          <p:cNvCxnSpPr/>
          <p:nvPr/>
        </p:nvCxnSpPr>
        <p:spPr>
          <a:xfrm>
            <a:off x="4572000" y="32004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24" name="Shape 724"/>
          <p:cNvCxnSpPr/>
          <p:nvPr/>
        </p:nvCxnSpPr>
        <p:spPr>
          <a:xfrm>
            <a:off x="4572000" y="36576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25" name="Shape 725"/>
          <p:cNvSpPr/>
          <p:nvPr/>
        </p:nvSpPr>
        <p:spPr>
          <a:xfrm rot="-5400000">
            <a:off x="4476750" y="32956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 txBox="1"/>
          <p:nvPr/>
        </p:nvSpPr>
        <p:spPr>
          <a:xfrm>
            <a:off x="4800600" y="29718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727" name="Shape 727"/>
          <p:cNvSpPr/>
          <p:nvPr/>
        </p:nvSpPr>
        <p:spPr>
          <a:xfrm rot="-5400000">
            <a:off x="4781550" y="41338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8" name="Shape 728"/>
          <p:cNvSpPr txBox="1"/>
          <p:nvPr/>
        </p:nvSpPr>
        <p:spPr>
          <a:xfrm>
            <a:off x="5105400" y="38100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729" name="Shape 729"/>
          <p:cNvSpPr/>
          <p:nvPr/>
        </p:nvSpPr>
        <p:spPr>
          <a:xfrm rot="-5400000">
            <a:off x="6953250" y="3867150"/>
            <a:ext cx="12191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0" name="Shape 730"/>
          <p:cNvSpPr txBox="1"/>
          <p:nvPr/>
        </p:nvSpPr>
        <p:spPr>
          <a:xfrm>
            <a:off x="7391400" y="3429000"/>
            <a:ext cx="342899" cy="121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731" name="Shape 731"/>
          <p:cNvSpPr/>
          <p:nvPr/>
        </p:nvSpPr>
        <p:spPr>
          <a:xfrm>
            <a:off x="5257800" y="5029200"/>
            <a:ext cx="1219199" cy="3047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extend</a:t>
            </a:r>
          </a:p>
        </p:txBody>
      </p:sp>
      <p:sp>
        <p:nvSpPr>
          <p:cNvPr id="732" name="Shape 732"/>
          <p:cNvSpPr/>
          <p:nvPr/>
        </p:nvSpPr>
        <p:spPr>
          <a:xfrm rot="-5400000">
            <a:off x="7442200" y="3149600"/>
            <a:ext cx="1676399" cy="558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5714" y="120000"/>
                </a:moveTo>
                <a:lnTo>
                  <a:pt x="120000" y="0"/>
                </a:lnTo>
                <a:lnTo>
                  <a:pt x="77142" y="0"/>
                </a:lnTo>
                <a:lnTo>
                  <a:pt x="68571" y="40000"/>
                </a:lnTo>
                <a:lnTo>
                  <a:pt x="51428" y="40000"/>
                </a:lnTo>
                <a:lnTo>
                  <a:pt x="42857" y="0"/>
                </a:lnTo>
                <a:lnTo>
                  <a:pt x="0" y="0"/>
                </a:lnTo>
                <a:lnTo>
                  <a:pt x="34285" y="120000"/>
                </a:lnTo>
                <a:lnTo>
                  <a:pt x="85714" y="120000"/>
                </a:lnTo>
                <a:close/>
              </a:path>
            </a:pathLst>
          </a:cu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Shape 733"/>
          <p:cNvSpPr txBox="1"/>
          <p:nvPr/>
        </p:nvSpPr>
        <p:spPr>
          <a:xfrm>
            <a:off x="8262938" y="2951163"/>
            <a:ext cx="335348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</p:txBody>
      </p:sp>
      <p:cxnSp>
        <p:nvCxnSpPr>
          <p:cNvPr id="734" name="Shape 734"/>
          <p:cNvCxnSpPr/>
          <p:nvPr/>
        </p:nvCxnSpPr>
        <p:spPr>
          <a:xfrm>
            <a:off x="7086600" y="2590800"/>
            <a:ext cx="304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35" name="Shape 735"/>
          <p:cNvSpPr txBox="1"/>
          <p:nvPr/>
        </p:nvSpPr>
        <p:spPr>
          <a:xfrm>
            <a:off x="3048000" y="4648200"/>
            <a:ext cx="5207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R/W</a:t>
            </a:r>
          </a:p>
        </p:txBody>
      </p:sp>
      <p:sp>
        <p:nvSpPr>
          <p:cNvPr id="736" name="Shape 736"/>
          <p:cNvSpPr txBox="1"/>
          <p:nvPr/>
        </p:nvSpPr>
        <p:spPr>
          <a:xfrm>
            <a:off x="2590800" y="46482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737" name="Shape 737"/>
          <p:cNvSpPr txBox="1"/>
          <p:nvPr/>
        </p:nvSpPr>
        <p:spPr>
          <a:xfrm>
            <a:off x="5562600" y="46482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738" name="Shape 738"/>
          <p:cNvSpPr/>
          <p:nvPr/>
        </p:nvSpPr>
        <p:spPr>
          <a:xfrm rot="-5400000">
            <a:off x="1733550" y="28384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9" name="Shape 739"/>
          <p:cNvSpPr txBox="1"/>
          <p:nvPr/>
        </p:nvSpPr>
        <p:spPr>
          <a:xfrm>
            <a:off x="2057400" y="25146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740" name="Shape 740"/>
          <p:cNvSpPr/>
          <p:nvPr/>
        </p:nvSpPr>
        <p:spPr>
          <a:xfrm rot="-5400000">
            <a:off x="7067550" y="26860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 txBox="1"/>
          <p:nvPr/>
        </p:nvSpPr>
        <p:spPr>
          <a:xfrm>
            <a:off x="7391400" y="23622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cxnSp>
        <p:nvCxnSpPr>
          <p:cNvPr id="742" name="Shape 742"/>
          <p:cNvCxnSpPr/>
          <p:nvPr/>
        </p:nvCxnSpPr>
        <p:spPr>
          <a:xfrm>
            <a:off x="7696200" y="2819400"/>
            <a:ext cx="304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43" name="Shape 743"/>
          <p:cNvCxnSpPr/>
          <p:nvPr/>
        </p:nvCxnSpPr>
        <p:spPr>
          <a:xfrm>
            <a:off x="7696200" y="3962400"/>
            <a:ext cx="304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44" name="Shape 744"/>
          <p:cNvCxnSpPr/>
          <p:nvPr/>
        </p:nvCxnSpPr>
        <p:spPr>
          <a:xfrm>
            <a:off x="6477000" y="3048000"/>
            <a:ext cx="914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45" name="Shape 745"/>
          <p:cNvCxnSpPr/>
          <p:nvPr/>
        </p:nvCxnSpPr>
        <p:spPr>
          <a:xfrm>
            <a:off x="4572000" y="5181600"/>
            <a:ext cx="685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46" name="Shape 746"/>
          <p:cNvCxnSpPr/>
          <p:nvPr/>
        </p:nvCxnSpPr>
        <p:spPr>
          <a:xfrm>
            <a:off x="7086600" y="44958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47" name="Shape 747"/>
          <p:cNvCxnSpPr/>
          <p:nvPr/>
        </p:nvCxnSpPr>
        <p:spPr>
          <a:xfrm>
            <a:off x="7086600" y="4495800"/>
            <a:ext cx="0" cy="685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8" name="Shape 748"/>
          <p:cNvCxnSpPr/>
          <p:nvPr/>
        </p:nvCxnSpPr>
        <p:spPr>
          <a:xfrm>
            <a:off x="6477000" y="5181600"/>
            <a:ext cx="6095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9" name="Shape 749"/>
          <p:cNvCxnSpPr/>
          <p:nvPr/>
        </p:nvCxnSpPr>
        <p:spPr>
          <a:xfrm>
            <a:off x="6477000" y="3581400"/>
            <a:ext cx="914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50" name="Shape 750"/>
          <p:cNvCxnSpPr/>
          <p:nvPr/>
        </p:nvCxnSpPr>
        <p:spPr>
          <a:xfrm>
            <a:off x="7010400" y="3886200"/>
            <a:ext cx="381000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51" name="Shape 751"/>
          <p:cNvCxnSpPr/>
          <p:nvPr/>
        </p:nvCxnSpPr>
        <p:spPr>
          <a:xfrm>
            <a:off x="8534400" y="3429000"/>
            <a:ext cx="2286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2" name="Shape 752"/>
          <p:cNvCxnSpPr/>
          <p:nvPr/>
        </p:nvCxnSpPr>
        <p:spPr>
          <a:xfrm>
            <a:off x="8763000" y="3429000"/>
            <a:ext cx="0" cy="2057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3" name="Shape 753"/>
          <p:cNvCxnSpPr/>
          <p:nvPr/>
        </p:nvCxnSpPr>
        <p:spPr>
          <a:xfrm rot="10800000">
            <a:off x="1066800" y="5486400"/>
            <a:ext cx="76961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4" name="Shape 754"/>
          <p:cNvCxnSpPr/>
          <p:nvPr/>
        </p:nvCxnSpPr>
        <p:spPr>
          <a:xfrm rot="10800000">
            <a:off x="1676400" y="3276600"/>
            <a:ext cx="0" cy="2209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5" name="Shape 755"/>
          <p:cNvCxnSpPr/>
          <p:nvPr/>
        </p:nvCxnSpPr>
        <p:spPr>
          <a:xfrm>
            <a:off x="1676400" y="32766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56" name="Shape 756"/>
          <p:cNvCxnSpPr/>
          <p:nvPr/>
        </p:nvCxnSpPr>
        <p:spPr>
          <a:xfrm rot="10800000">
            <a:off x="4800600" y="4571999"/>
            <a:ext cx="0" cy="914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7" name="Shape 757"/>
          <p:cNvCxnSpPr/>
          <p:nvPr/>
        </p:nvCxnSpPr>
        <p:spPr>
          <a:xfrm>
            <a:off x="4800600" y="4572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58" name="Shape 758"/>
          <p:cNvCxnSpPr/>
          <p:nvPr/>
        </p:nvCxnSpPr>
        <p:spPr>
          <a:xfrm rot="10800000">
            <a:off x="1828800" y="2133600"/>
            <a:ext cx="0" cy="609599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9" name="Shape 759"/>
          <p:cNvCxnSpPr/>
          <p:nvPr/>
        </p:nvCxnSpPr>
        <p:spPr>
          <a:xfrm>
            <a:off x="1828800" y="2133600"/>
            <a:ext cx="5257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0" name="Shape 760"/>
          <p:cNvCxnSpPr/>
          <p:nvPr/>
        </p:nvCxnSpPr>
        <p:spPr>
          <a:xfrm>
            <a:off x="7086600" y="2133600"/>
            <a:ext cx="0" cy="45720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1" name="Shape 761"/>
          <p:cNvCxnSpPr/>
          <p:nvPr/>
        </p:nvCxnSpPr>
        <p:spPr>
          <a:xfrm rot="10800000">
            <a:off x="1066800" y="2666999"/>
            <a:ext cx="0" cy="2819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2" name="Shape 762"/>
          <p:cNvCxnSpPr/>
          <p:nvPr/>
        </p:nvCxnSpPr>
        <p:spPr>
          <a:xfrm>
            <a:off x="1066800" y="2667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63" name="Shape 763"/>
          <p:cNvSpPr/>
          <p:nvPr/>
        </p:nvSpPr>
        <p:spPr>
          <a:xfrm rot="-5400000">
            <a:off x="3390899" y="3009899"/>
            <a:ext cx="1524000" cy="381000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Reg</a:t>
            </a:r>
          </a:p>
        </p:txBody>
      </p:sp>
      <p:cxnSp>
        <p:nvCxnSpPr>
          <p:cNvPr id="764" name="Shape 764"/>
          <p:cNvCxnSpPr/>
          <p:nvPr/>
        </p:nvCxnSpPr>
        <p:spPr>
          <a:xfrm>
            <a:off x="3505200" y="3200400"/>
            <a:ext cx="4572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65" name="Shape 765"/>
          <p:cNvCxnSpPr/>
          <p:nvPr/>
        </p:nvCxnSpPr>
        <p:spPr>
          <a:xfrm>
            <a:off x="3733800" y="3200400"/>
            <a:ext cx="0" cy="914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6" name="Shape 766"/>
          <p:cNvCxnSpPr/>
          <p:nvPr/>
        </p:nvCxnSpPr>
        <p:spPr>
          <a:xfrm>
            <a:off x="4343400" y="30480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7" name="Shape 767"/>
          <p:cNvSpPr/>
          <p:nvPr/>
        </p:nvSpPr>
        <p:spPr>
          <a:xfrm>
            <a:off x="3657600" y="4419600"/>
            <a:ext cx="762000" cy="6857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</a:p>
        </p:txBody>
      </p:sp>
      <p:cxnSp>
        <p:nvCxnSpPr>
          <p:cNvPr id="768" name="Shape 768"/>
          <p:cNvCxnSpPr/>
          <p:nvPr/>
        </p:nvCxnSpPr>
        <p:spPr>
          <a:xfrm>
            <a:off x="6629400" y="3581400"/>
            <a:ext cx="0" cy="2209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9" name="Shape 769"/>
          <p:cNvCxnSpPr/>
          <p:nvPr/>
        </p:nvCxnSpPr>
        <p:spPr>
          <a:xfrm rot="10800000">
            <a:off x="2362200" y="5791200"/>
            <a:ext cx="42671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0" name="Shape 770"/>
          <p:cNvCxnSpPr/>
          <p:nvPr/>
        </p:nvCxnSpPr>
        <p:spPr>
          <a:xfrm rot="10800000">
            <a:off x="2362200" y="4191000"/>
            <a:ext cx="0" cy="16001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1" name="Shape 771"/>
          <p:cNvCxnSpPr/>
          <p:nvPr/>
        </p:nvCxnSpPr>
        <p:spPr>
          <a:xfrm>
            <a:off x="2362200" y="4191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72" name="Shape 772"/>
          <p:cNvSpPr txBox="1">
            <a:spLocks noGrp="1"/>
          </p:cNvSpPr>
          <p:nvPr>
            <p:ph type="title" idx="4294967295"/>
          </p:nvPr>
        </p:nvSpPr>
        <p:spPr>
          <a:xfrm>
            <a:off x="574675" y="-76200"/>
            <a:ext cx="80010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First Cycle (State 0) Operation</a:t>
            </a:r>
          </a:p>
        </p:txBody>
      </p:sp>
      <p:sp>
        <p:nvSpPr>
          <p:cNvPr id="773" name="Shape 773"/>
          <p:cNvSpPr txBox="1"/>
          <p:nvPr/>
        </p:nvSpPr>
        <p:spPr>
          <a:xfrm>
            <a:off x="2590800" y="2819400"/>
            <a:ext cx="52290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</a:t>
            </a:r>
          </a:p>
        </p:txBody>
      </p:sp>
      <p:sp>
        <p:nvSpPr>
          <p:cNvPr id="774" name="Shape 774"/>
          <p:cNvSpPr txBox="1"/>
          <p:nvPr/>
        </p:nvSpPr>
        <p:spPr>
          <a:xfrm>
            <a:off x="2590800" y="4038600"/>
            <a:ext cx="509434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</a:p>
        </p:txBody>
      </p:sp>
      <p:sp>
        <p:nvSpPr>
          <p:cNvPr id="775" name="Shape 775"/>
          <p:cNvSpPr txBox="1"/>
          <p:nvPr/>
        </p:nvSpPr>
        <p:spPr>
          <a:xfrm>
            <a:off x="1295400" y="28194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776" name="Shape 776"/>
          <p:cNvSpPr txBox="1"/>
          <p:nvPr/>
        </p:nvSpPr>
        <p:spPr>
          <a:xfrm>
            <a:off x="3886200" y="37338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cxnSp>
        <p:nvCxnSpPr>
          <p:cNvPr id="777" name="Shape 777"/>
          <p:cNvCxnSpPr/>
          <p:nvPr/>
        </p:nvCxnSpPr>
        <p:spPr>
          <a:xfrm>
            <a:off x="4419600" y="4724400"/>
            <a:ext cx="1523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8" name="Shape 778"/>
          <p:cNvSpPr txBox="1"/>
          <p:nvPr/>
        </p:nvSpPr>
        <p:spPr>
          <a:xfrm>
            <a:off x="2590800" y="1219200"/>
            <a:ext cx="4665662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same for all instructions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(since we don’t know the instruction yet!)</a:t>
            </a:r>
          </a:p>
        </p:txBody>
      </p:sp>
      <p:cxnSp>
        <p:nvCxnSpPr>
          <p:cNvPr id="779" name="Shape 779"/>
          <p:cNvCxnSpPr/>
          <p:nvPr/>
        </p:nvCxnSpPr>
        <p:spPr>
          <a:xfrm>
            <a:off x="7010400" y="41910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80" name="Shape 780"/>
          <p:cNvSpPr txBox="1"/>
          <p:nvPr/>
        </p:nvSpPr>
        <p:spPr>
          <a:xfrm>
            <a:off x="6705600" y="3657600"/>
            <a:ext cx="314324" cy="307777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81" name="Shape 781"/>
          <p:cNvSpPr txBox="1"/>
          <p:nvPr/>
        </p:nvSpPr>
        <p:spPr>
          <a:xfrm>
            <a:off x="6705600" y="4114800"/>
            <a:ext cx="314324" cy="30777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82" name="Shape 782"/>
          <p:cNvSpPr/>
          <p:nvPr/>
        </p:nvSpPr>
        <p:spPr>
          <a:xfrm rot="-5400000">
            <a:off x="8242299" y="3276599"/>
            <a:ext cx="1143000" cy="304799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 result</a:t>
            </a:r>
          </a:p>
        </p:txBody>
      </p:sp>
      <p:grpSp>
        <p:nvGrpSpPr>
          <p:cNvPr id="783" name="Shape 783"/>
          <p:cNvGrpSpPr/>
          <p:nvPr/>
        </p:nvGrpSpPr>
        <p:grpSpPr>
          <a:xfrm>
            <a:off x="5610225" y="4876802"/>
            <a:ext cx="288924" cy="1404937"/>
            <a:chOff x="3534" y="3071"/>
            <a:chExt cx="181" cy="884"/>
          </a:xfrm>
        </p:grpSpPr>
        <p:cxnSp>
          <p:nvCxnSpPr>
            <p:cNvPr id="784" name="Shape 784"/>
            <p:cNvCxnSpPr/>
            <p:nvPr/>
          </p:nvCxnSpPr>
          <p:spPr>
            <a:xfrm>
              <a:off x="3600" y="3071"/>
              <a:ext cx="0" cy="67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5" name="Shape 785"/>
            <p:cNvSpPr txBox="1"/>
            <p:nvPr/>
          </p:nvSpPr>
          <p:spPr>
            <a:xfrm>
              <a:off x="3534" y="3743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786" name="Shape 786"/>
          <p:cNvGrpSpPr/>
          <p:nvPr/>
        </p:nvGrpSpPr>
        <p:grpSpPr>
          <a:xfrm>
            <a:off x="3924299" y="3962400"/>
            <a:ext cx="288924" cy="2840038"/>
            <a:chOff x="2471" y="2495"/>
            <a:chExt cx="181" cy="1789"/>
          </a:xfrm>
        </p:grpSpPr>
        <p:cxnSp>
          <p:nvCxnSpPr>
            <p:cNvPr id="787" name="Shape 787"/>
            <p:cNvCxnSpPr/>
            <p:nvPr/>
          </p:nvCxnSpPr>
          <p:spPr>
            <a:xfrm>
              <a:off x="2544" y="2495"/>
              <a:ext cx="0" cy="158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8" name="Shape 788"/>
            <p:cNvSpPr txBox="1"/>
            <p:nvPr/>
          </p:nvSpPr>
          <p:spPr>
            <a:xfrm>
              <a:off x="2471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789" name="Shape 789"/>
          <p:cNvGrpSpPr/>
          <p:nvPr/>
        </p:nvGrpSpPr>
        <p:grpSpPr>
          <a:xfrm>
            <a:off x="1300162" y="3048000"/>
            <a:ext cx="288924" cy="3754438"/>
            <a:chOff x="818" y="1920"/>
            <a:chExt cx="181" cy="2365"/>
          </a:xfrm>
        </p:grpSpPr>
        <p:cxnSp>
          <p:nvCxnSpPr>
            <p:cNvPr id="790" name="Shape 790"/>
            <p:cNvCxnSpPr/>
            <p:nvPr/>
          </p:nvCxnSpPr>
          <p:spPr>
            <a:xfrm>
              <a:off x="911" y="1920"/>
              <a:ext cx="0" cy="216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1" name="Shape 791"/>
            <p:cNvSpPr txBox="1"/>
            <p:nvPr/>
          </p:nvSpPr>
          <p:spPr>
            <a:xfrm>
              <a:off x="818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792" name="Shape 792"/>
          <p:cNvGrpSpPr/>
          <p:nvPr/>
        </p:nvGrpSpPr>
        <p:grpSpPr>
          <a:xfrm>
            <a:off x="1676400" y="3352801"/>
            <a:ext cx="800099" cy="2928937"/>
            <a:chOff x="1056" y="2112"/>
            <a:chExt cx="503" cy="1844"/>
          </a:xfrm>
        </p:grpSpPr>
        <p:cxnSp>
          <p:nvCxnSpPr>
            <p:cNvPr id="793" name="Shape 793"/>
            <p:cNvCxnSpPr/>
            <p:nvPr/>
          </p:nvCxnSpPr>
          <p:spPr>
            <a:xfrm>
              <a:off x="1392" y="2112"/>
              <a:ext cx="0" cy="163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4" name="Shape 794"/>
            <p:cNvSpPr txBox="1"/>
            <p:nvPr/>
          </p:nvSpPr>
          <p:spPr>
            <a:xfrm>
              <a:off x="1056" y="3743"/>
              <a:ext cx="503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0    </a:t>
              </a:r>
            </a:p>
          </p:txBody>
        </p:sp>
      </p:grpSp>
      <p:grpSp>
        <p:nvGrpSpPr>
          <p:cNvPr id="795" name="Shape 795"/>
          <p:cNvGrpSpPr/>
          <p:nvPr/>
        </p:nvGrpSpPr>
        <p:grpSpPr>
          <a:xfrm>
            <a:off x="2609850" y="4876800"/>
            <a:ext cx="288924" cy="1925638"/>
            <a:chOff x="1644" y="3071"/>
            <a:chExt cx="181" cy="1213"/>
          </a:xfrm>
        </p:grpSpPr>
        <p:cxnSp>
          <p:nvCxnSpPr>
            <p:cNvPr id="796" name="Shape 796"/>
            <p:cNvCxnSpPr/>
            <p:nvPr/>
          </p:nvCxnSpPr>
          <p:spPr>
            <a:xfrm>
              <a:off x="1728" y="3071"/>
              <a:ext cx="0" cy="1007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7" name="Shape 797"/>
            <p:cNvSpPr txBox="1"/>
            <p:nvPr/>
          </p:nvSpPr>
          <p:spPr>
            <a:xfrm>
              <a:off x="1644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3014666" y="4876802"/>
            <a:ext cx="474662" cy="1404937"/>
            <a:chOff x="1898" y="3071"/>
            <a:chExt cx="298" cy="884"/>
          </a:xfrm>
        </p:grpSpPr>
        <p:cxnSp>
          <p:nvCxnSpPr>
            <p:cNvPr id="799" name="Shape 799"/>
            <p:cNvCxnSpPr/>
            <p:nvPr/>
          </p:nvCxnSpPr>
          <p:spPr>
            <a:xfrm>
              <a:off x="2063" y="3071"/>
              <a:ext cx="0" cy="67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0" name="Shape 800"/>
            <p:cNvSpPr txBox="1"/>
            <p:nvPr/>
          </p:nvSpPr>
          <p:spPr>
            <a:xfrm>
              <a:off x="1898" y="3743"/>
              <a:ext cx="298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0  </a:t>
              </a:r>
            </a:p>
          </p:txBody>
        </p:sp>
      </p:grpSp>
      <p:grpSp>
        <p:nvGrpSpPr>
          <p:cNvPr id="801" name="Shape 801"/>
          <p:cNvGrpSpPr/>
          <p:nvPr/>
        </p:nvGrpSpPr>
        <p:grpSpPr>
          <a:xfrm>
            <a:off x="4354515" y="3810001"/>
            <a:ext cx="763588" cy="2471737"/>
            <a:chOff x="2743" y="2400"/>
            <a:chExt cx="481" cy="1556"/>
          </a:xfrm>
        </p:grpSpPr>
        <p:cxnSp>
          <p:nvCxnSpPr>
            <p:cNvPr id="802" name="Shape 802"/>
            <p:cNvCxnSpPr/>
            <p:nvPr/>
          </p:nvCxnSpPr>
          <p:spPr>
            <a:xfrm>
              <a:off x="3120" y="2400"/>
              <a:ext cx="0" cy="134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3" name="Shape 803"/>
            <p:cNvSpPr txBox="1"/>
            <p:nvPr/>
          </p:nvSpPr>
          <p:spPr>
            <a:xfrm>
              <a:off x="2743" y="3743"/>
              <a:ext cx="4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 X </a:t>
              </a:r>
            </a:p>
          </p:txBody>
        </p:sp>
      </p:grpSp>
      <p:grpSp>
        <p:nvGrpSpPr>
          <p:cNvPr id="804" name="Shape 804"/>
          <p:cNvGrpSpPr/>
          <p:nvPr/>
        </p:nvGrpSpPr>
        <p:grpSpPr>
          <a:xfrm>
            <a:off x="5010153" y="4648201"/>
            <a:ext cx="623887" cy="2154238"/>
            <a:chOff x="3155" y="2928"/>
            <a:chExt cx="392" cy="1357"/>
          </a:xfrm>
        </p:grpSpPr>
        <p:cxnSp>
          <p:nvCxnSpPr>
            <p:cNvPr id="805" name="Shape 805"/>
            <p:cNvCxnSpPr/>
            <p:nvPr/>
          </p:nvCxnSpPr>
          <p:spPr>
            <a:xfrm>
              <a:off x="3359" y="2928"/>
              <a:ext cx="0" cy="115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6" name="Shape 806"/>
            <p:cNvSpPr txBox="1"/>
            <p:nvPr/>
          </p:nvSpPr>
          <p:spPr>
            <a:xfrm>
              <a:off x="3155" y="4072"/>
              <a:ext cx="392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X   </a:t>
              </a:r>
            </a:p>
          </p:txBody>
        </p:sp>
      </p:grpSp>
      <p:grpSp>
        <p:nvGrpSpPr>
          <p:cNvPr id="807" name="Shape 807"/>
          <p:cNvGrpSpPr/>
          <p:nvPr/>
        </p:nvGrpSpPr>
        <p:grpSpPr>
          <a:xfrm>
            <a:off x="7426331" y="4419600"/>
            <a:ext cx="579437" cy="1862137"/>
            <a:chOff x="4677" y="2784"/>
            <a:chExt cx="364" cy="1172"/>
          </a:xfrm>
        </p:grpSpPr>
        <p:cxnSp>
          <p:nvCxnSpPr>
            <p:cNvPr id="808" name="Shape 808"/>
            <p:cNvCxnSpPr/>
            <p:nvPr/>
          </p:nvCxnSpPr>
          <p:spPr>
            <a:xfrm>
              <a:off x="4752" y="2831"/>
              <a:ext cx="0" cy="9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Shape 809"/>
            <p:cNvCxnSpPr/>
            <p:nvPr/>
          </p:nvCxnSpPr>
          <p:spPr>
            <a:xfrm>
              <a:off x="4800" y="2784"/>
              <a:ext cx="0" cy="959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0" name="Shape 810"/>
            <p:cNvSpPr txBox="1"/>
            <p:nvPr/>
          </p:nvSpPr>
          <p:spPr>
            <a:xfrm>
              <a:off x="4677" y="3743"/>
              <a:ext cx="364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01 </a:t>
              </a:r>
            </a:p>
          </p:txBody>
        </p:sp>
      </p:grpSp>
      <p:grpSp>
        <p:nvGrpSpPr>
          <p:cNvPr id="811" name="Shape 811"/>
          <p:cNvGrpSpPr/>
          <p:nvPr/>
        </p:nvGrpSpPr>
        <p:grpSpPr>
          <a:xfrm>
            <a:off x="6978649" y="3276599"/>
            <a:ext cx="565150" cy="3525838"/>
            <a:chOff x="4395" y="2063"/>
            <a:chExt cx="356" cy="2221"/>
          </a:xfrm>
        </p:grpSpPr>
        <p:cxnSp>
          <p:nvCxnSpPr>
            <p:cNvPr id="812" name="Shape 812"/>
            <p:cNvCxnSpPr/>
            <p:nvPr/>
          </p:nvCxnSpPr>
          <p:spPr>
            <a:xfrm flipH="1">
              <a:off x="4512" y="2063"/>
              <a:ext cx="239" cy="19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13" name="Shape 813"/>
            <p:cNvGrpSpPr/>
            <p:nvPr/>
          </p:nvGrpSpPr>
          <p:grpSpPr>
            <a:xfrm>
              <a:off x="4395" y="2255"/>
              <a:ext cx="270" cy="2029"/>
              <a:chOff x="4395" y="2255"/>
              <a:chExt cx="270" cy="2029"/>
            </a:xfrm>
          </p:grpSpPr>
          <p:cxnSp>
            <p:nvCxnSpPr>
              <p:cNvPr id="814" name="Shape 814"/>
              <p:cNvCxnSpPr/>
              <p:nvPr/>
            </p:nvCxnSpPr>
            <p:spPr>
              <a:xfrm>
                <a:off x="4511" y="2255"/>
                <a:ext cx="0" cy="1823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15" name="Shape 815"/>
              <p:cNvSpPr txBox="1"/>
              <p:nvPr/>
            </p:nvSpPr>
            <p:spPr>
              <a:xfrm>
                <a:off x="4395" y="4072"/>
                <a:ext cx="270" cy="213"/>
              </a:xfrm>
              <a:prstGeom prst="rect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0 </a:t>
                </a:r>
              </a:p>
            </p:txBody>
          </p:sp>
        </p:grpSp>
      </p:grpSp>
      <p:grpSp>
        <p:nvGrpSpPr>
          <p:cNvPr id="816" name="Shape 816"/>
          <p:cNvGrpSpPr/>
          <p:nvPr/>
        </p:nvGrpSpPr>
        <p:grpSpPr>
          <a:xfrm>
            <a:off x="8061324" y="3962400"/>
            <a:ext cx="428625" cy="2840038"/>
            <a:chOff x="5077" y="2495"/>
            <a:chExt cx="270" cy="1789"/>
          </a:xfrm>
        </p:grpSpPr>
        <p:cxnSp>
          <p:nvCxnSpPr>
            <p:cNvPr id="817" name="Shape 817"/>
            <p:cNvCxnSpPr/>
            <p:nvPr/>
          </p:nvCxnSpPr>
          <p:spPr>
            <a:xfrm>
              <a:off x="5231" y="2495"/>
              <a:ext cx="0" cy="158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8" name="Shape 818"/>
            <p:cNvSpPr txBox="1"/>
            <p:nvPr/>
          </p:nvSpPr>
          <p:spPr>
            <a:xfrm>
              <a:off x="5077" y="4072"/>
              <a:ext cx="270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0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118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 txBox="1">
            <a:spLocks noGrp="1"/>
          </p:cNvSpPr>
          <p:nvPr>
            <p:ph type="sldNum" idx="4294967295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400">
                <a:ea typeface="Calibri"/>
                <a:sym typeface="Calibri"/>
              </a:rPr>
              <a:pPr>
                <a:buSzPct val="25000"/>
              </a:pPr>
              <a:t>31</a:t>
            </a:fld>
            <a:endParaRPr lang="en-US" sz="1400">
              <a:ea typeface="Calibri"/>
              <a:sym typeface="Calibri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title" idx="4294967295"/>
          </p:nvPr>
        </p:nvSpPr>
        <p:spPr>
          <a:xfrm>
            <a:off x="574675" y="-76200"/>
            <a:ext cx="80010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State 1: output function </a:t>
            </a:r>
            <a:r>
              <a:rPr lang="en-US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grpSp>
        <p:nvGrpSpPr>
          <p:cNvPr id="935" name="Shape 935"/>
          <p:cNvGrpSpPr/>
          <p:nvPr/>
        </p:nvGrpSpPr>
        <p:grpSpPr>
          <a:xfrm>
            <a:off x="5610225" y="4876802"/>
            <a:ext cx="288924" cy="1404937"/>
            <a:chOff x="3534" y="3071"/>
            <a:chExt cx="181" cy="884"/>
          </a:xfrm>
        </p:grpSpPr>
        <p:cxnSp>
          <p:nvCxnSpPr>
            <p:cNvPr id="936" name="Shape 936"/>
            <p:cNvCxnSpPr/>
            <p:nvPr/>
          </p:nvCxnSpPr>
          <p:spPr>
            <a:xfrm>
              <a:off x="3600" y="3071"/>
              <a:ext cx="0" cy="67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37" name="Shape 937"/>
            <p:cNvSpPr txBox="1"/>
            <p:nvPr/>
          </p:nvSpPr>
          <p:spPr>
            <a:xfrm>
              <a:off x="3534" y="3743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938" name="Shape 938"/>
          <p:cNvGrpSpPr/>
          <p:nvPr/>
        </p:nvGrpSpPr>
        <p:grpSpPr>
          <a:xfrm>
            <a:off x="3924299" y="3962400"/>
            <a:ext cx="288924" cy="2840038"/>
            <a:chOff x="2471" y="2495"/>
            <a:chExt cx="181" cy="1789"/>
          </a:xfrm>
        </p:grpSpPr>
        <p:cxnSp>
          <p:nvCxnSpPr>
            <p:cNvPr id="939" name="Shape 939"/>
            <p:cNvCxnSpPr/>
            <p:nvPr/>
          </p:nvCxnSpPr>
          <p:spPr>
            <a:xfrm>
              <a:off x="2544" y="2495"/>
              <a:ext cx="0" cy="158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40" name="Shape 940"/>
            <p:cNvSpPr txBox="1"/>
            <p:nvPr/>
          </p:nvSpPr>
          <p:spPr>
            <a:xfrm>
              <a:off x="2471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941" name="Shape 941"/>
          <p:cNvGrpSpPr/>
          <p:nvPr/>
        </p:nvGrpSpPr>
        <p:grpSpPr>
          <a:xfrm>
            <a:off x="1300162" y="3048000"/>
            <a:ext cx="288924" cy="3754438"/>
            <a:chOff x="818" y="1920"/>
            <a:chExt cx="181" cy="2365"/>
          </a:xfrm>
        </p:grpSpPr>
        <p:cxnSp>
          <p:nvCxnSpPr>
            <p:cNvPr id="942" name="Shape 942"/>
            <p:cNvCxnSpPr/>
            <p:nvPr/>
          </p:nvCxnSpPr>
          <p:spPr>
            <a:xfrm>
              <a:off x="911" y="1920"/>
              <a:ext cx="0" cy="216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43" name="Shape 943"/>
            <p:cNvSpPr txBox="1"/>
            <p:nvPr/>
          </p:nvSpPr>
          <p:spPr>
            <a:xfrm>
              <a:off x="818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944" name="Shape 944"/>
          <p:cNvGrpSpPr/>
          <p:nvPr/>
        </p:nvGrpSpPr>
        <p:grpSpPr>
          <a:xfrm>
            <a:off x="1676400" y="3352801"/>
            <a:ext cx="809624" cy="2928937"/>
            <a:chOff x="1056" y="2112"/>
            <a:chExt cx="509" cy="1844"/>
          </a:xfrm>
        </p:grpSpPr>
        <p:cxnSp>
          <p:nvCxnSpPr>
            <p:cNvPr id="945" name="Shape 945"/>
            <p:cNvCxnSpPr/>
            <p:nvPr/>
          </p:nvCxnSpPr>
          <p:spPr>
            <a:xfrm>
              <a:off x="1392" y="2112"/>
              <a:ext cx="0" cy="163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46" name="Shape 946"/>
            <p:cNvSpPr txBox="1"/>
            <p:nvPr/>
          </p:nvSpPr>
          <p:spPr>
            <a:xfrm>
              <a:off x="1056" y="3743"/>
              <a:ext cx="509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    X    </a:t>
              </a:r>
            </a:p>
          </p:txBody>
        </p:sp>
      </p:grpSp>
      <p:grpSp>
        <p:nvGrpSpPr>
          <p:cNvPr id="947" name="Shape 947"/>
          <p:cNvGrpSpPr/>
          <p:nvPr/>
        </p:nvGrpSpPr>
        <p:grpSpPr>
          <a:xfrm>
            <a:off x="2609850" y="4876800"/>
            <a:ext cx="288924" cy="1925638"/>
            <a:chOff x="1644" y="3071"/>
            <a:chExt cx="181" cy="1213"/>
          </a:xfrm>
        </p:grpSpPr>
        <p:cxnSp>
          <p:nvCxnSpPr>
            <p:cNvPr id="948" name="Shape 948"/>
            <p:cNvCxnSpPr/>
            <p:nvPr/>
          </p:nvCxnSpPr>
          <p:spPr>
            <a:xfrm>
              <a:off x="1728" y="3071"/>
              <a:ext cx="0" cy="1007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49" name="Shape 949"/>
            <p:cNvSpPr txBox="1"/>
            <p:nvPr/>
          </p:nvSpPr>
          <p:spPr>
            <a:xfrm>
              <a:off x="1644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950" name="Shape 950"/>
          <p:cNvGrpSpPr/>
          <p:nvPr/>
        </p:nvGrpSpPr>
        <p:grpSpPr>
          <a:xfrm>
            <a:off x="2987674" y="4876802"/>
            <a:ext cx="530225" cy="1404937"/>
            <a:chOff x="1881" y="3071"/>
            <a:chExt cx="334" cy="884"/>
          </a:xfrm>
        </p:grpSpPr>
        <p:cxnSp>
          <p:nvCxnSpPr>
            <p:cNvPr id="951" name="Shape 951"/>
            <p:cNvCxnSpPr/>
            <p:nvPr/>
          </p:nvCxnSpPr>
          <p:spPr>
            <a:xfrm>
              <a:off x="2063" y="3071"/>
              <a:ext cx="0" cy="67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2" name="Shape 952"/>
            <p:cNvSpPr txBox="1"/>
            <p:nvPr/>
          </p:nvSpPr>
          <p:spPr>
            <a:xfrm>
              <a:off x="1881" y="3743"/>
              <a:ext cx="334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X  </a:t>
              </a:r>
            </a:p>
          </p:txBody>
        </p:sp>
      </p:grpSp>
      <p:grpSp>
        <p:nvGrpSpPr>
          <p:cNvPr id="953" name="Shape 953"/>
          <p:cNvGrpSpPr/>
          <p:nvPr/>
        </p:nvGrpSpPr>
        <p:grpSpPr>
          <a:xfrm>
            <a:off x="4354515" y="3810001"/>
            <a:ext cx="763588" cy="2471737"/>
            <a:chOff x="2743" y="2400"/>
            <a:chExt cx="481" cy="1556"/>
          </a:xfrm>
        </p:grpSpPr>
        <p:cxnSp>
          <p:nvCxnSpPr>
            <p:cNvPr id="954" name="Shape 954"/>
            <p:cNvCxnSpPr/>
            <p:nvPr/>
          </p:nvCxnSpPr>
          <p:spPr>
            <a:xfrm>
              <a:off x="3120" y="2400"/>
              <a:ext cx="0" cy="134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5" name="Shape 955"/>
            <p:cNvSpPr txBox="1"/>
            <p:nvPr/>
          </p:nvSpPr>
          <p:spPr>
            <a:xfrm>
              <a:off x="2743" y="3743"/>
              <a:ext cx="4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      X </a:t>
              </a:r>
            </a:p>
          </p:txBody>
        </p:sp>
      </p:grpSp>
      <p:grpSp>
        <p:nvGrpSpPr>
          <p:cNvPr id="956" name="Shape 956"/>
          <p:cNvGrpSpPr/>
          <p:nvPr/>
        </p:nvGrpSpPr>
        <p:grpSpPr>
          <a:xfrm>
            <a:off x="5010153" y="4648201"/>
            <a:ext cx="623887" cy="2154238"/>
            <a:chOff x="3155" y="2928"/>
            <a:chExt cx="392" cy="1357"/>
          </a:xfrm>
        </p:grpSpPr>
        <p:cxnSp>
          <p:nvCxnSpPr>
            <p:cNvPr id="957" name="Shape 957"/>
            <p:cNvCxnSpPr/>
            <p:nvPr/>
          </p:nvCxnSpPr>
          <p:spPr>
            <a:xfrm>
              <a:off x="3359" y="2928"/>
              <a:ext cx="0" cy="115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8" name="Shape 958"/>
            <p:cNvSpPr txBox="1"/>
            <p:nvPr/>
          </p:nvSpPr>
          <p:spPr>
            <a:xfrm>
              <a:off x="3155" y="4072"/>
              <a:ext cx="392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 X   </a:t>
              </a:r>
            </a:p>
          </p:txBody>
        </p:sp>
      </p:grpSp>
      <p:grpSp>
        <p:nvGrpSpPr>
          <p:cNvPr id="959" name="Shape 959"/>
          <p:cNvGrpSpPr/>
          <p:nvPr/>
        </p:nvGrpSpPr>
        <p:grpSpPr>
          <a:xfrm>
            <a:off x="7369180" y="4419600"/>
            <a:ext cx="690562" cy="1862137"/>
            <a:chOff x="4641" y="2784"/>
            <a:chExt cx="434" cy="1172"/>
          </a:xfrm>
        </p:grpSpPr>
        <p:cxnSp>
          <p:nvCxnSpPr>
            <p:cNvPr id="960" name="Shape 960"/>
            <p:cNvCxnSpPr/>
            <p:nvPr/>
          </p:nvCxnSpPr>
          <p:spPr>
            <a:xfrm>
              <a:off x="4752" y="2831"/>
              <a:ext cx="0" cy="9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1" name="Shape 961"/>
            <p:cNvCxnSpPr/>
            <p:nvPr/>
          </p:nvCxnSpPr>
          <p:spPr>
            <a:xfrm>
              <a:off x="4800" y="2784"/>
              <a:ext cx="0" cy="959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2" name="Shape 962"/>
            <p:cNvSpPr txBox="1"/>
            <p:nvPr/>
          </p:nvSpPr>
          <p:spPr>
            <a:xfrm>
              <a:off x="4641" y="3743"/>
              <a:ext cx="434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XX   </a:t>
              </a:r>
            </a:p>
          </p:txBody>
        </p:sp>
      </p:grpSp>
      <p:grpSp>
        <p:nvGrpSpPr>
          <p:cNvPr id="963" name="Shape 963"/>
          <p:cNvGrpSpPr/>
          <p:nvPr/>
        </p:nvGrpSpPr>
        <p:grpSpPr>
          <a:xfrm>
            <a:off x="6927849" y="3276599"/>
            <a:ext cx="615950" cy="3525838"/>
            <a:chOff x="4363" y="2063"/>
            <a:chExt cx="388" cy="2221"/>
          </a:xfrm>
        </p:grpSpPr>
        <p:cxnSp>
          <p:nvCxnSpPr>
            <p:cNvPr id="964" name="Shape 964"/>
            <p:cNvCxnSpPr/>
            <p:nvPr/>
          </p:nvCxnSpPr>
          <p:spPr>
            <a:xfrm flipH="1">
              <a:off x="4512" y="2063"/>
              <a:ext cx="239" cy="19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65" name="Shape 965"/>
            <p:cNvGrpSpPr/>
            <p:nvPr/>
          </p:nvGrpSpPr>
          <p:grpSpPr>
            <a:xfrm>
              <a:off x="4363" y="2255"/>
              <a:ext cx="334" cy="2029"/>
              <a:chOff x="4363" y="2255"/>
              <a:chExt cx="334" cy="2029"/>
            </a:xfrm>
          </p:grpSpPr>
          <p:cxnSp>
            <p:nvCxnSpPr>
              <p:cNvPr id="966" name="Shape 966"/>
              <p:cNvCxnSpPr/>
              <p:nvPr/>
            </p:nvCxnSpPr>
            <p:spPr>
              <a:xfrm>
                <a:off x="4511" y="2255"/>
                <a:ext cx="0" cy="1823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67" name="Shape 967"/>
              <p:cNvSpPr txBox="1"/>
              <p:nvPr/>
            </p:nvSpPr>
            <p:spPr>
              <a:xfrm>
                <a:off x="4363" y="4072"/>
                <a:ext cx="334" cy="213"/>
              </a:xfrm>
              <a:prstGeom prst="rect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>
                    <a:latin typeface="Calibri"/>
                    <a:ea typeface="Calibri"/>
                    <a:cs typeface="Calibri"/>
                    <a:sym typeface="Calibri"/>
                  </a:rPr>
                  <a:t>  X   </a:t>
                </a:r>
              </a:p>
            </p:txBody>
          </p:sp>
        </p:grpSp>
      </p:grpSp>
      <p:grpSp>
        <p:nvGrpSpPr>
          <p:cNvPr id="968" name="Shape 968"/>
          <p:cNvGrpSpPr/>
          <p:nvPr/>
        </p:nvGrpSpPr>
        <p:grpSpPr>
          <a:xfrm>
            <a:off x="8056562" y="3962400"/>
            <a:ext cx="438150" cy="2840038"/>
            <a:chOff x="5075" y="2495"/>
            <a:chExt cx="276" cy="1789"/>
          </a:xfrm>
        </p:grpSpPr>
        <p:cxnSp>
          <p:nvCxnSpPr>
            <p:cNvPr id="969" name="Shape 969"/>
            <p:cNvCxnSpPr/>
            <p:nvPr/>
          </p:nvCxnSpPr>
          <p:spPr>
            <a:xfrm>
              <a:off x="5231" y="2495"/>
              <a:ext cx="0" cy="158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70" name="Shape 970"/>
            <p:cNvSpPr txBox="1"/>
            <p:nvPr/>
          </p:nvSpPr>
          <p:spPr>
            <a:xfrm>
              <a:off x="5075" y="4072"/>
              <a:ext cx="276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X </a:t>
              </a:r>
            </a:p>
          </p:txBody>
        </p:sp>
      </p:grpSp>
      <p:sp>
        <p:nvSpPr>
          <p:cNvPr id="971" name="Shape 971"/>
          <p:cNvSpPr/>
          <p:nvPr/>
        </p:nvSpPr>
        <p:spPr>
          <a:xfrm>
            <a:off x="1371600" y="2362200"/>
            <a:ext cx="381000" cy="685799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PC</a:t>
            </a:r>
          </a:p>
        </p:txBody>
      </p:sp>
      <p:sp>
        <p:nvSpPr>
          <p:cNvPr id="972" name="Shape 972"/>
          <p:cNvSpPr/>
          <p:nvPr/>
        </p:nvSpPr>
        <p:spPr>
          <a:xfrm>
            <a:off x="2667000" y="2362200"/>
            <a:ext cx="838199" cy="25145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Memory</a:t>
            </a:r>
          </a:p>
        </p:txBody>
      </p:sp>
      <p:sp>
        <p:nvSpPr>
          <p:cNvPr id="973" name="Shape 973"/>
          <p:cNvSpPr/>
          <p:nvPr/>
        </p:nvSpPr>
        <p:spPr>
          <a:xfrm>
            <a:off x="5638800" y="2286000"/>
            <a:ext cx="838199" cy="2590800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Register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cxnSp>
        <p:nvCxnSpPr>
          <p:cNvPr id="974" name="Shape 974"/>
          <p:cNvCxnSpPr/>
          <p:nvPr/>
        </p:nvCxnSpPr>
        <p:spPr>
          <a:xfrm>
            <a:off x="1752600" y="27432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75" name="Shape 975"/>
          <p:cNvCxnSpPr/>
          <p:nvPr/>
        </p:nvCxnSpPr>
        <p:spPr>
          <a:xfrm>
            <a:off x="2362200" y="29718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76" name="Shape 976"/>
          <p:cNvCxnSpPr/>
          <p:nvPr/>
        </p:nvCxnSpPr>
        <p:spPr>
          <a:xfrm>
            <a:off x="5105400" y="3429000"/>
            <a:ext cx="5333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77" name="Shape 977"/>
          <p:cNvCxnSpPr/>
          <p:nvPr/>
        </p:nvCxnSpPr>
        <p:spPr>
          <a:xfrm>
            <a:off x="5410200" y="42672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78" name="Shape 978"/>
          <p:cNvCxnSpPr/>
          <p:nvPr/>
        </p:nvCxnSpPr>
        <p:spPr>
          <a:xfrm>
            <a:off x="3733800" y="4114800"/>
            <a:ext cx="13715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79" name="Shape 979"/>
          <p:cNvCxnSpPr/>
          <p:nvPr/>
        </p:nvCxnSpPr>
        <p:spPr>
          <a:xfrm>
            <a:off x="4572000" y="2819400"/>
            <a:ext cx="1066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80" name="Shape 980"/>
          <p:cNvCxnSpPr/>
          <p:nvPr/>
        </p:nvCxnSpPr>
        <p:spPr>
          <a:xfrm>
            <a:off x="4572000" y="2514600"/>
            <a:ext cx="0" cy="26669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1" name="Shape 981"/>
          <p:cNvCxnSpPr/>
          <p:nvPr/>
        </p:nvCxnSpPr>
        <p:spPr>
          <a:xfrm>
            <a:off x="4572000" y="2514600"/>
            <a:ext cx="1066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82" name="Shape 982"/>
          <p:cNvCxnSpPr/>
          <p:nvPr/>
        </p:nvCxnSpPr>
        <p:spPr>
          <a:xfrm>
            <a:off x="4572000" y="32004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83" name="Shape 983"/>
          <p:cNvCxnSpPr/>
          <p:nvPr/>
        </p:nvCxnSpPr>
        <p:spPr>
          <a:xfrm>
            <a:off x="4572000" y="36576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84" name="Shape 984"/>
          <p:cNvSpPr/>
          <p:nvPr/>
        </p:nvSpPr>
        <p:spPr>
          <a:xfrm rot="-5400000">
            <a:off x="4476750" y="32956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85" name="Shape 985"/>
          <p:cNvSpPr txBox="1"/>
          <p:nvPr/>
        </p:nvSpPr>
        <p:spPr>
          <a:xfrm>
            <a:off x="4800600" y="29718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986" name="Shape 986"/>
          <p:cNvSpPr/>
          <p:nvPr/>
        </p:nvSpPr>
        <p:spPr>
          <a:xfrm rot="-5400000">
            <a:off x="4781550" y="41338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87" name="Shape 987"/>
          <p:cNvSpPr txBox="1"/>
          <p:nvPr/>
        </p:nvSpPr>
        <p:spPr>
          <a:xfrm>
            <a:off x="5105400" y="38100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988" name="Shape 988"/>
          <p:cNvSpPr/>
          <p:nvPr/>
        </p:nvSpPr>
        <p:spPr>
          <a:xfrm rot="-5400000">
            <a:off x="6953250" y="3867150"/>
            <a:ext cx="12191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89" name="Shape 989"/>
          <p:cNvSpPr txBox="1"/>
          <p:nvPr/>
        </p:nvSpPr>
        <p:spPr>
          <a:xfrm>
            <a:off x="7391400" y="3429000"/>
            <a:ext cx="342899" cy="121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990" name="Shape 990"/>
          <p:cNvSpPr/>
          <p:nvPr/>
        </p:nvSpPr>
        <p:spPr>
          <a:xfrm>
            <a:off x="5257800" y="5029200"/>
            <a:ext cx="1219199" cy="3047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Sign extend</a:t>
            </a:r>
          </a:p>
        </p:txBody>
      </p:sp>
      <p:sp>
        <p:nvSpPr>
          <p:cNvPr id="991" name="Shape 991"/>
          <p:cNvSpPr/>
          <p:nvPr/>
        </p:nvSpPr>
        <p:spPr>
          <a:xfrm rot="-5400000">
            <a:off x="7442200" y="3149600"/>
            <a:ext cx="1676399" cy="558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5714" y="120000"/>
                </a:moveTo>
                <a:lnTo>
                  <a:pt x="120000" y="0"/>
                </a:lnTo>
                <a:lnTo>
                  <a:pt x="77142" y="0"/>
                </a:lnTo>
                <a:lnTo>
                  <a:pt x="68571" y="40000"/>
                </a:lnTo>
                <a:lnTo>
                  <a:pt x="51428" y="40000"/>
                </a:lnTo>
                <a:lnTo>
                  <a:pt x="42857" y="0"/>
                </a:lnTo>
                <a:lnTo>
                  <a:pt x="0" y="0"/>
                </a:lnTo>
                <a:lnTo>
                  <a:pt x="34285" y="120000"/>
                </a:lnTo>
                <a:lnTo>
                  <a:pt x="85714" y="12000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Shape 992"/>
          <p:cNvSpPr txBox="1"/>
          <p:nvPr/>
        </p:nvSpPr>
        <p:spPr>
          <a:xfrm>
            <a:off x="8262938" y="2951163"/>
            <a:ext cx="335348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>
              <a:buSzPct val="25000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L</a:t>
            </a:r>
          </a:p>
          <a:p>
            <a:pPr>
              <a:buSzPct val="25000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U</a:t>
            </a:r>
          </a:p>
        </p:txBody>
      </p:sp>
      <p:cxnSp>
        <p:nvCxnSpPr>
          <p:cNvPr id="993" name="Shape 993"/>
          <p:cNvCxnSpPr/>
          <p:nvPr/>
        </p:nvCxnSpPr>
        <p:spPr>
          <a:xfrm>
            <a:off x="7086600" y="25908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94" name="Shape 994"/>
          <p:cNvSpPr txBox="1"/>
          <p:nvPr/>
        </p:nvSpPr>
        <p:spPr>
          <a:xfrm>
            <a:off x="3048000" y="4648200"/>
            <a:ext cx="5207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R/W</a:t>
            </a:r>
          </a:p>
        </p:txBody>
      </p:sp>
      <p:sp>
        <p:nvSpPr>
          <p:cNvPr id="995" name="Shape 995"/>
          <p:cNvSpPr txBox="1"/>
          <p:nvPr/>
        </p:nvSpPr>
        <p:spPr>
          <a:xfrm>
            <a:off x="2590800" y="46482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996" name="Shape 996"/>
          <p:cNvSpPr txBox="1"/>
          <p:nvPr/>
        </p:nvSpPr>
        <p:spPr>
          <a:xfrm>
            <a:off x="5562600" y="46482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997" name="Shape 997"/>
          <p:cNvSpPr/>
          <p:nvPr/>
        </p:nvSpPr>
        <p:spPr>
          <a:xfrm rot="-5400000">
            <a:off x="1733550" y="28384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98" name="Shape 998"/>
          <p:cNvSpPr txBox="1"/>
          <p:nvPr/>
        </p:nvSpPr>
        <p:spPr>
          <a:xfrm>
            <a:off x="2057400" y="25146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999" name="Shape 999"/>
          <p:cNvSpPr/>
          <p:nvPr/>
        </p:nvSpPr>
        <p:spPr>
          <a:xfrm rot="-5400000">
            <a:off x="7067550" y="26860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00" name="Shape 1000"/>
          <p:cNvSpPr txBox="1"/>
          <p:nvPr/>
        </p:nvSpPr>
        <p:spPr>
          <a:xfrm>
            <a:off x="7391400" y="23622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cxnSp>
        <p:nvCxnSpPr>
          <p:cNvPr id="1001" name="Shape 1001"/>
          <p:cNvCxnSpPr/>
          <p:nvPr/>
        </p:nvCxnSpPr>
        <p:spPr>
          <a:xfrm>
            <a:off x="7696200" y="28194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02" name="Shape 1002"/>
          <p:cNvCxnSpPr/>
          <p:nvPr/>
        </p:nvCxnSpPr>
        <p:spPr>
          <a:xfrm>
            <a:off x="7696200" y="39624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03" name="Shape 1003"/>
          <p:cNvCxnSpPr/>
          <p:nvPr/>
        </p:nvCxnSpPr>
        <p:spPr>
          <a:xfrm>
            <a:off x="6477000" y="3048000"/>
            <a:ext cx="914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04" name="Shape 1004"/>
          <p:cNvCxnSpPr/>
          <p:nvPr/>
        </p:nvCxnSpPr>
        <p:spPr>
          <a:xfrm>
            <a:off x="4572000" y="5181600"/>
            <a:ext cx="685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05" name="Shape 1005"/>
          <p:cNvCxnSpPr/>
          <p:nvPr/>
        </p:nvCxnSpPr>
        <p:spPr>
          <a:xfrm>
            <a:off x="7086600" y="44958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06" name="Shape 1006"/>
          <p:cNvCxnSpPr/>
          <p:nvPr/>
        </p:nvCxnSpPr>
        <p:spPr>
          <a:xfrm>
            <a:off x="7086600" y="4495800"/>
            <a:ext cx="0" cy="685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7" name="Shape 1007"/>
          <p:cNvCxnSpPr/>
          <p:nvPr/>
        </p:nvCxnSpPr>
        <p:spPr>
          <a:xfrm>
            <a:off x="6477000" y="5181600"/>
            <a:ext cx="6095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8" name="Shape 1008"/>
          <p:cNvCxnSpPr/>
          <p:nvPr/>
        </p:nvCxnSpPr>
        <p:spPr>
          <a:xfrm>
            <a:off x="6477000" y="3581400"/>
            <a:ext cx="914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09" name="Shape 1009"/>
          <p:cNvCxnSpPr/>
          <p:nvPr/>
        </p:nvCxnSpPr>
        <p:spPr>
          <a:xfrm>
            <a:off x="8534400" y="34290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0" name="Shape 1010"/>
          <p:cNvCxnSpPr/>
          <p:nvPr/>
        </p:nvCxnSpPr>
        <p:spPr>
          <a:xfrm>
            <a:off x="8763000" y="3429000"/>
            <a:ext cx="0" cy="205740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1" name="Shape 1011"/>
          <p:cNvCxnSpPr/>
          <p:nvPr/>
        </p:nvCxnSpPr>
        <p:spPr>
          <a:xfrm rot="10800000">
            <a:off x="1066800" y="5486400"/>
            <a:ext cx="76961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2" name="Shape 1012"/>
          <p:cNvCxnSpPr/>
          <p:nvPr/>
        </p:nvCxnSpPr>
        <p:spPr>
          <a:xfrm rot="10800000">
            <a:off x="1676400" y="3276600"/>
            <a:ext cx="0" cy="2209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3" name="Shape 1013"/>
          <p:cNvCxnSpPr/>
          <p:nvPr/>
        </p:nvCxnSpPr>
        <p:spPr>
          <a:xfrm>
            <a:off x="1676400" y="32766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14" name="Shape 1014"/>
          <p:cNvCxnSpPr/>
          <p:nvPr/>
        </p:nvCxnSpPr>
        <p:spPr>
          <a:xfrm rot="10800000">
            <a:off x="4800600" y="4571999"/>
            <a:ext cx="0" cy="914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5" name="Shape 1015"/>
          <p:cNvCxnSpPr/>
          <p:nvPr/>
        </p:nvCxnSpPr>
        <p:spPr>
          <a:xfrm>
            <a:off x="4800600" y="4572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16" name="Shape 1016"/>
          <p:cNvCxnSpPr/>
          <p:nvPr/>
        </p:nvCxnSpPr>
        <p:spPr>
          <a:xfrm rot="10800000">
            <a:off x="1828800" y="2133600"/>
            <a:ext cx="0" cy="6095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7" name="Shape 1017"/>
          <p:cNvCxnSpPr/>
          <p:nvPr/>
        </p:nvCxnSpPr>
        <p:spPr>
          <a:xfrm>
            <a:off x="1828800" y="2133600"/>
            <a:ext cx="5257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8" name="Shape 1018"/>
          <p:cNvCxnSpPr/>
          <p:nvPr/>
        </p:nvCxnSpPr>
        <p:spPr>
          <a:xfrm>
            <a:off x="7086600" y="21336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9" name="Shape 1019"/>
          <p:cNvCxnSpPr/>
          <p:nvPr/>
        </p:nvCxnSpPr>
        <p:spPr>
          <a:xfrm rot="10800000">
            <a:off x="1066800" y="2666999"/>
            <a:ext cx="0" cy="281940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0" name="Shape 1020"/>
          <p:cNvCxnSpPr/>
          <p:nvPr/>
        </p:nvCxnSpPr>
        <p:spPr>
          <a:xfrm>
            <a:off x="1066800" y="2667000"/>
            <a:ext cx="304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21" name="Shape 1021"/>
          <p:cNvSpPr/>
          <p:nvPr/>
        </p:nvSpPr>
        <p:spPr>
          <a:xfrm rot="-5400000">
            <a:off x="3390899" y="3009899"/>
            <a:ext cx="1524000" cy="381000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Instruction Reg</a:t>
            </a:r>
          </a:p>
        </p:txBody>
      </p:sp>
      <p:cxnSp>
        <p:nvCxnSpPr>
          <p:cNvPr id="1022" name="Shape 1022"/>
          <p:cNvCxnSpPr/>
          <p:nvPr/>
        </p:nvCxnSpPr>
        <p:spPr>
          <a:xfrm>
            <a:off x="3505200" y="3200400"/>
            <a:ext cx="457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23" name="Shape 1023"/>
          <p:cNvCxnSpPr/>
          <p:nvPr/>
        </p:nvCxnSpPr>
        <p:spPr>
          <a:xfrm>
            <a:off x="3733800" y="3200400"/>
            <a:ext cx="0" cy="914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4" name="Shape 1024"/>
          <p:cNvCxnSpPr/>
          <p:nvPr/>
        </p:nvCxnSpPr>
        <p:spPr>
          <a:xfrm>
            <a:off x="4343400" y="3048000"/>
            <a:ext cx="2286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5" name="Shape 1025"/>
          <p:cNvSpPr/>
          <p:nvPr/>
        </p:nvSpPr>
        <p:spPr>
          <a:xfrm>
            <a:off x="3657600" y="4419600"/>
            <a:ext cx="762000" cy="6857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Control</a:t>
            </a:r>
          </a:p>
        </p:txBody>
      </p:sp>
      <p:cxnSp>
        <p:nvCxnSpPr>
          <p:cNvPr id="1026" name="Shape 1026"/>
          <p:cNvCxnSpPr/>
          <p:nvPr/>
        </p:nvCxnSpPr>
        <p:spPr>
          <a:xfrm>
            <a:off x="6629400" y="3581400"/>
            <a:ext cx="0" cy="2209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7" name="Shape 1027"/>
          <p:cNvCxnSpPr/>
          <p:nvPr/>
        </p:nvCxnSpPr>
        <p:spPr>
          <a:xfrm rot="10800000">
            <a:off x="2362200" y="5791200"/>
            <a:ext cx="42671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8" name="Shape 1028"/>
          <p:cNvCxnSpPr/>
          <p:nvPr/>
        </p:nvCxnSpPr>
        <p:spPr>
          <a:xfrm rot="10800000">
            <a:off x="2362200" y="4191000"/>
            <a:ext cx="0" cy="16001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9" name="Shape 1029"/>
          <p:cNvCxnSpPr/>
          <p:nvPr/>
        </p:nvCxnSpPr>
        <p:spPr>
          <a:xfrm>
            <a:off x="2362200" y="4191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30" name="Shape 1030"/>
          <p:cNvSpPr txBox="1"/>
          <p:nvPr/>
        </p:nvSpPr>
        <p:spPr>
          <a:xfrm>
            <a:off x="2590800" y="2819400"/>
            <a:ext cx="52290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addr</a:t>
            </a:r>
          </a:p>
        </p:txBody>
      </p:sp>
      <p:sp>
        <p:nvSpPr>
          <p:cNvPr id="1031" name="Shape 1031"/>
          <p:cNvSpPr txBox="1"/>
          <p:nvPr/>
        </p:nvSpPr>
        <p:spPr>
          <a:xfrm>
            <a:off x="2590800" y="4038600"/>
            <a:ext cx="509434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</a:t>
            </a:r>
          </a:p>
        </p:txBody>
      </p:sp>
      <p:sp>
        <p:nvSpPr>
          <p:cNvPr id="1032" name="Shape 1032"/>
          <p:cNvSpPr txBox="1"/>
          <p:nvPr/>
        </p:nvSpPr>
        <p:spPr>
          <a:xfrm>
            <a:off x="1295400" y="28194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1033" name="Shape 1033"/>
          <p:cNvSpPr txBox="1"/>
          <p:nvPr/>
        </p:nvSpPr>
        <p:spPr>
          <a:xfrm>
            <a:off x="3886200" y="37338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cxnSp>
        <p:nvCxnSpPr>
          <p:cNvPr id="1034" name="Shape 1034"/>
          <p:cNvCxnSpPr/>
          <p:nvPr/>
        </p:nvCxnSpPr>
        <p:spPr>
          <a:xfrm>
            <a:off x="4419600" y="4724400"/>
            <a:ext cx="1523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5" name="Shape 1035"/>
          <p:cNvCxnSpPr/>
          <p:nvPr/>
        </p:nvCxnSpPr>
        <p:spPr>
          <a:xfrm>
            <a:off x="4572000" y="2514600"/>
            <a:ext cx="0" cy="2209799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6" name="Shape 1036"/>
          <p:cNvCxnSpPr/>
          <p:nvPr/>
        </p:nvCxnSpPr>
        <p:spPr>
          <a:xfrm>
            <a:off x="7010400" y="41910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37" name="Shape 1037"/>
          <p:cNvSpPr txBox="1"/>
          <p:nvPr/>
        </p:nvSpPr>
        <p:spPr>
          <a:xfrm>
            <a:off x="6705600" y="3657600"/>
            <a:ext cx="314324" cy="30777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38" name="Shape 1038"/>
          <p:cNvSpPr txBox="1"/>
          <p:nvPr/>
        </p:nvSpPr>
        <p:spPr>
          <a:xfrm>
            <a:off x="6705600" y="4114800"/>
            <a:ext cx="314324" cy="30777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1039" name="Shape 1039"/>
          <p:cNvCxnSpPr/>
          <p:nvPr/>
        </p:nvCxnSpPr>
        <p:spPr>
          <a:xfrm>
            <a:off x="7010400" y="38862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40" name="Shape 1040"/>
          <p:cNvSpPr txBox="1"/>
          <p:nvPr/>
        </p:nvSpPr>
        <p:spPr>
          <a:xfrm>
            <a:off x="2481597" y="1295400"/>
            <a:ext cx="471738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Update PC; read registers (regA and regB); </a:t>
            </a:r>
          </a:p>
          <a:p>
            <a:pPr algn="ctr"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use opcode to determine next state</a:t>
            </a:r>
          </a:p>
        </p:txBody>
      </p:sp>
      <p:sp>
        <p:nvSpPr>
          <p:cNvPr id="1041" name="Shape 1041"/>
          <p:cNvSpPr/>
          <p:nvPr/>
        </p:nvSpPr>
        <p:spPr>
          <a:xfrm rot="-5400000">
            <a:off x="8391524" y="3279774"/>
            <a:ext cx="774700" cy="279399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200" b="1">
                <a:latin typeface="Calibri"/>
                <a:ea typeface="Calibri"/>
                <a:cs typeface="Calibri"/>
                <a:sym typeface="Calibri"/>
              </a:rPr>
              <a:t>ALU result</a:t>
            </a:r>
          </a:p>
        </p:txBody>
      </p:sp>
      <p:cxnSp>
        <p:nvCxnSpPr>
          <p:cNvPr id="111" name="Shape 979"/>
          <p:cNvCxnSpPr/>
          <p:nvPr/>
        </p:nvCxnSpPr>
        <p:spPr>
          <a:xfrm flipH="1">
            <a:off x="4169542" y="4710713"/>
            <a:ext cx="247835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423155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Shape 2015"/>
          <p:cNvSpPr txBox="1">
            <a:spLocks noGrp="1"/>
          </p:cNvSpPr>
          <p:nvPr>
            <p:ph type="title" idx="4294967295"/>
          </p:nvPr>
        </p:nvSpPr>
        <p:spPr>
          <a:xfrm>
            <a:off x="574675" y="-76200"/>
            <a:ext cx="80010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State 6: LW cycle 3 </a:t>
            </a:r>
            <a:r>
              <a:rPr lang="en-US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grpSp>
        <p:nvGrpSpPr>
          <p:cNvPr id="2016" name="Shape 2016"/>
          <p:cNvGrpSpPr/>
          <p:nvPr/>
        </p:nvGrpSpPr>
        <p:grpSpPr>
          <a:xfrm>
            <a:off x="5610225" y="4876802"/>
            <a:ext cx="288924" cy="1404937"/>
            <a:chOff x="3534" y="3071"/>
            <a:chExt cx="181" cy="884"/>
          </a:xfrm>
        </p:grpSpPr>
        <p:cxnSp>
          <p:nvCxnSpPr>
            <p:cNvPr id="2017" name="Shape 2017"/>
            <p:cNvCxnSpPr/>
            <p:nvPr/>
          </p:nvCxnSpPr>
          <p:spPr>
            <a:xfrm>
              <a:off x="3600" y="3071"/>
              <a:ext cx="0" cy="67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18" name="Shape 2018"/>
            <p:cNvSpPr txBox="1"/>
            <p:nvPr/>
          </p:nvSpPr>
          <p:spPr>
            <a:xfrm>
              <a:off x="3534" y="3743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2019" name="Shape 2019"/>
          <p:cNvGrpSpPr/>
          <p:nvPr/>
        </p:nvGrpSpPr>
        <p:grpSpPr>
          <a:xfrm>
            <a:off x="3924299" y="3962400"/>
            <a:ext cx="288924" cy="2840038"/>
            <a:chOff x="2471" y="2495"/>
            <a:chExt cx="181" cy="1789"/>
          </a:xfrm>
        </p:grpSpPr>
        <p:cxnSp>
          <p:nvCxnSpPr>
            <p:cNvPr id="2020" name="Shape 2020"/>
            <p:cNvCxnSpPr/>
            <p:nvPr/>
          </p:nvCxnSpPr>
          <p:spPr>
            <a:xfrm>
              <a:off x="2544" y="2495"/>
              <a:ext cx="0" cy="158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21" name="Shape 2021"/>
            <p:cNvSpPr txBox="1"/>
            <p:nvPr/>
          </p:nvSpPr>
          <p:spPr>
            <a:xfrm>
              <a:off x="2471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2022" name="Shape 2022"/>
          <p:cNvGrpSpPr/>
          <p:nvPr/>
        </p:nvGrpSpPr>
        <p:grpSpPr>
          <a:xfrm>
            <a:off x="1300162" y="3048000"/>
            <a:ext cx="288924" cy="3754438"/>
            <a:chOff x="818" y="1920"/>
            <a:chExt cx="181" cy="2365"/>
          </a:xfrm>
        </p:grpSpPr>
        <p:cxnSp>
          <p:nvCxnSpPr>
            <p:cNvPr id="2023" name="Shape 2023"/>
            <p:cNvCxnSpPr/>
            <p:nvPr/>
          </p:nvCxnSpPr>
          <p:spPr>
            <a:xfrm>
              <a:off x="911" y="1920"/>
              <a:ext cx="0" cy="216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24" name="Shape 2024"/>
            <p:cNvSpPr txBox="1"/>
            <p:nvPr/>
          </p:nvSpPr>
          <p:spPr>
            <a:xfrm>
              <a:off x="818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2025" name="Shape 2025"/>
          <p:cNvGrpSpPr/>
          <p:nvPr/>
        </p:nvGrpSpPr>
        <p:grpSpPr>
          <a:xfrm>
            <a:off x="1676400" y="3352801"/>
            <a:ext cx="809624" cy="2928937"/>
            <a:chOff x="1056" y="2112"/>
            <a:chExt cx="509" cy="1844"/>
          </a:xfrm>
        </p:grpSpPr>
        <p:cxnSp>
          <p:nvCxnSpPr>
            <p:cNvPr id="2026" name="Shape 2026"/>
            <p:cNvCxnSpPr/>
            <p:nvPr/>
          </p:nvCxnSpPr>
          <p:spPr>
            <a:xfrm>
              <a:off x="1392" y="2112"/>
              <a:ext cx="0" cy="163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27" name="Shape 2027"/>
            <p:cNvSpPr txBox="1"/>
            <p:nvPr/>
          </p:nvSpPr>
          <p:spPr>
            <a:xfrm>
              <a:off x="1056" y="3743"/>
              <a:ext cx="509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    X    </a:t>
              </a:r>
            </a:p>
          </p:txBody>
        </p:sp>
      </p:grpSp>
      <p:grpSp>
        <p:nvGrpSpPr>
          <p:cNvPr id="2028" name="Shape 2028"/>
          <p:cNvGrpSpPr/>
          <p:nvPr/>
        </p:nvGrpSpPr>
        <p:grpSpPr>
          <a:xfrm>
            <a:off x="2609850" y="4876800"/>
            <a:ext cx="288924" cy="1925638"/>
            <a:chOff x="1644" y="3071"/>
            <a:chExt cx="181" cy="1213"/>
          </a:xfrm>
        </p:grpSpPr>
        <p:cxnSp>
          <p:nvCxnSpPr>
            <p:cNvPr id="2029" name="Shape 2029"/>
            <p:cNvCxnSpPr/>
            <p:nvPr/>
          </p:nvCxnSpPr>
          <p:spPr>
            <a:xfrm>
              <a:off x="1728" y="3071"/>
              <a:ext cx="0" cy="1007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30" name="Shape 2030"/>
            <p:cNvSpPr txBox="1"/>
            <p:nvPr/>
          </p:nvSpPr>
          <p:spPr>
            <a:xfrm>
              <a:off x="1644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2031" name="Shape 2031"/>
          <p:cNvGrpSpPr/>
          <p:nvPr/>
        </p:nvGrpSpPr>
        <p:grpSpPr>
          <a:xfrm>
            <a:off x="2987674" y="4876802"/>
            <a:ext cx="530225" cy="1404937"/>
            <a:chOff x="1881" y="3071"/>
            <a:chExt cx="334" cy="884"/>
          </a:xfrm>
        </p:grpSpPr>
        <p:cxnSp>
          <p:nvCxnSpPr>
            <p:cNvPr id="2032" name="Shape 2032"/>
            <p:cNvCxnSpPr/>
            <p:nvPr/>
          </p:nvCxnSpPr>
          <p:spPr>
            <a:xfrm>
              <a:off x="2063" y="3071"/>
              <a:ext cx="0" cy="67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33" name="Shape 2033"/>
            <p:cNvSpPr txBox="1"/>
            <p:nvPr/>
          </p:nvSpPr>
          <p:spPr>
            <a:xfrm>
              <a:off x="1881" y="3743"/>
              <a:ext cx="334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X  </a:t>
              </a:r>
            </a:p>
          </p:txBody>
        </p:sp>
      </p:grpSp>
      <p:grpSp>
        <p:nvGrpSpPr>
          <p:cNvPr id="2034" name="Shape 2034"/>
          <p:cNvGrpSpPr/>
          <p:nvPr/>
        </p:nvGrpSpPr>
        <p:grpSpPr>
          <a:xfrm>
            <a:off x="4354515" y="3810001"/>
            <a:ext cx="763588" cy="2471737"/>
            <a:chOff x="2743" y="2400"/>
            <a:chExt cx="481" cy="1556"/>
          </a:xfrm>
        </p:grpSpPr>
        <p:cxnSp>
          <p:nvCxnSpPr>
            <p:cNvPr id="2035" name="Shape 2035"/>
            <p:cNvCxnSpPr/>
            <p:nvPr/>
          </p:nvCxnSpPr>
          <p:spPr>
            <a:xfrm>
              <a:off x="3120" y="2400"/>
              <a:ext cx="0" cy="134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36" name="Shape 2036"/>
            <p:cNvSpPr txBox="1"/>
            <p:nvPr/>
          </p:nvSpPr>
          <p:spPr>
            <a:xfrm>
              <a:off x="2743" y="3743"/>
              <a:ext cx="4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      X </a:t>
              </a:r>
            </a:p>
          </p:txBody>
        </p:sp>
      </p:grpSp>
      <p:grpSp>
        <p:nvGrpSpPr>
          <p:cNvPr id="2037" name="Shape 2037"/>
          <p:cNvGrpSpPr/>
          <p:nvPr/>
        </p:nvGrpSpPr>
        <p:grpSpPr>
          <a:xfrm>
            <a:off x="5010153" y="4648201"/>
            <a:ext cx="623887" cy="2154238"/>
            <a:chOff x="3155" y="2928"/>
            <a:chExt cx="392" cy="1357"/>
          </a:xfrm>
        </p:grpSpPr>
        <p:cxnSp>
          <p:nvCxnSpPr>
            <p:cNvPr id="2038" name="Shape 2038"/>
            <p:cNvCxnSpPr/>
            <p:nvPr/>
          </p:nvCxnSpPr>
          <p:spPr>
            <a:xfrm>
              <a:off x="3359" y="2928"/>
              <a:ext cx="0" cy="115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39" name="Shape 2039"/>
            <p:cNvSpPr txBox="1"/>
            <p:nvPr/>
          </p:nvSpPr>
          <p:spPr>
            <a:xfrm>
              <a:off x="3155" y="4072"/>
              <a:ext cx="392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 X   </a:t>
              </a:r>
            </a:p>
          </p:txBody>
        </p:sp>
      </p:grpSp>
      <p:grpSp>
        <p:nvGrpSpPr>
          <p:cNvPr id="2040" name="Shape 2040"/>
          <p:cNvGrpSpPr/>
          <p:nvPr/>
        </p:nvGrpSpPr>
        <p:grpSpPr>
          <a:xfrm>
            <a:off x="7378706" y="4419600"/>
            <a:ext cx="671513" cy="1862137"/>
            <a:chOff x="4647" y="2784"/>
            <a:chExt cx="422" cy="1172"/>
          </a:xfrm>
        </p:grpSpPr>
        <p:cxnSp>
          <p:nvCxnSpPr>
            <p:cNvPr id="2041" name="Shape 2041"/>
            <p:cNvCxnSpPr/>
            <p:nvPr/>
          </p:nvCxnSpPr>
          <p:spPr>
            <a:xfrm>
              <a:off x="4752" y="2831"/>
              <a:ext cx="0" cy="9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2" name="Shape 2042"/>
            <p:cNvCxnSpPr/>
            <p:nvPr/>
          </p:nvCxnSpPr>
          <p:spPr>
            <a:xfrm>
              <a:off x="4800" y="2784"/>
              <a:ext cx="0" cy="959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43" name="Shape 2043"/>
            <p:cNvSpPr txBox="1"/>
            <p:nvPr/>
          </p:nvSpPr>
          <p:spPr>
            <a:xfrm>
              <a:off x="4647" y="3743"/>
              <a:ext cx="422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11   </a:t>
              </a:r>
            </a:p>
          </p:txBody>
        </p:sp>
      </p:grpSp>
      <p:grpSp>
        <p:nvGrpSpPr>
          <p:cNvPr id="2044" name="Shape 2044"/>
          <p:cNvGrpSpPr/>
          <p:nvPr/>
        </p:nvGrpSpPr>
        <p:grpSpPr>
          <a:xfrm>
            <a:off x="6932617" y="3276599"/>
            <a:ext cx="611188" cy="3525838"/>
            <a:chOff x="4366" y="2063"/>
            <a:chExt cx="385" cy="2221"/>
          </a:xfrm>
        </p:grpSpPr>
        <p:cxnSp>
          <p:nvCxnSpPr>
            <p:cNvPr id="2045" name="Shape 2045"/>
            <p:cNvCxnSpPr/>
            <p:nvPr/>
          </p:nvCxnSpPr>
          <p:spPr>
            <a:xfrm flipH="1">
              <a:off x="4512" y="2063"/>
              <a:ext cx="239" cy="19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46" name="Shape 2046"/>
            <p:cNvGrpSpPr/>
            <p:nvPr/>
          </p:nvGrpSpPr>
          <p:grpSpPr>
            <a:xfrm>
              <a:off x="4366" y="2255"/>
              <a:ext cx="328" cy="2029"/>
              <a:chOff x="4366" y="2255"/>
              <a:chExt cx="328" cy="2029"/>
            </a:xfrm>
          </p:grpSpPr>
          <p:cxnSp>
            <p:nvCxnSpPr>
              <p:cNvPr id="2047" name="Shape 2047"/>
              <p:cNvCxnSpPr/>
              <p:nvPr/>
            </p:nvCxnSpPr>
            <p:spPr>
              <a:xfrm>
                <a:off x="4511" y="2255"/>
                <a:ext cx="0" cy="1823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48" name="Shape 2048"/>
              <p:cNvSpPr txBox="1"/>
              <p:nvPr/>
            </p:nvSpPr>
            <p:spPr>
              <a:xfrm>
                <a:off x="4366" y="4072"/>
                <a:ext cx="328" cy="213"/>
              </a:xfrm>
              <a:prstGeom prst="rect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>
                    <a:latin typeface="Calibri"/>
                    <a:ea typeface="Calibri"/>
                    <a:cs typeface="Calibri"/>
                    <a:sym typeface="Calibri"/>
                  </a:rPr>
                  <a:t>  1   </a:t>
                </a:r>
              </a:p>
            </p:txBody>
          </p:sp>
        </p:grpSp>
      </p:grpSp>
      <p:grpSp>
        <p:nvGrpSpPr>
          <p:cNvPr id="2049" name="Shape 2049"/>
          <p:cNvGrpSpPr/>
          <p:nvPr/>
        </p:nvGrpSpPr>
        <p:grpSpPr>
          <a:xfrm>
            <a:off x="8061324" y="3962400"/>
            <a:ext cx="428625" cy="2840038"/>
            <a:chOff x="5077" y="2495"/>
            <a:chExt cx="270" cy="1789"/>
          </a:xfrm>
        </p:grpSpPr>
        <p:cxnSp>
          <p:nvCxnSpPr>
            <p:cNvPr id="2050" name="Shape 2050"/>
            <p:cNvCxnSpPr/>
            <p:nvPr/>
          </p:nvCxnSpPr>
          <p:spPr>
            <a:xfrm>
              <a:off x="5231" y="2495"/>
              <a:ext cx="0" cy="158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51" name="Shape 2051"/>
            <p:cNvSpPr txBox="1"/>
            <p:nvPr/>
          </p:nvSpPr>
          <p:spPr>
            <a:xfrm>
              <a:off x="5077" y="4072"/>
              <a:ext cx="270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0 </a:t>
              </a:r>
            </a:p>
          </p:txBody>
        </p:sp>
      </p:grpSp>
      <p:sp>
        <p:nvSpPr>
          <p:cNvPr id="2052" name="Shape 2052"/>
          <p:cNvSpPr/>
          <p:nvPr/>
        </p:nvSpPr>
        <p:spPr>
          <a:xfrm>
            <a:off x="1371600" y="2362200"/>
            <a:ext cx="381000" cy="685799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PC</a:t>
            </a:r>
          </a:p>
        </p:txBody>
      </p:sp>
      <p:sp>
        <p:nvSpPr>
          <p:cNvPr id="2053" name="Shape 2053"/>
          <p:cNvSpPr/>
          <p:nvPr/>
        </p:nvSpPr>
        <p:spPr>
          <a:xfrm>
            <a:off x="2667000" y="2362200"/>
            <a:ext cx="838199" cy="25145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Memory</a:t>
            </a:r>
          </a:p>
        </p:txBody>
      </p:sp>
      <p:sp>
        <p:nvSpPr>
          <p:cNvPr id="2054" name="Shape 2054"/>
          <p:cNvSpPr/>
          <p:nvPr/>
        </p:nvSpPr>
        <p:spPr>
          <a:xfrm>
            <a:off x="5638800" y="2286000"/>
            <a:ext cx="838199" cy="25908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Register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cxnSp>
        <p:nvCxnSpPr>
          <p:cNvPr id="2055" name="Shape 2055"/>
          <p:cNvCxnSpPr/>
          <p:nvPr/>
        </p:nvCxnSpPr>
        <p:spPr>
          <a:xfrm>
            <a:off x="1752600" y="27432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56" name="Shape 2056"/>
          <p:cNvCxnSpPr/>
          <p:nvPr/>
        </p:nvCxnSpPr>
        <p:spPr>
          <a:xfrm>
            <a:off x="2362200" y="29718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57" name="Shape 2057"/>
          <p:cNvCxnSpPr/>
          <p:nvPr/>
        </p:nvCxnSpPr>
        <p:spPr>
          <a:xfrm>
            <a:off x="5105400" y="3429000"/>
            <a:ext cx="5333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58" name="Shape 2058"/>
          <p:cNvCxnSpPr/>
          <p:nvPr/>
        </p:nvCxnSpPr>
        <p:spPr>
          <a:xfrm>
            <a:off x="5410200" y="42672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59" name="Shape 2059"/>
          <p:cNvCxnSpPr/>
          <p:nvPr/>
        </p:nvCxnSpPr>
        <p:spPr>
          <a:xfrm>
            <a:off x="3733800" y="4114800"/>
            <a:ext cx="13715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60" name="Shape 2060"/>
          <p:cNvCxnSpPr/>
          <p:nvPr/>
        </p:nvCxnSpPr>
        <p:spPr>
          <a:xfrm>
            <a:off x="4572000" y="2819400"/>
            <a:ext cx="1066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61" name="Shape 2061"/>
          <p:cNvCxnSpPr/>
          <p:nvPr/>
        </p:nvCxnSpPr>
        <p:spPr>
          <a:xfrm>
            <a:off x="4572000" y="2514600"/>
            <a:ext cx="1066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62" name="Shape 2062"/>
          <p:cNvCxnSpPr/>
          <p:nvPr/>
        </p:nvCxnSpPr>
        <p:spPr>
          <a:xfrm>
            <a:off x="4572000" y="32004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63" name="Shape 2063"/>
          <p:cNvCxnSpPr/>
          <p:nvPr/>
        </p:nvCxnSpPr>
        <p:spPr>
          <a:xfrm>
            <a:off x="4572000" y="36576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064" name="Shape 2064"/>
          <p:cNvSpPr/>
          <p:nvPr/>
        </p:nvSpPr>
        <p:spPr>
          <a:xfrm rot="-5400000">
            <a:off x="4476750" y="32956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65" name="Shape 2065"/>
          <p:cNvSpPr txBox="1"/>
          <p:nvPr/>
        </p:nvSpPr>
        <p:spPr>
          <a:xfrm>
            <a:off x="4800600" y="29718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2066" name="Shape 2066"/>
          <p:cNvSpPr/>
          <p:nvPr/>
        </p:nvSpPr>
        <p:spPr>
          <a:xfrm rot="-5400000">
            <a:off x="4781550" y="41338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67" name="Shape 2067"/>
          <p:cNvSpPr txBox="1"/>
          <p:nvPr/>
        </p:nvSpPr>
        <p:spPr>
          <a:xfrm>
            <a:off x="5105400" y="38100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2068" name="Shape 2068"/>
          <p:cNvSpPr/>
          <p:nvPr/>
        </p:nvSpPr>
        <p:spPr>
          <a:xfrm rot="-5400000">
            <a:off x="6953250" y="3867150"/>
            <a:ext cx="12191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69" name="Shape 2069"/>
          <p:cNvSpPr txBox="1"/>
          <p:nvPr/>
        </p:nvSpPr>
        <p:spPr>
          <a:xfrm>
            <a:off x="7391400" y="3429000"/>
            <a:ext cx="342899" cy="121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2070" name="Shape 2070"/>
          <p:cNvSpPr/>
          <p:nvPr/>
        </p:nvSpPr>
        <p:spPr>
          <a:xfrm>
            <a:off x="5257800" y="5029200"/>
            <a:ext cx="1219199" cy="304799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Sign extend</a:t>
            </a:r>
          </a:p>
        </p:txBody>
      </p:sp>
      <p:sp>
        <p:nvSpPr>
          <p:cNvPr id="2071" name="Shape 2071"/>
          <p:cNvSpPr/>
          <p:nvPr/>
        </p:nvSpPr>
        <p:spPr>
          <a:xfrm rot="-5400000">
            <a:off x="7442200" y="3149600"/>
            <a:ext cx="1676399" cy="558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5714" y="120000"/>
                </a:moveTo>
                <a:lnTo>
                  <a:pt x="120000" y="0"/>
                </a:lnTo>
                <a:lnTo>
                  <a:pt x="77142" y="0"/>
                </a:lnTo>
                <a:lnTo>
                  <a:pt x="68571" y="40000"/>
                </a:lnTo>
                <a:lnTo>
                  <a:pt x="51428" y="40000"/>
                </a:lnTo>
                <a:lnTo>
                  <a:pt x="42857" y="0"/>
                </a:lnTo>
                <a:lnTo>
                  <a:pt x="0" y="0"/>
                </a:lnTo>
                <a:lnTo>
                  <a:pt x="34285" y="120000"/>
                </a:lnTo>
                <a:lnTo>
                  <a:pt x="85714" y="120000"/>
                </a:lnTo>
                <a:close/>
              </a:path>
            </a:pathLst>
          </a:cu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2" name="Shape 2072"/>
          <p:cNvSpPr txBox="1"/>
          <p:nvPr/>
        </p:nvSpPr>
        <p:spPr>
          <a:xfrm>
            <a:off x="8262938" y="2951163"/>
            <a:ext cx="335348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>
              <a:buSzPct val="25000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L</a:t>
            </a:r>
          </a:p>
          <a:p>
            <a:pPr>
              <a:buSzPct val="25000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U</a:t>
            </a:r>
          </a:p>
        </p:txBody>
      </p:sp>
      <p:cxnSp>
        <p:nvCxnSpPr>
          <p:cNvPr id="2073" name="Shape 2073"/>
          <p:cNvCxnSpPr/>
          <p:nvPr/>
        </p:nvCxnSpPr>
        <p:spPr>
          <a:xfrm>
            <a:off x="7086600" y="25908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074" name="Shape 2074"/>
          <p:cNvSpPr txBox="1"/>
          <p:nvPr/>
        </p:nvSpPr>
        <p:spPr>
          <a:xfrm>
            <a:off x="3048000" y="4648200"/>
            <a:ext cx="5207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R/W</a:t>
            </a:r>
          </a:p>
        </p:txBody>
      </p:sp>
      <p:sp>
        <p:nvSpPr>
          <p:cNvPr id="2075" name="Shape 2075"/>
          <p:cNvSpPr txBox="1"/>
          <p:nvPr/>
        </p:nvSpPr>
        <p:spPr>
          <a:xfrm>
            <a:off x="2590800" y="46482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2076" name="Shape 2076"/>
          <p:cNvSpPr txBox="1"/>
          <p:nvPr/>
        </p:nvSpPr>
        <p:spPr>
          <a:xfrm>
            <a:off x="5562600" y="46482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2077" name="Shape 2077"/>
          <p:cNvSpPr/>
          <p:nvPr/>
        </p:nvSpPr>
        <p:spPr>
          <a:xfrm rot="-5400000">
            <a:off x="1733550" y="28384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78" name="Shape 2078"/>
          <p:cNvSpPr txBox="1"/>
          <p:nvPr/>
        </p:nvSpPr>
        <p:spPr>
          <a:xfrm>
            <a:off x="2057400" y="25146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2079" name="Shape 2079"/>
          <p:cNvSpPr/>
          <p:nvPr/>
        </p:nvSpPr>
        <p:spPr>
          <a:xfrm rot="-5400000">
            <a:off x="7067550" y="26860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80" name="Shape 2080"/>
          <p:cNvSpPr txBox="1"/>
          <p:nvPr/>
        </p:nvSpPr>
        <p:spPr>
          <a:xfrm>
            <a:off x="7391400" y="23622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cxnSp>
        <p:nvCxnSpPr>
          <p:cNvPr id="2081" name="Shape 2081"/>
          <p:cNvCxnSpPr/>
          <p:nvPr/>
        </p:nvCxnSpPr>
        <p:spPr>
          <a:xfrm>
            <a:off x="7696200" y="2819400"/>
            <a:ext cx="304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82" name="Shape 2082"/>
          <p:cNvCxnSpPr/>
          <p:nvPr/>
        </p:nvCxnSpPr>
        <p:spPr>
          <a:xfrm>
            <a:off x="7696200" y="3962400"/>
            <a:ext cx="304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83" name="Shape 2083"/>
          <p:cNvCxnSpPr/>
          <p:nvPr/>
        </p:nvCxnSpPr>
        <p:spPr>
          <a:xfrm>
            <a:off x="6477000" y="3048000"/>
            <a:ext cx="9144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84" name="Shape 2084"/>
          <p:cNvCxnSpPr/>
          <p:nvPr/>
        </p:nvCxnSpPr>
        <p:spPr>
          <a:xfrm>
            <a:off x="4572000" y="5181600"/>
            <a:ext cx="685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85" name="Shape 2085"/>
          <p:cNvCxnSpPr/>
          <p:nvPr/>
        </p:nvCxnSpPr>
        <p:spPr>
          <a:xfrm>
            <a:off x="7086600" y="4495800"/>
            <a:ext cx="304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86" name="Shape 2086"/>
          <p:cNvCxnSpPr/>
          <p:nvPr/>
        </p:nvCxnSpPr>
        <p:spPr>
          <a:xfrm>
            <a:off x="7086600" y="4495800"/>
            <a:ext cx="0" cy="685799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7" name="Shape 2087"/>
          <p:cNvCxnSpPr/>
          <p:nvPr/>
        </p:nvCxnSpPr>
        <p:spPr>
          <a:xfrm>
            <a:off x="6477000" y="5181600"/>
            <a:ext cx="6095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8" name="Shape 2088"/>
          <p:cNvCxnSpPr/>
          <p:nvPr/>
        </p:nvCxnSpPr>
        <p:spPr>
          <a:xfrm>
            <a:off x="6477000" y="3581400"/>
            <a:ext cx="914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89" name="Shape 2089"/>
          <p:cNvCxnSpPr/>
          <p:nvPr/>
        </p:nvCxnSpPr>
        <p:spPr>
          <a:xfrm>
            <a:off x="8534400" y="3429000"/>
            <a:ext cx="2286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0" name="Shape 2090"/>
          <p:cNvCxnSpPr/>
          <p:nvPr/>
        </p:nvCxnSpPr>
        <p:spPr>
          <a:xfrm>
            <a:off x="8763000" y="3429000"/>
            <a:ext cx="0" cy="2057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1" name="Shape 2091"/>
          <p:cNvCxnSpPr/>
          <p:nvPr/>
        </p:nvCxnSpPr>
        <p:spPr>
          <a:xfrm rot="10800000">
            <a:off x="1066800" y="5486400"/>
            <a:ext cx="76961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2" name="Shape 2092"/>
          <p:cNvCxnSpPr/>
          <p:nvPr/>
        </p:nvCxnSpPr>
        <p:spPr>
          <a:xfrm rot="10800000">
            <a:off x="1676400" y="3276600"/>
            <a:ext cx="0" cy="2209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3" name="Shape 2093"/>
          <p:cNvCxnSpPr/>
          <p:nvPr/>
        </p:nvCxnSpPr>
        <p:spPr>
          <a:xfrm>
            <a:off x="1676400" y="32766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94" name="Shape 2094"/>
          <p:cNvCxnSpPr/>
          <p:nvPr/>
        </p:nvCxnSpPr>
        <p:spPr>
          <a:xfrm rot="10800000">
            <a:off x="4800600" y="4571999"/>
            <a:ext cx="0" cy="914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5" name="Shape 2095"/>
          <p:cNvCxnSpPr/>
          <p:nvPr/>
        </p:nvCxnSpPr>
        <p:spPr>
          <a:xfrm>
            <a:off x="4800600" y="4572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96" name="Shape 2096"/>
          <p:cNvCxnSpPr/>
          <p:nvPr/>
        </p:nvCxnSpPr>
        <p:spPr>
          <a:xfrm rot="10800000">
            <a:off x="1828800" y="2133600"/>
            <a:ext cx="0" cy="6095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7" name="Shape 2097"/>
          <p:cNvCxnSpPr/>
          <p:nvPr/>
        </p:nvCxnSpPr>
        <p:spPr>
          <a:xfrm>
            <a:off x="1828800" y="2133600"/>
            <a:ext cx="5257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8" name="Shape 2098"/>
          <p:cNvCxnSpPr/>
          <p:nvPr/>
        </p:nvCxnSpPr>
        <p:spPr>
          <a:xfrm>
            <a:off x="7086600" y="21336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9" name="Shape 2099"/>
          <p:cNvCxnSpPr/>
          <p:nvPr/>
        </p:nvCxnSpPr>
        <p:spPr>
          <a:xfrm rot="10800000">
            <a:off x="1066800" y="2666999"/>
            <a:ext cx="0" cy="2819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0" name="Shape 2100"/>
          <p:cNvCxnSpPr/>
          <p:nvPr/>
        </p:nvCxnSpPr>
        <p:spPr>
          <a:xfrm>
            <a:off x="1066800" y="2667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101" name="Shape 2101"/>
          <p:cNvSpPr/>
          <p:nvPr/>
        </p:nvSpPr>
        <p:spPr>
          <a:xfrm rot="-5400000">
            <a:off x="3390899" y="3009899"/>
            <a:ext cx="1524000" cy="3810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Instruction Reg</a:t>
            </a:r>
          </a:p>
        </p:txBody>
      </p:sp>
      <p:cxnSp>
        <p:nvCxnSpPr>
          <p:cNvPr id="2102" name="Shape 2102"/>
          <p:cNvCxnSpPr/>
          <p:nvPr/>
        </p:nvCxnSpPr>
        <p:spPr>
          <a:xfrm>
            <a:off x="3505200" y="3200400"/>
            <a:ext cx="457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03" name="Shape 2103"/>
          <p:cNvCxnSpPr/>
          <p:nvPr/>
        </p:nvCxnSpPr>
        <p:spPr>
          <a:xfrm>
            <a:off x="3733800" y="3200400"/>
            <a:ext cx="0" cy="914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4" name="Shape 2104"/>
          <p:cNvCxnSpPr/>
          <p:nvPr/>
        </p:nvCxnSpPr>
        <p:spPr>
          <a:xfrm>
            <a:off x="4343400" y="3048000"/>
            <a:ext cx="2286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5" name="Shape 2105"/>
          <p:cNvSpPr/>
          <p:nvPr/>
        </p:nvSpPr>
        <p:spPr>
          <a:xfrm>
            <a:off x="3657600" y="4419600"/>
            <a:ext cx="762000" cy="6857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Control</a:t>
            </a:r>
          </a:p>
        </p:txBody>
      </p:sp>
      <p:cxnSp>
        <p:nvCxnSpPr>
          <p:cNvPr id="2106" name="Shape 2106"/>
          <p:cNvCxnSpPr/>
          <p:nvPr/>
        </p:nvCxnSpPr>
        <p:spPr>
          <a:xfrm>
            <a:off x="6629400" y="3581400"/>
            <a:ext cx="0" cy="2209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7" name="Shape 2107"/>
          <p:cNvCxnSpPr/>
          <p:nvPr/>
        </p:nvCxnSpPr>
        <p:spPr>
          <a:xfrm rot="10800000">
            <a:off x="2362200" y="5791200"/>
            <a:ext cx="42671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8" name="Shape 2108"/>
          <p:cNvCxnSpPr/>
          <p:nvPr/>
        </p:nvCxnSpPr>
        <p:spPr>
          <a:xfrm rot="10800000">
            <a:off x="2362200" y="4191000"/>
            <a:ext cx="0" cy="16001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9" name="Shape 2109"/>
          <p:cNvCxnSpPr/>
          <p:nvPr/>
        </p:nvCxnSpPr>
        <p:spPr>
          <a:xfrm>
            <a:off x="2362200" y="4191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110" name="Shape 2110"/>
          <p:cNvSpPr txBox="1"/>
          <p:nvPr/>
        </p:nvSpPr>
        <p:spPr>
          <a:xfrm>
            <a:off x="2590800" y="2819400"/>
            <a:ext cx="52290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addr</a:t>
            </a:r>
          </a:p>
        </p:txBody>
      </p:sp>
      <p:sp>
        <p:nvSpPr>
          <p:cNvPr id="2111" name="Shape 2111"/>
          <p:cNvSpPr txBox="1"/>
          <p:nvPr/>
        </p:nvSpPr>
        <p:spPr>
          <a:xfrm>
            <a:off x="2590800" y="4038600"/>
            <a:ext cx="509434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</a:t>
            </a:r>
          </a:p>
        </p:txBody>
      </p:sp>
      <p:sp>
        <p:nvSpPr>
          <p:cNvPr id="2112" name="Shape 2112"/>
          <p:cNvSpPr txBox="1"/>
          <p:nvPr/>
        </p:nvSpPr>
        <p:spPr>
          <a:xfrm>
            <a:off x="1295400" y="28194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2113" name="Shape 2113"/>
          <p:cNvSpPr txBox="1"/>
          <p:nvPr/>
        </p:nvSpPr>
        <p:spPr>
          <a:xfrm>
            <a:off x="3886200" y="37338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cxnSp>
        <p:nvCxnSpPr>
          <p:cNvPr id="2114" name="Shape 2114"/>
          <p:cNvCxnSpPr/>
          <p:nvPr/>
        </p:nvCxnSpPr>
        <p:spPr>
          <a:xfrm>
            <a:off x="4419600" y="4724400"/>
            <a:ext cx="1523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5" name="Shape 2115"/>
          <p:cNvCxnSpPr/>
          <p:nvPr/>
        </p:nvCxnSpPr>
        <p:spPr>
          <a:xfrm>
            <a:off x="4572000" y="2514600"/>
            <a:ext cx="0" cy="2209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6" name="Shape 2116"/>
          <p:cNvCxnSpPr/>
          <p:nvPr/>
        </p:nvCxnSpPr>
        <p:spPr>
          <a:xfrm>
            <a:off x="7010400" y="41910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117" name="Shape 2117"/>
          <p:cNvSpPr txBox="1"/>
          <p:nvPr/>
        </p:nvSpPr>
        <p:spPr>
          <a:xfrm>
            <a:off x="6705600" y="3657600"/>
            <a:ext cx="314324" cy="30777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18" name="Shape 2118"/>
          <p:cNvSpPr txBox="1"/>
          <p:nvPr/>
        </p:nvSpPr>
        <p:spPr>
          <a:xfrm>
            <a:off x="6705600" y="4114800"/>
            <a:ext cx="314324" cy="30777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2119" name="Shape 2119"/>
          <p:cNvCxnSpPr/>
          <p:nvPr/>
        </p:nvCxnSpPr>
        <p:spPr>
          <a:xfrm>
            <a:off x="7010400" y="38862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120" name="Shape 2120"/>
          <p:cNvSpPr/>
          <p:nvPr/>
        </p:nvSpPr>
        <p:spPr>
          <a:xfrm rot="-5400000">
            <a:off x="8391524" y="3279774"/>
            <a:ext cx="774700" cy="279399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200" b="1">
                <a:latin typeface="Calibri"/>
                <a:ea typeface="Calibri"/>
                <a:cs typeface="Calibri"/>
                <a:sym typeface="Calibri"/>
              </a:rPr>
              <a:t>ALU result</a:t>
            </a:r>
          </a:p>
        </p:txBody>
      </p:sp>
      <p:sp>
        <p:nvSpPr>
          <p:cNvPr id="2121" name="Shape 2121"/>
          <p:cNvSpPr txBox="1"/>
          <p:nvPr/>
        </p:nvSpPr>
        <p:spPr>
          <a:xfrm>
            <a:off x="2514600" y="1219200"/>
            <a:ext cx="4538663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Calculate address for memory reference</a:t>
            </a:r>
          </a:p>
        </p:txBody>
      </p:sp>
      <p:cxnSp>
        <p:nvCxnSpPr>
          <p:cNvPr id="2122" name="Shape 2122"/>
          <p:cNvCxnSpPr/>
          <p:nvPr/>
        </p:nvCxnSpPr>
        <p:spPr>
          <a:xfrm>
            <a:off x="4572000" y="3048000"/>
            <a:ext cx="0" cy="2133599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9178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Shape 2127"/>
          <p:cNvSpPr txBox="1">
            <a:spLocks noGrp="1"/>
          </p:cNvSpPr>
          <p:nvPr>
            <p:ph type="sldNum" idx="4294967295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400">
                <a:ea typeface="Calibri"/>
                <a:sym typeface="Calibri"/>
              </a:rPr>
              <a:pPr>
                <a:buSzPct val="25000"/>
              </a:pPr>
              <a:t>33</a:t>
            </a:fld>
            <a:endParaRPr lang="en-US" sz="1400">
              <a:ea typeface="Calibri"/>
              <a:sym typeface="Calibri"/>
            </a:endParaRPr>
          </a:p>
        </p:txBody>
      </p:sp>
      <p:sp>
        <p:nvSpPr>
          <p:cNvPr id="2128" name="Shape 2128"/>
          <p:cNvSpPr txBox="1">
            <a:spLocks noGrp="1"/>
          </p:cNvSpPr>
          <p:nvPr>
            <p:ph type="title" idx="4294967295"/>
          </p:nvPr>
        </p:nvSpPr>
        <p:spPr>
          <a:xfrm>
            <a:off x="990600" y="0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Control Rom (lw cycle 3)</a:t>
            </a:r>
          </a:p>
        </p:txBody>
      </p:sp>
      <p:sp>
        <p:nvSpPr>
          <p:cNvPr id="2129" name="Shape 2129"/>
          <p:cNvSpPr/>
          <p:nvPr/>
        </p:nvSpPr>
        <p:spPr>
          <a:xfrm rot="-5400000">
            <a:off x="6096000" y="2514600"/>
            <a:ext cx="3124199" cy="8381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4 × 16 Decoder</a:t>
            </a:r>
          </a:p>
        </p:txBody>
      </p:sp>
      <p:cxnSp>
        <p:nvCxnSpPr>
          <p:cNvPr id="2130" name="Shape 2130"/>
          <p:cNvCxnSpPr/>
          <p:nvPr/>
        </p:nvCxnSpPr>
        <p:spPr>
          <a:xfrm rot="10800000">
            <a:off x="1142999" y="1447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1" name="Shape 2131"/>
          <p:cNvCxnSpPr/>
          <p:nvPr/>
        </p:nvCxnSpPr>
        <p:spPr>
          <a:xfrm>
            <a:off x="1524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2" name="Shape 2132"/>
          <p:cNvCxnSpPr/>
          <p:nvPr/>
        </p:nvCxnSpPr>
        <p:spPr>
          <a:xfrm>
            <a:off x="1905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3" name="Shape 2133"/>
          <p:cNvCxnSpPr/>
          <p:nvPr/>
        </p:nvCxnSpPr>
        <p:spPr>
          <a:xfrm>
            <a:off x="2286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4" name="Shape 2134"/>
          <p:cNvCxnSpPr/>
          <p:nvPr/>
        </p:nvCxnSpPr>
        <p:spPr>
          <a:xfrm>
            <a:off x="2667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5" name="Shape 2135"/>
          <p:cNvCxnSpPr/>
          <p:nvPr/>
        </p:nvCxnSpPr>
        <p:spPr>
          <a:xfrm>
            <a:off x="3048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6" name="Shape 2136"/>
          <p:cNvCxnSpPr/>
          <p:nvPr/>
        </p:nvCxnSpPr>
        <p:spPr>
          <a:xfrm>
            <a:off x="3429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7" name="Shape 2137"/>
          <p:cNvCxnSpPr/>
          <p:nvPr/>
        </p:nvCxnSpPr>
        <p:spPr>
          <a:xfrm>
            <a:off x="3810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8" name="Shape 2138"/>
          <p:cNvCxnSpPr/>
          <p:nvPr/>
        </p:nvCxnSpPr>
        <p:spPr>
          <a:xfrm>
            <a:off x="4191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9" name="Shape 2139"/>
          <p:cNvCxnSpPr/>
          <p:nvPr/>
        </p:nvCxnSpPr>
        <p:spPr>
          <a:xfrm>
            <a:off x="4572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0" name="Shape 2140"/>
          <p:cNvCxnSpPr/>
          <p:nvPr/>
        </p:nvCxnSpPr>
        <p:spPr>
          <a:xfrm>
            <a:off x="4953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1" name="Shape 2141"/>
          <p:cNvCxnSpPr/>
          <p:nvPr/>
        </p:nvCxnSpPr>
        <p:spPr>
          <a:xfrm>
            <a:off x="5334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2" name="Shape 2142"/>
          <p:cNvCxnSpPr/>
          <p:nvPr/>
        </p:nvCxnSpPr>
        <p:spPr>
          <a:xfrm>
            <a:off x="5715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3" name="Shape 2143"/>
          <p:cNvCxnSpPr/>
          <p:nvPr/>
        </p:nvCxnSpPr>
        <p:spPr>
          <a:xfrm>
            <a:off x="6096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4" name="Shape 2144"/>
          <p:cNvCxnSpPr/>
          <p:nvPr/>
        </p:nvCxnSpPr>
        <p:spPr>
          <a:xfrm>
            <a:off x="6477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5" name="Shape 2145"/>
          <p:cNvCxnSpPr/>
          <p:nvPr/>
        </p:nvCxnSpPr>
        <p:spPr>
          <a:xfrm>
            <a:off x="6858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6" name="Shape 2146"/>
          <p:cNvCxnSpPr/>
          <p:nvPr/>
        </p:nvCxnSpPr>
        <p:spPr>
          <a:xfrm>
            <a:off x="1143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7" name="Shape 2147"/>
          <p:cNvSpPr/>
          <p:nvPr/>
        </p:nvSpPr>
        <p:spPr>
          <a:xfrm rot="-5400000">
            <a:off x="3048000" y="3657599"/>
            <a:ext cx="381000" cy="4343400"/>
          </a:xfrm>
          <a:prstGeom prst="leftBrace">
            <a:avLst>
              <a:gd name="adj1" fmla="val 95000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8" name="Shape 2148"/>
          <p:cNvSpPr txBox="1"/>
          <p:nvPr/>
        </p:nvSpPr>
        <p:spPr>
          <a:xfrm>
            <a:off x="1828800" y="6019800"/>
            <a:ext cx="2655791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Output: Control Signals</a:t>
            </a:r>
          </a:p>
        </p:txBody>
      </p:sp>
      <p:sp>
        <p:nvSpPr>
          <p:cNvPr id="2149" name="Shape 2149"/>
          <p:cNvSpPr/>
          <p:nvPr/>
        </p:nvSpPr>
        <p:spPr>
          <a:xfrm rot="-5400000">
            <a:off x="6096000" y="5181599"/>
            <a:ext cx="381000" cy="1295400"/>
          </a:xfrm>
          <a:prstGeom prst="leftBrace">
            <a:avLst>
              <a:gd name="adj1" fmla="val 2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0" name="Shape 2150"/>
          <p:cNvSpPr txBox="1"/>
          <p:nvPr/>
        </p:nvSpPr>
        <p:spPr>
          <a:xfrm>
            <a:off x="5638800" y="6019800"/>
            <a:ext cx="1304924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Next State</a:t>
            </a:r>
          </a:p>
        </p:txBody>
      </p:sp>
      <p:sp>
        <p:nvSpPr>
          <p:cNvPr id="2151" name="Shape 2151"/>
          <p:cNvSpPr txBox="1"/>
          <p:nvPr/>
        </p:nvSpPr>
        <p:spPr>
          <a:xfrm rot="-5400000">
            <a:off x="642883" y="4868832"/>
            <a:ext cx="635109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2152" name="Shape 2152"/>
          <p:cNvSpPr txBox="1"/>
          <p:nvPr/>
        </p:nvSpPr>
        <p:spPr>
          <a:xfrm rot="-5400000">
            <a:off x="806691" y="4645789"/>
            <a:ext cx="106631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addr</a:t>
            </a:r>
          </a:p>
        </p:txBody>
      </p:sp>
      <p:sp>
        <p:nvSpPr>
          <p:cNvPr id="2153" name="Shape 2153"/>
          <p:cNvSpPr txBox="1"/>
          <p:nvPr/>
        </p:nvSpPr>
        <p:spPr>
          <a:xfrm rot="-5400000">
            <a:off x="1258223" y="4755327"/>
            <a:ext cx="925253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Mem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2154" name="Shape 2154"/>
          <p:cNvSpPr txBox="1"/>
          <p:nvPr/>
        </p:nvSpPr>
        <p:spPr>
          <a:xfrm rot="-5400000">
            <a:off x="1597546" y="4718813"/>
            <a:ext cx="1008609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Mem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r/w</a:t>
            </a:r>
          </a:p>
        </p:txBody>
      </p:sp>
      <p:sp>
        <p:nvSpPr>
          <p:cNvPr id="2155" name="Shape 2155"/>
          <p:cNvSpPr txBox="1"/>
          <p:nvPr/>
        </p:nvSpPr>
        <p:spPr>
          <a:xfrm rot="-5400000">
            <a:off x="2198957" y="4895820"/>
            <a:ext cx="567783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IR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2156" name="Shape 2156"/>
          <p:cNvSpPr txBox="1"/>
          <p:nvPr/>
        </p:nvSpPr>
        <p:spPr>
          <a:xfrm rot="-5400000">
            <a:off x="2357943" y="4673571"/>
            <a:ext cx="101181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dest</a:t>
            </a:r>
          </a:p>
        </p:txBody>
      </p:sp>
      <p:sp>
        <p:nvSpPr>
          <p:cNvPr id="2157" name="Shape 2157"/>
          <p:cNvSpPr txBox="1"/>
          <p:nvPr/>
        </p:nvSpPr>
        <p:spPr>
          <a:xfrm rot="-5400000">
            <a:off x="2689233" y="4622771"/>
            <a:ext cx="1114407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rdata</a:t>
            </a:r>
          </a:p>
        </p:txBody>
      </p:sp>
      <p:sp>
        <p:nvSpPr>
          <p:cNvPr id="2158" name="Shape 2158"/>
          <p:cNvSpPr txBox="1"/>
          <p:nvPr/>
        </p:nvSpPr>
        <p:spPr>
          <a:xfrm rot="-5400000">
            <a:off x="3239293" y="4826793"/>
            <a:ext cx="773113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Reg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2159" name="Shape 2159"/>
          <p:cNvSpPr txBox="1"/>
          <p:nvPr/>
        </p:nvSpPr>
        <p:spPr>
          <a:xfrm rot="-5400000">
            <a:off x="3492125" y="4664045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alu1</a:t>
            </a:r>
          </a:p>
        </p:txBody>
      </p:sp>
      <p:sp>
        <p:nvSpPr>
          <p:cNvPr id="2160" name="Shape 2160"/>
          <p:cNvSpPr txBox="1"/>
          <p:nvPr/>
        </p:nvSpPr>
        <p:spPr>
          <a:xfrm rot="-5400000">
            <a:off x="3873125" y="4664045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alu2</a:t>
            </a:r>
          </a:p>
        </p:txBody>
      </p:sp>
      <p:sp>
        <p:nvSpPr>
          <p:cNvPr id="2161" name="Shape 2161"/>
          <p:cNvSpPr txBox="1"/>
          <p:nvPr/>
        </p:nvSpPr>
        <p:spPr>
          <a:xfrm rot="-5400000">
            <a:off x="4254125" y="4664045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alu2</a:t>
            </a:r>
          </a:p>
        </p:txBody>
      </p:sp>
      <p:sp>
        <p:nvSpPr>
          <p:cNvPr id="2162" name="Shape 2162"/>
          <p:cNvSpPr txBox="1"/>
          <p:nvPr/>
        </p:nvSpPr>
        <p:spPr>
          <a:xfrm rot="-5400000">
            <a:off x="4701381" y="4763293"/>
            <a:ext cx="896937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ALU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op</a:t>
            </a:r>
          </a:p>
        </p:txBody>
      </p:sp>
      <p:cxnSp>
        <p:nvCxnSpPr>
          <p:cNvPr id="2163" name="Shape 2163"/>
          <p:cNvCxnSpPr/>
          <p:nvPr/>
        </p:nvCxnSpPr>
        <p:spPr>
          <a:xfrm rot="10800000">
            <a:off x="1142999" y="1828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4" name="Shape 2164"/>
          <p:cNvCxnSpPr/>
          <p:nvPr/>
        </p:nvCxnSpPr>
        <p:spPr>
          <a:xfrm rot="10800000">
            <a:off x="1142999" y="2209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5" name="Shape 2165"/>
          <p:cNvCxnSpPr/>
          <p:nvPr/>
        </p:nvCxnSpPr>
        <p:spPr>
          <a:xfrm>
            <a:off x="8077200" y="23622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6" name="Shape 2166"/>
          <p:cNvCxnSpPr/>
          <p:nvPr/>
        </p:nvCxnSpPr>
        <p:spPr>
          <a:xfrm>
            <a:off x="8077200" y="25908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7" name="Shape 2167"/>
          <p:cNvCxnSpPr/>
          <p:nvPr/>
        </p:nvCxnSpPr>
        <p:spPr>
          <a:xfrm>
            <a:off x="8077200" y="28194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8" name="Shape 2168"/>
          <p:cNvCxnSpPr/>
          <p:nvPr/>
        </p:nvCxnSpPr>
        <p:spPr>
          <a:xfrm>
            <a:off x="8077200" y="30480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9" name="Shape 2169"/>
          <p:cNvCxnSpPr/>
          <p:nvPr/>
        </p:nvCxnSpPr>
        <p:spPr>
          <a:xfrm rot="10800000">
            <a:off x="1142999" y="2590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0" name="Shape 2170"/>
          <p:cNvCxnSpPr/>
          <p:nvPr/>
        </p:nvCxnSpPr>
        <p:spPr>
          <a:xfrm rot="10800000">
            <a:off x="1142999" y="2971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1" name="Shape 2171"/>
          <p:cNvCxnSpPr/>
          <p:nvPr/>
        </p:nvCxnSpPr>
        <p:spPr>
          <a:xfrm rot="10800000">
            <a:off x="1142999" y="3352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2" name="Shape 2172"/>
          <p:cNvCxnSpPr/>
          <p:nvPr/>
        </p:nvCxnSpPr>
        <p:spPr>
          <a:xfrm rot="10800000">
            <a:off x="1142999" y="3733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3" name="Shape 2173"/>
          <p:cNvCxnSpPr/>
          <p:nvPr/>
        </p:nvCxnSpPr>
        <p:spPr>
          <a:xfrm rot="10800000">
            <a:off x="1142999" y="4114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4" name="Shape 2174"/>
          <p:cNvCxnSpPr/>
          <p:nvPr/>
        </p:nvCxnSpPr>
        <p:spPr>
          <a:xfrm rot="10800000">
            <a:off x="1142999" y="1638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5" name="Shape 2175"/>
          <p:cNvCxnSpPr/>
          <p:nvPr/>
        </p:nvCxnSpPr>
        <p:spPr>
          <a:xfrm rot="10800000">
            <a:off x="1142999" y="2019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6" name="Shape 2176"/>
          <p:cNvCxnSpPr/>
          <p:nvPr/>
        </p:nvCxnSpPr>
        <p:spPr>
          <a:xfrm rot="10800000">
            <a:off x="1142999" y="2400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7" name="Shape 2177"/>
          <p:cNvCxnSpPr/>
          <p:nvPr/>
        </p:nvCxnSpPr>
        <p:spPr>
          <a:xfrm rot="10800000">
            <a:off x="1142999" y="2781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8" name="Shape 2178"/>
          <p:cNvCxnSpPr/>
          <p:nvPr/>
        </p:nvCxnSpPr>
        <p:spPr>
          <a:xfrm rot="10800000">
            <a:off x="1142999" y="3162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9" name="Shape 2179"/>
          <p:cNvCxnSpPr/>
          <p:nvPr/>
        </p:nvCxnSpPr>
        <p:spPr>
          <a:xfrm rot="10800000">
            <a:off x="1142999" y="3543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0" name="Shape 2180"/>
          <p:cNvCxnSpPr/>
          <p:nvPr/>
        </p:nvCxnSpPr>
        <p:spPr>
          <a:xfrm rot="10800000">
            <a:off x="1142999" y="3924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1" name="Shape 2181"/>
          <p:cNvCxnSpPr/>
          <p:nvPr/>
        </p:nvCxnSpPr>
        <p:spPr>
          <a:xfrm rot="10800000">
            <a:off x="1142999" y="4305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2" name="Shape 2182"/>
          <p:cNvSpPr/>
          <p:nvPr/>
        </p:nvSpPr>
        <p:spPr>
          <a:xfrm>
            <a:off x="1828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83" name="Shape 2183"/>
          <p:cNvSpPr/>
          <p:nvPr/>
        </p:nvSpPr>
        <p:spPr>
          <a:xfrm>
            <a:off x="2590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84" name="Shape 2184"/>
          <p:cNvSpPr/>
          <p:nvPr/>
        </p:nvSpPr>
        <p:spPr>
          <a:xfrm>
            <a:off x="4876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85" name="Shape 2185"/>
          <p:cNvSpPr/>
          <p:nvPr/>
        </p:nvSpPr>
        <p:spPr>
          <a:xfrm>
            <a:off x="6781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86" name="Shape 2186"/>
          <p:cNvSpPr/>
          <p:nvPr/>
        </p:nvSpPr>
        <p:spPr>
          <a:xfrm>
            <a:off x="563562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87" name="Shape 2187"/>
          <p:cNvSpPr/>
          <p:nvPr/>
        </p:nvSpPr>
        <p:spPr>
          <a:xfrm>
            <a:off x="601662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88" name="Shape 2188"/>
          <p:cNvSpPr/>
          <p:nvPr/>
        </p:nvSpPr>
        <p:spPr>
          <a:xfrm>
            <a:off x="639762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89" name="Shape 2189"/>
          <p:cNvSpPr/>
          <p:nvPr/>
        </p:nvSpPr>
        <p:spPr>
          <a:xfrm>
            <a:off x="677862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90" name="Shape 2190"/>
          <p:cNvSpPr/>
          <p:nvPr/>
        </p:nvSpPr>
        <p:spPr>
          <a:xfrm>
            <a:off x="4114800" y="2133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91" name="Shape 2191"/>
          <p:cNvSpPr/>
          <p:nvPr/>
        </p:nvSpPr>
        <p:spPr>
          <a:xfrm>
            <a:off x="6400800" y="1752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92" name="Shape 2192"/>
          <p:cNvSpPr/>
          <p:nvPr/>
        </p:nvSpPr>
        <p:spPr>
          <a:xfrm>
            <a:off x="6781800" y="1752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93" name="Shape 2193"/>
          <p:cNvSpPr/>
          <p:nvPr/>
        </p:nvSpPr>
        <p:spPr>
          <a:xfrm>
            <a:off x="106997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94" name="Shape 2194"/>
          <p:cNvSpPr/>
          <p:nvPr/>
        </p:nvSpPr>
        <p:spPr>
          <a:xfrm>
            <a:off x="3352800" y="2324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95" name="Shape 2195"/>
          <p:cNvSpPr/>
          <p:nvPr/>
        </p:nvSpPr>
        <p:spPr>
          <a:xfrm>
            <a:off x="3733800" y="2324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96" name="Shape 2196"/>
          <p:cNvSpPr/>
          <p:nvPr/>
        </p:nvSpPr>
        <p:spPr>
          <a:xfrm>
            <a:off x="2971800" y="2324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97" name="Shape 2197"/>
          <p:cNvSpPr/>
          <p:nvPr/>
        </p:nvSpPr>
        <p:spPr>
          <a:xfrm>
            <a:off x="5257800" y="2133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98" name="Shape 2198"/>
          <p:cNvSpPr/>
          <p:nvPr/>
        </p:nvSpPr>
        <p:spPr>
          <a:xfrm>
            <a:off x="6019800" y="2133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99" name="Shape 2199"/>
          <p:cNvSpPr/>
          <p:nvPr/>
        </p:nvSpPr>
        <p:spPr>
          <a:xfrm>
            <a:off x="6781800" y="2133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00" name="Shape 2200"/>
          <p:cNvSpPr/>
          <p:nvPr/>
        </p:nvSpPr>
        <p:spPr>
          <a:xfrm>
            <a:off x="4114800" y="1752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01" name="Shape 2201"/>
          <p:cNvSpPr/>
          <p:nvPr/>
        </p:nvSpPr>
        <p:spPr>
          <a:xfrm>
            <a:off x="3352800" y="1943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02" name="Shape 2202"/>
          <p:cNvSpPr/>
          <p:nvPr/>
        </p:nvSpPr>
        <p:spPr>
          <a:xfrm>
            <a:off x="3733800" y="1943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03" name="Shape 2203"/>
          <p:cNvSpPr/>
          <p:nvPr/>
        </p:nvSpPr>
        <p:spPr>
          <a:xfrm>
            <a:off x="2971800" y="1943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04" name="Shape 2204"/>
          <p:cNvSpPr/>
          <p:nvPr/>
        </p:nvSpPr>
        <p:spPr>
          <a:xfrm>
            <a:off x="4114800" y="2514600"/>
            <a:ext cx="152399" cy="1523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05" name="Shape 2205"/>
          <p:cNvSpPr/>
          <p:nvPr/>
        </p:nvSpPr>
        <p:spPr>
          <a:xfrm>
            <a:off x="4495800" y="2514600"/>
            <a:ext cx="152399" cy="1523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06" name="Shape 2206"/>
          <p:cNvSpPr/>
          <p:nvPr/>
        </p:nvSpPr>
        <p:spPr>
          <a:xfrm>
            <a:off x="4876800" y="2514600"/>
            <a:ext cx="152399" cy="1523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07" name="Shape 2207"/>
          <p:cNvSpPr/>
          <p:nvPr/>
        </p:nvSpPr>
        <p:spPr>
          <a:xfrm>
            <a:off x="6019800" y="2514600"/>
            <a:ext cx="152399" cy="1523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08" name="Shape 2208"/>
          <p:cNvSpPr/>
          <p:nvPr/>
        </p:nvSpPr>
        <p:spPr>
          <a:xfrm>
            <a:off x="6400800" y="2514600"/>
            <a:ext cx="152399" cy="1523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09" name="Shape 2209"/>
          <p:cNvSpPr/>
          <p:nvPr/>
        </p:nvSpPr>
        <p:spPr>
          <a:xfrm>
            <a:off x="6781800" y="2514600"/>
            <a:ext cx="152399" cy="1523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468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Shape 2214"/>
          <p:cNvSpPr txBox="1">
            <a:spLocks noGrp="1"/>
          </p:cNvSpPr>
          <p:nvPr>
            <p:ph type="title" idx="4294967295"/>
          </p:nvPr>
        </p:nvSpPr>
        <p:spPr>
          <a:xfrm>
            <a:off x="574675" y="-76200"/>
            <a:ext cx="80010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State 7: LW cycle 4 </a:t>
            </a:r>
            <a:r>
              <a:rPr lang="en-US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grpSp>
        <p:nvGrpSpPr>
          <p:cNvPr id="2215" name="Shape 2215"/>
          <p:cNvGrpSpPr/>
          <p:nvPr/>
        </p:nvGrpSpPr>
        <p:grpSpPr>
          <a:xfrm>
            <a:off x="5610225" y="4876802"/>
            <a:ext cx="288924" cy="1404937"/>
            <a:chOff x="3534" y="3071"/>
            <a:chExt cx="181" cy="884"/>
          </a:xfrm>
        </p:grpSpPr>
        <p:cxnSp>
          <p:nvCxnSpPr>
            <p:cNvPr id="2216" name="Shape 2216"/>
            <p:cNvCxnSpPr/>
            <p:nvPr/>
          </p:nvCxnSpPr>
          <p:spPr>
            <a:xfrm>
              <a:off x="3600" y="3071"/>
              <a:ext cx="0" cy="67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17" name="Shape 2217"/>
            <p:cNvSpPr txBox="1"/>
            <p:nvPr/>
          </p:nvSpPr>
          <p:spPr>
            <a:xfrm>
              <a:off x="3534" y="3743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2218" name="Shape 2218"/>
          <p:cNvGrpSpPr/>
          <p:nvPr/>
        </p:nvGrpSpPr>
        <p:grpSpPr>
          <a:xfrm>
            <a:off x="3924299" y="3962400"/>
            <a:ext cx="288924" cy="2840038"/>
            <a:chOff x="2471" y="2495"/>
            <a:chExt cx="181" cy="1789"/>
          </a:xfrm>
        </p:grpSpPr>
        <p:cxnSp>
          <p:nvCxnSpPr>
            <p:cNvPr id="2219" name="Shape 2219"/>
            <p:cNvCxnSpPr/>
            <p:nvPr/>
          </p:nvCxnSpPr>
          <p:spPr>
            <a:xfrm>
              <a:off x="2544" y="2495"/>
              <a:ext cx="0" cy="158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20" name="Shape 2220"/>
            <p:cNvSpPr txBox="1"/>
            <p:nvPr/>
          </p:nvSpPr>
          <p:spPr>
            <a:xfrm>
              <a:off x="2471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2221" name="Shape 2221"/>
          <p:cNvGrpSpPr/>
          <p:nvPr/>
        </p:nvGrpSpPr>
        <p:grpSpPr>
          <a:xfrm>
            <a:off x="1300162" y="3048000"/>
            <a:ext cx="288924" cy="3754438"/>
            <a:chOff x="818" y="1920"/>
            <a:chExt cx="181" cy="2365"/>
          </a:xfrm>
        </p:grpSpPr>
        <p:cxnSp>
          <p:nvCxnSpPr>
            <p:cNvPr id="2222" name="Shape 2222"/>
            <p:cNvCxnSpPr/>
            <p:nvPr/>
          </p:nvCxnSpPr>
          <p:spPr>
            <a:xfrm>
              <a:off x="911" y="1920"/>
              <a:ext cx="0" cy="216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23" name="Shape 2223"/>
            <p:cNvSpPr txBox="1"/>
            <p:nvPr/>
          </p:nvSpPr>
          <p:spPr>
            <a:xfrm>
              <a:off x="818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2224" name="Shape 2224"/>
          <p:cNvGrpSpPr/>
          <p:nvPr/>
        </p:nvGrpSpPr>
        <p:grpSpPr>
          <a:xfrm>
            <a:off x="1676400" y="3352801"/>
            <a:ext cx="800099" cy="2928937"/>
            <a:chOff x="1056" y="2112"/>
            <a:chExt cx="503" cy="1844"/>
          </a:xfrm>
        </p:grpSpPr>
        <p:cxnSp>
          <p:nvCxnSpPr>
            <p:cNvPr id="2225" name="Shape 2225"/>
            <p:cNvCxnSpPr/>
            <p:nvPr/>
          </p:nvCxnSpPr>
          <p:spPr>
            <a:xfrm>
              <a:off x="1392" y="2112"/>
              <a:ext cx="0" cy="163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26" name="Shape 2226"/>
            <p:cNvSpPr txBox="1"/>
            <p:nvPr/>
          </p:nvSpPr>
          <p:spPr>
            <a:xfrm>
              <a:off x="1056" y="3743"/>
              <a:ext cx="503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    1    </a:t>
              </a:r>
            </a:p>
          </p:txBody>
        </p:sp>
      </p:grpSp>
      <p:grpSp>
        <p:nvGrpSpPr>
          <p:cNvPr id="2227" name="Shape 2227"/>
          <p:cNvGrpSpPr/>
          <p:nvPr/>
        </p:nvGrpSpPr>
        <p:grpSpPr>
          <a:xfrm>
            <a:off x="2609850" y="4876800"/>
            <a:ext cx="288924" cy="1925638"/>
            <a:chOff x="1644" y="3071"/>
            <a:chExt cx="181" cy="1213"/>
          </a:xfrm>
        </p:grpSpPr>
        <p:cxnSp>
          <p:nvCxnSpPr>
            <p:cNvPr id="2228" name="Shape 2228"/>
            <p:cNvCxnSpPr/>
            <p:nvPr/>
          </p:nvCxnSpPr>
          <p:spPr>
            <a:xfrm>
              <a:off x="1728" y="3071"/>
              <a:ext cx="0" cy="1007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29" name="Shape 2229"/>
            <p:cNvSpPr txBox="1"/>
            <p:nvPr/>
          </p:nvSpPr>
          <p:spPr>
            <a:xfrm>
              <a:off x="1644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2230" name="Shape 2230"/>
          <p:cNvGrpSpPr/>
          <p:nvPr/>
        </p:nvGrpSpPr>
        <p:grpSpPr>
          <a:xfrm>
            <a:off x="2992438" y="4876802"/>
            <a:ext cx="520700" cy="1404937"/>
            <a:chOff x="1885" y="3071"/>
            <a:chExt cx="328" cy="884"/>
          </a:xfrm>
        </p:grpSpPr>
        <p:cxnSp>
          <p:nvCxnSpPr>
            <p:cNvPr id="2231" name="Shape 2231"/>
            <p:cNvCxnSpPr/>
            <p:nvPr/>
          </p:nvCxnSpPr>
          <p:spPr>
            <a:xfrm>
              <a:off x="2063" y="3071"/>
              <a:ext cx="0" cy="67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32" name="Shape 2232"/>
            <p:cNvSpPr txBox="1"/>
            <p:nvPr/>
          </p:nvSpPr>
          <p:spPr>
            <a:xfrm>
              <a:off x="1885" y="3743"/>
              <a:ext cx="328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0  </a:t>
              </a:r>
            </a:p>
          </p:txBody>
        </p:sp>
      </p:grpSp>
      <p:grpSp>
        <p:nvGrpSpPr>
          <p:cNvPr id="2233" name="Shape 2233"/>
          <p:cNvGrpSpPr/>
          <p:nvPr/>
        </p:nvGrpSpPr>
        <p:grpSpPr>
          <a:xfrm>
            <a:off x="4354515" y="3810001"/>
            <a:ext cx="763588" cy="2471737"/>
            <a:chOff x="2743" y="2400"/>
            <a:chExt cx="481" cy="1556"/>
          </a:xfrm>
        </p:grpSpPr>
        <p:cxnSp>
          <p:nvCxnSpPr>
            <p:cNvPr id="2234" name="Shape 2234"/>
            <p:cNvCxnSpPr/>
            <p:nvPr/>
          </p:nvCxnSpPr>
          <p:spPr>
            <a:xfrm>
              <a:off x="3120" y="2400"/>
              <a:ext cx="0" cy="134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35" name="Shape 2235"/>
            <p:cNvSpPr txBox="1"/>
            <p:nvPr/>
          </p:nvSpPr>
          <p:spPr>
            <a:xfrm>
              <a:off x="2743" y="3743"/>
              <a:ext cx="4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      X </a:t>
              </a:r>
            </a:p>
          </p:txBody>
        </p:sp>
      </p:grpSp>
      <p:grpSp>
        <p:nvGrpSpPr>
          <p:cNvPr id="2236" name="Shape 2236"/>
          <p:cNvGrpSpPr/>
          <p:nvPr/>
        </p:nvGrpSpPr>
        <p:grpSpPr>
          <a:xfrm>
            <a:off x="5010153" y="4648201"/>
            <a:ext cx="623887" cy="2154238"/>
            <a:chOff x="3155" y="2928"/>
            <a:chExt cx="392" cy="1357"/>
          </a:xfrm>
        </p:grpSpPr>
        <p:cxnSp>
          <p:nvCxnSpPr>
            <p:cNvPr id="2237" name="Shape 2237"/>
            <p:cNvCxnSpPr/>
            <p:nvPr/>
          </p:nvCxnSpPr>
          <p:spPr>
            <a:xfrm>
              <a:off x="3359" y="2928"/>
              <a:ext cx="0" cy="115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38" name="Shape 2238"/>
            <p:cNvSpPr txBox="1"/>
            <p:nvPr/>
          </p:nvSpPr>
          <p:spPr>
            <a:xfrm>
              <a:off x="3155" y="4072"/>
              <a:ext cx="392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 X   </a:t>
              </a:r>
            </a:p>
          </p:txBody>
        </p:sp>
      </p:grpSp>
      <p:grpSp>
        <p:nvGrpSpPr>
          <p:cNvPr id="2239" name="Shape 2239"/>
          <p:cNvGrpSpPr/>
          <p:nvPr/>
        </p:nvGrpSpPr>
        <p:grpSpPr>
          <a:xfrm>
            <a:off x="7369180" y="4419600"/>
            <a:ext cx="690562" cy="1862137"/>
            <a:chOff x="4641" y="2784"/>
            <a:chExt cx="434" cy="1172"/>
          </a:xfrm>
        </p:grpSpPr>
        <p:cxnSp>
          <p:nvCxnSpPr>
            <p:cNvPr id="2240" name="Shape 2240"/>
            <p:cNvCxnSpPr/>
            <p:nvPr/>
          </p:nvCxnSpPr>
          <p:spPr>
            <a:xfrm>
              <a:off x="4752" y="2831"/>
              <a:ext cx="0" cy="9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1" name="Shape 2241"/>
            <p:cNvCxnSpPr/>
            <p:nvPr/>
          </p:nvCxnSpPr>
          <p:spPr>
            <a:xfrm>
              <a:off x="4800" y="2784"/>
              <a:ext cx="0" cy="959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42" name="Shape 2242"/>
            <p:cNvSpPr txBox="1"/>
            <p:nvPr/>
          </p:nvSpPr>
          <p:spPr>
            <a:xfrm>
              <a:off x="4641" y="3743"/>
              <a:ext cx="434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XX   </a:t>
              </a:r>
            </a:p>
          </p:txBody>
        </p:sp>
      </p:grpSp>
      <p:grpSp>
        <p:nvGrpSpPr>
          <p:cNvPr id="2243" name="Shape 2243"/>
          <p:cNvGrpSpPr/>
          <p:nvPr/>
        </p:nvGrpSpPr>
        <p:grpSpPr>
          <a:xfrm>
            <a:off x="6927849" y="3276599"/>
            <a:ext cx="615950" cy="3525838"/>
            <a:chOff x="4363" y="2063"/>
            <a:chExt cx="388" cy="2221"/>
          </a:xfrm>
        </p:grpSpPr>
        <p:cxnSp>
          <p:nvCxnSpPr>
            <p:cNvPr id="2244" name="Shape 2244"/>
            <p:cNvCxnSpPr/>
            <p:nvPr/>
          </p:nvCxnSpPr>
          <p:spPr>
            <a:xfrm flipH="1">
              <a:off x="4512" y="2063"/>
              <a:ext cx="239" cy="19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245" name="Shape 2245"/>
            <p:cNvGrpSpPr/>
            <p:nvPr/>
          </p:nvGrpSpPr>
          <p:grpSpPr>
            <a:xfrm>
              <a:off x="4363" y="2255"/>
              <a:ext cx="334" cy="2029"/>
              <a:chOff x="4363" y="2255"/>
              <a:chExt cx="334" cy="2029"/>
            </a:xfrm>
          </p:grpSpPr>
          <p:cxnSp>
            <p:nvCxnSpPr>
              <p:cNvPr id="2246" name="Shape 2246"/>
              <p:cNvCxnSpPr/>
              <p:nvPr/>
            </p:nvCxnSpPr>
            <p:spPr>
              <a:xfrm>
                <a:off x="4511" y="2255"/>
                <a:ext cx="0" cy="1823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47" name="Shape 2247"/>
              <p:cNvSpPr txBox="1"/>
              <p:nvPr/>
            </p:nvSpPr>
            <p:spPr>
              <a:xfrm>
                <a:off x="4363" y="4072"/>
                <a:ext cx="334" cy="213"/>
              </a:xfrm>
              <a:prstGeom prst="rect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>
                    <a:latin typeface="Calibri"/>
                    <a:ea typeface="Calibri"/>
                    <a:cs typeface="Calibri"/>
                    <a:sym typeface="Calibri"/>
                  </a:rPr>
                  <a:t>  X   </a:t>
                </a:r>
              </a:p>
            </p:txBody>
          </p:sp>
        </p:grpSp>
      </p:grpSp>
      <p:grpSp>
        <p:nvGrpSpPr>
          <p:cNvPr id="2248" name="Shape 2248"/>
          <p:cNvGrpSpPr/>
          <p:nvPr/>
        </p:nvGrpSpPr>
        <p:grpSpPr>
          <a:xfrm>
            <a:off x="8056562" y="3962400"/>
            <a:ext cx="438150" cy="2840038"/>
            <a:chOff x="5075" y="2495"/>
            <a:chExt cx="276" cy="1789"/>
          </a:xfrm>
        </p:grpSpPr>
        <p:cxnSp>
          <p:nvCxnSpPr>
            <p:cNvPr id="2249" name="Shape 2249"/>
            <p:cNvCxnSpPr/>
            <p:nvPr/>
          </p:nvCxnSpPr>
          <p:spPr>
            <a:xfrm>
              <a:off x="5231" y="2495"/>
              <a:ext cx="0" cy="158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50" name="Shape 2250"/>
            <p:cNvSpPr txBox="1"/>
            <p:nvPr/>
          </p:nvSpPr>
          <p:spPr>
            <a:xfrm>
              <a:off x="5075" y="4072"/>
              <a:ext cx="276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X </a:t>
              </a:r>
            </a:p>
          </p:txBody>
        </p:sp>
      </p:grpSp>
      <p:sp>
        <p:nvSpPr>
          <p:cNvPr id="2251" name="Shape 2251"/>
          <p:cNvSpPr/>
          <p:nvPr/>
        </p:nvSpPr>
        <p:spPr>
          <a:xfrm>
            <a:off x="1371600" y="2362200"/>
            <a:ext cx="381000" cy="685799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PC</a:t>
            </a:r>
          </a:p>
        </p:txBody>
      </p:sp>
      <p:sp>
        <p:nvSpPr>
          <p:cNvPr id="2252" name="Shape 2252"/>
          <p:cNvSpPr/>
          <p:nvPr/>
        </p:nvSpPr>
        <p:spPr>
          <a:xfrm>
            <a:off x="2667000" y="2362200"/>
            <a:ext cx="838199" cy="2514599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Memory</a:t>
            </a:r>
          </a:p>
        </p:txBody>
      </p:sp>
      <p:sp>
        <p:nvSpPr>
          <p:cNvPr id="2253" name="Shape 2253"/>
          <p:cNvSpPr/>
          <p:nvPr/>
        </p:nvSpPr>
        <p:spPr>
          <a:xfrm>
            <a:off x="5638800" y="2286000"/>
            <a:ext cx="838199" cy="25908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Register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cxnSp>
        <p:nvCxnSpPr>
          <p:cNvPr id="2254" name="Shape 2254"/>
          <p:cNvCxnSpPr/>
          <p:nvPr/>
        </p:nvCxnSpPr>
        <p:spPr>
          <a:xfrm>
            <a:off x="1752600" y="27432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55" name="Shape 2255"/>
          <p:cNvCxnSpPr/>
          <p:nvPr/>
        </p:nvCxnSpPr>
        <p:spPr>
          <a:xfrm>
            <a:off x="2362200" y="29718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56" name="Shape 2256"/>
          <p:cNvCxnSpPr/>
          <p:nvPr/>
        </p:nvCxnSpPr>
        <p:spPr>
          <a:xfrm>
            <a:off x="5105400" y="3429000"/>
            <a:ext cx="5333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57" name="Shape 2257"/>
          <p:cNvCxnSpPr/>
          <p:nvPr/>
        </p:nvCxnSpPr>
        <p:spPr>
          <a:xfrm>
            <a:off x="5410200" y="42672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58" name="Shape 2258"/>
          <p:cNvCxnSpPr/>
          <p:nvPr/>
        </p:nvCxnSpPr>
        <p:spPr>
          <a:xfrm>
            <a:off x="3733800" y="4114800"/>
            <a:ext cx="13715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59" name="Shape 2259"/>
          <p:cNvCxnSpPr/>
          <p:nvPr/>
        </p:nvCxnSpPr>
        <p:spPr>
          <a:xfrm>
            <a:off x="4572000" y="2819400"/>
            <a:ext cx="1066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60" name="Shape 2260"/>
          <p:cNvCxnSpPr/>
          <p:nvPr/>
        </p:nvCxnSpPr>
        <p:spPr>
          <a:xfrm>
            <a:off x="4572000" y="2514600"/>
            <a:ext cx="1066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61" name="Shape 2261"/>
          <p:cNvCxnSpPr/>
          <p:nvPr/>
        </p:nvCxnSpPr>
        <p:spPr>
          <a:xfrm>
            <a:off x="4572000" y="32004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62" name="Shape 2262"/>
          <p:cNvCxnSpPr/>
          <p:nvPr/>
        </p:nvCxnSpPr>
        <p:spPr>
          <a:xfrm>
            <a:off x="4572000" y="36576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63" name="Shape 2263"/>
          <p:cNvSpPr/>
          <p:nvPr/>
        </p:nvSpPr>
        <p:spPr>
          <a:xfrm rot="-5400000">
            <a:off x="4476750" y="32956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64" name="Shape 2264"/>
          <p:cNvSpPr txBox="1"/>
          <p:nvPr/>
        </p:nvSpPr>
        <p:spPr>
          <a:xfrm>
            <a:off x="4800600" y="29718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2265" name="Shape 2265"/>
          <p:cNvSpPr/>
          <p:nvPr/>
        </p:nvSpPr>
        <p:spPr>
          <a:xfrm rot="-5400000">
            <a:off x="4781550" y="41338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66" name="Shape 2266"/>
          <p:cNvSpPr txBox="1"/>
          <p:nvPr/>
        </p:nvSpPr>
        <p:spPr>
          <a:xfrm>
            <a:off x="5105400" y="38100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2267" name="Shape 2267"/>
          <p:cNvSpPr/>
          <p:nvPr/>
        </p:nvSpPr>
        <p:spPr>
          <a:xfrm rot="-5400000">
            <a:off x="6953250" y="3867150"/>
            <a:ext cx="12191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68" name="Shape 2268"/>
          <p:cNvSpPr txBox="1"/>
          <p:nvPr/>
        </p:nvSpPr>
        <p:spPr>
          <a:xfrm>
            <a:off x="7391400" y="3429000"/>
            <a:ext cx="342899" cy="121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2269" name="Shape 2269"/>
          <p:cNvSpPr/>
          <p:nvPr/>
        </p:nvSpPr>
        <p:spPr>
          <a:xfrm>
            <a:off x="5257800" y="5029200"/>
            <a:ext cx="1219199" cy="304799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Sign extend</a:t>
            </a:r>
          </a:p>
        </p:txBody>
      </p:sp>
      <p:sp>
        <p:nvSpPr>
          <p:cNvPr id="2270" name="Shape 2270"/>
          <p:cNvSpPr/>
          <p:nvPr/>
        </p:nvSpPr>
        <p:spPr>
          <a:xfrm rot="-5400000">
            <a:off x="7442200" y="3149600"/>
            <a:ext cx="1676399" cy="558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5714" y="120000"/>
                </a:moveTo>
                <a:lnTo>
                  <a:pt x="120000" y="0"/>
                </a:lnTo>
                <a:lnTo>
                  <a:pt x="77142" y="0"/>
                </a:lnTo>
                <a:lnTo>
                  <a:pt x="68571" y="40000"/>
                </a:lnTo>
                <a:lnTo>
                  <a:pt x="51428" y="40000"/>
                </a:lnTo>
                <a:lnTo>
                  <a:pt x="42857" y="0"/>
                </a:lnTo>
                <a:lnTo>
                  <a:pt x="0" y="0"/>
                </a:lnTo>
                <a:lnTo>
                  <a:pt x="34285" y="120000"/>
                </a:lnTo>
                <a:lnTo>
                  <a:pt x="85714" y="12000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1" name="Shape 2271"/>
          <p:cNvSpPr txBox="1"/>
          <p:nvPr/>
        </p:nvSpPr>
        <p:spPr>
          <a:xfrm>
            <a:off x="8262938" y="2951163"/>
            <a:ext cx="335348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>
              <a:buSzPct val="25000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L</a:t>
            </a:r>
          </a:p>
          <a:p>
            <a:pPr>
              <a:buSzPct val="25000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U</a:t>
            </a:r>
          </a:p>
        </p:txBody>
      </p:sp>
      <p:cxnSp>
        <p:nvCxnSpPr>
          <p:cNvPr id="2272" name="Shape 2272"/>
          <p:cNvCxnSpPr/>
          <p:nvPr/>
        </p:nvCxnSpPr>
        <p:spPr>
          <a:xfrm>
            <a:off x="7086600" y="25908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73" name="Shape 2273"/>
          <p:cNvSpPr txBox="1"/>
          <p:nvPr/>
        </p:nvSpPr>
        <p:spPr>
          <a:xfrm>
            <a:off x="3048000" y="4648200"/>
            <a:ext cx="5207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R/W</a:t>
            </a:r>
          </a:p>
        </p:txBody>
      </p:sp>
      <p:sp>
        <p:nvSpPr>
          <p:cNvPr id="2274" name="Shape 2274"/>
          <p:cNvSpPr txBox="1"/>
          <p:nvPr/>
        </p:nvSpPr>
        <p:spPr>
          <a:xfrm>
            <a:off x="2590800" y="46482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2275" name="Shape 2275"/>
          <p:cNvSpPr txBox="1"/>
          <p:nvPr/>
        </p:nvSpPr>
        <p:spPr>
          <a:xfrm>
            <a:off x="5562600" y="46482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2276" name="Shape 2276"/>
          <p:cNvSpPr/>
          <p:nvPr/>
        </p:nvSpPr>
        <p:spPr>
          <a:xfrm rot="-5400000">
            <a:off x="1733550" y="28384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77" name="Shape 2277"/>
          <p:cNvSpPr txBox="1"/>
          <p:nvPr/>
        </p:nvSpPr>
        <p:spPr>
          <a:xfrm>
            <a:off x="2057400" y="25146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2278" name="Shape 2278"/>
          <p:cNvSpPr/>
          <p:nvPr/>
        </p:nvSpPr>
        <p:spPr>
          <a:xfrm rot="-5400000">
            <a:off x="7067550" y="26860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79" name="Shape 2279"/>
          <p:cNvSpPr txBox="1"/>
          <p:nvPr/>
        </p:nvSpPr>
        <p:spPr>
          <a:xfrm>
            <a:off x="7391400" y="23622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cxnSp>
        <p:nvCxnSpPr>
          <p:cNvPr id="2280" name="Shape 2280"/>
          <p:cNvCxnSpPr/>
          <p:nvPr/>
        </p:nvCxnSpPr>
        <p:spPr>
          <a:xfrm>
            <a:off x="7696200" y="28194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81" name="Shape 2281"/>
          <p:cNvCxnSpPr/>
          <p:nvPr/>
        </p:nvCxnSpPr>
        <p:spPr>
          <a:xfrm>
            <a:off x="7696200" y="39624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82" name="Shape 2282"/>
          <p:cNvCxnSpPr/>
          <p:nvPr/>
        </p:nvCxnSpPr>
        <p:spPr>
          <a:xfrm>
            <a:off x="6477000" y="3048000"/>
            <a:ext cx="914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83" name="Shape 2283"/>
          <p:cNvCxnSpPr/>
          <p:nvPr/>
        </p:nvCxnSpPr>
        <p:spPr>
          <a:xfrm>
            <a:off x="4572000" y="5181600"/>
            <a:ext cx="685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84" name="Shape 2284"/>
          <p:cNvCxnSpPr/>
          <p:nvPr/>
        </p:nvCxnSpPr>
        <p:spPr>
          <a:xfrm>
            <a:off x="7086600" y="44958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85" name="Shape 2285"/>
          <p:cNvCxnSpPr/>
          <p:nvPr/>
        </p:nvCxnSpPr>
        <p:spPr>
          <a:xfrm>
            <a:off x="7086600" y="4495800"/>
            <a:ext cx="0" cy="685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6" name="Shape 2286"/>
          <p:cNvCxnSpPr/>
          <p:nvPr/>
        </p:nvCxnSpPr>
        <p:spPr>
          <a:xfrm>
            <a:off x="6477000" y="5181600"/>
            <a:ext cx="6095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7" name="Shape 2287"/>
          <p:cNvCxnSpPr/>
          <p:nvPr/>
        </p:nvCxnSpPr>
        <p:spPr>
          <a:xfrm>
            <a:off x="6477000" y="3581400"/>
            <a:ext cx="914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88" name="Shape 2288"/>
          <p:cNvCxnSpPr/>
          <p:nvPr/>
        </p:nvCxnSpPr>
        <p:spPr>
          <a:xfrm>
            <a:off x="8534400" y="34290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9" name="Shape 2289"/>
          <p:cNvCxnSpPr/>
          <p:nvPr/>
        </p:nvCxnSpPr>
        <p:spPr>
          <a:xfrm>
            <a:off x="8763000" y="3429000"/>
            <a:ext cx="0" cy="205740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0" name="Shape 2290"/>
          <p:cNvCxnSpPr/>
          <p:nvPr/>
        </p:nvCxnSpPr>
        <p:spPr>
          <a:xfrm rot="10800000">
            <a:off x="1676399" y="5486400"/>
            <a:ext cx="70866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1" name="Shape 2291"/>
          <p:cNvCxnSpPr/>
          <p:nvPr/>
        </p:nvCxnSpPr>
        <p:spPr>
          <a:xfrm rot="10800000">
            <a:off x="1676400" y="3276600"/>
            <a:ext cx="0" cy="2209799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2" name="Shape 2292"/>
          <p:cNvCxnSpPr/>
          <p:nvPr/>
        </p:nvCxnSpPr>
        <p:spPr>
          <a:xfrm>
            <a:off x="1676400" y="3276600"/>
            <a:ext cx="3810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93" name="Shape 2293"/>
          <p:cNvCxnSpPr/>
          <p:nvPr/>
        </p:nvCxnSpPr>
        <p:spPr>
          <a:xfrm rot="10800000">
            <a:off x="4800600" y="4571999"/>
            <a:ext cx="0" cy="914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4" name="Shape 2294"/>
          <p:cNvCxnSpPr/>
          <p:nvPr/>
        </p:nvCxnSpPr>
        <p:spPr>
          <a:xfrm>
            <a:off x="4800600" y="4572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95" name="Shape 2295"/>
          <p:cNvCxnSpPr/>
          <p:nvPr/>
        </p:nvCxnSpPr>
        <p:spPr>
          <a:xfrm rot="10800000">
            <a:off x="1828800" y="2133600"/>
            <a:ext cx="0" cy="6095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6" name="Shape 2296"/>
          <p:cNvCxnSpPr/>
          <p:nvPr/>
        </p:nvCxnSpPr>
        <p:spPr>
          <a:xfrm>
            <a:off x="1828800" y="2133600"/>
            <a:ext cx="5257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7" name="Shape 2297"/>
          <p:cNvCxnSpPr/>
          <p:nvPr/>
        </p:nvCxnSpPr>
        <p:spPr>
          <a:xfrm>
            <a:off x="7086600" y="21336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8" name="Shape 2298"/>
          <p:cNvCxnSpPr/>
          <p:nvPr/>
        </p:nvCxnSpPr>
        <p:spPr>
          <a:xfrm rot="10800000">
            <a:off x="1066800" y="2666999"/>
            <a:ext cx="0" cy="2819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9" name="Shape 2299"/>
          <p:cNvCxnSpPr/>
          <p:nvPr/>
        </p:nvCxnSpPr>
        <p:spPr>
          <a:xfrm>
            <a:off x="1066800" y="2667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300" name="Shape 2300"/>
          <p:cNvSpPr/>
          <p:nvPr/>
        </p:nvSpPr>
        <p:spPr>
          <a:xfrm rot="-5400000">
            <a:off x="3390899" y="3009899"/>
            <a:ext cx="1524000" cy="3810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Instruction Reg</a:t>
            </a:r>
          </a:p>
        </p:txBody>
      </p:sp>
      <p:cxnSp>
        <p:nvCxnSpPr>
          <p:cNvPr id="2301" name="Shape 2301"/>
          <p:cNvCxnSpPr/>
          <p:nvPr/>
        </p:nvCxnSpPr>
        <p:spPr>
          <a:xfrm>
            <a:off x="3505200" y="3200400"/>
            <a:ext cx="457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302" name="Shape 2302"/>
          <p:cNvCxnSpPr/>
          <p:nvPr/>
        </p:nvCxnSpPr>
        <p:spPr>
          <a:xfrm>
            <a:off x="3733800" y="3200400"/>
            <a:ext cx="0" cy="914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3" name="Shape 2303"/>
          <p:cNvCxnSpPr/>
          <p:nvPr/>
        </p:nvCxnSpPr>
        <p:spPr>
          <a:xfrm>
            <a:off x="4343400" y="30480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4" name="Shape 2304"/>
          <p:cNvSpPr/>
          <p:nvPr/>
        </p:nvSpPr>
        <p:spPr>
          <a:xfrm>
            <a:off x="3657600" y="4419600"/>
            <a:ext cx="762000" cy="6857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Control</a:t>
            </a:r>
          </a:p>
        </p:txBody>
      </p:sp>
      <p:cxnSp>
        <p:nvCxnSpPr>
          <p:cNvPr id="2305" name="Shape 2305"/>
          <p:cNvCxnSpPr/>
          <p:nvPr/>
        </p:nvCxnSpPr>
        <p:spPr>
          <a:xfrm>
            <a:off x="6629400" y="3581400"/>
            <a:ext cx="0" cy="2209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6" name="Shape 2306"/>
          <p:cNvCxnSpPr/>
          <p:nvPr/>
        </p:nvCxnSpPr>
        <p:spPr>
          <a:xfrm rot="10800000">
            <a:off x="2362200" y="5791200"/>
            <a:ext cx="42671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7" name="Shape 2307"/>
          <p:cNvCxnSpPr/>
          <p:nvPr/>
        </p:nvCxnSpPr>
        <p:spPr>
          <a:xfrm rot="10800000">
            <a:off x="2362200" y="4191000"/>
            <a:ext cx="0" cy="16001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8" name="Shape 2308"/>
          <p:cNvCxnSpPr/>
          <p:nvPr/>
        </p:nvCxnSpPr>
        <p:spPr>
          <a:xfrm>
            <a:off x="2362200" y="4191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309" name="Shape 2309"/>
          <p:cNvSpPr txBox="1"/>
          <p:nvPr/>
        </p:nvSpPr>
        <p:spPr>
          <a:xfrm>
            <a:off x="2590800" y="2819400"/>
            <a:ext cx="52290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addr</a:t>
            </a:r>
          </a:p>
        </p:txBody>
      </p:sp>
      <p:sp>
        <p:nvSpPr>
          <p:cNvPr id="2310" name="Shape 2310"/>
          <p:cNvSpPr txBox="1"/>
          <p:nvPr/>
        </p:nvSpPr>
        <p:spPr>
          <a:xfrm>
            <a:off x="2590800" y="4038600"/>
            <a:ext cx="509434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</a:t>
            </a:r>
          </a:p>
        </p:txBody>
      </p:sp>
      <p:sp>
        <p:nvSpPr>
          <p:cNvPr id="2311" name="Shape 2311"/>
          <p:cNvSpPr txBox="1"/>
          <p:nvPr/>
        </p:nvSpPr>
        <p:spPr>
          <a:xfrm>
            <a:off x="1295400" y="28194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2312" name="Shape 2312"/>
          <p:cNvSpPr txBox="1"/>
          <p:nvPr/>
        </p:nvSpPr>
        <p:spPr>
          <a:xfrm>
            <a:off x="3886200" y="37338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cxnSp>
        <p:nvCxnSpPr>
          <p:cNvPr id="2313" name="Shape 2313"/>
          <p:cNvCxnSpPr/>
          <p:nvPr/>
        </p:nvCxnSpPr>
        <p:spPr>
          <a:xfrm>
            <a:off x="4419600" y="4724400"/>
            <a:ext cx="1523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4" name="Shape 2314"/>
          <p:cNvCxnSpPr/>
          <p:nvPr/>
        </p:nvCxnSpPr>
        <p:spPr>
          <a:xfrm>
            <a:off x="4572000" y="2514600"/>
            <a:ext cx="0" cy="2209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5" name="Shape 2315"/>
          <p:cNvCxnSpPr/>
          <p:nvPr/>
        </p:nvCxnSpPr>
        <p:spPr>
          <a:xfrm>
            <a:off x="7010400" y="41910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316" name="Shape 2316"/>
          <p:cNvSpPr txBox="1"/>
          <p:nvPr/>
        </p:nvSpPr>
        <p:spPr>
          <a:xfrm>
            <a:off x="6705600" y="3657600"/>
            <a:ext cx="314324" cy="30777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17" name="Shape 2317"/>
          <p:cNvSpPr txBox="1"/>
          <p:nvPr/>
        </p:nvSpPr>
        <p:spPr>
          <a:xfrm>
            <a:off x="6705600" y="4114800"/>
            <a:ext cx="314324" cy="30777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2318" name="Shape 2318"/>
          <p:cNvCxnSpPr/>
          <p:nvPr/>
        </p:nvCxnSpPr>
        <p:spPr>
          <a:xfrm>
            <a:off x="7010400" y="38862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319" name="Shape 2319"/>
          <p:cNvSpPr/>
          <p:nvPr/>
        </p:nvSpPr>
        <p:spPr>
          <a:xfrm rot="-5400000">
            <a:off x="8391524" y="3279774"/>
            <a:ext cx="774700" cy="279399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200" b="1">
                <a:latin typeface="Calibri"/>
                <a:ea typeface="Calibri"/>
                <a:cs typeface="Calibri"/>
                <a:sym typeface="Calibri"/>
              </a:rPr>
              <a:t>ALU result</a:t>
            </a:r>
          </a:p>
        </p:txBody>
      </p:sp>
      <p:sp>
        <p:nvSpPr>
          <p:cNvPr id="2320" name="Shape 2320"/>
          <p:cNvSpPr txBox="1"/>
          <p:nvPr/>
        </p:nvSpPr>
        <p:spPr>
          <a:xfrm>
            <a:off x="3471862" y="1219200"/>
            <a:ext cx="2636836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Read memory location</a:t>
            </a:r>
          </a:p>
        </p:txBody>
      </p:sp>
      <p:cxnSp>
        <p:nvCxnSpPr>
          <p:cNvPr id="2321" name="Shape 2321"/>
          <p:cNvCxnSpPr/>
          <p:nvPr/>
        </p:nvCxnSpPr>
        <p:spPr>
          <a:xfrm>
            <a:off x="4572000" y="3048000"/>
            <a:ext cx="0" cy="21335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2" name="Shape 2322"/>
          <p:cNvCxnSpPr/>
          <p:nvPr/>
        </p:nvCxnSpPr>
        <p:spPr>
          <a:xfrm>
            <a:off x="1066800" y="5486400"/>
            <a:ext cx="6095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8994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Shape 2327"/>
          <p:cNvSpPr txBox="1">
            <a:spLocks noGrp="1"/>
          </p:cNvSpPr>
          <p:nvPr>
            <p:ph type="sldNum" idx="4294967295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400">
                <a:ea typeface="Calibri"/>
                <a:sym typeface="Calibri"/>
              </a:rPr>
              <a:pPr>
                <a:buSzPct val="25000"/>
              </a:pPr>
              <a:t>35</a:t>
            </a:fld>
            <a:endParaRPr lang="en-US" sz="1400">
              <a:ea typeface="Calibri"/>
              <a:sym typeface="Calibri"/>
            </a:endParaRPr>
          </a:p>
        </p:txBody>
      </p:sp>
      <p:sp>
        <p:nvSpPr>
          <p:cNvPr id="2328" name="Shape 2328"/>
          <p:cNvSpPr txBox="1">
            <a:spLocks noGrp="1"/>
          </p:cNvSpPr>
          <p:nvPr>
            <p:ph type="title" idx="4294967295"/>
          </p:nvPr>
        </p:nvSpPr>
        <p:spPr>
          <a:xfrm>
            <a:off x="990600" y="0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Control Rom (lw cycle 4)</a:t>
            </a:r>
          </a:p>
        </p:txBody>
      </p:sp>
      <p:sp>
        <p:nvSpPr>
          <p:cNvPr id="2329" name="Shape 2329"/>
          <p:cNvSpPr/>
          <p:nvPr/>
        </p:nvSpPr>
        <p:spPr>
          <a:xfrm rot="-5400000">
            <a:off x="6096000" y="2514600"/>
            <a:ext cx="3124199" cy="8381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4 × 16 Decoder</a:t>
            </a:r>
          </a:p>
        </p:txBody>
      </p:sp>
      <p:cxnSp>
        <p:nvCxnSpPr>
          <p:cNvPr id="2330" name="Shape 2330"/>
          <p:cNvCxnSpPr/>
          <p:nvPr/>
        </p:nvCxnSpPr>
        <p:spPr>
          <a:xfrm rot="10800000">
            <a:off x="1142999" y="1447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1" name="Shape 2331"/>
          <p:cNvCxnSpPr/>
          <p:nvPr/>
        </p:nvCxnSpPr>
        <p:spPr>
          <a:xfrm>
            <a:off x="1524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2" name="Shape 2332"/>
          <p:cNvCxnSpPr/>
          <p:nvPr/>
        </p:nvCxnSpPr>
        <p:spPr>
          <a:xfrm>
            <a:off x="1905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3" name="Shape 2333"/>
          <p:cNvCxnSpPr/>
          <p:nvPr/>
        </p:nvCxnSpPr>
        <p:spPr>
          <a:xfrm>
            <a:off x="2286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4" name="Shape 2334"/>
          <p:cNvCxnSpPr/>
          <p:nvPr/>
        </p:nvCxnSpPr>
        <p:spPr>
          <a:xfrm>
            <a:off x="2667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5" name="Shape 2335"/>
          <p:cNvCxnSpPr/>
          <p:nvPr/>
        </p:nvCxnSpPr>
        <p:spPr>
          <a:xfrm>
            <a:off x="3048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6" name="Shape 2336"/>
          <p:cNvCxnSpPr/>
          <p:nvPr/>
        </p:nvCxnSpPr>
        <p:spPr>
          <a:xfrm>
            <a:off x="3429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7" name="Shape 2337"/>
          <p:cNvCxnSpPr/>
          <p:nvPr/>
        </p:nvCxnSpPr>
        <p:spPr>
          <a:xfrm>
            <a:off x="3810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8" name="Shape 2338"/>
          <p:cNvCxnSpPr/>
          <p:nvPr/>
        </p:nvCxnSpPr>
        <p:spPr>
          <a:xfrm>
            <a:off x="4191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9" name="Shape 2339"/>
          <p:cNvCxnSpPr/>
          <p:nvPr/>
        </p:nvCxnSpPr>
        <p:spPr>
          <a:xfrm>
            <a:off x="4572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0" name="Shape 2340"/>
          <p:cNvCxnSpPr/>
          <p:nvPr/>
        </p:nvCxnSpPr>
        <p:spPr>
          <a:xfrm>
            <a:off x="4953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1" name="Shape 2341"/>
          <p:cNvCxnSpPr/>
          <p:nvPr/>
        </p:nvCxnSpPr>
        <p:spPr>
          <a:xfrm>
            <a:off x="5334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2" name="Shape 2342"/>
          <p:cNvCxnSpPr/>
          <p:nvPr/>
        </p:nvCxnSpPr>
        <p:spPr>
          <a:xfrm>
            <a:off x="5715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3" name="Shape 2343"/>
          <p:cNvCxnSpPr/>
          <p:nvPr/>
        </p:nvCxnSpPr>
        <p:spPr>
          <a:xfrm>
            <a:off x="6096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4" name="Shape 2344"/>
          <p:cNvCxnSpPr/>
          <p:nvPr/>
        </p:nvCxnSpPr>
        <p:spPr>
          <a:xfrm>
            <a:off x="6477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5" name="Shape 2345"/>
          <p:cNvCxnSpPr/>
          <p:nvPr/>
        </p:nvCxnSpPr>
        <p:spPr>
          <a:xfrm>
            <a:off x="6858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6" name="Shape 2346"/>
          <p:cNvCxnSpPr/>
          <p:nvPr/>
        </p:nvCxnSpPr>
        <p:spPr>
          <a:xfrm>
            <a:off x="1143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7" name="Shape 2347"/>
          <p:cNvSpPr/>
          <p:nvPr/>
        </p:nvSpPr>
        <p:spPr>
          <a:xfrm rot="-5400000">
            <a:off x="3048000" y="3657599"/>
            <a:ext cx="381000" cy="4343400"/>
          </a:xfrm>
          <a:prstGeom prst="leftBrace">
            <a:avLst>
              <a:gd name="adj1" fmla="val 95000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8" name="Shape 2348"/>
          <p:cNvSpPr txBox="1"/>
          <p:nvPr/>
        </p:nvSpPr>
        <p:spPr>
          <a:xfrm>
            <a:off x="1828800" y="6019800"/>
            <a:ext cx="2655791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Output: Control Signals</a:t>
            </a:r>
          </a:p>
        </p:txBody>
      </p:sp>
      <p:sp>
        <p:nvSpPr>
          <p:cNvPr id="2349" name="Shape 2349"/>
          <p:cNvSpPr/>
          <p:nvPr/>
        </p:nvSpPr>
        <p:spPr>
          <a:xfrm rot="-5400000">
            <a:off x="6096000" y="5181599"/>
            <a:ext cx="381000" cy="1295400"/>
          </a:xfrm>
          <a:prstGeom prst="leftBrace">
            <a:avLst>
              <a:gd name="adj1" fmla="val 2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0" name="Shape 2350"/>
          <p:cNvSpPr txBox="1"/>
          <p:nvPr/>
        </p:nvSpPr>
        <p:spPr>
          <a:xfrm>
            <a:off x="5638800" y="6019800"/>
            <a:ext cx="1304924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Next State</a:t>
            </a:r>
          </a:p>
        </p:txBody>
      </p:sp>
      <p:sp>
        <p:nvSpPr>
          <p:cNvPr id="2351" name="Shape 2351"/>
          <p:cNvSpPr txBox="1"/>
          <p:nvPr/>
        </p:nvSpPr>
        <p:spPr>
          <a:xfrm rot="-5400000">
            <a:off x="642883" y="4868832"/>
            <a:ext cx="635109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2352" name="Shape 2352"/>
          <p:cNvSpPr txBox="1"/>
          <p:nvPr/>
        </p:nvSpPr>
        <p:spPr>
          <a:xfrm rot="-5400000">
            <a:off x="806691" y="4645789"/>
            <a:ext cx="106631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addr</a:t>
            </a:r>
          </a:p>
        </p:txBody>
      </p:sp>
      <p:sp>
        <p:nvSpPr>
          <p:cNvPr id="2353" name="Shape 2353"/>
          <p:cNvSpPr txBox="1"/>
          <p:nvPr/>
        </p:nvSpPr>
        <p:spPr>
          <a:xfrm rot="-5400000">
            <a:off x="1258223" y="4755327"/>
            <a:ext cx="925253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Mem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2354" name="Shape 2354"/>
          <p:cNvSpPr txBox="1"/>
          <p:nvPr/>
        </p:nvSpPr>
        <p:spPr>
          <a:xfrm rot="-5400000">
            <a:off x="1597546" y="4718813"/>
            <a:ext cx="1008609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Mem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r/w</a:t>
            </a:r>
          </a:p>
        </p:txBody>
      </p:sp>
      <p:sp>
        <p:nvSpPr>
          <p:cNvPr id="2355" name="Shape 2355"/>
          <p:cNvSpPr txBox="1"/>
          <p:nvPr/>
        </p:nvSpPr>
        <p:spPr>
          <a:xfrm rot="-5400000">
            <a:off x="2198957" y="4895820"/>
            <a:ext cx="567783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IR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2356" name="Shape 2356"/>
          <p:cNvSpPr txBox="1"/>
          <p:nvPr/>
        </p:nvSpPr>
        <p:spPr>
          <a:xfrm rot="-5400000">
            <a:off x="2357943" y="4673571"/>
            <a:ext cx="101181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dest</a:t>
            </a:r>
          </a:p>
        </p:txBody>
      </p:sp>
      <p:sp>
        <p:nvSpPr>
          <p:cNvPr id="2357" name="Shape 2357"/>
          <p:cNvSpPr txBox="1"/>
          <p:nvPr/>
        </p:nvSpPr>
        <p:spPr>
          <a:xfrm rot="-5400000">
            <a:off x="2689233" y="4622771"/>
            <a:ext cx="1114407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rdata</a:t>
            </a:r>
          </a:p>
        </p:txBody>
      </p:sp>
      <p:sp>
        <p:nvSpPr>
          <p:cNvPr id="2358" name="Shape 2358"/>
          <p:cNvSpPr txBox="1"/>
          <p:nvPr/>
        </p:nvSpPr>
        <p:spPr>
          <a:xfrm rot="-5400000">
            <a:off x="3239293" y="4826793"/>
            <a:ext cx="773113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Reg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2359" name="Shape 2359"/>
          <p:cNvSpPr txBox="1"/>
          <p:nvPr/>
        </p:nvSpPr>
        <p:spPr>
          <a:xfrm rot="-5400000">
            <a:off x="3492125" y="4664045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alu1</a:t>
            </a:r>
          </a:p>
        </p:txBody>
      </p:sp>
      <p:sp>
        <p:nvSpPr>
          <p:cNvPr id="2360" name="Shape 2360"/>
          <p:cNvSpPr txBox="1"/>
          <p:nvPr/>
        </p:nvSpPr>
        <p:spPr>
          <a:xfrm rot="-5400000">
            <a:off x="3873125" y="4664045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alu2</a:t>
            </a:r>
          </a:p>
        </p:txBody>
      </p:sp>
      <p:sp>
        <p:nvSpPr>
          <p:cNvPr id="2361" name="Shape 2361"/>
          <p:cNvSpPr txBox="1"/>
          <p:nvPr/>
        </p:nvSpPr>
        <p:spPr>
          <a:xfrm rot="-5400000">
            <a:off x="4254125" y="4664045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alu2</a:t>
            </a:r>
          </a:p>
        </p:txBody>
      </p:sp>
      <p:sp>
        <p:nvSpPr>
          <p:cNvPr id="2362" name="Shape 2362"/>
          <p:cNvSpPr txBox="1"/>
          <p:nvPr/>
        </p:nvSpPr>
        <p:spPr>
          <a:xfrm rot="-5400000">
            <a:off x="4701381" y="4763293"/>
            <a:ext cx="896937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ALU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op</a:t>
            </a:r>
          </a:p>
        </p:txBody>
      </p:sp>
      <p:cxnSp>
        <p:nvCxnSpPr>
          <p:cNvPr id="2363" name="Shape 2363"/>
          <p:cNvCxnSpPr/>
          <p:nvPr/>
        </p:nvCxnSpPr>
        <p:spPr>
          <a:xfrm rot="10800000">
            <a:off x="1142999" y="1828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4" name="Shape 2364"/>
          <p:cNvCxnSpPr/>
          <p:nvPr/>
        </p:nvCxnSpPr>
        <p:spPr>
          <a:xfrm rot="10800000">
            <a:off x="1142999" y="2209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5" name="Shape 2365"/>
          <p:cNvCxnSpPr/>
          <p:nvPr/>
        </p:nvCxnSpPr>
        <p:spPr>
          <a:xfrm>
            <a:off x="8077200" y="23622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6" name="Shape 2366"/>
          <p:cNvCxnSpPr/>
          <p:nvPr/>
        </p:nvCxnSpPr>
        <p:spPr>
          <a:xfrm>
            <a:off x="8077200" y="25908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7" name="Shape 2367"/>
          <p:cNvCxnSpPr/>
          <p:nvPr/>
        </p:nvCxnSpPr>
        <p:spPr>
          <a:xfrm>
            <a:off x="8077200" y="28194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8" name="Shape 2368"/>
          <p:cNvCxnSpPr/>
          <p:nvPr/>
        </p:nvCxnSpPr>
        <p:spPr>
          <a:xfrm>
            <a:off x="8077200" y="30480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9" name="Shape 2369"/>
          <p:cNvCxnSpPr/>
          <p:nvPr/>
        </p:nvCxnSpPr>
        <p:spPr>
          <a:xfrm rot="10800000">
            <a:off x="1142999" y="2590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0" name="Shape 2370"/>
          <p:cNvCxnSpPr/>
          <p:nvPr/>
        </p:nvCxnSpPr>
        <p:spPr>
          <a:xfrm rot="10800000">
            <a:off x="1142999" y="2971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1" name="Shape 2371"/>
          <p:cNvCxnSpPr/>
          <p:nvPr/>
        </p:nvCxnSpPr>
        <p:spPr>
          <a:xfrm rot="10800000">
            <a:off x="1142999" y="3352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2" name="Shape 2372"/>
          <p:cNvCxnSpPr/>
          <p:nvPr/>
        </p:nvCxnSpPr>
        <p:spPr>
          <a:xfrm rot="10800000">
            <a:off x="1142999" y="3733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3" name="Shape 2373"/>
          <p:cNvCxnSpPr/>
          <p:nvPr/>
        </p:nvCxnSpPr>
        <p:spPr>
          <a:xfrm rot="10800000">
            <a:off x="1142999" y="4114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4" name="Shape 2374"/>
          <p:cNvCxnSpPr/>
          <p:nvPr/>
        </p:nvCxnSpPr>
        <p:spPr>
          <a:xfrm rot="10800000">
            <a:off x="1142999" y="1638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5" name="Shape 2375"/>
          <p:cNvCxnSpPr/>
          <p:nvPr/>
        </p:nvCxnSpPr>
        <p:spPr>
          <a:xfrm rot="10800000">
            <a:off x="1142999" y="2019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6" name="Shape 2376"/>
          <p:cNvCxnSpPr/>
          <p:nvPr/>
        </p:nvCxnSpPr>
        <p:spPr>
          <a:xfrm rot="10800000">
            <a:off x="1142999" y="2400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7" name="Shape 2377"/>
          <p:cNvCxnSpPr/>
          <p:nvPr/>
        </p:nvCxnSpPr>
        <p:spPr>
          <a:xfrm rot="10800000">
            <a:off x="1142999" y="2781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8" name="Shape 2378"/>
          <p:cNvCxnSpPr/>
          <p:nvPr/>
        </p:nvCxnSpPr>
        <p:spPr>
          <a:xfrm rot="10800000">
            <a:off x="1142999" y="3162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9" name="Shape 2379"/>
          <p:cNvCxnSpPr/>
          <p:nvPr/>
        </p:nvCxnSpPr>
        <p:spPr>
          <a:xfrm rot="10800000">
            <a:off x="1142999" y="3543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0" name="Shape 2380"/>
          <p:cNvCxnSpPr/>
          <p:nvPr/>
        </p:nvCxnSpPr>
        <p:spPr>
          <a:xfrm rot="10800000">
            <a:off x="1142999" y="3924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1" name="Shape 2381"/>
          <p:cNvCxnSpPr/>
          <p:nvPr/>
        </p:nvCxnSpPr>
        <p:spPr>
          <a:xfrm rot="10800000">
            <a:off x="1142999" y="4305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2" name="Shape 2382"/>
          <p:cNvSpPr/>
          <p:nvPr/>
        </p:nvSpPr>
        <p:spPr>
          <a:xfrm>
            <a:off x="1828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83" name="Shape 2383"/>
          <p:cNvSpPr/>
          <p:nvPr/>
        </p:nvSpPr>
        <p:spPr>
          <a:xfrm>
            <a:off x="2590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84" name="Shape 2384"/>
          <p:cNvSpPr/>
          <p:nvPr/>
        </p:nvSpPr>
        <p:spPr>
          <a:xfrm>
            <a:off x="4876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85" name="Shape 2385"/>
          <p:cNvSpPr/>
          <p:nvPr/>
        </p:nvSpPr>
        <p:spPr>
          <a:xfrm>
            <a:off x="6781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86" name="Shape 2386"/>
          <p:cNvSpPr/>
          <p:nvPr/>
        </p:nvSpPr>
        <p:spPr>
          <a:xfrm>
            <a:off x="563562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87" name="Shape 2387"/>
          <p:cNvSpPr/>
          <p:nvPr/>
        </p:nvSpPr>
        <p:spPr>
          <a:xfrm>
            <a:off x="601662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88" name="Shape 2388"/>
          <p:cNvSpPr/>
          <p:nvPr/>
        </p:nvSpPr>
        <p:spPr>
          <a:xfrm>
            <a:off x="639762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89" name="Shape 2389"/>
          <p:cNvSpPr/>
          <p:nvPr/>
        </p:nvSpPr>
        <p:spPr>
          <a:xfrm>
            <a:off x="677862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90" name="Shape 2390"/>
          <p:cNvSpPr/>
          <p:nvPr/>
        </p:nvSpPr>
        <p:spPr>
          <a:xfrm>
            <a:off x="4114800" y="2133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91" name="Shape 2391"/>
          <p:cNvSpPr/>
          <p:nvPr/>
        </p:nvSpPr>
        <p:spPr>
          <a:xfrm>
            <a:off x="6400800" y="1752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92" name="Shape 2392"/>
          <p:cNvSpPr/>
          <p:nvPr/>
        </p:nvSpPr>
        <p:spPr>
          <a:xfrm>
            <a:off x="6781800" y="1752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93" name="Shape 2393"/>
          <p:cNvSpPr/>
          <p:nvPr/>
        </p:nvSpPr>
        <p:spPr>
          <a:xfrm>
            <a:off x="106997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94" name="Shape 2394"/>
          <p:cNvSpPr/>
          <p:nvPr/>
        </p:nvSpPr>
        <p:spPr>
          <a:xfrm>
            <a:off x="3352800" y="2324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95" name="Shape 2395"/>
          <p:cNvSpPr/>
          <p:nvPr/>
        </p:nvSpPr>
        <p:spPr>
          <a:xfrm>
            <a:off x="3733800" y="2324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96" name="Shape 2396"/>
          <p:cNvSpPr/>
          <p:nvPr/>
        </p:nvSpPr>
        <p:spPr>
          <a:xfrm>
            <a:off x="2971800" y="2324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97" name="Shape 2397"/>
          <p:cNvSpPr/>
          <p:nvPr/>
        </p:nvSpPr>
        <p:spPr>
          <a:xfrm>
            <a:off x="5257800" y="2133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98" name="Shape 2398"/>
          <p:cNvSpPr/>
          <p:nvPr/>
        </p:nvSpPr>
        <p:spPr>
          <a:xfrm>
            <a:off x="6019800" y="2133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99" name="Shape 2399"/>
          <p:cNvSpPr/>
          <p:nvPr/>
        </p:nvSpPr>
        <p:spPr>
          <a:xfrm>
            <a:off x="6781800" y="2133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400" name="Shape 2400"/>
          <p:cNvSpPr/>
          <p:nvPr/>
        </p:nvSpPr>
        <p:spPr>
          <a:xfrm>
            <a:off x="4114800" y="1752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401" name="Shape 2401"/>
          <p:cNvSpPr/>
          <p:nvPr/>
        </p:nvSpPr>
        <p:spPr>
          <a:xfrm>
            <a:off x="3352800" y="1943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402" name="Shape 2402"/>
          <p:cNvSpPr/>
          <p:nvPr/>
        </p:nvSpPr>
        <p:spPr>
          <a:xfrm>
            <a:off x="3733800" y="1943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403" name="Shape 2403"/>
          <p:cNvSpPr/>
          <p:nvPr/>
        </p:nvSpPr>
        <p:spPr>
          <a:xfrm>
            <a:off x="2971800" y="1943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404" name="Shape 2404"/>
          <p:cNvSpPr/>
          <p:nvPr/>
        </p:nvSpPr>
        <p:spPr>
          <a:xfrm>
            <a:off x="4114800" y="2514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405" name="Shape 2405"/>
          <p:cNvSpPr/>
          <p:nvPr/>
        </p:nvSpPr>
        <p:spPr>
          <a:xfrm>
            <a:off x="4495800" y="2514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406" name="Shape 2406"/>
          <p:cNvSpPr/>
          <p:nvPr/>
        </p:nvSpPr>
        <p:spPr>
          <a:xfrm>
            <a:off x="4876800" y="2514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407" name="Shape 2407"/>
          <p:cNvSpPr/>
          <p:nvPr/>
        </p:nvSpPr>
        <p:spPr>
          <a:xfrm>
            <a:off x="6019800" y="2514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408" name="Shape 2408"/>
          <p:cNvSpPr/>
          <p:nvPr/>
        </p:nvSpPr>
        <p:spPr>
          <a:xfrm>
            <a:off x="6400800" y="2514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409" name="Shape 2409"/>
          <p:cNvSpPr/>
          <p:nvPr/>
        </p:nvSpPr>
        <p:spPr>
          <a:xfrm>
            <a:off x="6781800" y="2514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410" name="Shape 2410"/>
          <p:cNvSpPr/>
          <p:nvPr/>
        </p:nvSpPr>
        <p:spPr>
          <a:xfrm>
            <a:off x="1443037" y="2705100"/>
            <a:ext cx="152399" cy="1523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411" name="Shape 2411"/>
          <p:cNvSpPr/>
          <p:nvPr/>
        </p:nvSpPr>
        <p:spPr>
          <a:xfrm>
            <a:off x="1824038" y="2705100"/>
            <a:ext cx="152399" cy="1523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412" name="Shape 2412"/>
          <p:cNvSpPr/>
          <p:nvPr/>
        </p:nvSpPr>
        <p:spPr>
          <a:xfrm>
            <a:off x="5635625" y="2705100"/>
            <a:ext cx="152399" cy="1523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2223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Shape 2417"/>
          <p:cNvSpPr txBox="1">
            <a:spLocks noGrp="1"/>
          </p:cNvSpPr>
          <p:nvPr>
            <p:ph type="title" idx="4294967295"/>
          </p:nvPr>
        </p:nvSpPr>
        <p:spPr>
          <a:xfrm>
            <a:off x="574675" y="-76200"/>
            <a:ext cx="80010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State 8: LW cycle 5 </a:t>
            </a:r>
            <a:r>
              <a:rPr lang="en-US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grpSp>
        <p:nvGrpSpPr>
          <p:cNvPr id="2418" name="Shape 2418"/>
          <p:cNvGrpSpPr/>
          <p:nvPr/>
        </p:nvGrpSpPr>
        <p:grpSpPr>
          <a:xfrm>
            <a:off x="5610225" y="4876802"/>
            <a:ext cx="288924" cy="1404937"/>
            <a:chOff x="3534" y="3071"/>
            <a:chExt cx="181" cy="884"/>
          </a:xfrm>
        </p:grpSpPr>
        <p:cxnSp>
          <p:nvCxnSpPr>
            <p:cNvPr id="2419" name="Shape 2419"/>
            <p:cNvCxnSpPr/>
            <p:nvPr/>
          </p:nvCxnSpPr>
          <p:spPr>
            <a:xfrm>
              <a:off x="3600" y="3071"/>
              <a:ext cx="0" cy="67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20" name="Shape 2420"/>
            <p:cNvSpPr txBox="1"/>
            <p:nvPr/>
          </p:nvSpPr>
          <p:spPr>
            <a:xfrm>
              <a:off x="3534" y="3743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2421" name="Shape 2421"/>
          <p:cNvGrpSpPr/>
          <p:nvPr/>
        </p:nvGrpSpPr>
        <p:grpSpPr>
          <a:xfrm>
            <a:off x="3924299" y="3962400"/>
            <a:ext cx="288924" cy="2840038"/>
            <a:chOff x="2471" y="2495"/>
            <a:chExt cx="181" cy="1789"/>
          </a:xfrm>
        </p:grpSpPr>
        <p:cxnSp>
          <p:nvCxnSpPr>
            <p:cNvPr id="2422" name="Shape 2422"/>
            <p:cNvCxnSpPr/>
            <p:nvPr/>
          </p:nvCxnSpPr>
          <p:spPr>
            <a:xfrm>
              <a:off x="2544" y="2495"/>
              <a:ext cx="0" cy="158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23" name="Shape 2423"/>
            <p:cNvSpPr txBox="1"/>
            <p:nvPr/>
          </p:nvSpPr>
          <p:spPr>
            <a:xfrm>
              <a:off x="2471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2424" name="Shape 2424"/>
          <p:cNvGrpSpPr/>
          <p:nvPr/>
        </p:nvGrpSpPr>
        <p:grpSpPr>
          <a:xfrm>
            <a:off x="1300162" y="3048000"/>
            <a:ext cx="288924" cy="3754438"/>
            <a:chOff x="818" y="1920"/>
            <a:chExt cx="181" cy="2365"/>
          </a:xfrm>
        </p:grpSpPr>
        <p:cxnSp>
          <p:nvCxnSpPr>
            <p:cNvPr id="2425" name="Shape 2425"/>
            <p:cNvCxnSpPr/>
            <p:nvPr/>
          </p:nvCxnSpPr>
          <p:spPr>
            <a:xfrm>
              <a:off x="911" y="1920"/>
              <a:ext cx="0" cy="216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26" name="Shape 2426"/>
            <p:cNvSpPr txBox="1"/>
            <p:nvPr/>
          </p:nvSpPr>
          <p:spPr>
            <a:xfrm>
              <a:off x="818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2427" name="Shape 2427"/>
          <p:cNvGrpSpPr/>
          <p:nvPr/>
        </p:nvGrpSpPr>
        <p:grpSpPr>
          <a:xfrm>
            <a:off x="1676400" y="3352801"/>
            <a:ext cx="809624" cy="2928937"/>
            <a:chOff x="1056" y="2112"/>
            <a:chExt cx="509" cy="1844"/>
          </a:xfrm>
        </p:grpSpPr>
        <p:cxnSp>
          <p:nvCxnSpPr>
            <p:cNvPr id="2428" name="Shape 2428"/>
            <p:cNvCxnSpPr/>
            <p:nvPr/>
          </p:nvCxnSpPr>
          <p:spPr>
            <a:xfrm>
              <a:off x="1392" y="2112"/>
              <a:ext cx="0" cy="163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29" name="Shape 2429"/>
            <p:cNvSpPr txBox="1"/>
            <p:nvPr/>
          </p:nvSpPr>
          <p:spPr>
            <a:xfrm>
              <a:off x="1056" y="3743"/>
              <a:ext cx="509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    X    </a:t>
              </a:r>
            </a:p>
          </p:txBody>
        </p:sp>
      </p:grpSp>
      <p:grpSp>
        <p:nvGrpSpPr>
          <p:cNvPr id="2430" name="Shape 2430"/>
          <p:cNvGrpSpPr/>
          <p:nvPr/>
        </p:nvGrpSpPr>
        <p:grpSpPr>
          <a:xfrm>
            <a:off x="2609850" y="4876800"/>
            <a:ext cx="288924" cy="1925638"/>
            <a:chOff x="1644" y="3071"/>
            <a:chExt cx="181" cy="1213"/>
          </a:xfrm>
        </p:grpSpPr>
        <p:cxnSp>
          <p:nvCxnSpPr>
            <p:cNvPr id="2431" name="Shape 2431"/>
            <p:cNvCxnSpPr/>
            <p:nvPr/>
          </p:nvCxnSpPr>
          <p:spPr>
            <a:xfrm>
              <a:off x="1728" y="3071"/>
              <a:ext cx="0" cy="1007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32" name="Shape 2432"/>
            <p:cNvSpPr txBox="1"/>
            <p:nvPr/>
          </p:nvSpPr>
          <p:spPr>
            <a:xfrm>
              <a:off x="1644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2433" name="Shape 2433"/>
          <p:cNvGrpSpPr/>
          <p:nvPr/>
        </p:nvGrpSpPr>
        <p:grpSpPr>
          <a:xfrm>
            <a:off x="2987674" y="4876802"/>
            <a:ext cx="530225" cy="1404937"/>
            <a:chOff x="1881" y="3071"/>
            <a:chExt cx="334" cy="884"/>
          </a:xfrm>
        </p:grpSpPr>
        <p:cxnSp>
          <p:nvCxnSpPr>
            <p:cNvPr id="2434" name="Shape 2434"/>
            <p:cNvCxnSpPr/>
            <p:nvPr/>
          </p:nvCxnSpPr>
          <p:spPr>
            <a:xfrm>
              <a:off x="2063" y="3071"/>
              <a:ext cx="0" cy="67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35" name="Shape 2435"/>
            <p:cNvSpPr txBox="1"/>
            <p:nvPr/>
          </p:nvSpPr>
          <p:spPr>
            <a:xfrm>
              <a:off x="1881" y="3743"/>
              <a:ext cx="334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X  </a:t>
              </a:r>
            </a:p>
          </p:txBody>
        </p:sp>
      </p:grpSp>
      <p:grpSp>
        <p:nvGrpSpPr>
          <p:cNvPr id="2436" name="Shape 2436"/>
          <p:cNvGrpSpPr/>
          <p:nvPr/>
        </p:nvGrpSpPr>
        <p:grpSpPr>
          <a:xfrm>
            <a:off x="4359277" y="3810001"/>
            <a:ext cx="754063" cy="2471737"/>
            <a:chOff x="2745" y="2400"/>
            <a:chExt cx="475" cy="1556"/>
          </a:xfrm>
        </p:grpSpPr>
        <p:cxnSp>
          <p:nvCxnSpPr>
            <p:cNvPr id="2437" name="Shape 2437"/>
            <p:cNvCxnSpPr/>
            <p:nvPr/>
          </p:nvCxnSpPr>
          <p:spPr>
            <a:xfrm>
              <a:off x="3120" y="2400"/>
              <a:ext cx="0" cy="134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38" name="Shape 2438"/>
            <p:cNvSpPr txBox="1"/>
            <p:nvPr/>
          </p:nvSpPr>
          <p:spPr>
            <a:xfrm>
              <a:off x="2745" y="3743"/>
              <a:ext cx="475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      0 </a:t>
              </a:r>
            </a:p>
          </p:txBody>
        </p:sp>
      </p:grpSp>
      <p:grpSp>
        <p:nvGrpSpPr>
          <p:cNvPr id="2439" name="Shape 2439"/>
          <p:cNvGrpSpPr/>
          <p:nvPr/>
        </p:nvGrpSpPr>
        <p:grpSpPr>
          <a:xfrm>
            <a:off x="5016504" y="4648201"/>
            <a:ext cx="614362" cy="2154238"/>
            <a:chOff x="3160" y="2928"/>
            <a:chExt cx="386" cy="1357"/>
          </a:xfrm>
        </p:grpSpPr>
        <p:cxnSp>
          <p:nvCxnSpPr>
            <p:cNvPr id="2440" name="Shape 2440"/>
            <p:cNvCxnSpPr/>
            <p:nvPr/>
          </p:nvCxnSpPr>
          <p:spPr>
            <a:xfrm>
              <a:off x="3359" y="2928"/>
              <a:ext cx="0" cy="115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41" name="Shape 2441"/>
            <p:cNvSpPr txBox="1"/>
            <p:nvPr/>
          </p:nvSpPr>
          <p:spPr>
            <a:xfrm>
              <a:off x="3160" y="4072"/>
              <a:ext cx="386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 0   </a:t>
              </a:r>
            </a:p>
          </p:txBody>
        </p:sp>
      </p:grpSp>
      <p:grpSp>
        <p:nvGrpSpPr>
          <p:cNvPr id="2442" name="Shape 2442"/>
          <p:cNvGrpSpPr/>
          <p:nvPr/>
        </p:nvGrpSpPr>
        <p:grpSpPr>
          <a:xfrm>
            <a:off x="7369180" y="4419600"/>
            <a:ext cx="690562" cy="1862137"/>
            <a:chOff x="4641" y="2784"/>
            <a:chExt cx="434" cy="1172"/>
          </a:xfrm>
        </p:grpSpPr>
        <p:cxnSp>
          <p:nvCxnSpPr>
            <p:cNvPr id="2443" name="Shape 2443"/>
            <p:cNvCxnSpPr/>
            <p:nvPr/>
          </p:nvCxnSpPr>
          <p:spPr>
            <a:xfrm>
              <a:off x="4752" y="2831"/>
              <a:ext cx="0" cy="9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4" name="Shape 2444"/>
            <p:cNvCxnSpPr/>
            <p:nvPr/>
          </p:nvCxnSpPr>
          <p:spPr>
            <a:xfrm>
              <a:off x="4800" y="2784"/>
              <a:ext cx="0" cy="959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45" name="Shape 2445"/>
            <p:cNvSpPr txBox="1"/>
            <p:nvPr/>
          </p:nvSpPr>
          <p:spPr>
            <a:xfrm>
              <a:off x="4641" y="3743"/>
              <a:ext cx="434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XX   </a:t>
              </a:r>
            </a:p>
          </p:txBody>
        </p:sp>
      </p:grpSp>
      <p:grpSp>
        <p:nvGrpSpPr>
          <p:cNvPr id="2446" name="Shape 2446"/>
          <p:cNvGrpSpPr/>
          <p:nvPr/>
        </p:nvGrpSpPr>
        <p:grpSpPr>
          <a:xfrm>
            <a:off x="6927849" y="3276599"/>
            <a:ext cx="615950" cy="3525838"/>
            <a:chOff x="4363" y="2063"/>
            <a:chExt cx="388" cy="2221"/>
          </a:xfrm>
        </p:grpSpPr>
        <p:cxnSp>
          <p:nvCxnSpPr>
            <p:cNvPr id="2447" name="Shape 2447"/>
            <p:cNvCxnSpPr/>
            <p:nvPr/>
          </p:nvCxnSpPr>
          <p:spPr>
            <a:xfrm flipH="1">
              <a:off x="4512" y="2063"/>
              <a:ext cx="239" cy="19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48" name="Shape 2448"/>
            <p:cNvGrpSpPr/>
            <p:nvPr/>
          </p:nvGrpSpPr>
          <p:grpSpPr>
            <a:xfrm>
              <a:off x="4363" y="2255"/>
              <a:ext cx="334" cy="2029"/>
              <a:chOff x="4363" y="2255"/>
              <a:chExt cx="334" cy="2029"/>
            </a:xfrm>
          </p:grpSpPr>
          <p:cxnSp>
            <p:nvCxnSpPr>
              <p:cNvPr id="2449" name="Shape 2449"/>
              <p:cNvCxnSpPr/>
              <p:nvPr/>
            </p:nvCxnSpPr>
            <p:spPr>
              <a:xfrm>
                <a:off x="4511" y="2255"/>
                <a:ext cx="0" cy="1823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50" name="Shape 2450"/>
              <p:cNvSpPr txBox="1"/>
              <p:nvPr/>
            </p:nvSpPr>
            <p:spPr>
              <a:xfrm>
                <a:off x="4363" y="4072"/>
                <a:ext cx="334" cy="213"/>
              </a:xfrm>
              <a:prstGeom prst="rect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>
                    <a:latin typeface="Calibri"/>
                    <a:ea typeface="Calibri"/>
                    <a:cs typeface="Calibri"/>
                    <a:sym typeface="Calibri"/>
                  </a:rPr>
                  <a:t>  X   </a:t>
                </a:r>
              </a:p>
            </p:txBody>
          </p:sp>
        </p:grpSp>
      </p:grpSp>
      <p:grpSp>
        <p:nvGrpSpPr>
          <p:cNvPr id="2451" name="Shape 2451"/>
          <p:cNvGrpSpPr/>
          <p:nvPr/>
        </p:nvGrpSpPr>
        <p:grpSpPr>
          <a:xfrm>
            <a:off x="8056562" y="3962400"/>
            <a:ext cx="438150" cy="2840038"/>
            <a:chOff x="5075" y="2495"/>
            <a:chExt cx="276" cy="1789"/>
          </a:xfrm>
        </p:grpSpPr>
        <p:cxnSp>
          <p:nvCxnSpPr>
            <p:cNvPr id="2452" name="Shape 2452"/>
            <p:cNvCxnSpPr/>
            <p:nvPr/>
          </p:nvCxnSpPr>
          <p:spPr>
            <a:xfrm>
              <a:off x="5231" y="2495"/>
              <a:ext cx="0" cy="158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53" name="Shape 2453"/>
            <p:cNvSpPr txBox="1"/>
            <p:nvPr/>
          </p:nvSpPr>
          <p:spPr>
            <a:xfrm>
              <a:off x="5075" y="4072"/>
              <a:ext cx="276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X </a:t>
              </a:r>
            </a:p>
          </p:txBody>
        </p:sp>
      </p:grpSp>
      <p:sp>
        <p:nvSpPr>
          <p:cNvPr id="2454" name="Shape 2454"/>
          <p:cNvSpPr/>
          <p:nvPr/>
        </p:nvSpPr>
        <p:spPr>
          <a:xfrm>
            <a:off x="1371600" y="2362200"/>
            <a:ext cx="381000" cy="685799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PC</a:t>
            </a:r>
          </a:p>
        </p:txBody>
      </p:sp>
      <p:sp>
        <p:nvSpPr>
          <p:cNvPr id="2455" name="Shape 2455"/>
          <p:cNvSpPr/>
          <p:nvPr/>
        </p:nvSpPr>
        <p:spPr>
          <a:xfrm>
            <a:off x="2667000" y="2362200"/>
            <a:ext cx="838199" cy="2514599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Memory</a:t>
            </a:r>
          </a:p>
        </p:txBody>
      </p:sp>
      <p:sp>
        <p:nvSpPr>
          <p:cNvPr id="2456" name="Shape 2456"/>
          <p:cNvSpPr/>
          <p:nvPr/>
        </p:nvSpPr>
        <p:spPr>
          <a:xfrm>
            <a:off x="5638800" y="2286000"/>
            <a:ext cx="838199" cy="2590800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Register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cxnSp>
        <p:nvCxnSpPr>
          <p:cNvPr id="2457" name="Shape 2457"/>
          <p:cNvCxnSpPr/>
          <p:nvPr/>
        </p:nvCxnSpPr>
        <p:spPr>
          <a:xfrm>
            <a:off x="1752600" y="27432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458" name="Shape 2458"/>
          <p:cNvCxnSpPr/>
          <p:nvPr/>
        </p:nvCxnSpPr>
        <p:spPr>
          <a:xfrm>
            <a:off x="2362200" y="29718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459" name="Shape 2459"/>
          <p:cNvCxnSpPr/>
          <p:nvPr/>
        </p:nvCxnSpPr>
        <p:spPr>
          <a:xfrm>
            <a:off x="5105400" y="3429000"/>
            <a:ext cx="5333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460" name="Shape 2460"/>
          <p:cNvCxnSpPr/>
          <p:nvPr/>
        </p:nvCxnSpPr>
        <p:spPr>
          <a:xfrm>
            <a:off x="5410200" y="4267200"/>
            <a:ext cx="2286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461" name="Shape 2461"/>
          <p:cNvCxnSpPr/>
          <p:nvPr/>
        </p:nvCxnSpPr>
        <p:spPr>
          <a:xfrm>
            <a:off x="3733800" y="4114800"/>
            <a:ext cx="13715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462" name="Shape 2462"/>
          <p:cNvCxnSpPr/>
          <p:nvPr/>
        </p:nvCxnSpPr>
        <p:spPr>
          <a:xfrm>
            <a:off x="4572000" y="2819400"/>
            <a:ext cx="1066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463" name="Shape 2463"/>
          <p:cNvCxnSpPr/>
          <p:nvPr/>
        </p:nvCxnSpPr>
        <p:spPr>
          <a:xfrm>
            <a:off x="4572000" y="2514600"/>
            <a:ext cx="1066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464" name="Shape 2464"/>
          <p:cNvCxnSpPr/>
          <p:nvPr/>
        </p:nvCxnSpPr>
        <p:spPr>
          <a:xfrm>
            <a:off x="4572000" y="3200400"/>
            <a:ext cx="2286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465" name="Shape 2465"/>
          <p:cNvCxnSpPr/>
          <p:nvPr/>
        </p:nvCxnSpPr>
        <p:spPr>
          <a:xfrm>
            <a:off x="4572000" y="36576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466" name="Shape 2466"/>
          <p:cNvSpPr/>
          <p:nvPr/>
        </p:nvSpPr>
        <p:spPr>
          <a:xfrm rot="-5400000">
            <a:off x="4476750" y="32956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67" name="Shape 2467"/>
          <p:cNvSpPr txBox="1"/>
          <p:nvPr/>
        </p:nvSpPr>
        <p:spPr>
          <a:xfrm>
            <a:off x="4800600" y="29718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2468" name="Shape 2468"/>
          <p:cNvSpPr/>
          <p:nvPr/>
        </p:nvSpPr>
        <p:spPr>
          <a:xfrm rot="-5400000">
            <a:off x="4781550" y="41338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69" name="Shape 2469"/>
          <p:cNvSpPr txBox="1"/>
          <p:nvPr/>
        </p:nvSpPr>
        <p:spPr>
          <a:xfrm>
            <a:off x="5105400" y="38100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2470" name="Shape 2470"/>
          <p:cNvSpPr/>
          <p:nvPr/>
        </p:nvSpPr>
        <p:spPr>
          <a:xfrm rot="-5400000">
            <a:off x="6953250" y="3867150"/>
            <a:ext cx="12191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71" name="Shape 2471"/>
          <p:cNvSpPr txBox="1"/>
          <p:nvPr/>
        </p:nvSpPr>
        <p:spPr>
          <a:xfrm>
            <a:off x="7391400" y="3429000"/>
            <a:ext cx="342899" cy="121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2472" name="Shape 2472"/>
          <p:cNvSpPr/>
          <p:nvPr/>
        </p:nvSpPr>
        <p:spPr>
          <a:xfrm>
            <a:off x="5257800" y="5029200"/>
            <a:ext cx="1219199" cy="304799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Sign extend</a:t>
            </a:r>
          </a:p>
        </p:txBody>
      </p:sp>
      <p:sp>
        <p:nvSpPr>
          <p:cNvPr id="2473" name="Shape 2473"/>
          <p:cNvSpPr/>
          <p:nvPr/>
        </p:nvSpPr>
        <p:spPr>
          <a:xfrm rot="-5400000">
            <a:off x="7442200" y="3149600"/>
            <a:ext cx="1676399" cy="558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5714" y="120000"/>
                </a:moveTo>
                <a:lnTo>
                  <a:pt x="120000" y="0"/>
                </a:lnTo>
                <a:lnTo>
                  <a:pt x="77142" y="0"/>
                </a:lnTo>
                <a:lnTo>
                  <a:pt x="68571" y="40000"/>
                </a:lnTo>
                <a:lnTo>
                  <a:pt x="51428" y="40000"/>
                </a:lnTo>
                <a:lnTo>
                  <a:pt x="42857" y="0"/>
                </a:lnTo>
                <a:lnTo>
                  <a:pt x="0" y="0"/>
                </a:lnTo>
                <a:lnTo>
                  <a:pt x="34285" y="120000"/>
                </a:lnTo>
                <a:lnTo>
                  <a:pt x="85714" y="12000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4" name="Shape 2474"/>
          <p:cNvSpPr txBox="1"/>
          <p:nvPr/>
        </p:nvSpPr>
        <p:spPr>
          <a:xfrm>
            <a:off x="8262938" y="2951163"/>
            <a:ext cx="335348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>
              <a:buSzPct val="25000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L</a:t>
            </a:r>
          </a:p>
          <a:p>
            <a:pPr>
              <a:buSzPct val="25000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U</a:t>
            </a:r>
          </a:p>
        </p:txBody>
      </p:sp>
      <p:cxnSp>
        <p:nvCxnSpPr>
          <p:cNvPr id="2475" name="Shape 2475"/>
          <p:cNvCxnSpPr/>
          <p:nvPr/>
        </p:nvCxnSpPr>
        <p:spPr>
          <a:xfrm>
            <a:off x="7086600" y="25908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476" name="Shape 2476"/>
          <p:cNvSpPr txBox="1"/>
          <p:nvPr/>
        </p:nvSpPr>
        <p:spPr>
          <a:xfrm>
            <a:off x="3048000" y="4648200"/>
            <a:ext cx="5207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R/W</a:t>
            </a:r>
          </a:p>
        </p:txBody>
      </p:sp>
      <p:sp>
        <p:nvSpPr>
          <p:cNvPr id="2477" name="Shape 2477"/>
          <p:cNvSpPr txBox="1"/>
          <p:nvPr/>
        </p:nvSpPr>
        <p:spPr>
          <a:xfrm>
            <a:off x="2590800" y="46482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2478" name="Shape 2478"/>
          <p:cNvSpPr txBox="1"/>
          <p:nvPr/>
        </p:nvSpPr>
        <p:spPr>
          <a:xfrm>
            <a:off x="5562600" y="46482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2479" name="Shape 2479"/>
          <p:cNvSpPr/>
          <p:nvPr/>
        </p:nvSpPr>
        <p:spPr>
          <a:xfrm rot="-5400000">
            <a:off x="1733550" y="28384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80" name="Shape 2480"/>
          <p:cNvSpPr txBox="1"/>
          <p:nvPr/>
        </p:nvSpPr>
        <p:spPr>
          <a:xfrm>
            <a:off x="2057400" y="25146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2481" name="Shape 2481"/>
          <p:cNvSpPr/>
          <p:nvPr/>
        </p:nvSpPr>
        <p:spPr>
          <a:xfrm rot="-5400000">
            <a:off x="7067550" y="26860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82" name="Shape 2482"/>
          <p:cNvSpPr txBox="1"/>
          <p:nvPr/>
        </p:nvSpPr>
        <p:spPr>
          <a:xfrm>
            <a:off x="7391400" y="23622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cxnSp>
        <p:nvCxnSpPr>
          <p:cNvPr id="2483" name="Shape 2483"/>
          <p:cNvCxnSpPr/>
          <p:nvPr/>
        </p:nvCxnSpPr>
        <p:spPr>
          <a:xfrm>
            <a:off x="7696200" y="28194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484" name="Shape 2484"/>
          <p:cNvCxnSpPr/>
          <p:nvPr/>
        </p:nvCxnSpPr>
        <p:spPr>
          <a:xfrm>
            <a:off x="7696200" y="39624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485" name="Shape 2485"/>
          <p:cNvCxnSpPr/>
          <p:nvPr/>
        </p:nvCxnSpPr>
        <p:spPr>
          <a:xfrm>
            <a:off x="6477000" y="3048000"/>
            <a:ext cx="914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486" name="Shape 2486"/>
          <p:cNvCxnSpPr/>
          <p:nvPr/>
        </p:nvCxnSpPr>
        <p:spPr>
          <a:xfrm>
            <a:off x="4572000" y="5181600"/>
            <a:ext cx="685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487" name="Shape 2487"/>
          <p:cNvCxnSpPr/>
          <p:nvPr/>
        </p:nvCxnSpPr>
        <p:spPr>
          <a:xfrm>
            <a:off x="7086600" y="44958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488" name="Shape 2488"/>
          <p:cNvCxnSpPr/>
          <p:nvPr/>
        </p:nvCxnSpPr>
        <p:spPr>
          <a:xfrm>
            <a:off x="7086600" y="4495800"/>
            <a:ext cx="0" cy="685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9" name="Shape 2489"/>
          <p:cNvCxnSpPr/>
          <p:nvPr/>
        </p:nvCxnSpPr>
        <p:spPr>
          <a:xfrm>
            <a:off x="6477000" y="5181600"/>
            <a:ext cx="6095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0" name="Shape 2490"/>
          <p:cNvCxnSpPr/>
          <p:nvPr/>
        </p:nvCxnSpPr>
        <p:spPr>
          <a:xfrm>
            <a:off x="6477000" y="3581400"/>
            <a:ext cx="914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491" name="Shape 2491"/>
          <p:cNvCxnSpPr/>
          <p:nvPr/>
        </p:nvCxnSpPr>
        <p:spPr>
          <a:xfrm>
            <a:off x="8534400" y="34290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2" name="Shape 2492"/>
          <p:cNvCxnSpPr/>
          <p:nvPr/>
        </p:nvCxnSpPr>
        <p:spPr>
          <a:xfrm>
            <a:off x="8763000" y="3429000"/>
            <a:ext cx="0" cy="205740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3" name="Shape 2493"/>
          <p:cNvCxnSpPr/>
          <p:nvPr/>
        </p:nvCxnSpPr>
        <p:spPr>
          <a:xfrm rot="10800000">
            <a:off x="1676399" y="5486400"/>
            <a:ext cx="70866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4" name="Shape 2494"/>
          <p:cNvCxnSpPr/>
          <p:nvPr/>
        </p:nvCxnSpPr>
        <p:spPr>
          <a:xfrm rot="10800000">
            <a:off x="1676400" y="3276600"/>
            <a:ext cx="0" cy="2209799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5" name="Shape 2495"/>
          <p:cNvCxnSpPr/>
          <p:nvPr/>
        </p:nvCxnSpPr>
        <p:spPr>
          <a:xfrm>
            <a:off x="1676400" y="3276600"/>
            <a:ext cx="3810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496" name="Shape 2496"/>
          <p:cNvCxnSpPr/>
          <p:nvPr/>
        </p:nvCxnSpPr>
        <p:spPr>
          <a:xfrm rot="10800000">
            <a:off x="4800600" y="4571999"/>
            <a:ext cx="0" cy="914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7" name="Shape 2497"/>
          <p:cNvCxnSpPr/>
          <p:nvPr/>
        </p:nvCxnSpPr>
        <p:spPr>
          <a:xfrm>
            <a:off x="4800600" y="4572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498" name="Shape 2498"/>
          <p:cNvCxnSpPr/>
          <p:nvPr/>
        </p:nvCxnSpPr>
        <p:spPr>
          <a:xfrm rot="10800000">
            <a:off x="1828800" y="2133600"/>
            <a:ext cx="0" cy="6095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9" name="Shape 2499"/>
          <p:cNvCxnSpPr/>
          <p:nvPr/>
        </p:nvCxnSpPr>
        <p:spPr>
          <a:xfrm>
            <a:off x="1828800" y="2133600"/>
            <a:ext cx="5257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0" name="Shape 2500"/>
          <p:cNvCxnSpPr/>
          <p:nvPr/>
        </p:nvCxnSpPr>
        <p:spPr>
          <a:xfrm>
            <a:off x="7086600" y="21336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1" name="Shape 2501"/>
          <p:cNvCxnSpPr/>
          <p:nvPr/>
        </p:nvCxnSpPr>
        <p:spPr>
          <a:xfrm rot="10800000">
            <a:off x="1066800" y="2666999"/>
            <a:ext cx="0" cy="2819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2" name="Shape 2502"/>
          <p:cNvCxnSpPr/>
          <p:nvPr/>
        </p:nvCxnSpPr>
        <p:spPr>
          <a:xfrm>
            <a:off x="1066800" y="2667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503" name="Shape 2503"/>
          <p:cNvSpPr/>
          <p:nvPr/>
        </p:nvSpPr>
        <p:spPr>
          <a:xfrm rot="-5400000">
            <a:off x="3390899" y="3009899"/>
            <a:ext cx="1524000" cy="381000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Instruction Reg</a:t>
            </a:r>
          </a:p>
        </p:txBody>
      </p:sp>
      <p:cxnSp>
        <p:nvCxnSpPr>
          <p:cNvPr id="2504" name="Shape 2504"/>
          <p:cNvCxnSpPr/>
          <p:nvPr/>
        </p:nvCxnSpPr>
        <p:spPr>
          <a:xfrm>
            <a:off x="3505200" y="3200400"/>
            <a:ext cx="457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505" name="Shape 2505"/>
          <p:cNvCxnSpPr/>
          <p:nvPr/>
        </p:nvCxnSpPr>
        <p:spPr>
          <a:xfrm>
            <a:off x="3733800" y="3200400"/>
            <a:ext cx="0" cy="91440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6" name="Shape 2506"/>
          <p:cNvCxnSpPr/>
          <p:nvPr/>
        </p:nvCxnSpPr>
        <p:spPr>
          <a:xfrm>
            <a:off x="4343400" y="3048000"/>
            <a:ext cx="2286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7" name="Shape 2507"/>
          <p:cNvSpPr/>
          <p:nvPr/>
        </p:nvSpPr>
        <p:spPr>
          <a:xfrm>
            <a:off x="3657600" y="4419600"/>
            <a:ext cx="762000" cy="6857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Control</a:t>
            </a:r>
          </a:p>
        </p:txBody>
      </p:sp>
      <p:cxnSp>
        <p:nvCxnSpPr>
          <p:cNvPr id="2508" name="Shape 2508"/>
          <p:cNvCxnSpPr/>
          <p:nvPr/>
        </p:nvCxnSpPr>
        <p:spPr>
          <a:xfrm>
            <a:off x="6629400" y="3581400"/>
            <a:ext cx="0" cy="2209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9" name="Shape 2509"/>
          <p:cNvCxnSpPr/>
          <p:nvPr/>
        </p:nvCxnSpPr>
        <p:spPr>
          <a:xfrm rot="10800000">
            <a:off x="2362200" y="5791200"/>
            <a:ext cx="42671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0" name="Shape 2510"/>
          <p:cNvCxnSpPr/>
          <p:nvPr/>
        </p:nvCxnSpPr>
        <p:spPr>
          <a:xfrm rot="10800000">
            <a:off x="2362200" y="4191000"/>
            <a:ext cx="0" cy="16001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1" name="Shape 2511"/>
          <p:cNvCxnSpPr/>
          <p:nvPr/>
        </p:nvCxnSpPr>
        <p:spPr>
          <a:xfrm>
            <a:off x="2362200" y="4191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512" name="Shape 2512"/>
          <p:cNvSpPr txBox="1"/>
          <p:nvPr/>
        </p:nvSpPr>
        <p:spPr>
          <a:xfrm>
            <a:off x="2590800" y="2819400"/>
            <a:ext cx="52290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addr</a:t>
            </a:r>
          </a:p>
        </p:txBody>
      </p:sp>
      <p:sp>
        <p:nvSpPr>
          <p:cNvPr id="2513" name="Shape 2513"/>
          <p:cNvSpPr txBox="1"/>
          <p:nvPr/>
        </p:nvSpPr>
        <p:spPr>
          <a:xfrm>
            <a:off x="2590800" y="4038600"/>
            <a:ext cx="509434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</a:t>
            </a:r>
          </a:p>
        </p:txBody>
      </p:sp>
      <p:sp>
        <p:nvSpPr>
          <p:cNvPr id="2514" name="Shape 2514"/>
          <p:cNvSpPr txBox="1"/>
          <p:nvPr/>
        </p:nvSpPr>
        <p:spPr>
          <a:xfrm>
            <a:off x="1295400" y="28194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2515" name="Shape 2515"/>
          <p:cNvSpPr txBox="1"/>
          <p:nvPr/>
        </p:nvSpPr>
        <p:spPr>
          <a:xfrm>
            <a:off x="3886200" y="37338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cxnSp>
        <p:nvCxnSpPr>
          <p:cNvPr id="2516" name="Shape 2516"/>
          <p:cNvCxnSpPr/>
          <p:nvPr/>
        </p:nvCxnSpPr>
        <p:spPr>
          <a:xfrm>
            <a:off x="4419600" y="4724400"/>
            <a:ext cx="1523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7" name="Shape 2517"/>
          <p:cNvCxnSpPr/>
          <p:nvPr/>
        </p:nvCxnSpPr>
        <p:spPr>
          <a:xfrm>
            <a:off x="4572000" y="2514600"/>
            <a:ext cx="0" cy="2209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8" name="Shape 2518"/>
          <p:cNvCxnSpPr/>
          <p:nvPr/>
        </p:nvCxnSpPr>
        <p:spPr>
          <a:xfrm>
            <a:off x="7010400" y="41910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519" name="Shape 2519"/>
          <p:cNvSpPr txBox="1"/>
          <p:nvPr/>
        </p:nvSpPr>
        <p:spPr>
          <a:xfrm>
            <a:off x="6705600" y="3657600"/>
            <a:ext cx="314324" cy="30777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520" name="Shape 2520"/>
          <p:cNvSpPr txBox="1"/>
          <p:nvPr/>
        </p:nvSpPr>
        <p:spPr>
          <a:xfrm>
            <a:off x="6705600" y="4114800"/>
            <a:ext cx="314324" cy="30777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2521" name="Shape 2521"/>
          <p:cNvCxnSpPr/>
          <p:nvPr/>
        </p:nvCxnSpPr>
        <p:spPr>
          <a:xfrm>
            <a:off x="7010400" y="38862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522" name="Shape 2522"/>
          <p:cNvSpPr/>
          <p:nvPr/>
        </p:nvSpPr>
        <p:spPr>
          <a:xfrm rot="-5400000">
            <a:off x="8391524" y="3279774"/>
            <a:ext cx="774700" cy="279399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200" b="1">
                <a:latin typeface="Calibri"/>
                <a:ea typeface="Calibri"/>
                <a:cs typeface="Calibri"/>
                <a:sym typeface="Calibri"/>
              </a:rPr>
              <a:t>ALU result</a:t>
            </a:r>
          </a:p>
        </p:txBody>
      </p:sp>
      <p:sp>
        <p:nvSpPr>
          <p:cNvPr id="2523" name="Shape 2523"/>
          <p:cNvSpPr txBox="1"/>
          <p:nvPr/>
        </p:nvSpPr>
        <p:spPr>
          <a:xfrm>
            <a:off x="2806700" y="1219200"/>
            <a:ext cx="3992562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Write memory value to register file</a:t>
            </a:r>
          </a:p>
        </p:txBody>
      </p:sp>
      <p:cxnSp>
        <p:nvCxnSpPr>
          <p:cNvPr id="2524" name="Shape 2524"/>
          <p:cNvCxnSpPr/>
          <p:nvPr/>
        </p:nvCxnSpPr>
        <p:spPr>
          <a:xfrm>
            <a:off x="4572000" y="3048000"/>
            <a:ext cx="0" cy="21335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5" name="Shape 2525"/>
          <p:cNvCxnSpPr/>
          <p:nvPr/>
        </p:nvCxnSpPr>
        <p:spPr>
          <a:xfrm>
            <a:off x="1066800" y="5486400"/>
            <a:ext cx="6095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6" name="Shape 2526"/>
          <p:cNvSpPr/>
          <p:nvPr/>
        </p:nvSpPr>
        <p:spPr>
          <a:xfrm rot="-5400000">
            <a:off x="3009900" y="3009900"/>
            <a:ext cx="685799" cy="304799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data</a:t>
            </a:r>
          </a:p>
        </p:txBody>
      </p:sp>
      <p:cxnSp>
        <p:nvCxnSpPr>
          <p:cNvPr id="2527" name="Shape 2527"/>
          <p:cNvCxnSpPr/>
          <p:nvPr/>
        </p:nvCxnSpPr>
        <p:spPr>
          <a:xfrm rot="10800000">
            <a:off x="3429000" y="3200400"/>
            <a:ext cx="304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8" name="Shape 2528"/>
          <p:cNvCxnSpPr/>
          <p:nvPr/>
        </p:nvCxnSpPr>
        <p:spPr>
          <a:xfrm>
            <a:off x="4572000" y="3048000"/>
            <a:ext cx="0" cy="152399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2574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Shape 2533"/>
          <p:cNvSpPr txBox="1">
            <a:spLocks noGrp="1"/>
          </p:cNvSpPr>
          <p:nvPr>
            <p:ph type="sldNum" idx="4294967295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400">
                <a:ea typeface="Calibri"/>
                <a:sym typeface="Calibri"/>
              </a:rPr>
              <a:pPr>
                <a:buSzPct val="25000"/>
              </a:pPr>
              <a:t>37</a:t>
            </a:fld>
            <a:endParaRPr lang="en-US" sz="1400">
              <a:ea typeface="Calibri"/>
              <a:sym typeface="Calibri"/>
            </a:endParaRPr>
          </a:p>
        </p:txBody>
      </p:sp>
      <p:sp>
        <p:nvSpPr>
          <p:cNvPr id="2534" name="Shape 2534"/>
          <p:cNvSpPr txBox="1">
            <a:spLocks noGrp="1"/>
          </p:cNvSpPr>
          <p:nvPr>
            <p:ph type="title" idx="4294967295"/>
          </p:nvPr>
        </p:nvSpPr>
        <p:spPr>
          <a:xfrm>
            <a:off x="990600" y="0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Control Rom (lw cycle 5)</a:t>
            </a:r>
          </a:p>
        </p:txBody>
      </p:sp>
      <p:sp>
        <p:nvSpPr>
          <p:cNvPr id="2535" name="Shape 2535"/>
          <p:cNvSpPr/>
          <p:nvPr/>
        </p:nvSpPr>
        <p:spPr>
          <a:xfrm rot="-5400000">
            <a:off x="6096000" y="2514600"/>
            <a:ext cx="3124199" cy="8381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4 × 16 Decoder</a:t>
            </a:r>
          </a:p>
        </p:txBody>
      </p:sp>
      <p:cxnSp>
        <p:nvCxnSpPr>
          <p:cNvPr id="2536" name="Shape 2536"/>
          <p:cNvCxnSpPr/>
          <p:nvPr/>
        </p:nvCxnSpPr>
        <p:spPr>
          <a:xfrm rot="10800000">
            <a:off x="1142999" y="1447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7" name="Shape 2537"/>
          <p:cNvCxnSpPr/>
          <p:nvPr/>
        </p:nvCxnSpPr>
        <p:spPr>
          <a:xfrm>
            <a:off x="1524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8" name="Shape 2538"/>
          <p:cNvCxnSpPr/>
          <p:nvPr/>
        </p:nvCxnSpPr>
        <p:spPr>
          <a:xfrm>
            <a:off x="1905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9" name="Shape 2539"/>
          <p:cNvCxnSpPr/>
          <p:nvPr/>
        </p:nvCxnSpPr>
        <p:spPr>
          <a:xfrm>
            <a:off x="2286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0" name="Shape 2540"/>
          <p:cNvCxnSpPr/>
          <p:nvPr/>
        </p:nvCxnSpPr>
        <p:spPr>
          <a:xfrm>
            <a:off x="2667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1" name="Shape 2541"/>
          <p:cNvCxnSpPr/>
          <p:nvPr/>
        </p:nvCxnSpPr>
        <p:spPr>
          <a:xfrm>
            <a:off x="3048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2" name="Shape 2542"/>
          <p:cNvCxnSpPr/>
          <p:nvPr/>
        </p:nvCxnSpPr>
        <p:spPr>
          <a:xfrm>
            <a:off x="3429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3" name="Shape 2543"/>
          <p:cNvCxnSpPr/>
          <p:nvPr/>
        </p:nvCxnSpPr>
        <p:spPr>
          <a:xfrm>
            <a:off x="3810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4" name="Shape 2544"/>
          <p:cNvCxnSpPr/>
          <p:nvPr/>
        </p:nvCxnSpPr>
        <p:spPr>
          <a:xfrm>
            <a:off x="4191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5" name="Shape 2545"/>
          <p:cNvCxnSpPr/>
          <p:nvPr/>
        </p:nvCxnSpPr>
        <p:spPr>
          <a:xfrm>
            <a:off x="4572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6" name="Shape 2546"/>
          <p:cNvCxnSpPr/>
          <p:nvPr/>
        </p:nvCxnSpPr>
        <p:spPr>
          <a:xfrm>
            <a:off x="4953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7" name="Shape 2547"/>
          <p:cNvCxnSpPr/>
          <p:nvPr/>
        </p:nvCxnSpPr>
        <p:spPr>
          <a:xfrm>
            <a:off x="5334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8" name="Shape 2548"/>
          <p:cNvCxnSpPr/>
          <p:nvPr/>
        </p:nvCxnSpPr>
        <p:spPr>
          <a:xfrm>
            <a:off x="5715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9" name="Shape 2549"/>
          <p:cNvCxnSpPr/>
          <p:nvPr/>
        </p:nvCxnSpPr>
        <p:spPr>
          <a:xfrm>
            <a:off x="6096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0" name="Shape 2550"/>
          <p:cNvCxnSpPr/>
          <p:nvPr/>
        </p:nvCxnSpPr>
        <p:spPr>
          <a:xfrm>
            <a:off x="6477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1" name="Shape 2551"/>
          <p:cNvCxnSpPr/>
          <p:nvPr/>
        </p:nvCxnSpPr>
        <p:spPr>
          <a:xfrm>
            <a:off x="6858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2" name="Shape 2552"/>
          <p:cNvCxnSpPr/>
          <p:nvPr/>
        </p:nvCxnSpPr>
        <p:spPr>
          <a:xfrm>
            <a:off x="1143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3" name="Shape 2553"/>
          <p:cNvSpPr/>
          <p:nvPr/>
        </p:nvSpPr>
        <p:spPr>
          <a:xfrm rot="-5400000">
            <a:off x="3048000" y="3657599"/>
            <a:ext cx="381000" cy="4343400"/>
          </a:xfrm>
          <a:prstGeom prst="leftBrace">
            <a:avLst>
              <a:gd name="adj1" fmla="val 95000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4" name="Shape 2554"/>
          <p:cNvSpPr txBox="1"/>
          <p:nvPr/>
        </p:nvSpPr>
        <p:spPr>
          <a:xfrm>
            <a:off x="1828800" y="6019800"/>
            <a:ext cx="2655791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Output: Control Signals</a:t>
            </a:r>
          </a:p>
        </p:txBody>
      </p:sp>
      <p:sp>
        <p:nvSpPr>
          <p:cNvPr id="2555" name="Shape 2555"/>
          <p:cNvSpPr/>
          <p:nvPr/>
        </p:nvSpPr>
        <p:spPr>
          <a:xfrm rot="-5400000">
            <a:off x="6096000" y="5181599"/>
            <a:ext cx="381000" cy="1295400"/>
          </a:xfrm>
          <a:prstGeom prst="leftBrace">
            <a:avLst>
              <a:gd name="adj1" fmla="val 2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6" name="Shape 2556"/>
          <p:cNvSpPr txBox="1"/>
          <p:nvPr/>
        </p:nvSpPr>
        <p:spPr>
          <a:xfrm>
            <a:off x="5638800" y="6019800"/>
            <a:ext cx="1304924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Next State</a:t>
            </a:r>
          </a:p>
        </p:txBody>
      </p:sp>
      <p:sp>
        <p:nvSpPr>
          <p:cNvPr id="2557" name="Shape 2557"/>
          <p:cNvSpPr txBox="1"/>
          <p:nvPr/>
        </p:nvSpPr>
        <p:spPr>
          <a:xfrm rot="-5400000">
            <a:off x="642883" y="4868832"/>
            <a:ext cx="635109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2558" name="Shape 2558"/>
          <p:cNvSpPr txBox="1"/>
          <p:nvPr/>
        </p:nvSpPr>
        <p:spPr>
          <a:xfrm rot="-5400000">
            <a:off x="806691" y="4645789"/>
            <a:ext cx="106631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addr</a:t>
            </a:r>
          </a:p>
        </p:txBody>
      </p:sp>
      <p:sp>
        <p:nvSpPr>
          <p:cNvPr id="2559" name="Shape 2559"/>
          <p:cNvSpPr txBox="1"/>
          <p:nvPr/>
        </p:nvSpPr>
        <p:spPr>
          <a:xfrm rot="-5400000">
            <a:off x="1258223" y="4755327"/>
            <a:ext cx="925253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Mem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2560" name="Shape 2560"/>
          <p:cNvSpPr txBox="1"/>
          <p:nvPr/>
        </p:nvSpPr>
        <p:spPr>
          <a:xfrm rot="-5400000">
            <a:off x="1597546" y="4718813"/>
            <a:ext cx="1008609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Mem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r/w</a:t>
            </a:r>
          </a:p>
        </p:txBody>
      </p:sp>
      <p:sp>
        <p:nvSpPr>
          <p:cNvPr id="2561" name="Shape 2561"/>
          <p:cNvSpPr txBox="1"/>
          <p:nvPr/>
        </p:nvSpPr>
        <p:spPr>
          <a:xfrm rot="-5400000">
            <a:off x="2198957" y="4895820"/>
            <a:ext cx="567783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IR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2562" name="Shape 2562"/>
          <p:cNvSpPr txBox="1"/>
          <p:nvPr/>
        </p:nvSpPr>
        <p:spPr>
          <a:xfrm rot="-5400000">
            <a:off x="2357943" y="4673571"/>
            <a:ext cx="101181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dest</a:t>
            </a:r>
          </a:p>
        </p:txBody>
      </p:sp>
      <p:sp>
        <p:nvSpPr>
          <p:cNvPr id="2563" name="Shape 2563"/>
          <p:cNvSpPr txBox="1"/>
          <p:nvPr/>
        </p:nvSpPr>
        <p:spPr>
          <a:xfrm rot="-5400000">
            <a:off x="2689233" y="4622771"/>
            <a:ext cx="1114407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rdata</a:t>
            </a:r>
          </a:p>
        </p:txBody>
      </p:sp>
      <p:sp>
        <p:nvSpPr>
          <p:cNvPr id="2564" name="Shape 2564"/>
          <p:cNvSpPr txBox="1"/>
          <p:nvPr/>
        </p:nvSpPr>
        <p:spPr>
          <a:xfrm rot="-5400000">
            <a:off x="3239293" y="4826793"/>
            <a:ext cx="773113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Reg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2565" name="Shape 2565"/>
          <p:cNvSpPr txBox="1"/>
          <p:nvPr/>
        </p:nvSpPr>
        <p:spPr>
          <a:xfrm rot="-5400000">
            <a:off x="3492125" y="4664045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alu1</a:t>
            </a:r>
          </a:p>
        </p:txBody>
      </p:sp>
      <p:sp>
        <p:nvSpPr>
          <p:cNvPr id="2566" name="Shape 2566"/>
          <p:cNvSpPr txBox="1"/>
          <p:nvPr/>
        </p:nvSpPr>
        <p:spPr>
          <a:xfrm rot="-5400000">
            <a:off x="3873125" y="4664045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alu2</a:t>
            </a:r>
          </a:p>
        </p:txBody>
      </p:sp>
      <p:sp>
        <p:nvSpPr>
          <p:cNvPr id="2567" name="Shape 2567"/>
          <p:cNvSpPr txBox="1"/>
          <p:nvPr/>
        </p:nvSpPr>
        <p:spPr>
          <a:xfrm rot="-5400000">
            <a:off x="4254125" y="4664045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alu2</a:t>
            </a:r>
          </a:p>
        </p:txBody>
      </p:sp>
      <p:sp>
        <p:nvSpPr>
          <p:cNvPr id="2568" name="Shape 2568"/>
          <p:cNvSpPr txBox="1"/>
          <p:nvPr/>
        </p:nvSpPr>
        <p:spPr>
          <a:xfrm rot="-5400000">
            <a:off x="4701381" y="4763293"/>
            <a:ext cx="896937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ALU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op</a:t>
            </a:r>
          </a:p>
        </p:txBody>
      </p:sp>
      <p:cxnSp>
        <p:nvCxnSpPr>
          <p:cNvPr id="2569" name="Shape 2569"/>
          <p:cNvCxnSpPr/>
          <p:nvPr/>
        </p:nvCxnSpPr>
        <p:spPr>
          <a:xfrm rot="10800000">
            <a:off x="1142999" y="1828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0" name="Shape 2570"/>
          <p:cNvCxnSpPr/>
          <p:nvPr/>
        </p:nvCxnSpPr>
        <p:spPr>
          <a:xfrm rot="10800000">
            <a:off x="1142999" y="2209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1" name="Shape 2571"/>
          <p:cNvCxnSpPr/>
          <p:nvPr/>
        </p:nvCxnSpPr>
        <p:spPr>
          <a:xfrm>
            <a:off x="8077200" y="23622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2" name="Shape 2572"/>
          <p:cNvCxnSpPr/>
          <p:nvPr/>
        </p:nvCxnSpPr>
        <p:spPr>
          <a:xfrm>
            <a:off x="8077200" y="25908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3" name="Shape 2573"/>
          <p:cNvCxnSpPr/>
          <p:nvPr/>
        </p:nvCxnSpPr>
        <p:spPr>
          <a:xfrm>
            <a:off x="8077200" y="28194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4" name="Shape 2574"/>
          <p:cNvCxnSpPr/>
          <p:nvPr/>
        </p:nvCxnSpPr>
        <p:spPr>
          <a:xfrm>
            <a:off x="8077200" y="30480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5" name="Shape 2575"/>
          <p:cNvCxnSpPr/>
          <p:nvPr/>
        </p:nvCxnSpPr>
        <p:spPr>
          <a:xfrm rot="10800000">
            <a:off x="1142999" y="2590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6" name="Shape 2576"/>
          <p:cNvCxnSpPr/>
          <p:nvPr/>
        </p:nvCxnSpPr>
        <p:spPr>
          <a:xfrm rot="10800000">
            <a:off x="1142999" y="2971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7" name="Shape 2577"/>
          <p:cNvCxnSpPr/>
          <p:nvPr/>
        </p:nvCxnSpPr>
        <p:spPr>
          <a:xfrm rot="10800000">
            <a:off x="1142999" y="3352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8" name="Shape 2578"/>
          <p:cNvCxnSpPr/>
          <p:nvPr/>
        </p:nvCxnSpPr>
        <p:spPr>
          <a:xfrm rot="10800000">
            <a:off x="1142999" y="3733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9" name="Shape 2579"/>
          <p:cNvCxnSpPr/>
          <p:nvPr/>
        </p:nvCxnSpPr>
        <p:spPr>
          <a:xfrm rot="10800000">
            <a:off x="1142999" y="4114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0" name="Shape 2580"/>
          <p:cNvCxnSpPr/>
          <p:nvPr/>
        </p:nvCxnSpPr>
        <p:spPr>
          <a:xfrm rot="10800000">
            <a:off x="1142999" y="1638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1" name="Shape 2581"/>
          <p:cNvCxnSpPr/>
          <p:nvPr/>
        </p:nvCxnSpPr>
        <p:spPr>
          <a:xfrm rot="10800000">
            <a:off x="1142999" y="2019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2" name="Shape 2582"/>
          <p:cNvCxnSpPr/>
          <p:nvPr/>
        </p:nvCxnSpPr>
        <p:spPr>
          <a:xfrm rot="10800000">
            <a:off x="1142999" y="2400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3" name="Shape 2583"/>
          <p:cNvCxnSpPr/>
          <p:nvPr/>
        </p:nvCxnSpPr>
        <p:spPr>
          <a:xfrm rot="10800000">
            <a:off x="1142999" y="2781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4" name="Shape 2584"/>
          <p:cNvCxnSpPr/>
          <p:nvPr/>
        </p:nvCxnSpPr>
        <p:spPr>
          <a:xfrm rot="10800000">
            <a:off x="1142999" y="3162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5" name="Shape 2585"/>
          <p:cNvCxnSpPr/>
          <p:nvPr/>
        </p:nvCxnSpPr>
        <p:spPr>
          <a:xfrm rot="10800000">
            <a:off x="1142999" y="3543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6" name="Shape 2586"/>
          <p:cNvCxnSpPr/>
          <p:nvPr/>
        </p:nvCxnSpPr>
        <p:spPr>
          <a:xfrm rot="10800000">
            <a:off x="1142999" y="3924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7" name="Shape 2587"/>
          <p:cNvCxnSpPr/>
          <p:nvPr/>
        </p:nvCxnSpPr>
        <p:spPr>
          <a:xfrm rot="10800000">
            <a:off x="1142999" y="4305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8" name="Shape 2588"/>
          <p:cNvSpPr/>
          <p:nvPr/>
        </p:nvSpPr>
        <p:spPr>
          <a:xfrm>
            <a:off x="1828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589" name="Shape 2589"/>
          <p:cNvSpPr/>
          <p:nvPr/>
        </p:nvSpPr>
        <p:spPr>
          <a:xfrm>
            <a:off x="2590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590" name="Shape 2590"/>
          <p:cNvSpPr/>
          <p:nvPr/>
        </p:nvSpPr>
        <p:spPr>
          <a:xfrm>
            <a:off x="4876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591" name="Shape 2591"/>
          <p:cNvSpPr/>
          <p:nvPr/>
        </p:nvSpPr>
        <p:spPr>
          <a:xfrm>
            <a:off x="6781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592" name="Shape 2592"/>
          <p:cNvSpPr/>
          <p:nvPr/>
        </p:nvSpPr>
        <p:spPr>
          <a:xfrm>
            <a:off x="563562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593" name="Shape 2593"/>
          <p:cNvSpPr/>
          <p:nvPr/>
        </p:nvSpPr>
        <p:spPr>
          <a:xfrm>
            <a:off x="601662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594" name="Shape 2594"/>
          <p:cNvSpPr/>
          <p:nvPr/>
        </p:nvSpPr>
        <p:spPr>
          <a:xfrm>
            <a:off x="639762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595" name="Shape 2595"/>
          <p:cNvSpPr/>
          <p:nvPr/>
        </p:nvSpPr>
        <p:spPr>
          <a:xfrm>
            <a:off x="677862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596" name="Shape 2596"/>
          <p:cNvSpPr/>
          <p:nvPr/>
        </p:nvSpPr>
        <p:spPr>
          <a:xfrm>
            <a:off x="4114800" y="2133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597" name="Shape 2597"/>
          <p:cNvSpPr/>
          <p:nvPr/>
        </p:nvSpPr>
        <p:spPr>
          <a:xfrm>
            <a:off x="6400800" y="1752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598" name="Shape 2598"/>
          <p:cNvSpPr/>
          <p:nvPr/>
        </p:nvSpPr>
        <p:spPr>
          <a:xfrm>
            <a:off x="6781800" y="1752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599" name="Shape 2599"/>
          <p:cNvSpPr/>
          <p:nvPr/>
        </p:nvSpPr>
        <p:spPr>
          <a:xfrm>
            <a:off x="106997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00" name="Shape 2600"/>
          <p:cNvSpPr/>
          <p:nvPr/>
        </p:nvSpPr>
        <p:spPr>
          <a:xfrm>
            <a:off x="3352800" y="2324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01" name="Shape 2601"/>
          <p:cNvSpPr/>
          <p:nvPr/>
        </p:nvSpPr>
        <p:spPr>
          <a:xfrm>
            <a:off x="3733800" y="2324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02" name="Shape 2602"/>
          <p:cNvSpPr/>
          <p:nvPr/>
        </p:nvSpPr>
        <p:spPr>
          <a:xfrm>
            <a:off x="2971800" y="2324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03" name="Shape 2603"/>
          <p:cNvSpPr/>
          <p:nvPr/>
        </p:nvSpPr>
        <p:spPr>
          <a:xfrm>
            <a:off x="5257800" y="2133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04" name="Shape 2604"/>
          <p:cNvSpPr/>
          <p:nvPr/>
        </p:nvSpPr>
        <p:spPr>
          <a:xfrm>
            <a:off x="6019800" y="2133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05" name="Shape 2605"/>
          <p:cNvSpPr/>
          <p:nvPr/>
        </p:nvSpPr>
        <p:spPr>
          <a:xfrm>
            <a:off x="6781800" y="2133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06" name="Shape 2606"/>
          <p:cNvSpPr/>
          <p:nvPr/>
        </p:nvSpPr>
        <p:spPr>
          <a:xfrm>
            <a:off x="4114800" y="1752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07" name="Shape 2607"/>
          <p:cNvSpPr/>
          <p:nvPr/>
        </p:nvSpPr>
        <p:spPr>
          <a:xfrm>
            <a:off x="3352800" y="1943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08" name="Shape 2608"/>
          <p:cNvSpPr/>
          <p:nvPr/>
        </p:nvSpPr>
        <p:spPr>
          <a:xfrm>
            <a:off x="3733800" y="1943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09" name="Shape 2609"/>
          <p:cNvSpPr/>
          <p:nvPr/>
        </p:nvSpPr>
        <p:spPr>
          <a:xfrm>
            <a:off x="2971800" y="1943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10" name="Shape 2610"/>
          <p:cNvSpPr/>
          <p:nvPr/>
        </p:nvSpPr>
        <p:spPr>
          <a:xfrm>
            <a:off x="4114800" y="2514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11" name="Shape 2611"/>
          <p:cNvSpPr/>
          <p:nvPr/>
        </p:nvSpPr>
        <p:spPr>
          <a:xfrm>
            <a:off x="4495800" y="2514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12" name="Shape 2612"/>
          <p:cNvSpPr/>
          <p:nvPr/>
        </p:nvSpPr>
        <p:spPr>
          <a:xfrm>
            <a:off x="4876800" y="2514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13" name="Shape 2613"/>
          <p:cNvSpPr/>
          <p:nvPr/>
        </p:nvSpPr>
        <p:spPr>
          <a:xfrm>
            <a:off x="6019800" y="2514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14" name="Shape 2614"/>
          <p:cNvSpPr/>
          <p:nvPr/>
        </p:nvSpPr>
        <p:spPr>
          <a:xfrm>
            <a:off x="6400800" y="2514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15" name="Shape 2615"/>
          <p:cNvSpPr/>
          <p:nvPr/>
        </p:nvSpPr>
        <p:spPr>
          <a:xfrm>
            <a:off x="6781800" y="2514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16" name="Shape 2616"/>
          <p:cNvSpPr/>
          <p:nvPr/>
        </p:nvSpPr>
        <p:spPr>
          <a:xfrm>
            <a:off x="1443037" y="2705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17" name="Shape 2617"/>
          <p:cNvSpPr/>
          <p:nvPr/>
        </p:nvSpPr>
        <p:spPr>
          <a:xfrm>
            <a:off x="1824038" y="2705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18" name="Shape 2618"/>
          <p:cNvSpPr/>
          <p:nvPr/>
        </p:nvSpPr>
        <p:spPr>
          <a:xfrm>
            <a:off x="5635625" y="2705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19" name="Shape 2619"/>
          <p:cNvSpPr/>
          <p:nvPr/>
        </p:nvSpPr>
        <p:spPr>
          <a:xfrm>
            <a:off x="3733800" y="2895600"/>
            <a:ext cx="152399" cy="1523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1717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Shape 2624"/>
          <p:cNvSpPr txBox="1">
            <a:spLocks noGrp="1"/>
          </p:cNvSpPr>
          <p:nvPr>
            <p:ph type="sldNum" idx="4294967295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400">
                <a:ea typeface="Calibri"/>
                <a:sym typeface="Calibri"/>
              </a:rPr>
              <a:pPr>
                <a:buSzPct val="25000"/>
              </a:pPr>
              <a:t>38</a:t>
            </a:fld>
            <a:endParaRPr lang="en-US" sz="1400">
              <a:ea typeface="Calibri"/>
              <a:sym typeface="Calibri"/>
            </a:endParaRPr>
          </a:p>
        </p:txBody>
      </p:sp>
      <p:sp>
        <p:nvSpPr>
          <p:cNvPr id="2625" name="Shape 2625"/>
          <p:cNvSpPr/>
          <p:nvPr/>
        </p:nvSpPr>
        <p:spPr>
          <a:xfrm>
            <a:off x="4853303" y="3430269"/>
            <a:ext cx="1464947" cy="278637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6" name="Shape 2626"/>
          <p:cNvSpPr txBox="1">
            <a:spLocks noGrp="1"/>
          </p:cNvSpPr>
          <p:nvPr>
            <p:ph type="title" idx="4294967295"/>
          </p:nvPr>
        </p:nvSpPr>
        <p:spPr>
          <a:xfrm>
            <a:off x="574675" y="304800"/>
            <a:ext cx="80010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Return to State 0: Fetch cycle                                  to execute the next instruction</a:t>
            </a:r>
            <a:r>
              <a:rPr lang="en-US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627" name="Shape 2627"/>
          <p:cNvSpPr/>
          <p:nvPr/>
        </p:nvSpPr>
        <p:spPr>
          <a:xfrm>
            <a:off x="4483100" y="1397000"/>
            <a:ext cx="1676399" cy="1066799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State 0:</a:t>
            </a:r>
          </a:p>
          <a:p>
            <a:pPr algn="ctr"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Fetch cycle</a:t>
            </a:r>
          </a:p>
        </p:txBody>
      </p:sp>
      <p:cxnSp>
        <p:nvCxnSpPr>
          <p:cNvPr id="2629" name="Shape 2629"/>
          <p:cNvCxnSpPr/>
          <p:nvPr/>
        </p:nvCxnSpPr>
        <p:spPr>
          <a:xfrm flipH="1">
            <a:off x="5319346" y="2534136"/>
            <a:ext cx="1954" cy="226646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630" name="Shape 2630"/>
          <p:cNvSpPr/>
          <p:nvPr/>
        </p:nvSpPr>
        <p:spPr>
          <a:xfrm>
            <a:off x="4406900" y="1320800"/>
            <a:ext cx="1828800" cy="1219199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1" name="Shape 2631"/>
          <p:cNvSpPr/>
          <p:nvPr/>
        </p:nvSpPr>
        <p:spPr>
          <a:xfrm>
            <a:off x="609600" y="1143000"/>
            <a:ext cx="3797299" cy="4508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6086" y="110197"/>
                </a:moveTo>
                <a:cubicBezTo>
                  <a:pt x="17056" y="115098"/>
                  <a:pt x="8026" y="119999"/>
                  <a:pt x="6822" y="104112"/>
                </a:cubicBezTo>
                <a:cubicBezTo>
                  <a:pt x="5618" y="88225"/>
                  <a:pt x="0" y="29746"/>
                  <a:pt x="18862" y="14873"/>
                </a:cubicBezTo>
                <a:cubicBezTo>
                  <a:pt x="37725" y="0"/>
                  <a:pt x="78862" y="7436"/>
                  <a:pt x="120000" y="14873"/>
                </a:cubicBez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32" name="Shape 2632"/>
          <p:cNvCxnSpPr/>
          <p:nvPr/>
        </p:nvCxnSpPr>
        <p:spPr>
          <a:xfrm flipH="1">
            <a:off x="1663700" y="3149600"/>
            <a:ext cx="3124199" cy="6095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633" name="Shape 2633"/>
          <p:cNvSpPr/>
          <p:nvPr/>
        </p:nvSpPr>
        <p:spPr>
          <a:xfrm>
            <a:off x="6464300" y="3759200"/>
            <a:ext cx="1066799" cy="685799"/>
          </a:xfrm>
          <a:prstGeom prst="ellipse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beq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cycle3</a:t>
            </a:r>
          </a:p>
        </p:txBody>
      </p:sp>
      <p:cxnSp>
        <p:nvCxnSpPr>
          <p:cNvPr id="2634" name="Shape 2634"/>
          <p:cNvCxnSpPr/>
          <p:nvPr/>
        </p:nvCxnSpPr>
        <p:spPr>
          <a:xfrm flipH="1">
            <a:off x="3187699" y="3302000"/>
            <a:ext cx="1752600" cy="5333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35" name="Shape 2635"/>
          <p:cNvCxnSpPr/>
          <p:nvPr/>
        </p:nvCxnSpPr>
        <p:spPr>
          <a:xfrm flipH="1">
            <a:off x="4559300" y="3378200"/>
            <a:ext cx="609599" cy="457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36" name="Shape 2636"/>
          <p:cNvCxnSpPr/>
          <p:nvPr/>
        </p:nvCxnSpPr>
        <p:spPr>
          <a:xfrm>
            <a:off x="5473700" y="3378200"/>
            <a:ext cx="152399" cy="381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637" name="Shape 2637"/>
          <p:cNvSpPr/>
          <p:nvPr/>
        </p:nvSpPr>
        <p:spPr>
          <a:xfrm>
            <a:off x="5016500" y="3759200"/>
            <a:ext cx="1066799" cy="685799"/>
          </a:xfrm>
          <a:prstGeom prst="ellipse">
            <a:avLst/>
          </a:prstGeom>
          <a:solidFill>
            <a:srgbClr val="99FF33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sw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cycle3</a:t>
            </a:r>
          </a:p>
        </p:txBody>
      </p:sp>
      <p:sp>
        <p:nvSpPr>
          <p:cNvPr id="2638" name="Shape 2638"/>
          <p:cNvSpPr/>
          <p:nvPr/>
        </p:nvSpPr>
        <p:spPr>
          <a:xfrm>
            <a:off x="3644900" y="3759200"/>
            <a:ext cx="1066799" cy="685799"/>
          </a:xfrm>
          <a:prstGeom prst="ellipse">
            <a:avLst/>
          </a:pr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lw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cycle3</a:t>
            </a:r>
          </a:p>
        </p:txBody>
      </p:sp>
      <p:sp>
        <p:nvSpPr>
          <p:cNvPr id="2639" name="Shape 2639"/>
          <p:cNvSpPr/>
          <p:nvPr/>
        </p:nvSpPr>
        <p:spPr>
          <a:xfrm>
            <a:off x="901700" y="3759200"/>
            <a:ext cx="1066799" cy="685799"/>
          </a:xfrm>
          <a:prstGeom prst="ellipse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add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 3</a:t>
            </a:r>
          </a:p>
        </p:txBody>
      </p:sp>
      <p:sp>
        <p:nvSpPr>
          <p:cNvPr id="2640" name="Shape 2640"/>
          <p:cNvSpPr/>
          <p:nvPr/>
        </p:nvSpPr>
        <p:spPr>
          <a:xfrm>
            <a:off x="901700" y="4597400"/>
            <a:ext cx="1066799" cy="685799"/>
          </a:xfrm>
          <a:prstGeom prst="ellipse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add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 4</a:t>
            </a:r>
          </a:p>
        </p:txBody>
      </p:sp>
      <p:sp>
        <p:nvSpPr>
          <p:cNvPr id="2641" name="Shape 2641"/>
          <p:cNvSpPr/>
          <p:nvPr/>
        </p:nvSpPr>
        <p:spPr>
          <a:xfrm>
            <a:off x="3644900" y="4597400"/>
            <a:ext cx="1066799" cy="685799"/>
          </a:xfrm>
          <a:prstGeom prst="ellipse">
            <a:avLst/>
          </a:pr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lw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cycle4</a:t>
            </a:r>
          </a:p>
        </p:txBody>
      </p:sp>
      <p:sp>
        <p:nvSpPr>
          <p:cNvPr id="2642" name="Shape 2642"/>
          <p:cNvSpPr/>
          <p:nvPr/>
        </p:nvSpPr>
        <p:spPr>
          <a:xfrm>
            <a:off x="5016500" y="4597400"/>
            <a:ext cx="1066799" cy="685799"/>
          </a:xfrm>
          <a:prstGeom prst="ellipse">
            <a:avLst/>
          </a:prstGeom>
          <a:solidFill>
            <a:srgbClr val="99FF33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sw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cycle4</a:t>
            </a:r>
          </a:p>
        </p:txBody>
      </p:sp>
      <p:sp>
        <p:nvSpPr>
          <p:cNvPr id="2643" name="Shape 2643"/>
          <p:cNvSpPr/>
          <p:nvPr/>
        </p:nvSpPr>
        <p:spPr>
          <a:xfrm>
            <a:off x="6464300" y="4597400"/>
            <a:ext cx="1066799" cy="685799"/>
          </a:xfrm>
          <a:prstGeom prst="ellipse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beq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cycle4</a:t>
            </a:r>
          </a:p>
        </p:txBody>
      </p:sp>
      <p:sp>
        <p:nvSpPr>
          <p:cNvPr id="2644" name="Shape 2644"/>
          <p:cNvSpPr/>
          <p:nvPr/>
        </p:nvSpPr>
        <p:spPr>
          <a:xfrm>
            <a:off x="2273300" y="3759200"/>
            <a:ext cx="1066799" cy="685799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nor</a:t>
            </a:r>
          </a:p>
          <a:p>
            <a:pPr algn="ctr">
              <a:buSzPct val="25000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cycle 3</a:t>
            </a:r>
          </a:p>
        </p:txBody>
      </p:sp>
      <p:sp>
        <p:nvSpPr>
          <p:cNvPr id="2645" name="Shape 2645"/>
          <p:cNvSpPr/>
          <p:nvPr/>
        </p:nvSpPr>
        <p:spPr>
          <a:xfrm>
            <a:off x="2273300" y="4597400"/>
            <a:ext cx="1066799" cy="685799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nor</a:t>
            </a:r>
          </a:p>
          <a:p>
            <a:pPr algn="ctr">
              <a:buSzPct val="25000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cycle 4</a:t>
            </a:r>
          </a:p>
        </p:txBody>
      </p:sp>
      <p:cxnSp>
        <p:nvCxnSpPr>
          <p:cNvPr id="2646" name="Shape 2646"/>
          <p:cNvCxnSpPr/>
          <p:nvPr/>
        </p:nvCxnSpPr>
        <p:spPr>
          <a:xfrm>
            <a:off x="5778500" y="3302000"/>
            <a:ext cx="1066799" cy="457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647" name="Shape 2647"/>
          <p:cNvSpPr/>
          <p:nvPr/>
        </p:nvSpPr>
        <p:spPr>
          <a:xfrm>
            <a:off x="3644900" y="5435600"/>
            <a:ext cx="1066799" cy="685799"/>
          </a:xfrm>
          <a:prstGeom prst="ellipse">
            <a:avLst/>
          </a:pr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lw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cycle5</a:t>
            </a:r>
          </a:p>
        </p:txBody>
      </p:sp>
      <p:cxnSp>
        <p:nvCxnSpPr>
          <p:cNvPr id="2648" name="Shape 2648"/>
          <p:cNvCxnSpPr/>
          <p:nvPr/>
        </p:nvCxnSpPr>
        <p:spPr>
          <a:xfrm>
            <a:off x="1435100" y="4445000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49" name="Shape 2649"/>
          <p:cNvCxnSpPr/>
          <p:nvPr/>
        </p:nvCxnSpPr>
        <p:spPr>
          <a:xfrm>
            <a:off x="2806700" y="4445000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50" name="Shape 2650"/>
          <p:cNvCxnSpPr/>
          <p:nvPr/>
        </p:nvCxnSpPr>
        <p:spPr>
          <a:xfrm>
            <a:off x="4178300" y="4445000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51" name="Shape 2651"/>
          <p:cNvCxnSpPr/>
          <p:nvPr/>
        </p:nvCxnSpPr>
        <p:spPr>
          <a:xfrm>
            <a:off x="5549900" y="4445000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52" name="Shape 2652"/>
          <p:cNvCxnSpPr/>
          <p:nvPr/>
        </p:nvCxnSpPr>
        <p:spPr>
          <a:xfrm>
            <a:off x="6997700" y="4445000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53" name="Shape 2653"/>
          <p:cNvCxnSpPr/>
          <p:nvPr/>
        </p:nvCxnSpPr>
        <p:spPr>
          <a:xfrm>
            <a:off x="4178300" y="5283200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2654" name="Shape 2654"/>
          <p:cNvGrpSpPr/>
          <p:nvPr/>
        </p:nvGrpSpPr>
        <p:grpSpPr>
          <a:xfrm>
            <a:off x="1724025" y="4216400"/>
            <a:ext cx="7134224" cy="2000249"/>
            <a:chOff x="806" y="2976"/>
            <a:chExt cx="4493" cy="1259"/>
          </a:xfrm>
        </p:grpSpPr>
        <p:sp>
          <p:nvSpPr>
            <p:cNvPr id="2655" name="Shape 2655"/>
            <p:cNvSpPr txBox="1"/>
            <p:nvPr/>
          </p:nvSpPr>
          <p:spPr>
            <a:xfrm>
              <a:off x="806" y="2985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2656" name="Shape 2656"/>
            <p:cNvSpPr txBox="1"/>
            <p:nvPr/>
          </p:nvSpPr>
          <p:spPr>
            <a:xfrm>
              <a:off x="806" y="3513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2657" name="Shape 2657"/>
            <p:cNvSpPr txBox="1"/>
            <p:nvPr/>
          </p:nvSpPr>
          <p:spPr>
            <a:xfrm>
              <a:off x="1670" y="2985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2658" name="Shape 2658"/>
            <p:cNvSpPr txBox="1"/>
            <p:nvPr/>
          </p:nvSpPr>
          <p:spPr>
            <a:xfrm>
              <a:off x="1679" y="3504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2659" name="Shape 2659"/>
            <p:cNvSpPr txBox="1"/>
            <p:nvPr/>
          </p:nvSpPr>
          <p:spPr>
            <a:xfrm>
              <a:off x="2544" y="2976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2660" name="Shape 2660"/>
            <p:cNvSpPr txBox="1"/>
            <p:nvPr/>
          </p:nvSpPr>
          <p:spPr>
            <a:xfrm>
              <a:off x="2544" y="3504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2661" name="Shape 2661"/>
            <p:cNvSpPr txBox="1"/>
            <p:nvPr/>
          </p:nvSpPr>
          <p:spPr>
            <a:xfrm>
              <a:off x="3445" y="2985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9</a:t>
              </a:r>
            </a:p>
          </p:txBody>
        </p:sp>
        <p:sp>
          <p:nvSpPr>
            <p:cNvPr id="2662" name="Shape 2662"/>
            <p:cNvSpPr txBox="1"/>
            <p:nvPr/>
          </p:nvSpPr>
          <p:spPr>
            <a:xfrm>
              <a:off x="3445" y="3513"/>
              <a:ext cx="280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10</a:t>
              </a:r>
            </a:p>
          </p:txBody>
        </p:sp>
        <p:sp>
          <p:nvSpPr>
            <p:cNvPr id="2663" name="Shape 2663"/>
            <p:cNvSpPr txBox="1"/>
            <p:nvPr/>
          </p:nvSpPr>
          <p:spPr>
            <a:xfrm>
              <a:off x="4309" y="2985"/>
              <a:ext cx="280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11</a:t>
              </a:r>
            </a:p>
          </p:txBody>
        </p:sp>
        <p:sp>
          <p:nvSpPr>
            <p:cNvPr id="2664" name="Shape 2664"/>
            <p:cNvSpPr txBox="1"/>
            <p:nvPr/>
          </p:nvSpPr>
          <p:spPr>
            <a:xfrm>
              <a:off x="4320" y="3504"/>
              <a:ext cx="280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12</a:t>
              </a:r>
            </a:p>
          </p:txBody>
        </p:sp>
        <p:sp>
          <p:nvSpPr>
            <p:cNvPr id="2665" name="Shape 2665"/>
            <p:cNvSpPr txBox="1"/>
            <p:nvPr/>
          </p:nvSpPr>
          <p:spPr>
            <a:xfrm>
              <a:off x="5184" y="2976"/>
              <a:ext cx="115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sz="20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6" name="Shape 2666"/>
            <p:cNvSpPr txBox="1"/>
            <p:nvPr/>
          </p:nvSpPr>
          <p:spPr>
            <a:xfrm>
              <a:off x="5184" y="3504"/>
              <a:ext cx="115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sz="20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7" name="Shape 2667"/>
            <p:cNvSpPr txBox="1"/>
            <p:nvPr/>
          </p:nvSpPr>
          <p:spPr>
            <a:xfrm>
              <a:off x="2592" y="3984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sp>
        <p:nvSpPr>
          <p:cNvPr id="2628" name="Shape 2628"/>
          <p:cNvSpPr/>
          <p:nvPr/>
        </p:nvSpPr>
        <p:spPr>
          <a:xfrm>
            <a:off x="4559303" y="2776982"/>
            <a:ext cx="1523998" cy="592426"/>
          </a:xfrm>
          <a:prstGeom prst="ellipse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State1: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decode</a:t>
            </a:r>
          </a:p>
        </p:txBody>
      </p:sp>
      <p:cxnSp>
        <p:nvCxnSpPr>
          <p:cNvPr id="46" name="Shape 1589"/>
          <p:cNvCxnSpPr/>
          <p:nvPr/>
        </p:nvCxnSpPr>
        <p:spPr>
          <a:xfrm>
            <a:off x="4057649" y="1633161"/>
            <a:ext cx="390795" cy="7151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01553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Shape 2672"/>
          <p:cNvSpPr txBox="1">
            <a:spLocks noGrp="1"/>
          </p:cNvSpPr>
          <p:nvPr>
            <p:ph type="sldNum" idx="4294967295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400">
                <a:ea typeface="Calibri"/>
                <a:sym typeface="Calibri"/>
              </a:rPr>
              <a:pPr>
                <a:buSzPct val="25000"/>
              </a:pPr>
              <a:t>39</a:t>
            </a:fld>
            <a:endParaRPr lang="en-US" sz="1400">
              <a:ea typeface="Calibri"/>
              <a:sym typeface="Calibri"/>
            </a:endParaRPr>
          </a:p>
        </p:txBody>
      </p:sp>
      <p:sp>
        <p:nvSpPr>
          <p:cNvPr id="2673" name="Shape 2673"/>
          <p:cNvSpPr txBox="1">
            <a:spLocks noGrp="1"/>
          </p:cNvSpPr>
          <p:nvPr>
            <p:ph type="title" idx="4294967295"/>
          </p:nvPr>
        </p:nvSpPr>
        <p:spPr>
          <a:xfrm>
            <a:off x="990600" y="0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Control Rom (sw cycles 3 and 4)</a:t>
            </a:r>
          </a:p>
        </p:txBody>
      </p:sp>
      <p:sp>
        <p:nvSpPr>
          <p:cNvPr id="2674" name="Shape 2674"/>
          <p:cNvSpPr/>
          <p:nvPr/>
        </p:nvSpPr>
        <p:spPr>
          <a:xfrm rot="-5400000">
            <a:off x="6096000" y="2514600"/>
            <a:ext cx="3124199" cy="8381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4 × 16 Decoder</a:t>
            </a:r>
          </a:p>
        </p:txBody>
      </p:sp>
      <p:cxnSp>
        <p:nvCxnSpPr>
          <p:cNvPr id="2675" name="Shape 2675"/>
          <p:cNvCxnSpPr/>
          <p:nvPr/>
        </p:nvCxnSpPr>
        <p:spPr>
          <a:xfrm rot="10800000">
            <a:off x="1142999" y="1447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6" name="Shape 2676"/>
          <p:cNvCxnSpPr/>
          <p:nvPr/>
        </p:nvCxnSpPr>
        <p:spPr>
          <a:xfrm>
            <a:off x="1524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7" name="Shape 2677"/>
          <p:cNvCxnSpPr/>
          <p:nvPr/>
        </p:nvCxnSpPr>
        <p:spPr>
          <a:xfrm>
            <a:off x="1905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8" name="Shape 2678"/>
          <p:cNvCxnSpPr/>
          <p:nvPr/>
        </p:nvCxnSpPr>
        <p:spPr>
          <a:xfrm>
            <a:off x="2286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9" name="Shape 2679"/>
          <p:cNvCxnSpPr/>
          <p:nvPr/>
        </p:nvCxnSpPr>
        <p:spPr>
          <a:xfrm>
            <a:off x="2667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0" name="Shape 2680"/>
          <p:cNvCxnSpPr/>
          <p:nvPr/>
        </p:nvCxnSpPr>
        <p:spPr>
          <a:xfrm>
            <a:off x="3048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1" name="Shape 2681"/>
          <p:cNvCxnSpPr/>
          <p:nvPr/>
        </p:nvCxnSpPr>
        <p:spPr>
          <a:xfrm>
            <a:off x="3429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2" name="Shape 2682"/>
          <p:cNvCxnSpPr/>
          <p:nvPr/>
        </p:nvCxnSpPr>
        <p:spPr>
          <a:xfrm>
            <a:off x="3810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3" name="Shape 2683"/>
          <p:cNvCxnSpPr/>
          <p:nvPr/>
        </p:nvCxnSpPr>
        <p:spPr>
          <a:xfrm>
            <a:off x="4191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4" name="Shape 2684"/>
          <p:cNvCxnSpPr/>
          <p:nvPr/>
        </p:nvCxnSpPr>
        <p:spPr>
          <a:xfrm>
            <a:off x="4572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5" name="Shape 2685"/>
          <p:cNvCxnSpPr/>
          <p:nvPr/>
        </p:nvCxnSpPr>
        <p:spPr>
          <a:xfrm>
            <a:off x="4953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6" name="Shape 2686"/>
          <p:cNvCxnSpPr/>
          <p:nvPr/>
        </p:nvCxnSpPr>
        <p:spPr>
          <a:xfrm>
            <a:off x="5334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7" name="Shape 2687"/>
          <p:cNvCxnSpPr/>
          <p:nvPr/>
        </p:nvCxnSpPr>
        <p:spPr>
          <a:xfrm>
            <a:off x="5715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8" name="Shape 2688"/>
          <p:cNvCxnSpPr/>
          <p:nvPr/>
        </p:nvCxnSpPr>
        <p:spPr>
          <a:xfrm>
            <a:off x="6096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9" name="Shape 2689"/>
          <p:cNvCxnSpPr/>
          <p:nvPr/>
        </p:nvCxnSpPr>
        <p:spPr>
          <a:xfrm>
            <a:off x="6477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0" name="Shape 2690"/>
          <p:cNvCxnSpPr/>
          <p:nvPr/>
        </p:nvCxnSpPr>
        <p:spPr>
          <a:xfrm>
            <a:off x="6858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1" name="Shape 2691"/>
          <p:cNvCxnSpPr/>
          <p:nvPr/>
        </p:nvCxnSpPr>
        <p:spPr>
          <a:xfrm>
            <a:off x="1143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2" name="Shape 2692"/>
          <p:cNvSpPr/>
          <p:nvPr/>
        </p:nvSpPr>
        <p:spPr>
          <a:xfrm rot="-5400000">
            <a:off x="3048000" y="3657599"/>
            <a:ext cx="381000" cy="4343400"/>
          </a:xfrm>
          <a:prstGeom prst="leftBrace">
            <a:avLst>
              <a:gd name="adj1" fmla="val 95000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3" name="Shape 2693"/>
          <p:cNvSpPr txBox="1"/>
          <p:nvPr/>
        </p:nvSpPr>
        <p:spPr>
          <a:xfrm>
            <a:off x="1828800" y="6019800"/>
            <a:ext cx="2655791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Output: Control Signals</a:t>
            </a:r>
          </a:p>
        </p:txBody>
      </p:sp>
      <p:sp>
        <p:nvSpPr>
          <p:cNvPr id="2694" name="Shape 2694"/>
          <p:cNvSpPr/>
          <p:nvPr/>
        </p:nvSpPr>
        <p:spPr>
          <a:xfrm rot="-5400000">
            <a:off x="6096000" y="5181599"/>
            <a:ext cx="381000" cy="1295400"/>
          </a:xfrm>
          <a:prstGeom prst="leftBrace">
            <a:avLst>
              <a:gd name="adj1" fmla="val 2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5" name="Shape 2695"/>
          <p:cNvSpPr txBox="1"/>
          <p:nvPr/>
        </p:nvSpPr>
        <p:spPr>
          <a:xfrm>
            <a:off x="5638800" y="6019800"/>
            <a:ext cx="1304924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Next State</a:t>
            </a:r>
          </a:p>
        </p:txBody>
      </p:sp>
      <p:sp>
        <p:nvSpPr>
          <p:cNvPr id="2696" name="Shape 2696"/>
          <p:cNvSpPr txBox="1"/>
          <p:nvPr/>
        </p:nvSpPr>
        <p:spPr>
          <a:xfrm rot="-5400000">
            <a:off x="642883" y="4868832"/>
            <a:ext cx="635109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2697" name="Shape 2697"/>
          <p:cNvSpPr txBox="1"/>
          <p:nvPr/>
        </p:nvSpPr>
        <p:spPr>
          <a:xfrm rot="-5400000">
            <a:off x="806691" y="4645789"/>
            <a:ext cx="106631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addr</a:t>
            </a:r>
          </a:p>
        </p:txBody>
      </p:sp>
      <p:sp>
        <p:nvSpPr>
          <p:cNvPr id="2698" name="Shape 2698"/>
          <p:cNvSpPr txBox="1"/>
          <p:nvPr/>
        </p:nvSpPr>
        <p:spPr>
          <a:xfrm rot="-5400000">
            <a:off x="1258223" y="4755327"/>
            <a:ext cx="925253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Mem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2699" name="Shape 2699"/>
          <p:cNvSpPr txBox="1"/>
          <p:nvPr/>
        </p:nvSpPr>
        <p:spPr>
          <a:xfrm rot="-5400000">
            <a:off x="1597546" y="4718813"/>
            <a:ext cx="1008609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Mem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r/w</a:t>
            </a:r>
          </a:p>
        </p:txBody>
      </p:sp>
      <p:sp>
        <p:nvSpPr>
          <p:cNvPr id="2700" name="Shape 2700"/>
          <p:cNvSpPr txBox="1"/>
          <p:nvPr/>
        </p:nvSpPr>
        <p:spPr>
          <a:xfrm rot="-5400000">
            <a:off x="2198957" y="4895820"/>
            <a:ext cx="567783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IR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2701" name="Shape 2701"/>
          <p:cNvSpPr txBox="1"/>
          <p:nvPr/>
        </p:nvSpPr>
        <p:spPr>
          <a:xfrm rot="-5400000">
            <a:off x="2357943" y="4673571"/>
            <a:ext cx="101181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dest</a:t>
            </a:r>
          </a:p>
        </p:txBody>
      </p:sp>
      <p:sp>
        <p:nvSpPr>
          <p:cNvPr id="2702" name="Shape 2702"/>
          <p:cNvSpPr txBox="1"/>
          <p:nvPr/>
        </p:nvSpPr>
        <p:spPr>
          <a:xfrm rot="-5400000">
            <a:off x="2689233" y="4622771"/>
            <a:ext cx="1114407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rdata</a:t>
            </a:r>
          </a:p>
        </p:txBody>
      </p:sp>
      <p:sp>
        <p:nvSpPr>
          <p:cNvPr id="2703" name="Shape 2703"/>
          <p:cNvSpPr txBox="1"/>
          <p:nvPr/>
        </p:nvSpPr>
        <p:spPr>
          <a:xfrm rot="-5400000">
            <a:off x="3239293" y="4826793"/>
            <a:ext cx="773113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Reg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2704" name="Shape 2704"/>
          <p:cNvSpPr txBox="1"/>
          <p:nvPr/>
        </p:nvSpPr>
        <p:spPr>
          <a:xfrm rot="-5400000">
            <a:off x="3492125" y="4664045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alu1</a:t>
            </a:r>
          </a:p>
        </p:txBody>
      </p:sp>
      <p:sp>
        <p:nvSpPr>
          <p:cNvPr id="2705" name="Shape 2705"/>
          <p:cNvSpPr txBox="1"/>
          <p:nvPr/>
        </p:nvSpPr>
        <p:spPr>
          <a:xfrm rot="-5400000">
            <a:off x="3873125" y="4664045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alu2</a:t>
            </a:r>
          </a:p>
        </p:txBody>
      </p:sp>
      <p:sp>
        <p:nvSpPr>
          <p:cNvPr id="2706" name="Shape 2706"/>
          <p:cNvSpPr txBox="1"/>
          <p:nvPr/>
        </p:nvSpPr>
        <p:spPr>
          <a:xfrm rot="-5400000">
            <a:off x="4254125" y="4664045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alu2</a:t>
            </a:r>
          </a:p>
        </p:txBody>
      </p:sp>
      <p:sp>
        <p:nvSpPr>
          <p:cNvPr id="2707" name="Shape 2707"/>
          <p:cNvSpPr txBox="1"/>
          <p:nvPr/>
        </p:nvSpPr>
        <p:spPr>
          <a:xfrm rot="-5400000">
            <a:off x="4701381" y="4763293"/>
            <a:ext cx="896937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ALU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op</a:t>
            </a:r>
          </a:p>
        </p:txBody>
      </p:sp>
      <p:cxnSp>
        <p:nvCxnSpPr>
          <p:cNvPr id="2708" name="Shape 2708"/>
          <p:cNvCxnSpPr/>
          <p:nvPr/>
        </p:nvCxnSpPr>
        <p:spPr>
          <a:xfrm rot="10800000">
            <a:off x="1142999" y="1828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9" name="Shape 2709"/>
          <p:cNvCxnSpPr/>
          <p:nvPr/>
        </p:nvCxnSpPr>
        <p:spPr>
          <a:xfrm rot="10800000">
            <a:off x="1142999" y="2209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0" name="Shape 2710"/>
          <p:cNvCxnSpPr/>
          <p:nvPr/>
        </p:nvCxnSpPr>
        <p:spPr>
          <a:xfrm>
            <a:off x="8077200" y="23622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1" name="Shape 2711"/>
          <p:cNvCxnSpPr/>
          <p:nvPr/>
        </p:nvCxnSpPr>
        <p:spPr>
          <a:xfrm>
            <a:off x="8077200" y="25908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2" name="Shape 2712"/>
          <p:cNvCxnSpPr/>
          <p:nvPr/>
        </p:nvCxnSpPr>
        <p:spPr>
          <a:xfrm>
            <a:off x="8077200" y="28194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3" name="Shape 2713"/>
          <p:cNvCxnSpPr/>
          <p:nvPr/>
        </p:nvCxnSpPr>
        <p:spPr>
          <a:xfrm>
            <a:off x="8077200" y="30480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4" name="Shape 2714"/>
          <p:cNvCxnSpPr/>
          <p:nvPr/>
        </p:nvCxnSpPr>
        <p:spPr>
          <a:xfrm rot="10800000">
            <a:off x="1142999" y="2590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5" name="Shape 2715"/>
          <p:cNvCxnSpPr/>
          <p:nvPr/>
        </p:nvCxnSpPr>
        <p:spPr>
          <a:xfrm rot="10800000">
            <a:off x="1142999" y="2971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6" name="Shape 2716"/>
          <p:cNvCxnSpPr/>
          <p:nvPr/>
        </p:nvCxnSpPr>
        <p:spPr>
          <a:xfrm rot="10800000">
            <a:off x="1142999" y="3352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7" name="Shape 2717"/>
          <p:cNvCxnSpPr/>
          <p:nvPr/>
        </p:nvCxnSpPr>
        <p:spPr>
          <a:xfrm rot="10800000">
            <a:off x="1142999" y="3733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8" name="Shape 2718"/>
          <p:cNvCxnSpPr/>
          <p:nvPr/>
        </p:nvCxnSpPr>
        <p:spPr>
          <a:xfrm rot="10800000">
            <a:off x="1142999" y="4114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9" name="Shape 2719"/>
          <p:cNvCxnSpPr/>
          <p:nvPr/>
        </p:nvCxnSpPr>
        <p:spPr>
          <a:xfrm rot="10800000">
            <a:off x="1142999" y="1638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0" name="Shape 2720"/>
          <p:cNvCxnSpPr/>
          <p:nvPr/>
        </p:nvCxnSpPr>
        <p:spPr>
          <a:xfrm rot="10800000">
            <a:off x="1142999" y="2019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1" name="Shape 2721"/>
          <p:cNvCxnSpPr/>
          <p:nvPr/>
        </p:nvCxnSpPr>
        <p:spPr>
          <a:xfrm rot="10800000">
            <a:off x="1142999" y="2400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2" name="Shape 2722"/>
          <p:cNvCxnSpPr/>
          <p:nvPr/>
        </p:nvCxnSpPr>
        <p:spPr>
          <a:xfrm rot="10800000">
            <a:off x="1142999" y="2781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3" name="Shape 2723"/>
          <p:cNvCxnSpPr/>
          <p:nvPr/>
        </p:nvCxnSpPr>
        <p:spPr>
          <a:xfrm rot="10800000">
            <a:off x="1142999" y="3162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4" name="Shape 2724"/>
          <p:cNvCxnSpPr/>
          <p:nvPr/>
        </p:nvCxnSpPr>
        <p:spPr>
          <a:xfrm rot="10800000">
            <a:off x="1142999" y="3543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5" name="Shape 2725"/>
          <p:cNvCxnSpPr/>
          <p:nvPr/>
        </p:nvCxnSpPr>
        <p:spPr>
          <a:xfrm rot="10800000">
            <a:off x="1142999" y="3924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6" name="Shape 2726"/>
          <p:cNvCxnSpPr/>
          <p:nvPr/>
        </p:nvCxnSpPr>
        <p:spPr>
          <a:xfrm rot="10800000">
            <a:off x="1142999" y="4305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27" name="Shape 2727"/>
          <p:cNvSpPr/>
          <p:nvPr/>
        </p:nvSpPr>
        <p:spPr>
          <a:xfrm>
            <a:off x="1828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28" name="Shape 2728"/>
          <p:cNvSpPr/>
          <p:nvPr/>
        </p:nvSpPr>
        <p:spPr>
          <a:xfrm>
            <a:off x="2590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29" name="Shape 2729"/>
          <p:cNvSpPr/>
          <p:nvPr/>
        </p:nvSpPr>
        <p:spPr>
          <a:xfrm>
            <a:off x="4876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30" name="Shape 2730"/>
          <p:cNvSpPr/>
          <p:nvPr/>
        </p:nvSpPr>
        <p:spPr>
          <a:xfrm>
            <a:off x="6781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31" name="Shape 2731"/>
          <p:cNvSpPr/>
          <p:nvPr/>
        </p:nvSpPr>
        <p:spPr>
          <a:xfrm>
            <a:off x="563562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32" name="Shape 2732"/>
          <p:cNvSpPr/>
          <p:nvPr/>
        </p:nvSpPr>
        <p:spPr>
          <a:xfrm>
            <a:off x="601662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33" name="Shape 2733"/>
          <p:cNvSpPr/>
          <p:nvPr/>
        </p:nvSpPr>
        <p:spPr>
          <a:xfrm>
            <a:off x="639762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34" name="Shape 2734"/>
          <p:cNvSpPr/>
          <p:nvPr/>
        </p:nvSpPr>
        <p:spPr>
          <a:xfrm>
            <a:off x="677862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35" name="Shape 2735"/>
          <p:cNvSpPr/>
          <p:nvPr/>
        </p:nvSpPr>
        <p:spPr>
          <a:xfrm>
            <a:off x="4114800" y="2133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36" name="Shape 2736"/>
          <p:cNvSpPr/>
          <p:nvPr/>
        </p:nvSpPr>
        <p:spPr>
          <a:xfrm>
            <a:off x="6400800" y="1752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37" name="Shape 2737"/>
          <p:cNvSpPr/>
          <p:nvPr/>
        </p:nvSpPr>
        <p:spPr>
          <a:xfrm>
            <a:off x="6781800" y="1752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38" name="Shape 2738"/>
          <p:cNvSpPr/>
          <p:nvPr/>
        </p:nvSpPr>
        <p:spPr>
          <a:xfrm>
            <a:off x="106997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39" name="Shape 2739"/>
          <p:cNvSpPr/>
          <p:nvPr/>
        </p:nvSpPr>
        <p:spPr>
          <a:xfrm>
            <a:off x="3352800" y="2324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40" name="Shape 2740"/>
          <p:cNvSpPr/>
          <p:nvPr/>
        </p:nvSpPr>
        <p:spPr>
          <a:xfrm>
            <a:off x="3733800" y="2324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41" name="Shape 2741"/>
          <p:cNvSpPr/>
          <p:nvPr/>
        </p:nvSpPr>
        <p:spPr>
          <a:xfrm>
            <a:off x="2971800" y="2324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42" name="Shape 2742"/>
          <p:cNvSpPr/>
          <p:nvPr/>
        </p:nvSpPr>
        <p:spPr>
          <a:xfrm>
            <a:off x="5257800" y="2133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43" name="Shape 2743"/>
          <p:cNvSpPr/>
          <p:nvPr/>
        </p:nvSpPr>
        <p:spPr>
          <a:xfrm>
            <a:off x="6019800" y="2133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44" name="Shape 2744"/>
          <p:cNvSpPr/>
          <p:nvPr/>
        </p:nvSpPr>
        <p:spPr>
          <a:xfrm>
            <a:off x="6781800" y="2133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45" name="Shape 2745"/>
          <p:cNvSpPr/>
          <p:nvPr/>
        </p:nvSpPr>
        <p:spPr>
          <a:xfrm>
            <a:off x="4114800" y="1752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46" name="Shape 2746"/>
          <p:cNvSpPr/>
          <p:nvPr/>
        </p:nvSpPr>
        <p:spPr>
          <a:xfrm>
            <a:off x="3352800" y="1943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47" name="Shape 2747"/>
          <p:cNvSpPr/>
          <p:nvPr/>
        </p:nvSpPr>
        <p:spPr>
          <a:xfrm>
            <a:off x="3733800" y="1943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48" name="Shape 2748"/>
          <p:cNvSpPr/>
          <p:nvPr/>
        </p:nvSpPr>
        <p:spPr>
          <a:xfrm>
            <a:off x="2971800" y="1943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49" name="Shape 2749"/>
          <p:cNvSpPr/>
          <p:nvPr/>
        </p:nvSpPr>
        <p:spPr>
          <a:xfrm>
            <a:off x="4114800" y="2514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50" name="Shape 2750"/>
          <p:cNvSpPr/>
          <p:nvPr/>
        </p:nvSpPr>
        <p:spPr>
          <a:xfrm>
            <a:off x="4495800" y="2514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51" name="Shape 2751"/>
          <p:cNvSpPr/>
          <p:nvPr/>
        </p:nvSpPr>
        <p:spPr>
          <a:xfrm>
            <a:off x="4876800" y="2514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52" name="Shape 2752"/>
          <p:cNvSpPr/>
          <p:nvPr/>
        </p:nvSpPr>
        <p:spPr>
          <a:xfrm>
            <a:off x="6019800" y="2514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53" name="Shape 2753"/>
          <p:cNvSpPr/>
          <p:nvPr/>
        </p:nvSpPr>
        <p:spPr>
          <a:xfrm>
            <a:off x="6400800" y="2514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54" name="Shape 2754"/>
          <p:cNvSpPr/>
          <p:nvPr/>
        </p:nvSpPr>
        <p:spPr>
          <a:xfrm>
            <a:off x="6781800" y="2514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55" name="Shape 2755"/>
          <p:cNvSpPr/>
          <p:nvPr/>
        </p:nvSpPr>
        <p:spPr>
          <a:xfrm>
            <a:off x="1443037" y="2705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56" name="Shape 2756"/>
          <p:cNvSpPr/>
          <p:nvPr/>
        </p:nvSpPr>
        <p:spPr>
          <a:xfrm>
            <a:off x="1824038" y="2705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57" name="Shape 2757"/>
          <p:cNvSpPr/>
          <p:nvPr/>
        </p:nvSpPr>
        <p:spPr>
          <a:xfrm>
            <a:off x="5635625" y="2705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58" name="Shape 2758"/>
          <p:cNvSpPr/>
          <p:nvPr/>
        </p:nvSpPr>
        <p:spPr>
          <a:xfrm>
            <a:off x="3733800" y="2895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59" name="Shape 2759"/>
          <p:cNvSpPr/>
          <p:nvPr/>
        </p:nvSpPr>
        <p:spPr>
          <a:xfrm>
            <a:off x="2209800" y="3276600"/>
            <a:ext cx="152399" cy="1523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60" name="Shape 2760"/>
          <p:cNvSpPr/>
          <p:nvPr/>
        </p:nvSpPr>
        <p:spPr>
          <a:xfrm>
            <a:off x="5638800" y="3086100"/>
            <a:ext cx="152399" cy="1523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61" name="Shape 2761"/>
          <p:cNvSpPr/>
          <p:nvPr/>
        </p:nvSpPr>
        <p:spPr>
          <a:xfrm>
            <a:off x="6400800" y="3086100"/>
            <a:ext cx="152399" cy="1523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62" name="Shape 2762"/>
          <p:cNvSpPr/>
          <p:nvPr/>
        </p:nvSpPr>
        <p:spPr>
          <a:xfrm>
            <a:off x="4114800" y="3092450"/>
            <a:ext cx="152399" cy="1523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63" name="Shape 2763"/>
          <p:cNvSpPr/>
          <p:nvPr/>
        </p:nvSpPr>
        <p:spPr>
          <a:xfrm>
            <a:off x="4495800" y="3092450"/>
            <a:ext cx="152399" cy="1523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64" name="Shape 2764"/>
          <p:cNvSpPr/>
          <p:nvPr/>
        </p:nvSpPr>
        <p:spPr>
          <a:xfrm>
            <a:off x="4876800" y="3092450"/>
            <a:ext cx="152399" cy="1523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65" name="Shape 2765"/>
          <p:cNvSpPr/>
          <p:nvPr/>
        </p:nvSpPr>
        <p:spPr>
          <a:xfrm>
            <a:off x="1828800" y="3276600"/>
            <a:ext cx="152399" cy="1523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66" name="Shape 2766"/>
          <p:cNvSpPr/>
          <p:nvPr/>
        </p:nvSpPr>
        <p:spPr>
          <a:xfrm>
            <a:off x="1447800" y="3276600"/>
            <a:ext cx="152399" cy="1523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962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Recap: LC2K Instruction Formats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219200"/>
            <a:ext cx="8424862" cy="4800600"/>
          </a:xfrm>
        </p:spPr>
        <p:txBody>
          <a:bodyPr/>
          <a:lstStyle/>
          <a:p>
            <a:pPr eaLnBrk="1" hangingPunct="1"/>
            <a:r>
              <a:rPr lang="en-US" dirty="0"/>
              <a:t>Tells you which bit positions mean what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R type instructions (add ‘000’, nor ‘001’)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 type instructions (</a:t>
            </a:r>
            <a:r>
              <a:rPr lang="en-US" dirty="0" err="1"/>
              <a:t>lw</a:t>
            </a:r>
            <a:r>
              <a:rPr lang="en-US" dirty="0"/>
              <a:t> ‘010’, </a:t>
            </a:r>
            <a:r>
              <a:rPr lang="en-US" dirty="0" err="1"/>
              <a:t>sw</a:t>
            </a:r>
            <a:r>
              <a:rPr lang="en-US" dirty="0"/>
              <a:t> ‘011’, </a:t>
            </a:r>
            <a:r>
              <a:rPr lang="en-US" dirty="0" err="1"/>
              <a:t>beq</a:t>
            </a:r>
            <a:r>
              <a:rPr lang="en-US" dirty="0"/>
              <a:t> ‘100’)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3E0E9A-C680-41EB-877A-5A3588C1AB3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3429000" y="35052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 err="1">
                <a:latin typeface="Calibri" pitchFamily="34" charset="0"/>
                <a:ea typeface="+mn-ea"/>
                <a:cs typeface="Arial" charset="0"/>
              </a:rPr>
              <a:t>regA</a:t>
            </a:r>
            <a:endParaRPr lang="en-US" sz="2400" b="1" kern="1200" dirty="0"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4648200" y="35052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 err="1">
                <a:latin typeface="Calibri" pitchFamily="34" charset="0"/>
                <a:ea typeface="+mn-ea"/>
                <a:cs typeface="Arial" charset="0"/>
              </a:rPr>
              <a:t>regB</a:t>
            </a:r>
            <a:endParaRPr lang="en-US" sz="2400" b="1" kern="1200" dirty="0"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48" name="Rectangle 6"/>
          <p:cNvSpPr>
            <a:spLocks noChangeArrowheads="1"/>
          </p:cNvSpPr>
          <p:nvPr/>
        </p:nvSpPr>
        <p:spPr bwMode="auto">
          <a:xfrm>
            <a:off x="5867400" y="35052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kern="1200" dirty="0">
                <a:latin typeface="Calibri" pitchFamily="34" charset="0"/>
                <a:ea typeface="+mn-ea"/>
                <a:cs typeface="Arial" charset="0"/>
              </a:rPr>
              <a:t>unused</a:t>
            </a:r>
          </a:p>
        </p:txBody>
      </p:sp>
      <p:sp>
        <p:nvSpPr>
          <p:cNvPr id="10249" name="Rectangle 8"/>
          <p:cNvSpPr>
            <a:spLocks noChangeArrowheads="1"/>
          </p:cNvSpPr>
          <p:nvPr/>
        </p:nvSpPr>
        <p:spPr bwMode="auto">
          <a:xfrm>
            <a:off x="2209800" y="35052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 err="1">
                <a:latin typeface="Calibri" pitchFamily="34" charset="0"/>
                <a:ea typeface="+mn-ea"/>
                <a:cs typeface="Arial" charset="0"/>
              </a:rPr>
              <a:t>opcode</a:t>
            </a:r>
            <a:endParaRPr lang="en-US" sz="2400" b="1" kern="1200" dirty="0"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990600" y="35052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kern="1200" dirty="0">
                <a:latin typeface="Calibri" pitchFamily="34" charset="0"/>
                <a:ea typeface="+mn-ea"/>
                <a:cs typeface="Arial" charset="0"/>
              </a:rPr>
              <a:t>unused</a:t>
            </a:r>
          </a:p>
        </p:txBody>
      </p:sp>
      <p:sp>
        <p:nvSpPr>
          <p:cNvPr id="10251" name="Rectangle 10"/>
          <p:cNvSpPr>
            <a:spLocks noChangeArrowheads="1"/>
          </p:cNvSpPr>
          <p:nvPr/>
        </p:nvSpPr>
        <p:spPr bwMode="auto">
          <a:xfrm>
            <a:off x="7086600" y="35052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 err="1">
                <a:latin typeface="Calibri" pitchFamily="34" charset="0"/>
                <a:ea typeface="+mn-ea"/>
                <a:cs typeface="Arial" charset="0"/>
              </a:rPr>
              <a:t>destR</a:t>
            </a:r>
            <a:endParaRPr lang="en-US" sz="2400" b="1" kern="1200" dirty="0"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52" name="Text Box 11"/>
          <p:cNvSpPr txBox="1">
            <a:spLocks noChangeArrowheads="1"/>
          </p:cNvSpPr>
          <p:nvPr/>
        </p:nvSpPr>
        <p:spPr bwMode="auto">
          <a:xfrm>
            <a:off x="1247775" y="3044825"/>
            <a:ext cx="78258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31-25</a:t>
            </a:r>
          </a:p>
        </p:txBody>
      </p:sp>
      <p:sp>
        <p:nvSpPr>
          <p:cNvPr id="10253" name="Text Box 12"/>
          <p:cNvSpPr txBox="1">
            <a:spLocks noChangeArrowheads="1"/>
          </p:cNvSpPr>
          <p:nvPr/>
        </p:nvSpPr>
        <p:spPr bwMode="auto">
          <a:xfrm>
            <a:off x="2314575" y="3044825"/>
            <a:ext cx="78258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24-22</a:t>
            </a:r>
          </a:p>
        </p:txBody>
      </p:sp>
      <p:sp>
        <p:nvSpPr>
          <p:cNvPr id="10254" name="Text Box 13"/>
          <p:cNvSpPr txBox="1">
            <a:spLocks noChangeArrowheads="1"/>
          </p:cNvSpPr>
          <p:nvPr/>
        </p:nvSpPr>
        <p:spPr bwMode="auto">
          <a:xfrm>
            <a:off x="3609975" y="3044825"/>
            <a:ext cx="78258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21-19</a:t>
            </a:r>
          </a:p>
        </p:txBody>
      </p:sp>
      <p:sp>
        <p:nvSpPr>
          <p:cNvPr id="10255" name="Text Box 14"/>
          <p:cNvSpPr txBox="1">
            <a:spLocks noChangeArrowheads="1"/>
          </p:cNvSpPr>
          <p:nvPr/>
        </p:nvSpPr>
        <p:spPr bwMode="auto">
          <a:xfrm>
            <a:off x="4905375" y="3044825"/>
            <a:ext cx="78258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18-16</a:t>
            </a:r>
          </a:p>
        </p:txBody>
      </p:sp>
      <p:sp>
        <p:nvSpPr>
          <p:cNvPr id="10256" name="Text Box 15"/>
          <p:cNvSpPr txBox="1">
            <a:spLocks noChangeArrowheads="1"/>
          </p:cNvSpPr>
          <p:nvPr/>
        </p:nvSpPr>
        <p:spPr bwMode="auto">
          <a:xfrm>
            <a:off x="6259513" y="3044825"/>
            <a:ext cx="6527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15-3</a:t>
            </a:r>
          </a:p>
        </p:txBody>
      </p:sp>
      <p:sp>
        <p:nvSpPr>
          <p:cNvPr id="10257" name="Text Box 16"/>
          <p:cNvSpPr txBox="1">
            <a:spLocks noChangeArrowheads="1"/>
          </p:cNvSpPr>
          <p:nvPr/>
        </p:nvSpPr>
        <p:spPr bwMode="auto">
          <a:xfrm>
            <a:off x="7459663" y="3044825"/>
            <a:ext cx="5229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2-0</a:t>
            </a:r>
          </a:p>
        </p:txBody>
      </p:sp>
      <p:sp>
        <p:nvSpPr>
          <p:cNvPr id="10258" name="Rectangle 17"/>
          <p:cNvSpPr>
            <a:spLocks noChangeArrowheads="1"/>
          </p:cNvSpPr>
          <p:nvPr/>
        </p:nvSpPr>
        <p:spPr bwMode="auto">
          <a:xfrm>
            <a:off x="3429000" y="53340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 err="1">
                <a:latin typeface="Calibri" pitchFamily="34" charset="0"/>
                <a:ea typeface="+mn-ea"/>
                <a:cs typeface="Arial" charset="0"/>
              </a:rPr>
              <a:t>regA</a:t>
            </a:r>
            <a:endParaRPr lang="en-US" sz="2400" b="1" kern="1200" dirty="0"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59" name="Rectangle 18"/>
          <p:cNvSpPr>
            <a:spLocks noChangeArrowheads="1"/>
          </p:cNvSpPr>
          <p:nvPr/>
        </p:nvSpPr>
        <p:spPr bwMode="auto">
          <a:xfrm>
            <a:off x="4648200" y="53340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 err="1">
                <a:latin typeface="Calibri" pitchFamily="34" charset="0"/>
                <a:ea typeface="+mn-ea"/>
                <a:cs typeface="Arial" charset="0"/>
              </a:rPr>
              <a:t>regB</a:t>
            </a:r>
            <a:endParaRPr lang="en-US" sz="2400" b="1" kern="1200" dirty="0"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60" name="Rectangle 19"/>
          <p:cNvSpPr>
            <a:spLocks noChangeArrowheads="1"/>
          </p:cNvSpPr>
          <p:nvPr/>
        </p:nvSpPr>
        <p:spPr bwMode="auto">
          <a:xfrm>
            <a:off x="5867400" y="5334000"/>
            <a:ext cx="25146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>
                <a:latin typeface="Calibri" pitchFamily="34" charset="0"/>
                <a:ea typeface="+mn-ea"/>
                <a:cs typeface="Arial" charset="0"/>
              </a:rPr>
              <a:t>offset</a:t>
            </a:r>
          </a:p>
        </p:txBody>
      </p:sp>
      <p:sp>
        <p:nvSpPr>
          <p:cNvPr id="10261" name="Rectangle 20"/>
          <p:cNvSpPr>
            <a:spLocks noChangeArrowheads="1"/>
          </p:cNvSpPr>
          <p:nvPr/>
        </p:nvSpPr>
        <p:spPr bwMode="auto">
          <a:xfrm>
            <a:off x="2209800" y="53340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 err="1">
                <a:latin typeface="Calibri" pitchFamily="34" charset="0"/>
                <a:ea typeface="+mn-ea"/>
                <a:cs typeface="Arial" charset="0"/>
              </a:rPr>
              <a:t>opcode</a:t>
            </a:r>
            <a:endParaRPr lang="en-US" sz="2400" b="1" kern="1200" dirty="0"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62" name="Rectangle 21"/>
          <p:cNvSpPr>
            <a:spLocks noChangeArrowheads="1"/>
          </p:cNvSpPr>
          <p:nvPr/>
        </p:nvSpPr>
        <p:spPr bwMode="auto">
          <a:xfrm>
            <a:off x="990600" y="53340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kern="1200" dirty="0">
                <a:latin typeface="Calibri" pitchFamily="34" charset="0"/>
                <a:ea typeface="+mn-ea"/>
                <a:cs typeface="Arial" charset="0"/>
              </a:rPr>
              <a:t>unused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247775" y="4873625"/>
            <a:ext cx="78258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31-25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2314575" y="4873625"/>
            <a:ext cx="78258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24-22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3609975" y="4873625"/>
            <a:ext cx="78258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21-19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4905375" y="4873625"/>
            <a:ext cx="78258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18-16</a:t>
            </a:r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6958013" y="4873625"/>
            <a:ext cx="6527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15-0</a:t>
            </a:r>
          </a:p>
        </p:txBody>
      </p:sp>
    </p:spTree>
    <p:extLst>
      <p:ext uri="{BB962C8B-B14F-4D97-AF65-F5344CB8AC3E}">
        <p14:creationId xmlns:p14="http://schemas.microsoft.com/office/powerpoint/2010/main" val="388698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" name="Shape 2771"/>
          <p:cNvSpPr txBox="1">
            <a:spLocks noGrp="1"/>
          </p:cNvSpPr>
          <p:nvPr>
            <p:ph type="sldNum" idx="4294967295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400">
                <a:ea typeface="Calibri"/>
                <a:sym typeface="Calibri"/>
              </a:rPr>
              <a:pPr>
                <a:buSzPct val="25000"/>
              </a:pPr>
              <a:t>40</a:t>
            </a:fld>
            <a:endParaRPr lang="en-US" sz="1400">
              <a:ea typeface="Calibri"/>
              <a:sym typeface="Calibri"/>
            </a:endParaRPr>
          </a:p>
        </p:txBody>
      </p:sp>
      <p:sp>
        <p:nvSpPr>
          <p:cNvPr id="2772" name="Shape 2772"/>
          <p:cNvSpPr/>
          <p:nvPr/>
        </p:nvSpPr>
        <p:spPr>
          <a:xfrm>
            <a:off x="6140450" y="3149600"/>
            <a:ext cx="1676399" cy="26669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3" name="Shape 2773"/>
          <p:cNvSpPr txBox="1">
            <a:spLocks noGrp="1"/>
          </p:cNvSpPr>
          <p:nvPr>
            <p:ph type="title" idx="4294967295"/>
          </p:nvPr>
        </p:nvSpPr>
        <p:spPr>
          <a:xfrm>
            <a:off x="574675" y="304800"/>
            <a:ext cx="80010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Return to State 0: Fetch cycle                                  to execute the next instruction</a:t>
            </a:r>
            <a:r>
              <a:rPr lang="en-US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774" name="Shape 2774"/>
          <p:cNvSpPr/>
          <p:nvPr/>
        </p:nvSpPr>
        <p:spPr>
          <a:xfrm>
            <a:off x="4464050" y="1397000"/>
            <a:ext cx="1676399" cy="1066799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State 0:</a:t>
            </a:r>
          </a:p>
          <a:p>
            <a:pPr algn="ctr"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Fetch cycle</a:t>
            </a:r>
          </a:p>
        </p:txBody>
      </p:sp>
      <p:cxnSp>
        <p:nvCxnSpPr>
          <p:cNvPr id="2776" name="Shape 2776"/>
          <p:cNvCxnSpPr/>
          <p:nvPr/>
        </p:nvCxnSpPr>
        <p:spPr>
          <a:xfrm flipH="1">
            <a:off x="5301762" y="2542928"/>
            <a:ext cx="488" cy="22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777" name="Shape 2777"/>
          <p:cNvSpPr/>
          <p:nvPr/>
        </p:nvSpPr>
        <p:spPr>
          <a:xfrm>
            <a:off x="4387850" y="1320800"/>
            <a:ext cx="1828800" cy="1219199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8" name="Shape 2778"/>
          <p:cNvSpPr/>
          <p:nvPr/>
        </p:nvSpPr>
        <p:spPr>
          <a:xfrm>
            <a:off x="590550" y="1143000"/>
            <a:ext cx="3797299" cy="4508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6086" y="110197"/>
                </a:moveTo>
                <a:cubicBezTo>
                  <a:pt x="17056" y="115098"/>
                  <a:pt x="8026" y="119999"/>
                  <a:pt x="6822" y="104112"/>
                </a:cubicBezTo>
                <a:cubicBezTo>
                  <a:pt x="5618" y="88225"/>
                  <a:pt x="0" y="29746"/>
                  <a:pt x="18862" y="14873"/>
                </a:cubicBezTo>
                <a:cubicBezTo>
                  <a:pt x="37725" y="0"/>
                  <a:pt x="78862" y="7436"/>
                  <a:pt x="120000" y="14873"/>
                </a:cubicBez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9" name="Shape 2779"/>
          <p:cNvCxnSpPr/>
          <p:nvPr/>
        </p:nvCxnSpPr>
        <p:spPr>
          <a:xfrm flipH="1">
            <a:off x="1644650" y="3149600"/>
            <a:ext cx="3124199" cy="6095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780" name="Shape 2780"/>
          <p:cNvSpPr/>
          <p:nvPr/>
        </p:nvSpPr>
        <p:spPr>
          <a:xfrm>
            <a:off x="6445250" y="3759200"/>
            <a:ext cx="1066799" cy="685799"/>
          </a:xfrm>
          <a:prstGeom prst="ellipse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beq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cycle3</a:t>
            </a:r>
          </a:p>
        </p:txBody>
      </p:sp>
      <p:cxnSp>
        <p:nvCxnSpPr>
          <p:cNvPr id="2781" name="Shape 2781"/>
          <p:cNvCxnSpPr/>
          <p:nvPr/>
        </p:nvCxnSpPr>
        <p:spPr>
          <a:xfrm flipH="1">
            <a:off x="3168649" y="3302000"/>
            <a:ext cx="1752600" cy="5333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782" name="Shape 2782"/>
          <p:cNvCxnSpPr/>
          <p:nvPr/>
        </p:nvCxnSpPr>
        <p:spPr>
          <a:xfrm flipH="1">
            <a:off x="4540250" y="3378200"/>
            <a:ext cx="609599" cy="457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783" name="Shape 2783"/>
          <p:cNvCxnSpPr/>
          <p:nvPr/>
        </p:nvCxnSpPr>
        <p:spPr>
          <a:xfrm>
            <a:off x="5454650" y="3378200"/>
            <a:ext cx="152399" cy="381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784" name="Shape 2784"/>
          <p:cNvSpPr/>
          <p:nvPr/>
        </p:nvSpPr>
        <p:spPr>
          <a:xfrm>
            <a:off x="4997450" y="3759200"/>
            <a:ext cx="1066799" cy="685799"/>
          </a:xfrm>
          <a:prstGeom prst="ellipse">
            <a:avLst/>
          </a:prstGeom>
          <a:solidFill>
            <a:srgbClr val="99FF33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sw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cycle3</a:t>
            </a:r>
          </a:p>
        </p:txBody>
      </p:sp>
      <p:sp>
        <p:nvSpPr>
          <p:cNvPr id="2785" name="Shape 2785"/>
          <p:cNvSpPr/>
          <p:nvPr/>
        </p:nvSpPr>
        <p:spPr>
          <a:xfrm>
            <a:off x="3625850" y="3759200"/>
            <a:ext cx="1066799" cy="685799"/>
          </a:xfrm>
          <a:prstGeom prst="ellipse">
            <a:avLst/>
          </a:pr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lw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cycle3</a:t>
            </a:r>
          </a:p>
        </p:txBody>
      </p:sp>
      <p:sp>
        <p:nvSpPr>
          <p:cNvPr id="2786" name="Shape 2786"/>
          <p:cNvSpPr/>
          <p:nvPr/>
        </p:nvSpPr>
        <p:spPr>
          <a:xfrm>
            <a:off x="882650" y="3759200"/>
            <a:ext cx="1066799" cy="685799"/>
          </a:xfrm>
          <a:prstGeom prst="ellipse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add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 3</a:t>
            </a:r>
          </a:p>
        </p:txBody>
      </p:sp>
      <p:sp>
        <p:nvSpPr>
          <p:cNvPr id="2787" name="Shape 2787"/>
          <p:cNvSpPr/>
          <p:nvPr/>
        </p:nvSpPr>
        <p:spPr>
          <a:xfrm>
            <a:off x="882650" y="4597400"/>
            <a:ext cx="1066799" cy="685799"/>
          </a:xfrm>
          <a:prstGeom prst="ellipse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add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 4</a:t>
            </a:r>
          </a:p>
        </p:txBody>
      </p:sp>
      <p:sp>
        <p:nvSpPr>
          <p:cNvPr id="2788" name="Shape 2788"/>
          <p:cNvSpPr/>
          <p:nvPr/>
        </p:nvSpPr>
        <p:spPr>
          <a:xfrm>
            <a:off x="3625850" y="4597400"/>
            <a:ext cx="1066799" cy="685799"/>
          </a:xfrm>
          <a:prstGeom prst="ellipse">
            <a:avLst/>
          </a:pr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lw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cycle4</a:t>
            </a:r>
          </a:p>
        </p:txBody>
      </p:sp>
      <p:sp>
        <p:nvSpPr>
          <p:cNvPr id="2789" name="Shape 2789"/>
          <p:cNvSpPr/>
          <p:nvPr/>
        </p:nvSpPr>
        <p:spPr>
          <a:xfrm>
            <a:off x="4997450" y="4597400"/>
            <a:ext cx="1066799" cy="685799"/>
          </a:xfrm>
          <a:prstGeom prst="ellipse">
            <a:avLst/>
          </a:prstGeom>
          <a:solidFill>
            <a:srgbClr val="99FF33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sw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cycle4</a:t>
            </a:r>
          </a:p>
        </p:txBody>
      </p:sp>
      <p:sp>
        <p:nvSpPr>
          <p:cNvPr id="2790" name="Shape 2790"/>
          <p:cNvSpPr/>
          <p:nvPr/>
        </p:nvSpPr>
        <p:spPr>
          <a:xfrm>
            <a:off x="6445250" y="4597400"/>
            <a:ext cx="1066799" cy="685799"/>
          </a:xfrm>
          <a:prstGeom prst="ellipse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beq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cycle4</a:t>
            </a:r>
          </a:p>
        </p:txBody>
      </p:sp>
      <p:sp>
        <p:nvSpPr>
          <p:cNvPr id="2791" name="Shape 2791"/>
          <p:cNvSpPr/>
          <p:nvPr/>
        </p:nvSpPr>
        <p:spPr>
          <a:xfrm>
            <a:off x="2254250" y="3759200"/>
            <a:ext cx="1066799" cy="685799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nor</a:t>
            </a:r>
          </a:p>
          <a:p>
            <a:pPr algn="ctr">
              <a:buSzPct val="25000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cycle 3</a:t>
            </a:r>
          </a:p>
        </p:txBody>
      </p:sp>
      <p:sp>
        <p:nvSpPr>
          <p:cNvPr id="2792" name="Shape 2792"/>
          <p:cNvSpPr/>
          <p:nvPr/>
        </p:nvSpPr>
        <p:spPr>
          <a:xfrm>
            <a:off x="2254250" y="4597400"/>
            <a:ext cx="1066799" cy="685799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nor</a:t>
            </a:r>
          </a:p>
          <a:p>
            <a:pPr algn="ctr">
              <a:buSzPct val="25000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cycle 4</a:t>
            </a:r>
          </a:p>
        </p:txBody>
      </p:sp>
      <p:cxnSp>
        <p:nvCxnSpPr>
          <p:cNvPr id="2793" name="Shape 2793"/>
          <p:cNvCxnSpPr/>
          <p:nvPr/>
        </p:nvCxnSpPr>
        <p:spPr>
          <a:xfrm>
            <a:off x="5759450" y="3302000"/>
            <a:ext cx="1066799" cy="457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794" name="Shape 2794"/>
          <p:cNvSpPr/>
          <p:nvPr/>
        </p:nvSpPr>
        <p:spPr>
          <a:xfrm>
            <a:off x="3625850" y="5435600"/>
            <a:ext cx="1066799" cy="685799"/>
          </a:xfrm>
          <a:prstGeom prst="ellipse">
            <a:avLst/>
          </a:pr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lw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cycle5</a:t>
            </a:r>
          </a:p>
        </p:txBody>
      </p:sp>
      <p:cxnSp>
        <p:nvCxnSpPr>
          <p:cNvPr id="2795" name="Shape 2795"/>
          <p:cNvCxnSpPr/>
          <p:nvPr/>
        </p:nvCxnSpPr>
        <p:spPr>
          <a:xfrm>
            <a:off x="1416050" y="4445000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796" name="Shape 2796"/>
          <p:cNvCxnSpPr/>
          <p:nvPr/>
        </p:nvCxnSpPr>
        <p:spPr>
          <a:xfrm>
            <a:off x="2787650" y="4445000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797" name="Shape 2797"/>
          <p:cNvCxnSpPr/>
          <p:nvPr/>
        </p:nvCxnSpPr>
        <p:spPr>
          <a:xfrm>
            <a:off x="4159250" y="4445000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798" name="Shape 2798"/>
          <p:cNvCxnSpPr/>
          <p:nvPr/>
        </p:nvCxnSpPr>
        <p:spPr>
          <a:xfrm>
            <a:off x="5530850" y="4445000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799" name="Shape 2799"/>
          <p:cNvCxnSpPr/>
          <p:nvPr/>
        </p:nvCxnSpPr>
        <p:spPr>
          <a:xfrm>
            <a:off x="6978650" y="4445000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800" name="Shape 2800"/>
          <p:cNvCxnSpPr/>
          <p:nvPr/>
        </p:nvCxnSpPr>
        <p:spPr>
          <a:xfrm>
            <a:off x="4159250" y="5283200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2801" name="Shape 2801"/>
          <p:cNvGrpSpPr/>
          <p:nvPr/>
        </p:nvGrpSpPr>
        <p:grpSpPr>
          <a:xfrm>
            <a:off x="1704975" y="4216400"/>
            <a:ext cx="7134224" cy="2000249"/>
            <a:chOff x="806" y="2976"/>
            <a:chExt cx="4493" cy="1259"/>
          </a:xfrm>
        </p:grpSpPr>
        <p:sp>
          <p:nvSpPr>
            <p:cNvPr id="2802" name="Shape 2802"/>
            <p:cNvSpPr txBox="1"/>
            <p:nvPr/>
          </p:nvSpPr>
          <p:spPr>
            <a:xfrm>
              <a:off x="806" y="2985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2803" name="Shape 2803"/>
            <p:cNvSpPr txBox="1"/>
            <p:nvPr/>
          </p:nvSpPr>
          <p:spPr>
            <a:xfrm>
              <a:off x="806" y="3513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2804" name="Shape 2804"/>
            <p:cNvSpPr txBox="1"/>
            <p:nvPr/>
          </p:nvSpPr>
          <p:spPr>
            <a:xfrm>
              <a:off x="1670" y="2985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2805" name="Shape 2805"/>
            <p:cNvSpPr txBox="1"/>
            <p:nvPr/>
          </p:nvSpPr>
          <p:spPr>
            <a:xfrm>
              <a:off x="1679" y="3504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2806" name="Shape 2806"/>
            <p:cNvSpPr txBox="1"/>
            <p:nvPr/>
          </p:nvSpPr>
          <p:spPr>
            <a:xfrm>
              <a:off x="2544" y="2976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2807" name="Shape 2807"/>
            <p:cNvSpPr txBox="1"/>
            <p:nvPr/>
          </p:nvSpPr>
          <p:spPr>
            <a:xfrm>
              <a:off x="2544" y="3504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2808" name="Shape 2808"/>
            <p:cNvSpPr txBox="1"/>
            <p:nvPr/>
          </p:nvSpPr>
          <p:spPr>
            <a:xfrm>
              <a:off x="3445" y="2985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9</a:t>
              </a:r>
            </a:p>
          </p:txBody>
        </p:sp>
        <p:sp>
          <p:nvSpPr>
            <p:cNvPr id="2809" name="Shape 2809"/>
            <p:cNvSpPr txBox="1"/>
            <p:nvPr/>
          </p:nvSpPr>
          <p:spPr>
            <a:xfrm>
              <a:off x="3445" y="3513"/>
              <a:ext cx="280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10</a:t>
              </a:r>
            </a:p>
          </p:txBody>
        </p:sp>
        <p:sp>
          <p:nvSpPr>
            <p:cNvPr id="2810" name="Shape 2810"/>
            <p:cNvSpPr txBox="1"/>
            <p:nvPr/>
          </p:nvSpPr>
          <p:spPr>
            <a:xfrm>
              <a:off x="4309" y="2985"/>
              <a:ext cx="280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11</a:t>
              </a:r>
            </a:p>
          </p:txBody>
        </p:sp>
        <p:sp>
          <p:nvSpPr>
            <p:cNvPr id="2811" name="Shape 2811"/>
            <p:cNvSpPr txBox="1"/>
            <p:nvPr/>
          </p:nvSpPr>
          <p:spPr>
            <a:xfrm>
              <a:off x="4320" y="3504"/>
              <a:ext cx="280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12</a:t>
              </a:r>
            </a:p>
          </p:txBody>
        </p:sp>
        <p:sp>
          <p:nvSpPr>
            <p:cNvPr id="2812" name="Shape 2812"/>
            <p:cNvSpPr txBox="1"/>
            <p:nvPr/>
          </p:nvSpPr>
          <p:spPr>
            <a:xfrm>
              <a:off x="5184" y="2976"/>
              <a:ext cx="115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sz="20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3" name="Shape 2813"/>
            <p:cNvSpPr txBox="1"/>
            <p:nvPr/>
          </p:nvSpPr>
          <p:spPr>
            <a:xfrm>
              <a:off x="5184" y="3504"/>
              <a:ext cx="115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sz="20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4" name="Shape 2814"/>
            <p:cNvSpPr txBox="1"/>
            <p:nvPr/>
          </p:nvSpPr>
          <p:spPr>
            <a:xfrm>
              <a:off x="2592" y="3984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sp>
        <p:nvSpPr>
          <p:cNvPr id="2775" name="Shape 2775"/>
          <p:cNvSpPr/>
          <p:nvPr/>
        </p:nvSpPr>
        <p:spPr>
          <a:xfrm>
            <a:off x="4417159" y="2771883"/>
            <a:ext cx="1828800" cy="650275"/>
          </a:xfrm>
          <a:prstGeom prst="ellipse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State1: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decode</a:t>
            </a:r>
          </a:p>
        </p:txBody>
      </p:sp>
      <p:cxnSp>
        <p:nvCxnSpPr>
          <p:cNvPr id="46" name="Shape 1589"/>
          <p:cNvCxnSpPr/>
          <p:nvPr/>
        </p:nvCxnSpPr>
        <p:spPr>
          <a:xfrm>
            <a:off x="4057649" y="1641628"/>
            <a:ext cx="390795" cy="7151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50963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9" name="Shape 2819"/>
          <p:cNvSpPr txBox="1">
            <a:spLocks noGrp="1"/>
          </p:cNvSpPr>
          <p:nvPr>
            <p:ph type="title" idx="4294967295"/>
          </p:nvPr>
        </p:nvSpPr>
        <p:spPr>
          <a:xfrm>
            <a:off x="574675" y="-76200"/>
            <a:ext cx="80010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State 11: </a:t>
            </a:r>
            <a:r>
              <a:rPr lang="en-US" sz="3600" b="1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beq</a:t>
            </a:r>
            <a:r>
              <a:rPr lang="en-US" sz="36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cycle </a:t>
            </a:r>
            <a:r>
              <a:rPr lang="en-US" sz="3600" b="1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zh-CN" altLang="en-US" sz="3600" b="1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（错误？</a:t>
            </a:r>
            <a:r>
              <a:rPr lang="en-US" altLang="zh-CN" sz="3600" b="1" i="0" u="none" strike="noStrike" cap="none" dirty="0" err="1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HaHa</a:t>
            </a:r>
            <a:r>
              <a:rPr lang="zh-CN" altLang="en-US" sz="3600" b="1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）</a:t>
            </a:r>
            <a:r>
              <a:rPr lang="en-US" sz="3600" b="1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8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20" name="Shape 2820"/>
          <p:cNvGrpSpPr/>
          <p:nvPr/>
        </p:nvGrpSpPr>
        <p:grpSpPr>
          <a:xfrm>
            <a:off x="5610225" y="4876802"/>
            <a:ext cx="288924" cy="1404937"/>
            <a:chOff x="3534" y="3071"/>
            <a:chExt cx="181" cy="884"/>
          </a:xfrm>
        </p:grpSpPr>
        <p:cxnSp>
          <p:nvCxnSpPr>
            <p:cNvPr id="2821" name="Shape 2821"/>
            <p:cNvCxnSpPr/>
            <p:nvPr/>
          </p:nvCxnSpPr>
          <p:spPr>
            <a:xfrm>
              <a:off x="3600" y="3071"/>
              <a:ext cx="0" cy="67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22" name="Shape 2822"/>
            <p:cNvSpPr txBox="1"/>
            <p:nvPr/>
          </p:nvSpPr>
          <p:spPr>
            <a:xfrm>
              <a:off x="3534" y="3743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2823" name="Shape 2823"/>
          <p:cNvGrpSpPr/>
          <p:nvPr/>
        </p:nvGrpSpPr>
        <p:grpSpPr>
          <a:xfrm>
            <a:off x="3924299" y="3962400"/>
            <a:ext cx="288924" cy="2840038"/>
            <a:chOff x="2471" y="2495"/>
            <a:chExt cx="181" cy="1789"/>
          </a:xfrm>
        </p:grpSpPr>
        <p:cxnSp>
          <p:nvCxnSpPr>
            <p:cNvPr id="2824" name="Shape 2824"/>
            <p:cNvCxnSpPr/>
            <p:nvPr/>
          </p:nvCxnSpPr>
          <p:spPr>
            <a:xfrm>
              <a:off x="2544" y="2495"/>
              <a:ext cx="0" cy="158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25" name="Shape 2825"/>
            <p:cNvSpPr txBox="1"/>
            <p:nvPr/>
          </p:nvSpPr>
          <p:spPr>
            <a:xfrm>
              <a:off x="2471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2826" name="Shape 2826"/>
          <p:cNvGrpSpPr/>
          <p:nvPr/>
        </p:nvGrpSpPr>
        <p:grpSpPr>
          <a:xfrm>
            <a:off x="1300162" y="3048000"/>
            <a:ext cx="288924" cy="3754438"/>
            <a:chOff x="818" y="1920"/>
            <a:chExt cx="181" cy="2365"/>
          </a:xfrm>
        </p:grpSpPr>
        <p:cxnSp>
          <p:nvCxnSpPr>
            <p:cNvPr id="2827" name="Shape 2827"/>
            <p:cNvCxnSpPr/>
            <p:nvPr/>
          </p:nvCxnSpPr>
          <p:spPr>
            <a:xfrm>
              <a:off x="911" y="1920"/>
              <a:ext cx="0" cy="216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28" name="Shape 2828"/>
            <p:cNvSpPr txBox="1"/>
            <p:nvPr/>
          </p:nvSpPr>
          <p:spPr>
            <a:xfrm>
              <a:off x="818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2829" name="Shape 2829"/>
          <p:cNvGrpSpPr/>
          <p:nvPr/>
        </p:nvGrpSpPr>
        <p:grpSpPr>
          <a:xfrm>
            <a:off x="1676400" y="3352801"/>
            <a:ext cx="809624" cy="2928937"/>
            <a:chOff x="1056" y="2112"/>
            <a:chExt cx="509" cy="1844"/>
          </a:xfrm>
        </p:grpSpPr>
        <p:cxnSp>
          <p:nvCxnSpPr>
            <p:cNvPr id="2830" name="Shape 2830"/>
            <p:cNvCxnSpPr/>
            <p:nvPr/>
          </p:nvCxnSpPr>
          <p:spPr>
            <a:xfrm>
              <a:off x="1392" y="2112"/>
              <a:ext cx="0" cy="163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31" name="Shape 2831"/>
            <p:cNvSpPr txBox="1"/>
            <p:nvPr/>
          </p:nvSpPr>
          <p:spPr>
            <a:xfrm>
              <a:off x="1056" y="3743"/>
              <a:ext cx="509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    X    </a:t>
              </a:r>
            </a:p>
          </p:txBody>
        </p:sp>
      </p:grpSp>
      <p:grpSp>
        <p:nvGrpSpPr>
          <p:cNvPr id="2832" name="Shape 2832"/>
          <p:cNvGrpSpPr/>
          <p:nvPr/>
        </p:nvGrpSpPr>
        <p:grpSpPr>
          <a:xfrm>
            <a:off x="2609850" y="4876800"/>
            <a:ext cx="288924" cy="1925638"/>
            <a:chOff x="1644" y="3071"/>
            <a:chExt cx="181" cy="1213"/>
          </a:xfrm>
        </p:grpSpPr>
        <p:cxnSp>
          <p:nvCxnSpPr>
            <p:cNvPr id="2833" name="Shape 2833"/>
            <p:cNvCxnSpPr/>
            <p:nvPr/>
          </p:nvCxnSpPr>
          <p:spPr>
            <a:xfrm>
              <a:off x="1728" y="3071"/>
              <a:ext cx="0" cy="1007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34" name="Shape 2834"/>
            <p:cNvSpPr txBox="1"/>
            <p:nvPr/>
          </p:nvSpPr>
          <p:spPr>
            <a:xfrm>
              <a:off x="1644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2835" name="Shape 2835"/>
          <p:cNvGrpSpPr/>
          <p:nvPr/>
        </p:nvGrpSpPr>
        <p:grpSpPr>
          <a:xfrm>
            <a:off x="2987674" y="4876802"/>
            <a:ext cx="530225" cy="1404937"/>
            <a:chOff x="1881" y="3071"/>
            <a:chExt cx="334" cy="884"/>
          </a:xfrm>
        </p:grpSpPr>
        <p:cxnSp>
          <p:nvCxnSpPr>
            <p:cNvPr id="2836" name="Shape 2836"/>
            <p:cNvCxnSpPr/>
            <p:nvPr/>
          </p:nvCxnSpPr>
          <p:spPr>
            <a:xfrm>
              <a:off x="2063" y="3071"/>
              <a:ext cx="0" cy="67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37" name="Shape 2837"/>
            <p:cNvSpPr txBox="1"/>
            <p:nvPr/>
          </p:nvSpPr>
          <p:spPr>
            <a:xfrm>
              <a:off x="1881" y="3743"/>
              <a:ext cx="334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X  </a:t>
              </a:r>
            </a:p>
          </p:txBody>
        </p:sp>
      </p:grpSp>
      <p:grpSp>
        <p:nvGrpSpPr>
          <p:cNvPr id="2838" name="Shape 2838"/>
          <p:cNvGrpSpPr/>
          <p:nvPr/>
        </p:nvGrpSpPr>
        <p:grpSpPr>
          <a:xfrm>
            <a:off x="4354515" y="3810001"/>
            <a:ext cx="763588" cy="2471737"/>
            <a:chOff x="2743" y="2400"/>
            <a:chExt cx="481" cy="1556"/>
          </a:xfrm>
        </p:grpSpPr>
        <p:cxnSp>
          <p:nvCxnSpPr>
            <p:cNvPr id="2839" name="Shape 2839"/>
            <p:cNvCxnSpPr/>
            <p:nvPr/>
          </p:nvCxnSpPr>
          <p:spPr>
            <a:xfrm>
              <a:off x="3120" y="2400"/>
              <a:ext cx="0" cy="134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40" name="Shape 2840"/>
            <p:cNvSpPr txBox="1"/>
            <p:nvPr/>
          </p:nvSpPr>
          <p:spPr>
            <a:xfrm>
              <a:off x="2743" y="3743"/>
              <a:ext cx="4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      X </a:t>
              </a:r>
            </a:p>
          </p:txBody>
        </p:sp>
      </p:grpSp>
      <p:grpSp>
        <p:nvGrpSpPr>
          <p:cNvPr id="2841" name="Shape 2841"/>
          <p:cNvGrpSpPr/>
          <p:nvPr/>
        </p:nvGrpSpPr>
        <p:grpSpPr>
          <a:xfrm>
            <a:off x="5010153" y="4648201"/>
            <a:ext cx="623887" cy="2154238"/>
            <a:chOff x="3155" y="2928"/>
            <a:chExt cx="392" cy="1357"/>
          </a:xfrm>
        </p:grpSpPr>
        <p:cxnSp>
          <p:nvCxnSpPr>
            <p:cNvPr id="2842" name="Shape 2842"/>
            <p:cNvCxnSpPr/>
            <p:nvPr/>
          </p:nvCxnSpPr>
          <p:spPr>
            <a:xfrm>
              <a:off x="3359" y="2928"/>
              <a:ext cx="0" cy="115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43" name="Shape 2843"/>
            <p:cNvSpPr txBox="1"/>
            <p:nvPr/>
          </p:nvSpPr>
          <p:spPr>
            <a:xfrm>
              <a:off x="3155" y="4072"/>
              <a:ext cx="392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 X   </a:t>
              </a:r>
            </a:p>
          </p:txBody>
        </p:sp>
      </p:grpSp>
      <p:grpSp>
        <p:nvGrpSpPr>
          <p:cNvPr id="2844" name="Shape 2844"/>
          <p:cNvGrpSpPr/>
          <p:nvPr/>
        </p:nvGrpSpPr>
        <p:grpSpPr>
          <a:xfrm>
            <a:off x="7378706" y="4419600"/>
            <a:ext cx="671513" cy="1862137"/>
            <a:chOff x="4647" y="2784"/>
            <a:chExt cx="422" cy="1172"/>
          </a:xfrm>
        </p:grpSpPr>
        <p:cxnSp>
          <p:nvCxnSpPr>
            <p:cNvPr id="2845" name="Shape 2845"/>
            <p:cNvCxnSpPr/>
            <p:nvPr/>
          </p:nvCxnSpPr>
          <p:spPr>
            <a:xfrm>
              <a:off x="4752" y="2831"/>
              <a:ext cx="0" cy="9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6" name="Shape 2846"/>
            <p:cNvCxnSpPr/>
            <p:nvPr/>
          </p:nvCxnSpPr>
          <p:spPr>
            <a:xfrm>
              <a:off x="4800" y="2784"/>
              <a:ext cx="0" cy="959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47" name="Shape 2847"/>
            <p:cNvSpPr txBox="1"/>
            <p:nvPr/>
          </p:nvSpPr>
          <p:spPr>
            <a:xfrm>
              <a:off x="4647" y="3743"/>
              <a:ext cx="422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11   </a:t>
              </a:r>
            </a:p>
          </p:txBody>
        </p:sp>
      </p:grpSp>
      <p:grpSp>
        <p:nvGrpSpPr>
          <p:cNvPr id="2848" name="Shape 2848"/>
          <p:cNvGrpSpPr/>
          <p:nvPr/>
        </p:nvGrpSpPr>
        <p:grpSpPr>
          <a:xfrm>
            <a:off x="6932617" y="3276599"/>
            <a:ext cx="611188" cy="3525838"/>
            <a:chOff x="4366" y="2063"/>
            <a:chExt cx="385" cy="2221"/>
          </a:xfrm>
        </p:grpSpPr>
        <p:cxnSp>
          <p:nvCxnSpPr>
            <p:cNvPr id="2849" name="Shape 2849"/>
            <p:cNvCxnSpPr/>
            <p:nvPr/>
          </p:nvCxnSpPr>
          <p:spPr>
            <a:xfrm flipH="1">
              <a:off x="4512" y="2063"/>
              <a:ext cx="239" cy="19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50" name="Shape 2850"/>
            <p:cNvGrpSpPr/>
            <p:nvPr/>
          </p:nvGrpSpPr>
          <p:grpSpPr>
            <a:xfrm>
              <a:off x="4366" y="2255"/>
              <a:ext cx="328" cy="2029"/>
              <a:chOff x="4366" y="2255"/>
              <a:chExt cx="328" cy="2029"/>
            </a:xfrm>
          </p:grpSpPr>
          <p:cxnSp>
            <p:nvCxnSpPr>
              <p:cNvPr id="2851" name="Shape 2851"/>
              <p:cNvCxnSpPr/>
              <p:nvPr/>
            </p:nvCxnSpPr>
            <p:spPr>
              <a:xfrm>
                <a:off x="4511" y="2255"/>
                <a:ext cx="0" cy="1823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52" name="Shape 2852"/>
              <p:cNvSpPr txBox="1"/>
              <p:nvPr/>
            </p:nvSpPr>
            <p:spPr>
              <a:xfrm>
                <a:off x="4366" y="4072"/>
                <a:ext cx="328" cy="213"/>
              </a:xfrm>
              <a:prstGeom prst="rect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>
                    <a:latin typeface="Calibri"/>
                    <a:ea typeface="Calibri"/>
                    <a:cs typeface="Calibri"/>
                    <a:sym typeface="Calibri"/>
                  </a:rPr>
                  <a:t>  0   </a:t>
                </a:r>
              </a:p>
            </p:txBody>
          </p:sp>
        </p:grpSp>
      </p:grpSp>
      <p:grpSp>
        <p:nvGrpSpPr>
          <p:cNvPr id="2853" name="Shape 2853"/>
          <p:cNvGrpSpPr/>
          <p:nvPr/>
        </p:nvGrpSpPr>
        <p:grpSpPr>
          <a:xfrm>
            <a:off x="8061324" y="3962400"/>
            <a:ext cx="428625" cy="2840038"/>
            <a:chOff x="5077" y="2495"/>
            <a:chExt cx="270" cy="1789"/>
          </a:xfrm>
        </p:grpSpPr>
        <p:cxnSp>
          <p:nvCxnSpPr>
            <p:cNvPr id="2854" name="Shape 2854"/>
            <p:cNvCxnSpPr/>
            <p:nvPr/>
          </p:nvCxnSpPr>
          <p:spPr>
            <a:xfrm>
              <a:off x="5231" y="2495"/>
              <a:ext cx="0" cy="158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55" name="Shape 2855"/>
            <p:cNvSpPr txBox="1"/>
            <p:nvPr/>
          </p:nvSpPr>
          <p:spPr>
            <a:xfrm>
              <a:off x="5077" y="4072"/>
              <a:ext cx="270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0 </a:t>
              </a:r>
            </a:p>
          </p:txBody>
        </p:sp>
      </p:grpSp>
      <p:sp>
        <p:nvSpPr>
          <p:cNvPr id="2856" name="Shape 2856"/>
          <p:cNvSpPr/>
          <p:nvPr/>
        </p:nvSpPr>
        <p:spPr>
          <a:xfrm>
            <a:off x="1371600" y="2362200"/>
            <a:ext cx="381000" cy="685799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PC</a:t>
            </a:r>
          </a:p>
        </p:txBody>
      </p:sp>
      <p:sp>
        <p:nvSpPr>
          <p:cNvPr id="2857" name="Shape 2857"/>
          <p:cNvSpPr/>
          <p:nvPr/>
        </p:nvSpPr>
        <p:spPr>
          <a:xfrm>
            <a:off x="2667000" y="2362200"/>
            <a:ext cx="838199" cy="25145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Memory</a:t>
            </a:r>
          </a:p>
        </p:txBody>
      </p:sp>
      <p:sp>
        <p:nvSpPr>
          <p:cNvPr id="2858" name="Shape 2858"/>
          <p:cNvSpPr/>
          <p:nvPr/>
        </p:nvSpPr>
        <p:spPr>
          <a:xfrm>
            <a:off x="5638800" y="2286000"/>
            <a:ext cx="838199" cy="25908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Register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cxnSp>
        <p:nvCxnSpPr>
          <p:cNvPr id="2859" name="Shape 2859"/>
          <p:cNvCxnSpPr/>
          <p:nvPr/>
        </p:nvCxnSpPr>
        <p:spPr>
          <a:xfrm>
            <a:off x="1752600" y="27432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860" name="Shape 2860"/>
          <p:cNvCxnSpPr/>
          <p:nvPr/>
        </p:nvCxnSpPr>
        <p:spPr>
          <a:xfrm>
            <a:off x="2362200" y="29718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861" name="Shape 2861"/>
          <p:cNvCxnSpPr/>
          <p:nvPr/>
        </p:nvCxnSpPr>
        <p:spPr>
          <a:xfrm>
            <a:off x="5105400" y="3429000"/>
            <a:ext cx="5333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862" name="Shape 2862"/>
          <p:cNvCxnSpPr/>
          <p:nvPr/>
        </p:nvCxnSpPr>
        <p:spPr>
          <a:xfrm>
            <a:off x="5410200" y="42672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863" name="Shape 2863"/>
          <p:cNvCxnSpPr/>
          <p:nvPr/>
        </p:nvCxnSpPr>
        <p:spPr>
          <a:xfrm>
            <a:off x="3733800" y="4114800"/>
            <a:ext cx="13715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864" name="Shape 2864"/>
          <p:cNvCxnSpPr/>
          <p:nvPr/>
        </p:nvCxnSpPr>
        <p:spPr>
          <a:xfrm>
            <a:off x="4572000" y="2819400"/>
            <a:ext cx="1066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865" name="Shape 2865"/>
          <p:cNvCxnSpPr/>
          <p:nvPr/>
        </p:nvCxnSpPr>
        <p:spPr>
          <a:xfrm>
            <a:off x="4572000" y="2514600"/>
            <a:ext cx="1066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866" name="Shape 2866"/>
          <p:cNvCxnSpPr/>
          <p:nvPr/>
        </p:nvCxnSpPr>
        <p:spPr>
          <a:xfrm>
            <a:off x="4572000" y="32004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867" name="Shape 2867"/>
          <p:cNvCxnSpPr/>
          <p:nvPr/>
        </p:nvCxnSpPr>
        <p:spPr>
          <a:xfrm>
            <a:off x="4572000" y="36576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868" name="Shape 2868"/>
          <p:cNvSpPr/>
          <p:nvPr/>
        </p:nvSpPr>
        <p:spPr>
          <a:xfrm rot="-5400000">
            <a:off x="4476750" y="32956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69" name="Shape 2869"/>
          <p:cNvSpPr txBox="1"/>
          <p:nvPr/>
        </p:nvSpPr>
        <p:spPr>
          <a:xfrm>
            <a:off x="4800600" y="29718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2870" name="Shape 2870"/>
          <p:cNvSpPr/>
          <p:nvPr/>
        </p:nvSpPr>
        <p:spPr>
          <a:xfrm rot="-5400000">
            <a:off x="4781550" y="41338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71" name="Shape 2871"/>
          <p:cNvSpPr txBox="1"/>
          <p:nvPr/>
        </p:nvSpPr>
        <p:spPr>
          <a:xfrm>
            <a:off x="5105400" y="38100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2872" name="Shape 2872"/>
          <p:cNvSpPr/>
          <p:nvPr/>
        </p:nvSpPr>
        <p:spPr>
          <a:xfrm rot="-5400000">
            <a:off x="6953250" y="3867150"/>
            <a:ext cx="12191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73" name="Shape 2873"/>
          <p:cNvSpPr txBox="1"/>
          <p:nvPr/>
        </p:nvSpPr>
        <p:spPr>
          <a:xfrm>
            <a:off x="7391400" y="3429000"/>
            <a:ext cx="342899" cy="121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2874" name="Shape 2874"/>
          <p:cNvSpPr/>
          <p:nvPr/>
        </p:nvSpPr>
        <p:spPr>
          <a:xfrm>
            <a:off x="5257800" y="5029200"/>
            <a:ext cx="1219199" cy="304799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Sign extend</a:t>
            </a:r>
          </a:p>
        </p:txBody>
      </p:sp>
      <p:sp>
        <p:nvSpPr>
          <p:cNvPr id="2875" name="Shape 2875"/>
          <p:cNvSpPr/>
          <p:nvPr/>
        </p:nvSpPr>
        <p:spPr>
          <a:xfrm rot="-5400000">
            <a:off x="7442200" y="3149600"/>
            <a:ext cx="1676399" cy="558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5714" y="120000"/>
                </a:moveTo>
                <a:lnTo>
                  <a:pt x="120000" y="0"/>
                </a:lnTo>
                <a:lnTo>
                  <a:pt x="77142" y="0"/>
                </a:lnTo>
                <a:lnTo>
                  <a:pt x="68571" y="40000"/>
                </a:lnTo>
                <a:lnTo>
                  <a:pt x="51428" y="40000"/>
                </a:lnTo>
                <a:lnTo>
                  <a:pt x="42857" y="0"/>
                </a:lnTo>
                <a:lnTo>
                  <a:pt x="0" y="0"/>
                </a:lnTo>
                <a:lnTo>
                  <a:pt x="34285" y="120000"/>
                </a:lnTo>
                <a:lnTo>
                  <a:pt x="85714" y="120000"/>
                </a:lnTo>
                <a:close/>
              </a:path>
            </a:pathLst>
          </a:cu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6" name="Shape 2876"/>
          <p:cNvSpPr txBox="1"/>
          <p:nvPr/>
        </p:nvSpPr>
        <p:spPr>
          <a:xfrm>
            <a:off x="8262938" y="2951163"/>
            <a:ext cx="335348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>
              <a:buSzPct val="25000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L</a:t>
            </a:r>
          </a:p>
          <a:p>
            <a:pPr>
              <a:buSzPct val="25000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U</a:t>
            </a:r>
          </a:p>
        </p:txBody>
      </p:sp>
      <p:cxnSp>
        <p:nvCxnSpPr>
          <p:cNvPr id="2877" name="Shape 2877"/>
          <p:cNvCxnSpPr/>
          <p:nvPr/>
        </p:nvCxnSpPr>
        <p:spPr>
          <a:xfrm>
            <a:off x="7010400" y="2590800"/>
            <a:ext cx="3809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878" name="Shape 2878"/>
          <p:cNvSpPr txBox="1"/>
          <p:nvPr/>
        </p:nvSpPr>
        <p:spPr>
          <a:xfrm>
            <a:off x="3048000" y="4648200"/>
            <a:ext cx="5207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R/W</a:t>
            </a:r>
          </a:p>
        </p:txBody>
      </p:sp>
      <p:sp>
        <p:nvSpPr>
          <p:cNvPr id="2879" name="Shape 2879"/>
          <p:cNvSpPr txBox="1"/>
          <p:nvPr/>
        </p:nvSpPr>
        <p:spPr>
          <a:xfrm>
            <a:off x="2590800" y="46482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2880" name="Shape 2880"/>
          <p:cNvSpPr txBox="1"/>
          <p:nvPr/>
        </p:nvSpPr>
        <p:spPr>
          <a:xfrm>
            <a:off x="5562600" y="46482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2881" name="Shape 2881"/>
          <p:cNvSpPr/>
          <p:nvPr/>
        </p:nvSpPr>
        <p:spPr>
          <a:xfrm rot="-5400000">
            <a:off x="1733550" y="28384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82" name="Shape 2882"/>
          <p:cNvSpPr txBox="1"/>
          <p:nvPr/>
        </p:nvSpPr>
        <p:spPr>
          <a:xfrm>
            <a:off x="2057400" y="25146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2883" name="Shape 2883"/>
          <p:cNvSpPr/>
          <p:nvPr/>
        </p:nvSpPr>
        <p:spPr>
          <a:xfrm rot="-5400000">
            <a:off x="7067550" y="26860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84" name="Shape 2884"/>
          <p:cNvSpPr txBox="1"/>
          <p:nvPr/>
        </p:nvSpPr>
        <p:spPr>
          <a:xfrm>
            <a:off x="7391400" y="23622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cxnSp>
        <p:nvCxnSpPr>
          <p:cNvPr id="2885" name="Shape 2885"/>
          <p:cNvCxnSpPr/>
          <p:nvPr/>
        </p:nvCxnSpPr>
        <p:spPr>
          <a:xfrm>
            <a:off x="7696200" y="2819400"/>
            <a:ext cx="304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886" name="Shape 2886"/>
          <p:cNvCxnSpPr/>
          <p:nvPr/>
        </p:nvCxnSpPr>
        <p:spPr>
          <a:xfrm>
            <a:off x="7696200" y="3962400"/>
            <a:ext cx="304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887" name="Shape 2887"/>
          <p:cNvCxnSpPr/>
          <p:nvPr/>
        </p:nvCxnSpPr>
        <p:spPr>
          <a:xfrm>
            <a:off x="6477000" y="3048000"/>
            <a:ext cx="914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888" name="Shape 2888"/>
          <p:cNvCxnSpPr/>
          <p:nvPr/>
        </p:nvCxnSpPr>
        <p:spPr>
          <a:xfrm>
            <a:off x="4572000" y="5181600"/>
            <a:ext cx="685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889" name="Shape 2889"/>
          <p:cNvCxnSpPr/>
          <p:nvPr/>
        </p:nvCxnSpPr>
        <p:spPr>
          <a:xfrm>
            <a:off x="7019924" y="4495800"/>
            <a:ext cx="371475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890" name="Shape 2890"/>
          <p:cNvCxnSpPr/>
          <p:nvPr/>
        </p:nvCxnSpPr>
        <p:spPr>
          <a:xfrm>
            <a:off x="7038970" y="4495800"/>
            <a:ext cx="0" cy="685799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1" name="Shape 2891"/>
          <p:cNvCxnSpPr/>
          <p:nvPr/>
        </p:nvCxnSpPr>
        <p:spPr>
          <a:xfrm flipV="1">
            <a:off x="6477000" y="5181601"/>
            <a:ext cx="584200" cy="1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2" name="Shape 2892"/>
          <p:cNvCxnSpPr/>
          <p:nvPr/>
        </p:nvCxnSpPr>
        <p:spPr>
          <a:xfrm>
            <a:off x="6477000" y="3581400"/>
            <a:ext cx="914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893" name="Shape 2893"/>
          <p:cNvCxnSpPr/>
          <p:nvPr/>
        </p:nvCxnSpPr>
        <p:spPr>
          <a:xfrm>
            <a:off x="8534400" y="3429000"/>
            <a:ext cx="2286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4" name="Shape 2894"/>
          <p:cNvCxnSpPr/>
          <p:nvPr/>
        </p:nvCxnSpPr>
        <p:spPr>
          <a:xfrm>
            <a:off x="8763000" y="3429000"/>
            <a:ext cx="0" cy="2057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5" name="Shape 2895"/>
          <p:cNvCxnSpPr/>
          <p:nvPr/>
        </p:nvCxnSpPr>
        <p:spPr>
          <a:xfrm rot="10800000">
            <a:off x="1066800" y="5486400"/>
            <a:ext cx="76961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6" name="Shape 2896"/>
          <p:cNvCxnSpPr/>
          <p:nvPr/>
        </p:nvCxnSpPr>
        <p:spPr>
          <a:xfrm rot="10800000">
            <a:off x="1676400" y="3276600"/>
            <a:ext cx="0" cy="2209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7" name="Shape 2897"/>
          <p:cNvCxnSpPr/>
          <p:nvPr/>
        </p:nvCxnSpPr>
        <p:spPr>
          <a:xfrm>
            <a:off x="1676400" y="32766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898" name="Shape 2898"/>
          <p:cNvCxnSpPr/>
          <p:nvPr/>
        </p:nvCxnSpPr>
        <p:spPr>
          <a:xfrm rot="10800000">
            <a:off x="4800600" y="4571999"/>
            <a:ext cx="0" cy="914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9" name="Shape 2899"/>
          <p:cNvCxnSpPr/>
          <p:nvPr/>
        </p:nvCxnSpPr>
        <p:spPr>
          <a:xfrm>
            <a:off x="4800600" y="4572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900" name="Shape 2900"/>
          <p:cNvCxnSpPr/>
          <p:nvPr/>
        </p:nvCxnSpPr>
        <p:spPr>
          <a:xfrm rot="10800000">
            <a:off x="1828800" y="2133600"/>
            <a:ext cx="0" cy="609599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1" name="Shape 2901"/>
          <p:cNvCxnSpPr/>
          <p:nvPr/>
        </p:nvCxnSpPr>
        <p:spPr>
          <a:xfrm>
            <a:off x="1828800" y="2133600"/>
            <a:ext cx="5198531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2" name="Shape 2902"/>
          <p:cNvCxnSpPr/>
          <p:nvPr/>
        </p:nvCxnSpPr>
        <p:spPr>
          <a:xfrm>
            <a:off x="7027331" y="2133600"/>
            <a:ext cx="0" cy="45720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3" name="Shape 2903"/>
          <p:cNvCxnSpPr/>
          <p:nvPr/>
        </p:nvCxnSpPr>
        <p:spPr>
          <a:xfrm rot="10800000">
            <a:off x="1066800" y="2666999"/>
            <a:ext cx="0" cy="2819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4" name="Shape 2904"/>
          <p:cNvCxnSpPr/>
          <p:nvPr/>
        </p:nvCxnSpPr>
        <p:spPr>
          <a:xfrm>
            <a:off x="1066800" y="2667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905" name="Shape 2905"/>
          <p:cNvSpPr/>
          <p:nvPr/>
        </p:nvSpPr>
        <p:spPr>
          <a:xfrm rot="-5400000">
            <a:off x="3390899" y="3009899"/>
            <a:ext cx="1524000" cy="3810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Instruction Reg</a:t>
            </a:r>
          </a:p>
        </p:txBody>
      </p:sp>
      <p:cxnSp>
        <p:nvCxnSpPr>
          <p:cNvPr id="2906" name="Shape 2906"/>
          <p:cNvCxnSpPr/>
          <p:nvPr/>
        </p:nvCxnSpPr>
        <p:spPr>
          <a:xfrm>
            <a:off x="3505200" y="3200400"/>
            <a:ext cx="457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907" name="Shape 2907"/>
          <p:cNvCxnSpPr/>
          <p:nvPr/>
        </p:nvCxnSpPr>
        <p:spPr>
          <a:xfrm>
            <a:off x="3733800" y="3200400"/>
            <a:ext cx="0" cy="914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8" name="Shape 2908"/>
          <p:cNvCxnSpPr/>
          <p:nvPr/>
        </p:nvCxnSpPr>
        <p:spPr>
          <a:xfrm>
            <a:off x="4343400" y="3048000"/>
            <a:ext cx="2286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09" name="Shape 2909"/>
          <p:cNvSpPr/>
          <p:nvPr/>
        </p:nvSpPr>
        <p:spPr>
          <a:xfrm>
            <a:off x="3657600" y="4419600"/>
            <a:ext cx="762000" cy="6857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Control</a:t>
            </a:r>
          </a:p>
        </p:txBody>
      </p:sp>
      <p:cxnSp>
        <p:nvCxnSpPr>
          <p:cNvPr id="2910" name="Shape 2910"/>
          <p:cNvCxnSpPr/>
          <p:nvPr/>
        </p:nvCxnSpPr>
        <p:spPr>
          <a:xfrm>
            <a:off x="6629400" y="3581400"/>
            <a:ext cx="0" cy="2209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1" name="Shape 2911"/>
          <p:cNvCxnSpPr/>
          <p:nvPr/>
        </p:nvCxnSpPr>
        <p:spPr>
          <a:xfrm rot="10800000">
            <a:off x="2362200" y="5791200"/>
            <a:ext cx="42671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2" name="Shape 2912"/>
          <p:cNvCxnSpPr/>
          <p:nvPr/>
        </p:nvCxnSpPr>
        <p:spPr>
          <a:xfrm rot="10800000">
            <a:off x="2362200" y="4191000"/>
            <a:ext cx="0" cy="16001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3" name="Shape 2913"/>
          <p:cNvCxnSpPr/>
          <p:nvPr/>
        </p:nvCxnSpPr>
        <p:spPr>
          <a:xfrm>
            <a:off x="2362200" y="4191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914" name="Shape 2914"/>
          <p:cNvSpPr txBox="1"/>
          <p:nvPr/>
        </p:nvSpPr>
        <p:spPr>
          <a:xfrm>
            <a:off x="2590800" y="2819400"/>
            <a:ext cx="52290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addr</a:t>
            </a:r>
          </a:p>
        </p:txBody>
      </p:sp>
      <p:sp>
        <p:nvSpPr>
          <p:cNvPr id="2915" name="Shape 2915"/>
          <p:cNvSpPr txBox="1"/>
          <p:nvPr/>
        </p:nvSpPr>
        <p:spPr>
          <a:xfrm>
            <a:off x="2590800" y="4038600"/>
            <a:ext cx="509434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</a:t>
            </a:r>
          </a:p>
        </p:txBody>
      </p:sp>
      <p:sp>
        <p:nvSpPr>
          <p:cNvPr id="2916" name="Shape 2916"/>
          <p:cNvSpPr txBox="1"/>
          <p:nvPr/>
        </p:nvSpPr>
        <p:spPr>
          <a:xfrm>
            <a:off x="1295400" y="28194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2917" name="Shape 2917"/>
          <p:cNvSpPr txBox="1"/>
          <p:nvPr/>
        </p:nvSpPr>
        <p:spPr>
          <a:xfrm>
            <a:off x="3886200" y="37338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cxnSp>
        <p:nvCxnSpPr>
          <p:cNvPr id="2918" name="Shape 2918"/>
          <p:cNvCxnSpPr/>
          <p:nvPr/>
        </p:nvCxnSpPr>
        <p:spPr>
          <a:xfrm>
            <a:off x="4419600" y="4724400"/>
            <a:ext cx="1523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9" name="Shape 2919"/>
          <p:cNvCxnSpPr/>
          <p:nvPr/>
        </p:nvCxnSpPr>
        <p:spPr>
          <a:xfrm>
            <a:off x="4572000" y="2514600"/>
            <a:ext cx="0" cy="2209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20" name="Shape 2920"/>
          <p:cNvCxnSpPr/>
          <p:nvPr/>
        </p:nvCxnSpPr>
        <p:spPr>
          <a:xfrm>
            <a:off x="7010400" y="41910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921" name="Shape 2921"/>
          <p:cNvSpPr txBox="1"/>
          <p:nvPr/>
        </p:nvSpPr>
        <p:spPr>
          <a:xfrm>
            <a:off x="6705600" y="3657600"/>
            <a:ext cx="314324" cy="30777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922" name="Shape 2922"/>
          <p:cNvSpPr txBox="1"/>
          <p:nvPr/>
        </p:nvSpPr>
        <p:spPr>
          <a:xfrm>
            <a:off x="6705600" y="4114800"/>
            <a:ext cx="314324" cy="30777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2923" name="Shape 2923"/>
          <p:cNvCxnSpPr/>
          <p:nvPr/>
        </p:nvCxnSpPr>
        <p:spPr>
          <a:xfrm>
            <a:off x="7010400" y="38862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924" name="Shape 2924"/>
          <p:cNvSpPr/>
          <p:nvPr/>
        </p:nvSpPr>
        <p:spPr>
          <a:xfrm rot="-5400000">
            <a:off x="8391524" y="3279774"/>
            <a:ext cx="774700" cy="279399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200" b="1">
                <a:latin typeface="Calibri"/>
                <a:ea typeface="Calibri"/>
                <a:cs typeface="Calibri"/>
                <a:sym typeface="Calibri"/>
              </a:rPr>
              <a:t>ALU result</a:t>
            </a:r>
          </a:p>
        </p:txBody>
      </p:sp>
      <p:sp>
        <p:nvSpPr>
          <p:cNvPr id="2925" name="Shape 2925"/>
          <p:cNvSpPr txBox="1"/>
          <p:nvPr/>
        </p:nvSpPr>
        <p:spPr>
          <a:xfrm>
            <a:off x="2849991" y="1219200"/>
            <a:ext cx="3890103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Calculate target address for branch</a:t>
            </a:r>
          </a:p>
        </p:txBody>
      </p:sp>
      <p:cxnSp>
        <p:nvCxnSpPr>
          <p:cNvPr id="2926" name="Shape 2926"/>
          <p:cNvCxnSpPr/>
          <p:nvPr/>
        </p:nvCxnSpPr>
        <p:spPr>
          <a:xfrm>
            <a:off x="4572000" y="3048000"/>
            <a:ext cx="0" cy="2133599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27" name="Shape 2927"/>
          <p:cNvCxnSpPr/>
          <p:nvPr/>
        </p:nvCxnSpPr>
        <p:spPr>
          <a:xfrm rot="10800000">
            <a:off x="1752600" y="2743200"/>
            <a:ext cx="1015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9618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2" name="Shape 2932"/>
          <p:cNvSpPr txBox="1">
            <a:spLocks noGrp="1"/>
          </p:cNvSpPr>
          <p:nvPr>
            <p:ph type="sldNum" idx="4294967295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400">
                <a:ea typeface="Calibri"/>
                <a:sym typeface="Calibri"/>
              </a:rPr>
              <a:pPr>
                <a:buSzPct val="25000"/>
              </a:pPr>
              <a:t>42</a:t>
            </a:fld>
            <a:endParaRPr lang="en-US" sz="1400">
              <a:ea typeface="Calibri"/>
              <a:sym typeface="Calibri"/>
            </a:endParaRPr>
          </a:p>
        </p:txBody>
      </p:sp>
      <p:sp>
        <p:nvSpPr>
          <p:cNvPr id="2933" name="Shape 2933"/>
          <p:cNvSpPr txBox="1">
            <a:spLocks noGrp="1"/>
          </p:cNvSpPr>
          <p:nvPr>
            <p:ph type="title" idx="4294967295"/>
          </p:nvPr>
        </p:nvSpPr>
        <p:spPr>
          <a:xfrm>
            <a:off x="990600" y="0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Control Rom (beq cycle 3)</a:t>
            </a:r>
          </a:p>
        </p:txBody>
      </p:sp>
      <p:sp>
        <p:nvSpPr>
          <p:cNvPr id="2934" name="Shape 2934"/>
          <p:cNvSpPr/>
          <p:nvPr/>
        </p:nvSpPr>
        <p:spPr>
          <a:xfrm rot="-5400000">
            <a:off x="6096000" y="2514600"/>
            <a:ext cx="3124199" cy="8381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4 × 16 Decoder</a:t>
            </a:r>
          </a:p>
        </p:txBody>
      </p:sp>
      <p:cxnSp>
        <p:nvCxnSpPr>
          <p:cNvPr id="2935" name="Shape 2935"/>
          <p:cNvCxnSpPr/>
          <p:nvPr/>
        </p:nvCxnSpPr>
        <p:spPr>
          <a:xfrm rot="10800000">
            <a:off x="1142999" y="1447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6" name="Shape 2936"/>
          <p:cNvCxnSpPr/>
          <p:nvPr/>
        </p:nvCxnSpPr>
        <p:spPr>
          <a:xfrm>
            <a:off x="1524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7" name="Shape 2937"/>
          <p:cNvCxnSpPr/>
          <p:nvPr/>
        </p:nvCxnSpPr>
        <p:spPr>
          <a:xfrm>
            <a:off x="1905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8" name="Shape 2938"/>
          <p:cNvCxnSpPr/>
          <p:nvPr/>
        </p:nvCxnSpPr>
        <p:spPr>
          <a:xfrm>
            <a:off x="2286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9" name="Shape 2939"/>
          <p:cNvCxnSpPr/>
          <p:nvPr/>
        </p:nvCxnSpPr>
        <p:spPr>
          <a:xfrm>
            <a:off x="2667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0" name="Shape 2940"/>
          <p:cNvCxnSpPr/>
          <p:nvPr/>
        </p:nvCxnSpPr>
        <p:spPr>
          <a:xfrm>
            <a:off x="3048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1" name="Shape 2941"/>
          <p:cNvCxnSpPr/>
          <p:nvPr/>
        </p:nvCxnSpPr>
        <p:spPr>
          <a:xfrm>
            <a:off x="3429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2" name="Shape 2942"/>
          <p:cNvCxnSpPr/>
          <p:nvPr/>
        </p:nvCxnSpPr>
        <p:spPr>
          <a:xfrm>
            <a:off x="3810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3" name="Shape 2943"/>
          <p:cNvCxnSpPr/>
          <p:nvPr/>
        </p:nvCxnSpPr>
        <p:spPr>
          <a:xfrm>
            <a:off x="4191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4" name="Shape 2944"/>
          <p:cNvCxnSpPr/>
          <p:nvPr/>
        </p:nvCxnSpPr>
        <p:spPr>
          <a:xfrm>
            <a:off x="4572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5" name="Shape 2945"/>
          <p:cNvCxnSpPr/>
          <p:nvPr/>
        </p:nvCxnSpPr>
        <p:spPr>
          <a:xfrm>
            <a:off x="4953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6" name="Shape 2946"/>
          <p:cNvCxnSpPr/>
          <p:nvPr/>
        </p:nvCxnSpPr>
        <p:spPr>
          <a:xfrm>
            <a:off x="5334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7" name="Shape 2947"/>
          <p:cNvCxnSpPr/>
          <p:nvPr/>
        </p:nvCxnSpPr>
        <p:spPr>
          <a:xfrm>
            <a:off x="5715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8" name="Shape 2948"/>
          <p:cNvCxnSpPr/>
          <p:nvPr/>
        </p:nvCxnSpPr>
        <p:spPr>
          <a:xfrm>
            <a:off x="6096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9" name="Shape 2949"/>
          <p:cNvCxnSpPr/>
          <p:nvPr/>
        </p:nvCxnSpPr>
        <p:spPr>
          <a:xfrm>
            <a:off x="6477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0" name="Shape 2950"/>
          <p:cNvCxnSpPr/>
          <p:nvPr/>
        </p:nvCxnSpPr>
        <p:spPr>
          <a:xfrm>
            <a:off x="6858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1" name="Shape 2951"/>
          <p:cNvCxnSpPr/>
          <p:nvPr/>
        </p:nvCxnSpPr>
        <p:spPr>
          <a:xfrm>
            <a:off x="1143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2" name="Shape 2952"/>
          <p:cNvSpPr/>
          <p:nvPr/>
        </p:nvSpPr>
        <p:spPr>
          <a:xfrm rot="-5400000">
            <a:off x="3048000" y="3657599"/>
            <a:ext cx="381000" cy="4343400"/>
          </a:xfrm>
          <a:prstGeom prst="leftBrace">
            <a:avLst>
              <a:gd name="adj1" fmla="val 95000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3" name="Shape 2953"/>
          <p:cNvSpPr txBox="1"/>
          <p:nvPr/>
        </p:nvSpPr>
        <p:spPr>
          <a:xfrm>
            <a:off x="1828800" y="6019800"/>
            <a:ext cx="2655791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Output: Control Signals</a:t>
            </a:r>
          </a:p>
        </p:txBody>
      </p:sp>
      <p:sp>
        <p:nvSpPr>
          <p:cNvPr id="2954" name="Shape 2954"/>
          <p:cNvSpPr/>
          <p:nvPr/>
        </p:nvSpPr>
        <p:spPr>
          <a:xfrm rot="-5400000">
            <a:off x="6096000" y="5181599"/>
            <a:ext cx="381000" cy="1295400"/>
          </a:xfrm>
          <a:prstGeom prst="leftBrace">
            <a:avLst>
              <a:gd name="adj1" fmla="val 2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5" name="Shape 2955"/>
          <p:cNvSpPr txBox="1"/>
          <p:nvPr/>
        </p:nvSpPr>
        <p:spPr>
          <a:xfrm>
            <a:off x="5638800" y="6019800"/>
            <a:ext cx="1304924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Next State</a:t>
            </a:r>
          </a:p>
        </p:txBody>
      </p:sp>
      <p:sp>
        <p:nvSpPr>
          <p:cNvPr id="2956" name="Shape 2956"/>
          <p:cNvSpPr txBox="1"/>
          <p:nvPr/>
        </p:nvSpPr>
        <p:spPr>
          <a:xfrm rot="-5400000">
            <a:off x="642883" y="4868832"/>
            <a:ext cx="635109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2957" name="Shape 2957"/>
          <p:cNvSpPr txBox="1"/>
          <p:nvPr/>
        </p:nvSpPr>
        <p:spPr>
          <a:xfrm rot="-5400000">
            <a:off x="806691" y="4645789"/>
            <a:ext cx="106631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addr</a:t>
            </a:r>
          </a:p>
        </p:txBody>
      </p:sp>
      <p:sp>
        <p:nvSpPr>
          <p:cNvPr id="2958" name="Shape 2958"/>
          <p:cNvSpPr txBox="1"/>
          <p:nvPr/>
        </p:nvSpPr>
        <p:spPr>
          <a:xfrm rot="-5400000">
            <a:off x="1258223" y="4755327"/>
            <a:ext cx="925253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Mem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2959" name="Shape 2959"/>
          <p:cNvSpPr txBox="1"/>
          <p:nvPr/>
        </p:nvSpPr>
        <p:spPr>
          <a:xfrm rot="-5400000">
            <a:off x="1597546" y="4718813"/>
            <a:ext cx="1008609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Mem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r/w</a:t>
            </a:r>
          </a:p>
        </p:txBody>
      </p:sp>
      <p:sp>
        <p:nvSpPr>
          <p:cNvPr id="2960" name="Shape 2960"/>
          <p:cNvSpPr txBox="1"/>
          <p:nvPr/>
        </p:nvSpPr>
        <p:spPr>
          <a:xfrm rot="-5400000">
            <a:off x="2198957" y="4895820"/>
            <a:ext cx="567783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IR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2961" name="Shape 2961"/>
          <p:cNvSpPr txBox="1"/>
          <p:nvPr/>
        </p:nvSpPr>
        <p:spPr>
          <a:xfrm rot="-5400000">
            <a:off x="2357943" y="4673571"/>
            <a:ext cx="101181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dest</a:t>
            </a:r>
          </a:p>
        </p:txBody>
      </p:sp>
      <p:sp>
        <p:nvSpPr>
          <p:cNvPr id="2962" name="Shape 2962"/>
          <p:cNvSpPr txBox="1"/>
          <p:nvPr/>
        </p:nvSpPr>
        <p:spPr>
          <a:xfrm rot="-5400000">
            <a:off x="2689233" y="4622771"/>
            <a:ext cx="1114407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rdata</a:t>
            </a:r>
          </a:p>
        </p:txBody>
      </p:sp>
      <p:sp>
        <p:nvSpPr>
          <p:cNvPr id="2963" name="Shape 2963"/>
          <p:cNvSpPr txBox="1"/>
          <p:nvPr/>
        </p:nvSpPr>
        <p:spPr>
          <a:xfrm rot="-5400000">
            <a:off x="3239293" y="4826793"/>
            <a:ext cx="773113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Reg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2964" name="Shape 2964"/>
          <p:cNvSpPr txBox="1"/>
          <p:nvPr/>
        </p:nvSpPr>
        <p:spPr>
          <a:xfrm rot="-5400000">
            <a:off x="3492125" y="4664045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alu1</a:t>
            </a:r>
          </a:p>
        </p:txBody>
      </p:sp>
      <p:sp>
        <p:nvSpPr>
          <p:cNvPr id="2965" name="Shape 2965"/>
          <p:cNvSpPr txBox="1"/>
          <p:nvPr/>
        </p:nvSpPr>
        <p:spPr>
          <a:xfrm rot="-5400000">
            <a:off x="3873125" y="4664045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alu2</a:t>
            </a:r>
          </a:p>
        </p:txBody>
      </p:sp>
      <p:sp>
        <p:nvSpPr>
          <p:cNvPr id="2966" name="Shape 2966"/>
          <p:cNvSpPr txBox="1"/>
          <p:nvPr/>
        </p:nvSpPr>
        <p:spPr>
          <a:xfrm rot="-5400000">
            <a:off x="4254125" y="4664045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alu2</a:t>
            </a:r>
          </a:p>
        </p:txBody>
      </p:sp>
      <p:sp>
        <p:nvSpPr>
          <p:cNvPr id="2967" name="Shape 2967"/>
          <p:cNvSpPr txBox="1"/>
          <p:nvPr/>
        </p:nvSpPr>
        <p:spPr>
          <a:xfrm rot="-5400000">
            <a:off x="4701381" y="4763293"/>
            <a:ext cx="896937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ALU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op</a:t>
            </a:r>
          </a:p>
        </p:txBody>
      </p:sp>
      <p:cxnSp>
        <p:nvCxnSpPr>
          <p:cNvPr id="2968" name="Shape 2968"/>
          <p:cNvCxnSpPr/>
          <p:nvPr/>
        </p:nvCxnSpPr>
        <p:spPr>
          <a:xfrm rot="10800000">
            <a:off x="1142999" y="1828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9" name="Shape 2969"/>
          <p:cNvCxnSpPr/>
          <p:nvPr/>
        </p:nvCxnSpPr>
        <p:spPr>
          <a:xfrm rot="10800000">
            <a:off x="1142999" y="2209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0" name="Shape 2970"/>
          <p:cNvCxnSpPr/>
          <p:nvPr/>
        </p:nvCxnSpPr>
        <p:spPr>
          <a:xfrm>
            <a:off x="8077200" y="23622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1" name="Shape 2971"/>
          <p:cNvCxnSpPr/>
          <p:nvPr/>
        </p:nvCxnSpPr>
        <p:spPr>
          <a:xfrm>
            <a:off x="8077200" y="25908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2" name="Shape 2972"/>
          <p:cNvCxnSpPr/>
          <p:nvPr/>
        </p:nvCxnSpPr>
        <p:spPr>
          <a:xfrm>
            <a:off x="8077200" y="28194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3" name="Shape 2973"/>
          <p:cNvCxnSpPr/>
          <p:nvPr/>
        </p:nvCxnSpPr>
        <p:spPr>
          <a:xfrm>
            <a:off x="8077200" y="30480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4" name="Shape 2974"/>
          <p:cNvCxnSpPr/>
          <p:nvPr/>
        </p:nvCxnSpPr>
        <p:spPr>
          <a:xfrm rot="10800000">
            <a:off x="1142999" y="2590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5" name="Shape 2975"/>
          <p:cNvCxnSpPr/>
          <p:nvPr/>
        </p:nvCxnSpPr>
        <p:spPr>
          <a:xfrm rot="10800000">
            <a:off x="1142999" y="2971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6" name="Shape 2976"/>
          <p:cNvCxnSpPr/>
          <p:nvPr/>
        </p:nvCxnSpPr>
        <p:spPr>
          <a:xfrm rot="10800000">
            <a:off x="1142999" y="3352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7" name="Shape 2977"/>
          <p:cNvCxnSpPr/>
          <p:nvPr/>
        </p:nvCxnSpPr>
        <p:spPr>
          <a:xfrm rot="10800000">
            <a:off x="1142999" y="3733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8" name="Shape 2978"/>
          <p:cNvCxnSpPr/>
          <p:nvPr/>
        </p:nvCxnSpPr>
        <p:spPr>
          <a:xfrm rot="10800000">
            <a:off x="1142999" y="4114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9" name="Shape 2979"/>
          <p:cNvCxnSpPr/>
          <p:nvPr/>
        </p:nvCxnSpPr>
        <p:spPr>
          <a:xfrm rot="10800000">
            <a:off x="1142999" y="1638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80" name="Shape 2980"/>
          <p:cNvCxnSpPr/>
          <p:nvPr/>
        </p:nvCxnSpPr>
        <p:spPr>
          <a:xfrm rot="10800000">
            <a:off x="1142999" y="2019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81" name="Shape 2981"/>
          <p:cNvCxnSpPr/>
          <p:nvPr/>
        </p:nvCxnSpPr>
        <p:spPr>
          <a:xfrm rot="10800000">
            <a:off x="1142999" y="2400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82" name="Shape 2982"/>
          <p:cNvCxnSpPr/>
          <p:nvPr/>
        </p:nvCxnSpPr>
        <p:spPr>
          <a:xfrm rot="10800000">
            <a:off x="1142999" y="2781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83" name="Shape 2983"/>
          <p:cNvCxnSpPr/>
          <p:nvPr/>
        </p:nvCxnSpPr>
        <p:spPr>
          <a:xfrm rot="10800000">
            <a:off x="1142999" y="3162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84" name="Shape 2984"/>
          <p:cNvCxnSpPr/>
          <p:nvPr/>
        </p:nvCxnSpPr>
        <p:spPr>
          <a:xfrm rot="10800000">
            <a:off x="1142999" y="3543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85" name="Shape 2985"/>
          <p:cNvCxnSpPr/>
          <p:nvPr/>
        </p:nvCxnSpPr>
        <p:spPr>
          <a:xfrm rot="10800000">
            <a:off x="1142999" y="3924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86" name="Shape 2986"/>
          <p:cNvCxnSpPr/>
          <p:nvPr/>
        </p:nvCxnSpPr>
        <p:spPr>
          <a:xfrm rot="10800000">
            <a:off x="1142999" y="4305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87" name="Shape 2987"/>
          <p:cNvSpPr/>
          <p:nvPr/>
        </p:nvSpPr>
        <p:spPr>
          <a:xfrm>
            <a:off x="1828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988" name="Shape 2988"/>
          <p:cNvSpPr/>
          <p:nvPr/>
        </p:nvSpPr>
        <p:spPr>
          <a:xfrm>
            <a:off x="2590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989" name="Shape 2989"/>
          <p:cNvSpPr/>
          <p:nvPr/>
        </p:nvSpPr>
        <p:spPr>
          <a:xfrm>
            <a:off x="4876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990" name="Shape 2990"/>
          <p:cNvSpPr/>
          <p:nvPr/>
        </p:nvSpPr>
        <p:spPr>
          <a:xfrm>
            <a:off x="6781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991" name="Shape 2991"/>
          <p:cNvSpPr/>
          <p:nvPr/>
        </p:nvSpPr>
        <p:spPr>
          <a:xfrm>
            <a:off x="563562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992" name="Shape 2992"/>
          <p:cNvSpPr/>
          <p:nvPr/>
        </p:nvSpPr>
        <p:spPr>
          <a:xfrm>
            <a:off x="601662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993" name="Shape 2993"/>
          <p:cNvSpPr/>
          <p:nvPr/>
        </p:nvSpPr>
        <p:spPr>
          <a:xfrm>
            <a:off x="639762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994" name="Shape 2994"/>
          <p:cNvSpPr/>
          <p:nvPr/>
        </p:nvSpPr>
        <p:spPr>
          <a:xfrm>
            <a:off x="677862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995" name="Shape 2995"/>
          <p:cNvSpPr/>
          <p:nvPr/>
        </p:nvSpPr>
        <p:spPr>
          <a:xfrm>
            <a:off x="4114800" y="2133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996" name="Shape 2996"/>
          <p:cNvSpPr/>
          <p:nvPr/>
        </p:nvSpPr>
        <p:spPr>
          <a:xfrm>
            <a:off x="6400800" y="1752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997" name="Shape 2997"/>
          <p:cNvSpPr/>
          <p:nvPr/>
        </p:nvSpPr>
        <p:spPr>
          <a:xfrm>
            <a:off x="6781800" y="1752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998" name="Shape 2998"/>
          <p:cNvSpPr/>
          <p:nvPr/>
        </p:nvSpPr>
        <p:spPr>
          <a:xfrm>
            <a:off x="106997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999" name="Shape 2999"/>
          <p:cNvSpPr/>
          <p:nvPr/>
        </p:nvSpPr>
        <p:spPr>
          <a:xfrm>
            <a:off x="3352800" y="2324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00" name="Shape 3000"/>
          <p:cNvSpPr/>
          <p:nvPr/>
        </p:nvSpPr>
        <p:spPr>
          <a:xfrm>
            <a:off x="3733800" y="2324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01" name="Shape 3001"/>
          <p:cNvSpPr/>
          <p:nvPr/>
        </p:nvSpPr>
        <p:spPr>
          <a:xfrm>
            <a:off x="2971800" y="2324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02" name="Shape 3002"/>
          <p:cNvSpPr/>
          <p:nvPr/>
        </p:nvSpPr>
        <p:spPr>
          <a:xfrm>
            <a:off x="5257800" y="2133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03" name="Shape 3003"/>
          <p:cNvSpPr/>
          <p:nvPr/>
        </p:nvSpPr>
        <p:spPr>
          <a:xfrm>
            <a:off x="6019800" y="2133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04" name="Shape 3004"/>
          <p:cNvSpPr/>
          <p:nvPr/>
        </p:nvSpPr>
        <p:spPr>
          <a:xfrm>
            <a:off x="6781800" y="2133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05" name="Shape 3005"/>
          <p:cNvSpPr/>
          <p:nvPr/>
        </p:nvSpPr>
        <p:spPr>
          <a:xfrm>
            <a:off x="4114800" y="1752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06" name="Shape 3006"/>
          <p:cNvSpPr/>
          <p:nvPr/>
        </p:nvSpPr>
        <p:spPr>
          <a:xfrm>
            <a:off x="3352800" y="1943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07" name="Shape 3007"/>
          <p:cNvSpPr/>
          <p:nvPr/>
        </p:nvSpPr>
        <p:spPr>
          <a:xfrm>
            <a:off x="3733800" y="1943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08" name="Shape 3008"/>
          <p:cNvSpPr/>
          <p:nvPr/>
        </p:nvSpPr>
        <p:spPr>
          <a:xfrm>
            <a:off x="2971800" y="1943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09" name="Shape 3009"/>
          <p:cNvSpPr/>
          <p:nvPr/>
        </p:nvSpPr>
        <p:spPr>
          <a:xfrm>
            <a:off x="4114800" y="2514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10" name="Shape 3010"/>
          <p:cNvSpPr/>
          <p:nvPr/>
        </p:nvSpPr>
        <p:spPr>
          <a:xfrm>
            <a:off x="4495800" y="2514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11" name="Shape 3011"/>
          <p:cNvSpPr/>
          <p:nvPr/>
        </p:nvSpPr>
        <p:spPr>
          <a:xfrm>
            <a:off x="4876800" y="2514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12" name="Shape 3012"/>
          <p:cNvSpPr/>
          <p:nvPr/>
        </p:nvSpPr>
        <p:spPr>
          <a:xfrm>
            <a:off x="6019800" y="2514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13" name="Shape 3013"/>
          <p:cNvSpPr/>
          <p:nvPr/>
        </p:nvSpPr>
        <p:spPr>
          <a:xfrm>
            <a:off x="6400800" y="2514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14" name="Shape 3014"/>
          <p:cNvSpPr/>
          <p:nvPr/>
        </p:nvSpPr>
        <p:spPr>
          <a:xfrm>
            <a:off x="6781800" y="2514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15" name="Shape 3015"/>
          <p:cNvSpPr/>
          <p:nvPr/>
        </p:nvSpPr>
        <p:spPr>
          <a:xfrm>
            <a:off x="1443037" y="2705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16" name="Shape 3016"/>
          <p:cNvSpPr/>
          <p:nvPr/>
        </p:nvSpPr>
        <p:spPr>
          <a:xfrm>
            <a:off x="1824038" y="2705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17" name="Shape 3017"/>
          <p:cNvSpPr/>
          <p:nvPr/>
        </p:nvSpPr>
        <p:spPr>
          <a:xfrm>
            <a:off x="5635625" y="2705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18" name="Shape 3018"/>
          <p:cNvSpPr/>
          <p:nvPr/>
        </p:nvSpPr>
        <p:spPr>
          <a:xfrm>
            <a:off x="3733800" y="2895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19" name="Shape 3019"/>
          <p:cNvSpPr/>
          <p:nvPr/>
        </p:nvSpPr>
        <p:spPr>
          <a:xfrm>
            <a:off x="2209800" y="3276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20" name="Shape 3020"/>
          <p:cNvSpPr/>
          <p:nvPr/>
        </p:nvSpPr>
        <p:spPr>
          <a:xfrm>
            <a:off x="5638800" y="3086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21" name="Shape 3021"/>
          <p:cNvSpPr/>
          <p:nvPr/>
        </p:nvSpPr>
        <p:spPr>
          <a:xfrm>
            <a:off x="6400800" y="3086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22" name="Shape 3022"/>
          <p:cNvSpPr/>
          <p:nvPr/>
        </p:nvSpPr>
        <p:spPr>
          <a:xfrm>
            <a:off x="2971800" y="3086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23" name="Shape 3023"/>
          <p:cNvSpPr/>
          <p:nvPr/>
        </p:nvSpPr>
        <p:spPr>
          <a:xfrm>
            <a:off x="3352800" y="3086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24" name="Shape 3024"/>
          <p:cNvSpPr/>
          <p:nvPr/>
        </p:nvSpPr>
        <p:spPr>
          <a:xfrm>
            <a:off x="3733800" y="3086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25" name="Shape 3025"/>
          <p:cNvSpPr/>
          <p:nvPr/>
        </p:nvSpPr>
        <p:spPr>
          <a:xfrm>
            <a:off x="1828800" y="3276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26" name="Shape 3026"/>
          <p:cNvSpPr/>
          <p:nvPr/>
        </p:nvSpPr>
        <p:spPr>
          <a:xfrm>
            <a:off x="1447800" y="3276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27" name="Shape 3027"/>
          <p:cNvSpPr/>
          <p:nvPr/>
        </p:nvSpPr>
        <p:spPr>
          <a:xfrm>
            <a:off x="4495800" y="3462337"/>
            <a:ext cx="152399" cy="1523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28" name="Shape 3028"/>
          <p:cNvSpPr/>
          <p:nvPr/>
        </p:nvSpPr>
        <p:spPr>
          <a:xfrm>
            <a:off x="4876800" y="3462337"/>
            <a:ext cx="152399" cy="1523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29" name="Shape 3029"/>
          <p:cNvSpPr/>
          <p:nvPr/>
        </p:nvSpPr>
        <p:spPr>
          <a:xfrm>
            <a:off x="5638800" y="3473450"/>
            <a:ext cx="152399" cy="1523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30" name="Shape 3030"/>
          <p:cNvSpPr/>
          <p:nvPr/>
        </p:nvSpPr>
        <p:spPr>
          <a:xfrm>
            <a:off x="6019800" y="3473450"/>
            <a:ext cx="152399" cy="1523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0653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5" name="Shape 3035"/>
          <p:cNvSpPr txBox="1">
            <a:spLocks noGrp="1"/>
          </p:cNvSpPr>
          <p:nvPr>
            <p:ph type="title" idx="4294967295"/>
          </p:nvPr>
        </p:nvSpPr>
        <p:spPr>
          <a:xfrm>
            <a:off x="574675" y="-76200"/>
            <a:ext cx="80010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36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State 12: </a:t>
            </a:r>
            <a:r>
              <a:rPr lang="en-US" sz="3600" b="1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beq</a:t>
            </a:r>
            <a:r>
              <a:rPr lang="en-US" sz="36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cycle </a:t>
            </a:r>
            <a:r>
              <a:rPr lang="en-US" sz="3600" b="1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zh-CN" altLang="en-US" sz="3600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zh-CN" altLang="en-US" sz="3600" dirty="0" smtClean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（错误？</a:t>
            </a:r>
            <a:r>
              <a:rPr lang="en-US" altLang="zh-CN" sz="3600" dirty="0" err="1" smtClean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HaHa</a:t>
            </a:r>
            <a:r>
              <a:rPr lang="zh-CN" altLang="en-US" sz="3600" dirty="0" smtClean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）</a:t>
            </a:r>
            <a:r>
              <a:rPr lang="en-US" sz="3600" b="1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8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36" name="Shape 3036"/>
          <p:cNvGrpSpPr/>
          <p:nvPr/>
        </p:nvGrpSpPr>
        <p:grpSpPr>
          <a:xfrm>
            <a:off x="5610225" y="4876802"/>
            <a:ext cx="288924" cy="1404937"/>
            <a:chOff x="3534" y="3071"/>
            <a:chExt cx="181" cy="884"/>
          </a:xfrm>
        </p:grpSpPr>
        <p:cxnSp>
          <p:nvCxnSpPr>
            <p:cNvPr id="3037" name="Shape 3037"/>
            <p:cNvCxnSpPr/>
            <p:nvPr/>
          </p:nvCxnSpPr>
          <p:spPr>
            <a:xfrm>
              <a:off x="3600" y="3071"/>
              <a:ext cx="0" cy="67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38" name="Shape 3038"/>
            <p:cNvSpPr txBox="1"/>
            <p:nvPr/>
          </p:nvSpPr>
          <p:spPr>
            <a:xfrm>
              <a:off x="3534" y="3743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3039" name="Shape 3039"/>
          <p:cNvGrpSpPr/>
          <p:nvPr/>
        </p:nvGrpSpPr>
        <p:grpSpPr>
          <a:xfrm>
            <a:off x="3924299" y="3962400"/>
            <a:ext cx="288924" cy="2840038"/>
            <a:chOff x="2471" y="2495"/>
            <a:chExt cx="181" cy="1789"/>
          </a:xfrm>
        </p:grpSpPr>
        <p:cxnSp>
          <p:nvCxnSpPr>
            <p:cNvPr id="3040" name="Shape 3040"/>
            <p:cNvCxnSpPr/>
            <p:nvPr/>
          </p:nvCxnSpPr>
          <p:spPr>
            <a:xfrm>
              <a:off x="2544" y="2495"/>
              <a:ext cx="0" cy="158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41" name="Shape 3041"/>
            <p:cNvSpPr txBox="1"/>
            <p:nvPr/>
          </p:nvSpPr>
          <p:spPr>
            <a:xfrm>
              <a:off x="2471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3042" name="Shape 3042"/>
          <p:cNvGrpSpPr/>
          <p:nvPr/>
        </p:nvGrpSpPr>
        <p:grpSpPr>
          <a:xfrm>
            <a:off x="1676400" y="3352801"/>
            <a:ext cx="809624" cy="2928937"/>
            <a:chOff x="1056" y="2112"/>
            <a:chExt cx="509" cy="1844"/>
          </a:xfrm>
        </p:grpSpPr>
        <p:cxnSp>
          <p:nvCxnSpPr>
            <p:cNvPr id="3043" name="Shape 3043"/>
            <p:cNvCxnSpPr/>
            <p:nvPr/>
          </p:nvCxnSpPr>
          <p:spPr>
            <a:xfrm>
              <a:off x="1392" y="2112"/>
              <a:ext cx="0" cy="163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44" name="Shape 3044"/>
            <p:cNvSpPr txBox="1"/>
            <p:nvPr/>
          </p:nvSpPr>
          <p:spPr>
            <a:xfrm>
              <a:off x="1056" y="3743"/>
              <a:ext cx="509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    X    </a:t>
              </a:r>
            </a:p>
          </p:txBody>
        </p:sp>
      </p:grpSp>
      <p:grpSp>
        <p:nvGrpSpPr>
          <p:cNvPr id="3045" name="Shape 3045"/>
          <p:cNvGrpSpPr/>
          <p:nvPr/>
        </p:nvGrpSpPr>
        <p:grpSpPr>
          <a:xfrm>
            <a:off x="2609850" y="4876800"/>
            <a:ext cx="288924" cy="1925638"/>
            <a:chOff x="1644" y="3071"/>
            <a:chExt cx="181" cy="1213"/>
          </a:xfrm>
        </p:grpSpPr>
        <p:cxnSp>
          <p:nvCxnSpPr>
            <p:cNvPr id="3046" name="Shape 3046"/>
            <p:cNvCxnSpPr/>
            <p:nvPr/>
          </p:nvCxnSpPr>
          <p:spPr>
            <a:xfrm>
              <a:off x="1728" y="3071"/>
              <a:ext cx="0" cy="1007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47" name="Shape 3047"/>
            <p:cNvSpPr txBox="1"/>
            <p:nvPr/>
          </p:nvSpPr>
          <p:spPr>
            <a:xfrm>
              <a:off x="1644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3048" name="Shape 3048"/>
          <p:cNvGrpSpPr/>
          <p:nvPr/>
        </p:nvGrpSpPr>
        <p:grpSpPr>
          <a:xfrm>
            <a:off x="2987674" y="4876802"/>
            <a:ext cx="530225" cy="1404937"/>
            <a:chOff x="1881" y="3071"/>
            <a:chExt cx="334" cy="884"/>
          </a:xfrm>
        </p:grpSpPr>
        <p:cxnSp>
          <p:nvCxnSpPr>
            <p:cNvPr id="3049" name="Shape 3049"/>
            <p:cNvCxnSpPr/>
            <p:nvPr/>
          </p:nvCxnSpPr>
          <p:spPr>
            <a:xfrm>
              <a:off x="2063" y="3071"/>
              <a:ext cx="0" cy="67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50" name="Shape 3050"/>
            <p:cNvSpPr txBox="1"/>
            <p:nvPr/>
          </p:nvSpPr>
          <p:spPr>
            <a:xfrm>
              <a:off x="1881" y="3743"/>
              <a:ext cx="334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X  </a:t>
              </a:r>
            </a:p>
          </p:txBody>
        </p:sp>
      </p:grpSp>
      <p:grpSp>
        <p:nvGrpSpPr>
          <p:cNvPr id="3051" name="Shape 3051"/>
          <p:cNvGrpSpPr/>
          <p:nvPr/>
        </p:nvGrpSpPr>
        <p:grpSpPr>
          <a:xfrm>
            <a:off x="4354515" y="3810001"/>
            <a:ext cx="763588" cy="2471737"/>
            <a:chOff x="2743" y="2400"/>
            <a:chExt cx="481" cy="1556"/>
          </a:xfrm>
        </p:grpSpPr>
        <p:cxnSp>
          <p:nvCxnSpPr>
            <p:cNvPr id="3052" name="Shape 3052"/>
            <p:cNvCxnSpPr/>
            <p:nvPr/>
          </p:nvCxnSpPr>
          <p:spPr>
            <a:xfrm>
              <a:off x="3120" y="2400"/>
              <a:ext cx="0" cy="134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53" name="Shape 3053"/>
            <p:cNvSpPr txBox="1"/>
            <p:nvPr/>
          </p:nvSpPr>
          <p:spPr>
            <a:xfrm>
              <a:off x="2743" y="3743"/>
              <a:ext cx="4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      X </a:t>
              </a:r>
            </a:p>
          </p:txBody>
        </p:sp>
      </p:grpSp>
      <p:grpSp>
        <p:nvGrpSpPr>
          <p:cNvPr id="3054" name="Shape 3054"/>
          <p:cNvGrpSpPr/>
          <p:nvPr/>
        </p:nvGrpSpPr>
        <p:grpSpPr>
          <a:xfrm>
            <a:off x="5010153" y="4648201"/>
            <a:ext cx="623887" cy="2154238"/>
            <a:chOff x="3155" y="2928"/>
            <a:chExt cx="392" cy="1357"/>
          </a:xfrm>
        </p:grpSpPr>
        <p:cxnSp>
          <p:nvCxnSpPr>
            <p:cNvPr id="3055" name="Shape 3055"/>
            <p:cNvCxnSpPr/>
            <p:nvPr/>
          </p:nvCxnSpPr>
          <p:spPr>
            <a:xfrm>
              <a:off x="3359" y="2928"/>
              <a:ext cx="0" cy="115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56" name="Shape 3056"/>
            <p:cNvSpPr txBox="1"/>
            <p:nvPr/>
          </p:nvSpPr>
          <p:spPr>
            <a:xfrm>
              <a:off x="3155" y="4072"/>
              <a:ext cx="392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 X   </a:t>
              </a:r>
            </a:p>
          </p:txBody>
        </p:sp>
      </p:grpSp>
      <p:grpSp>
        <p:nvGrpSpPr>
          <p:cNvPr id="3057" name="Shape 3057"/>
          <p:cNvGrpSpPr/>
          <p:nvPr/>
        </p:nvGrpSpPr>
        <p:grpSpPr>
          <a:xfrm>
            <a:off x="7378706" y="4419600"/>
            <a:ext cx="671513" cy="1862137"/>
            <a:chOff x="4647" y="2784"/>
            <a:chExt cx="422" cy="1172"/>
          </a:xfrm>
        </p:grpSpPr>
        <p:cxnSp>
          <p:nvCxnSpPr>
            <p:cNvPr id="3058" name="Shape 3058"/>
            <p:cNvCxnSpPr/>
            <p:nvPr/>
          </p:nvCxnSpPr>
          <p:spPr>
            <a:xfrm>
              <a:off x="4752" y="2831"/>
              <a:ext cx="0" cy="9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9" name="Shape 3059"/>
            <p:cNvCxnSpPr/>
            <p:nvPr/>
          </p:nvCxnSpPr>
          <p:spPr>
            <a:xfrm>
              <a:off x="4800" y="2784"/>
              <a:ext cx="0" cy="959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60" name="Shape 3060"/>
            <p:cNvSpPr txBox="1"/>
            <p:nvPr/>
          </p:nvSpPr>
          <p:spPr>
            <a:xfrm>
              <a:off x="4647" y="3743"/>
              <a:ext cx="422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 00   </a:t>
              </a:r>
            </a:p>
          </p:txBody>
        </p:sp>
      </p:grpSp>
      <p:grpSp>
        <p:nvGrpSpPr>
          <p:cNvPr id="3061" name="Shape 3061"/>
          <p:cNvGrpSpPr/>
          <p:nvPr/>
        </p:nvGrpSpPr>
        <p:grpSpPr>
          <a:xfrm>
            <a:off x="6932617" y="3276599"/>
            <a:ext cx="611188" cy="3525838"/>
            <a:chOff x="4366" y="2063"/>
            <a:chExt cx="385" cy="2221"/>
          </a:xfrm>
        </p:grpSpPr>
        <p:cxnSp>
          <p:nvCxnSpPr>
            <p:cNvPr id="3062" name="Shape 3062"/>
            <p:cNvCxnSpPr/>
            <p:nvPr/>
          </p:nvCxnSpPr>
          <p:spPr>
            <a:xfrm flipH="1">
              <a:off x="4512" y="2063"/>
              <a:ext cx="239" cy="19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063" name="Shape 3063"/>
            <p:cNvGrpSpPr/>
            <p:nvPr/>
          </p:nvGrpSpPr>
          <p:grpSpPr>
            <a:xfrm>
              <a:off x="4366" y="2255"/>
              <a:ext cx="328" cy="2029"/>
              <a:chOff x="4366" y="2255"/>
              <a:chExt cx="328" cy="2029"/>
            </a:xfrm>
          </p:grpSpPr>
          <p:cxnSp>
            <p:nvCxnSpPr>
              <p:cNvPr id="3064" name="Shape 3064"/>
              <p:cNvCxnSpPr/>
              <p:nvPr/>
            </p:nvCxnSpPr>
            <p:spPr>
              <a:xfrm>
                <a:off x="4511" y="2255"/>
                <a:ext cx="0" cy="1823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065" name="Shape 3065"/>
              <p:cNvSpPr txBox="1"/>
              <p:nvPr/>
            </p:nvSpPr>
            <p:spPr>
              <a:xfrm>
                <a:off x="4366" y="4072"/>
                <a:ext cx="328" cy="213"/>
              </a:xfrm>
              <a:prstGeom prst="rect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>
                    <a:latin typeface="Calibri"/>
                    <a:ea typeface="Calibri"/>
                    <a:cs typeface="Calibri"/>
                    <a:sym typeface="Calibri"/>
                  </a:rPr>
                  <a:t>  1   </a:t>
                </a:r>
              </a:p>
            </p:txBody>
          </p:sp>
        </p:grpSp>
      </p:grpSp>
      <p:grpSp>
        <p:nvGrpSpPr>
          <p:cNvPr id="3066" name="Shape 3066"/>
          <p:cNvGrpSpPr/>
          <p:nvPr/>
        </p:nvGrpSpPr>
        <p:grpSpPr>
          <a:xfrm>
            <a:off x="8056562" y="3962400"/>
            <a:ext cx="438150" cy="2840038"/>
            <a:chOff x="5075" y="2495"/>
            <a:chExt cx="276" cy="1789"/>
          </a:xfrm>
        </p:grpSpPr>
        <p:cxnSp>
          <p:nvCxnSpPr>
            <p:cNvPr id="3067" name="Shape 3067"/>
            <p:cNvCxnSpPr/>
            <p:nvPr/>
          </p:nvCxnSpPr>
          <p:spPr>
            <a:xfrm>
              <a:off x="5231" y="2495"/>
              <a:ext cx="0" cy="158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68" name="Shape 3068"/>
            <p:cNvSpPr txBox="1"/>
            <p:nvPr/>
          </p:nvSpPr>
          <p:spPr>
            <a:xfrm>
              <a:off x="5075" y="4072"/>
              <a:ext cx="276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  X </a:t>
              </a:r>
            </a:p>
          </p:txBody>
        </p:sp>
      </p:grpSp>
      <p:sp>
        <p:nvSpPr>
          <p:cNvPr id="3069" name="Shape 3069"/>
          <p:cNvSpPr/>
          <p:nvPr/>
        </p:nvSpPr>
        <p:spPr>
          <a:xfrm>
            <a:off x="1371600" y="2362200"/>
            <a:ext cx="381000" cy="685799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PC</a:t>
            </a:r>
          </a:p>
        </p:txBody>
      </p:sp>
      <p:sp>
        <p:nvSpPr>
          <p:cNvPr id="3070" name="Shape 3070"/>
          <p:cNvSpPr/>
          <p:nvPr/>
        </p:nvSpPr>
        <p:spPr>
          <a:xfrm>
            <a:off x="2667000" y="2362200"/>
            <a:ext cx="838199" cy="25145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Memory</a:t>
            </a:r>
          </a:p>
        </p:txBody>
      </p:sp>
      <p:sp>
        <p:nvSpPr>
          <p:cNvPr id="3071" name="Shape 3071"/>
          <p:cNvSpPr/>
          <p:nvPr/>
        </p:nvSpPr>
        <p:spPr>
          <a:xfrm>
            <a:off x="5638800" y="2286000"/>
            <a:ext cx="838199" cy="2590800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Register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cxnSp>
        <p:nvCxnSpPr>
          <p:cNvPr id="3072" name="Shape 3072"/>
          <p:cNvCxnSpPr/>
          <p:nvPr/>
        </p:nvCxnSpPr>
        <p:spPr>
          <a:xfrm>
            <a:off x="1752600" y="27432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073" name="Shape 3073"/>
          <p:cNvCxnSpPr/>
          <p:nvPr/>
        </p:nvCxnSpPr>
        <p:spPr>
          <a:xfrm>
            <a:off x="2362200" y="29718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074" name="Shape 3074"/>
          <p:cNvCxnSpPr/>
          <p:nvPr/>
        </p:nvCxnSpPr>
        <p:spPr>
          <a:xfrm>
            <a:off x="5105400" y="3429000"/>
            <a:ext cx="5333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075" name="Shape 3075"/>
          <p:cNvCxnSpPr/>
          <p:nvPr/>
        </p:nvCxnSpPr>
        <p:spPr>
          <a:xfrm>
            <a:off x="5410200" y="42672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076" name="Shape 3076"/>
          <p:cNvCxnSpPr/>
          <p:nvPr/>
        </p:nvCxnSpPr>
        <p:spPr>
          <a:xfrm>
            <a:off x="3733800" y="4114800"/>
            <a:ext cx="13715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077" name="Shape 3077"/>
          <p:cNvCxnSpPr/>
          <p:nvPr/>
        </p:nvCxnSpPr>
        <p:spPr>
          <a:xfrm>
            <a:off x="4572000" y="2819400"/>
            <a:ext cx="1066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078" name="Shape 3078"/>
          <p:cNvCxnSpPr/>
          <p:nvPr/>
        </p:nvCxnSpPr>
        <p:spPr>
          <a:xfrm>
            <a:off x="4572000" y="2514600"/>
            <a:ext cx="0" cy="26669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9" name="Shape 3079"/>
          <p:cNvCxnSpPr/>
          <p:nvPr/>
        </p:nvCxnSpPr>
        <p:spPr>
          <a:xfrm>
            <a:off x="4572000" y="2514600"/>
            <a:ext cx="1066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080" name="Shape 3080"/>
          <p:cNvCxnSpPr/>
          <p:nvPr/>
        </p:nvCxnSpPr>
        <p:spPr>
          <a:xfrm>
            <a:off x="4572000" y="32004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081" name="Shape 3081"/>
          <p:cNvCxnSpPr/>
          <p:nvPr/>
        </p:nvCxnSpPr>
        <p:spPr>
          <a:xfrm>
            <a:off x="4572000" y="36576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082" name="Shape 3082"/>
          <p:cNvSpPr/>
          <p:nvPr/>
        </p:nvSpPr>
        <p:spPr>
          <a:xfrm rot="-5400000">
            <a:off x="4476750" y="32956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083" name="Shape 3083"/>
          <p:cNvSpPr txBox="1"/>
          <p:nvPr/>
        </p:nvSpPr>
        <p:spPr>
          <a:xfrm>
            <a:off x="4800600" y="29718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3084" name="Shape 3084"/>
          <p:cNvSpPr/>
          <p:nvPr/>
        </p:nvSpPr>
        <p:spPr>
          <a:xfrm rot="-5400000">
            <a:off x="4781550" y="41338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085" name="Shape 3085"/>
          <p:cNvSpPr txBox="1"/>
          <p:nvPr/>
        </p:nvSpPr>
        <p:spPr>
          <a:xfrm>
            <a:off x="5105400" y="38100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3086" name="Shape 3086"/>
          <p:cNvSpPr/>
          <p:nvPr/>
        </p:nvSpPr>
        <p:spPr>
          <a:xfrm rot="-5400000">
            <a:off x="6953250" y="3867150"/>
            <a:ext cx="12191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087" name="Shape 3087"/>
          <p:cNvSpPr txBox="1"/>
          <p:nvPr/>
        </p:nvSpPr>
        <p:spPr>
          <a:xfrm>
            <a:off x="7391400" y="3429000"/>
            <a:ext cx="342899" cy="121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3088" name="Shape 3088"/>
          <p:cNvSpPr/>
          <p:nvPr/>
        </p:nvSpPr>
        <p:spPr>
          <a:xfrm>
            <a:off x="5257800" y="5029200"/>
            <a:ext cx="1219199" cy="3047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Sign extend</a:t>
            </a:r>
          </a:p>
        </p:txBody>
      </p:sp>
      <p:sp>
        <p:nvSpPr>
          <p:cNvPr id="3089" name="Shape 3089"/>
          <p:cNvSpPr/>
          <p:nvPr/>
        </p:nvSpPr>
        <p:spPr>
          <a:xfrm rot="-5400000">
            <a:off x="7442200" y="3149600"/>
            <a:ext cx="1676399" cy="558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5714" y="120000"/>
                </a:moveTo>
                <a:lnTo>
                  <a:pt x="120000" y="0"/>
                </a:lnTo>
                <a:lnTo>
                  <a:pt x="77142" y="0"/>
                </a:lnTo>
                <a:lnTo>
                  <a:pt x="68571" y="40000"/>
                </a:lnTo>
                <a:lnTo>
                  <a:pt x="51428" y="40000"/>
                </a:lnTo>
                <a:lnTo>
                  <a:pt x="42857" y="0"/>
                </a:lnTo>
                <a:lnTo>
                  <a:pt x="0" y="0"/>
                </a:lnTo>
                <a:lnTo>
                  <a:pt x="34285" y="120000"/>
                </a:lnTo>
                <a:lnTo>
                  <a:pt x="85714" y="120000"/>
                </a:lnTo>
                <a:close/>
              </a:path>
            </a:pathLst>
          </a:cu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0" name="Shape 3090"/>
          <p:cNvSpPr txBox="1"/>
          <p:nvPr/>
        </p:nvSpPr>
        <p:spPr>
          <a:xfrm>
            <a:off x="8262938" y="2951163"/>
            <a:ext cx="335348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>
              <a:buSzPct val="25000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L</a:t>
            </a:r>
          </a:p>
          <a:p>
            <a:pPr>
              <a:buSzPct val="25000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U</a:t>
            </a:r>
          </a:p>
        </p:txBody>
      </p:sp>
      <p:cxnSp>
        <p:nvCxnSpPr>
          <p:cNvPr id="3091" name="Shape 3091"/>
          <p:cNvCxnSpPr/>
          <p:nvPr/>
        </p:nvCxnSpPr>
        <p:spPr>
          <a:xfrm>
            <a:off x="7086600" y="25908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092" name="Shape 3092"/>
          <p:cNvSpPr txBox="1"/>
          <p:nvPr/>
        </p:nvSpPr>
        <p:spPr>
          <a:xfrm>
            <a:off x="3048000" y="4648200"/>
            <a:ext cx="5207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R/W</a:t>
            </a:r>
          </a:p>
        </p:txBody>
      </p:sp>
      <p:sp>
        <p:nvSpPr>
          <p:cNvPr id="3093" name="Shape 3093"/>
          <p:cNvSpPr txBox="1"/>
          <p:nvPr/>
        </p:nvSpPr>
        <p:spPr>
          <a:xfrm>
            <a:off x="2590800" y="46482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3094" name="Shape 3094"/>
          <p:cNvSpPr txBox="1"/>
          <p:nvPr/>
        </p:nvSpPr>
        <p:spPr>
          <a:xfrm>
            <a:off x="5562600" y="46482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3095" name="Shape 3095"/>
          <p:cNvSpPr/>
          <p:nvPr/>
        </p:nvSpPr>
        <p:spPr>
          <a:xfrm rot="-5400000">
            <a:off x="1733550" y="28384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096" name="Shape 3096"/>
          <p:cNvSpPr txBox="1"/>
          <p:nvPr/>
        </p:nvSpPr>
        <p:spPr>
          <a:xfrm>
            <a:off x="2057400" y="25146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3097" name="Shape 3097"/>
          <p:cNvSpPr/>
          <p:nvPr/>
        </p:nvSpPr>
        <p:spPr>
          <a:xfrm rot="-5400000">
            <a:off x="7067550" y="26860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098" name="Shape 3098"/>
          <p:cNvSpPr txBox="1"/>
          <p:nvPr/>
        </p:nvSpPr>
        <p:spPr>
          <a:xfrm>
            <a:off x="7391400" y="23622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cxnSp>
        <p:nvCxnSpPr>
          <p:cNvPr id="3099" name="Shape 3099"/>
          <p:cNvCxnSpPr/>
          <p:nvPr/>
        </p:nvCxnSpPr>
        <p:spPr>
          <a:xfrm>
            <a:off x="7696200" y="2819400"/>
            <a:ext cx="304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100" name="Shape 3100"/>
          <p:cNvCxnSpPr/>
          <p:nvPr/>
        </p:nvCxnSpPr>
        <p:spPr>
          <a:xfrm>
            <a:off x="7696200" y="3962400"/>
            <a:ext cx="304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101" name="Shape 3101"/>
          <p:cNvCxnSpPr/>
          <p:nvPr/>
        </p:nvCxnSpPr>
        <p:spPr>
          <a:xfrm>
            <a:off x="6477000" y="3048000"/>
            <a:ext cx="9144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102" name="Shape 3102"/>
          <p:cNvCxnSpPr/>
          <p:nvPr/>
        </p:nvCxnSpPr>
        <p:spPr>
          <a:xfrm>
            <a:off x="4572000" y="5181600"/>
            <a:ext cx="685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103" name="Shape 3103"/>
          <p:cNvCxnSpPr/>
          <p:nvPr/>
        </p:nvCxnSpPr>
        <p:spPr>
          <a:xfrm>
            <a:off x="7086600" y="44958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104" name="Shape 3104"/>
          <p:cNvCxnSpPr/>
          <p:nvPr/>
        </p:nvCxnSpPr>
        <p:spPr>
          <a:xfrm>
            <a:off x="7086600" y="4495800"/>
            <a:ext cx="0" cy="685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5" name="Shape 3105"/>
          <p:cNvCxnSpPr/>
          <p:nvPr/>
        </p:nvCxnSpPr>
        <p:spPr>
          <a:xfrm>
            <a:off x="6477000" y="5181600"/>
            <a:ext cx="6095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6" name="Shape 3106"/>
          <p:cNvCxnSpPr/>
          <p:nvPr/>
        </p:nvCxnSpPr>
        <p:spPr>
          <a:xfrm>
            <a:off x="6477000" y="3581400"/>
            <a:ext cx="9144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107" name="Shape 3107"/>
          <p:cNvCxnSpPr/>
          <p:nvPr/>
        </p:nvCxnSpPr>
        <p:spPr>
          <a:xfrm>
            <a:off x="8534400" y="34290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8" name="Shape 3108"/>
          <p:cNvCxnSpPr/>
          <p:nvPr/>
        </p:nvCxnSpPr>
        <p:spPr>
          <a:xfrm>
            <a:off x="8763000" y="3429000"/>
            <a:ext cx="0" cy="205740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9" name="Shape 3109"/>
          <p:cNvCxnSpPr/>
          <p:nvPr/>
        </p:nvCxnSpPr>
        <p:spPr>
          <a:xfrm rot="10800000">
            <a:off x="1066800" y="5486400"/>
            <a:ext cx="76961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0" name="Shape 3110"/>
          <p:cNvCxnSpPr/>
          <p:nvPr/>
        </p:nvCxnSpPr>
        <p:spPr>
          <a:xfrm rot="10800000">
            <a:off x="1676400" y="3276600"/>
            <a:ext cx="0" cy="2209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1" name="Shape 3111"/>
          <p:cNvCxnSpPr/>
          <p:nvPr/>
        </p:nvCxnSpPr>
        <p:spPr>
          <a:xfrm>
            <a:off x="1676400" y="32766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112" name="Shape 3112"/>
          <p:cNvCxnSpPr/>
          <p:nvPr/>
        </p:nvCxnSpPr>
        <p:spPr>
          <a:xfrm rot="10800000">
            <a:off x="4800600" y="4571999"/>
            <a:ext cx="0" cy="914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3" name="Shape 3113"/>
          <p:cNvCxnSpPr/>
          <p:nvPr/>
        </p:nvCxnSpPr>
        <p:spPr>
          <a:xfrm>
            <a:off x="4800600" y="4572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114" name="Shape 3114"/>
          <p:cNvCxnSpPr/>
          <p:nvPr/>
        </p:nvCxnSpPr>
        <p:spPr>
          <a:xfrm rot="10800000">
            <a:off x="1828800" y="2133600"/>
            <a:ext cx="0" cy="6095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5" name="Shape 3115"/>
          <p:cNvCxnSpPr/>
          <p:nvPr/>
        </p:nvCxnSpPr>
        <p:spPr>
          <a:xfrm>
            <a:off x="1828800" y="2133600"/>
            <a:ext cx="5257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6" name="Shape 3116"/>
          <p:cNvCxnSpPr/>
          <p:nvPr/>
        </p:nvCxnSpPr>
        <p:spPr>
          <a:xfrm>
            <a:off x="7086600" y="21336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7" name="Shape 3117"/>
          <p:cNvCxnSpPr/>
          <p:nvPr/>
        </p:nvCxnSpPr>
        <p:spPr>
          <a:xfrm rot="10800000">
            <a:off x="1066800" y="2666999"/>
            <a:ext cx="0" cy="281940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8" name="Shape 3118"/>
          <p:cNvCxnSpPr/>
          <p:nvPr/>
        </p:nvCxnSpPr>
        <p:spPr>
          <a:xfrm>
            <a:off x="1066800" y="2667000"/>
            <a:ext cx="304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119" name="Shape 3119"/>
          <p:cNvSpPr/>
          <p:nvPr/>
        </p:nvSpPr>
        <p:spPr>
          <a:xfrm rot="-5400000">
            <a:off x="3390899" y="3009899"/>
            <a:ext cx="1524000" cy="3810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Instruction Reg</a:t>
            </a:r>
          </a:p>
        </p:txBody>
      </p:sp>
      <p:cxnSp>
        <p:nvCxnSpPr>
          <p:cNvPr id="3120" name="Shape 3120"/>
          <p:cNvCxnSpPr/>
          <p:nvPr/>
        </p:nvCxnSpPr>
        <p:spPr>
          <a:xfrm>
            <a:off x="3505200" y="3200400"/>
            <a:ext cx="457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121" name="Shape 3121"/>
          <p:cNvCxnSpPr/>
          <p:nvPr/>
        </p:nvCxnSpPr>
        <p:spPr>
          <a:xfrm>
            <a:off x="3733800" y="3200400"/>
            <a:ext cx="0" cy="914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2" name="Shape 3122"/>
          <p:cNvCxnSpPr/>
          <p:nvPr/>
        </p:nvCxnSpPr>
        <p:spPr>
          <a:xfrm>
            <a:off x="4343400" y="30480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23" name="Shape 3123"/>
          <p:cNvSpPr/>
          <p:nvPr/>
        </p:nvSpPr>
        <p:spPr>
          <a:xfrm>
            <a:off x="3657600" y="4419600"/>
            <a:ext cx="762000" cy="6857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Control</a:t>
            </a:r>
          </a:p>
        </p:txBody>
      </p:sp>
      <p:cxnSp>
        <p:nvCxnSpPr>
          <p:cNvPr id="3124" name="Shape 3124"/>
          <p:cNvCxnSpPr/>
          <p:nvPr/>
        </p:nvCxnSpPr>
        <p:spPr>
          <a:xfrm>
            <a:off x="6629400" y="3581400"/>
            <a:ext cx="0" cy="2209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5" name="Shape 3125"/>
          <p:cNvCxnSpPr/>
          <p:nvPr/>
        </p:nvCxnSpPr>
        <p:spPr>
          <a:xfrm rot="10800000">
            <a:off x="2362200" y="5791200"/>
            <a:ext cx="42671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6" name="Shape 3126"/>
          <p:cNvCxnSpPr/>
          <p:nvPr/>
        </p:nvCxnSpPr>
        <p:spPr>
          <a:xfrm rot="10800000">
            <a:off x="2362200" y="4191000"/>
            <a:ext cx="0" cy="16001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7" name="Shape 3127"/>
          <p:cNvCxnSpPr/>
          <p:nvPr/>
        </p:nvCxnSpPr>
        <p:spPr>
          <a:xfrm>
            <a:off x="2362200" y="4191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128" name="Shape 3128"/>
          <p:cNvSpPr txBox="1"/>
          <p:nvPr/>
        </p:nvSpPr>
        <p:spPr>
          <a:xfrm>
            <a:off x="2590800" y="2819400"/>
            <a:ext cx="52290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addr</a:t>
            </a:r>
          </a:p>
        </p:txBody>
      </p:sp>
      <p:sp>
        <p:nvSpPr>
          <p:cNvPr id="3129" name="Shape 3129"/>
          <p:cNvSpPr txBox="1"/>
          <p:nvPr/>
        </p:nvSpPr>
        <p:spPr>
          <a:xfrm>
            <a:off x="2590800" y="4038600"/>
            <a:ext cx="509434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</a:t>
            </a:r>
          </a:p>
        </p:txBody>
      </p:sp>
      <p:sp>
        <p:nvSpPr>
          <p:cNvPr id="3130" name="Shape 3130"/>
          <p:cNvSpPr txBox="1"/>
          <p:nvPr/>
        </p:nvSpPr>
        <p:spPr>
          <a:xfrm>
            <a:off x="1295400" y="28194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3131" name="Shape 3131"/>
          <p:cNvSpPr txBox="1"/>
          <p:nvPr/>
        </p:nvSpPr>
        <p:spPr>
          <a:xfrm>
            <a:off x="3886200" y="37338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cxnSp>
        <p:nvCxnSpPr>
          <p:cNvPr id="3132" name="Shape 3132"/>
          <p:cNvCxnSpPr/>
          <p:nvPr/>
        </p:nvCxnSpPr>
        <p:spPr>
          <a:xfrm>
            <a:off x="4419600" y="4724400"/>
            <a:ext cx="1523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3" name="Shape 3133"/>
          <p:cNvCxnSpPr/>
          <p:nvPr/>
        </p:nvCxnSpPr>
        <p:spPr>
          <a:xfrm>
            <a:off x="4572000" y="2514600"/>
            <a:ext cx="0" cy="2209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4" name="Shape 3134"/>
          <p:cNvCxnSpPr/>
          <p:nvPr/>
        </p:nvCxnSpPr>
        <p:spPr>
          <a:xfrm>
            <a:off x="7010400" y="41910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135" name="Shape 3135"/>
          <p:cNvSpPr txBox="1"/>
          <p:nvPr/>
        </p:nvSpPr>
        <p:spPr>
          <a:xfrm>
            <a:off x="6705600" y="3657600"/>
            <a:ext cx="314324" cy="30777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136" name="Shape 3136"/>
          <p:cNvSpPr txBox="1"/>
          <p:nvPr/>
        </p:nvSpPr>
        <p:spPr>
          <a:xfrm>
            <a:off x="6705600" y="4114800"/>
            <a:ext cx="314324" cy="30777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3137" name="Shape 3137"/>
          <p:cNvCxnSpPr/>
          <p:nvPr/>
        </p:nvCxnSpPr>
        <p:spPr>
          <a:xfrm>
            <a:off x="7010400" y="38862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138" name="Shape 3138"/>
          <p:cNvSpPr txBox="1"/>
          <p:nvPr/>
        </p:nvSpPr>
        <p:spPr>
          <a:xfrm>
            <a:off x="3192463" y="1295400"/>
            <a:ext cx="3313112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Write target address into PC</a:t>
            </a:r>
          </a:p>
          <a:p>
            <a:pPr algn="ctr"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if (data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rega</a:t>
            </a: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 == data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regb</a:t>
            </a: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3139" name="Shape 3139"/>
          <p:cNvSpPr/>
          <p:nvPr/>
        </p:nvSpPr>
        <p:spPr>
          <a:xfrm rot="-5400000">
            <a:off x="8391524" y="3279774"/>
            <a:ext cx="774700" cy="279399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200" b="1">
                <a:latin typeface="Calibri"/>
                <a:ea typeface="Calibri"/>
                <a:cs typeface="Calibri"/>
                <a:sym typeface="Calibri"/>
              </a:rPr>
              <a:t>ALU result</a:t>
            </a:r>
          </a:p>
        </p:txBody>
      </p:sp>
      <p:grpSp>
        <p:nvGrpSpPr>
          <p:cNvPr id="3140" name="Shape 3140"/>
          <p:cNvGrpSpPr/>
          <p:nvPr/>
        </p:nvGrpSpPr>
        <p:grpSpPr>
          <a:xfrm>
            <a:off x="1300162" y="3733801"/>
            <a:ext cx="288924" cy="3068638"/>
            <a:chOff x="818" y="2352"/>
            <a:chExt cx="181" cy="1933"/>
          </a:xfrm>
        </p:grpSpPr>
        <p:grpSp>
          <p:nvGrpSpPr>
            <p:cNvPr id="3141" name="Shape 3141"/>
            <p:cNvGrpSpPr/>
            <p:nvPr/>
          </p:nvGrpSpPr>
          <p:grpSpPr>
            <a:xfrm>
              <a:off x="818" y="2544"/>
              <a:ext cx="181" cy="1741"/>
              <a:chOff x="818" y="2544"/>
              <a:chExt cx="181" cy="1741"/>
            </a:xfrm>
          </p:grpSpPr>
          <p:cxnSp>
            <p:nvCxnSpPr>
              <p:cNvPr id="3142" name="Shape 3142"/>
              <p:cNvCxnSpPr/>
              <p:nvPr/>
            </p:nvCxnSpPr>
            <p:spPr>
              <a:xfrm>
                <a:off x="911" y="2544"/>
                <a:ext cx="0" cy="1535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43" name="Shape 3143"/>
              <p:cNvSpPr txBox="1"/>
              <p:nvPr/>
            </p:nvSpPr>
            <p:spPr>
              <a:xfrm>
                <a:off x="818" y="4072"/>
                <a:ext cx="181" cy="213"/>
              </a:xfrm>
              <a:prstGeom prst="rect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</a:p>
            </p:txBody>
          </p:sp>
        </p:grpSp>
        <p:cxnSp>
          <p:nvCxnSpPr>
            <p:cNvPr id="3144" name="Shape 3144"/>
            <p:cNvCxnSpPr/>
            <p:nvPr/>
          </p:nvCxnSpPr>
          <p:spPr>
            <a:xfrm rot="10800000">
              <a:off x="911" y="2352"/>
              <a:ext cx="0" cy="19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45" name="Shape 3145"/>
          <p:cNvGrpSpPr/>
          <p:nvPr/>
        </p:nvGrpSpPr>
        <p:grpSpPr>
          <a:xfrm>
            <a:off x="152399" y="2209800"/>
            <a:ext cx="8801099" cy="3219450"/>
            <a:chOff x="95" y="1392"/>
            <a:chExt cx="5543" cy="2028"/>
          </a:xfrm>
        </p:grpSpPr>
        <p:cxnSp>
          <p:nvCxnSpPr>
            <p:cNvPr id="3146" name="Shape 3146"/>
            <p:cNvCxnSpPr/>
            <p:nvPr/>
          </p:nvCxnSpPr>
          <p:spPr>
            <a:xfrm rot="10800000" flipH="1">
              <a:off x="5231" y="1584"/>
              <a:ext cx="144" cy="191"/>
            </a:xfrm>
            <a:prstGeom prst="straightConnector1">
              <a:avLst/>
            </a:prstGeom>
            <a:noFill/>
            <a:ln w="5715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3147" name="Shape 3147"/>
            <p:cNvSpPr txBox="1"/>
            <p:nvPr/>
          </p:nvSpPr>
          <p:spPr>
            <a:xfrm>
              <a:off x="5279" y="1392"/>
              <a:ext cx="359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eq?</a:t>
              </a:r>
            </a:p>
          </p:txBody>
        </p:sp>
        <p:grpSp>
          <p:nvGrpSpPr>
            <p:cNvPr id="3148" name="Shape 3148"/>
            <p:cNvGrpSpPr/>
            <p:nvPr/>
          </p:nvGrpSpPr>
          <p:grpSpPr>
            <a:xfrm>
              <a:off x="95" y="1929"/>
              <a:ext cx="2688" cy="1491"/>
              <a:chOff x="95" y="1929"/>
              <a:chExt cx="2688" cy="1491"/>
            </a:xfrm>
          </p:grpSpPr>
          <p:grpSp>
            <p:nvGrpSpPr>
              <p:cNvPr id="3149" name="Shape 3149"/>
              <p:cNvGrpSpPr/>
              <p:nvPr/>
            </p:nvGrpSpPr>
            <p:grpSpPr>
              <a:xfrm>
                <a:off x="95" y="1929"/>
                <a:ext cx="2688" cy="1491"/>
                <a:chOff x="95" y="1929"/>
                <a:chExt cx="2688" cy="1491"/>
              </a:xfrm>
            </p:grpSpPr>
            <p:sp>
              <p:nvSpPr>
                <p:cNvPr id="3150" name="Shape 3150"/>
                <p:cNvSpPr/>
                <p:nvPr/>
              </p:nvSpPr>
              <p:spPr>
                <a:xfrm rot="5400000" flipH="1">
                  <a:off x="288" y="2640"/>
                  <a:ext cx="288" cy="288"/>
                </a:xfrm>
                <a:prstGeom prst="flowChartDelay">
                  <a:avLst/>
                </a:prstGeom>
                <a:noFill/>
                <a:ln w="28575" cap="flat" cmpd="sng">
                  <a:solidFill>
                    <a:srgbClr val="00CC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endParaRPr sz="2000" b="1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151" name="Shape 3151"/>
                <p:cNvCxnSpPr/>
                <p:nvPr/>
              </p:nvCxnSpPr>
              <p:spPr>
                <a:xfrm rot="10800000">
                  <a:off x="528" y="2975"/>
                  <a:ext cx="0" cy="288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33CC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52" name="Shape 3152"/>
                <p:cNvCxnSpPr/>
                <p:nvPr/>
              </p:nvCxnSpPr>
              <p:spPr>
                <a:xfrm rot="10800000">
                  <a:off x="459" y="2977"/>
                  <a:ext cx="0" cy="288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33CC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53" name="Shape 3153"/>
                <p:cNvCxnSpPr/>
                <p:nvPr/>
              </p:nvCxnSpPr>
              <p:spPr>
                <a:xfrm rot="10800000">
                  <a:off x="405" y="2929"/>
                  <a:ext cx="0" cy="33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33CC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54" name="Shape 3154"/>
                <p:cNvCxnSpPr/>
                <p:nvPr/>
              </p:nvCxnSpPr>
              <p:spPr>
                <a:xfrm rot="10800000">
                  <a:off x="335" y="2927"/>
                  <a:ext cx="0" cy="33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155" name="Shape 3155"/>
                <p:cNvSpPr txBox="1"/>
                <p:nvPr/>
              </p:nvSpPr>
              <p:spPr>
                <a:xfrm>
                  <a:off x="95" y="3071"/>
                  <a:ext cx="285" cy="2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>
                    <a:buSzPct val="25000"/>
                  </a:pPr>
                  <a:r>
                    <a:rPr lang="en-US" sz="2000" b="1">
                      <a:latin typeface="Calibri"/>
                      <a:ea typeface="Calibri"/>
                      <a:cs typeface="Calibri"/>
                      <a:sym typeface="Calibri"/>
                    </a:rPr>
                    <a:t>eq</a:t>
                  </a:r>
                </a:p>
              </p:txBody>
            </p:sp>
            <p:sp>
              <p:nvSpPr>
                <p:cNvPr id="3156" name="Shape 3156"/>
                <p:cNvSpPr/>
                <p:nvPr/>
              </p:nvSpPr>
              <p:spPr>
                <a:xfrm>
                  <a:off x="432" y="2935"/>
                  <a:ext cx="47" cy="47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00CC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endParaRPr sz="2000" b="1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7" name="Shape 3157"/>
                <p:cNvSpPr/>
                <p:nvPr/>
              </p:nvSpPr>
              <p:spPr>
                <a:xfrm>
                  <a:off x="501" y="2932"/>
                  <a:ext cx="47" cy="47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00CC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endParaRPr sz="2000" b="1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8" name="Shape 3158"/>
                <p:cNvSpPr txBox="1"/>
                <p:nvPr/>
              </p:nvSpPr>
              <p:spPr>
                <a:xfrm>
                  <a:off x="335" y="3168"/>
                  <a:ext cx="290" cy="2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>
                    <a:buSzPct val="25000"/>
                  </a:pPr>
                  <a:r>
                    <a:rPr lang="en-US" sz="2000" b="1">
                      <a:latin typeface="Calibri"/>
                      <a:ea typeface="Calibri"/>
                      <a:cs typeface="Calibri"/>
                      <a:sym typeface="Calibri"/>
                    </a:rPr>
                    <a:t>op</a:t>
                  </a:r>
                </a:p>
              </p:txBody>
            </p:sp>
            <p:cxnSp>
              <p:nvCxnSpPr>
                <p:cNvPr id="3159" name="Shape 3159"/>
                <p:cNvCxnSpPr/>
                <p:nvPr/>
              </p:nvCxnSpPr>
              <p:spPr>
                <a:xfrm>
                  <a:off x="383" y="3263"/>
                  <a:ext cx="2399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CC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60" name="Shape 3160"/>
                <p:cNvCxnSpPr/>
                <p:nvPr/>
              </p:nvCxnSpPr>
              <p:spPr>
                <a:xfrm rot="10800000">
                  <a:off x="2784" y="2975"/>
                  <a:ext cx="0" cy="288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CC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61" name="Shape 3161"/>
                <p:cNvCxnSpPr/>
                <p:nvPr/>
              </p:nvCxnSpPr>
              <p:spPr>
                <a:xfrm rot="10800000">
                  <a:off x="432" y="2543"/>
                  <a:ext cx="0" cy="95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CC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3162" name="Shape 3162"/>
                <p:cNvGrpSpPr/>
                <p:nvPr/>
              </p:nvGrpSpPr>
              <p:grpSpPr>
                <a:xfrm rot="-5400000">
                  <a:off x="684" y="2121"/>
                  <a:ext cx="383" cy="240"/>
                  <a:chOff x="1593" y="2853"/>
                  <a:chExt cx="479" cy="384"/>
                </a:xfrm>
              </p:grpSpPr>
              <p:cxnSp>
                <p:nvCxnSpPr>
                  <p:cNvPr id="3163" name="Shape 3163"/>
                  <p:cNvCxnSpPr/>
                  <p:nvPr/>
                </p:nvCxnSpPr>
                <p:spPr>
                  <a:xfrm>
                    <a:off x="1593" y="3238"/>
                    <a:ext cx="144" cy="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rgbClr val="00CC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3164" name="Shape 3164"/>
                  <p:cNvSpPr/>
                  <p:nvPr/>
                </p:nvSpPr>
                <p:spPr>
                  <a:xfrm>
                    <a:off x="1737" y="3045"/>
                    <a:ext cx="336" cy="19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0" y="120000"/>
                        </a:moveTo>
                        <a:cubicBezTo>
                          <a:pt x="20000" y="115000"/>
                          <a:pt x="40000" y="110000"/>
                          <a:pt x="60000" y="90000"/>
                        </a:cubicBezTo>
                        <a:cubicBezTo>
                          <a:pt x="80000" y="70000"/>
                          <a:pt x="100000" y="35000"/>
                          <a:pt x="12000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00CC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endParaRPr sz="2400"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65" name="Shape 3165"/>
                  <p:cNvSpPr/>
                  <p:nvPr/>
                </p:nvSpPr>
                <p:spPr>
                  <a:xfrm rot="10800000" flipH="1">
                    <a:off x="1737" y="2853"/>
                    <a:ext cx="336" cy="19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0" y="120000"/>
                        </a:moveTo>
                        <a:cubicBezTo>
                          <a:pt x="20000" y="115000"/>
                          <a:pt x="40000" y="110000"/>
                          <a:pt x="60000" y="90000"/>
                        </a:cubicBezTo>
                        <a:cubicBezTo>
                          <a:pt x="80000" y="70000"/>
                          <a:pt x="100000" y="35000"/>
                          <a:pt x="12000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00CC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endParaRPr sz="2400"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3166" name="Shape 3166"/>
                  <p:cNvCxnSpPr/>
                  <p:nvPr/>
                </p:nvCxnSpPr>
                <p:spPr>
                  <a:xfrm>
                    <a:off x="1593" y="2854"/>
                    <a:ext cx="144" cy="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rgbClr val="00CC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3167" name="Shape 3167"/>
                  <p:cNvSpPr/>
                  <p:nvPr/>
                </p:nvSpPr>
                <p:spPr>
                  <a:xfrm>
                    <a:off x="1593" y="2854"/>
                    <a:ext cx="95" cy="38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0" y="120000"/>
                        </a:moveTo>
                        <a:cubicBezTo>
                          <a:pt x="60000" y="100000"/>
                          <a:pt x="120000" y="80000"/>
                          <a:pt x="120000" y="60000"/>
                        </a:cubicBezTo>
                        <a:cubicBezTo>
                          <a:pt x="120000" y="40000"/>
                          <a:pt x="60000" y="20000"/>
                          <a:pt x="0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00CC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endParaRPr sz="2400"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3168" name="Shape 3168"/>
                <p:cNvCxnSpPr/>
                <p:nvPr/>
              </p:nvCxnSpPr>
              <p:spPr>
                <a:xfrm>
                  <a:off x="432" y="2544"/>
                  <a:ext cx="402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CC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69" name="Shape 3169"/>
                <p:cNvCxnSpPr/>
                <p:nvPr/>
              </p:nvCxnSpPr>
              <p:spPr>
                <a:xfrm rot="10800000">
                  <a:off x="831" y="2352"/>
                  <a:ext cx="0" cy="201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CC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70" name="Shape 3170"/>
                <p:cNvCxnSpPr/>
                <p:nvPr/>
              </p:nvCxnSpPr>
              <p:spPr>
                <a:xfrm>
                  <a:off x="867" y="1988"/>
                  <a:ext cx="72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CC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71" name="Shape 3171"/>
                <p:cNvCxnSpPr/>
                <p:nvPr/>
              </p:nvCxnSpPr>
              <p:spPr>
                <a:xfrm rot="10800000">
                  <a:off x="927" y="1929"/>
                  <a:ext cx="0" cy="6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CC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172" name="Shape 3172"/>
              <p:cNvCxnSpPr/>
              <p:nvPr/>
            </p:nvCxnSpPr>
            <p:spPr>
              <a:xfrm rot="10800000">
                <a:off x="878" y="1997"/>
                <a:ext cx="0" cy="47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98444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" name="Shape 3177"/>
          <p:cNvSpPr txBox="1">
            <a:spLocks noGrp="1"/>
          </p:cNvSpPr>
          <p:nvPr>
            <p:ph type="sldNum" idx="4294967295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400">
                <a:ea typeface="Calibri"/>
                <a:sym typeface="Calibri"/>
              </a:rPr>
              <a:pPr>
                <a:buSzPct val="25000"/>
              </a:pPr>
              <a:t>44</a:t>
            </a:fld>
            <a:endParaRPr lang="en-US" sz="1400">
              <a:ea typeface="Calibri"/>
              <a:sym typeface="Calibri"/>
            </a:endParaRPr>
          </a:p>
        </p:txBody>
      </p:sp>
      <p:sp>
        <p:nvSpPr>
          <p:cNvPr id="3178" name="Shape 3178"/>
          <p:cNvSpPr txBox="1">
            <a:spLocks noGrp="1"/>
          </p:cNvSpPr>
          <p:nvPr>
            <p:ph type="title" idx="4294967295"/>
          </p:nvPr>
        </p:nvSpPr>
        <p:spPr>
          <a:xfrm>
            <a:off x="990600" y="0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Control Rom (beq cycle 4)</a:t>
            </a:r>
          </a:p>
        </p:txBody>
      </p:sp>
      <p:sp>
        <p:nvSpPr>
          <p:cNvPr id="3179" name="Shape 3179"/>
          <p:cNvSpPr/>
          <p:nvPr/>
        </p:nvSpPr>
        <p:spPr>
          <a:xfrm rot="-5400000">
            <a:off x="6096000" y="2514600"/>
            <a:ext cx="3124199" cy="8381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4 × 16 Decoder</a:t>
            </a:r>
          </a:p>
        </p:txBody>
      </p:sp>
      <p:cxnSp>
        <p:nvCxnSpPr>
          <p:cNvPr id="3180" name="Shape 3180"/>
          <p:cNvCxnSpPr/>
          <p:nvPr/>
        </p:nvCxnSpPr>
        <p:spPr>
          <a:xfrm rot="10800000">
            <a:off x="1142999" y="1447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1" name="Shape 3181"/>
          <p:cNvCxnSpPr/>
          <p:nvPr/>
        </p:nvCxnSpPr>
        <p:spPr>
          <a:xfrm>
            <a:off x="1524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2" name="Shape 3182"/>
          <p:cNvCxnSpPr/>
          <p:nvPr/>
        </p:nvCxnSpPr>
        <p:spPr>
          <a:xfrm>
            <a:off x="1905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3" name="Shape 3183"/>
          <p:cNvCxnSpPr/>
          <p:nvPr/>
        </p:nvCxnSpPr>
        <p:spPr>
          <a:xfrm>
            <a:off x="2286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4" name="Shape 3184"/>
          <p:cNvCxnSpPr/>
          <p:nvPr/>
        </p:nvCxnSpPr>
        <p:spPr>
          <a:xfrm>
            <a:off x="2667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5" name="Shape 3185"/>
          <p:cNvCxnSpPr/>
          <p:nvPr/>
        </p:nvCxnSpPr>
        <p:spPr>
          <a:xfrm>
            <a:off x="3048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6" name="Shape 3186"/>
          <p:cNvCxnSpPr/>
          <p:nvPr/>
        </p:nvCxnSpPr>
        <p:spPr>
          <a:xfrm>
            <a:off x="3429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7" name="Shape 3187"/>
          <p:cNvCxnSpPr/>
          <p:nvPr/>
        </p:nvCxnSpPr>
        <p:spPr>
          <a:xfrm>
            <a:off x="3810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8" name="Shape 3188"/>
          <p:cNvCxnSpPr/>
          <p:nvPr/>
        </p:nvCxnSpPr>
        <p:spPr>
          <a:xfrm>
            <a:off x="4191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9" name="Shape 3189"/>
          <p:cNvCxnSpPr/>
          <p:nvPr/>
        </p:nvCxnSpPr>
        <p:spPr>
          <a:xfrm>
            <a:off x="4572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0" name="Shape 3190"/>
          <p:cNvCxnSpPr/>
          <p:nvPr/>
        </p:nvCxnSpPr>
        <p:spPr>
          <a:xfrm>
            <a:off x="4953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1" name="Shape 3191"/>
          <p:cNvCxnSpPr/>
          <p:nvPr/>
        </p:nvCxnSpPr>
        <p:spPr>
          <a:xfrm>
            <a:off x="5334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2" name="Shape 3192"/>
          <p:cNvCxnSpPr/>
          <p:nvPr/>
        </p:nvCxnSpPr>
        <p:spPr>
          <a:xfrm>
            <a:off x="5715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3" name="Shape 3193"/>
          <p:cNvCxnSpPr/>
          <p:nvPr/>
        </p:nvCxnSpPr>
        <p:spPr>
          <a:xfrm>
            <a:off x="6096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4" name="Shape 3194"/>
          <p:cNvCxnSpPr/>
          <p:nvPr/>
        </p:nvCxnSpPr>
        <p:spPr>
          <a:xfrm>
            <a:off x="6477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5" name="Shape 3195"/>
          <p:cNvCxnSpPr/>
          <p:nvPr/>
        </p:nvCxnSpPr>
        <p:spPr>
          <a:xfrm>
            <a:off x="6858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6" name="Shape 3196"/>
          <p:cNvCxnSpPr/>
          <p:nvPr/>
        </p:nvCxnSpPr>
        <p:spPr>
          <a:xfrm>
            <a:off x="1143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97" name="Shape 3197"/>
          <p:cNvSpPr/>
          <p:nvPr/>
        </p:nvSpPr>
        <p:spPr>
          <a:xfrm rot="-5400000">
            <a:off x="3048000" y="3657599"/>
            <a:ext cx="381000" cy="4343400"/>
          </a:xfrm>
          <a:prstGeom prst="leftBrace">
            <a:avLst>
              <a:gd name="adj1" fmla="val 95000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8" name="Shape 3198"/>
          <p:cNvSpPr txBox="1"/>
          <p:nvPr/>
        </p:nvSpPr>
        <p:spPr>
          <a:xfrm>
            <a:off x="1828800" y="6019800"/>
            <a:ext cx="2655791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Output: Control Signals</a:t>
            </a:r>
          </a:p>
        </p:txBody>
      </p:sp>
      <p:sp>
        <p:nvSpPr>
          <p:cNvPr id="3199" name="Shape 3199"/>
          <p:cNvSpPr/>
          <p:nvPr/>
        </p:nvSpPr>
        <p:spPr>
          <a:xfrm rot="-5400000">
            <a:off x="6096000" y="5181599"/>
            <a:ext cx="381000" cy="1295400"/>
          </a:xfrm>
          <a:prstGeom prst="leftBrace">
            <a:avLst>
              <a:gd name="adj1" fmla="val 2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0" name="Shape 3200"/>
          <p:cNvSpPr txBox="1"/>
          <p:nvPr/>
        </p:nvSpPr>
        <p:spPr>
          <a:xfrm>
            <a:off x="5638800" y="6019800"/>
            <a:ext cx="1304924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Next State</a:t>
            </a:r>
          </a:p>
        </p:txBody>
      </p:sp>
      <p:sp>
        <p:nvSpPr>
          <p:cNvPr id="3201" name="Shape 3201"/>
          <p:cNvSpPr txBox="1"/>
          <p:nvPr/>
        </p:nvSpPr>
        <p:spPr>
          <a:xfrm rot="-5400000">
            <a:off x="642883" y="4868832"/>
            <a:ext cx="635109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3202" name="Shape 3202"/>
          <p:cNvSpPr txBox="1"/>
          <p:nvPr/>
        </p:nvSpPr>
        <p:spPr>
          <a:xfrm rot="-5400000">
            <a:off x="806691" y="4645789"/>
            <a:ext cx="106631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addr</a:t>
            </a:r>
          </a:p>
        </p:txBody>
      </p:sp>
      <p:sp>
        <p:nvSpPr>
          <p:cNvPr id="3203" name="Shape 3203"/>
          <p:cNvSpPr txBox="1"/>
          <p:nvPr/>
        </p:nvSpPr>
        <p:spPr>
          <a:xfrm rot="-5400000">
            <a:off x="1258223" y="4755327"/>
            <a:ext cx="925253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Mem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3204" name="Shape 3204"/>
          <p:cNvSpPr txBox="1"/>
          <p:nvPr/>
        </p:nvSpPr>
        <p:spPr>
          <a:xfrm rot="-5400000">
            <a:off x="1597546" y="4718813"/>
            <a:ext cx="1008609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Mem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r/w</a:t>
            </a:r>
          </a:p>
        </p:txBody>
      </p:sp>
      <p:sp>
        <p:nvSpPr>
          <p:cNvPr id="3205" name="Shape 3205"/>
          <p:cNvSpPr txBox="1"/>
          <p:nvPr/>
        </p:nvSpPr>
        <p:spPr>
          <a:xfrm rot="-5400000">
            <a:off x="2198957" y="4895820"/>
            <a:ext cx="567783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IR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3206" name="Shape 3206"/>
          <p:cNvSpPr txBox="1"/>
          <p:nvPr/>
        </p:nvSpPr>
        <p:spPr>
          <a:xfrm rot="-5400000">
            <a:off x="2357943" y="4673571"/>
            <a:ext cx="101181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dest</a:t>
            </a:r>
          </a:p>
        </p:txBody>
      </p:sp>
      <p:sp>
        <p:nvSpPr>
          <p:cNvPr id="3207" name="Shape 3207"/>
          <p:cNvSpPr txBox="1"/>
          <p:nvPr/>
        </p:nvSpPr>
        <p:spPr>
          <a:xfrm rot="-5400000">
            <a:off x="2689233" y="4622771"/>
            <a:ext cx="1114407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rdata</a:t>
            </a:r>
          </a:p>
        </p:txBody>
      </p:sp>
      <p:sp>
        <p:nvSpPr>
          <p:cNvPr id="3208" name="Shape 3208"/>
          <p:cNvSpPr txBox="1"/>
          <p:nvPr/>
        </p:nvSpPr>
        <p:spPr>
          <a:xfrm rot="-5400000">
            <a:off x="3239293" y="4826793"/>
            <a:ext cx="773113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Reg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3209" name="Shape 3209"/>
          <p:cNvSpPr txBox="1"/>
          <p:nvPr/>
        </p:nvSpPr>
        <p:spPr>
          <a:xfrm rot="-5400000">
            <a:off x="3492125" y="4664045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alu1</a:t>
            </a:r>
          </a:p>
        </p:txBody>
      </p:sp>
      <p:sp>
        <p:nvSpPr>
          <p:cNvPr id="3210" name="Shape 3210"/>
          <p:cNvSpPr txBox="1"/>
          <p:nvPr/>
        </p:nvSpPr>
        <p:spPr>
          <a:xfrm rot="-5400000">
            <a:off x="3873125" y="4664045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alu2</a:t>
            </a:r>
          </a:p>
        </p:txBody>
      </p:sp>
      <p:sp>
        <p:nvSpPr>
          <p:cNvPr id="3211" name="Shape 3211"/>
          <p:cNvSpPr txBox="1"/>
          <p:nvPr/>
        </p:nvSpPr>
        <p:spPr>
          <a:xfrm rot="-5400000">
            <a:off x="4254125" y="4664045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alu2</a:t>
            </a:r>
          </a:p>
        </p:txBody>
      </p:sp>
      <p:sp>
        <p:nvSpPr>
          <p:cNvPr id="3212" name="Shape 3212"/>
          <p:cNvSpPr txBox="1"/>
          <p:nvPr/>
        </p:nvSpPr>
        <p:spPr>
          <a:xfrm rot="-5400000">
            <a:off x="4701381" y="4763293"/>
            <a:ext cx="896937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ALU</a:t>
            </a:r>
            <a:r>
              <a:rPr lang="en-US" sz="2000" b="1" baseline="-25000">
                <a:latin typeface="Calibri"/>
                <a:ea typeface="Calibri"/>
                <a:cs typeface="Calibri"/>
                <a:sym typeface="Calibri"/>
              </a:rPr>
              <a:t>op</a:t>
            </a:r>
          </a:p>
        </p:txBody>
      </p:sp>
      <p:cxnSp>
        <p:nvCxnSpPr>
          <p:cNvPr id="3213" name="Shape 3213"/>
          <p:cNvCxnSpPr/>
          <p:nvPr/>
        </p:nvCxnSpPr>
        <p:spPr>
          <a:xfrm rot="10800000">
            <a:off x="1142999" y="1828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4" name="Shape 3214"/>
          <p:cNvCxnSpPr/>
          <p:nvPr/>
        </p:nvCxnSpPr>
        <p:spPr>
          <a:xfrm rot="10800000">
            <a:off x="1142999" y="2209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5" name="Shape 3215"/>
          <p:cNvCxnSpPr/>
          <p:nvPr/>
        </p:nvCxnSpPr>
        <p:spPr>
          <a:xfrm>
            <a:off x="8077200" y="23622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6" name="Shape 3216"/>
          <p:cNvCxnSpPr/>
          <p:nvPr/>
        </p:nvCxnSpPr>
        <p:spPr>
          <a:xfrm>
            <a:off x="8077200" y="25908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7" name="Shape 3217"/>
          <p:cNvCxnSpPr/>
          <p:nvPr/>
        </p:nvCxnSpPr>
        <p:spPr>
          <a:xfrm>
            <a:off x="8077200" y="28194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8" name="Shape 3218"/>
          <p:cNvCxnSpPr/>
          <p:nvPr/>
        </p:nvCxnSpPr>
        <p:spPr>
          <a:xfrm>
            <a:off x="8077200" y="30480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9" name="Shape 3219"/>
          <p:cNvCxnSpPr/>
          <p:nvPr/>
        </p:nvCxnSpPr>
        <p:spPr>
          <a:xfrm rot="10800000">
            <a:off x="1142999" y="2590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0" name="Shape 3220"/>
          <p:cNvCxnSpPr/>
          <p:nvPr/>
        </p:nvCxnSpPr>
        <p:spPr>
          <a:xfrm rot="10800000">
            <a:off x="1142999" y="2971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1" name="Shape 3221"/>
          <p:cNvCxnSpPr/>
          <p:nvPr/>
        </p:nvCxnSpPr>
        <p:spPr>
          <a:xfrm rot="10800000">
            <a:off x="1142999" y="3352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2" name="Shape 3222"/>
          <p:cNvCxnSpPr/>
          <p:nvPr/>
        </p:nvCxnSpPr>
        <p:spPr>
          <a:xfrm rot="10800000">
            <a:off x="1142999" y="3733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3" name="Shape 3223"/>
          <p:cNvCxnSpPr/>
          <p:nvPr/>
        </p:nvCxnSpPr>
        <p:spPr>
          <a:xfrm rot="10800000">
            <a:off x="1142999" y="4114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4" name="Shape 3224"/>
          <p:cNvCxnSpPr/>
          <p:nvPr/>
        </p:nvCxnSpPr>
        <p:spPr>
          <a:xfrm rot="10800000">
            <a:off x="1142999" y="1638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5" name="Shape 3225"/>
          <p:cNvCxnSpPr/>
          <p:nvPr/>
        </p:nvCxnSpPr>
        <p:spPr>
          <a:xfrm rot="10800000">
            <a:off x="1142999" y="2019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6" name="Shape 3226"/>
          <p:cNvCxnSpPr/>
          <p:nvPr/>
        </p:nvCxnSpPr>
        <p:spPr>
          <a:xfrm rot="10800000">
            <a:off x="1142999" y="2400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7" name="Shape 3227"/>
          <p:cNvCxnSpPr/>
          <p:nvPr/>
        </p:nvCxnSpPr>
        <p:spPr>
          <a:xfrm rot="10800000">
            <a:off x="1142999" y="2781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8" name="Shape 3228"/>
          <p:cNvCxnSpPr/>
          <p:nvPr/>
        </p:nvCxnSpPr>
        <p:spPr>
          <a:xfrm rot="10800000">
            <a:off x="1142999" y="3162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9" name="Shape 3229"/>
          <p:cNvCxnSpPr/>
          <p:nvPr/>
        </p:nvCxnSpPr>
        <p:spPr>
          <a:xfrm rot="10800000">
            <a:off x="1142999" y="3543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30" name="Shape 3230"/>
          <p:cNvCxnSpPr/>
          <p:nvPr/>
        </p:nvCxnSpPr>
        <p:spPr>
          <a:xfrm rot="10800000">
            <a:off x="1142999" y="3924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31" name="Shape 3231"/>
          <p:cNvCxnSpPr/>
          <p:nvPr/>
        </p:nvCxnSpPr>
        <p:spPr>
          <a:xfrm rot="10800000">
            <a:off x="1142999" y="4305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32" name="Shape 3232"/>
          <p:cNvSpPr/>
          <p:nvPr/>
        </p:nvSpPr>
        <p:spPr>
          <a:xfrm>
            <a:off x="1828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33" name="Shape 3233"/>
          <p:cNvSpPr/>
          <p:nvPr/>
        </p:nvSpPr>
        <p:spPr>
          <a:xfrm>
            <a:off x="2590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34" name="Shape 3234"/>
          <p:cNvSpPr/>
          <p:nvPr/>
        </p:nvSpPr>
        <p:spPr>
          <a:xfrm>
            <a:off x="4876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35" name="Shape 3235"/>
          <p:cNvSpPr/>
          <p:nvPr/>
        </p:nvSpPr>
        <p:spPr>
          <a:xfrm>
            <a:off x="6781800" y="1371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36" name="Shape 3236"/>
          <p:cNvSpPr/>
          <p:nvPr/>
        </p:nvSpPr>
        <p:spPr>
          <a:xfrm>
            <a:off x="563562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37" name="Shape 3237"/>
          <p:cNvSpPr/>
          <p:nvPr/>
        </p:nvSpPr>
        <p:spPr>
          <a:xfrm>
            <a:off x="601662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38" name="Shape 3238"/>
          <p:cNvSpPr/>
          <p:nvPr/>
        </p:nvSpPr>
        <p:spPr>
          <a:xfrm>
            <a:off x="639762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39" name="Shape 3239"/>
          <p:cNvSpPr/>
          <p:nvPr/>
        </p:nvSpPr>
        <p:spPr>
          <a:xfrm>
            <a:off x="677862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40" name="Shape 3240"/>
          <p:cNvSpPr/>
          <p:nvPr/>
        </p:nvSpPr>
        <p:spPr>
          <a:xfrm>
            <a:off x="4114800" y="2133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41" name="Shape 3241"/>
          <p:cNvSpPr/>
          <p:nvPr/>
        </p:nvSpPr>
        <p:spPr>
          <a:xfrm>
            <a:off x="6400800" y="1752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42" name="Shape 3242"/>
          <p:cNvSpPr/>
          <p:nvPr/>
        </p:nvSpPr>
        <p:spPr>
          <a:xfrm>
            <a:off x="6781800" y="1752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43" name="Shape 3243"/>
          <p:cNvSpPr/>
          <p:nvPr/>
        </p:nvSpPr>
        <p:spPr>
          <a:xfrm>
            <a:off x="1069975" y="1562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44" name="Shape 3244"/>
          <p:cNvSpPr/>
          <p:nvPr/>
        </p:nvSpPr>
        <p:spPr>
          <a:xfrm>
            <a:off x="3352800" y="2324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45" name="Shape 3245"/>
          <p:cNvSpPr/>
          <p:nvPr/>
        </p:nvSpPr>
        <p:spPr>
          <a:xfrm>
            <a:off x="3733800" y="2324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46" name="Shape 3246"/>
          <p:cNvSpPr/>
          <p:nvPr/>
        </p:nvSpPr>
        <p:spPr>
          <a:xfrm>
            <a:off x="2971800" y="2324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47" name="Shape 3247"/>
          <p:cNvSpPr/>
          <p:nvPr/>
        </p:nvSpPr>
        <p:spPr>
          <a:xfrm>
            <a:off x="5257800" y="2133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48" name="Shape 3248"/>
          <p:cNvSpPr/>
          <p:nvPr/>
        </p:nvSpPr>
        <p:spPr>
          <a:xfrm>
            <a:off x="6019800" y="2133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49" name="Shape 3249"/>
          <p:cNvSpPr/>
          <p:nvPr/>
        </p:nvSpPr>
        <p:spPr>
          <a:xfrm>
            <a:off x="6781800" y="2133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50" name="Shape 3250"/>
          <p:cNvSpPr/>
          <p:nvPr/>
        </p:nvSpPr>
        <p:spPr>
          <a:xfrm>
            <a:off x="4114800" y="1752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51" name="Shape 3251"/>
          <p:cNvSpPr/>
          <p:nvPr/>
        </p:nvSpPr>
        <p:spPr>
          <a:xfrm>
            <a:off x="3352800" y="1943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52" name="Shape 3252"/>
          <p:cNvSpPr/>
          <p:nvPr/>
        </p:nvSpPr>
        <p:spPr>
          <a:xfrm>
            <a:off x="3733800" y="1943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53" name="Shape 3253"/>
          <p:cNvSpPr/>
          <p:nvPr/>
        </p:nvSpPr>
        <p:spPr>
          <a:xfrm>
            <a:off x="2971800" y="1943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54" name="Shape 3254"/>
          <p:cNvSpPr/>
          <p:nvPr/>
        </p:nvSpPr>
        <p:spPr>
          <a:xfrm>
            <a:off x="4114800" y="2514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55" name="Shape 3255"/>
          <p:cNvSpPr/>
          <p:nvPr/>
        </p:nvSpPr>
        <p:spPr>
          <a:xfrm>
            <a:off x="4495800" y="2514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56" name="Shape 3256"/>
          <p:cNvSpPr/>
          <p:nvPr/>
        </p:nvSpPr>
        <p:spPr>
          <a:xfrm>
            <a:off x="4876800" y="2514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57" name="Shape 3257"/>
          <p:cNvSpPr/>
          <p:nvPr/>
        </p:nvSpPr>
        <p:spPr>
          <a:xfrm>
            <a:off x="6019800" y="2514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58" name="Shape 3258"/>
          <p:cNvSpPr/>
          <p:nvPr/>
        </p:nvSpPr>
        <p:spPr>
          <a:xfrm>
            <a:off x="6400800" y="2514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59" name="Shape 3259"/>
          <p:cNvSpPr/>
          <p:nvPr/>
        </p:nvSpPr>
        <p:spPr>
          <a:xfrm>
            <a:off x="6781800" y="2514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60" name="Shape 3260"/>
          <p:cNvSpPr/>
          <p:nvPr/>
        </p:nvSpPr>
        <p:spPr>
          <a:xfrm>
            <a:off x="1443037" y="2705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61" name="Shape 3261"/>
          <p:cNvSpPr/>
          <p:nvPr/>
        </p:nvSpPr>
        <p:spPr>
          <a:xfrm>
            <a:off x="1824038" y="2705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62" name="Shape 3262"/>
          <p:cNvSpPr/>
          <p:nvPr/>
        </p:nvSpPr>
        <p:spPr>
          <a:xfrm>
            <a:off x="5635625" y="2705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63" name="Shape 3263"/>
          <p:cNvSpPr/>
          <p:nvPr/>
        </p:nvSpPr>
        <p:spPr>
          <a:xfrm>
            <a:off x="3733800" y="2895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64" name="Shape 3264"/>
          <p:cNvSpPr/>
          <p:nvPr/>
        </p:nvSpPr>
        <p:spPr>
          <a:xfrm>
            <a:off x="2209800" y="3276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65" name="Shape 3265"/>
          <p:cNvSpPr/>
          <p:nvPr/>
        </p:nvSpPr>
        <p:spPr>
          <a:xfrm>
            <a:off x="5638800" y="3086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66" name="Shape 3266"/>
          <p:cNvSpPr/>
          <p:nvPr/>
        </p:nvSpPr>
        <p:spPr>
          <a:xfrm>
            <a:off x="6400800" y="3086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67" name="Shape 3267"/>
          <p:cNvSpPr/>
          <p:nvPr/>
        </p:nvSpPr>
        <p:spPr>
          <a:xfrm>
            <a:off x="2971800" y="3086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68" name="Shape 3268"/>
          <p:cNvSpPr/>
          <p:nvPr/>
        </p:nvSpPr>
        <p:spPr>
          <a:xfrm>
            <a:off x="3352800" y="3086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69" name="Shape 3269"/>
          <p:cNvSpPr/>
          <p:nvPr/>
        </p:nvSpPr>
        <p:spPr>
          <a:xfrm>
            <a:off x="3733800" y="30861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70" name="Shape 3270"/>
          <p:cNvSpPr/>
          <p:nvPr/>
        </p:nvSpPr>
        <p:spPr>
          <a:xfrm>
            <a:off x="1828800" y="3276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71" name="Shape 3271"/>
          <p:cNvSpPr/>
          <p:nvPr/>
        </p:nvSpPr>
        <p:spPr>
          <a:xfrm>
            <a:off x="1447800" y="327660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72" name="Shape 3272"/>
          <p:cNvSpPr/>
          <p:nvPr/>
        </p:nvSpPr>
        <p:spPr>
          <a:xfrm>
            <a:off x="4495800" y="3462337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73" name="Shape 3273"/>
          <p:cNvSpPr/>
          <p:nvPr/>
        </p:nvSpPr>
        <p:spPr>
          <a:xfrm>
            <a:off x="4876800" y="3462337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74" name="Shape 3274"/>
          <p:cNvSpPr/>
          <p:nvPr/>
        </p:nvSpPr>
        <p:spPr>
          <a:xfrm>
            <a:off x="5638800" y="347345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75" name="Shape 3275"/>
          <p:cNvSpPr/>
          <p:nvPr/>
        </p:nvSpPr>
        <p:spPr>
          <a:xfrm>
            <a:off x="6019800" y="3473450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76" name="Shape 3276"/>
          <p:cNvSpPr/>
          <p:nvPr/>
        </p:nvSpPr>
        <p:spPr>
          <a:xfrm>
            <a:off x="4114800" y="3657600"/>
            <a:ext cx="152399" cy="1523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3639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1" name="Shape 3281"/>
          <p:cNvSpPr txBox="1">
            <a:spLocks noGrp="1"/>
          </p:cNvSpPr>
          <p:nvPr>
            <p:ph type="sldNum" idx="4294967295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400">
                <a:ea typeface="Calibri"/>
                <a:sym typeface="Calibri"/>
              </a:rPr>
              <a:pPr>
                <a:buSzPct val="25000"/>
              </a:pPr>
              <a:t>45</a:t>
            </a:fld>
            <a:endParaRPr lang="en-US" sz="1400">
              <a:ea typeface="Calibri"/>
              <a:sym typeface="Calibri"/>
            </a:endParaRPr>
          </a:p>
        </p:txBody>
      </p:sp>
      <p:sp>
        <p:nvSpPr>
          <p:cNvPr id="3282" name="Shape 3282"/>
          <p:cNvSpPr/>
          <p:nvPr/>
        </p:nvSpPr>
        <p:spPr>
          <a:xfrm>
            <a:off x="8135936" y="3701989"/>
            <a:ext cx="746125" cy="493456"/>
          </a:xfrm>
          <a:prstGeom prst="ellipse">
            <a:avLst/>
          </a:prstGeom>
          <a:solidFill>
            <a:srgbClr val="66CCFF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3" name="Shape 3283"/>
          <p:cNvSpPr txBox="1">
            <a:spLocks noGrp="1"/>
          </p:cNvSpPr>
          <p:nvPr>
            <p:ph type="title" idx="4294967295"/>
          </p:nvPr>
        </p:nvSpPr>
        <p:spPr>
          <a:xfrm>
            <a:off x="574675" y="304800"/>
            <a:ext cx="80010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OK, what about the JALR instruction?</a:t>
            </a:r>
            <a:r>
              <a:rPr lang="en-US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284" name="Shape 3284"/>
          <p:cNvSpPr/>
          <p:nvPr/>
        </p:nvSpPr>
        <p:spPr>
          <a:xfrm>
            <a:off x="4464050" y="1397000"/>
            <a:ext cx="1676399" cy="1066799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State 0:</a:t>
            </a:r>
          </a:p>
          <a:p>
            <a:pPr algn="ctr"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Fetch cycle</a:t>
            </a:r>
          </a:p>
        </p:txBody>
      </p:sp>
      <p:cxnSp>
        <p:nvCxnSpPr>
          <p:cNvPr id="3285" name="Shape 3285"/>
          <p:cNvCxnSpPr/>
          <p:nvPr/>
        </p:nvCxnSpPr>
        <p:spPr>
          <a:xfrm>
            <a:off x="5334000" y="2569304"/>
            <a:ext cx="0" cy="22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286" name="Shape 3286"/>
          <p:cNvSpPr/>
          <p:nvPr/>
        </p:nvSpPr>
        <p:spPr>
          <a:xfrm>
            <a:off x="4387850" y="1320800"/>
            <a:ext cx="1828800" cy="1219199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7" name="Shape 3287"/>
          <p:cNvSpPr/>
          <p:nvPr/>
        </p:nvSpPr>
        <p:spPr>
          <a:xfrm>
            <a:off x="590550" y="1143000"/>
            <a:ext cx="3797299" cy="4508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6086" y="110197"/>
                </a:moveTo>
                <a:cubicBezTo>
                  <a:pt x="17056" y="115098"/>
                  <a:pt x="8026" y="119999"/>
                  <a:pt x="6822" y="104112"/>
                </a:cubicBezTo>
                <a:cubicBezTo>
                  <a:pt x="5618" y="88225"/>
                  <a:pt x="0" y="29746"/>
                  <a:pt x="18862" y="14873"/>
                </a:cubicBezTo>
                <a:cubicBezTo>
                  <a:pt x="37725" y="0"/>
                  <a:pt x="78862" y="7436"/>
                  <a:pt x="120000" y="14873"/>
                </a:cubicBez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88" name="Shape 3288"/>
          <p:cNvCxnSpPr/>
          <p:nvPr/>
        </p:nvCxnSpPr>
        <p:spPr>
          <a:xfrm flipH="1">
            <a:off x="1644650" y="3149600"/>
            <a:ext cx="3124199" cy="6095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289" name="Shape 3289"/>
          <p:cNvSpPr/>
          <p:nvPr/>
        </p:nvSpPr>
        <p:spPr>
          <a:xfrm>
            <a:off x="6445250" y="3759200"/>
            <a:ext cx="1066799" cy="685799"/>
          </a:xfrm>
          <a:prstGeom prst="ellipse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beq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cycle3</a:t>
            </a:r>
          </a:p>
        </p:txBody>
      </p:sp>
      <p:cxnSp>
        <p:nvCxnSpPr>
          <p:cNvPr id="3290" name="Shape 3290"/>
          <p:cNvCxnSpPr/>
          <p:nvPr/>
        </p:nvCxnSpPr>
        <p:spPr>
          <a:xfrm flipH="1">
            <a:off x="3168649" y="3302000"/>
            <a:ext cx="1752600" cy="5333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291" name="Shape 3291"/>
          <p:cNvCxnSpPr/>
          <p:nvPr/>
        </p:nvCxnSpPr>
        <p:spPr>
          <a:xfrm flipH="1">
            <a:off x="4540250" y="3378200"/>
            <a:ext cx="609599" cy="457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292" name="Shape 3292"/>
          <p:cNvCxnSpPr/>
          <p:nvPr/>
        </p:nvCxnSpPr>
        <p:spPr>
          <a:xfrm>
            <a:off x="5454650" y="3378200"/>
            <a:ext cx="152399" cy="381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293" name="Shape 3293"/>
          <p:cNvSpPr/>
          <p:nvPr/>
        </p:nvSpPr>
        <p:spPr>
          <a:xfrm>
            <a:off x="4997450" y="3759200"/>
            <a:ext cx="1066799" cy="685799"/>
          </a:xfrm>
          <a:prstGeom prst="ellipse">
            <a:avLst/>
          </a:prstGeom>
          <a:solidFill>
            <a:srgbClr val="99FF33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sw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cycle3</a:t>
            </a:r>
          </a:p>
        </p:txBody>
      </p:sp>
      <p:sp>
        <p:nvSpPr>
          <p:cNvPr id="3294" name="Shape 3294"/>
          <p:cNvSpPr/>
          <p:nvPr/>
        </p:nvSpPr>
        <p:spPr>
          <a:xfrm>
            <a:off x="3625850" y="3759200"/>
            <a:ext cx="1066799" cy="685799"/>
          </a:xfrm>
          <a:prstGeom prst="ellipse">
            <a:avLst/>
          </a:pr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lw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cycle3</a:t>
            </a:r>
          </a:p>
        </p:txBody>
      </p:sp>
      <p:sp>
        <p:nvSpPr>
          <p:cNvPr id="3295" name="Shape 3295"/>
          <p:cNvSpPr/>
          <p:nvPr/>
        </p:nvSpPr>
        <p:spPr>
          <a:xfrm>
            <a:off x="882650" y="3759200"/>
            <a:ext cx="1066799" cy="685799"/>
          </a:xfrm>
          <a:prstGeom prst="ellipse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add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 3</a:t>
            </a:r>
          </a:p>
        </p:txBody>
      </p:sp>
      <p:sp>
        <p:nvSpPr>
          <p:cNvPr id="3296" name="Shape 3296"/>
          <p:cNvSpPr/>
          <p:nvPr/>
        </p:nvSpPr>
        <p:spPr>
          <a:xfrm>
            <a:off x="882650" y="4597400"/>
            <a:ext cx="1066799" cy="685799"/>
          </a:xfrm>
          <a:prstGeom prst="ellipse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add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 4</a:t>
            </a:r>
          </a:p>
        </p:txBody>
      </p:sp>
      <p:sp>
        <p:nvSpPr>
          <p:cNvPr id="3297" name="Shape 3297"/>
          <p:cNvSpPr/>
          <p:nvPr/>
        </p:nvSpPr>
        <p:spPr>
          <a:xfrm>
            <a:off x="3625850" y="4597400"/>
            <a:ext cx="1066799" cy="685799"/>
          </a:xfrm>
          <a:prstGeom prst="ellipse">
            <a:avLst/>
          </a:pr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lw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cycle4</a:t>
            </a:r>
          </a:p>
        </p:txBody>
      </p:sp>
      <p:sp>
        <p:nvSpPr>
          <p:cNvPr id="3298" name="Shape 3298"/>
          <p:cNvSpPr/>
          <p:nvPr/>
        </p:nvSpPr>
        <p:spPr>
          <a:xfrm>
            <a:off x="4997450" y="4597400"/>
            <a:ext cx="1066799" cy="685799"/>
          </a:xfrm>
          <a:prstGeom prst="ellipse">
            <a:avLst/>
          </a:prstGeom>
          <a:solidFill>
            <a:srgbClr val="99FF33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sw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cycle4</a:t>
            </a:r>
          </a:p>
        </p:txBody>
      </p:sp>
      <p:sp>
        <p:nvSpPr>
          <p:cNvPr id="3299" name="Shape 3299"/>
          <p:cNvSpPr/>
          <p:nvPr/>
        </p:nvSpPr>
        <p:spPr>
          <a:xfrm>
            <a:off x="6445250" y="4597400"/>
            <a:ext cx="1066799" cy="685799"/>
          </a:xfrm>
          <a:prstGeom prst="ellipse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beq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cycle4</a:t>
            </a:r>
          </a:p>
        </p:txBody>
      </p:sp>
      <p:sp>
        <p:nvSpPr>
          <p:cNvPr id="3300" name="Shape 3300"/>
          <p:cNvSpPr/>
          <p:nvPr/>
        </p:nvSpPr>
        <p:spPr>
          <a:xfrm>
            <a:off x="2254250" y="3759200"/>
            <a:ext cx="1066799" cy="685799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nor</a:t>
            </a:r>
          </a:p>
          <a:p>
            <a:pPr algn="ctr">
              <a:buSzPct val="25000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cycle 3</a:t>
            </a:r>
          </a:p>
        </p:txBody>
      </p:sp>
      <p:sp>
        <p:nvSpPr>
          <p:cNvPr id="3301" name="Shape 3301"/>
          <p:cNvSpPr/>
          <p:nvPr/>
        </p:nvSpPr>
        <p:spPr>
          <a:xfrm>
            <a:off x="2254250" y="4597400"/>
            <a:ext cx="1066799" cy="685799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nor</a:t>
            </a:r>
            <a:endParaRPr lang="en-US" sz="1600" b="1" dirty="0"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ct val="25000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cycle 4</a:t>
            </a:r>
          </a:p>
        </p:txBody>
      </p:sp>
      <p:cxnSp>
        <p:nvCxnSpPr>
          <p:cNvPr id="3302" name="Shape 3302"/>
          <p:cNvCxnSpPr/>
          <p:nvPr/>
        </p:nvCxnSpPr>
        <p:spPr>
          <a:xfrm>
            <a:off x="5683250" y="3192780"/>
            <a:ext cx="1143000" cy="56642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303" name="Shape 3303"/>
          <p:cNvSpPr/>
          <p:nvPr/>
        </p:nvSpPr>
        <p:spPr>
          <a:xfrm>
            <a:off x="3625850" y="5435600"/>
            <a:ext cx="1066799" cy="685799"/>
          </a:xfrm>
          <a:prstGeom prst="ellipse">
            <a:avLst/>
          </a:pr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lw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cycle5</a:t>
            </a:r>
          </a:p>
        </p:txBody>
      </p:sp>
      <p:cxnSp>
        <p:nvCxnSpPr>
          <p:cNvPr id="3304" name="Shape 3304"/>
          <p:cNvCxnSpPr/>
          <p:nvPr/>
        </p:nvCxnSpPr>
        <p:spPr>
          <a:xfrm>
            <a:off x="5911850" y="3149600"/>
            <a:ext cx="2362200" cy="6095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305" name="Shape 3305"/>
          <p:cNvCxnSpPr/>
          <p:nvPr/>
        </p:nvCxnSpPr>
        <p:spPr>
          <a:xfrm>
            <a:off x="1416050" y="4445000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306" name="Shape 3306"/>
          <p:cNvCxnSpPr/>
          <p:nvPr/>
        </p:nvCxnSpPr>
        <p:spPr>
          <a:xfrm>
            <a:off x="2787650" y="4445000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307" name="Shape 3307"/>
          <p:cNvCxnSpPr/>
          <p:nvPr/>
        </p:nvCxnSpPr>
        <p:spPr>
          <a:xfrm>
            <a:off x="4159250" y="4445000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308" name="Shape 3308"/>
          <p:cNvCxnSpPr/>
          <p:nvPr/>
        </p:nvCxnSpPr>
        <p:spPr>
          <a:xfrm>
            <a:off x="5530850" y="4445000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309" name="Shape 3309"/>
          <p:cNvCxnSpPr/>
          <p:nvPr/>
        </p:nvCxnSpPr>
        <p:spPr>
          <a:xfrm>
            <a:off x="6978650" y="4445000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310" name="Shape 3310"/>
          <p:cNvCxnSpPr/>
          <p:nvPr/>
        </p:nvCxnSpPr>
        <p:spPr>
          <a:xfrm>
            <a:off x="4159250" y="5283200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3311" name="Shape 3311"/>
          <p:cNvGrpSpPr/>
          <p:nvPr/>
        </p:nvGrpSpPr>
        <p:grpSpPr>
          <a:xfrm>
            <a:off x="1704975" y="4216400"/>
            <a:ext cx="7134224" cy="2000249"/>
            <a:chOff x="806" y="2976"/>
            <a:chExt cx="4493" cy="1259"/>
          </a:xfrm>
        </p:grpSpPr>
        <p:sp>
          <p:nvSpPr>
            <p:cNvPr id="3312" name="Shape 3312"/>
            <p:cNvSpPr txBox="1"/>
            <p:nvPr/>
          </p:nvSpPr>
          <p:spPr>
            <a:xfrm>
              <a:off x="806" y="2985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313" name="Shape 3313"/>
            <p:cNvSpPr txBox="1"/>
            <p:nvPr/>
          </p:nvSpPr>
          <p:spPr>
            <a:xfrm>
              <a:off x="806" y="3513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3314" name="Shape 3314"/>
            <p:cNvSpPr txBox="1"/>
            <p:nvPr/>
          </p:nvSpPr>
          <p:spPr>
            <a:xfrm>
              <a:off x="1670" y="2985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3315" name="Shape 3315"/>
            <p:cNvSpPr txBox="1"/>
            <p:nvPr/>
          </p:nvSpPr>
          <p:spPr>
            <a:xfrm>
              <a:off x="1679" y="3504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3316" name="Shape 3316"/>
            <p:cNvSpPr txBox="1"/>
            <p:nvPr/>
          </p:nvSpPr>
          <p:spPr>
            <a:xfrm>
              <a:off x="2544" y="2976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3317" name="Shape 3317"/>
            <p:cNvSpPr txBox="1"/>
            <p:nvPr/>
          </p:nvSpPr>
          <p:spPr>
            <a:xfrm>
              <a:off x="2544" y="3504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3318" name="Shape 3318"/>
            <p:cNvSpPr txBox="1"/>
            <p:nvPr/>
          </p:nvSpPr>
          <p:spPr>
            <a:xfrm>
              <a:off x="3445" y="2985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9</a:t>
              </a:r>
            </a:p>
          </p:txBody>
        </p:sp>
        <p:sp>
          <p:nvSpPr>
            <p:cNvPr id="3319" name="Shape 3319"/>
            <p:cNvSpPr txBox="1"/>
            <p:nvPr/>
          </p:nvSpPr>
          <p:spPr>
            <a:xfrm>
              <a:off x="3445" y="3513"/>
              <a:ext cx="280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10</a:t>
              </a:r>
            </a:p>
          </p:txBody>
        </p:sp>
        <p:sp>
          <p:nvSpPr>
            <p:cNvPr id="3320" name="Shape 3320"/>
            <p:cNvSpPr txBox="1"/>
            <p:nvPr/>
          </p:nvSpPr>
          <p:spPr>
            <a:xfrm>
              <a:off x="4309" y="2985"/>
              <a:ext cx="280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11</a:t>
              </a:r>
            </a:p>
          </p:txBody>
        </p:sp>
        <p:sp>
          <p:nvSpPr>
            <p:cNvPr id="3321" name="Shape 3321"/>
            <p:cNvSpPr txBox="1"/>
            <p:nvPr/>
          </p:nvSpPr>
          <p:spPr>
            <a:xfrm>
              <a:off x="4320" y="3504"/>
              <a:ext cx="280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12</a:t>
              </a:r>
            </a:p>
          </p:txBody>
        </p:sp>
        <p:sp>
          <p:nvSpPr>
            <p:cNvPr id="3322" name="Shape 3322"/>
            <p:cNvSpPr txBox="1"/>
            <p:nvPr/>
          </p:nvSpPr>
          <p:spPr>
            <a:xfrm>
              <a:off x="5184" y="2976"/>
              <a:ext cx="115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sz="20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3" name="Shape 3323"/>
            <p:cNvSpPr txBox="1"/>
            <p:nvPr/>
          </p:nvSpPr>
          <p:spPr>
            <a:xfrm>
              <a:off x="5184" y="3504"/>
              <a:ext cx="115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sz="20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4" name="Shape 3324"/>
            <p:cNvSpPr txBox="1"/>
            <p:nvPr/>
          </p:nvSpPr>
          <p:spPr>
            <a:xfrm>
              <a:off x="2592" y="3984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sp>
        <p:nvSpPr>
          <p:cNvPr id="3325" name="Shape 3325"/>
          <p:cNvSpPr txBox="1"/>
          <p:nvPr/>
        </p:nvSpPr>
        <p:spPr>
          <a:xfrm>
            <a:off x="8216210" y="3701989"/>
            <a:ext cx="530915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jalr</a:t>
            </a:r>
          </a:p>
        </p:txBody>
      </p:sp>
      <p:sp>
        <p:nvSpPr>
          <p:cNvPr id="3326" name="Shape 3326"/>
          <p:cNvSpPr txBox="1"/>
          <p:nvPr/>
        </p:nvSpPr>
        <p:spPr>
          <a:xfrm>
            <a:off x="6842125" y="1333500"/>
            <a:ext cx="1654789" cy="1017843"/>
          </a:xfrm>
          <a:prstGeom prst="rect">
            <a:avLst/>
          </a:prstGeom>
          <a:solidFill>
            <a:srgbClr val="33CC33"/>
          </a:solidFill>
          <a:ln w="284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>
              <a:buSzPct val="25000"/>
            </a:pPr>
            <a:r>
              <a:rPr lang="en-US" sz="2000" u="sng">
                <a:latin typeface="Calibri"/>
                <a:ea typeface="Calibri"/>
                <a:cs typeface="Calibri"/>
                <a:sym typeface="Calibri"/>
              </a:rPr>
              <a:t>jalr regA, regB</a:t>
            </a:r>
          </a:p>
          <a:p>
            <a:pPr>
              <a:buSzPct val="25000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regB = PC + 1</a:t>
            </a:r>
          </a:p>
          <a:p>
            <a:pPr>
              <a:buSzPct val="25000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PC = regA</a:t>
            </a:r>
          </a:p>
        </p:txBody>
      </p:sp>
      <p:sp>
        <p:nvSpPr>
          <p:cNvPr id="3327" name="Shape 3327"/>
          <p:cNvSpPr/>
          <p:nvPr/>
        </p:nvSpPr>
        <p:spPr>
          <a:xfrm>
            <a:off x="4493355" y="2808750"/>
            <a:ext cx="1708150" cy="584199"/>
          </a:xfrm>
          <a:prstGeom prst="ellipse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State1:</a:t>
            </a:r>
          </a:p>
          <a:p>
            <a:pPr algn="ctr">
              <a:buSzPct val="25000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decode</a:t>
            </a:r>
          </a:p>
        </p:txBody>
      </p:sp>
      <p:cxnSp>
        <p:nvCxnSpPr>
          <p:cNvPr id="49" name="Shape 1589"/>
          <p:cNvCxnSpPr/>
          <p:nvPr/>
        </p:nvCxnSpPr>
        <p:spPr>
          <a:xfrm>
            <a:off x="4057649" y="1641628"/>
            <a:ext cx="390795" cy="7151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45686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65C8809-0005-4F1C-8142-D946BC16DD4D}" type="slidenum">
              <a:rPr lang="en-US" sz="1400" kern="1200">
                <a:latin typeface="Calibri" pitchFamily="34" charset="0"/>
                <a:ea typeface="ＭＳ Ｐゴシック" charset="-128"/>
                <a:cs typeface="Arial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sz="1400" kern="1200">
              <a:latin typeface="Calibri" pitchFamily="34" charset="0"/>
              <a:ea typeface="ＭＳ Ｐゴシック" charset="-128"/>
              <a:cs typeface="Arial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Single and Multicycle Performance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0000FF"/>
                </a:solidFill>
              </a:rPr>
              <a:t>1 ns –  Register read/write time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0000FF"/>
                </a:solidFill>
              </a:rPr>
              <a:t>2 ns – ALU/adder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0000FF"/>
                </a:solidFill>
              </a:rPr>
              <a:t>2 ns – memory access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0000FF"/>
                </a:solidFill>
              </a:rPr>
              <a:t>0 ns – MUX, PC access, sign extend, ROM</a:t>
            </a:r>
          </a:p>
          <a:p>
            <a:pPr lvl="1" eaLnBrk="1" hangingPunct="1">
              <a:lnSpc>
                <a:spcPct val="90000"/>
              </a:lnSpc>
            </a:pPr>
            <a:endParaRPr lang="en-US" sz="240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68325" y="2667000"/>
            <a:ext cx="731405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1200" dirty="0">
                <a:latin typeface="Calibri" pitchFamily="34" charset="0"/>
                <a:ea typeface="ＭＳ Ｐゴシック" charset="-128"/>
                <a:cs typeface="Arial" charset="0"/>
              </a:rPr>
              <a:t>1. Assuming the above delays, what is the best cycle time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1200" dirty="0">
                <a:latin typeface="Calibri" pitchFamily="34" charset="0"/>
                <a:ea typeface="ＭＳ Ｐゴシック" charset="-128"/>
                <a:cs typeface="Arial" charset="0"/>
              </a:rPr>
              <a:t>that the LC2k multicycle </a:t>
            </a:r>
            <a:r>
              <a:rPr lang="en-US" sz="2400" kern="1200" dirty="0" err="1">
                <a:latin typeface="Calibri" pitchFamily="34" charset="0"/>
                <a:ea typeface="ＭＳ Ｐゴシック" charset="-128"/>
                <a:cs typeface="Arial" charset="0"/>
              </a:rPr>
              <a:t>datapath</a:t>
            </a:r>
            <a:r>
              <a:rPr lang="en-US" sz="2400" kern="1200" dirty="0">
                <a:latin typeface="Calibri" pitchFamily="34" charset="0"/>
                <a:ea typeface="ＭＳ Ｐゴシック" charset="-128"/>
                <a:cs typeface="Arial" charset="0"/>
              </a:rPr>
              <a:t> could </a:t>
            </a:r>
            <a:r>
              <a:rPr lang="en-US" sz="2400" kern="1200" dirty="0" smtClean="0">
                <a:latin typeface="Calibri" pitchFamily="34" charset="0"/>
                <a:ea typeface="ＭＳ Ｐゴシック" charset="-128"/>
                <a:cs typeface="Arial" charset="0"/>
              </a:rPr>
              <a:t>achieve?</a:t>
            </a:r>
            <a:endParaRPr lang="en-US" sz="2400" kern="1200" dirty="0" smtClean="0">
              <a:solidFill>
                <a:srgbClr val="FF0000"/>
              </a:solidFill>
              <a:latin typeface="Calibri" pitchFamily="34" charset="0"/>
              <a:ea typeface="ＭＳ Ｐゴシック" charset="-128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1200" dirty="0">
                <a:solidFill>
                  <a:srgbClr val="FF0000"/>
                </a:solidFill>
                <a:latin typeface="Calibri" pitchFamily="34" charset="0"/>
                <a:ea typeface="ＭＳ Ｐゴシック" charset="-128"/>
                <a:cs typeface="Arial" charset="0"/>
              </a:rPr>
              <a:t>	</a:t>
            </a:r>
            <a:r>
              <a:rPr lang="en-US" sz="2400" kern="1200" dirty="0" smtClean="0">
                <a:solidFill>
                  <a:srgbClr val="FF0000"/>
                </a:solidFill>
                <a:latin typeface="Calibri" pitchFamily="34" charset="0"/>
                <a:ea typeface="ＭＳ Ｐゴシック" charset="-128"/>
                <a:cs typeface="Arial" charset="0"/>
              </a:rPr>
              <a:t>SC</a:t>
            </a:r>
            <a:r>
              <a:rPr lang="en-US" sz="2400" kern="1200" dirty="0">
                <a:solidFill>
                  <a:srgbClr val="FF0000"/>
                </a:solidFill>
                <a:latin typeface="Calibri" pitchFamily="34" charset="0"/>
                <a:ea typeface="ＭＳ Ｐゴシック" charset="-128"/>
                <a:cs typeface="Arial" charset="0"/>
              </a:rPr>
              <a:t>: 2 + 1 + 2 + 2 + 1 = 8 </a:t>
            </a:r>
            <a:r>
              <a:rPr lang="en-US" sz="2400" kern="1200" dirty="0" smtClean="0">
                <a:solidFill>
                  <a:srgbClr val="FF0000"/>
                </a:solidFill>
                <a:latin typeface="Calibri" pitchFamily="34" charset="0"/>
                <a:ea typeface="ＭＳ Ｐゴシック" charset="-128"/>
                <a:cs typeface="Arial" charset="0"/>
              </a:rPr>
              <a:t>ns</a:t>
            </a:r>
            <a:endParaRPr lang="en-US" sz="2400" kern="1200" dirty="0">
              <a:latin typeface="Calibri" pitchFamily="34" charset="0"/>
              <a:ea typeface="ＭＳ Ｐゴシック" charset="-128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1200" dirty="0">
                <a:latin typeface="Calibri" pitchFamily="34" charset="0"/>
                <a:ea typeface="ＭＳ Ｐゴシック" charset="-128"/>
                <a:cs typeface="Arial" charset="0"/>
              </a:rPr>
              <a:t>	</a:t>
            </a:r>
            <a:r>
              <a:rPr lang="en-US" sz="2400" kern="1200" dirty="0">
                <a:solidFill>
                  <a:srgbClr val="FF0000"/>
                </a:solidFill>
                <a:latin typeface="Calibri" pitchFamily="34" charset="0"/>
                <a:ea typeface="ＭＳ Ｐゴシック" charset="-128"/>
                <a:cs typeface="Arial" charset="0"/>
              </a:rPr>
              <a:t>MC: MAX(2, 1, 2, 2, 1) = 2ns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 dirty="0"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44525" y="4343400"/>
            <a:ext cx="811847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1200" dirty="0">
                <a:latin typeface="Calibri" pitchFamily="34" charset="0"/>
                <a:ea typeface="ＭＳ Ｐゴシック" charset="-128"/>
                <a:cs typeface="Arial" charset="0"/>
              </a:rPr>
              <a:t>2. Assuming the above delays, for a program consisting of</a:t>
            </a:r>
            <a:br>
              <a:rPr lang="en-US" sz="2400" kern="1200" dirty="0">
                <a:latin typeface="Calibri" pitchFamily="34" charset="0"/>
                <a:ea typeface="ＭＳ Ｐゴシック" charset="-128"/>
                <a:cs typeface="Arial" charset="0"/>
              </a:rPr>
            </a:br>
            <a:r>
              <a:rPr lang="en-US" sz="2400" kern="1200" dirty="0">
                <a:latin typeface="Calibri" pitchFamily="34" charset="0"/>
                <a:ea typeface="ＭＳ Ｐゴシック" charset="-128"/>
                <a:cs typeface="Arial" charset="0"/>
              </a:rPr>
              <a:t>25 LW, 10 SW, 45 ADD, and 20 BEQ, which is faster?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1200" dirty="0">
                <a:latin typeface="Calibri" pitchFamily="34" charset="0"/>
                <a:ea typeface="ＭＳ Ｐゴシック" charset="-128"/>
                <a:cs typeface="Arial" charset="0"/>
              </a:rPr>
              <a:t>	</a:t>
            </a:r>
            <a:r>
              <a:rPr lang="en-US" sz="2400" kern="1200" dirty="0">
                <a:solidFill>
                  <a:srgbClr val="FF0000"/>
                </a:solidFill>
                <a:latin typeface="Calibri" pitchFamily="34" charset="0"/>
                <a:ea typeface="ＭＳ Ｐゴシック" charset="-128"/>
                <a:cs typeface="Arial" charset="0"/>
              </a:rPr>
              <a:t>SC: 100 cycles * 8 ns = 800 ns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1200" dirty="0">
                <a:solidFill>
                  <a:srgbClr val="FF0000"/>
                </a:solidFill>
                <a:latin typeface="Calibri" pitchFamily="34" charset="0"/>
                <a:ea typeface="ＭＳ Ｐゴシック" charset="-128"/>
                <a:cs typeface="Arial" charset="0"/>
              </a:rPr>
              <a:t>	MC: (25*5 + 10*4 + 45*4 + 20*4)cycles * 2ns = 850 ns </a:t>
            </a:r>
          </a:p>
        </p:txBody>
      </p:sp>
    </p:spTree>
    <p:extLst>
      <p:ext uri="{BB962C8B-B14F-4D97-AF65-F5344CB8AC3E}">
        <p14:creationId xmlns:p14="http://schemas.microsoft.com/office/powerpoint/2010/main" val="130461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40D677F-AE6B-455B-AE80-927797B9C720}" type="slidenum">
              <a:rPr lang="en-US">
                <a:solidFill>
                  <a:srgbClr val="000000"/>
                </a:solidFill>
              </a:rPr>
              <a:pPr/>
              <a:t>47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122" name="Slide Number Placeholder 3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17ED88F0-6C66-4FCF-941D-F868526A692A}" type="slidenum">
              <a:rPr lang="en-US" sz="1200">
                <a:solidFill>
                  <a:srgbClr val="000000"/>
                </a:solidFill>
                <a:latin typeface="Verdana" pitchFamily="34" charset="0"/>
                <a:ea typeface="+mn-ea"/>
                <a:cs typeface="Arial"/>
              </a:rPr>
              <a:pPr algn="r">
                <a:defRPr/>
              </a:pPr>
              <a:t>47</a:t>
            </a:fld>
            <a:r>
              <a:rPr lang="en-US" sz="1200">
                <a:solidFill>
                  <a:srgbClr val="000000"/>
                </a:solidFill>
                <a:latin typeface="Verdana" pitchFamily="34" charset="0"/>
                <a:ea typeface="+mn-ea"/>
                <a:cs typeface="Arial"/>
              </a:rPr>
              <a:t>/38</a:t>
            </a:r>
          </a:p>
        </p:txBody>
      </p:sp>
      <p:sp>
        <p:nvSpPr>
          <p:cNvPr id="10244" name="Rectangle 5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Review: Single-Cycle LC2Kx Datapath</a:t>
            </a:r>
          </a:p>
        </p:txBody>
      </p:sp>
      <p:sp>
        <p:nvSpPr>
          <p:cNvPr id="10245" name="Rectangle 68"/>
          <p:cNvSpPr>
            <a:spLocks noChangeArrowheads="1"/>
          </p:cNvSpPr>
          <p:nvPr/>
        </p:nvSpPr>
        <p:spPr bwMode="auto">
          <a:xfrm>
            <a:off x="1524000" y="3124200"/>
            <a:ext cx="3810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PC</a:t>
            </a:r>
          </a:p>
        </p:txBody>
      </p:sp>
      <p:sp>
        <p:nvSpPr>
          <p:cNvPr id="10246" name="Rectangle 69"/>
          <p:cNvSpPr>
            <a:spLocks noChangeArrowheads="1"/>
          </p:cNvSpPr>
          <p:nvPr/>
        </p:nvSpPr>
        <p:spPr bwMode="auto">
          <a:xfrm>
            <a:off x="2209800" y="26670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Instruction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memory</a:t>
            </a:r>
          </a:p>
        </p:txBody>
      </p:sp>
      <p:sp>
        <p:nvSpPr>
          <p:cNvPr id="10247" name="Rectangle 70"/>
          <p:cNvSpPr>
            <a:spLocks noChangeArrowheads="1"/>
          </p:cNvSpPr>
          <p:nvPr/>
        </p:nvSpPr>
        <p:spPr bwMode="auto">
          <a:xfrm>
            <a:off x="4800600" y="26670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Register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file</a:t>
            </a:r>
          </a:p>
        </p:txBody>
      </p:sp>
      <p:sp>
        <p:nvSpPr>
          <p:cNvPr id="10248" name="Rectangle 71"/>
          <p:cNvSpPr>
            <a:spLocks noChangeArrowheads="1"/>
          </p:cNvSpPr>
          <p:nvPr/>
        </p:nvSpPr>
        <p:spPr bwMode="auto">
          <a:xfrm>
            <a:off x="7772400" y="28194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Data 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memory</a:t>
            </a:r>
          </a:p>
        </p:txBody>
      </p:sp>
      <p:sp>
        <p:nvSpPr>
          <p:cNvPr id="10249" name="Line 72"/>
          <p:cNvSpPr>
            <a:spLocks noChangeShapeType="1"/>
          </p:cNvSpPr>
          <p:nvPr/>
        </p:nvSpPr>
        <p:spPr bwMode="auto">
          <a:xfrm flipH="1">
            <a:off x="5638800" y="2362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50" name="Line 73"/>
          <p:cNvSpPr>
            <a:spLocks noChangeShapeType="1"/>
          </p:cNvSpPr>
          <p:nvPr/>
        </p:nvSpPr>
        <p:spPr bwMode="auto">
          <a:xfrm flipH="1">
            <a:off x="2819400" y="175260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51" name="Line 74"/>
          <p:cNvSpPr>
            <a:spLocks noChangeShapeType="1"/>
          </p:cNvSpPr>
          <p:nvPr/>
        </p:nvSpPr>
        <p:spPr bwMode="auto">
          <a:xfrm flipV="1">
            <a:off x="3200400" y="1143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52" name="Line 75"/>
          <p:cNvSpPr>
            <a:spLocks noChangeShapeType="1"/>
          </p:cNvSpPr>
          <p:nvPr/>
        </p:nvSpPr>
        <p:spPr bwMode="auto">
          <a:xfrm flipH="1">
            <a:off x="609600" y="11430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53" name="Line 76"/>
          <p:cNvSpPr>
            <a:spLocks noChangeShapeType="1"/>
          </p:cNvSpPr>
          <p:nvPr/>
        </p:nvSpPr>
        <p:spPr bwMode="auto">
          <a:xfrm>
            <a:off x="1905000" y="3429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54" name="Line 77"/>
          <p:cNvSpPr>
            <a:spLocks noChangeShapeType="1"/>
          </p:cNvSpPr>
          <p:nvPr/>
        </p:nvSpPr>
        <p:spPr bwMode="auto">
          <a:xfrm>
            <a:off x="4114800" y="6324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55" name="Rectangle 78"/>
          <p:cNvSpPr>
            <a:spLocks noChangeArrowheads="1"/>
          </p:cNvSpPr>
          <p:nvPr/>
        </p:nvSpPr>
        <p:spPr bwMode="auto">
          <a:xfrm>
            <a:off x="2971800" y="5943600"/>
            <a:ext cx="5638800" cy="685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Control ROM</a:t>
            </a:r>
          </a:p>
        </p:txBody>
      </p:sp>
      <p:sp>
        <p:nvSpPr>
          <p:cNvPr id="10256" name="Line 79"/>
          <p:cNvSpPr>
            <a:spLocks noChangeShapeType="1"/>
          </p:cNvSpPr>
          <p:nvPr/>
        </p:nvSpPr>
        <p:spPr bwMode="auto">
          <a:xfrm>
            <a:off x="5638800" y="47244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57" name="Line 80"/>
          <p:cNvSpPr>
            <a:spLocks noChangeShapeType="1"/>
          </p:cNvSpPr>
          <p:nvPr/>
        </p:nvSpPr>
        <p:spPr bwMode="auto">
          <a:xfrm>
            <a:off x="3657600" y="57150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58" name="Line 81"/>
          <p:cNvSpPr>
            <a:spLocks noChangeShapeType="1"/>
          </p:cNvSpPr>
          <p:nvPr/>
        </p:nvSpPr>
        <p:spPr bwMode="auto">
          <a:xfrm flipV="1">
            <a:off x="8763000" y="4724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59" name="Line 82"/>
          <p:cNvSpPr>
            <a:spLocks noChangeShapeType="1"/>
          </p:cNvSpPr>
          <p:nvPr/>
        </p:nvSpPr>
        <p:spPr bwMode="auto">
          <a:xfrm>
            <a:off x="8610600" y="47244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60" name="Line 83"/>
          <p:cNvSpPr>
            <a:spLocks noChangeShapeType="1"/>
          </p:cNvSpPr>
          <p:nvPr/>
        </p:nvSpPr>
        <p:spPr bwMode="auto">
          <a:xfrm flipH="1">
            <a:off x="3962400" y="54864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61" name="Line 84"/>
          <p:cNvSpPr>
            <a:spLocks noChangeShapeType="1"/>
          </p:cNvSpPr>
          <p:nvPr/>
        </p:nvSpPr>
        <p:spPr bwMode="auto">
          <a:xfrm flipH="1">
            <a:off x="19812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62" name="Line 85"/>
          <p:cNvSpPr>
            <a:spLocks noChangeShapeType="1"/>
          </p:cNvSpPr>
          <p:nvPr/>
        </p:nvSpPr>
        <p:spPr bwMode="auto">
          <a:xfrm flipH="1">
            <a:off x="1981200" y="21336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63" name="Line 86"/>
          <p:cNvSpPr>
            <a:spLocks noChangeShapeType="1"/>
          </p:cNvSpPr>
          <p:nvPr/>
        </p:nvSpPr>
        <p:spPr bwMode="auto">
          <a:xfrm>
            <a:off x="75438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64" name="Line 87"/>
          <p:cNvSpPr>
            <a:spLocks noChangeShapeType="1"/>
          </p:cNvSpPr>
          <p:nvPr/>
        </p:nvSpPr>
        <p:spPr bwMode="auto">
          <a:xfrm flipV="1">
            <a:off x="8001000" y="914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65" name="Line 88"/>
          <p:cNvSpPr>
            <a:spLocks noChangeShapeType="1"/>
          </p:cNvSpPr>
          <p:nvPr/>
        </p:nvSpPr>
        <p:spPr bwMode="auto">
          <a:xfrm flipH="1">
            <a:off x="457200" y="914400"/>
            <a:ext cx="754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66" name="Line 89"/>
          <p:cNvSpPr>
            <a:spLocks noChangeShapeType="1"/>
          </p:cNvSpPr>
          <p:nvPr/>
        </p:nvSpPr>
        <p:spPr bwMode="auto">
          <a:xfrm>
            <a:off x="1219200" y="3429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67" name="Line 90"/>
          <p:cNvSpPr>
            <a:spLocks noChangeShapeType="1"/>
          </p:cNvSpPr>
          <p:nvPr/>
        </p:nvSpPr>
        <p:spPr bwMode="auto">
          <a:xfrm>
            <a:off x="3962400" y="3886200"/>
            <a:ext cx="838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68" name="Line 91"/>
          <p:cNvSpPr>
            <a:spLocks noChangeShapeType="1"/>
          </p:cNvSpPr>
          <p:nvPr/>
        </p:nvSpPr>
        <p:spPr bwMode="auto">
          <a:xfrm>
            <a:off x="4495800" y="4724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69" name="Line 92"/>
          <p:cNvSpPr>
            <a:spLocks noChangeShapeType="1"/>
          </p:cNvSpPr>
          <p:nvPr/>
        </p:nvSpPr>
        <p:spPr bwMode="auto">
          <a:xfrm>
            <a:off x="609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70" name="Line 93"/>
          <p:cNvSpPr>
            <a:spLocks noChangeShapeType="1"/>
          </p:cNvSpPr>
          <p:nvPr/>
        </p:nvSpPr>
        <p:spPr bwMode="auto">
          <a:xfrm>
            <a:off x="38862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71" name="Line 94"/>
          <p:cNvSpPr>
            <a:spLocks noChangeShapeType="1"/>
          </p:cNvSpPr>
          <p:nvPr/>
        </p:nvSpPr>
        <p:spPr bwMode="auto">
          <a:xfrm>
            <a:off x="3962400" y="4953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72" name="Line 95"/>
          <p:cNvSpPr>
            <a:spLocks noChangeShapeType="1"/>
          </p:cNvSpPr>
          <p:nvPr/>
        </p:nvSpPr>
        <p:spPr bwMode="auto">
          <a:xfrm>
            <a:off x="3352800" y="3276600"/>
            <a:ext cx="1447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73" name="Line 96"/>
          <p:cNvSpPr>
            <a:spLocks noChangeShapeType="1"/>
          </p:cNvSpPr>
          <p:nvPr/>
        </p:nvSpPr>
        <p:spPr bwMode="auto">
          <a:xfrm>
            <a:off x="3352800" y="2362200"/>
            <a:ext cx="0" cy="3352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74" name="Line 97"/>
          <p:cNvSpPr>
            <a:spLocks noChangeShapeType="1"/>
          </p:cNvSpPr>
          <p:nvPr/>
        </p:nvSpPr>
        <p:spPr bwMode="auto">
          <a:xfrm>
            <a:off x="3048000" y="39624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75" name="Line 98"/>
          <p:cNvSpPr>
            <a:spLocks noChangeShapeType="1"/>
          </p:cNvSpPr>
          <p:nvPr/>
        </p:nvSpPr>
        <p:spPr bwMode="auto">
          <a:xfrm>
            <a:off x="3352800" y="2971800"/>
            <a:ext cx="1447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76" name="Line 99"/>
          <p:cNvSpPr>
            <a:spLocks noChangeShapeType="1"/>
          </p:cNvSpPr>
          <p:nvPr/>
        </p:nvSpPr>
        <p:spPr bwMode="auto">
          <a:xfrm>
            <a:off x="3352800" y="36576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77" name="Line 100"/>
          <p:cNvSpPr>
            <a:spLocks noChangeShapeType="1"/>
          </p:cNvSpPr>
          <p:nvPr/>
        </p:nvSpPr>
        <p:spPr bwMode="auto">
          <a:xfrm>
            <a:off x="3352800" y="41148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78" name="Line 101"/>
          <p:cNvSpPr>
            <a:spLocks noChangeShapeType="1"/>
          </p:cNvSpPr>
          <p:nvPr/>
        </p:nvSpPr>
        <p:spPr bwMode="auto">
          <a:xfrm flipH="1">
            <a:off x="2667000" y="5715000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79" name="Line 102"/>
          <p:cNvSpPr>
            <a:spLocks noChangeShapeType="1"/>
          </p:cNvSpPr>
          <p:nvPr/>
        </p:nvSpPr>
        <p:spPr bwMode="auto">
          <a:xfrm>
            <a:off x="2667000" y="57150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80" name="Line 103"/>
          <p:cNvSpPr>
            <a:spLocks noChangeShapeType="1"/>
          </p:cNvSpPr>
          <p:nvPr/>
        </p:nvSpPr>
        <p:spPr bwMode="auto">
          <a:xfrm>
            <a:off x="2667000" y="63246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81" name="Line 104"/>
          <p:cNvSpPr>
            <a:spLocks noChangeShapeType="1"/>
          </p:cNvSpPr>
          <p:nvPr/>
        </p:nvSpPr>
        <p:spPr bwMode="auto">
          <a:xfrm flipH="1">
            <a:off x="3352800" y="2362200"/>
            <a:ext cx="1066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82" name="Line 105"/>
          <p:cNvSpPr>
            <a:spLocks noChangeShapeType="1"/>
          </p:cNvSpPr>
          <p:nvPr/>
        </p:nvSpPr>
        <p:spPr bwMode="auto">
          <a:xfrm>
            <a:off x="2133600" y="1524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83" name="Line 106"/>
          <p:cNvSpPr>
            <a:spLocks noChangeShapeType="1"/>
          </p:cNvSpPr>
          <p:nvPr/>
        </p:nvSpPr>
        <p:spPr bwMode="auto">
          <a:xfrm flipV="1">
            <a:off x="609600" y="11430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84" name="Line 107"/>
          <p:cNvSpPr>
            <a:spLocks noChangeShapeType="1"/>
          </p:cNvSpPr>
          <p:nvPr/>
        </p:nvSpPr>
        <p:spPr bwMode="auto">
          <a:xfrm>
            <a:off x="457200" y="9144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85" name="Line 108"/>
          <p:cNvSpPr>
            <a:spLocks noChangeShapeType="1"/>
          </p:cNvSpPr>
          <p:nvPr/>
        </p:nvSpPr>
        <p:spPr bwMode="auto">
          <a:xfrm>
            <a:off x="457200" y="3810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86" name="Line 109"/>
          <p:cNvSpPr>
            <a:spLocks noChangeShapeType="1"/>
          </p:cNvSpPr>
          <p:nvPr/>
        </p:nvSpPr>
        <p:spPr bwMode="auto">
          <a:xfrm>
            <a:off x="5791200" y="4191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87" name="AutoShape 110"/>
          <p:cNvSpPr>
            <a:spLocks noChangeArrowheads="1"/>
          </p:cNvSpPr>
          <p:nvPr/>
        </p:nvSpPr>
        <p:spPr bwMode="auto">
          <a:xfrm rot="-5400000">
            <a:off x="400050" y="3257550"/>
            <a:ext cx="13716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10288" name="AutoShape 111"/>
          <p:cNvSpPr>
            <a:spLocks noChangeArrowheads="1"/>
          </p:cNvSpPr>
          <p:nvPr/>
        </p:nvSpPr>
        <p:spPr bwMode="auto">
          <a:xfrm rot="-5400000">
            <a:off x="3333750" y="3752850"/>
            <a:ext cx="9906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10289" name="AutoShape 112"/>
          <p:cNvSpPr>
            <a:spLocks noChangeArrowheads="1"/>
          </p:cNvSpPr>
          <p:nvPr/>
        </p:nvSpPr>
        <p:spPr bwMode="auto">
          <a:xfrm rot="-5400000">
            <a:off x="3867150" y="4591050"/>
            <a:ext cx="9906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10290" name="AutoShape 113"/>
          <p:cNvSpPr>
            <a:spLocks noChangeArrowheads="1"/>
          </p:cNvSpPr>
          <p:nvPr/>
        </p:nvSpPr>
        <p:spPr bwMode="auto">
          <a:xfrm rot="-5400000">
            <a:off x="5772150" y="4286250"/>
            <a:ext cx="9906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10291" name="Rectangle 114"/>
          <p:cNvSpPr>
            <a:spLocks noChangeArrowheads="1"/>
          </p:cNvSpPr>
          <p:nvPr/>
        </p:nvSpPr>
        <p:spPr bwMode="auto">
          <a:xfrm>
            <a:off x="4419600" y="2209800"/>
            <a:ext cx="12192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Sign extend</a:t>
            </a:r>
          </a:p>
        </p:txBody>
      </p:sp>
      <p:grpSp>
        <p:nvGrpSpPr>
          <p:cNvPr id="10292" name="Group 115"/>
          <p:cNvGrpSpPr>
            <a:grpSpLocks/>
          </p:cNvGrpSpPr>
          <p:nvPr/>
        </p:nvGrpSpPr>
        <p:grpSpPr bwMode="auto">
          <a:xfrm>
            <a:off x="2438400" y="1295400"/>
            <a:ext cx="422275" cy="990600"/>
            <a:chOff x="2304" y="480"/>
            <a:chExt cx="240" cy="624"/>
          </a:xfrm>
        </p:grpSpPr>
        <p:sp>
          <p:nvSpPr>
            <p:cNvPr id="10332" name="Freeform 116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384 w 672"/>
                <a:gd name="T1" fmla="*/ 167 h 288"/>
                <a:gd name="T2" fmla="*/ 538 w 672"/>
                <a:gd name="T3" fmla="*/ 0 h 288"/>
                <a:gd name="T4" fmla="*/ 345 w 672"/>
                <a:gd name="T5" fmla="*/ 0 h 288"/>
                <a:gd name="T6" fmla="*/ 307 w 672"/>
                <a:gd name="T7" fmla="*/ 56 h 288"/>
                <a:gd name="T8" fmla="*/ 230 w 672"/>
                <a:gd name="T9" fmla="*/ 56 h 288"/>
                <a:gd name="T10" fmla="*/ 192 w 672"/>
                <a:gd name="T11" fmla="*/ 0 h 288"/>
                <a:gd name="T12" fmla="*/ 0 w 672"/>
                <a:gd name="T13" fmla="*/ 0 h 288"/>
                <a:gd name="T14" fmla="*/ 153 w 672"/>
                <a:gd name="T15" fmla="*/ 167 h 288"/>
                <a:gd name="T16" fmla="*/ 384 w 672"/>
                <a:gd name="T17" fmla="*/ 167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10333" name="Text Box 117"/>
            <p:cNvSpPr txBox="1">
              <a:spLocks noChangeArrowheads="1"/>
            </p:cNvSpPr>
            <p:nvPr/>
          </p:nvSpPr>
          <p:spPr bwMode="auto">
            <a:xfrm>
              <a:off x="2352" y="669"/>
              <a:ext cx="192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+</a:t>
              </a:r>
            </a:p>
          </p:txBody>
        </p:sp>
      </p:grpSp>
      <p:sp>
        <p:nvSpPr>
          <p:cNvPr id="10293" name="Rectangle 118"/>
          <p:cNvSpPr>
            <a:spLocks noChangeArrowheads="1"/>
          </p:cNvSpPr>
          <p:nvPr/>
        </p:nvSpPr>
        <p:spPr bwMode="auto">
          <a:xfrm>
            <a:off x="1828800" y="1295400"/>
            <a:ext cx="3048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</a:t>
            </a:r>
          </a:p>
        </p:txBody>
      </p:sp>
      <p:grpSp>
        <p:nvGrpSpPr>
          <p:cNvPr id="10294" name="Group 119"/>
          <p:cNvGrpSpPr>
            <a:grpSpLocks/>
          </p:cNvGrpSpPr>
          <p:nvPr/>
        </p:nvGrpSpPr>
        <p:grpSpPr bwMode="auto">
          <a:xfrm>
            <a:off x="7162800" y="1600200"/>
            <a:ext cx="422275" cy="990600"/>
            <a:chOff x="2304" y="480"/>
            <a:chExt cx="240" cy="624"/>
          </a:xfrm>
        </p:grpSpPr>
        <p:sp>
          <p:nvSpPr>
            <p:cNvPr id="10330" name="Freeform 120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384 w 672"/>
                <a:gd name="T1" fmla="*/ 167 h 288"/>
                <a:gd name="T2" fmla="*/ 538 w 672"/>
                <a:gd name="T3" fmla="*/ 0 h 288"/>
                <a:gd name="T4" fmla="*/ 345 w 672"/>
                <a:gd name="T5" fmla="*/ 0 h 288"/>
                <a:gd name="T6" fmla="*/ 307 w 672"/>
                <a:gd name="T7" fmla="*/ 56 h 288"/>
                <a:gd name="T8" fmla="*/ 230 w 672"/>
                <a:gd name="T9" fmla="*/ 56 h 288"/>
                <a:gd name="T10" fmla="*/ 192 w 672"/>
                <a:gd name="T11" fmla="*/ 0 h 288"/>
                <a:gd name="T12" fmla="*/ 0 w 672"/>
                <a:gd name="T13" fmla="*/ 0 h 288"/>
                <a:gd name="T14" fmla="*/ 153 w 672"/>
                <a:gd name="T15" fmla="*/ 167 h 288"/>
                <a:gd name="T16" fmla="*/ 384 w 672"/>
                <a:gd name="T17" fmla="*/ 167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10331" name="Text Box 121"/>
            <p:cNvSpPr txBox="1">
              <a:spLocks noChangeArrowheads="1"/>
            </p:cNvSpPr>
            <p:nvPr/>
          </p:nvSpPr>
          <p:spPr bwMode="auto">
            <a:xfrm>
              <a:off x="2352" y="669"/>
              <a:ext cx="192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+</a:t>
              </a:r>
            </a:p>
          </p:txBody>
        </p:sp>
      </p:grpSp>
      <p:grpSp>
        <p:nvGrpSpPr>
          <p:cNvPr id="10295" name="Group 122"/>
          <p:cNvGrpSpPr>
            <a:grpSpLocks/>
          </p:cNvGrpSpPr>
          <p:nvPr/>
        </p:nvGrpSpPr>
        <p:grpSpPr bwMode="auto">
          <a:xfrm>
            <a:off x="6705600" y="3048000"/>
            <a:ext cx="598206" cy="1676400"/>
            <a:chOff x="-72" y="2365"/>
            <a:chExt cx="383" cy="1056"/>
          </a:xfrm>
        </p:grpSpPr>
        <p:sp>
          <p:nvSpPr>
            <p:cNvPr id="10328" name="Freeform 123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1862 w 672"/>
                <a:gd name="T1" fmla="*/ 553 h 288"/>
                <a:gd name="T2" fmla="*/ 2607 w 672"/>
                <a:gd name="T3" fmla="*/ 0 h 288"/>
                <a:gd name="T4" fmla="*/ 1677 w 672"/>
                <a:gd name="T5" fmla="*/ 0 h 288"/>
                <a:gd name="T6" fmla="*/ 1490 w 672"/>
                <a:gd name="T7" fmla="*/ 184 h 288"/>
                <a:gd name="T8" fmla="*/ 1119 w 672"/>
                <a:gd name="T9" fmla="*/ 184 h 288"/>
                <a:gd name="T10" fmla="*/ 930 w 672"/>
                <a:gd name="T11" fmla="*/ 0 h 288"/>
                <a:gd name="T12" fmla="*/ 0 w 672"/>
                <a:gd name="T13" fmla="*/ 0 h 288"/>
                <a:gd name="T14" fmla="*/ 746 w 672"/>
                <a:gd name="T15" fmla="*/ 553 h 288"/>
                <a:gd name="T16" fmla="*/ 1862 w 672"/>
                <a:gd name="T17" fmla="*/ 553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10329" name="Text Box 124"/>
            <p:cNvSpPr txBox="1">
              <a:spLocks noChangeArrowheads="1"/>
            </p:cNvSpPr>
            <p:nvPr/>
          </p:nvSpPr>
          <p:spPr bwMode="auto">
            <a:xfrm>
              <a:off x="96" y="2590"/>
              <a:ext cx="215" cy="58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A</a:t>
              </a:r>
            </a:p>
            <a:p>
              <a:r>
                <a:rPr lang="en-US" sz="18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L</a:t>
              </a:r>
            </a:p>
            <a:p>
              <a:r>
                <a:rPr lang="en-US" sz="18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U</a:t>
              </a:r>
            </a:p>
          </p:txBody>
        </p:sp>
      </p:grpSp>
      <p:sp>
        <p:nvSpPr>
          <p:cNvPr id="10296" name="Line 125"/>
          <p:cNvSpPr>
            <a:spLocks noChangeShapeType="1"/>
          </p:cNvSpPr>
          <p:nvPr/>
        </p:nvSpPr>
        <p:spPr bwMode="auto">
          <a:xfrm>
            <a:off x="7239000" y="3810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97" name="Line 126"/>
          <p:cNvSpPr>
            <a:spLocks noChangeShapeType="1"/>
          </p:cNvSpPr>
          <p:nvPr/>
        </p:nvSpPr>
        <p:spPr bwMode="auto">
          <a:xfrm flipV="1">
            <a:off x="5791200" y="23622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98" name="Line 127"/>
          <p:cNvSpPr>
            <a:spLocks noChangeShapeType="1"/>
          </p:cNvSpPr>
          <p:nvPr/>
        </p:nvSpPr>
        <p:spPr bwMode="auto">
          <a:xfrm>
            <a:off x="3962400" y="4953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99" name="Line 128"/>
          <p:cNvSpPr>
            <a:spLocks noChangeShapeType="1"/>
          </p:cNvSpPr>
          <p:nvPr/>
        </p:nvSpPr>
        <p:spPr bwMode="auto">
          <a:xfrm>
            <a:off x="7467600" y="38100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300" name="Line 129"/>
          <p:cNvSpPr>
            <a:spLocks noChangeShapeType="1"/>
          </p:cNvSpPr>
          <p:nvPr/>
        </p:nvSpPr>
        <p:spPr bwMode="auto">
          <a:xfrm flipV="1">
            <a:off x="3657600" y="44958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301" name="Line 130"/>
          <p:cNvSpPr>
            <a:spLocks noChangeShapeType="1"/>
          </p:cNvSpPr>
          <p:nvPr/>
        </p:nvSpPr>
        <p:spPr bwMode="auto">
          <a:xfrm>
            <a:off x="3657600" y="4495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302" name="Line 131"/>
          <p:cNvSpPr>
            <a:spLocks noChangeShapeType="1"/>
          </p:cNvSpPr>
          <p:nvPr/>
        </p:nvSpPr>
        <p:spPr bwMode="auto">
          <a:xfrm>
            <a:off x="64008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303" name="Line 132"/>
          <p:cNvSpPr>
            <a:spLocks noChangeShapeType="1"/>
          </p:cNvSpPr>
          <p:nvPr/>
        </p:nvSpPr>
        <p:spPr bwMode="auto">
          <a:xfrm>
            <a:off x="5638800" y="3276600"/>
            <a:ext cx="10668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304" name="Line 133"/>
          <p:cNvSpPr>
            <a:spLocks noChangeShapeType="1"/>
          </p:cNvSpPr>
          <p:nvPr/>
        </p:nvSpPr>
        <p:spPr bwMode="auto">
          <a:xfrm>
            <a:off x="5791200" y="4724400"/>
            <a:ext cx="0" cy="3048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305" name="Line 134"/>
          <p:cNvSpPr>
            <a:spLocks noChangeShapeType="1"/>
          </p:cNvSpPr>
          <p:nvPr/>
        </p:nvSpPr>
        <p:spPr bwMode="auto">
          <a:xfrm>
            <a:off x="7315200" y="50292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306" name="Line 135"/>
          <p:cNvSpPr>
            <a:spLocks noChangeShapeType="1"/>
          </p:cNvSpPr>
          <p:nvPr/>
        </p:nvSpPr>
        <p:spPr bwMode="auto">
          <a:xfrm>
            <a:off x="5791200" y="5029200"/>
            <a:ext cx="15240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307" name="Rectangle 136"/>
          <p:cNvSpPr>
            <a:spLocks noChangeArrowheads="1"/>
          </p:cNvSpPr>
          <p:nvPr/>
        </p:nvSpPr>
        <p:spPr bwMode="auto">
          <a:xfrm>
            <a:off x="3048000" y="6019800"/>
            <a:ext cx="5334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3x8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decoder</a:t>
            </a:r>
          </a:p>
        </p:txBody>
      </p:sp>
      <p:grpSp>
        <p:nvGrpSpPr>
          <p:cNvPr id="10308" name="Group 137"/>
          <p:cNvGrpSpPr>
            <a:grpSpLocks/>
          </p:cNvGrpSpPr>
          <p:nvPr/>
        </p:nvGrpSpPr>
        <p:grpSpPr bwMode="auto">
          <a:xfrm>
            <a:off x="3810000" y="4267200"/>
            <a:ext cx="4572000" cy="1828800"/>
            <a:chOff x="2400" y="2688"/>
            <a:chExt cx="2880" cy="1152"/>
          </a:xfrm>
        </p:grpSpPr>
        <p:sp>
          <p:nvSpPr>
            <p:cNvPr id="10321" name="Line 138"/>
            <p:cNvSpPr>
              <a:spLocks noChangeShapeType="1"/>
            </p:cNvSpPr>
            <p:nvPr/>
          </p:nvSpPr>
          <p:spPr bwMode="auto">
            <a:xfrm>
              <a:off x="2400" y="2688"/>
              <a:ext cx="0" cy="115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10322" name="Line 139"/>
            <p:cNvSpPr>
              <a:spLocks noChangeShapeType="1"/>
            </p:cNvSpPr>
            <p:nvPr/>
          </p:nvSpPr>
          <p:spPr bwMode="auto">
            <a:xfrm>
              <a:off x="2736" y="3216"/>
              <a:ext cx="0" cy="6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10323" name="Line 140"/>
            <p:cNvSpPr>
              <a:spLocks noChangeShapeType="1"/>
            </p:cNvSpPr>
            <p:nvPr/>
          </p:nvSpPr>
          <p:spPr bwMode="auto">
            <a:xfrm>
              <a:off x="3936" y="3024"/>
              <a:ext cx="0" cy="81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10324" name="Line 141"/>
            <p:cNvSpPr>
              <a:spLocks noChangeShapeType="1"/>
            </p:cNvSpPr>
            <p:nvPr/>
          </p:nvSpPr>
          <p:spPr bwMode="auto">
            <a:xfrm>
              <a:off x="4416" y="2784"/>
              <a:ext cx="0" cy="105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10325" name="Line 142"/>
            <p:cNvSpPr>
              <a:spLocks noChangeShapeType="1"/>
            </p:cNvSpPr>
            <p:nvPr/>
          </p:nvSpPr>
          <p:spPr bwMode="auto">
            <a:xfrm>
              <a:off x="504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10326" name="Line 143"/>
            <p:cNvSpPr>
              <a:spLocks noChangeShapeType="1"/>
            </p:cNvSpPr>
            <p:nvPr/>
          </p:nvSpPr>
          <p:spPr bwMode="auto">
            <a:xfrm>
              <a:off x="528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10327" name="Line 144"/>
            <p:cNvSpPr>
              <a:spLocks noChangeShapeType="1"/>
            </p:cNvSpPr>
            <p:nvPr/>
          </p:nvSpPr>
          <p:spPr bwMode="auto">
            <a:xfrm>
              <a:off x="3168" y="3264"/>
              <a:ext cx="0" cy="57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</p:grpSp>
      <p:sp>
        <p:nvSpPr>
          <p:cNvPr id="10309" name="Text Box 145"/>
          <p:cNvSpPr txBox="1">
            <a:spLocks noChangeArrowheads="1"/>
          </p:cNvSpPr>
          <p:nvPr/>
        </p:nvSpPr>
        <p:spPr bwMode="auto">
          <a:xfrm>
            <a:off x="8137525" y="4987925"/>
            <a:ext cx="51167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R/W</a:t>
            </a:r>
          </a:p>
        </p:txBody>
      </p:sp>
      <p:sp>
        <p:nvSpPr>
          <p:cNvPr id="10310" name="Text Box 146"/>
          <p:cNvSpPr txBox="1">
            <a:spLocks noChangeArrowheads="1"/>
          </p:cNvSpPr>
          <p:nvPr/>
        </p:nvSpPr>
        <p:spPr bwMode="auto">
          <a:xfrm>
            <a:off x="7810500" y="50022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En</a:t>
            </a:r>
          </a:p>
        </p:txBody>
      </p:sp>
      <p:sp>
        <p:nvSpPr>
          <p:cNvPr id="10311" name="Text Box 147"/>
          <p:cNvSpPr txBox="1">
            <a:spLocks noChangeArrowheads="1"/>
          </p:cNvSpPr>
          <p:nvPr/>
        </p:nvSpPr>
        <p:spPr bwMode="auto">
          <a:xfrm>
            <a:off x="4851400" y="49387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En</a:t>
            </a:r>
          </a:p>
        </p:txBody>
      </p:sp>
      <p:grpSp>
        <p:nvGrpSpPr>
          <p:cNvPr id="10312" name="Group 148"/>
          <p:cNvGrpSpPr>
            <a:grpSpLocks/>
          </p:cNvGrpSpPr>
          <p:nvPr/>
        </p:nvGrpSpPr>
        <p:grpSpPr bwMode="auto">
          <a:xfrm>
            <a:off x="441325" y="2055813"/>
            <a:ext cx="4049713" cy="3660775"/>
            <a:chOff x="278" y="1295"/>
            <a:chExt cx="2551" cy="2306"/>
          </a:xfrm>
        </p:grpSpPr>
        <p:sp>
          <p:nvSpPr>
            <p:cNvPr id="10313" name="Text Box 149"/>
            <p:cNvSpPr txBox="1">
              <a:spLocks noChangeArrowheads="1"/>
            </p:cNvSpPr>
            <p:nvPr/>
          </p:nvSpPr>
          <p:spPr bwMode="auto">
            <a:xfrm rot="16200000">
              <a:off x="1610" y="1875"/>
              <a:ext cx="81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Instruction bits</a:t>
              </a:r>
            </a:p>
          </p:txBody>
        </p:sp>
        <p:sp>
          <p:nvSpPr>
            <p:cNvPr id="10314" name="Text Box 150"/>
            <p:cNvSpPr txBox="1">
              <a:spLocks noChangeArrowheads="1"/>
            </p:cNvSpPr>
            <p:nvPr/>
          </p:nvSpPr>
          <p:spPr bwMode="auto">
            <a:xfrm>
              <a:off x="2400" y="1295"/>
              <a:ext cx="323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15-0</a:t>
              </a:r>
            </a:p>
          </p:txBody>
        </p:sp>
        <p:sp>
          <p:nvSpPr>
            <p:cNvPr id="10315" name="Text Box 151"/>
            <p:cNvSpPr txBox="1">
              <a:spLocks noChangeArrowheads="1"/>
            </p:cNvSpPr>
            <p:nvPr/>
          </p:nvSpPr>
          <p:spPr bwMode="auto">
            <a:xfrm>
              <a:off x="2448" y="1679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21-19</a:t>
              </a:r>
            </a:p>
          </p:txBody>
        </p:sp>
        <p:sp>
          <p:nvSpPr>
            <p:cNvPr id="10316" name="Text Box 152"/>
            <p:cNvSpPr txBox="1">
              <a:spLocks noChangeArrowheads="1"/>
            </p:cNvSpPr>
            <p:nvPr/>
          </p:nvSpPr>
          <p:spPr bwMode="auto">
            <a:xfrm>
              <a:off x="2448" y="1871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18-16</a:t>
              </a:r>
            </a:p>
          </p:txBody>
        </p:sp>
        <p:sp>
          <p:nvSpPr>
            <p:cNvPr id="10317" name="Text Box 153"/>
            <p:cNvSpPr txBox="1">
              <a:spLocks noChangeArrowheads="1"/>
            </p:cNvSpPr>
            <p:nvPr/>
          </p:nvSpPr>
          <p:spPr bwMode="auto">
            <a:xfrm>
              <a:off x="1680" y="3407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24-22</a:t>
              </a:r>
            </a:p>
          </p:txBody>
        </p:sp>
        <p:sp>
          <p:nvSpPr>
            <p:cNvPr id="10318" name="Text Box 154"/>
            <p:cNvSpPr txBox="1">
              <a:spLocks noChangeArrowheads="1"/>
            </p:cNvSpPr>
            <p:nvPr/>
          </p:nvSpPr>
          <p:spPr bwMode="auto">
            <a:xfrm>
              <a:off x="278" y="2982"/>
              <a:ext cx="381" cy="4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18-16</a:t>
              </a:r>
            </a:p>
            <a:p>
              <a:endPara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  2-0</a:t>
              </a:r>
            </a:p>
          </p:txBody>
        </p:sp>
        <p:sp>
          <p:nvSpPr>
            <p:cNvPr id="10319" name="Line 155"/>
            <p:cNvSpPr>
              <a:spLocks noChangeShapeType="1"/>
            </p:cNvSpPr>
            <p:nvPr/>
          </p:nvSpPr>
          <p:spPr bwMode="auto">
            <a:xfrm flipV="1">
              <a:off x="624" y="2304"/>
              <a:ext cx="153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10320" name="Line 156"/>
            <p:cNvSpPr>
              <a:spLocks noChangeShapeType="1"/>
            </p:cNvSpPr>
            <p:nvPr/>
          </p:nvSpPr>
          <p:spPr bwMode="auto">
            <a:xfrm flipV="1">
              <a:off x="576" y="2592"/>
              <a:ext cx="158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234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0C1D069-4D12-4ACD-B4D1-495583C8AB29}" type="slidenum">
              <a:rPr lang="en-US">
                <a:solidFill>
                  <a:srgbClr val="000000"/>
                </a:solidFill>
              </a:rPr>
              <a:pPr/>
              <a:t>48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1063625" y="2057400"/>
            <a:ext cx="3810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PC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2359025" y="20574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Memory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5330825" y="19812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Register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file</a:t>
            </a:r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>
            <a:off x="1444625" y="2438400"/>
            <a:ext cx="304800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auto">
          <a:xfrm>
            <a:off x="2054225" y="2667000"/>
            <a:ext cx="304800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>
            <a:off x="4797425" y="3124200"/>
            <a:ext cx="533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273" name="Line 8"/>
          <p:cNvSpPr>
            <a:spLocks noChangeShapeType="1"/>
          </p:cNvSpPr>
          <p:nvPr/>
        </p:nvSpPr>
        <p:spPr bwMode="auto">
          <a:xfrm>
            <a:off x="5102225" y="3962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274" name="Line 9"/>
          <p:cNvSpPr>
            <a:spLocks noChangeShapeType="1"/>
          </p:cNvSpPr>
          <p:nvPr/>
        </p:nvSpPr>
        <p:spPr bwMode="auto">
          <a:xfrm>
            <a:off x="3425825" y="38100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275" name="Line 10"/>
          <p:cNvSpPr>
            <a:spLocks noChangeShapeType="1"/>
          </p:cNvSpPr>
          <p:nvPr/>
        </p:nvSpPr>
        <p:spPr bwMode="auto">
          <a:xfrm>
            <a:off x="4264025" y="2514600"/>
            <a:ext cx="1066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276" name="Line 11"/>
          <p:cNvSpPr>
            <a:spLocks noChangeShapeType="1"/>
          </p:cNvSpPr>
          <p:nvPr/>
        </p:nvSpPr>
        <p:spPr bwMode="auto">
          <a:xfrm>
            <a:off x="4264025" y="2209800"/>
            <a:ext cx="0" cy="2667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277" name="Line 12"/>
          <p:cNvSpPr>
            <a:spLocks noChangeShapeType="1"/>
          </p:cNvSpPr>
          <p:nvPr/>
        </p:nvSpPr>
        <p:spPr bwMode="auto">
          <a:xfrm>
            <a:off x="4264025" y="2209800"/>
            <a:ext cx="1066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278" name="Line 13"/>
          <p:cNvSpPr>
            <a:spLocks noChangeShapeType="1"/>
          </p:cNvSpPr>
          <p:nvPr/>
        </p:nvSpPr>
        <p:spPr bwMode="auto">
          <a:xfrm>
            <a:off x="4264025" y="2895600"/>
            <a:ext cx="228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279" name="Line 14"/>
          <p:cNvSpPr>
            <a:spLocks noChangeShapeType="1"/>
          </p:cNvSpPr>
          <p:nvPr/>
        </p:nvSpPr>
        <p:spPr bwMode="auto">
          <a:xfrm>
            <a:off x="4264025" y="3352800"/>
            <a:ext cx="228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280" name="AutoShape 15"/>
          <p:cNvSpPr>
            <a:spLocks noChangeArrowheads="1"/>
          </p:cNvSpPr>
          <p:nvPr/>
        </p:nvSpPr>
        <p:spPr bwMode="auto">
          <a:xfrm rot="-5400000">
            <a:off x="4168775" y="2990850"/>
            <a:ext cx="9906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11281" name="AutoShape 16"/>
          <p:cNvSpPr>
            <a:spLocks noChangeArrowheads="1"/>
          </p:cNvSpPr>
          <p:nvPr/>
        </p:nvSpPr>
        <p:spPr bwMode="auto">
          <a:xfrm rot="-5400000">
            <a:off x="4473575" y="3829050"/>
            <a:ext cx="9906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11282" name="AutoShape 17"/>
          <p:cNvSpPr>
            <a:spLocks noChangeArrowheads="1"/>
          </p:cNvSpPr>
          <p:nvPr/>
        </p:nvSpPr>
        <p:spPr bwMode="auto">
          <a:xfrm rot="-5400000">
            <a:off x="6645275" y="3562350"/>
            <a:ext cx="12192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11283" name="Rectangle 18"/>
          <p:cNvSpPr>
            <a:spLocks noChangeArrowheads="1"/>
          </p:cNvSpPr>
          <p:nvPr/>
        </p:nvSpPr>
        <p:spPr bwMode="auto">
          <a:xfrm>
            <a:off x="4949825" y="4724400"/>
            <a:ext cx="12192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Sign extend</a:t>
            </a:r>
          </a:p>
        </p:txBody>
      </p:sp>
      <p:grpSp>
        <p:nvGrpSpPr>
          <p:cNvPr id="11284" name="Group 19"/>
          <p:cNvGrpSpPr>
            <a:grpSpLocks/>
          </p:cNvGrpSpPr>
          <p:nvPr/>
        </p:nvGrpSpPr>
        <p:grpSpPr bwMode="auto">
          <a:xfrm>
            <a:off x="7693025" y="2286000"/>
            <a:ext cx="598206" cy="1676400"/>
            <a:chOff x="-72" y="2365"/>
            <a:chExt cx="383" cy="1056"/>
          </a:xfrm>
        </p:grpSpPr>
        <p:sp>
          <p:nvSpPr>
            <p:cNvPr id="11331" name="Freeform 20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1862 w 672"/>
                <a:gd name="T1" fmla="*/ 553 h 288"/>
                <a:gd name="T2" fmla="*/ 2607 w 672"/>
                <a:gd name="T3" fmla="*/ 0 h 288"/>
                <a:gd name="T4" fmla="*/ 1677 w 672"/>
                <a:gd name="T5" fmla="*/ 0 h 288"/>
                <a:gd name="T6" fmla="*/ 1490 w 672"/>
                <a:gd name="T7" fmla="*/ 184 h 288"/>
                <a:gd name="T8" fmla="*/ 1119 w 672"/>
                <a:gd name="T9" fmla="*/ 184 h 288"/>
                <a:gd name="T10" fmla="*/ 930 w 672"/>
                <a:gd name="T11" fmla="*/ 0 h 288"/>
                <a:gd name="T12" fmla="*/ 0 w 672"/>
                <a:gd name="T13" fmla="*/ 0 h 288"/>
                <a:gd name="T14" fmla="*/ 746 w 672"/>
                <a:gd name="T15" fmla="*/ 553 h 288"/>
                <a:gd name="T16" fmla="*/ 1862 w 672"/>
                <a:gd name="T17" fmla="*/ 553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11332" name="Text Box 21"/>
            <p:cNvSpPr txBox="1">
              <a:spLocks noChangeArrowheads="1"/>
            </p:cNvSpPr>
            <p:nvPr/>
          </p:nvSpPr>
          <p:spPr bwMode="auto">
            <a:xfrm>
              <a:off x="96" y="2590"/>
              <a:ext cx="215" cy="58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A</a:t>
              </a:r>
            </a:p>
            <a:p>
              <a:r>
                <a:rPr lang="en-US" sz="18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L</a:t>
              </a:r>
            </a:p>
            <a:p>
              <a:r>
                <a:rPr lang="en-US" sz="18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U</a:t>
              </a:r>
            </a:p>
          </p:txBody>
        </p:sp>
      </p:grpSp>
      <p:sp>
        <p:nvSpPr>
          <p:cNvPr id="11285" name="Line 22"/>
          <p:cNvSpPr>
            <a:spLocks noChangeShapeType="1"/>
          </p:cNvSpPr>
          <p:nvPr/>
        </p:nvSpPr>
        <p:spPr bwMode="auto">
          <a:xfrm>
            <a:off x="6778625" y="2286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286" name="Text Box 23"/>
          <p:cNvSpPr txBox="1">
            <a:spLocks noChangeArrowheads="1"/>
          </p:cNvSpPr>
          <p:nvPr/>
        </p:nvSpPr>
        <p:spPr bwMode="auto">
          <a:xfrm>
            <a:off x="2740025" y="4341813"/>
            <a:ext cx="51167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R/W</a:t>
            </a:r>
          </a:p>
        </p:txBody>
      </p:sp>
      <p:sp>
        <p:nvSpPr>
          <p:cNvPr id="11287" name="Text Box 24"/>
          <p:cNvSpPr txBox="1">
            <a:spLocks noChangeArrowheads="1"/>
          </p:cNvSpPr>
          <p:nvPr/>
        </p:nvSpPr>
        <p:spPr bwMode="auto">
          <a:xfrm>
            <a:off x="2282825" y="43418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En</a:t>
            </a:r>
          </a:p>
        </p:txBody>
      </p:sp>
      <p:sp>
        <p:nvSpPr>
          <p:cNvPr id="11288" name="Text Box 25"/>
          <p:cNvSpPr txBox="1">
            <a:spLocks noChangeArrowheads="1"/>
          </p:cNvSpPr>
          <p:nvPr/>
        </p:nvSpPr>
        <p:spPr bwMode="auto">
          <a:xfrm>
            <a:off x="5254625" y="43418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En</a:t>
            </a:r>
          </a:p>
        </p:txBody>
      </p:sp>
      <p:sp>
        <p:nvSpPr>
          <p:cNvPr id="11289" name="AutoShape 26"/>
          <p:cNvSpPr>
            <a:spLocks noChangeArrowheads="1"/>
          </p:cNvSpPr>
          <p:nvPr/>
        </p:nvSpPr>
        <p:spPr bwMode="auto">
          <a:xfrm rot="-5400000">
            <a:off x="1425575" y="2533650"/>
            <a:ext cx="9906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11290" name="AutoShape 27"/>
          <p:cNvSpPr>
            <a:spLocks noChangeArrowheads="1"/>
          </p:cNvSpPr>
          <p:nvPr/>
        </p:nvSpPr>
        <p:spPr bwMode="auto">
          <a:xfrm rot="-5400000">
            <a:off x="6759575" y="2381250"/>
            <a:ext cx="9906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11291" name="Line 28"/>
          <p:cNvSpPr>
            <a:spLocks noChangeShapeType="1"/>
          </p:cNvSpPr>
          <p:nvPr/>
        </p:nvSpPr>
        <p:spPr bwMode="auto">
          <a:xfrm>
            <a:off x="7388225" y="2514600"/>
            <a:ext cx="304800" cy="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292" name="Line 29"/>
          <p:cNvSpPr>
            <a:spLocks noChangeShapeType="1"/>
          </p:cNvSpPr>
          <p:nvPr/>
        </p:nvSpPr>
        <p:spPr bwMode="auto">
          <a:xfrm>
            <a:off x="7388225" y="3657600"/>
            <a:ext cx="304800" cy="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293" name="Line 30"/>
          <p:cNvSpPr>
            <a:spLocks noChangeShapeType="1"/>
          </p:cNvSpPr>
          <p:nvPr/>
        </p:nvSpPr>
        <p:spPr bwMode="auto">
          <a:xfrm>
            <a:off x="6169025" y="2743200"/>
            <a:ext cx="914400" cy="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294" name="Line 31"/>
          <p:cNvSpPr>
            <a:spLocks noChangeShapeType="1"/>
          </p:cNvSpPr>
          <p:nvPr/>
        </p:nvSpPr>
        <p:spPr bwMode="auto">
          <a:xfrm>
            <a:off x="4264025" y="4876800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295" name="Line 32"/>
          <p:cNvSpPr>
            <a:spLocks noChangeShapeType="1"/>
          </p:cNvSpPr>
          <p:nvPr/>
        </p:nvSpPr>
        <p:spPr bwMode="auto">
          <a:xfrm>
            <a:off x="6778625" y="4191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296" name="Line 33"/>
          <p:cNvSpPr>
            <a:spLocks noChangeShapeType="1"/>
          </p:cNvSpPr>
          <p:nvPr/>
        </p:nvSpPr>
        <p:spPr bwMode="auto">
          <a:xfrm>
            <a:off x="6778625" y="41910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297" name="Line 34"/>
          <p:cNvSpPr>
            <a:spLocks noChangeShapeType="1"/>
          </p:cNvSpPr>
          <p:nvPr/>
        </p:nvSpPr>
        <p:spPr bwMode="auto">
          <a:xfrm>
            <a:off x="6169025" y="48768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298" name="Line 35"/>
          <p:cNvSpPr>
            <a:spLocks noChangeShapeType="1"/>
          </p:cNvSpPr>
          <p:nvPr/>
        </p:nvSpPr>
        <p:spPr bwMode="auto">
          <a:xfrm>
            <a:off x="6169025" y="3276600"/>
            <a:ext cx="914400" cy="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299" name="Line 36"/>
          <p:cNvSpPr>
            <a:spLocks noChangeShapeType="1"/>
          </p:cNvSpPr>
          <p:nvPr/>
        </p:nvSpPr>
        <p:spPr bwMode="auto">
          <a:xfrm>
            <a:off x="6702425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00" name="Line 37"/>
          <p:cNvSpPr>
            <a:spLocks noChangeShapeType="1"/>
          </p:cNvSpPr>
          <p:nvPr/>
        </p:nvSpPr>
        <p:spPr bwMode="auto">
          <a:xfrm>
            <a:off x="8226425" y="31242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01" name="Line 38"/>
          <p:cNvSpPr>
            <a:spLocks noChangeShapeType="1"/>
          </p:cNvSpPr>
          <p:nvPr/>
        </p:nvSpPr>
        <p:spPr bwMode="auto">
          <a:xfrm>
            <a:off x="8455025" y="3124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02" name="Line 39"/>
          <p:cNvSpPr>
            <a:spLocks noChangeShapeType="1"/>
          </p:cNvSpPr>
          <p:nvPr/>
        </p:nvSpPr>
        <p:spPr bwMode="auto">
          <a:xfrm flipH="1">
            <a:off x="758825" y="5181600"/>
            <a:ext cx="769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03" name="Line 40"/>
          <p:cNvSpPr>
            <a:spLocks noChangeShapeType="1"/>
          </p:cNvSpPr>
          <p:nvPr/>
        </p:nvSpPr>
        <p:spPr bwMode="auto">
          <a:xfrm flipV="1">
            <a:off x="1368425" y="29718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04" name="Line 41"/>
          <p:cNvSpPr>
            <a:spLocks noChangeShapeType="1"/>
          </p:cNvSpPr>
          <p:nvPr/>
        </p:nvSpPr>
        <p:spPr bwMode="auto">
          <a:xfrm>
            <a:off x="1368425" y="2971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05" name="Line 42"/>
          <p:cNvSpPr>
            <a:spLocks noChangeShapeType="1"/>
          </p:cNvSpPr>
          <p:nvPr/>
        </p:nvSpPr>
        <p:spPr bwMode="auto">
          <a:xfrm flipV="1">
            <a:off x="4492625" y="42672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06" name="Line 43"/>
          <p:cNvSpPr>
            <a:spLocks noChangeShapeType="1"/>
          </p:cNvSpPr>
          <p:nvPr/>
        </p:nvSpPr>
        <p:spPr bwMode="auto">
          <a:xfrm>
            <a:off x="4492625" y="4267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07" name="Line 44"/>
          <p:cNvSpPr>
            <a:spLocks noChangeShapeType="1"/>
          </p:cNvSpPr>
          <p:nvPr/>
        </p:nvSpPr>
        <p:spPr bwMode="auto">
          <a:xfrm flipV="1">
            <a:off x="1520825" y="18288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08" name="Line 45"/>
          <p:cNvSpPr>
            <a:spLocks noChangeShapeType="1"/>
          </p:cNvSpPr>
          <p:nvPr/>
        </p:nvSpPr>
        <p:spPr bwMode="auto">
          <a:xfrm>
            <a:off x="1520825" y="1828800"/>
            <a:ext cx="525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09" name="Line 46"/>
          <p:cNvSpPr>
            <a:spLocks noChangeShapeType="1"/>
          </p:cNvSpPr>
          <p:nvPr/>
        </p:nvSpPr>
        <p:spPr bwMode="auto">
          <a:xfrm>
            <a:off x="6778625" y="1828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10" name="Line 47"/>
          <p:cNvSpPr>
            <a:spLocks noChangeShapeType="1"/>
          </p:cNvSpPr>
          <p:nvPr/>
        </p:nvSpPr>
        <p:spPr bwMode="auto">
          <a:xfrm flipV="1">
            <a:off x="758825" y="2362200"/>
            <a:ext cx="0" cy="2819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11" name="Line 48"/>
          <p:cNvSpPr>
            <a:spLocks noChangeShapeType="1"/>
          </p:cNvSpPr>
          <p:nvPr/>
        </p:nvSpPr>
        <p:spPr bwMode="auto">
          <a:xfrm>
            <a:off x="758825" y="2362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12" name="Rectangle 49"/>
          <p:cNvSpPr>
            <a:spLocks noChangeArrowheads="1"/>
          </p:cNvSpPr>
          <p:nvPr/>
        </p:nvSpPr>
        <p:spPr bwMode="auto">
          <a:xfrm rot="-5400000">
            <a:off x="3082925" y="2705100"/>
            <a:ext cx="1524000" cy="381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Instruction </a:t>
            </a:r>
            <a:r>
              <a:rPr lang="en-US" sz="1400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Reg</a:t>
            </a:r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13" name="Line 50"/>
          <p:cNvSpPr>
            <a:spLocks noChangeShapeType="1"/>
          </p:cNvSpPr>
          <p:nvPr/>
        </p:nvSpPr>
        <p:spPr bwMode="auto">
          <a:xfrm>
            <a:off x="3197225" y="2895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14" name="Line 51"/>
          <p:cNvSpPr>
            <a:spLocks noChangeShapeType="1"/>
          </p:cNvSpPr>
          <p:nvPr/>
        </p:nvSpPr>
        <p:spPr bwMode="auto">
          <a:xfrm>
            <a:off x="3425825" y="28956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15" name="Line 52"/>
          <p:cNvSpPr>
            <a:spLocks noChangeShapeType="1"/>
          </p:cNvSpPr>
          <p:nvPr/>
        </p:nvSpPr>
        <p:spPr bwMode="auto">
          <a:xfrm>
            <a:off x="4035425" y="2743200"/>
            <a:ext cx="228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16" name="Oval 53"/>
          <p:cNvSpPr>
            <a:spLocks noChangeArrowheads="1"/>
          </p:cNvSpPr>
          <p:nvPr/>
        </p:nvSpPr>
        <p:spPr bwMode="auto">
          <a:xfrm>
            <a:off x="3349625" y="4114800"/>
            <a:ext cx="762000" cy="6858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Control</a:t>
            </a:r>
          </a:p>
        </p:txBody>
      </p:sp>
      <p:sp>
        <p:nvSpPr>
          <p:cNvPr id="11317" name="Line 54"/>
          <p:cNvSpPr>
            <a:spLocks noChangeShapeType="1"/>
          </p:cNvSpPr>
          <p:nvPr/>
        </p:nvSpPr>
        <p:spPr bwMode="auto">
          <a:xfrm>
            <a:off x="6321425" y="3276600"/>
            <a:ext cx="0" cy="220980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18" name="Line 55"/>
          <p:cNvSpPr>
            <a:spLocks noChangeShapeType="1"/>
          </p:cNvSpPr>
          <p:nvPr/>
        </p:nvSpPr>
        <p:spPr bwMode="auto">
          <a:xfrm flipH="1">
            <a:off x="2054225" y="5486400"/>
            <a:ext cx="4267200" cy="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19" name="Line 56"/>
          <p:cNvSpPr>
            <a:spLocks noChangeShapeType="1"/>
          </p:cNvSpPr>
          <p:nvPr/>
        </p:nvSpPr>
        <p:spPr bwMode="auto">
          <a:xfrm flipV="1">
            <a:off x="2054225" y="3886200"/>
            <a:ext cx="0" cy="160020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20" name="Line 57"/>
          <p:cNvSpPr>
            <a:spLocks noChangeShapeType="1"/>
          </p:cNvSpPr>
          <p:nvPr/>
        </p:nvSpPr>
        <p:spPr bwMode="auto">
          <a:xfrm>
            <a:off x="2054225" y="3886200"/>
            <a:ext cx="304800" cy="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21" name="Rectangle 6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Review: Multi-Cycle LC2Kx Datapath</a:t>
            </a:r>
          </a:p>
        </p:txBody>
      </p:sp>
      <p:sp>
        <p:nvSpPr>
          <p:cNvPr id="11322" name="Text Box 59"/>
          <p:cNvSpPr txBox="1">
            <a:spLocks noChangeArrowheads="1"/>
          </p:cNvSpPr>
          <p:nvPr/>
        </p:nvSpPr>
        <p:spPr bwMode="auto">
          <a:xfrm>
            <a:off x="2282825" y="2513013"/>
            <a:ext cx="52290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addr</a:t>
            </a:r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23" name="Text Box 60"/>
          <p:cNvSpPr txBox="1">
            <a:spLocks noChangeArrowheads="1"/>
          </p:cNvSpPr>
          <p:nvPr/>
        </p:nvSpPr>
        <p:spPr bwMode="auto">
          <a:xfrm>
            <a:off x="2282825" y="3732213"/>
            <a:ext cx="50943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data</a:t>
            </a:r>
          </a:p>
        </p:txBody>
      </p:sp>
      <p:sp>
        <p:nvSpPr>
          <p:cNvPr id="11324" name="Text Box 61"/>
          <p:cNvSpPr txBox="1">
            <a:spLocks noChangeArrowheads="1"/>
          </p:cNvSpPr>
          <p:nvPr/>
        </p:nvSpPr>
        <p:spPr bwMode="auto">
          <a:xfrm>
            <a:off x="987425" y="25130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En</a:t>
            </a:r>
          </a:p>
        </p:txBody>
      </p:sp>
      <p:sp>
        <p:nvSpPr>
          <p:cNvPr id="11325" name="Text Box 62"/>
          <p:cNvSpPr txBox="1">
            <a:spLocks noChangeArrowheads="1"/>
          </p:cNvSpPr>
          <p:nvPr/>
        </p:nvSpPr>
        <p:spPr bwMode="auto">
          <a:xfrm>
            <a:off x="3578225" y="34274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En</a:t>
            </a:r>
          </a:p>
        </p:txBody>
      </p:sp>
      <p:sp>
        <p:nvSpPr>
          <p:cNvPr id="11326" name="Line 63"/>
          <p:cNvSpPr>
            <a:spLocks noChangeShapeType="1"/>
          </p:cNvSpPr>
          <p:nvPr/>
        </p:nvSpPr>
        <p:spPr bwMode="auto">
          <a:xfrm flipH="1">
            <a:off x="4111625" y="4419600"/>
            <a:ext cx="152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27" name="Text Box 64"/>
          <p:cNvSpPr txBox="1">
            <a:spLocks noChangeArrowheads="1"/>
          </p:cNvSpPr>
          <p:nvPr/>
        </p:nvSpPr>
        <p:spPr bwMode="auto">
          <a:xfrm>
            <a:off x="6397625" y="3352800"/>
            <a:ext cx="314325" cy="30777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11328" name="Text Box 65"/>
          <p:cNvSpPr txBox="1">
            <a:spLocks noChangeArrowheads="1"/>
          </p:cNvSpPr>
          <p:nvPr/>
        </p:nvSpPr>
        <p:spPr bwMode="auto">
          <a:xfrm>
            <a:off x="6397625" y="3810000"/>
            <a:ext cx="314325" cy="30777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11329" name="Line 66"/>
          <p:cNvSpPr>
            <a:spLocks noChangeShapeType="1"/>
          </p:cNvSpPr>
          <p:nvPr/>
        </p:nvSpPr>
        <p:spPr bwMode="auto">
          <a:xfrm>
            <a:off x="6702425" y="3581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30" name="Rectangle 67"/>
          <p:cNvSpPr>
            <a:spLocks noChangeArrowheads="1"/>
          </p:cNvSpPr>
          <p:nvPr/>
        </p:nvSpPr>
        <p:spPr bwMode="auto">
          <a:xfrm rot="-5400000">
            <a:off x="8083550" y="2974975"/>
            <a:ext cx="774700" cy="279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ALU result</a:t>
            </a:r>
          </a:p>
        </p:txBody>
      </p:sp>
    </p:spTree>
    <p:extLst>
      <p:ext uri="{BB962C8B-B14F-4D97-AF65-F5344CB8AC3E}">
        <p14:creationId xmlns:p14="http://schemas.microsoft.com/office/powerpoint/2010/main" val="132195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65C8809-0005-4F1C-8142-D946BC16DD4D}" type="slidenum">
              <a:rPr lang="en-US">
                <a:solidFill>
                  <a:srgbClr val="000000"/>
                </a:solidFill>
              </a:rPr>
              <a:pPr/>
              <a:t>49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Review: Single and Multicycle Performance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0000FF"/>
                </a:solidFill>
              </a:rPr>
              <a:t>1 ns –  Register File read/write time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0000FF"/>
                </a:solidFill>
              </a:rPr>
              <a:t>2 ns – ALU/adder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0000FF"/>
                </a:solidFill>
              </a:rPr>
              <a:t>2 ns – memory access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0000FF"/>
                </a:solidFill>
              </a:rPr>
              <a:t>0 ns – MUX, PC access, sign extend, ROM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68325" y="2667000"/>
            <a:ext cx="7341974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1. Assuming the above delays, what is the best cycle time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that the LC2k </a:t>
            </a:r>
            <a:r>
              <a:rPr lang="en-US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multicycle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datapath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could achieve?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	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44525" y="4343400"/>
            <a:ext cx="7386607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2. Assuming the above delays, for a program consisting of</a:t>
            </a:r>
            <a:br>
              <a: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</a:br>
            <a:r>
              <a: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25 LW, 10 SW, 45 ADD, and 20 BEQ, which is faster? 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	</a:t>
            </a:r>
            <a:endParaRPr lang="en-US" dirty="0">
              <a:solidFill>
                <a:srgbClr val="FF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0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sldNum" idx="4294967295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Shape 569"/>
          <p:cNvSpPr txBox="1">
            <a:spLocks noGrp="1"/>
          </p:cNvSpPr>
          <p:nvPr>
            <p:ph type="title" idx="4294967295"/>
          </p:nvPr>
        </p:nvSpPr>
        <p:spPr>
          <a:xfrm>
            <a:off x="574675" y="304800"/>
            <a:ext cx="80010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State machine for multi-cycle control signals (transition functions)</a:t>
            </a:r>
            <a:r>
              <a:rPr lang="en-US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570" name="Shape 570"/>
          <p:cNvSpPr/>
          <p:nvPr/>
        </p:nvSpPr>
        <p:spPr>
          <a:xfrm>
            <a:off x="4038600" y="1397000"/>
            <a:ext cx="1676399" cy="1066799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0: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 cycle</a:t>
            </a:r>
          </a:p>
        </p:txBody>
      </p:sp>
      <p:cxnSp>
        <p:nvCxnSpPr>
          <p:cNvPr id="571" name="Shape 571"/>
          <p:cNvCxnSpPr/>
          <p:nvPr/>
        </p:nvCxnSpPr>
        <p:spPr>
          <a:xfrm flipH="1">
            <a:off x="1219200" y="3149600"/>
            <a:ext cx="3124199" cy="60959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72" name="Shape 572"/>
          <p:cNvSpPr/>
          <p:nvPr/>
        </p:nvSpPr>
        <p:spPr>
          <a:xfrm>
            <a:off x="6019800" y="3759200"/>
            <a:ext cx="1066799" cy="685799"/>
          </a:xfrm>
          <a:prstGeom prst="ellipse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beq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cycle3</a:t>
            </a:r>
          </a:p>
        </p:txBody>
      </p:sp>
      <p:cxnSp>
        <p:nvCxnSpPr>
          <p:cNvPr id="573" name="Shape 573"/>
          <p:cNvCxnSpPr/>
          <p:nvPr/>
        </p:nvCxnSpPr>
        <p:spPr>
          <a:xfrm flipH="1">
            <a:off x="2743199" y="3302000"/>
            <a:ext cx="1752600" cy="53339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74" name="Shape 574"/>
          <p:cNvCxnSpPr/>
          <p:nvPr/>
        </p:nvCxnSpPr>
        <p:spPr>
          <a:xfrm flipH="1">
            <a:off x="4114800" y="3378200"/>
            <a:ext cx="609599" cy="457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75" name="Shape 575"/>
          <p:cNvCxnSpPr/>
          <p:nvPr/>
        </p:nvCxnSpPr>
        <p:spPr>
          <a:xfrm>
            <a:off x="5029200" y="3378200"/>
            <a:ext cx="152399" cy="38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76" name="Shape 576"/>
          <p:cNvSpPr/>
          <p:nvPr/>
        </p:nvSpPr>
        <p:spPr>
          <a:xfrm>
            <a:off x="4572000" y="3759200"/>
            <a:ext cx="1066799" cy="685799"/>
          </a:xfrm>
          <a:prstGeom prst="ellipse">
            <a:avLst/>
          </a:prstGeom>
          <a:solidFill>
            <a:srgbClr val="99FF33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cycle3</a:t>
            </a:r>
          </a:p>
        </p:txBody>
      </p:sp>
      <p:sp>
        <p:nvSpPr>
          <p:cNvPr id="577" name="Shape 577"/>
          <p:cNvSpPr/>
          <p:nvPr/>
        </p:nvSpPr>
        <p:spPr>
          <a:xfrm>
            <a:off x="3200400" y="3759200"/>
            <a:ext cx="1066799" cy="685799"/>
          </a:xfrm>
          <a:prstGeom prst="ellipse">
            <a:avLst/>
          </a:pr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lw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cycle3</a:t>
            </a:r>
          </a:p>
        </p:txBody>
      </p:sp>
      <p:sp>
        <p:nvSpPr>
          <p:cNvPr id="578" name="Shape 578"/>
          <p:cNvSpPr/>
          <p:nvPr/>
        </p:nvSpPr>
        <p:spPr>
          <a:xfrm>
            <a:off x="457200" y="3759200"/>
            <a:ext cx="1066799" cy="685799"/>
          </a:xfrm>
          <a:prstGeom prst="ellipse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 3</a:t>
            </a:r>
          </a:p>
        </p:txBody>
      </p:sp>
      <p:sp>
        <p:nvSpPr>
          <p:cNvPr id="579" name="Shape 579"/>
          <p:cNvSpPr/>
          <p:nvPr/>
        </p:nvSpPr>
        <p:spPr>
          <a:xfrm>
            <a:off x="457200" y="4597400"/>
            <a:ext cx="1066799" cy="685799"/>
          </a:xfrm>
          <a:prstGeom prst="ellipse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 4</a:t>
            </a:r>
          </a:p>
        </p:txBody>
      </p:sp>
      <p:sp>
        <p:nvSpPr>
          <p:cNvPr id="580" name="Shape 580"/>
          <p:cNvSpPr/>
          <p:nvPr/>
        </p:nvSpPr>
        <p:spPr>
          <a:xfrm>
            <a:off x="4281856" y="2777390"/>
            <a:ext cx="1219199" cy="626775"/>
          </a:xfrm>
          <a:prstGeom prst="ellipse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State1: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decode</a:t>
            </a:r>
          </a:p>
        </p:txBody>
      </p:sp>
      <p:cxnSp>
        <p:nvCxnSpPr>
          <p:cNvPr id="581" name="Shape 581"/>
          <p:cNvCxnSpPr/>
          <p:nvPr/>
        </p:nvCxnSpPr>
        <p:spPr>
          <a:xfrm>
            <a:off x="4876800" y="2463800"/>
            <a:ext cx="0" cy="30479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82" name="Shape 582"/>
          <p:cNvSpPr/>
          <p:nvPr/>
        </p:nvSpPr>
        <p:spPr>
          <a:xfrm>
            <a:off x="3962400" y="1320800"/>
            <a:ext cx="1828800" cy="1219199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Shape 583"/>
          <p:cNvSpPr/>
          <p:nvPr/>
        </p:nvSpPr>
        <p:spPr>
          <a:xfrm>
            <a:off x="3200400" y="4597400"/>
            <a:ext cx="1066799" cy="685799"/>
          </a:xfrm>
          <a:prstGeom prst="ellipse">
            <a:avLst/>
          </a:pr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lw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cycle4</a:t>
            </a:r>
          </a:p>
        </p:txBody>
      </p:sp>
      <p:sp>
        <p:nvSpPr>
          <p:cNvPr id="584" name="Shape 584"/>
          <p:cNvSpPr/>
          <p:nvPr/>
        </p:nvSpPr>
        <p:spPr>
          <a:xfrm>
            <a:off x="4572000" y="4597400"/>
            <a:ext cx="1066799" cy="685799"/>
          </a:xfrm>
          <a:prstGeom prst="ellipse">
            <a:avLst/>
          </a:prstGeom>
          <a:solidFill>
            <a:srgbClr val="99FF33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cycle4</a:t>
            </a:r>
          </a:p>
        </p:txBody>
      </p:sp>
      <p:sp>
        <p:nvSpPr>
          <p:cNvPr id="585" name="Shape 585"/>
          <p:cNvSpPr/>
          <p:nvPr/>
        </p:nvSpPr>
        <p:spPr>
          <a:xfrm>
            <a:off x="6019800" y="4597400"/>
            <a:ext cx="1066799" cy="685799"/>
          </a:xfrm>
          <a:prstGeom prst="ellipse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beq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cycle4</a:t>
            </a:r>
          </a:p>
        </p:txBody>
      </p:sp>
      <p:sp>
        <p:nvSpPr>
          <p:cNvPr id="586" name="Shape 586"/>
          <p:cNvSpPr/>
          <p:nvPr/>
        </p:nvSpPr>
        <p:spPr>
          <a:xfrm>
            <a:off x="1828800" y="3759200"/>
            <a:ext cx="1066799" cy="685799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 3</a:t>
            </a:r>
          </a:p>
        </p:txBody>
      </p:sp>
      <p:sp>
        <p:nvSpPr>
          <p:cNvPr id="587" name="Shape 587"/>
          <p:cNvSpPr/>
          <p:nvPr/>
        </p:nvSpPr>
        <p:spPr>
          <a:xfrm>
            <a:off x="1828800" y="4597400"/>
            <a:ext cx="1066799" cy="685799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 4</a:t>
            </a:r>
          </a:p>
        </p:txBody>
      </p:sp>
      <p:cxnSp>
        <p:nvCxnSpPr>
          <p:cNvPr id="588" name="Shape 588"/>
          <p:cNvCxnSpPr/>
          <p:nvPr/>
        </p:nvCxnSpPr>
        <p:spPr>
          <a:xfrm>
            <a:off x="5334000" y="3302000"/>
            <a:ext cx="1066799" cy="457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89" name="Shape 589"/>
          <p:cNvSpPr/>
          <p:nvPr/>
        </p:nvSpPr>
        <p:spPr>
          <a:xfrm>
            <a:off x="3200400" y="5435600"/>
            <a:ext cx="1066799" cy="685799"/>
          </a:xfrm>
          <a:prstGeom prst="ellipse">
            <a:avLst/>
          </a:pr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lw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cycle5</a:t>
            </a:r>
          </a:p>
        </p:txBody>
      </p:sp>
      <p:cxnSp>
        <p:nvCxnSpPr>
          <p:cNvPr id="590" name="Shape 590"/>
          <p:cNvCxnSpPr/>
          <p:nvPr/>
        </p:nvCxnSpPr>
        <p:spPr>
          <a:xfrm>
            <a:off x="990600" y="4445000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91" name="Shape 591"/>
          <p:cNvCxnSpPr/>
          <p:nvPr/>
        </p:nvCxnSpPr>
        <p:spPr>
          <a:xfrm>
            <a:off x="2362200" y="4445000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92" name="Shape 592"/>
          <p:cNvCxnSpPr/>
          <p:nvPr/>
        </p:nvCxnSpPr>
        <p:spPr>
          <a:xfrm>
            <a:off x="3733800" y="4445000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93" name="Shape 593"/>
          <p:cNvCxnSpPr/>
          <p:nvPr/>
        </p:nvCxnSpPr>
        <p:spPr>
          <a:xfrm>
            <a:off x="5105400" y="4445000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94" name="Shape 594"/>
          <p:cNvCxnSpPr/>
          <p:nvPr/>
        </p:nvCxnSpPr>
        <p:spPr>
          <a:xfrm>
            <a:off x="6553200" y="4445000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95" name="Shape 595"/>
          <p:cNvCxnSpPr/>
          <p:nvPr/>
        </p:nvCxnSpPr>
        <p:spPr>
          <a:xfrm>
            <a:off x="3733800" y="5283200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597" name="Shape 597"/>
          <p:cNvGrpSpPr/>
          <p:nvPr/>
        </p:nvGrpSpPr>
        <p:grpSpPr>
          <a:xfrm>
            <a:off x="1279525" y="4251325"/>
            <a:ext cx="7197724" cy="2000249"/>
            <a:chOff x="806" y="2976"/>
            <a:chExt cx="4533" cy="1259"/>
          </a:xfrm>
        </p:grpSpPr>
        <p:sp>
          <p:nvSpPr>
            <p:cNvPr id="598" name="Shape 598"/>
            <p:cNvSpPr txBox="1"/>
            <p:nvPr/>
          </p:nvSpPr>
          <p:spPr>
            <a:xfrm>
              <a:off x="806" y="2985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599" name="Shape 599"/>
            <p:cNvSpPr txBox="1"/>
            <p:nvPr/>
          </p:nvSpPr>
          <p:spPr>
            <a:xfrm>
              <a:off x="806" y="3513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600" name="Shape 600"/>
            <p:cNvSpPr txBox="1"/>
            <p:nvPr/>
          </p:nvSpPr>
          <p:spPr>
            <a:xfrm>
              <a:off x="1670" y="2985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601" name="Shape 601"/>
            <p:cNvSpPr txBox="1"/>
            <p:nvPr/>
          </p:nvSpPr>
          <p:spPr>
            <a:xfrm>
              <a:off x="1679" y="3504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602" name="Shape 602"/>
            <p:cNvSpPr txBox="1"/>
            <p:nvPr/>
          </p:nvSpPr>
          <p:spPr>
            <a:xfrm>
              <a:off x="2544" y="2976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603" name="Shape 603"/>
            <p:cNvSpPr txBox="1"/>
            <p:nvPr/>
          </p:nvSpPr>
          <p:spPr>
            <a:xfrm>
              <a:off x="2544" y="3504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604" name="Shape 604"/>
            <p:cNvSpPr txBox="1"/>
            <p:nvPr/>
          </p:nvSpPr>
          <p:spPr>
            <a:xfrm>
              <a:off x="3445" y="2985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</a:p>
          </p:txBody>
        </p:sp>
        <p:sp>
          <p:nvSpPr>
            <p:cNvPr id="605" name="Shape 605"/>
            <p:cNvSpPr txBox="1"/>
            <p:nvPr/>
          </p:nvSpPr>
          <p:spPr>
            <a:xfrm>
              <a:off x="3445" y="3513"/>
              <a:ext cx="280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</a:p>
          </p:txBody>
        </p:sp>
        <p:sp>
          <p:nvSpPr>
            <p:cNvPr id="606" name="Shape 606"/>
            <p:cNvSpPr txBox="1"/>
            <p:nvPr/>
          </p:nvSpPr>
          <p:spPr>
            <a:xfrm>
              <a:off x="4309" y="2985"/>
              <a:ext cx="280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</a:p>
          </p:txBody>
        </p:sp>
        <p:sp>
          <p:nvSpPr>
            <p:cNvPr id="607" name="Shape 607"/>
            <p:cNvSpPr txBox="1"/>
            <p:nvPr/>
          </p:nvSpPr>
          <p:spPr>
            <a:xfrm>
              <a:off x="4320" y="3504"/>
              <a:ext cx="280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12</a:t>
              </a:r>
            </a:p>
          </p:txBody>
        </p:sp>
        <p:sp>
          <p:nvSpPr>
            <p:cNvPr id="608" name="Shape 608"/>
            <p:cNvSpPr txBox="1"/>
            <p:nvPr/>
          </p:nvSpPr>
          <p:spPr>
            <a:xfrm>
              <a:off x="5184" y="2976"/>
              <a:ext cx="155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609" name="Shape 609"/>
            <p:cNvSpPr txBox="1"/>
            <p:nvPr/>
          </p:nvSpPr>
          <p:spPr>
            <a:xfrm>
              <a:off x="5184" y="3504"/>
              <a:ext cx="155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610" name="Shape 610"/>
            <p:cNvSpPr txBox="1"/>
            <p:nvPr/>
          </p:nvSpPr>
          <p:spPr>
            <a:xfrm>
              <a:off x="2592" y="3984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sp>
        <p:nvSpPr>
          <p:cNvPr id="46" name="Shape 596"/>
          <p:cNvSpPr/>
          <p:nvPr/>
        </p:nvSpPr>
        <p:spPr>
          <a:xfrm>
            <a:off x="165100" y="1143000"/>
            <a:ext cx="3797299" cy="4508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6086" y="110197"/>
                </a:moveTo>
                <a:cubicBezTo>
                  <a:pt x="17056" y="115098"/>
                  <a:pt x="8026" y="119999"/>
                  <a:pt x="6822" y="104112"/>
                </a:cubicBezTo>
                <a:cubicBezTo>
                  <a:pt x="5618" y="88225"/>
                  <a:pt x="0" y="29746"/>
                  <a:pt x="18862" y="14873"/>
                </a:cubicBezTo>
                <a:cubicBezTo>
                  <a:pt x="37725" y="0"/>
                  <a:pt x="78862" y="7436"/>
                  <a:pt x="120000" y="14873"/>
                </a:cubicBez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" name="Shape 1589"/>
          <p:cNvCxnSpPr/>
          <p:nvPr/>
        </p:nvCxnSpPr>
        <p:spPr>
          <a:xfrm>
            <a:off x="3613749" y="1632750"/>
            <a:ext cx="390795" cy="7151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49369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65C8809-0005-4F1C-8142-D946BC16DD4D}" type="slidenum">
              <a:rPr lang="en-US" sz="1400" kern="1200">
                <a:latin typeface="Calibri" pitchFamily="34" charset="0"/>
                <a:ea typeface="ＭＳ Ｐゴシック" charset="-128"/>
                <a:cs typeface="Arial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 sz="1400" kern="1200">
              <a:latin typeface="Calibri" pitchFamily="34" charset="0"/>
              <a:ea typeface="ＭＳ Ｐゴシック" charset="-128"/>
              <a:cs typeface="Arial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Single and Multicycle Performance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0000FF"/>
                </a:solidFill>
              </a:rPr>
              <a:t>1 ns –  Register read/write time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0000FF"/>
                </a:solidFill>
              </a:rPr>
              <a:t>2 ns – ALU/adder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0000FF"/>
                </a:solidFill>
              </a:rPr>
              <a:t>2 ns – memory access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0000FF"/>
                </a:solidFill>
              </a:rPr>
              <a:t>0 ns – MUX, PC access, sign extend, ROM</a:t>
            </a:r>
          </a:p>
          <a:p>
            <a:pPr lvl="1" eaLnBrk="1" hangingPunct="1">
              <a:lnSpc>
                <a:spcPct val="90000"/>
              </a:lnSpc>
            </a:pPr>
            <a:endParaRPr lang="en-US" sz="240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68325" y="2667000"/>
            <a:ext cx="731405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1200" dirty="0">
                <a:latin typeface="Calibri" pitchFamily="34" charset="0"/>
                <a:ea typeface="ＭＳ Ｐゴシック" charset="-128"/>
                <a:cs typeface="Arial" charset="0"/>
              </a:rPr>
              <a:t>1. Assuming the above delays, what is the best cycle time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1200" dirty="0">
                <a:latin typeface="Calibri" pitchFamily="34" charset="0"/>
                <a:ea typeface="ＭＳ Ｐゴシック" charset="-128"/>
                <a:cs typeface="Arial" charset="0"/>
              </a:rPr>
              <a:t>that the LC2k multicycle </a:t>
            </a:r>
            <a:r>
              <a:rPr lang="en-US" sz="2400" kern="1200" dirty="0" err="1">
                <a:latin typeface="Calibri" pitchFamily="34" charset="0"/>
                <a:ea typeface="ＭＳ Ｐゴシック" charset="-128"/>
                <a:cs typeface="Arial" charset="0"/>
              </a:rPr>
              <a:t>datapath</a:t>
            </a:r>
            <a:r>
              <a:rPr lang="en-US" sz="2400" kern="1200" dirty="0">
                <a:latin typeface="Calibri" pitchFamily="34" charset="0"/>
                <a:ea typeface="ＭＳ Ｐゴシック" charset="-128"/>
                <a:cs typeface="Arial" charset="0"/>
              </a:rPr>
              <a:t> could </a:t>
            </a:r>
            <a:r>
              <a:rPr lang="en-US" sz="2400" kern="1200" dirty="0" smtClean="0">
                <a:latin typeface="Calibri" pitchFamily="34" charset="0"/>
                <a:ea typeface="ＭＳ Ｐゴシック" charset="-128"/>
                <a:cs typeface="Arial" charset="0"/>
              </a:rPr>
              <a:t>achieve?</a:t>
            </a:r>
            <a:endParaRPr lang="en-US" sz="2400" kern="1200" dirty="0" smtClean="0">
              <a:solidFill>
                <a:srgbClr val="FF0000"/>
              </a:solidFill>
              <a:latin typeface="Calibri" pitchFamily="34" charset="0"/>
              <a:ea typeface="ＭＳ Ｐゴシック" charset="-128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1200" dirty="0">
                <a:solidFill>
                  <a:srgbClr val="FF0000"/>
                </a:solidFill>
                <a:latin typeface="Calibri" pitchFamily="34" charset="0"/>
                <a:ea typeface="ＭＳ Ｐゴシック" charset="-128"/>
                <a:cs typeface="Arial" charset="0"/>
              </a:rPr>
              <a:t>	</a:t>
            </a:r>
            <a:r>
              <a:rPr lang="en-US" sz="2400" kern="1200" dirty="0" smtClean="0">
                <a:solidFill>
                  <a:srgbClr val="FF0000"/>
                </a:solidFill>
                <a:latin typeface="Calibri" pitchFamily="34" charset="0"/>
                <a:ea typeface="ＭＳ Ｐゴシック" charset="-128"/>
                <a:cs typeface="Arial" charset="0"/>
              </a:rPr>
              <a:t>SC</a:t>
            </a:r>
            <a:r>
              <a:rPr lang="en-US" sz="2400" kern="1200" dirty="0">
                <a:solidFill>
                  <a:srgbClr val="FF0000"/>
                </a:solidFill>
                <a:latin typeface="Calibri" pitchFamily="34" charset="0"/>
                <a:ea typeface="ＭＳ Ｐゴシック" charset="-128"/>
                <a:cs typeface="Arial" charset="0"/>
              </a:rPr>
              <a:t>: 2 + 1 + 2 + 2 + 1 = 8 </a:t>
            </a:r>
            <a:r>
              <a:rPr lang="en-US" sz="2400" kern="1200" dirty="0" smtClean="0">
                <a:solidFill>
                  <a:srgbClr val="FF0000"/>
                </a:solidFill>
                <a:latin typeface="Calibri" pitchFamily="34" charset="0"/>
                <a:ea typeface="ＭＳ Ｐゴシック" charset="-128"/>
                <a:cs typeface="Arial" charset="0"/>
              </a:rPr>
              <a:t>ns</a:t>
            </a:r>
            <a:endParaRPr lang="en-US" sz="2400" kern="1200" dirty="0">
              <a:latin typeface="Calibri" pitchFamily="34" charset="0"/>
              <a:ea typeface="ＭＳ Ｐゴシック" charset="-128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1200" dirty="0">
                <a:latin typeface="Calibri" pitchFamily="34" charset="0"/>
                <a:ea typeface="ＭＳ Ｐゴシック" charset="-128"/>
                <a:cs typeface="Arial" charset="0"/>
              </a:rPr>
              <a:t>	</a:t>
            </a:r>
            <a:r>
              <a:rPr lang="en-US" sz="2400" kern="1200" dirty="0">
                <a:solidFill>
                  <a:srgbClr val="FF0000"/>
                </a:solidFill>
                <a:latin typeface="Calibri" pitchFamily="34" charset="0"/>
                <a:ea typeface="ＭＳ Ｐゴシック" charset="-128"/>
                <a:cs typeface="Arial" charset="0"/>
              </a:rPr>
              <a:t>MC: MAX(2, 1, 2, 2, 1) = 2ns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 dirty="0"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44525" y="4343400"/>
            <a:ext cx="811847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1200" dirty="0">
                <a:latin typeface="Calibri" pitchFamily="34" charset="0"/>
                <a:ea typeface="ＭＳ Ｐゴシック" charset="-128"/>
                <a:cs typeface="Arial" charset="0"/>
              </a:rPr>
              <a:t>2. Assuming the above delays, for a program consisting of</a:t>
            </a:r>
            <a:br>
              <a:rPr lang="en-US" sz="2400" kern="1200" dirty="0">
                <a:latin typeface="Calibri" pitchFamily="34" charset="0"/>
                <a:ea typeface="ＭＳ Ｐゴシック" charset="-128"/>
                <a:cs typeface="Arial" charset="0"/>
              </a:rPr>
            </a:br>
            <a:r>
              <a:rPr lang="en-US" sz="2400" kern="1200" dirty="0">
                <a:latin typeface="Calibri" pitchFamily="34" charset="0"/>
                <a:ea typeface="ＭＳ Ｐゴシック" charset="-128"/>
                <a:cs typeface="Arial" charset="0"/>
              </a:rPr>
              <a:t>25 LW, 10 SW, 45 ADD, and 20 BEQ, which is faster?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1200" dirty="0">
                <a:latin typeface="Calibri" pitchFamily="34" charset="0"/>
                <a:ea typeface="ＭＳ Ｐゴシック" charset="-128"/>
                <a:cs typeface="Arial" charset="0"/>
              </a:rPr>
              <a:t>	</a:t>
            </a:r>
            <a:r>
              <a:rPr lang="en-US" sz="2400" kern="1200" dirty="0">
                <a:solidFill>
                  <a:srgbClr val="FF0000"/>
                </a:solidFill>
                <a:latin typeface="Calibri" pitchFamily="34" charset="0"/>
                <a:ea typeface="ＭＳ Ｐゴシック" charset="-128"/>
                <a:cs typeface="Arial" charset="0"/>
              </a:rPr>
              <a:t>SC: 100 cycles * 8 ns = 800 ns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1200" dirty="0">
                <a:solidFill>
                  <a:srgbClr val="FF0000"/>
                </a:solidFill>
                <a:latin typeface="Calibri" pitchFamily="34" charset="0"/>
                <a:ea typeface="ＭＳ Ｐゴシック" charset="-128"/>
                <a:cs typeface="Arial" charset="0"/>
              </a:rPr>
              <a:t>	MC: (25*5 + 10*4 + 45*4 + 20*4)cycles * 2ns = 850 ns </a:t>
            </a:r>
          </a:p>
        </p:txBody>
      </p:sp>
    </p:spTree>
    <p:extLst>
      <p:ext uri="{BB962C8B-B14F-4D97-AF65-F5344CB8AC3E}">
        <p14:creationId xmlns:p14="http://schemas.microsoft.com/office/powerpoint/2010/main" val="25265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65C8809-0005-4F1C-8142-D946BC16DD4D}" type="slidenum">
              <a:rPr lang="en-US">
                <a:solidFill>
                  <a:srgbClr val="000000"/>
                </a:solidFill>
              </a:rPr>
              <a:pPr/>
              <a:t>51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Review: Single and Multicycle Performance—Questions from last time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rgbClr val="0000FF"/>
                </a:solidFill>
              </a:rPr>
              <a:t>1 ns –  Register read/write time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rgbClr val="0000FF"/>
                </a:solidFill>
              </a:rPr>
              <a:t>2 ns – ALU/adder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rgbClr val="0000FF"/>
                </a:solidFill>
              </a:rPr>
              <a:t>2 ns – memory access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rgbClr val="0000FF"/>
                </a:solidFill>
              </a:rPr>
              <a:t>0 ns – MUX, PC access, sign extend, ROM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68325" y="2514600"/>
            <a:ext cx="6167009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. Assuming the above delays, what is the best cycle time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that the LC2k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multicycle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datapath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could achieve?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  <a:ea typeface="+mn-ea"/>
                <a:cs typeface="Arial" charset="0"/>
              </a:rPr>
              <a:t>MC: MAX(2, 1, 2, 2, 1) = 2ns</a:t>
            </a:r>
          </a:p>
          <a:p>
            <a:r>
              <a:rPr lang="en-US" sz="2000" dirty="0">
                <a:solidFill>
                  <a:srgbClr val="FF0000"/>
                </a:solidFill>
                <a:latin typeface="Calibri" pitchFamily="34" charset="0"/>
                <a:ea typeface="+mn-ea"/>
                <a:cs typeface="Arial" charset="0"/>
              </a:rPr>
              <a:t>	SC: 2 + 1 + 2 + 2 + 1 = 8 ns</a:t>
            </a:r>
          </a:p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90461" y="3783354"/>
            <a:ext cx="6877139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2.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Assuming the above delays, for a program consisting of</a:t>
            </a:r>
            <a:br>
              <a:rPr lang="en-US" sz="20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</a:b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25 LW, 10 SW, 45 ADD, and 20 BEQ, which is faster? 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  <a:ea typeface="+mn-ea"/>
                <a:cs typeface="Arial" charset="0"/>
              </a:rPr>
              <a:t>SC: 100 cycles * 8 ns = 800 ns</a:t>
            </a:r>
          </a:p>
          <a:p>
            <a:r>
              <a:rPr lang="en-US" sz="2000" dirty="0">
                <a:solidFill>
                  <a:srgbClr val="FF0000"/>
                </a:solidFill>
                <a:latin typeface="Calibri" pitchFamily="34" charset="0"/>
                <a:ea typeface="+mn-ea"/>
                <a:cs typeface="Arial" charset="0"/>
              </a:rPr>
              <a:t>	MC: (25*5 + 10*4 + 45*4 + 20*4)cycles * 2ns = 850 ns    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0B55BB50-3384-7E47-9EA4-F9914F365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92005"/>
            <a:ext cx="288963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3.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So what good is MC???</a:t>
            </a:r>
            <a:br>
              <a:rPr lang="en-US" sz="20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</a:br>
            <a:endParaRPr lang="en-US" sz="2000" dirty="0">
              <a:solidFill>
                <a:srgbClr val="FF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72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65C8809-0005-4F1C-8142-D946BC16DD4D}" type="slidenum">
              <a:rPr lang="en-US">
                <a:solidFill>
                  <a:srgbClr val="000000"/>
                </a:solidFill>
              </a:rPr>
              <a:pPr/>
              <a:t>52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Review: Single and Multicycle Performance—Questions from last time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rgbClr val="0000FF"/>
                </a:solidFill>
              </a:rPr>
              <a:t>2 ns –  Register read/write time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rgbClr val="0000FF"/>
                </a:solidFill>
              </a:rPr>
              <a:t>2 ns – ALU/adder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rgbClr val="0000FF"/>
                </a:solidFill>
              </a:rPr>
              <a:t>2 ns – memory access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rgbClr val="0000FF"/>
                </a:solidFill>
              </a:rPr>
              <a:t>0 ns – MUX, PC access, sign extend, ROM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What if the register file access is increased to 2ns, does</a:t>
            </a:r>
            <a:b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change the answer to the previous question?</a:t>
            </a:r>
            <a:endParaRPr lang="en-US" sz="2000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50182" y="3720405"/>
            <a:ext cx="676172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.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Assuming the above delays, for a program consisting of</a:t>
            </a:r>
            <a:br>
              <a:rPr lang="en-US" sz="20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</a:b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25 LW, 10 SW, 45 ADD, and 20 BEQ, which is faster? 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  <a:ea typeface="+mn-ea"/>
                <a:cs typeface="Arial" charset="0"/>
              </a:rPr>
              <a:t>SC: 100 cycles * 10 ns = 1000 ns </a:t>
            </a:r>
          </a:p>
          <a:p>
            <a:r>
              <a:rPr lang="en-US" sz="2000" dirty="0">
                <a:solidFill>
                  <a:srgbClr val="FF0000"/>
                </a:solidFill>
                <a:latin typeface="Calibri" pitchFamily="34" charset="0"/>
                <a:ea typeface="+mn-ea"/>
                <a:cs typeface="Arial" charset="0"/>
              </a:rPr>
              <a:t>	MC: (25*5 + 10*4 + 45*4 + 20*4)cycles * 2ns = 850 ns 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6BDD704E-9E8C-F243-901D-6FA9A2B96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2862262"/>
            <a:ext cx="456246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  <a:ea typeface="+mn-ea"/>
                <a:cs typeface="Arial" charset="0"/>
              </a:rPr>
              <a:t>MC: MAX(2, 2, 2, 2, 2) = 2ns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  <a:ea typeface="+mn-ea"/>
                <a:cs typeface="Arial" charset="0"/>
              </a:rPr>
              <a:t>	SC: 2 + 2 + 2 + 2 + 2 = 10 ns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CB9DFEC3-8FA9-5C4B-AD7B-9E8D6AD36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04" y="5203371"/>
            <a:ext cx="32043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.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Balancing delays helps MC</a:t>
            </a:r>
          </a:p>
        </p:txBody>
      </p:sp>
    </p:spTree>
    <p:extLst>
      <p:ext uri="{BB962C8B-B14F-4D97-AF65-F5344CB8AC3E}">
        <p14:creationId xmlns:p14="http://schemas.microsoft.com/office/powerpoint/2010/main" val="158081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sldNum" idx="4294967295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3200400" y="3997325"/>
            <a:ext cx="2362200" cy="213359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3886200" y="4114800"/>
            <a:ext cx="1447800" cy="11430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3810000" y="4267200"/>
            <a:ext cx="1447800" cy="11430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Shape 619"/>
          <p:cNvSpPr/>
          <p:nvPr/>
        </p:nvSpPr>
        <p:spPr>
          <a:xfrm>
            <a:off x="3733800" y="4419600"/>
            <a:ext cx="1447800" cy="11430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Shape 620"/>
          <p:cNvSpPr/>
          <p:nvPr/>
        </p:nvSpPr>
        <p:spPr>
          <a:xfrm>
            <a:off x="3657600" y="4606925"/>
            <a:ext cx="1447800" cy="1143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Shape 621"/>
          <p:cNvSpPr txBox="1">
            <a:spLocks noGrp="1"/>
          </p:cNvSpPr>
          <p:nvPr>
            <p:ph type="title" idx="4294967295"/>
          </p:nvPr>
        </p:nvSpPr>
        <p:spPr>
          <a:xfrm>
            <a:off x="574675" y="304800"/>
            <a:ext cx="80010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Implementing FSM</a:t>
            </a:r>
          </a:p>
        </p:txBody>
      </p:sp>
      <p:grpSp>
        <p:nvGrpSpPr>
          <p:cNvPr id="622" name="Shape 622"/>
          <p:cNvGrpSpPr/>
          <p:nvPr/>
        </p:nvGrpSpPr>
        <p:grpSpPr>
          <a:xfrm>
            <a:off x="3352800" y="4606924"/>
            <a:ext cx="2057400" cy="1142999"/>
            <a:chOff x="3552" y="3023"/>
            <a:chExt cx="1296" cy="719"/>
          </a:xfrm>
        </p:grpSpPr>
        <p:sp>
          <p:nvSpPr>
            <p:cNvPr id="623" name="Shape 623"/>
            <p:cNvSpPr/>
            <p:nvPr/>
          </p:nvSpPr>
          <p:spPr>
            <a:xfrm>
              <a:off x="3743" y="3023"/>
              <a:ext cx="911" cy="719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Shape 624"/>
            <p:cNvSpPr txBox="1"/>
            <p:nvPr/>
          </p:nvSpPr>
          <p:spPr>
            <a:xfrm>
              <a:off x="3743" y="3071"/>
              <a:ext cx="206" cy="2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</a:p>
          </p:txBody>
        </p:sp>
        <p:sp>
          <p:nvSpPr>
            <p:cNvPr id="625" name="Shape 625"/>
            <p:cNvSpPr txBox="1"/>
            <p:nvPr/>
          </p:nvSpPr>
          <p:spPr>
            <a:xfrm>
              <a:off x="4456" y="3047"/>
              <a:ext cx="220" cy="23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</a:p>
          </p:txBody>
        </p:sp>
        <p:cxnSp>
          <p:nvCxnSpPr>
            <p:cNvPr id="626" name="Shape 626"/>
            <p:cNvCxnSpPr/>
            <p:nvPr/>
          </p:nvCxnSpPr>
          <p:spPr>
            <a:xfrm>
              <a:off x="3743" y="3552"/>
              <a:ext cx="95" cy="47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Shape 627"/>
            <p:cNvCxnSpPr/>
            <p:nvPr/>
          </p:nvCxnSpPr>
          <p:spPr>
            <a:xfrm flipH="1">
              <a:off x="3744" y="3600"/>
              <a:ext cx="95" cy="47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Shape 628"/>
            <p:cNvCxnSpPr/>
            <p:nvPr/>
          </p:nvCxnSpPr>
          <p:spPr>
            <a:xfrm>
              <a:off x="3552" y="3168"/>
              <a:ext cx="191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629" name="Shape 629"/>
            <p:cNvCxnSpPr/>
            <p:nvPr/>
          </p:nvCxnSpPr>
          <p:spPr>
            <a:xfrm>
              <a:off x="3552" y="3600"/>
              <a:ext cx="191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630" name="Shape 630"/>
            <p:cNvCxnSpPr/>
            <p:nvPr/>
          </p:nvCxnSpPr>
          <p:spPr>
            <a:xfrm>
              <a:off x="4656" y="3168"/>
              <a:ext cx="191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sp>
        <p:nvSpPr>
          <p:cNvPr id="631" name="Shape 631"/>
          <p:cNvSpPr/>
          <p:nvPr/>
        </p:nvSpPr>
        <p:spPr>
          <a:xfrm rot="5400000" flipH="1">
            <a:off x="5505449" y="2378074"/>
            <a:ext cx="2743199" cy="2933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011" y="79361"/>
                </a:moveTo>
                <a:lnTo>
                  <a:pt x="120000" y="46166"/>
                </a:lnTo>
                <a:lnTo>
                  <a:pt x="103500" y="46166"/>
                </a:lnTo>
                <a:cubicBezTo>
                  <a:pt x="103500" y="20672"/>
                  <a:pt x="80166" y="0"/>
                  <a:pt x="51388" y="0"/>
                </a:cubicBezTo>
                <a:cubicBezTo>
                  <a:pt x="23005" y="0"/>
                  <a:pt x="0" y="21105"/>
                  <a:pt x="0" y="47138"/>
                </a:cubicBezTo>
                <a:lnTo>
                  <a:pt x="0" y="120000"/>
                </a:lnTo>
                <a:lnTo>
                  <a:pt x="33944" y="120000"/>
                </a:lnTo>
                <a:lnTo>
                  <a:pt x="33944" y="46166"/>
                </a:lnTo>
                <a:cubicBezTo>
                  <a:pt x="33944" y="38594"/>
                  <a:pt x="40900" y="32455"/>
                  <a:pt x="49483" y="32455"/>
                </a:cubicBezTo>
                <a:lnTo>
                  <a:pt x="54027" y="32455"/>
                </a:lnTo>
                <a:cubicBezTo>
                  <a:pt x="62605" y="32455"/>
                  <a:pt x="69555" y="38594"/>
                  <a:pt x="69555" y="46166"/>
                </a:cubicBezTo>
                <a:lnTo>
                  <a:pt x="54027" y="46166"/>
                </a:lnTo>
                <a:lnTo>
                  <a:pt x="87011" y="79361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 txBox="1"/>
          <p:nvPr/>
        </p:nvSpPr>
        <p:spPr>
          <a:xfrm flipH="1">
            <a:off x="5410199" y="2473325"/>
            <a:ext cx="2933700" cy="274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state</a:t>
            </a:r>
          </a:p>
        </p:txBody>
      </p:sp>
      <p:sp>
        <p:nvSpPr>
          <p:cNvPr id="633" name="Shape 633"/>
          <p:cNvSpPr/>
          <p:nvPr/>
        </p:nvSpPr>
        <p:spPr>
          <a:xfrm>
            <a:off x="3048000" y="1406525"/>
            <a:ext cx="2971799" cy="2438399"/>
          </a:xfrm>
          <a:prstGeom prst="rect">
            <a:avLst/>
          </a:prstGeom>
          <a:solidFill>
            <a:srgbClr val="FF9966"/>
          </a:solidFill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transition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(using a ROM and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combinational circuits)</a:t>
            </a:r>
          </a:p>
        </p:txBody>
      </p:sp>
      <p:sp>
        <p:nvSpPr>
          <p:cNvPr id="634" name="Shape 634"/>
          <p:cNvSpPr/>
          <p:nvPr/>
        </p:nvSpPr>
        <p:spPr>
          <a:xfrm>
            <a:off x="6172200" y="1406525"/>
            <a:ext cx="2057400" cy="1295400"/>
          </a:xfrm>
          <a:prstGeom prst="leftArrow">
            <a:avLst>
              <a:gd name="adj1" fmla="val 50000"/>
              <a:gd name="adj2" fmla="val 39706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Inputs: opcode</a:t>
            </a:r>
          </a:p>
        </p:txBody>
      </p:sp>
      <p:sp>
        <p:nvSpPr>
          <p:cNvPr id="635" name="Shape 635"/>
          <p:cNvSpPr/>
          <p:nvPr/>
        </p:nvSpPr>
        <p:spPr>
          <a:xfrm>
            <a:off x="838200" y="1406525"/>
            <a:ext cx="2057400" cy="1295400"/>
          </a:xfrm>
          <a:prstGeom prst="leftArrow">
            <a:avLst>
              <a:gd name="adj1" fmla="val 50000"/>
              <a:gd name="adj2" fmla="val 39706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Outputs: 12 bits </a:t>
            </a:r>
          </a:p>
        </p:txBody>
      </p:sp>
      <p:sp>
        <p:nvSpPr>
          <p:cNvPr id="636" name="Shape 636"/>
          <p:cNvSpPr/>
          <p:nvPr/>
        </p:nvSpPr>
        <p:spPr>
          <a:xfrm rot="-5400000" flipH="1">
            <a:off x="1409699" y="2282825"/>
            <a:ext cx="2438399" cy="3581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0000" y="60000"/>
                </a:moveTo>
                <a:cubicBezTo>
                  <a:pt x="90000" y="43427"/>
                  <a:pt x="76566" y="30000"/>
                  <a:pt x="60000" y="30000"/>
                </a:cubicBezTo>
                <a:cubicBezTo>
                  <a:pt x="43427" y="30000"/>
                  <a:pt x="30000" y="43427"/>
                  <a:pt x="30000" y="60000"/>
                </a:cubicBezTo>
                <a:lnTo>
                  <a:pt x="0" y="60000"/>
                </a:lnTo>
                <a:cubicBezTo>
                  <a:pt x="0" y="26861"/>
                  <a:pt x="26861" y="0"/>
                  <a:pt x="60000" y="0"/>
                </a:cubicBezTo>
                <a:cubicBezTo>
                  <a:pt x="93133" y="0"/>
                  <a:pt x="119994" y="26861"/>
                  <a:pt x="120000" y="59994"/>
                </a:cubicBezTo>
                <a:lnTo>
                  <a:pt x="120000" y="60000"/>
                </a:lnTo>
                <a:lnTo>
                  <a:pt x="135000" y="60000"/>
                </a:lnTo>
                <a:lnTo>
                  <a:pt x="105000" y="90000"/>
                </a:lnTo>
                <a:lnTo>
                  <a:pt x="75000" y="60000"/>
                </a:lnTo>
                <a:lnTo>
                  <a:pt x="90000" y="60000"/>
                </a:ln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7" name="Shape 637"/>
          <p:cNvSpPr txBox="1"/>
          <p:nvPr/>
        </p:nvSpPr>
        <p:spPr>
          <a:xfrm flipH="1">
            <a:off x="838200" y="2854325"/>
            <a:ext cx="3581399" cy="2438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Shape 638"/>
          <p:cNvSpPr txBox="1"/>
          <p:nvPr/>
        </p:nvSpPr>
        <p:spPr>
          <a:xfrm>
            <a:off x="1549511" y="4451664"/>
            <a:ext cx="1244380" cy="8410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state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x="3717925" y="5715000"/>
            <a:ext cx="145200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4-bit state</a:t>
            </a:r>
          </a:p>
        </p:txBody>
      </p:sp>
    </p:spTree>
    <p:extLst>
      <p:ext uri="{BB962C8B-B14F-4D97-AF65-F5344CB8AC3E}">
        <p14:creationId xmlns:p14="http://schemas.microsoft.com/office/powerpoint/2010/main" val="271259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sldNum" idx="4294967295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Shape 645"/>
          <p:cNvSpPr txBox="1">
            <a:spLocks noGrp="1"/>
          </p:cNvSpPr>
          <p:nvPr>
            <p:ph type="title" idx="4294967295"/>
          </p:nvPr>
        </p:nvSpPr>
        <p:spPr>
          <a:xfrm>
            <a:off x="990600" y="0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Building the Control Rom</a:t>
            </a:r>
          </a:p>
        </p:txBody>
      </p:sp>
      <p:sp>
        <p:nvSpPr>
          <p:cNvPr id="646" name="Shape 646"/>
          <p:cNvSpPr/>
          <p:nvPr/>
        </p:nvSpPr>
        <p:spPr>
          <a:xfrm rot="-5400000">
            <a:off x="6096000" y="2514600"/>
            <a:ext cx="3124199" cy="8381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× 16 Decoder</a:t>
            </a:r>
          </a:p>
        </p:txBody>
      </p:sp>
      <p:cxnSp>
        <p:nvCxnSpPr>
          <p:cNvPr id="647" name="Shape 647"/>
          <p:cNvCxnSpPr/>
          <p:nvPr/>
        </p:nvCxnSpPr>
        <p:spPr>
          <a:xfrm rot="10800000">
            <a:off x="1142999" y="1447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Shape 648"/>
          <p:cNvCxnSpPr/>
          <p:nvPr/>
        </p:nvCxnSpPr>
        <p:spPr>
          <a:xfrm>
            <a:off x="1524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9" name="Shape 649"/>
          <p:cNvCxnSpPr/>
          <p:nvPr/>
        </p:nvCxnSpPr>
        <p:spPr>
          <a:xfrm>
            <a:off x="1905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Shape 650"/>
          <p:cNvCxnSpPr/>
          <p:nvPr/>
        </p:nvCxnSpPr>
        <p:spPr>
          <a:xfrm>
            <a:off x="2286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1" name="Shape 651"/>
          <p:cNvCxnSpPr/>
          <p:nvPr/>
        </p:nvCxnSpPr>
        <p:spPr>
          <a:xfrm>
            <a:off x="2667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" name="Shape 652"/>
          <p:cNvCxnSpPr/>
          <p:nvPr/>
        </p:nvCxnSpPr>
        <p:spPr>
          <a:xfrm>
            <a:off x="3048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3" name="Shape 653"/>
          <p:cNvCxnSpPr/>
          <p:nvPr/>
        </p:nvCxnSpPr>
        <p:spPr>
          <a:xfrm>
            <a:off x="3429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4" name="Shape 654"/>
          <p:cNvCxnSpPr/>
          <p:nvPr/>
        </p:nvCxnSpPr>
        <p:spPr>
          <a:xfrm>
            <a:off x="3810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>
            <a:off x="4191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6" name="Shape 656"/>
          <p:cNvCxnSpPr/>
          <p:nvPr/>
        </p:nvCxnSpPr>
        <p:spPr>
          <a:xfrm>
            <a:off x="4572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7" name="Shape 657"/>
          <p:cNvCxnSpPr/>
          <p:nvPr/>
        </p:nvCxnSpPr>
        <p:spPr>
          <a:xfrm>
            <a:off x="4953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>
            <a:off x="5334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>
            <a:off x="5715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>
            <a:off x="6096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>
            <a:off x="6477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>
            <a:off x="6858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3" name="Shape 663"/>
          <p:cNvCxnSpPr/>
          <p:nvPr/>
        </p:nvCxnSpPr>
        <p:spPr>
          <a:xfrm>
            <a:off x="1143000" y="1447800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4" name="Shape 664"/>
          <p:cNvSpPr/>
          <p:nvPr/>
        </p:nvSpPr>
        <p:spPr>
          <a:xfrm rot="-5400000">
            <a:off x="3048000" y="3657599"/>
            <a:ext cx="381000" cy="4343400"/>
          </a:xfrm>
          <a:prstGeom prst="leftBrace">
            <a:avLst>
              <a:gd name="adj1" fmla="val 95000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Shape 665"/>
          <p:cNvSpPr txBox="1"/>
          <p:nvPr/>
        </p:nvSpPr>
        <p:spPr>
          <a:xfrm>
            <a:off x="1828800" y="6019800"/>
            <a:ext cx="2655791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Control Signals</a:t>
            </a:r>
          </a:p>
        </p:txBody>
      </p:sp>
      <p:sp>
        <p:nvSpPr>
          <p:cNvPr id="666" name="Shape 666"/>
          <p:cNvSpPr/>
          <p:nvPr/>
        </p:nvSpPr>
        <p:spPr>
          <a:xfrm rot="-5400000">
            <a:off x="6096000" y="5181599"/>
            <a:ext cx="381000" cy="1295400"/>
          </a:xfrm>
          <a:prstGeom prst="leftBrace">
            <a:avLst>
              <a:gd name="adj1" fmla="val 2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Shape 667"/>
          <p:cNvSpPr txBox="1"/>
          <p:nvPr/>
        </p:nvSpPr>
        <p:spPr>
          <a:xfrm>
            <a:off x="5638800" y="6019800"/>
            <a:ext cx="1304924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State</a:t>
            </a:r>
          </a:p>
        </p:txBody>
      </p:sp>
      <p:sp>
        <p:nvSpPr>
          <p:cNvPr id="668" name="Shape 668"/>
          <p:cNvSpPr txBox="1"/>
          <p:nvPr/>
        </p:nvSpPr>
        <p:spPr>
          <a:xfrm rot="-5400000">
            <a:off x="642883" y="4868832"/>
            <a:ext cx="635109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669" name="Shape 669"/>
          <p:cNvSpPr txBox="1"/>
          <p:nvPr/>
        </p:nvSpPr>
        <p:spPr>
          <a:xfrm rot="-5400000">
            <a:off x="806691" y="4645789"/>
            <a:ext cx="106631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</a:t>
            </a:r>
          </a:p>
        </p:txBody>
      </p:sp>
      <p:sp>
        <p:nvSpPr>
          <p:cNvPr id="670" name="Shape 670"/>
          <p:cNvSpPr txBox="1"/>
          <p:nvPr/>
        </p:nvSpPr>
        <p:spPr>
          <a:xfrm rot="-5400000">
            <a:off x="1258223" y="4755327"/>
            <a:ext cx="925253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671" name="Shape 671"/>
          <p:cNvSpPr txBox="1"/>
          <p:nvPr/>
        </p:nvSpPr>
        <p:spPr>
          <a:xfrm rot="-5400000">
            <a:off x="1597546" y="4718813"/>
            <a:ext cx="1008609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r/w</a:t>
            </a:r>
          </a:p>
        </p:txBody>
      </p:sp>
      <p:sp>
        <p:nvSpPr>
          <p:cNvPr id="672" name="Shape 672"/>
          <p:cNvSpPr txBox="1"/>
          <p:nvPr/>
        </p:nvSpPr>
        <p:spPr>
          <a:xfrm rot="-5400000">
            <a:off x="2198957" y="4895820"/>
            <a:ext cx="567783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673" name="Shape 673"/>
          <p:cNvSpPr txBox="1"/>
          <p:nvPr/>
        </p:nvSpPr>
        <p:spPr>
          <a:xfrm rot="-5400000">
            <a:off x="2357943" y="4673571"/>
            <a:ext cx="101181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</a:t>
            </a:r>
          </a:p>
        </p:txBody>
      </p:sp>
      <p:sp>
        <p:nvSpPr>
          <p:cNvPr id="674" name="Shape 674"/>
          <p:cNvSpPr txBox="1"/>
          <p:nvPr/>
        </p:nvSpPr>
        <p:spPr>
          <a:xfrm rot="-5400000">
            <a:off x="2689233" y="4622771"/>
            <a:ext cx="1114407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rdata</a:t>
            </a:r>
          </a:p>
        </p:txBody>
      </p:sp>
      <p:sp>
        <p:nvSpPr>
          <p:cNvPr id="675" name="Shape 675"/>
          <p:cNvSpPr txBox="1"/>
          <p:nvPr/>
        </p:nvSpPr>
        <p:spPr>
          <a:xfrm rot="-5400000">
            <a:off x="3239293" y="4826793"/>
            <a:ext cx="773113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676" name="Shape 676"/>
          <p:cNvSpPr txBox="1"/>
          <p:nvPr/>
        </p:nvSpPr>
        <p:spPr>
          <a:xfrm rot="-5400000">
            <a:off x="3492125" y="4664045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alu1</a:t>
            </a:r>
          </a:p>
        </p:txBody>
      </p:sp>
      <p:sp>
        <p:nvSpPr>
          <p:cNvPr id="677" name="Shape 677"/>
          <p:cNvSpPr txBox="1"/>
          <p:nvPr/>
        </p:nvSpPr>
        <p:spPr>
          <a:xfrm rot="-5400000">
            <a:off x="3873125" y="4664045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alu2</a:t>
            </a:r>
          </a:p>
        </p:txBody>
      </p:sp>
      <p:sp>
        <p:nvSpPr>
          <p:cNvPr id="678" name="Shape 678"/>
          <p:cNvSpPr txBox="1"/>
          <p:nvPr/>
        </p:nvSpPr>
        <p:spPr>
          <a:xfrm rot="-5400000">
            <a:off x="4254125" y="4664045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alu2</a:t>
            </a:r>
          </a:p>
        </p:txBody>
      </p:sp>
      <p:sp>
        <p:nvSpPr>
          <p:cNvPr id="679" name="Shape 679"/>
          <p:cNvSpPr txBox="1"/>
          <p:nvPr/>
        </p:nvSpPr>
        <p:spPr>
          <a:xfrm rot="-5400000">
            <a:off x="4701381" y="4763293"/>
            <a:ext cx="896937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</a:t>
            </a:r>
          </a:p>
        </p:txBody>
      </p:sp>
      <p:cxnSp>
        <p:nvCxnSpPr>
          <p:cNvPr id="680" name="Shape 680"/>
          <p:cNvCxnSpPr/>
          <p:nvPr/>
        </p:nvCxnSpPr>
        <p:spPr>
          <a:xfrm rot="10800000">
            <a:off x="1142999" y="1828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Shape 681"/>
          <p:cNvCxnSpPr/>
          <p:nvPr/>
        </p:nvCxnSpPr>
        <p:spPr>
          <a:xfrm rot="10800000">
            <a:off x="1142999" y="2209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Shape 682"/>
          <p:cNvCxnSpPr/>
          <p:nvPr/>
        </p:nvCxnSpPr>
        <p:spPr>
          <a:xfrm>
            <a:off x="8077200" y="23622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Shape 683"/>
          <p:cNvCxnSpPr/>
          <p:nvPr/>
        </p:nvCxnSpPr>
        <p:spPr>
          <a:xfrm>
            <a:off x="8077200" y="25908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Shape 684"/>
          <p:cNvCxnSpPr/>
          <p:nvPr/>
        </p:nvCxnSpPr>
        <p:spPr>
          <a:xfrm>
            <a:off x="8077200" y="28194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Shape 685"/>
          <p:cNvCxnSpPr/>
          <p:nvPr/>
        </p:nvCxnSpPr>
        <p:spPr>
          <a:xfrm>
            <a:off x="8077200" y="304800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Shape 686"/>
          <p:cNvCxnSpPr/>
          <p:nvPr/>
        </p:nvCxnSpPr>
        <p:spPr>
          <a:xfrm rot="10800000">
            <a:off x="1142999" y="2590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Shape 687"/>
          <p:cNvCxnSpPr/>
          <p:nvPr/>
        </p:nvCxnSpPr>
        <p:spPr>
          <a:xfrm rot="10800000">
            <a:off x="1142999" y="2971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Shape 688"/>
          <p:cNvCxnSpPr/>
          <p:nvPr/>
        </p:nvCxnSpPr>
        <p:spPr>
          <a:xfrm rot="10800000">
            <a:off x="1142999" y="3352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Shape 689"/>
          <p:cNvCxnSpPr/>
          <p:nvPr/>
        </p:nvCxnSpPr>
        <p:spPr>
          <a:xfrm rot="10800000">
            <a:off x="1142999" y="3733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0" name="Shape 690"/>
          <p:cNvCxnSpPr/>
          <p:nvPr/>
        </p:nvCxnSpPr>
        <p:spPr>
          <a:xfrm rot="10800000">
            <a:off x="1142999" y="41148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1" name="Shape 691"/>
          <p:cNvCxnSpPr/>
          <p:nvPr/>
        </p:nvCxnSpPr>
        <p:spPr>
          <a:xfrm rot="10800000">
            <a:off x="1142999" y="1638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2" name="Shape 692"/>
          <p:cNvCxnSpPr/>
          <p:nvPr/>
        </p:nvCxnSpPr>
        <p:spPr>
          <a:xfrm rot="10800000">
            <a:off x="1142999" y="2019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3" name="Shape 693"/>
          <p:cNvCxnSpPr/>
          <p:nvPr/>
        </p:nvCxnSpPr>
        <p:spPr>
          <a:xfrm rot="10800000">
            <a:off x="1142999" y="2400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4" name="Shape 694"/>
          <p:cNvCxnSpPr/>
          <p:nvPr/>
        </p:nvCxnSpPr>
        <p:spPr>
          <a:xfrm rot="10800000">
            <a:off x="1142999" y="2781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Shape 695"/>
          <p:cNvCxnSpPr/>
          <p:nvPr/>
        </p:nvCxnSpPr>
        <p:spPr>
          <a:xfrm rot="10800000">
            <a:off x="1142999" y="3162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" name="Shape 696"/>
          <p:cNvCxnSpPr/>
          <p:nvPr/>
        </p:nvCxnSpPr>
        <p:spPr>
          <a:xfrm rot="10800000">
            <a:off x="1142999" y="3543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Shape 697"/>
          <p:cNvCxnSpPr/>
          <p:nvPr/>
        </p:nvCxnSpPr>
        <p:spPr>
          <a:xfrm rot="10800000">
            <a:off x="1142999" y="3924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Shape 698"/>
          <p:cNvCxnSpPr/>
          <p:nvPr/>
        </p:nvCxnSpPr>
        <p:spPr>
          <a:xfrm rot="10800000">
            <a:off x="1142999" y="430530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9" name="Shape 699"/>
          <p:cNvSpPr txBox="1"/>
          <p:nvPr/>
        </p:nvSpPr>
        <p:spPr>
          <a:xfrm>
            <a:off x="8077200" y="2514600"/>
            <a:ext cx="831252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0055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8080"/>
          <a:stretch/>
        </p:blipFill>
        <p:spPr>
          <a:xfrm>
            <a:off x="5577279" y="3192780"/>
            <a:ext cx="3541822" cy="2025942"/>
          </a:xfrm>
          <a:prstGeom prst="rect">
            <a:avLst/>
          </a:prstGeom>
        </p:spPr>
      </p:pic>
      <p:sp>
        <p:nvSpPr>
          <p:cNvPr id="704" name="Shape 704"/>
          <p:cNvSpPr txBox="1">
            <a:spLocks noGrp="1"/>
          </p:cNvSpPr>
          <p:nvPr>
            <p:ph type="sldNum" idx="4294967295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Shape 705"/>
          <p:cNvSpPr txBox="1">
            <a:spLocks noGrp="1"/>
          </p:cNvSpPr>
          <p:nvPr>
            <p:ph type="title" idx="4294967295"/>
          </p:nvPr>
        </p:nvSpPr>
        <p:spPr>
          <a:xfrm>
            <a:off x="574675" y="304800"/>
            <a:ext cx="80010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First Cycle (State 0) Fetch Instr</a:t>
            </a:r>
          </a:p>
        </p:txBody>
      </p:sp>
      <p:sp>
        <p:nvSpPr>
          <p:cNvPr id="706" name="Shape 706"/>
          <p:cNvSpPr txBox="1">
            <a:spLocks noGrp="1"/>
          </p:cNvSpPr>
          <p:nvPr>
            <p:ph type="body" idx="4294967295"/>
          </p:nvPr>
        </p:nvSpPr>
        <p:spPr>
          <a:xfrm>
            <a:off x="271535" y="1295400"/>
            <a:ext cx="77724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69900" marR="0" lvl="0" indent="-469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❑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operations need to be done in the first cycle of executing any instruction?</a:t>
            </a:r>
          </a:p>
          <a:p>
            <a:pPr marL="908050" marR="0" lvl="1" indent="-4381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memory[PC] and store into instruction register.</a:t>
            </a:r>
          </a:p>
          <a:p>
            <a:pPr marL="1304925" marR="0" lvl="2" indent="-4032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Verdana"/>
              <a:buChar char="-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select PC in memory address MUX (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1800" b="0" i="0" u="none" strike="noStrike" cap="none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addr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= 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304925" marR="0" lvl="2" indent="-4032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Verdana"/>
              <a:buChar char="-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memory operation (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r>
              <a:rPr lang="en-US" sz="1800" b="0" i="0" u="none" strike="noStrike" cap="none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= 1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304925" marR="0" lvl="2" indent="-4032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Verdana"/>
              <a:buChar char="-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R/W should be (read) (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r>
              <a:rPr lang="en-US" sz="1800" b="0" i="0" u="none" strike="noStrike" cap="none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1800" b="0" i="0" u="none" strike="noStrike" cap="none" baseline="-2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/w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= 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304925" marR="0" lvl="2" indent="-4032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Verdana"/>
              <a:buChar char="-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Instruction Register write (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IR</a:t>
            </a:r>
            <a:r>
              <a:rPr lang="en-US" sz="1800" b="0" i="0" u="none" strike="noStrike" cap="none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= 1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908050" marR="0" lvl="1" indent="-4381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PC + 1</a:t>
            </a:r>
          </a:p>
          <a:p>
            <a:pPr marL="1304925" marR="0" lvl="2" indent="-4032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Verdana"/>
              <a:buChar char="-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PC to ALU (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1800" b="0" i="0" u="none" strike="noStrike" cap="none" baseline="-2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alu1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= 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304925" marR="0" lvl="2" indent="-4032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Verdana"/>
              <a:buChar char="-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1 to ALU (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1800" b="0" i="0" u="none" strike="noStrike" cap="none" baseline="-2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alu2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= 01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304925" marR="0" lvl="2" indent="-4032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Verdana"/>
              <a:buChar char="-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ALU add operation (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r>
              <a:rPr lang="en-US" sz="1800" b="0" i="0" u="none" strike="noStrike" cap="none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</a:t>
            </a:r>
            <a:r>
              <a:rPr lang="en-US" sz="1800" b="0" i="0" u="none" strike="noStrike" cap="none" baseline="-2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= 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908050" marR="0" lvl="1" indent="-43815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lang="en-US" sz="2400" b="0" i="0" u="none" strike="noStrike" cap="none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= 0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r>
              <a:rPr lang="en-US" sz="2400" b="0" i="0" u="none" strike="noStrike" cap="none" baseline="-2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= 0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lang="en-US" sz="24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400" b="0" i="0" u="none" strike="noStrike" cap="none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400" b="0" i="0" u="none" strike="noStrike" cap="none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rdata</a:t>
            </a:r>
            <a:r>
              <a:rPr lang="en-US" sz="2400" b="0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= X</a:t>
            </a:r>
          </a:p>
          <a:p>
            <a:pPr marL="469900" marR="0" lvl="0" indent="-469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❑"/>
            </a:pPr>
            <a:r>
              <a:rPr lang="en-US" sz="2800" b="0" i="0" u="none" strike="noStrike" cap="none" dirty="0">
                <a:solidFill>
                  <a:srgbClr val="00CC00"/>
                </a:solidFill>
                <a:latin typeface="Calibri"/>
                <a:ea typeface="Calibri"/>
                <a:cs typeface="Calibri"/>
                <a:sym typeface="Calibri"/>
              </a:rPr>
              <a:t>Next State: Decode Instruction</a:t>
            </a:r>
          </a:p>
        </p:txBody>
      </p:sp>
    </p:spTree>
    <p:extLst>
      <p:ext uri="{BB962C8B-B14F-4D97-AF65-F5344CB8AC3E}">
        <p14:creationId xmlns:p14="http://schemas.microsoft.com/office/powerpoint/2010/main" val="102557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 txBox="1">
            <a:spLocks noGrp="1"/>
          </p:cNvSpPr>
          <p:nvPr>
            <p:ph type="sldNum" idx="4294967295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Shape 712"/>
          <p:cNvSpPr/>
          <p:nvPr/>
        </p:nvSpPr>
        <p:spPr>
          <a:xfrm>
            <a:off x="1371600" y="2362200"/>
            <a:ext cx="381000" cy="685799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</a:p>
        </p:txBody>
      </p:sp>
      <p:sp>
        <p:nvSpPr>
          <p:cNvPr id="713" name="Shape 713"/>
          <p:cNvSpPr/>
          <p:nvPr/>
        </p:nvSpPr>
        <p:spPr>
          <a:xfrm>
            <a:off x="2667000" y="2362200"/>
            <a:ext cx="838199" cy="2514599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</a:p>
        </p:txBody>
      </p:sp>
      <p:sp>
        <p:nvSpPr>
          <p:cNvPr id="714" name="Shape 714"/>
          <p:cNvSpPr/>
          <p:nvPr/>
        </p:nvSpPr>
        <p:spPr>
          <a:xfrm>
            <a:off x="5638800" y="2286000"/>
            <a:ext cx="838199" cy="25908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cxnSp>
        <p:nvCxnSpPr>
          <p:cNvPr id="715" name="Shape 715"/>
          <p:cNvCxnSpPr/>
          <p:nvPr/>
        </p:nvCxnSpPr>
        <p:spPr>
          <a:xfrm>
            <a:off x="1752600" y="2743200"/>
            <a:ext cx="304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16" name="Shape 716"/>
          <p:cNvCxnSpPr/>
          <p:nvPr/>
        </p:nvCxnSpPr>
        <p:spPr>
          <a:xfrm>
            <a:off x="2362200" y="2971800"/>
            <a:ext cx="304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17" name="Shape 717"/>
          <p:cNvCxnSpPr/>
          <p:nvPr/>
        </p:nvCxnSpPr>
        <p:spPr>
          <a:xfrm>
            <a:off x="5105400" y="3429000"/>
            <a:ext cx="5333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18" name="Shape 718"/>
          <p:cNvCxnSpPr/>
          <p:nvPr/>
        </p:nvCxnSpPr>
        <p:spPr>
          <a:xfrm>
            <a:off x="5410200" y="42672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19" name="Shape 719"/>
          <p:cNvCxnSpPr/>
          <p:nvPr/>
        </p:nvCxnSpPr>
        <p:spPr>
          <a:xfrm>
            <a:off x="3733800" y="4114800"/>
            <a:ext cx="13715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20" name="Shape 720"/>
          <p:cNvCxnSpPr/>
          <p:nvPr/>
        </p:nvCxnSpPr>
        <p:spPr>
          <a:xfrm>
            <a:off x="4572000" y="2819400"/>
            <a:ext cx="1066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21" name="Shape 721"/>
          <p:cNvCxnSpPr/>
          <p:nvPr/>
        </p:nvCxnSpPr>
        <p:spPr>
          <a:xfrm>
            <a:off x="4572000" y="2514600"/>
            <a:ext cx="0" cy="26669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2" name="Shape 722"/>
          <p:cNvCxnSpPr/>
          <p:nvPr/>
        </p:nvCxnSpPr>
        <p:spPr>
          <a:xfrm>
            <a:off x="4572000" y="2514600"/>
            <a:ext cx="1066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23" name="Shape 723"/>
          <p:cNvCxnSpPr/>
          <p:nvPr/>
        </p:nvCxnSpPr>
        <p:spPr>
          <a:xfrm>
            <a:off x="4572000" y="32004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24" name="Shape 724"/>
          <p:cNvCxnSpPr/>
          <p:nvPr/>
        </p:nvCxnSpPr>
        <p:spPr>
          <a:xfrm>
            <a:off x="4572000" y="36576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25" name="Shape 725"/>
          <p:cNvSpPr/>
          <p:nvPr/>
        </p:nvSpPr>
        <p:spPr>
          <a:xfrm rot="-5400000">
            <a:off x="4476750" y="32956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 txBox="1"/>
          <p:nvPr/>
        </p:nvSpPr>
        <p:spPr>
          <a:xfrm>
            <a:off x="4800600" y="29718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727" name="Shape 727"/>
          <p:cNvSpPr/>
          <p:nvPr/>
        </p:nvSpPr>
        <p:spPr>
          <a:xfrm rot="-5400000">
            <a:off x="4781550" y="41338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8" name="Shape 728"/>
          <p:cNvSpPr txBox="1"/>
          <p:nvPr/>
        </p:nvSpPr>
        <p:spPr>
          <a:xfrm>
            <a:off x="5105400" y="38100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729" name="Shape 729"/>
          <p:cNvSpPr/>
          <p:nvPr/>
        </p:nvSpPr>
        <p:spPr>
          <a:xfrm rot="-5400000">
            <a:off x="6953250" y="3867150"/>
            <a:ext cx="12191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0" name="Shape 730"/>
          <p:cNvSpPr txBox="1"/>
          <p:nvPr/>
        </p:nvSpPr>
        <p:spPr>
          <a:xfrm>
            <a:off x="7391400" y="3429000"/>
            <a:ext cx="342899" cy="121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731" name="Shape 731"/>
          <p:cNvSpPr/>
          <p:nvPr/>
        </p:nvSpPr>
        <p:spPr>
          <a:xfrm>
            <a:off x="5257800" y="5029200"/>
            <a:ext cx="1219199" cy="3047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extend</a:t>
            </a:r>
          </a:p>
        </p:txBody>
      </p:sp>
      <p:sp>
        <p:nvSpPr>
          <p:cNvPr id="732" name="Shape 732"/>
          <p:cNvSpPr/>
          <p:nvPr/>
        </p:nvSpPr>
        <p:spPr>
          <a:xfrm rot="-5400000">
            <a:off x="7442200" y="3149600"/>
            <a:ext cx="1676399" cy="558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5714" y="120000"/>
                </a:moveTo>
                <a:lnTo>
                  <a:pt x="120000" y="0"/>
                </a:lnTo>
                <a:lnTo>
                  <a:pt x="77142" y="0"/>
                </a:lnTo>
                <a:lnTo>
                  <a:pt x="68571" y="40000"/>
                </a:lnTo>
                <a:lnTo>
                  <a:pt x="51428" y="40000"/>
                </a:lnTo>
                <a:lnTo>
                  <a:pt x="42857" y="0"/>
                </a:lnTo>
                <a:lnTo>
                  <a:pt x="0" y="0"/>
                </a:lnTo>
                <a:lnTo>
                  <a:pt x="34285" y="120000"/>
                </a:lnTo>
                <a:lnTo>
                  <a:pt x="85714" y="120000"/>
                </a:lnTo>
                <a:close/>
              </a:path>
            </a:pathLst>
          </a:cu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Shape 733"/>
          <p:cNvSpPr txBox="1"/>
          <p:nvPr/>
        </p:nvSpPr>
        <p:spPr>
          <a:xfrm>
            <a:off x="8262938" y="2951163"/>
            <a:ext cx="335348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</p:txBody>
      </p:sp>
      <p:cxnSp>
        <p:nvCxnSpPr>
          <p:cNvPr id="734" name="Shape 734"/>
          <p:cNvCxnSpPr/>
          <p:nvPr/>
        </p:nvCxnSpPr>
        <p:spPr>
          <a:xfrm>
            <a:off x="7086600" y="2590800"/>
            <a:ext cx="304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35" name="Shape 735"/>
          <p:cNvSpPr txBox="1"/>
          <p:nvPr/>
        </p:nvSpPr>
        <p:spPr>
          <a:xfrm>
            <a:off x="3048000" y="4648200"/>
            <a:ext cx="5207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R/W</a:t>
            </a:r>
          </a:p>
        </p:txBody>
      </p:sp>
      <p:sp>
        <p:nvSpPr>
          <p:cNvPr id="736" name="Shape 736"/>
          <p:cNvSpPr txBox="1"/>
          <p:nvPr/>
        </p:nvSpPr>
        <p:spPr>
          <a:xfrm>
            <a:off x="2590800" y="46482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737" name="Shape 737"/>
          <p:cNvSpPr txBox="1"/>
          <p:nvPr/>
        </p:nvSpPr>
        <p:spPr>
          <a:xfrm>
            <a:off x="5562600" y="46482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738" name="Shape 738"/>
          <p:cNvSpPr/>
          <p:nvPr/>
        </p:nvSpPr>
        <p:spPr>
          <a:xfrm rot="-5400000">
            <a:off x="1733550" y="28384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9" name="Shape 739"/>
          <p:cNvSpPr txBox="1"/>
          <p:nvPr/>
        </p:nvSpPr>
        <p:spPr>
          <a:xfrm>
            <a:off x="2057400" y="25146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740" name="Shape 740"/>
          <p:cNvSpPr/>
          <p:nvPr/>
        </p:nvSpPr>
        <p:spPr>
          <a:xfrm rot="-5400000">
            <a:off x="7067550" y="2686050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 txBox="1"/>
          <p:nvPr/>
        </p:nvSpPr>
        <p:spPr>
          <a:xfrm>
            <a:off x="7391400" y="2362200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cxnSp>
        <p:nvCxnSpPr>
          <p:cNvPr id="742" name="Shape 742"/>
          <p:cNvCxnSpPr/>
          <p:nvPr/>
        </p:nvCxnSpPr>
        <p:spPr>
          <a:xfrm>
            <a:off x="7696200" y="2819400"/>
            <a:ext cx="304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43" name="Shape 743"/>
          <p:cNvCxnSpPr/>
          <p:nvPr/>
        </p:nvCxnSpPr>
        <p:spPr>
          <a:xfrm>
            <a:off x="7696200" y="3962400"/>
            <a:ext cx="304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44" name="Shape 744"/>
          <p:cNvCxnSpPr/>
          <p:nvPr/>
        </p:nvCxnSpPr>
        <p:spPr>
          <a:xfrm>
            <a:off x="6477000" y="3048000"/>
            <a:ext cx="914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45" name="Shape 745"/>
          <p:cNvCxnSpPr/>
          <p:nvPr/>
        </p:nvCxnSpPr>
        <p:spPr>
          <a:xfrm>
            <a:off x="4572000" y="5181600"/>
            <a:ext cx="685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46" name="Shape 746"/>
          <p:cNvCxnSpPr/>
          <p:nvPr/>
        </p:nvCxnSpPr>
        <p:spPr>
          <a:xfrm>
            <a:off x="7086600" y="44958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47" name="Shape 747"/>
          <p:cNvCxnSpPr/>
          <p:nvPr/>
        </p:nvCxnSpPr>
        <p:spPr>
          <a:xfrm>
            <a:off x="7086600" y="4495800"/>
            <a:ext cx="0" cy="685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8" name="Shape 748"/>
          <p:cNvCxnSpPr/>
          <p:nvPr/>
        </p:nvCxnSpPr>
        <p:spPr>
          <a:xfrm>
            <a:off x="6477000" y="5181600"/>
            <a:ext cx="6095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9" name="Shape 749"/>
          <p:cNvCxnSpPr/>
          <p:nvPr/>
        </p:nvCxnSpPr>
        <p:spPr>
          <a:xfrm>
            <a:off x="6477000" y="3581400"/>
            <a:ext cx="914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50" name="Shape 750"/>
          <p:cNvCxnSpPr/>
          <p:nvPr/>
        </p:nvCxnSpPr>
        <p:spPr>
          <a:xfrm>
            <a:off x="7010400" y="3886200"/>
            <a:ext cx="381000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51" name="Shape 751"/>
          <p:cNvCxnSpPr/>
          <p:nvPr/>
        </p:nvCxnSpPr>
        <p:spPr>
          <a:xfrm>
            <a:off x="8534400" y="3429000"/>
            <a:ext cx="2286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2" name="Shape 752"/>
          <p:cNvCxnSpPr/>
          <p:nvPr/>
        </p:nvCxnSpPr>
        <p:spPr>
          <a:xfrm>
            <a:off x="8763000" y="3429000"/>
            <a:ext cx="0" cy="2057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3" name="Shape 753"/>
          <p:cNvCxnSpPr/>
          <p:nvPr/>
        </p:nvCxnSpPr>
        <p:spPr>
          <a:xfrm rot="10800000">
            <a:off x="1066800" y="5486400"/>
            <a:ext cx="76961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4" name="Shape 754"/>
          <p:cNvCxnSpPr/>
          <p:nvPr/>
        </p:nvCxnSpPr>
        <p:spPr>
          <a:xfrm rot="10800000">
            <a:off x="1676400" y="3276600"/>
            <a:ext cx="0" cy="2209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5" name="Shape 755"/>
          <p:cNvCxnSpPr/>
          <p:nvPr/>
        </p:nvCxnSpPr>
        <p:spPr>
          <a:xfrm>
            <a:off x="1676400" y="32766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56" name="Shape 756"/>
          <p:cNvCxnSpPr/>
          <p:nvPr/>
        </p:nvCxnSpPr>
        <p:spPr>
          <a:xfrm rot="10800000">
            <a:off x="4800600" y="4571999"/>
            <a:ext cx="0" cy="914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7" name="Shape 757"/>
          <p:cNvCxnSpPr/>
          <p:nvPr/>
        </p:nvCxnSpPr>
        <p:spPr>
          <a:xfrm>
            <a:off x="4800600" y="4572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58" name="Shape 758"/>
          <p:cNvCxnSpPr/>
          <p:nvPr/>
        </p:nvCxnSpPr>
        <p:spPr>
          <a:xfrm rot="10800000">
            <a:off x="1828800" y="2133600"/>
            <a:ext cx="0" cy="609599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9" name="Shape 759"/>
          <p:cNvCxnSpPr/>
          <p:nvPr/>
        </p:nvCxnSpPr>
        <p:spPr>
          <a:xfrm>
            <a:off x="1828800" y="2133600"/>
            <a:ext cx="5257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0" name="Shape 760"/>
          <p:cNvCxnSpPr/>
          <p:nvPr/>
        </p:nvCxnSpPr>
        <p:spPr>
          <a:xfrm>
            <a:off x="7086600" y="2133600"/>
            <a:ext cx="0" cy="45720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1" name="Shape 761"/>
          <p:cNvCxnSpPr/>
          <p:nvPr/>
        </p:nvCxnSpPr>
        <p:spPr>
          <a:xfrm rot="10800000">
            <a:off x="1066800" y="2666999"/>
            <a:ext cx="0" cy="2819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2" name="Shape 762"/>
          <p:cNvCxnSpPr/>
          <p:nvPr/>
        </p:nvCxnSpPr>
        <p:spPr>
          <a:xfrm>
            <a:off x="1066800" y="2667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63" name="Shape 763"/>
          <p:cNvSpPr/>
          <p:nvPr/>
        </p:nvSpPr>
        <p:spPr>
          <a:xfrm rot="-5400000">
            <a:off x="3390899" y="3009899"/>
            <a:ext cx="1524000" cy="381000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Reg</a:t>
            </a:r>
          </a:p>
        </p:txBody>
      </p:sp>
      <p:cxnSp>
        <p:nvCxnSpPr>
          <p:cNvPr id="764" name="Shape 764"/>
          <p:cNvCxnSpPr/>
          <p:nvPr/>
        </p:nvCxnSpPr>
        <p:spPr>
          <a:xfrm>
            <a:off x="3505200" y="3200400"/>
            <a:ext cx="4572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65" name="Shape 765"/>
          <p:cNvCxnSpPr/>
          <p:nvPr/>
        </p:nvCxnSpPr>
        <p:spPr>
          <a:xfrm>
            <a:off x="3733800" y="3200400"/>
            <a:ext cx="0" cy="914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6" name="Shape 766"/>
          <p:cNvCxnSpPr/>
          <p:nvPr/>
        </p:nvCxnSpPr>
        <p:spPr>
          <a:xfrm>
            <a:off x="4343400" y="3048000"/>
            <a:ext cx="228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7" name="Shape 767"/>
          <p:cNvSpPr/>
          <p:nvPr/>
        </p:nvSpPr>
        <p:spPr>
          <a:xfrm>
            <a:off x="3657600" y="4419600"/>
            <a:ext cx="762000" cy="6857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</a:p>
        </p:txBody>
      </p:sp>
      <p:cxnSp>
        <p:nvCxnSpPr>
          <p:cNvPr id="768" name="Shape 768"/>
          <p:cNvCxnSpPr/>
          <p:nvPr/>
        </p:nvCxnSpPr>
        <p:spPr>
          <a:xfrm>
            <a:off x="6629400" y="3581400"/>
            <a:ext cx="0" cy="2209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9" name="Shape 769"/>
          <p:cNvCxnSpPr/>
          <p:nvPr/>
        </p:nvCxnSpPr>
        <p:spPr>
          <a:xfrm rot="10800000">
            <a:off x="2362200" y="5791200"/>
            <a:ext cx="42671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0" name="Shape 770"/>
          <p:cNvCxnSpPr/>
          <p:nvPr/>
        </p:nvCxnSpPr>
        <p:spPr>
          <a:xfrm rot="10800000">
            <a:off x="2362200" y="4191000"/>
            <a:ext cx="0" cy="16001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1" name="Shape 771"/>
          <p:cNvCxnSpPr/>
          <p:nvPr/>
        </p:nvCxnSpPr>
        <p:spPr>
          <a:xfrm>
            <a:off x="2362200" y="4191000"/>
            <a:ext cx="3047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72" name="Shape 772"/>
          <p:cNvSpPr txBox="1">
            <a:spLocks noGrp="1"/>
          </p:cNvSpPr>
          <p:nvPr>
            <p:ph type="title" idx="4294967295"/>
          </p:nvPr>
        </p:nvSpPr>
        <p:spPr>
          <a:xfrm>
            <a:off x="574675" y="-76200"/>
            <a:ext cx="80010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First Cycle (State 0) Operation</a:t>
            </a:r>
          </a:p>
        </p:txBody>
      </p:sp>
      <p:sp>
        <p:nvSpPr>
          <p:cNvPr id="773" name="Shape 773"/>
          <p:cNvSpPr txBox="1"/>
          <p:nvPr/>
        </p:nvSpPr>
        <p:spPr>
          <a:xfrm>
            <a:off x="2590800" y="2819400"/>
            <a:ext cx="52290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</a:t>
            </a:r>
          </a:p>
        </p:txBody>
      </p:sp>
      <p:sp>
        <p:nvSpPr>
          <p:cNvPr id="774" name="Shape 774"/>
          <p:cNvSpPr txBox="1"/>
          <p:nvPr/>
        </p:nvSpPr>
        <p:spPr>
          <a:xfrm>
            <a:off x="2590800" y="4038600"/>
            <a:ext cx="509434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</a:p>
        </p:txBody>
      </p:sp>
      <p:sp>
        <p:nvSpPr>
          <p:cNvPr id="775" name="Shape 775"/>
          <p:cNvSpPr txBox="1"/>
          <p:nvPr/>
        </p:nvSpPr>
        <p:spPr>
          <a:xfrm>
            <a:off x="1295400" y="28194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776" name="Shape 776"/>
          <p:cNvSpPr txBox="1"/>
          <p:nvPr/>
        </p:nvSpPr>
        <p:spPr>
          <a:xfrm>
            <a:off x="3886200" y="3733800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cxnSp>
        <p:nvCxnSpPr>
          <p:cNvPr id="777" name="Shape 777"/>
          <p:cNvCxnSpPr/>
          <p:nvPr/>
        </p:nvCxnSpPr>
        <p:spPr>
          <a:xfrm>
            <a:off x="4419600" y="4724400"/>
            <a:ext cx="1523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8" name="Shape 778"/>
          <p:cNvSpPr txBox="1"/>
          <p:nvPr/>
        </p:nvSpPr>
        <p:spPr>
          <a:xfrm>
            <a:off x="2590800" y="1219200"/>
            <a:ext cx="4665662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same for all instructions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(since we don’t know the instruction yet!)</a:t>
            </a:r>
          </a:p>
        </p:txBody>
      </p:sp>
      <p:cxnSp>
        <p:nvCxnSpPr>
          <p:cNvPr id="779" name="Shape 779"/>
          <p:cNvCxnSpPr/>
          <p:nvPr/>
        </p:nvCxnSpPr>
        <p:spPr>
          <a:xfrm>
            <a:off x="7010400" y="41910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80" name="Shape 780"/>
          <p:cNvSpPr txBox="1"/>
          <p:nvPr/>
        </p:nvSpPr>
        <p:spPr>
          <a:xfrm>
            <a:off x="6705600" y="3657600"/>
            <a:ext cx="314324" cy="307777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81" name="Shape 781"/>
          <p:cNvSpPr txBox="1"/>
          <p:nvPr/>
        </p:nvSpPr>
        <p:spPr>
          <a:xfrm>
            <a:off x="6705600" y="4114800"/>
            <a:ext cx="314324" cy="30777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82" name="Shape 782"/>
          <p:cNvSpPr/>
          <p:nvPr/>
        </p:nvSpPr>
        <p:spPr>
          <a:xfrm rot="-5400000">
            <a:off x="8242299" y="3276599"/>
            <a:ext cx="1143000" cy="304799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 result</a:t>
            </a:r>
          </a:p>
        </p:txBody>
      </p:sp>
      <p:grpSp>
        <p:nvGrpSpPr>
          <p:cNvPr id="783" name="Shape 783"/>
          <p:cNvGrpSpPr/>
          <p:nvPr/>
        </p:nvGrpSpPr>
        <p:grpSpPr>
          <a:xfrm>
            <a:off x="5610225" y="4876802"/>
            <a:ext cx="288924" cy="1404937"/>
            <a:chOff x="3534" y="3071"/>
            <a:chExt cx="181" cy="884"/>
          </a:xfrm>
        </p:grpSpPr>
        <p:cxnSp>
          <p:nvCxnSpPr>
            <p:cNvPr id="784" name="Shape 784"/>
            <p:cNvCxnSpPr/>
            <p:nvPr/>
          </p:nvCxnSpPr>
          <p:spPr>
            <a:xfrm>
              <a:off x="3600" y="3071"/>
              <a:ext cx="0" cy="67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5" name="Shape 785"/>
            <p:cNvSpPr txBox="1"/>
            <p:nvPr/>
          </p:nvSpPr>
          <p:spPr>
            <a:xfrm>
              <a:off x="3534" y="3743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786" name="Shape 786"/>
          <p:cNvGrpSpPr/>
          <p:nvPr/>
        </p:nvGrpSpPr>
        <p:grpSpPr>
          <a:xfrm>
            <a:off x="3924299" y="3962400"/>
            <a:ext cx="288924" cy="2840038"/>
            <a:chOff x="2471" y="2495"/>
            <a:chExt cx="181" cy="1789"/>
          </a:xfrm>
        </p:grpSpPr>
        <p:cxnSp>
          <p:nvCxnSpPr>
            <p:cNvPr id="787" name="Shape 787"/>
            <p:cNvCxnSpPr/>
            <p:nvPr/>
          </p:nvCxnSpPr>
          <p:spPr>
            <a:xfrm>
              <a:off x="2544" y="2495"/>
              <a:ext cx="0" cy="158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8" name="Shape 788"/>
            <p:cNvSpPr txBox="1"/>
            <p:nvPr/>
          </p:nvSpPr>
          <p:spPr>
            <a:xfrm>
              <a:off x="2471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789" name="Shape 789"/>
          <p:cNvGrpSpPr/>
          <p:nvPr/>
        </p:nvGrpSpPr>
        <p:grpSpPr>
          <a:xfrm>
            <a:off x="1300162" y="3048000"/>
            <a:ext cx="288924" cy="3754438"/>
            <a:chOff x="818" y="1920"/>
            <a:chExt cx="181" cy="2365"/>
          </a:xfrm>
        </p:grpSpPr>
        <p:cxnSp>
          <p:nvCxnSpPr>
            <p:cNvPr id="790" name="Shape 790"/>
            <p:cNvCxnSpPr/>
            <p:nvPr/>
          </p:nvCxnSpPr>
          <p:spPr>
            <a:xfrm>
              <a:off x="911" y="1920"/>
              <a:ext cx="0" cy="216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1" name="Shape 791"/>
            <p:cNvSpPr txBox="1"/>
            <p:nvPr/>
          </p:nvSpPr>
          <p:spPr>
            <a:xfrm>
              <a:off x="818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792" name="Shape 792"/>
          <p:cNvGrpSpPr/>
          <p:nvPr/>
        </p:nvGrpSpPr>
        <p:grpSpPr>
          <a:xfrm>
            <a:off x="1676400" y="3352801"/>
            <a:ext cx="800099" cy="2928937"/>
            <a:chOff x="1056" y="2112"/>
            <a:chExt cx="503" cy="1844"/>
          </a:xfrm>
        </p:grpSpPr>
        <p:cxnSp>
          <p:nvCxnSpPr>
            <p:cNvPr id="793" name="Shape 793"/>
            <p:cNvCxnSpPr/>
            <p:nvPr/>
          </p:nvCxnSpPr>
          <p:spPr>
            <a:xfrm>
              <a:off x="1392" y="2112"/>
              <a:ext cx="0" cy="163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4" name="Shape 794"/>
            <p:cNvSpPr txBox="1"/>
            <p:nvPr/>
          </p:nvSpPr>
          <p:spPr>
            <a:xfrm>
              <a:off x="1056" y="3743"/>
              <a:ext cx="503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0    </a:t>
              </a:r>
            </a:p>
          </p:txBody>
        </p:sp>
      </p:grpSp>
      <p:grpSp>
        <p:nvGrpSpPr>
          <p:cNvPr id="795" name="Shape 795"/>
          <p:cNvGrpSpPr/>
          <p:nvPr/>
        </p:nvGrpSpPr>
        <p:grpSpPr>
          <a:xfrm>
            <a:off x="2609850" y="4876800"/>
            <a:ext cx="288924" cy="1925638"/>
            <a:chOff x="1644" y="3071"/>
            <a:chExt cx="181" cy="1213"/>
          </a:xfrm>
        </p:grpSpPr>
        <p:cxnSp>
          <p:nvCxnSpPr>
            <p:cNvPr id="796" name="Shape 796"/>
            <p:cNvCxnSpPr/>
            <p:nvPr/>
          </p:nvCxnSpPr>
          <p:spPr>
            <a:xfrm>
              <a:off x="1728" y="3071"/>
              <a:ext cx="0" cy="1007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7" name="Shape 797"/>
            <p:cNvSpPr txBox="1"/>
            <p:nvPr/>
          </p:nvSpPr>
          <p:spPr>
            <a:xfrm>
              <a:off x="1644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3014666" y="4876802"/>
            <a:ext cx="474662" cy="1404937"/>
            <a:chOff x="1898" y="3071"/>
            <a:chExt cx="298" cy="884"/>
          </a:xfrm>
        </p:grpSpPr>
        <p:cxnSp>
          <p:nvCxnSpPr>
            <p:cNvPr id="799" name="Shape 799"/>
            <p:cNvCxnSpPr/>
            <p:nvPr/>
          </p:nvCxnSpPr>
          <p:spPr>
            <a:xfrm>
              <a:off x="2063" y="3071"/>
              <a:ext cx="0" cy="67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0" name="Shape 800"/>
            <p:cNvSpPr txBox="1"/>
            <p:nvPr/>
          </p:nvSpPr>
          <p:spPr>
            <a:xfrm>
              <a:off x="1898" y="3743"/>
              <a:ext cx="298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0  </a:t>
              </a:r>
            </a:p>
          </p:txBody>
        </p:sp>
      </p:grpSp>
      <p:grpSp>
        <p:nvGrpSpPr>
          <p:cNvPr id="801" name="Shape 801"/>
          <p:cNvGrpSpPr/>
          <p:nvPr/>
        </p:nvGrpSpPr>
        <p:grpSpPr>
          <a:xfrm>
            <a:off x="4354515" y="3810001"/>
            <a:ext cx="763588" cy="2471737"/>
            <a:chOff x="2743" y="2400"/>
            <a:chExt cx="481" cy="1556"/>
          </a:xfrm>
        </p:grpSpPr>
        <p:cxnSp>
          <p:nvCxnSpPr>
            <p:cNvPr id="802" name="Shape 802"/>
            <p:cNvCxnSpPr/>
            <p:nvPr/>
          </p:nvCxnSpPr>
          <p:spPr>
            <a:xfrm>
              <a:off x="3120" y="2400"/>
              <a:ext cx="0" cy="134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3" name="Shape 803"/>
            <p:cNvSpPr txBox="1"/>
            <p:nvPr/>
          </p:nvSpPr>
          <p:spPr>
            <a:xfrm>
              <a:off x="2743" y="3743"/>
              <a:ext cx="4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 X </a:t>
              </a:r>
            </a:p>
          </p:txBody>
        </p:sp>
      </p:grpSp>
      <p:grpSp>
        <p:nvGrpSpPr>
          <p:cNvPr id="804" name="Shape 804"/>
          <p:cNvGrpSpPr/>
          <p:nvPr/>
        </p:nvGrpSpPr>
        <p:grpSpPr>
          <a:xfrm>
            <a:off x="5010153" y="4648201"/>
            <a:ext cx="623887" cy="2154238"/>
            <a:chOff x="3155" y="2928"/>
            <a:chExt cx="392" cy="1357"/>
          </a:xfrm>
        </p:grpSpPr>
        <p:cxnSp>
          <p:nvCxnSpPr>
            <p:cNvPr id="805" name="Shape 805"/>
            <p:cNvCxnSpPr/>
            <p:nvPr/>
          </p:nvCxnSpPr>
          <p:spPr>
            <a:xfrm>
              <a:off x="3359" y="2928"/>
              <a:ext cx="0" cy="115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6" name="Shape 806"/>
            <p:cNvSpPr txBox="1"/>
            <p:nvPr/>
          </p:nvSpPr>
          <p:spPr>
            <a:xfrm>
              <a:off x="3155" y="4072"/>
              <a:ext cx="392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X   </a:t>
              </a:r>
            </a:p>
          </p:txBody>
        </p:sp>
      </p:grpSp>
      <p:grpSp>
        <p:nvGrpSpPr>
          <p:cNvPr id="807" name="Shape 807"/>
          <p:cNvGrpSpPr/>
          <p:nvPr/>
        </p:nvGrpSpPr>
        <p:grpSpPr>
          <a:xfrm>
            <a:off x="7426331" y="4419600"/>
            <a:ext cx="579437" cy="1862137"/>
            <a:chOff x="4677" y="2784"/>
            <a:chExt cx="364" cy="1172"/>
          </a:xfrm>
        </p:grpSpPr>
        <p:cxnSp>
          <p:nvCxnSpPr>
            <p:cNvPr id="808" name="Shape 808"/>
            <p:cNvCxnSpPr/>
            <p:nvPr/>
          </p:nvCxnSpPr>
          <p:spPr>
            <a:xfrm>
              <a:off x="4752" y="2831"/>
              <a:ext cx="0" cy="9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Shape 809"/>
            <p:cNvCxnSpPr/>
            <p:nvPr/>
          </p:nvCxnSpPr>
          <p:spPr>
            <a:xfrm>
              <a:off x="4800" y="2784"/>
              <a:ext cx="0" cy="959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0" name="Shape 810"/>
            <p:cNvSpPr txBox="1"/>
            <p:nvPr/>
          </p:nvSpPr>
          <p:spPr>
            <a:xfrm>
              <a:off x="4677" y="3743"/>
              <a:ext cx="364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01 </a:t>
              </a:r>
            </a:p>
          </p:txBody>
        </p:sp>
      </p:grpSp>
      <p:grpSp>
        <p:nvGrpSpPr>
          <p:cNvPr id="811" name="Shape 811"/>
          <p:cNvGrpSpPr/>
          <p:nvPr/>
        </p:nvGrpSpPr>
        <p:grpSpPr>
          <a:xfrm>
            <a:off x="6978649" y="3276599"/>
            <a:ext cx="565150" cy="3525838"/>
            <a:chOff x="4395" y="2063"/>
            <a:chExt cx="356" cy="2221"/>
          </a:xfrm>
        </p:grpSpPr>
        <p:cxnSp>
          <p:nvCxnSpPr>
            <p:cNvPr id="812" name="Shape 812"/>
            <p:cNvCxnSpPr/>
            <p:nvPr/>
          </p:nvCxnSpPr>
          <p:spPr>
            <a:xfrm flipH="1">
              <a:off x="4512" y="2063"/>
              <a:ext cx="239" cy="19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13" name="Shape 813"/>
            <p:cNvGrpSpPr/>
            <p:nvPr/>
          </p:nvGrpSpPr>
          <p:grpSpPr>
            <a:xfrm>
              <a:off x="4395" y="2255"/>
              <a:ext cx="270" cy="2029"/>
              <a:chOff x="4395" y="2255"/>
              <a:chExt cx="270" cy="2029"/>
            </a:xfrm>
          </p:grpSpPr>
          <p:cxnSp>
            <p:nvCxnSpPr>
              <p:cNvPr id="814" name="Shape 814"/>
              <p:cNvCxnSpPr/>
              <p:nvPr/>
            </p:nvCxnSpPr>
            <p:spPr>
              <a:xfrm>
                <a:off x="4511" y="2255"/>
                <a:ext cx="0" cy="1823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15" name="Shape 815"/>
              <p:cNvSpPr txBox="1"/>
              <p:nvPr/>
            </p:nvSpPr>
            <p:spPr>
              <a:xfrm>
                <a:off x="4395" y="4072"/>
                <a:ext cx="270" cy="213"/>
              </a:xfrm>
              <a:prstGeom prst="rect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0 </a:t>
                </a:r>
              </a:p>
            </p:txBody>
          </p:sp>
        </p:grpSp>
      </p:grpSp>
      <p:grpSp>
        <p:nvGrpSpPr>
          <p:cNvPr id="816" name="Shape 816"/>
          <p:cNvGrpSpPr/>
          <p:nvPr/>
        </p:nvGrpSpPr>
        <p:grpSpPr>
          <a:xfrm>
            <a:off x="8061324" y="3962400"/>
            <a:ext cx="428625" cy="2840038"/>
            <a:chOff x="5077" y="2495"/>
            <a:chExt cx="270" cy="1789"/>
          </a:xfrm>
        </p:grpSpPr>
        <p:cxnSp>
          <p:nvCxnSpPr>
            <p:cNvPr id="817" name="Shape 817"/>
            <p:cNvCxnSpPr/>
            <p:nvPr/>
          </p:nvCxnSpPr>
          <p:spPr>
            <a:xfrm>
              <a:off x="5231" y="2495"/>
              <a:ext cx="0" cy="158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8" name="Shape 818"/>
            <p:cNvSpPr txBox="1"/>
            <p:nvPr/>
          </p:nvSpPr>
          <p:spPr>
            <a:xfrm>
              <a:off x="5077" y="4072"/>
              <a:ext cx="270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0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272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12711</TotalTime>
  <Words>3730</Words>
  <Application>Microsoft Office PowerPoint</Application>
  <PresentationFormat>全屏显示(4:3)</PresentationFormat>
  <Paragraphs>2048</Paragraphs>
  <Slides>52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52</vt:i4>
      </vt:variant>
    </vt:vector>
  </HeadingPairs>
  <TitlesOfParts>
    <vt:vector size="66" baseType="lpstr">
      <vt:lpstr>ＭＳ Ｐゴシック</vt:lpstr>
      <vt:lpstr>Noto Sans Symbols</vt:lpstr>
      <vt:lpstr>Arial</vt:lpstr>
      <vt:lpstr>Arial Narrow</vt:lpstr>
      <vt:lpstr>Calibri</vt:lpstr>
      <vt:lpstr>Century Gothic</vt:lpstr>
      <vt:lpstr>Times New Roman</vt:lpstr>
      <vt:lpstr>Verdana</vt:lpstr>
      <vt:lpstr>Wingdings</vt:lpstr>
      <vt:lpstr>2_Binary Decision Diagrams</vt:lpstr>
      <vt:lpstr>3_Binary Decision Diagrams</vt:lpstr>
      <vt:lpstr>4_Binary Decision Diagrams</vt:lpstr>
      <vt:lpstr>Binary Decision Diagrams</vt:lpstr>
      <vt:lpstr>5_Binary Decision Diagrams</vt:lpstr>
      <vt:lpstr>Multiple-Cycle Execution</vt:lpstr>
      <vt:lpstr>LC2Kx Datapath – cycle groups</vt:lpstr>
      <vt:lpstr>Multicycle LC2K Datapath</vt:lpstr>
      <vt:lpstr>Recap: LC2K Instruction Formats</vt:lpstr>
      <vt:lpstr>State machine for multi-cycle control signals (transition functions) </vt:lpstr>
      <vt:lpstr>Implementing FSM</vt:lpstr>
      <vt:lpstr>Building the Control Rom</vt:lpstr>
      <vt:lpstr>First Cycle (State 0) Fetch Instr</vt:lpstr>
      <vt:lpstr>First Cycle (State 0) Operation</vt:lpstr>
      <vt:lpstr>Building the Control Rom</vt:lpstr>
      <vt:lpstr>State 1: instruction decode  </vt:lpstr>
      <vt:lpstr>State 1: output function  </vt:lpstr>
      <vt:lpstr>Building the Control Rom</vt:lpstr>
      <vt:lpstr>State 2: Add cycle 3  </vt:lpstr>
      <vt:lpstr>State 2: Add Cycle 3 Operation</vt:lpstr>
      <vt:lpstr>Building the Control Rom</vt:lpstr>
      <vt:lpstr>State 3: Add cycle 4  </vt:lpstr>
      <vt:lpstr>Add Cycle 4 (State 3) Operation</vt:lpstr>
      <vt:lpstr>Building the Control Rom</vt:lpstr>
      <vt:lpstr>Return to State 0: Fetch cycle                                  to execute the next instruction </vt:lpstr>
      <vt:lpstr>First Cycle (State 0) Operation</vt:lpstr>
      <vt:lpstr>State 1: output function  </vt:lpstr>
      <vt:lpstr>State 2: Add Cycle 3 Operation</vt:lpstr>
      <vt:lpstr>Add Cycle 4 (State 3) Operation</vt:lpstr>
      <vt:lpstr>Control Rom for nor (4 and 5)</vt:lpstr>
      <vt:lpstr>What about the transition from state 1? </vt:lpstr>
      <vt:lpstr>Complete transition function circuit</vt:lpstr>
      <vt:lpstr>Control Rom (use of 1111 state)</vt:lpstr>
      <vt:lpstr>Return to State 0: Fetch cycle                                  to execute the next instruction </vt:lpstr>
      <vt:lpstr>First Cycle (State 0) Operation</vt:lpstr>
      <vt:lpstr>State 1: output function  </vt:lpstr>
      <vt:lpstr>State 6: LW cycle 3  </vt:lpstr>
      <vt:lpstr>Control Rom (lw cycle 3)</vt:lpstr>
      <vt:lpstr>State 7: LW cycle 4  </vt:lpstr>
      <vt:lpstr>Control Rom (lw cycle 4)</vt:lpstr>
      <vt:lpstr>State 8: LW cycle 5  </vt:lpstr>
      <vt:lpstr>Control Rom (lw cycle 5)</vt:lpstr>
      <vt:lpstr>Return to State 0: Fetch cycle                                  to execute the next instruction </vt:lpstr>
      <vt:lpstr>Control Rom (sw cycles 3 and 4)</vt:lpstr>
      <vt:lpstr>Return to State 0: Fetch cycle                                  to execute the next instruction </vt:lpstr>
      <vt:lpstr>State 11: beq cycle 3 （错误？HaHa）  </vt:lpstr>
      <vt:lpstr>Control Rom (beq cycle 3)</vt:lpstr>
      <vt:lpstr>State 12: beq cycle 4 （错误？HaHa）  </vt:lpstr>
      <vt:lpstr>Control Rom (beq cycle 4)</vt:lpstr>
      <vt:lpstr>OK, what about the JALR instruction? </vt:lpstr>
      <vt:lpstr>Single and Multicycle Performance</vt:lpstr>
      <vt:lpstr>Review: Single-Cycle LC2Kx Datapath</vt:lpstr>
      <vt:lpstr>Review: Multi-Cycle LC2Kx Datapath</vt:lpstr>
      <vt:lpstr>Review: Single and Multicycle Performance</vt:lpstr>
      <vt:lpstr>Single and Multicycle Performance</vt:lpstr>
      <vt:lpstr>Review: Single and Multicycle Performance—Questions from last time</vt:lpstr>
      <vt:lpstr>Review: Single and Multicycle Performance—Questions from last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 Foundations of processor design: memory elements</dc:title>
  <dc:creator>Mark Brehob</dc:creator>
  <cp:lastModifiedBy>China</cp:lastModifiedBy>
  <cp:revision>144</cp:revision>
  <cp:lastPrinted>2019-05-22T19:38:50Z</cp:lastPrinted>
  <dcterms:modified xsi:type="dcterms:W3CDTF">2020-10-15T10:34:51Z</dcterms:modified>
</cp:coreProperties>
</file>