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8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1"/>
    <p:sldMasterId id="2147484228" r:id="rId2"/>
    <p:sldMasterId id="2147484236" r:id="rId3"/>
    <p:sldMasterId id="2147484246" r:id="rId4"/>
    <p:sldMasterId id="2147484252" r:id="rId5"/>
    <p:sldMasterId id="2147484254" r:id="rId6"/>
    <p:sldMasterId id="2147484261" r:id="rId7"/>
    <p:sldMasterId id="2147484274" r:id="rId8"/>
    <p:sldMasterId id="2147484286" r:id="rId9"/>
  </p:sldMasterIdLst>
  <p:notesMasterIdLst>
    <p:notesMasterId r:id="rId49"/>
  </p:notesMasterIdLst>
  <p:handoutMasterIdLst>
    <p:handoutMasterId r:id="rId50"/>
  </p:handoutMasterIdLst>
  <p:sldIdLst>
    <p:sldId id="393" r:id="rId10"/>
    <p:sldId id="409" r:id="rId11"/>
    <p:sldId id="354" r:id="rId12"/>
    <p:sldId id="355" r:id="rId13"/>
    <p:sldId id="405" r:id="rId14"/>
    <p:sldId id="358" r:id="rId15"/>
    <p:sldId id="399" r:id="rId16"/>
    <p:sldId id="360" r:id="rId17"/>
    <p:sldId id="361" r:id="rId18"/>
    <p:sldId id="364" r:id="rId19"/>
    <p:sldId id="365" r:id="rId20"/>
    <p:sldId id="408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410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66"/>
    <a:srgbClr val="006600"/>
    <a:srgbClr val="0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46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78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5" tIns="48348" rIns="96695" bIns="48348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5" tIns="48348" rIns="96695" bIns="4834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5" tIns="48348" rIns="96695" bIns="48348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5" tIns="48348" rIns="96695" bIns="4834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D8C48B04-4379-4752-B702-F71A3E541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5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defTabSz="9509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0825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0825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46BA521A-F3DE-4569-ACEB-2126966EB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709613"/>
            <a:ext cx="4832350" cy="3624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9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E0768A51-9BC6-4DFA-A8C2-9D10C9685A60}" type="slidenum">
              <a:rPr lang="en-US" smtClean="0">
                <a:solidFill>
                  <a:prstClr val="black"/>
                </a:solidFill>
                <a:cs typeface="Arial" pitchFamily="34" charset="0"/>
              </a:rPr>
              <a:pPr defTabSz="949325"/>
              <a:t>2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9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“reduce</a:t>
            </a:r>
            <a:r>
              <a:rPr lang="en-US" baseline="0" dirty="0" smtClean="0"/>
              <a:t> number of instructions” more accurate (e.g. for algorithm changes?)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4D46-9D81-4EEF-9406-EC870A711C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E0768A51-9BC6-4DFA-A8C2-9D10C9685A60}" type="slidenum">
              <a:rPr lang="en-US" smtClean="0">
                <a:solidFill>
                  <a:prstClr val="black"/>
                </a:solidFill>
                <a:cs typeface="Arial" pitchFamily="34" charset="0"/>
              </a:rPr>
              <a:pPr defTabSz="949325"/>
              <a:t>26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2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07188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Calibri" pitchFamily="34" charset="0"/>
              </a:rPr>
              <a:t>EECS 370 – Introduction to Computer Organization – Fall 2014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2368550" y="4419600"/>
            <a:ext cx="4541838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Calibri" pitchFamily="34" charset="0"/>
                <a:ea typeface="+mn-ea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Calibri" pitchFamily="34" charset="0"/>
                <a:ea typeface="+mn-ea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Calibri" pitchFamily="34" charset="0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825500" y="3614738"/>
            <a:ext cx="76327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+mj-lt"/>
                <a:ea typeface="ＭＳ Ｐゴシック" charset="0"/>
              </a:rPr>
              <a:t>Profs. Andrew </a:t>
            </a:r>
            <a:r>
              <a:rPr lang="en-US" b="1" dirty="0" err="1">
                <a:solidFill>
                  <a:schemeClr val="accent2"/>
                </a:solidFill>
                <a:latin typeface="+mj-lt"/>
                <a:ea typeface="ＭＳ Ｐゴシック" charset="0"/>
              </a:rPr>
              <a:t>DeOrio</a:t>
            </a:r>
            <a:r>
              <a:rPr lang="en-US" b="1" dirty="0">
                <a:solidFill>
                  <a:schemeClr val="accent2"/>
                </a:solidFill>
                <a:latin typeface="+mj-lt"/>
                <a:ea typeface="ＭＳ Ｐゴシック" charset="0"/>
              </a:rPr>
              <a:t>, Jason Mars, and Thomas Wenisch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A4324-02B9-4F3D-A2FC-58E73A25FB18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26A9-AA89-4244-9BAA-D3C3C49F1228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9EB3-3989-4F7F-B7C2-4A3788787647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419B-C07A-4027-8981-3FBECA3502E3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C8CBE-0830-4B8A-8542-B7F2BE3D7675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Arial Narrow" pitchFamily="34" charset="0"/>
                <a:ea typeface="+mn-ea"/>
              </a:rPr>
              <a:t>Todd Austin, Reetu Das, and 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52084" y="2743200"/>
            <a:ext cx="6639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+mn-ea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+mn-ea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+mn-ea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+mn-ea"/>
                <a:cs typeface="Arial" charset="0"/>
              </a:rPr>
              <a:t>© Austin-Das,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+mn-ea"/>
                <a:cs typeface="Arial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27822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301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157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965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7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+mj-lt"/>
              </a:rPr>
              <a:t>Ron </a:t>
            </a:r>
            <a:r>
              <a:rPr lang="en-US" b="1" dirty="0" err="1">
                <a:solidFill>
                  <a:schemeClr val="accent2"/>
                </a:solidFill>
                <a:latin typeface="+mj-lt"/>
              </a:rPr>
              <a:t>Dreslinski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, Trevor </a:t>
            </a:r>
            <a:r>
              <a:rPr lang="en-US" b="1" dirty="0" err="1">
                <a:solidFill>
                  <a:schemeClr val="accent2"/>
                </a:solidFill>
                <a:latin typeface="+mj-lt"/>
              </a:rPr>
              <a:t>Mudge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, and Thomas Wenisch</a:t>
            </a: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latin typeface="+mj-lt"/>
              </a:rPr>
              <a:t>© </a:t>
            </a:r>
            <a:r>
              <a:rPr lang="en-US" sz="2000" b="1" dirty="0" err="1">
                <a:latin typeface="+mj-lt"/>
              </a:rPr>
              <a:t>Dreslinski</a:t>
            </a:r>
            <a:r>
              <a:rPr lang="en-US" sz="2000" b="1" dirty="0">
                <a:latin typeface="+mj-lt"/>
              </a:rPr>
              <a:t>-</a:t>
            </a:r>
            <a:r>
              <a:rPr lang="en-US" sz="2000" b="1" dirty="0" err="1">
                <a:latin typeface="+mj-lt"/>
              </a:rPr>
              <a:t>Mudge</a:t>
            </a:r>
            <a:r>
              <a:rPr lang="en-US" sz="2000" b="1" dirty="0">
                <a:latin typeface="+mj-lt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6543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508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Arial" charset="0"/>
              </a:rPr>
              <a:t>© 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cs typeface="Arial" charset="0"/>
              </a:rPr>
              <a:t>Dreslinski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Arial" charset="0"/>
              </a:rPr>
              <a:t>-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cs typeface="Arial" charset="0"/>
              </a:rPr>
              <a:t>Mudge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Arial" charset="0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Arial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Arial" charset="0"/>
              </a:rPr>
              <a:t>copied in any form without our written permission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Calibri"/>
                <a:ea typeface="+mn-ea"/>
              </a:rPr>
              <a:t>Ron </a:t>
            </a:r>
            <a:r>
              <a:rPr lang="en-US" b="1" dirty="0" err="1">
                <a:solidFill>
                  <a:srgbClr val="CC0000"/>
                </a:solidFill>
                <a:latin typeface="Calibri"/>
                <a:ea typeface="+mn-ea"/>
              </a:rPr>
              <a:t>Dreslinski</a:t>
            </a:r>
            <a:r>
              <a:rPr lang="en-US" b="1" dirty="0">
                <a:solidFill>
                  <a:srgbClr val="CC0000"/>
                </a:solidFill>
                <a:latin typeface="Calibri"/>
                <a:ea typeface="+mn-ea"/>
              </a:rPr>
              <a:t>, Trevor </a:t>
            </a:r>
            <a:r>
              <a:rPr lang="en-US" b="1" dirty="0" err="1">
                <a:solidFill>
                  <a:srgbClr val="CC0000"/>
                </a:solidFill>
                <a:latin typeface="Calibri"/>
                <a:ea typeface="+mn-ea"/>
              </a:rPr>
              <a:t>Mudge</a:t>
            </a:r>
            <a:r>
              <a:rPr lang="en-US" b="1" dirty="0">
                <a:solidFill>
                  <a:srgbClr val="CC0000"/>
                </a:solidFill>
                <a:latin typeface="Calibri"/>
                <a:ea typeface="+mn-ea"/>
              </a:rPr>
              <a:t>, and Thomas Wenisch</a:t>
            </a:r>
          </a:p>
        </p:txBody>
      </p:sp>
    </p:spTree>
    <p:extLst>
      <p:ext uri="{BB962C8B-B14F-4D97-AF65-F5344CB8AC3E}">
        <p14:creationId xmlns:p14="http://schemas.microsoft.com/office/powerpoint/2010/main" val="118027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Calibri"/>
                <a:ea typeface="+mn-ea"/>
              </a:rPr>
              <a:t>Profs. Andrew </a:t>
            </a:r>
            <a:r>
              <a:rPr lang="en-US" b="1" dirty="0" err="1">
                <a:solidFill>
                  <a:srgbClr val="CC0000"/>
                </a:solidFill>
                <a:latin typeface="Calibri"/>
                <a:ea typeface="+mn-ea"/>
              </a:rPr>
              <a:t>DeOrio</a:t>
            </a:r>
            <a:r>
              <a:rPr lang="en-US" b="1" dirty="0">
                <a:solidFill>
                  <a:srgbClr val="CC0000"/>
                </a:solidFill>
                <a:latin typeface="Calibri"/>
                <a:ea typeface="+mn-ea"/>
              </a:rPr>
              <a:t>, Jason Mars,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42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+mn-ea"/>
              </a:rPr>
              <a:t>EECS 370 – Introduction to Computer Organization – Fall 2014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+mn-ea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+mn-ea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+mn-ea"/>
                <a:cs typeface="Arial" charset="0"/>
              </a:rPr>
              <a:t>© 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+mn-ea"/>
                <a:cs typeface="Arial" charset="0"/>
              </a:rPr>
              <a:t>DeOrio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+mn-ea"/>
                <a:cs typeface="Arial" charset="0"/>
              </a:rPr>
              <a:t>-Mars-Wenisch, 2014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+mn-ea"/>
                <a:cs typeface="Arial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28606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04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74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8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32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01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274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Arial Narrow" pitchFamily="34" charset="0"/>
                <a:ea typeface="+mn-ea"/>
              </a:rPr>
              <a:t>Profs. Todd Austin &amp; Don Winsor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52084" y="2743200"/>
            <a:ext cx="6639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+mn-ea"/>
              </a:rPr>
              <a:t>EECS 370 – Introduction to Computer Organization  - Winter 2016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+mn-ea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+mn-ea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+mn-ea"/>
                <a:cs typeface="Arial" charset="0"/>
              </a:rPr>
              <a:t>© Bertacco-Das, 2016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+mn-ea"/>
                <a:cs typeface="Arial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6046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62E87-2E2C-4835-AEC0-BD5D85728955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372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774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118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964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Arial Narrow" pitchFamily="34" charset="0"/>
                <a:ea typeface="+mn-ea"/>
              </a:rPr>
              <a:t>Todd Austin, Reetu Das, and 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52084" y="2743200"/>
            <a:ext cx="6639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+mn-ea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+mn-ea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+mn-ea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+mn-ea"/>
                <a:cs typeface="Arial" charset="0"/>
              </a:rPr>
              <a:t>© Austin-Das,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+mn-ea"/>
                <a:cs typeface="Arial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6851739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5835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534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186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9776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cs typeface="Arial"/>
              </a:rPr>
            </a:br>
            <a:r>
              <a:rPr lang="en-US">
                <a:solidFill>
                  <a:srgbClr val="000000"/>
                </a:solidFill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9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9C23-A193-42DF-8963-625424A26C31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370 – Introduction to Computer Organization – Fall 2015</a:t>
            </a:r>
          </a:p>
        </p:txBody>
      </p:sp>
      <p:sp>
        <p:nvSpPr>
          <p:cNvPr id="22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C0000"/>
                </a:solidFill>
                <a:latin typeface="Arial Narrow"/>
                <a:ea typeface="+mn-ea"/>
              </a:rPr>
              <a:t>Ron </a:t>
            </a:r>
            <a:r>
              <a:rPr lang="en-US" sz="2000" b="1" dirty="0" err="1">
                <a:solidFill>
                  <a:srgbClr val="CC0000"/>
                </a:solidFill>
                <a:latin typeface="Arial Narrow"/>
                <a:ea typeface="+mn-ea"/>
              </a:rPr>
              <a:t>Dreslinski</a:t>
            </a:r>
            <a:r>
              <a:rPr lang="en-US" sz="2000" b="1" dirty="0">
                <a:solidFill>
                  <a:srgbClr val="CC0000"/>
                </a:solidFill>
                <a:latin typeface="Arial Narrow"/>
                <a:ea typeface="+mn-ea"/>
              </a:rPr>
              <a:t>, Trevor </a:t>
            </a:r>
            <a:r>
              <a:rPr lang="en-US" sz="2000" b="1" dirty="0" err="1">
                <a:solidFill>
                  <a:srgbClr val="CC0000"/>
                </a:solidFill>
                <a:latin typeface="Arial Narrow"/>
                <a:ea typeface="+mn-ea"/>
              </a:rPr>
              <a:t>Mudge</a:t>
            </a:r>
            <a:r>
              <a:rPr lang="en-US" sz="2000" b="1" dirty="0">
                <a:solidFill>
                  <a:srgbClr val="CC0000"/>
                </a:solidFill>
                <a:latin typeface="Arial Narrow"/>
                <a:ea typeface="+mn-ea"/>
              </a:rPr>
              <a:t>, and Thomas Wenisch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/>
                <a:ea typeface="+mn-ea"/>
                <a:cs typeface="Arial" charset="0"/>
              </a:rPr>
              <a:t>© </a:t>
            </a:r>
            <a:r>
              <a:rPr lang="en-US" sz="2000" b="1" dirty="0" err="1">
                <a:solidFill>
                  <a:srgbClr val="000000"/>
                </a:solidFill>
                <a:latin typeface="Arial Narrow"/>
                <a:ea typeface="+mn-ea"/>
                <a:cs typeface="Arial" charset="0"/>
              </a:rPr>
              <a:t>Dreslinski</a:t>
            </a:r>
            <a:r>
              <a:rPr lang="en-US" sz="2000" b="1" dirty="0">
                <a:solidFill>
                  <a:srgbClr val="000000"/>
                </a:solidFill>
                <a:latin typeface="Arial Narrow"/>
                <a:ea typeface="+mn-ea"/>
                <a:cs typeface="Arial" charset="0"/>
              </a:rPr>
              <a:t>-</a:t>
            </a:r>
            <a:r>
              <a:rPr lang="en-US" sz="2000" b="1" dirty="0" err="1">
                <a:solidFill>
                  <a:srgbClr val="000000"/>
                </a:solidFill>
                <a:latin typeface="Arial Narrow"/>
                <a:ea typeface="+mn-ea"/>
                <a:cs typeface="Arial" charset="0"/>
              </a:rPr>
              <a:t>Mudge</a:t>
            </a:r>
            <a:r>
              <a:rPr lang="en-US" sz="2000" b="1" dirty="0">
                <a:solidFill>
                  <a:srgbClr val="000000"/>
                </a:solidFill>
                <a:latin typeface="Arial Narrow"/>
                <a:ea typeface="+mn-ea"/>
                <a:cs typeface="Arial" charset="0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/>
                <a:ea typeface="+mn-ea"/>
                <a:cs typeface="Arial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3561628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552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EECS 370 – Introduction to Computer Organization – Fall 2014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EECS Department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University of Michigan in Ann Arbor, USA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CC0000"/>
                </a:solidFill>
                <a:latin typeface="Calibri"/>
                <a:ea typeface="+mn-ea"/>
              </a:rPr>
              <a:t>Profs. Andrew </a:t>
            </a:r>
            <a:r>
              <a:rPr lang="en-US" b="1" kern="0" dirty="0" err="1">
                <a:solidFill>
                  <a:srgbClr val="CC0000"/>
                </a:solidFill>
                <a:latin typeface="Calibri"/>
                <a:ea typeface="+mn-ea"/>
              </a:rPr>
              <a:t>DeOrio</a:t>
            </a:r>
            <a:r>
              <a:rPr lang="en-US" b="1" kern="0" dirty="0">
                <a:solidFill>
                  <a:srgbClr val="CC0000"/>
                </a:solidFill>
                <a:latin typeface="Calibri"/>
                <a:ea typeface="+mn-ea"/>
              </a:rPr>
              <a:t>, Jason Mars, and Thomas Wenisch</a:t>
            </a:r>
          </a:p>
        </p:txBody>
      </p:sp>
    </p:spTree>
    <p:extLst>
      <p:ext uri="{BB962C8B-B14F-4D97-AF65-F5344CB8AC3E}">
        <p14:creationId xmlns:p14="http://schemas.microsoft.com/office/powerpoint/2010/main" val="31273298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E60AE-287B-4AE2-B6FE-248A8F6785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085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A4AB-F053-4D7D-896D-2E3E2A08B3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24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23069-224B-4D96-9891-878696EC96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25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C2D66-D359-486A-AD7B-E9D6D48E43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696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F3B87-4558-44EE-AD0F-3C44D081FC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108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AFDEA-B665-4726-9CBE-1E3E104918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15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06E93-531C-4209-8845-FE69336A8C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951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E6441-3520-49CC-A6ED-56989CDE3E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1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71440-3D58-4A7A-8867-869AA820563B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860BA-C13D-45A5-B823-46CAC51991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48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1EDE3-A974-48AC-9330-FD715B3284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581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0FC96-0667-4F14-B8DB-8E1992FDBD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78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B5CE4-F8EF-4AF7-B445-E8695CD34B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73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2E79F-04AF-4795-A5FD-57BD776380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0097-849D-4B6F-B7A2-B53A64491D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385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ACC33-4335-4255-BF2A-B56285C804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351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E244-2DCB-41BD-B024-DC237D28C2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740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DB30B-0329-4AF9-981D-EE16AC8AC0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970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98CB-223A-49DE-8934-990C0B89B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1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5B652-52E1-4F45-B442-0348F8FA139C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A330-FA23-499B-997C-D3B4F5C801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14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2CD3-76CB-4C50-8AEA-CE900E9417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775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-76200"/>
            <a:ext cx="200183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-76200"/>
            <a:ext cx="58547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6C20-A2D8-414F-92D6-5A073718D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115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755588" y="3619361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CC0000"/>
                </a:solidFill>
                <a:latin typeface="Arial"/>
                <a:ea typeface="Arial"/>
                <a:sym typeface="Arial"/>
              </a:rPr>
              <a:t>Mark Brehob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583626" y="3058011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EECS 370 – Introduction to Computer Organization – Spring</a:t>
            </a:r>
            <a:r>
              <a:rPr lang="en-US" sz="2000" b="1" kern="0" baseline="0" dirty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2019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285620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EECS Department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University of Michigan in Ann Arbor, USA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</a:t>
            </a:r>
            <a:r>
              <a:rPr lang="en-US" sz="2000" b="1" dirty="0">
                <a:solidFill>
                  <a:srgbClr val="000000"/>
                </a:solidFill>
                <a:ea typeface="Arial"/>
                <a:cs typeface="Arial" pitchFamily="34" charset="0"/>
                <a:sym typeface="Arial"/>
              </a:rPr>
              <a:t>Brehob, 2019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material in this presentation cannot be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9218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i="0" u="none" strike="noStrike" kern="1200" cap="none" dirty="0">
                <a:solidFill>
                  <a:schemeClr val="accent2"/>
                </a:solidFill>
                <a:latin typeface="Times New Roman" pitchFamily="18" charset="0"/>
                <a:ea typeface="Arial"/>
                <a:cs typeface="Arial" charset="0"/>
                <a:sym typeface="Arial"/>
              </a:rPr>
              <a:t>Jon Beaumont</a:t>
            </a: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581307" y="2955925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2020</a:t>
            </a: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2019201" y="4419600"/>
            <a:ext cx="52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+mj-lt"/>
              </a:rPr>
              <a:t>©Beaumont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473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0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66737" y="1219200"/>
            <a:ext cx="3924298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3437" y="1219200"/>
            <a:ext cx="3924298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5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69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24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2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BAF72-591E-430E-9EE0-3DBEE8AE37F4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8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166938" y="-380999"/>
            <a:ext cx="480060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26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 rot="5400000">
            <a:off x="4717256" y="2161380"/>
            <a:ext cx="5714998" cy="2001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636586" y="234948"/>
            <a:ext cx="5714998" cy="585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7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clipArt" idx="2"/>
          </p:nvPr>
        </p:nvSpPr>
        <p:spPr>
          <a:xfrm>
            <a:off x="566737" y="1219200"/>
            <a:ext cx="3924298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643437" y="1219200"/>
            <a:ext cx="3924298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1000" dirty="0">
                <a:latin typeface="Calibri"/>
              </a:rPr>
              <a:t>EECS 370: Introduction to </a:t>
            </a:r>
            <a:br>
              <a:rPr lang="en-US" sz="1000" dirty="0">
                <a:latin typeface="Calibri"/>
              </a:rPr>
            </a:br>
            <a:r>
              <a:rPr lang="en-US" sz="1000" dirty="0">
                <a:latin typeface="Calibri"/>
              </a:rPr>
              <a:t>Computer Organization</a:t>
            </a:r>
          </a:p>
          <a:p>
            <a:endParaRPr lang="en-US" dirty="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8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66737" y="1219200"/>
            <a:ext cx="3924298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66737" y="3695700"/>
            <a:ext cx="3924298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643437" y="1219200"/>
            <a:ext cx="3924298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000">
                <a:latin typeface="Calibri"/>
              </a:rPr>
              <a:t>EECS 370: Introduction to </a:t>
            </a:r>
            <a:br>
              <a:rPr lang="en-US" sz="1000">
                <a:latin typeface="Calibri"/>
              </a:rPr>
            </a:br>
            <a:r>
              <a:rPr lang="en-US" sz="1000">
                <a:latin typeface="Calibri"/>
              </a:rPr>
              <a:t>Computer Organization</a:t>
            </a:r>
            <a:endParaRPr lang="en-US" sz="1000" dirty="0">
              <a:latin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8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6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CE06-B3FB-47E5-A148-638E92FD7E1B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4A7F4-D70A-43F6-8F4C-33892E94EE0C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EECS 370: Introduction to </a:t>
            </a:r>
            <a:br>
              <a:rPr lang="en-US"/>
            </a:br>
            <a:r>
              <a:rPr lang="en-US"/>
              <a:t>Computer Organization</a:t>
            </a:r>
          </a:p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98BFD77-30C1-400D-94E7-039CFA62FEE1}" type="slidenum">
              <a:rPr lang="en-US"/>
              <a:pPr>
                <a:defRPr/>
              </a:pPr>
              <a:t>‹#›</a:t>
            </a:fld>
            <a:r>
              <a:rPr lang="en-US"/>
              <a:t>/31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>
                <a:latin typeface="Calibri" pitchFamily="34" charset="0"/>
                <a:cs typeface="Calibri" pitchFamily="34" charset="0"/>
              </a:rPr>
              <a:t>The University of Michigan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ea typeface="+mn-ea"/>
                <a:cs typeface="Arial"/>
              </a:rPr>
            </a:br>
            <a:r>
              <a:rPr lang="en-US">
                <a:solidFill>
                  <a:srgbClr val="000000"/>
                </a:solidFill>
                <a:ea typeface="+mn-ea"/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ea typeface="+mn-ea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  <a:latin typeface="Verdana" pitchFamily="34" charset="0"/>
                <a:ea typeface="+mn-ea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03741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</a:rPr>
              <a:t>EECS 370: Introduction to </a:t>
            </a:r>
            <a:br>
              <a:rPr lang="en-US">
                <a:solidFill>
                  <a:srgbClr val="000000"/>
                </a:solidFill>
                <a:ea typeface="+mn-ea"/>
              </a:rPr>
            </a:br>
            <a:r>
              <a:rPr lang="en-US">
                <a:solidFill>
                  <a:srgbClr val="000000"/>
                </a:solidFill>
                <a:ea typeface="+mn-ea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ea typeface="+mn-ea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422292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ea typeface="+mn-ea"/>
                <a:cs typeface="Arial"/>
              </a:rPr>
            </a:br>
            <a:r>
              <a:rPr lang="en-US">
                <a:solidFill>
                  <a:srgbClr val="000000"/>
                </a:solidFill>
                <a:ea typeface="+mn-ea"/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ea typeface="+mn-ea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  <a:latin typeface="Verdana" pitchFamily="34" charset="0"/>
                <a:ea typeface="+mn-ea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276986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6858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817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ea typeface="+mn-ea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8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Arial"/>
              </a:rPr>
              <a:t>EECS 370: Introduction to </a:t>
            </a:r>
            <a:br>
              <a:rPr lang="en-US">
                <a:solidFill>
                  <a:srgbClr val="000000"/>
                </a:solidFill>
                <a:ea typeface="+mn-ea"/>
                <a:cs typeface="Arial"/>
              </a:rPr>
            </a:br>
            <a:r>
              <a:rPr lang="en-US">
                <a:solidFill>
                  <a:srgbClr val="000000"/>
                </a:solidFill>
                <a:ea typeface="+mn-ea"/>
                <a:cs typeface="Arial"/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ea typeface="+mn-ea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  <a:latin typeface="Verdana" pitchFamily="34" charset="0"/>
                <a:ea typeface="+mn-ea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02329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rPr>
              <a:t>EECS 370:  Introduction to</a:t>
            </a:r>
          </a:p>
          <a:p>
            <a:r>
              <a:rPr lang="en-US" sz="10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Calibri" pitchFamily="34" charset="0"/>
              </a:defRPr>
            </a:lvl1pPr>
          </a:lstStyle>
          <a:p>
            <a:pPr>
              <a:defRPr/>
            </a:pPr>
            <a:fld id="{7823E4CE-6F57-4434-A9C7-EDE387BECE37}" type="slidenum">
              <a:rPr lang="en-US">
                <a:solidFill>
                  <a:srgbClr val="000000"/>
                </a:solidFill>
                <a:ea typeface="+mn-ea"/>
                <a:cs typeface="Arial" charset="0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762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Calibri" pitchFamily="34" charset="0"/>
              </a:defRPr>
            </a:lvl1pPr>
          </a:lstStyle>
          <a:p>
            <a:pPr>
              <a:defRPr/>
            </a:pPr>
            <a:fld id="{B72CDEE4-620C-4F79-8382-3006BF76268E}" type="slidenum">
              <a:rPr lang="en-US">
                <a:solidFill>
                  <a:srgbClr val="000000"/>
                </a:solidFill>
                <a:ea typeface="+mn-ea"/>
                <a:cs typeface="Arial" charset="0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0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66737" y="1219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❑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200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Verdana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3" marR="0" lvl="3" indent="-1952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3" marR="0" lvl="4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3" marR="0" lvl="5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3" marR="0" lvl="6" indent="-20161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3" marR="0" lvl="7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3" marR="0" lvl="8" indent="-2016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/>
          <p:nvPr/>
        </p:nvSpPr>
        <p:spPr>
          <a:xfrm>
            <a:off x="609600" y="1143000"/>
            <a:ext cx="7958137" cy="109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70200" y="0"/>
                </a:lnTo>
                <a:lnTo>
                  <a:pt x="702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609600" y="6172200"/>
            <a:ext cx="792479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>
              <a:buClrTx/>
              <a:defRPr/>
            </a:pPr>
            <a:r>
              <a:rPr lang="en-US" sz="1000" kern="0" dirty="0">
                <a:latin typeface="Calibri"/>
              </a:rPr>
              <a:t>EECS 370: Introduction to </a:t>
            </a:r>
            <a:br>
              <a:rPr lang="en-US" sz="1000" kern="0" dirty="0">
                <a:latin typeface="Calibri"/>
              </a:rPr>
            </a:br>
            <a:r>
              <a:rPr lang="en-US" sz="1000" kern="0" dirty="0">
                <a:latin typeface="Calibri"/>
              </a:rPr>
              <a:t>Computer Organization</a:t>
            </a:r>
          </a:p>
          <a:p>
            <a:pPr fontAlgn="auto"/>
            <a:endParaRPr lang="en-US" kern="0"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0104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kern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2895600" y="6248400"/>
            <a:ext cx="3429000" cy="246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908283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87" r:id="rId1"/>
    <p:sldLayoutId id="2147484298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9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25000"/>
            </a:pPr>
            <a:r>
              <a:rPr lang="en-US" dirty="0">
                <a:latin typeface="Calibri"/>
                <a:cs typeface="Calibri"/>
              </a:rPr>
              <a:t>12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 </a:t>
            </a:r>
            <a:r>
              <a:rPr lang="en-US" dirty="0"/>
              <a:t>Basic Processor Design – </a:t>
            </a:r>
            <a:br>
              <a:rPr lang="en-US" dirty="0"/>
            </a:br>
            <a:r>
              <a:rPr lang="en-US" dirty="0"/>
              <a:t>     Introduction to Pipelining</a:t>
            </a:r>
            <a:endParaRPr lang="en-US" sz="3600" b="0" i="0" u="none" strike="noStrike" cap="none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1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691EC4-5058-4D44-9AAE-23F03A77E401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Pipelining Today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458200" cy="4800600"/>
          </a:xfrm>
        </p:spPr>
        <p:txBody>
          <a:bodyPr/>
          <a:lstStyle/>
          <a:p>
            <a:pPr eaLnBrk="1" hangingPunct="1"/>
            <a:r>
              <a:rPr lang="en-US"/>
              <a:t>Execute as many instructions at the same time as possible.</a:t>
            </a:r>
          </a:p>
          <a:p>
            <a:pPr lvl="1" eaLnBrk="1" hangingPunct="1"/>
            <a:r>
              <a:rPr lang="en-US"/>
              <a:t>Pipelining: 12-20+ cycles</a:t>
            </a:r>
          </a:p>
          <a:p>
            <a:pPr lvl="1" eaLnBrk="1" hangingPunct="1"/>
            <a:r>
              <a:rPr lang="en-US"/>
              <a:t>Multiple pipelines</a:t>
            </a:r>
          </a:p>
          <a:p>
            <a:pPr eaLnBrk="1" hangingPunct="1"/>
            <a:r>
              <a:rPr lang="en-US" sz="2000"/>
              <a:t>Pentium:  </a:t>
            </a:r>
          </a:p>
          <a:p>
            <a:pPr lvl="1" eaLnBrk="1" hangingPunct="1"/>
            <a:r>
              <a:rPr lang="en-US" sz="1800"/>
              <a:t>2 pipelines, 5 cycles each     (10 instructions “in flight”)</a:t>
            </a:r>
          </a:p>
          <a:p>
            <a:pPr eaLnBrk="1" hangingPunct="1"/>
            <a:r>
              <a:rPr lang="en-US" sz="2000"/>
              <a:t>Pentium Pro/II/III</a:t>
            </a:r>
          </a:p>
          <a:p>
            <a:pPr lvl="1" eaLnBrk="1" hangingPunct="1"/>
            <a:r>
              <a:rPr lang="en-US" sz="1800"/>
              <a:t>3 pipelines (kinda), 12 cycles each (kinda)</a:t>
            </a:r>
          </a:p>
          <a:p>
            <a:pPr lvl="1" eaLnBrk="1" hangingPunct="1"/>
            <a:r>
              <a:rPr lang="en-US" sz="1800"/>
              <a:t>Instructions can execute out of their original program order</a:t>
            </a:r>
          </a:p>
          <a:p>
            <a:pPr eaLnBrk="1" hangingPunct="1"/>
            <a:r>
              <a:rPr lang="en-US" sz="2000"/>
              <a:t>Pentium IV</a:t>
            </a:r>
          </a:p>
          <a:p>
            <a:pPr lvl="1" eaLnBrk="1" hangingPunct="1"/>
            <a:r>
              <a:rPr lang="en-US" sz="1800"/>
              <a:t>4 pipelines, 20 cycles deep</a:t>
            </a:r>
          </a:p>
          <a:p>
            <a:pPr lvl="1" eaLnBrk="1" hangingPunct="1"/>
            <a:r>
              <a:rPr lang="en-US" sz="1800"/>
              <a:t>Prescott:  4 pipelines, 31 cycles deep (could be clocked up to 8 GHz with special cooling)</a:t>
            </a:r>
          </a:p>
          <a:p>
            <a:pPr eaLnBrk="1" hangingPunct="1"/>
            <a:r>
              <a:rPr lang="en-US" sz="2000"/>
              <a:t>Core i7 (Nehalem)</a:t>
            </a:r>
          </a:p>
          <a:p>
            <a:pPr lvl="1" eaLnBrk="1" hangingPunct="1"/>
            <a:r>
              <a:rPr lang="en-US" sz="1800"/>
              <a:t>4 pipelines, 16 cycles deep</a:t>
            </a:r>
          </a:p>
        </p:txBody>
      </p:sp>
    </p:spTree>
    <p:extLst>
      <p:ext uri="{BB962C8B-B14F-4D97-AF65-F5344CB8AC3E}">
        <p14:creationId xmlns:p14="http://schemas.microsoft.com/office/powerpoint/2010/main" val="10246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C72BD-BC85-4F50-A174-1FD3F386898F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Pipelined implementation of LC2Kx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Break the execution of the instruction into cycles.</a:t>
            </a:r>
          </a:p>
          <a:p>
            <a:pPr lvl="1" eaLnBrk="1" hangingPunct="1"/>
            <a:r>
              <a:rPr lang="en-US"/>
              <a:t>Similar to the multi-cycle datapath</a:t>
            </a:r>
          </a:p>
          <a:p>
            <a:pPr eaLnBrk="1" hangingPunct="1"/>
            <a:r>
              <a:rPr lang="en-US"/>
              <a:t>Design a separate datapath </a:t>
            </a:r>
            <a:r>
              <a:rPr lang="en-US">
                <a:solidFill>
                  <a:schemeClr val="accent2"/>
                </a:solidFill>
              </a:rPr>
              <a:t>stage</a:t>
            </a:r>
            <a:r>
              <a:rPr lang="en-US"/>
              <a:t> for the execution performed during each cycle.</a:t>
            </a:r>
          </a:p>
          <a:p>
            <a:pPr lvl="1" eaLnBrk="1" hangingPunct="1"/>
            <a:r>
              <a:rPr lang="en-US"/>
              <a:t>Build </a:t>
            </a:r>
            <a:r>
              <a:rPr lang="en-US">
                <a:solidFill>
                  <a:schemeClr val="accent2"/>
                </a:solidFill>
              </a:rPr>
              <a:t>pipeline registers</a:t>
            </a:r>
            <a:r>
              <a:rPr lang="en-US"/>
              <a:t> to communicate between the stages.</a:t>
            </a:r>
          </a:p>
        </p:txBody>
      </p:sp>
    </p:spTree>
    <p:extLst>
      <p:ext uri="{BB962C8B-B14F-4D97-AF65-F5344CB8AC3E}">
        <p14:creationId xmlns:p14="http://schemas.microsoft.com/office/powerpoint/2010/main" val="15193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C72BD-BC85-4F50-A174-1FD3F386898F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Aside: Pipeline Registers</a:t>
            </a:r>
            <a:endParaRPr lang="en-US" dirty="0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Since we're breaking operations into multiple cycles, we'll need extra </a:t>
            </a:r>
            <a:r>
              <a:rPr lang="en-US" b="1" dirty="0" smtClean="0"/>
              <a:t>state</a:t>
            </a:r>
            <a:r>
              <a:rPr lang="en-US" dirty="0" smtClean="0"/>
              <a:t> to keep track of data at each stage</a:t>
            </a:r>
          </a:p>
          <a:p>
            <a:pPr lvl="1" eaLnBrk="1" hangingPunct="1"/>
            <a:r>
              <a:rPr lang="en-US" b="1" dirty="0" smtClean="0"/>
              <a:t>Pipeline register</a:t>
            </a:r>
          </a:p>
          <a:p>
            <a:pPr lvl="2" eaLnBrk="1" hangingPunct="1"/>
            <a:r>
              <a:rPr lang="en-US" dirty="0" smtClean="0"/>
              <a:t>It stores… whatever is relevant for that stage</a:t>
            </a:r>
            <a:endParaRPr lang="en-US" dirty="0"/>
          </a:p>
          <a:p>
            <a:pPr lvl="2" eaLnBrk="1" hangingPunct="1"/>
            <a:r>
              <a:rPr lang="en-US" dirty="0" err="1" smtClean="0"/>
              <a:t>Kinda</a:t>
            </a:r>
            <a:r>
              <a:rPr lang="en-US" dirty="0" smtClean="0"/>
              <a:t> like the </a:t>
            </a:r>
            <a:r>
              <a:rPr lang="en-US" b="1" dirty="0" smtClean="0"/>
              <a:t>Instruction Register</a:t>
            </a:r>
            <a:r>
              <a:rPr lang="en-US" dirty="0" smtClean="0"/>
              <a:t> in our multi-cycle design, but we'll need one for each stage</a:t>
            </a:r>
          </a:p>
          <a:p>
            <a:pPr lvl="2" eaLnBrk="1" hangingPunct="1"/>
            <a:r>
              <a:rPr lang="en-US" dirty="0" smtClean="0"/>
              <a:t>Whatever goes in on the left gets saved and output on the right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122333" y="3733800"/>
            <a:ext cx="304800" cy="2438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710B02-74A8-490E-ADAF-FEFBE15135D2}" type="slidenum">
              <a:rPr lang="en-US" sz="1200">
                <a:solidFill>
                  <a:srgbClr val="000000"/>
                </a:solidFill>
              </a:rPr>
              <a:pPr/>
              <a:t>13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04800" y="35814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990600" y="35814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590800" y="3429000"/>
            <a:ext cx="838200" cy="1143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file</a:t>
            </a:r>
          </a:p>
        </p:txBody>
      </p:sp>
      <p:sp>
        <p:nvSpPr>
          <p:cNvPr id="22534" name="Freeform 8"/>
          <p:cNvSpPr>
            <a:spLocks/>
          </p:cNvSpPr>
          <p:nvPr/>
        </p:nvSpPr>
        <p:spPr bwMode="auto">
          <a:xfrm rot="-5400000">
            <a:off x="4419600" y="3794125"/>
            <a:ext cx="1371600" cy="488950"/>
          </a:xfrm>
          <a:custGeom>
            <a:avLst/>
            <a:gdLst>
              <a:gd name="T0" fmla="*/ 2147483647 w 672"/>
              <a:gd name="T1" fmla="*/ 2147483647 h 288"/>
              <a:gd name="T2" fmla="*/ 2147483647 w 672"/>
              <a:gd name="T3" fmla="*/ 0 h 288"/>
              <a:gd name="T4" fmla="*/ 2147483647 w 672"/>
              <a:gd name="T5" fmla="*/ 0 h 288"/>
              <a:gd name="T6" fmla="*/ 2147483647 w 672"/>
              <a:gd name="T7" fmla="*/ 2147483647 h 288"/>
              <a:gd name="T8" fmla="*/ 2147483647 w 672"/>
              <a:gd name="T9" fmla="*/ 2147483647 h 288"/>
              <a:gd name="T10" fmla="*/ 2147483647 w 672"/>
              <a:gd name="T11" fmla="*/ 0 h 288"/>
              <a:gd name="T12" fmla="*/ 0 w 672"/>
              <a:gd name="T13" fmla="*/ 0 h 288"/>
              <a:gd name="T14" fmla="*/ 2147483647 w 672"/>
              <a:gd name="T15" fmla="*/ 2147483647 h 288"/>
              <a:gd name="T16" fmla="*/ 2147483647 w 672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72"/>
              <a:gd name="T28" fmla="*/ 0 h 288"/>
              <a:gd name="T29" fmla="*/ 672 w 672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72" h="288">
                <a:moveTo>
                  <a:pt x="480" y="288"/>
                </a:moveTo>
                <a:lnTo>
                  <a:pt x="672" y="0"/>
                </a:lnTo>
                <a:lnTo>
                  <a:pt x="432" y="0"/>
                </a:lnTo>
                <a:lnTo>
                  <a:pt x="384" y="96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lnTo>
                  <a:pt x="192" y="288"/>
                </a:lnTo>
                <a:lnTo>
                  <a:pt x="480" y="288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5014913" y="3581400"/>
            <a:ext cx="31931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609600" y="26670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1676400" y="990600"/>
            <a:ext cx="304800" cy="571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657600" y="990600"/>
            <a:ext cx="304800" cy="571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5562600" y="990600"/>
            <a:ext cx="304800" cy="571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40" name="Rectangle 15"/>
          <p:cNvSpPr>
            <a:spLocks noChangeArrowheads="1"/>
          </p:cNvSpPr>
          <p:nvPr/>
        </p:nvSpPr>
        <p:spPr bwMode="auto">
          <a:xfrm>
            <a:off x="6248400" y="35814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22541" name="Rectangle 16"/>
          <p:cNvSpPr>
            <a:spLocks noChangeArrowheads="1"/>
          </p:cNvSpPr>
          <p:nvPr/>
        </p:nvSpPr>
        <p:spPr bwMode="auto">
          <a:xfrm>
            <a:off x="7467600" y="990600"/>
            <a:ext cx="304800" cy="571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22542" name="Group 17"/>
          <p:cNvGrpSpPr>
            <a:grpSpLocks/>
          </p:cNvGrpSpPr>
          <p:nvPr/>
        </p:nvGrpSpPr>
        <p:grpSpPr bwMode="auto">
          <a:xfrm>
            <a:off x="1066800" y="2667000"/>
            <a:ext cx="452438" cy="762000"/>
            <a:chOff x="624" y="1248"/>
            <a:chExt cx="285" cy="480"/>
          </a:xfrm>
        </p:grpSpPr>
        <p:sp>
          <p:nvSpPr>
            <p:cNvPr id="22619" name="Freeform 1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2620" name="Text Box 19"/>
            <p:cNvSpPr txBox="1">
              <a:spLocks noChangeArrowheads="1"/>
            </p:cNvSpPr>
            <p:nvPr/>
          </p:nvSpPr>
          <p:spPr bwMode="auto">
            <a:xfrm>
              <a:off x="680" y="1281"/>
              <a:ext cx="22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22543" name="Group 20"/>
          <p:cNvGrpSpPr>
            <a:grpSpLocks/>
          </p:cNvGrpSpPr>
          <p:nvPr/>
        </p:nvGrpSpPr>
        <p:grpSpPr bwMode="auto">
          <a:xfrm>
            <a:off x="4648200" y="2438400"/>
            <a:ext cx="452438" cy="762000"/>
            <a:chOff x="624" y="1248"/>
            <a:chExt cx="285" cy="480"/>
          </a:xfrm>
        </p:grpSpPr>
        <p:sp>
          <p:nvSpPr>
            <p:cNvPr id="22617" name="Freeform 2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2618" name="Text Box 22"/>
            <p:cNvSpPr txBox="1">
              <a:spLocks noChangeArrowheads="1"/>
            </p:cNvSpPr>
            <p:nvPr/>
          </p:nvSpPr>
          <p:spPr bwMode="auto">
            <a:xfrm>
              <a:off x="680" y="1281"/>
              <a:ext cx="22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22544" name="Line 23"/>
          <p:cNvSpPr>
            <a:spLocks noChangeShapeType="1"/>
          </p:cNvSpPr>
          <p:nvPr/>
        </p:nvSpPr>
        <p:spPr bwMode="auto">
          <a:xfrm>
            <a:off x="15240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45" name="Line 24"/>
          <p:cNvSpPr>
            <a:spLocks noChangeShapeType="1"/>
          </p:cNvSpPr>
          <p:nvPr/>
        </p:nvSpPr>
        <p:spPr bwMode="auto">
          <a:xfrm>
            <a:off x="1447800" y="3048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46" name="Line 25"/>
          <p:cNvSpPr>
            <a:spLocks noChangeShapeType="1"/>
          </p:cNvSpPr>
          <p:nvPr/>
        </p:nvSpPr>
        <p:spPr bwMode="auto">
          <a:xfrm flipV="1">
            <a:off x="1524000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47" name="Line 26"/>
          <p:cNvSpPr>
            <a:spLocks noChangeShapeType="1"/>
          </p:cNvSpPr>
          <p:nvPr/>
        </p:nvSpPr>
        <p:spPr bwMode="auto">
          <a:xfrm flipH="1">
            <a:off x="685800" y="2438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48" name="Line 27"/>
          <p:cNvSpPr>
            <a:spLocks noChangeShapeType="1"/>
          </p:cNvSpPr>
          <p:nvPr/>
        </p:nvSpPr>
        <p:spPr bwMode="auto">
          <a:xfrm>
            <a:off x="838200" y="281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49" name="Line 28"/>
          <p:cNvSpPr>
            <a:spLocks noChangeShapeType="1"/>
          </p:cNvSpPr>
          <p:nvPr/>
        </p:nvSpPr>
        <p:spPr bwMode="auto">
          <a:xfrm>
            <a:off x="685800" y="3886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50" name="Line 29"/>
          <p:cNvSpPr>
            <a:spLocks noChangeShapeType="1"/>
          </p:cNvSpPr>
          <p:nvPr/>
        </p:nvSpPr>
        <p:spPr bwMode="auto">
          <a:xfrm flipV="1">
            <a:off x="838200" y="3276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51" name="Line 30"/>
          <p:cNvSpPr>
            <a:spLocks noChangeShapeType="1"/>
          </p:cNvSpPr>
          <p:nvPr/>
        </p:nvSpPr>
        <p:spPr bwMode="auto">
          <a:xfrm>
            <a:off x="838200" y="3276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52" name="Line 31"/>
          <p:cNvSpPr>
            <a:spLocks noChangeShapeType="1"/>
          </p:cNvSpPr>
          <p:nvPr/>
        </p:nvSpPr>
        <p:spPr bwMode="auto">
          <a:xfrm flipV="1">
            <a:off x="152400" y="22098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53" name="Line 32"/>
          <p:cNvSpPr>
            <a:spLocks noChangeShapeType="1"/>
          </p:cNvSpPr>
          <p:nvPr/>
        </p:nvSpPr>
        <p:spPr bwMode="auto">
          <a:xfrm>
            <a:off x="1524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54" name="Line 33"/>
          <p:cNvSpPr>
            <a:spLocks noChangeShapeType="1"/>
          </p:cNvSpPr>
          <p:nvPr/>
        </p:nvSpPr>
        <p:spPr bwMode="auto">
          <a:xfrm>
            <a:off x="1524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55" name="Line 34"/>
          <p:cNvSpPr>
            <a:spLocks noChangeShapeType="1"/>
          </p:cNvSpPr>
          <p:nvPr/>
        </p:nvSpPr>
        <p:spPr bwMode="auto">
          <a:xfrm>
            <a:off x="19812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56" name="Line 35"/>
          <p:cNvSpPr>
            <a:spLocks noChangeShapeType="1"/>
          </p:cNvSpPr>
          <p:nvPr/>
        </p:nvSpPr>
        <p:spPr bwMode="auto">
          <a:xfrm>
            <a:off x="2133600" y="35052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57" name="Line 36"/>
          <p:cNvSpPr>
            <a:spLocks noChangeShapeType="1"/>
          </p:cNvSpPr>
          <p:nvPr/>
        </p:nvSpPr>
        <p:spPr bwMode="auto">
          <a:xfrm>
            <a:off x="2133600" y="4800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58" name="Line 37"/>
          <p:cNvSpPr>
            <a:spLocks noChangeShapeType="1"/>
          </p:cNvSpPr>
          <p:nvPr/>
        </p:nvSpPr>
        <p:spPr bwMode="auto">
          <a:xfrm>
            <a:off x="2133600" y="3505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59" name="Line 38"/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60" name="Line 39"/>
          <p:cNvSpPr>
            <a:spLocks noChangeShapeType="1"/>
          </p:cNvSpPr>
          <p:nvPr/>
        </p:nvSpPr>
        <p:spPr bwMode="auto">
          <a:xfrm>
            <a:off x="3429000" y="4800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61" name="Line 40"/>
          <p:cNvSpPr>
            <a:spLocks noChangeShapeType="1"/>
          </p:cNvSpPr>
          <p:nvPr/>
        </p:nvSpPr>
        <p:spPr bwMode="auto">
          <a:xfrm>
            <a:off x="3429000" y="4267200"/>
            <a:ext cx="228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62" name="Line 41"/>
          <p:cNvSpPr>
            <a:spLocks noChangeShapeType="1"/>
          </p:cNvSpPr>
          <p:nvPr/>
        </p:nvSpPr>
        <p:spPr bwMode="auto">
          <a:xfrm>
            <a:off x="3429000" y="3657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63" name="Line 42"/>
          <p:cNvSpPr>
            <a:spLocks noChangeShapeType="1"/>
          </p:cNvSpPr>
          <p:nvPr/>
        </p:nvSpPr>
        <p:spPr bwMode="auto">
          <a:xfrm>
            <a:off x="3962400" y="42672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64" name="Line 43"/>
          <p:cNvSpPr>
            <a:spLocks noChangeShapeType="1"/>
          </p:cNvSpPr>
          <p:nvPr/>
        </p:nvSpPr>
        <p:spPr bwMode="auto">
          <a:xfrm>
            <a:off x="3962400" y="3657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65" name="Line 44"/>
          <p:cNvSpPr>
            <a:spLocks noChangeShapeType="1"/>
          </p:cNvSpPr>
          <p:nvPr/>
        </p:nvSpPr>
        <p:spPr bwMode="auto">
          <a:xfrm>
            <a:off x="1981200" y="30480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66" name="Line 45"/>
          <p:cNvSpPr>
            <a:spLocks noChangeShapeType="1"/>
          </p:cNvSpPr>
          <p:nvPr/>
        </p:nvSpPr>
        <p:spPr bwMode="auto">
          <a:xfrm>
            <a:off x="3962400" y="3048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67" name="Line 46"/>
          <p:cNvSpPr>
            <a:spLocks noChangeShapeType="1"/>
          </p:cNvSpPr>
          <p:nvPr/>
        </p:nvSpPr>
        <p:spPr bwMode="auto">
          <a:xfrm>
            <a:off x="3962400" y="48006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68" name="Line 47"/>
          <p:cNvSpPr>
            <a:spLocks noChangeShapeType="1"/>
          </p:cNvSpPr>
          <p:nvPr/>
        </p:nvSpPr>
        <p:spPr bwMode="auto">
          <a:xfrm flipV="1">
            <a:off x="4267200" y="2590800"/>
            <a:ext cx="0" cy="2209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69" name="Line 48"/>
          <p:cNvSpPr>
            <a:spLocks noChangeShapeType="1"/>
          </p:cNvSpPr>
          <p:nvPr/>
        </p:nvSpPr>
        <p:spPr bwMode="auto">
          <a:xfrm>
            <a:off x="4267200" y="25908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70" name="Line 50"/>
          <p:cNvSpPr>
            <a:spLocks noChangeShapeType="1"/>
          </p:cNvSpPr>
          <p:nvPr/>
        </p:nvSpPr>
        <p:spPr bwMode="auto">
          <a:xfrm flipH="1" flipV="1">
            <a:off x="4724400" y="4495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71" name="Line 51"/>
          <p:cNvSpPr>
            <a:spLocks noChangeShapeType="1"/>
          </p:cNvSpPr>
          <p:nvPr/>
        </p:nvSpPr>
        <p:spPr bwMode="auto">
          <a:xfrm>
            <a:off x="5334000" y="3962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72" name="Line 52"/>
          <p:cNvSpPr>
            <a:spLocks noChangeShapeType="1"/>
          </p:cNvSpPr>
          <p:nvPr/>
        </p:nvSpPr>
        <p:spPr bwMode="auto">
          <a:xfrm>
            <a:off x="5029200" y="2819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73" name="Line 53"/>
          <p:cNvSpPr>
            <a:spLocks noChangeShapeType="1"/>
          </p:cNvSpPr>
          <p:nvPr/>
        </p:nvSpPr>
        <p:spPr bwMode="auto">
          <a:xfrm>
            <a:off x="5867400" y="3962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74" name="Line 54"/>
          <p:cNvSpPr>
            <a:spLocks noChangeShapeType="1"/>
          </p:cNvSpPr>
          <p:nvPr/>
        </p:nvSpPr>
        <p:spPr bwMode="auto">
          <a:xfrm flipV="1">
            <a:off x="6019800" y="3429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75" name="Line 55"/>
          <p:cNvSpPr>
            <a:spLocks noChangeShapeType="1"/>
          </p:cNvSpPr>
          <p:nvPr/>
        </p:nvSpPr>
        <p:spPr bwMode="auto">
          <a:xfrm>
            <a:off x="6019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76" name="Line 56"/>
          <p:cNvSpPr>
            <a:spLocks noChangeShapeType="1"/>
          </p:cNvSpPr>
          <p:nvPr/>
        </p:nvSpPr>
        <p:spPr bwMode="auto">
          <a:xfrm>
            <a:off x="7086600" y="3962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77" name="Line 57"/>
          <p:cNvSpPr>
            <a:spLocks noChangeShapeType="1"/>
          </p:cNvSpPr>
          <p:nvPr/>
        </p:nvSpPr>
        <p:spPr bwMode="auto">
          <a:xfrm>
            <a:off x="7772400" y="3962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78" name="Line 58"/>
          <p:cNvSpPr>
            <a:spLocks noChangeShapeType="1"/>
          </p:cNvSpPr>
          <p:nvPr/>
        </p:nvSpPr>
        <p:spPr bwMode="auto">
          <a:xfrm>
            <a:off x="7772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79" name="Line 59"/>
          <p:cNvSpPr>
            <a:spLocks noChangeShapeType="1"/>
          </p:cNvSpPr>
          <p:nvPr/>
        </p:nvSpPr>
        <p:spPr bwMode="auto">
          <a:xfrm>
            <a:off x="4114800" y="42672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80" name="Line 60"/>
          <p:cNvSpPr>
            <a:spLocks noChangeShapeType="1"/>
          </p:cNvSpPr>
          <p:nvPr/>
        </p:nvSpPr>
        <p:spPr bwMode="auto">
          <a:xfrm>
            <a:off x="4114800" y="5105400"/>
            <a:ext cx="2133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81" name="Line 61"/>
          <p:cNvSpPr>
            <a:spLocks noChangeShapeType="1"/>
          </p:cNvSpPr>
          <p:nvPr/>
        </p:nvSpPr>
        <p:spPr bwMode="auto">
          <a:xfrm>
            <a:off x="8382000" y="3733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82" name="Line 62"/>
          <p:cNvSpPr>
            <a:spLocks noChangeShapeType="1"/>
          </p:cNvSpPr>
          <p:nvPr/>
        </p:nvSpPr>
        <p:spPr bwMode="auto">
          <a:xfrm>
            <a:off x="8763000" y="37338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83" name="Line 63"/>
          <p:cNvSpPr>
            <a:spLocks noChangeShapeType="1"/>
          </p:cNvSpPr>
          <p:nvPr/>
        </p:nvSpPr>
        <p:spPr bwMode="auto">
          <a:xfrm flipH="1">
            <a:off x="2438400" y="5334000"/>
            <a:ext cx="632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84" name="Line 64"/>
          <p:cNvSpPr>
            <a:spLocks noChangeShapeType="1"/>
          </p:cNvSpPr>
          <p:nvPr/>
        </p:nvSpPr>
        <p:spPr bwMode="auto">
          <a:xfrm flipV="1">
            <a:off x="2438400" y="4343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85" name="Line 65"/>
          <p:cNvSpPr>
            <a:spLocks noChangeShapeType="1"/>
          </p:cNvSpPr>
          <p:nvPr/>
        </p:nvSpPr>
        <p:spPr bwMode="auto">
          <a:xfrm>
            <a:off x="2438400" y="4343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86" name="Line 66"/>
          <p:cNvSpPr>
            <a:spLocks noChangeShapeType="1"/>
          </p:cNvSpPr>
          <p:nvPr/>
        </p:nvSpPr>
        <p:spPr bwMode="auto">
          <a:xfrm>
            <a:off x="2362200" y="4038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87" name="Line 67"/>
          <p:cNvSpPr>
            <a:spLocks noChangeShapeType="1"/>
          </p:cNvSpPr>
          <p:nvPr/>
        </p:nvSpPr>
        <p:spPr bwMode="auto">
          <a:xfrm>
            <a:off x="2362200" y="40386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88" name="Line 68"/>
          <p:cNvSpPr>
            <a:spLocks noChangeShapeType="1"/>
          </p:cNvSpPr>
          <p:nvPr/>
        </p:nvSpPr>
        <p:spPr bwMode="auto">
          <a:xfrm>
            <a:off x="2209800" y="5791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89" name="Line 69"/>
          <p:cNvSpPr>
            <a:spLocks noChangeShapeType="1"/>
          </p:cNvSpPr>
          <p:nvPr/>
        </p:nvSpPr>
        <p:spPr bwMode="auto">
          <a:xfrm flipV="1">
            <a:off x="7924800" y="579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90" name="Line 70"/>
          <p:cNvSpPr>
            <a:spLocks noChangeShapeType="1"/>
          </p:cNvSpPr>
          <p:nvPr/>
        </p:nvSpPr>
        <p:spPr bwMode="auto">
          <a:xfrm flipH="1">
            <a:off x="2362200" y="55626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91" name="Line 71"/>
          <p:cNvSpPr>
            <a:spLocks noChangeShapeType="1"/>
          </p:cNvSpPr>
          <p:nvPr/>
        </p:nvSpPr>
        <p:spPr bwMode="auto">
          <a:xfrm flipV="1">
            <a:off x="2209800" y="40386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92" name="Line 72"/>
          <p:cNvSpPr>
            <a:spLocks noChangeShapeType="1"/>
          </p:cNvSpPr>
          <p:nvPr/>
        </p:nvSpPr>
        <p:spPr bwMode="auto">
          <a:xfrm flipH="1">
            <a:off x="2133600" y="40386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93" name="Line 73"/>
          <p:cNvSpPr>
            <a:spLocks noChangeShapeType="1"/>
          </p:cNvSpPr>
          <p:nvPr/>
        </p:nvSpPr>
        <p:spPr bwMode="auto">
          <a:xfrm>
            <a:off x="5867400" y="281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94" name="Line 74"/>
          <p:cNvSpPr>
            <a:spLocks noChangeShapeType="1"/>
          </p:cNvSpPr>
          <p:nvPr/>
        </p:nvSpPr>
        <p:spPr bwMode="auto">
          <a:xfrm flipV="1">
            <a:off x="6096000" y="1981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95" name="Line 75"/>
          <p:cNvSpPr>
            <a:spLocks noChangeShapeType="1"/>
          </p:cNvSpPr>
          <p:nvPr/>
        </p:nvSpPr>
        <p:spPr bwMode="auto">
          <a:xfrm flipH="1">
            <a:off x="685800" y="19812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96" name="Line 76"/>
          <p:cNvSpPr>
            <a:spLocks noChangeShapeType="1"/>
          </p:cNvSpPr>
          <p:nvPr/>
        </p:nvSpPr>
        <p:spPr bwMode="auto">
          <a:xfrm>
            <a:off x="3962400" y="5791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97" name="Line 77"/>
          <p:cNvSpPr>
            <a:spLocks noChangeShapeType="1"/>
          </p:cNvSpPr>
          <p:nvPr/>
        </p:nvSpPr>
        <p:spPr bwMode="auto">
          <a:xfrm>
            <a:off x="5867400" y="5791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98" name="Line 78"/>
          <p:cNvSpPr>
            <a:spLocks noChangeShapeType="1"/>
          </p:cNvSpPr>
          <p:nvPr/>
        </p:nvSpPr>
        <p:spPr bwMode="auto">
          <a:xfrm>
            <a:off x="7772400" y="5791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599" name="AutoShape 79"/>
          <p:cNvSpPr>
            <a:spLocks noChangeArrowheads="1"/>
          </p:cNvSpPr>
          <p:nvPr/>
        </p:nvSpPr>
        <p:spPr bwMode="auto">
          <a:xfrm rot="-5400000">
            <a:off x="8048625" y="5867400"/>
            <a:ext cx="762000" cy="304800"/>
          </a:xfrm>
          <a:custGeom>
            <a:avLst/>
            <a:gdLst>
              <a:gd name="T0" fmla="*/ 2147483647 w 21600"/>
              <a:gd name="T1" fmla="*/ 428221408 h 21600"/>
              <a:gd name="T2" fmla="*/ 2147483647 w 21600"/>
              <a:gd name="T3" fmla="*/ 856442816 h 21600"/>
              <a:gd name="T4" fmla="*/ 2147483647 w 21600"/>
              <a:gd name="T5" fmla="*/ 428221408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22600" name="Line 80"/>
          <p:cNvSpPr>
            <a:spLocks noChangeShapeType="1"/>
          </p:cNvSpPr>
          <p:nvPr/>
        </p:nvSpPr>
        <p:spPr bwMode="auto">
          <a:xfrm>
            <a:off x="7924800" y="6172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601" name="Line 81"/>
          <p:cNvSpPr>
            <a:spLocks noChangeShapeType="1"/>
          </p:cNvSpPr>
          <p:nvPr/>
        </p:nvSpPr>
        <p:spPr bwMode="auto">
          <a:xfrm>
            <a:off x="7924800" y="5791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602" name="Line 82"/>
          <p:cNvSpPr>
            <a:spLocks noChangeShapeType="1"/>
          </p:cNvSpPr>
          <p:nvPr/>
        </p:nvSpPr>
        <p:spPr bwMode="auto">
          <a:xfrm>
            <a:off x="8610600" y="6019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603" name="Line 83"/>
          <p:cNvSpPr>
            <a:spLocks noChangeShapeType="1"/>
          </p:cNvSpPr>
          <p:nvPr/>
        </p:nvSpPr>
        <p:spPr bwMode="auto">
          <a:xfrm>
            <a:off x="7924800" y="5562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604" name="Line 84"/>
          <p:cNvSpPr>
            <a:spLocks noChangeShapeType="1"/>
          </p:cNvSpPr>
          <p:nvPr/>
        </p:nvSpPr>
        <p:spPr bwMode="auto">
          <a:xfrm>
            <a:off x="8763000" y="556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0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605" name="Text Box 85"/>
          <p:cNvSpPr txBox="1">
            <a:spLocks noChangeArrowheads="1"/>
          </p:cNvSpPr>
          <p:nvPr/>
        </p:nvSpPr>
        <p:spPr bwMode="auto">
          <a:xfrm>
            <a:off x="7905750" y="5580063"/>
            <a:ext cx="335348" cy="2308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0-2</a:t>
            </a:r>
          </a:p>
        </p:txBody>
      </p:sp>
      <p:sp>
        <p:nvSpPr>
          <p:cNvPr id="22606" name="Text Box 86"/>
          <p:cNvSpPr txBox="1">
            <a:spLocks noChangeArrowheads="1"/>
          </p:cNvSpPr>
          <p:nvPr/>
        </p:nvSpPr>
        <p:spPr bwMode="auto">
          <a:xfrm>
            <a:off x="7872413" y="5927725"/>
            <a:ext cx="450764" cy="2308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16-18</a:t>
            </a:r>
          </a:p>
        </p:txBody>
      </p:sp>
      <p:sp>
        <p:nvSpPr>
          <p:cNvPr id="22607" name="Text Box 87"/>
          <p:cNvSpPr txBox="1">
            <a:spLocks noChangeArrowheads="1"/>
          </p:cNvSpPr>
          <p:nvPr/>
        </p:nvSpPr>
        <p:spPr bwMode="auto">
          <a:xfrm>
            <a:off x="533400" y="1143000"/>
            <a:ext cx="75604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Fetch</a:t>
            </a:r>
          </a:p>
        </p:txBody>
      </p:sp>
      <p:sp>
        <p:nvSpPr>
          <p:cNvPr id="22608" name="Text Box 88"/>
          <p:cNvSpPr txBox="1">
            <a:spLocks noChangeArrowheads="1"/>
          </p:cNvSpPr>
          <p:nvPr/>
        </p:nvSpPr>
        <p:spPr bwMode="auto">
          <a:xfrm>
            <a:off x="2362200" y="1143000"/>
            <a:ext cx="98809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Decode</a:t>
            </a:r>
          </a:p>
        </p:txBody>
      </p:sp>
      <p:sp>
        <p:nvSpPr>
          <p:cNvPr id="22609" name="Text Box 89"/>
          <p:cNvSpPr txBox="1">
            <a:spLocks noChangeArrowheads="1"/>
          </p:cNvSpPr>
          <p:nvPr/>
        </p:nvSpPr>
        <p:spPr bwMode="auto">
          <a:xfrm>
            <a:off x="4191000" y="1143000"/>
            <a:ext cx="10121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Execute</a:t>
            </a:r>
          </a:p>
        </p:txBody>
      </p:sp>
      <p:sp>
        <p:nvSpPr>
          <p:cNvPr id="22610" name="Text Box 90"/>
          <p:cNvSpPr txBox="1">
            <a:spLocks noChangeArrowheads="1"/>
          </p:cNvSpPr>
          <p:nvPr/>
        </p:nvSpPr>
        <p:spPr bwMode="auto">
          <a:xfrm>
            <a:off x="6096000" y="1143000"/>
            <a:ext cx="109953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22611" name="Text Box 91"/>
          <p:cNvSpPr txBox="1">
            <a:spLocks noChangeArrowheads="1"/>
          </p:cNvSpPr>
          <p:nvPr/>
        </p:nvSpPr>
        <p:spPr bwMode="auto">
          <a:xfrm>
            <a:off x="7696200" y="1143000"/>
            <a:ext cx="14478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Writeback</a:t>
            </a:r>
            <a:endParaRPr lang="en-US" sz="20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612" name="Rectangle 9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Our new pipelined datapath</a:t>
            </a:r>
          </a:p>
        </p:txBody>
      </p:sp>
      <p:sp>
        <p:nvSpPr>
          <p:cNvPr id="22613" name="AutoShape 10"/>
          <p:cNvSpPr>
            <a:spLocks noChangeArrowheads="1"/>
          </p:cNvSpPr>
          <p:nvPr/>
        </p:nvSpPr>
        <p:spPr bwMode="auto">
          <a:xfrm rot="5400000" flipH="1">
            <a:off x="152400" y="1981200"/>
            <a:ext cx="838200" cy="381000"/>
          </a:xfrm>
          <a:custGeom>
            <a:avLst/>
            <a:gdLst>
              <a:gd name="T0" fmla="*/ 2147483647 w 21600"/>
              <a:gd name="T1" fmla="*/ 1045462801 h 21600"/>
              <a:gd name="T2" fmla="*/ 2147483647 w 21600"/>
              <a:gd name="T3" fmla="*/ 2090925601 h 21600"/>
              <a:gd name="T4" fmla="*/ 2147483647 w 21600"/>
              <a:gd name="T5" fmla="*/ 104546280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22614" name="Rectangle 6"/>
          <p:cNvSpPr>
            <a:spLocks noChangeArrowheads="1"/>
          </p:cNvSpPr>
          <p:nvPr/>
        </p:nvSpPr>
        <p:spPr bwMode="auto">
          <a:xfrm>
            <a:off x="2514600" y="464820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Sign extend</a:t>
            </a:r>
          </a:p>
        </p:txBody>
      </p:sp>
      <p:sp>
        <p:nvSpPr>
          <p:cNvPr id="22615" name="AutoShape 5"/>
          <p:cNvSpPr>
            <a:spLocks noChangeArrowheads="1"/>
          </p:cNvSpPr>
          <p:nvPr/>
        </p:nvSpPr>
        <p:spPr bwMode="auto">
          <a:xfrm rot="-5400000">
            <a:off x="7715250" y="3562350"/>
            <a:ext cx="10668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22616" name="AutoShape 49"/>
          <p:cNvSpPr>
            <a:spLocks noChangeArrowheads="1"/>
          </p:cNvSpPr>
          <p:nvPr/>
        </p:nvSpPr>
        <p:spPr bwMode="auto">
          <a:xfrm rot="-5400000">
            <a:off x="4095750" y="43624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81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3AA2EB-AB91-4DC0-AC3A-532AE1D73FA1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Stage 1</a:t>
            </a:r>
            <a:r>
              <a:rPr lang="en-US"/>
              <a:t>: Fetch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Design a datapath that can fetch an instruction from memory every cycle.</a:t>
            </a:r>
          </a:p>
          <a:p>
            <a:pPr lvl="1" eaLnBrk="1" hangingPunct="1"/>
            <a:r>
              <a:rPr lang="en-US"/>
              <a:t>Use PC to index memory to read instruction</a:t>
            </a:r>
          </a:p>
          <a:p>
            <a:pPr lvl="1" eaLnBrk="1" hangingPunct="1"/>
            <a:r>
              <a:rPr lang="en-US"/>
              <a:t>Increment the PC (assume no branches for now)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Write everything needed to complete execution to the </a:t>
            </a:r>
            <a:r>
              <a:rPr lang="en-US">
                <a:solidFill>
                  <a:schemeClr val="accent2"/>
                </a:solidFill>
              </a:rPr>
              <a:t>pipeline register (IF/ID)</a:t>
            </a:r>
          </a:p>
          <a:p>
            <a:pPr lvl="1" eaLnBrk="1" hangingPunct="1"/>
            <a:r>
              <a:rPr lang="en-US"/>
              <a:t>The next </a:t>
            </a:r>
            <a:r>
              <a:rPr lang="en-US">
                <a:solidFill>
                  <a:schemeClr val="accent2"/>
                </a:solidFill>
              </a:rPr>
              <a:t>stage</a:t>
            </a:r>
            <a:r>
              <a:rPr lang="en-US"/>
              <a:t> will read this pipeline register.</a:t>
            </a:r>
          </a:p>
          <a:p>
            <a:pPr lvl="1" eaLnBrk="1" hangingPunct="1"/>
            <a:r>
              <a:rPr lang="en-US"/>
              <a:t>Note that pipeline register must be edge-triggered</a:t>
            </a:r>
          </a:p>
        </p:txBody>
      </p:sp>
    </p:spTree>
    <p:extLst>
      <p:ext uri="{BB962C8B-B14F-4D97-AF65-F5344CB8AC3E}">
        <p14:creationId xmlns:p14="http://schemas.microsoft.com/office/powerpoint/2010/main" val="1090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AE620E-7AF2-4C1D-AB34-B4851B9A60BA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324600" y="1273175"/>
            <a:ext cx="2819400" cy="5000625"/>
            <a:chOff x="3984" y="802"/>
            <a:chExt cx="1776" cy="3150"/>
          </a:xfrm>
        </p:grpSpPr>
        <p:sp>
          <p:nvSpPr>
            <p:cNvPr id="24611" name="Rectangle 3"/>
            <p:cNvSpPr>
              <a:spLocks noChangeArrowheads="1"/>
            </p:cNvSpPr>
            <p:nvPr/>
          </p:nvSpPr>
          <p:spPr bwMode="auto">
            <a:xfrm>
              <a:off x="3984" y="802"/>
              <a:ext cx="672" cy="2894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612" name="Rectangle 4"/>
            <p:cNvSpPr>
              <a:spLocks noChangeArrowheads="1"/>
            </p:cNvSpPr>
            <p:nvPr/>
          </p:nvSpPr>
          <p:spPr bwMode="auto">
            <a:xfrm rot="-5400000">
              <a:off x="3737" y="2738"/>
              <a:ext cx="1166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</a:t>
              </a:r>
            </a:p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bits</a:t>
              </a:r>
            </a:p>
          </p:txBody>
        </p:sp>
        <p:sp>
          <p:nvSpPr>
            <p:cNvPr id="24613" name="Text Box 5"/>
            <p:cNvSpPr txBox="1">
              <a:spLocks noChangeArrowheads="1"/>
            </p:cNvSpPr>
            <p:nvPr/>
          </p:nvSpPr>
          <p:spPr bwMode="auto">
            <a:xfrm>
              <a:off x="4032" y="3664"/>
              <a:ext cx="172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IF / ID </a:t>
              </a:r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Pipeline register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990600" y="3603625"/>
            <a:ext cx="5334000" cy="3017838"/>
            <a:chOff x="624" y="2270"/>
            <a:chExt cx="3360" cy="1901"/>
          </a:xfrm>
        </p:grpSpPr>
        <p:sp>
          <p:nvSpPr>
            <p:cNvPr id="24603" name="Rectangle 7"/>
            <p:cNvSpPr>
              <a:spLocks noChangeArrowheads="1"/>
            </p:cNvSpPr>
            <p:nvPr/>
          </p:nvSpPr>
          <p:spPr bwMode="auto">
            <a:xfrm>
              <a:off x="672" y="2443"/>
              <a:ext cx="384" cy="51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PC</a:t>
              </a:r>
            </a:p>
          </p:txBody>
        </p:sp>
        <p:sp>
          <p:nvSpPr>
            <p:cNvPr id="24604" name="Rectangle 8"/>
            <p:cNvSpPr>
              <a:spLocks noChangeArrowheads="1"/>
            </p:cNvSpPr>
            <p:nvPr/>
          </p:nvSpPr>
          <p:spPr bwMode="auto">
            <a:xfrm>
              <a:off x="1968" y="2270"/>
              <a:ext cx="1104" cy="151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</a:t>
              </a:r>
            </a:p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memory</a:t>
              </a:r>
            </a:p>
          </p:txBody>
        </p:sp>
        <p:sp>
          <p:nvSpPr>
            <p:cNvPr id="24605" name="Line 9"/>
            <p:cNvSpPr>
              <a:spLocks noChangeShapeType="1"/>
            </p:cNvSpPr>
            <p:nvPr/>
          </p:nvSpPr>
          <p:spPr bwMode="auto">
            <a:xfrm>
              <a:off x="3072" y="3091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606" name="Line 10"/>
            <p:cNvSpPr>
              <a:spLocks noChangeShapeType="1"/>
            </p:cNvSpPr>
            <p:nvPr/>
          </p:nvSpPr>
          <p:spPr bwMode="auto">
            <a:xfrm>
              <a:off x="720" y="2961"/>
              <a:ext cx="0" cy="3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607" name="Line 11"/>
            <p:cNvSpPr>
              <a:spLocks noChangeShapeType="1"/>
            </p:cNvSpPr>
            <p:nvPr/>
          </p:nvSpPr>
          <p:spPr bwMode="auto">
            <a:xfrm>
              <a:off x="2112" y="3782"/>
              <a:ext cx="0" cy="3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608" name="Text Box 12"/>
            <p:cNvSpPr txBox="1">
              <a:spLocks noChangeArrowheads="1"/>
            </p:cNvSpPr>
            <p:nvPr/>
          </p:nvSpPr>
          <p:spPr bwMode="auto">
            <a:xfrm>
              <a:off x="624" y="2788"/>
              <a:ext cx="267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en</a:t>
              </a:r>
            </a:p>
          </p:txBody>
        </p:sp>
        <p:sp>
          <p:nvSpPr>
            <p:cNvPr id="24609" name="Text Box 13"/>
            <p:cNvSpPr txBox="1">
              <a:spLocks noChangeArrowheads="1"/>
            </p:cNvSpPr>
            <p:nvPr/>
          </p:nvSpPr>
          <p:spPr bwMode="auto">
            <a:xfrm>
              <a:off x="2016" y="3565"/>
              <a:ext cx="267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en</a:t>
              </a:r>
            </a:p>
          </p:txBody>
        </p:sp>
        <p:sp>
          <p:nvSpPr>
            <p:cNvPr id="24610" name="Line 14"/>
            <p:cNvSpPr>
              <a:spLocks noChangeShapeType="1"/>
            </p:cNvSpPr>
            <p:nvPr/>
          </p:nvSpPr>
          <p:spPr bwMode="auto">
            <a:xfrm>
              <a:off x="1056" y="2702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533400" y="1341438"/>
            <a:ext cx="4800600" cy="3016250"/>
            <a:chOff x="336" y="845"/>
            <a:chExt cx="3024" cy="1900"/>
          </a:xfrm>
        </p:grpSpPr>
        <p:sp>
          <p:nvSpPr>
            <p:cNvPr id="24588" name="Rectangle 16"/>
            <p:cNvSpPr>
              <a:spLocks noChangeArrowheads="1"/>
            </p:cNvSpPr>
            <p:nvPr/>
          </p:nvSpPr>
          <p:spPr bwMode="auto">
            <a:xfrm>
              <a:off x="1680" y="1450"/>
              <a:ext cx="288" cy="25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1</a:t>
              </a:r>
            </a:p>
          </p:txBody>
        </p:sp>
        <p:grpSp>
          <p:nvGrpSpPr>
            <p:cNvPr id="24589" name="Group 18"/>
            <p:cNvGrpSpPr>
              <a:grpSpLocks/>
            </p:cNvGrpSpPr>
            <p:nvPr/>
          </p:nvGrpSpPr>
          <p:grpSpPr bwMode="auto">
            <a:xfrm>
              <a:off x="2304" y="1450"/>
              <a:ext cx="432" cy="777"/>
              <a:chOff x="624" y="1248"/>
              <a:chExt cx="240" cy="480"/>
            </a:xfrm>
          </p:grpSpPr>
          <p:sp>
            <p:nvSpPr>
              <p:cNvPr id="24601" name="Freeform 19"/>
              <p:cNvSpPr>
                <a:spLocks/>
              </p:cNvSpPr>
              <p:nvPr/>
            </p:nvSpPr>
            <p:spPr bwMode="auto">
              <a:xfrm>
                <a:off x="624" y="1248"/>
                <a:ext cx="240" cy="480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144 h 480"/>
                  <a:gd name="T4" fmla="*/ 240 w 240"/>
                  <a:gd name="T5" fmla="*/ 336 h 480"/>
                  <a:gd name="T6" fmla="*/ 0 w 240"/>
                  <a:gd name="T7" fmla="*/ 480 h 480"/>
                  <a:gd name="T8" fmla="*/ 0 w 240"/>
                  <a:gd name="T9" fmla="*/ 336 h 480"/>
                  <a:gd name="T10" fmla="*/ 96 w 240"/>
                  <a:gd name="T11" fmla="*/ 240 h 480"/>
                  <a:gd name="T12" fmla="*/ 0 w 240"/>
                  <a:gd name="T13" fmla="*/ 144 h 480"/>
                  <a:gd name="T14" fmla="*/ 0 w 240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480"/>
                  <a:gd name="T26" fmla="*/ 240 w 240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480">
                    <a:moveTo>
                      <a:pt x="0" y="0"/>
                    </a:moveTo>
                    <a:lnTo>
                      <a:pt x="240" y="144"/>
                    </a:lnTo>
                    <a:lnTo>
                      <a:pt x="240" y="336"/>
                    </a:lnTo>
                    <a:lnTo>
                      <a:pt x="0" y="480"/>
                    </a:lnTo>
                    <a:lnTo>
                      <a:pt x="0" y="336"/>
                    </a:lnTo>
                    <a:lnTo>
                      <a:pt x="96" y="240"/>
                    </a:lnTo>
                    <a:lnTo>
                      <a:pt x="0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24602" name="Text Box 20"/>
              <p:cNvSpPr txBox="1">
                <a:spLocks noChangeArrowheads="1"/>
              </p:cNvSpPr>
              <p:nvPr/>
            </p:nvSpPr>
            <p:spPr bwMode="auto">
              <a:xfrm>
                <a:off x="680" y="1344"/>
                <a:ext cx="146" cy="20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 </a:t>
                </a:r>
                <a:r>
                  <a:rPr lang="en-US" sz="28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24590" name="AutoShape 23"/>
            <p:cNvSpPr>
              <a:spLocks noChangeArrowheads="1"/>
            </p:cNvSpPr>
            <p:nvPr/>
          </p:nvSpPr>
          <p:spPr bwMode="auto">
            <a:xfrm rot="5400000" flipH="1">
              <a:off x="429" y="1088"/>
              <a:ext cx="821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9 w 21600"/>
                <a:gd name="T13" fmla="*/ 4500 h 21600"/>
                <a:gd name="T14" fmla="*/ 17101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M</a:t>
              </a: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X</a:t>
              </a:r>
            </a:p>
          </p:txBody>
        </p:sp>
        <p:sp>
          <p:nvSpPr>
            <p:cNvPr id="24591" name="Line 24"/>
            <p:cNvSpPr>
              <a:spLocks noChangeShapeType="1"/>
            </p:cNvSpPr>
            <p:nvPr/>
          </p:nvSpPr>
          <p:spPr bwMode="auto">
            <a:xfrm>
              <a:off x="2736" y="1838"/>
              <a:ext cx="6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592" name="Line 25"/>
            <p:cNvSpPr>
              <a:spLocks noChangeShapeType="1"/>
            </p:cNvSpPr>
            <p:nvPr/>
          </p:nvSpPr>
          <p:spPr bwMode="auto">
            <a:xfrm>
              <a:off x="1008" y="1363"/>
              <a:ext cx="235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593" name="Line 26"/>
            <p:cNvSpPr>
              <a:spLocks noChangeShapeType="1"/>
            </p:cNvSpPr>
            <p:nvPr/>
          </p:nvSpPr>
          <p:spPr bwMode="auto">
            <a:xfrm>
              <a:off x="336" y="123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594" name="Line 27"/>
            <p:cNvSpPr>
              <a:spLocks noChangeShapeType="1"/>
            </p:cNvSpPr>
            <p:nvPr/>
          </p:nvSpPr>
          <p:spPr bwMode="auto">
            <a:xfrm>
              <a:off x="336" y="2745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595" name="Line 28"/>
            <p:cNvSpPr>
              <a:spLocks noChangeShapeType="1"/>
            </p:cNvSpPr>
            <p:nvPr/>
          </p:nvSpPr>
          <p:spPr bwMode="auto">
            <a:xfrm flipV="1">
              <a:off x="336" y="1234"/>
              <a:ext cx="0" cy="1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596" name="Line 29"/>
            <p:cNvSpPr>
              <a:spLocks noChangeShapeType="1"/>
            </p:cNvSpPr>
            <p:nvPr/>
          </p:nvSpPr>
          <p:spPr bwMode="auto">
            <a:xfrm flipV="1">
              <a:off x="3360" y="1363"/>
              <a:ext cx="0" cy="47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597" name="Line 30"/>
            <p:cNvSpPr>
              <a:spLocks noChangeShapeType="1"/>
            </p:cNvSpPr>
            <p:nvPr/>
          </p:nvSpPr>
          <p:spPr bwMode="auto">
            <a:xfrm>
              <a:off x="816" y="1536"/>
              <a:ext cx="0" cy="3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598" name="Line 31"/>
            <p:cNvSpPr>
              <a:spLocks noChangeShapeType="1"/>
            </p:cNvSpPr>
            <p:nvPr/>
          </p:nvSpPr>
          <p:spPr bwMode="auto">
            <a:xfrm>
              <a:off x="1968" y="1579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599" name="Line 32"/>
            <p:cNvSpPr>
              <a:spLocks noChangeShapeType="1"/>
            </p:cNvSpPr>
            <p:nvPr/>
          </p:nvSpPr>
          <p:spPr bwMode="auto">
            <a:xfrm>
              <a:off x="1680" y="2098"/>
              <a:ext cx="6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4600" name="Line 33"/>
            <p:cNvSpPr>
              <a:spLocks noChangeShapeType="1"/>
            </p:cNvSpPr>
            <p:nvPr/>
          </p:nvSpPr>
          <p:spPr bwMode="auto">
            <a:xfrm flipV="1">
              <a:off x="1680" y="2098"/>
              <a:ext cx="0" cy="60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330786" name="Line 34"/>
          <p:cNvSpPr>
            <a:spLocks noChangeShapeType="1"/>
          </p:cNvSpPr>
          <p:nvPr/>
        </p:nvSpPr>
        <p:spPr bwMode="auto">
          <a:xfrm>
            <a:off x="1600200" y="1616075"/>
            <a:ext cx="7086600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0787" name="Text Box 35"/>
          <p:cNvSpPr txBox="1">
            <a:spLocks noChangeArrowheads="1"/>
          </p:cNvSpPr>
          <p:nvPr/>
        </p:nvSpPr>
        <p:spPr bwMode="auto">
          <a:xfrm rot="16200000">
            <a:off x="6367894" y="3321994"/>
            <a:ext cx="3561488" cy="461665"/>
          </a:xfrm>
          <a:prstGeom prst="rect">
            <a:avLst/>
          </a:prstGeom>
          <a:solidFill>
            <a:srgbClr val="339966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rPr>
              <a:t>Rest of pipelined </a:t>
            </a:r>
            <a:r>
              <a:rPr lang="en-US" b="1" dirty="0" err="1"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rPr>
              <a:t>datapath</a:t>
            </a:r>
            <a:endParaRPr lang="en-US" b="1" dirty="0">
              <a:solidFill>
                <a:srgbClr val="FFFFCC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5334000" y="1820863"/>
            <a:ext cx="1981200" cy="1852612"/>
            <a:chOff x="3360" y="1147"/>
            <a:chExt cx="1248" cy="1167"/>
          </a:xfrm>
        </p:grpSpPr>
        <p:sp>
          <p:nvSpPr>
            <p:cNvPr id="24586" name="Rectangle 37"/>
            <p:cNvSpPr>
              <a:spLocks noChangeArrowheads="1"/>
            </p:cNvSpPr>
            <p:nvPr/>
          </p:nvSpPr>
          <p:spPr bwMode="auto">
            <a:xfrm rot="-5400000">
              <a:off x="3736" y="1443"/>
              <a:ext cx="1167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PC + 1</a:t>
              </a:r>
            </a:p>
          </p:txBody>
        </p:sp>
        <p:sp>
          <p:nvSpPr>
            <p:cNvPr id="24587" name="Line 38"/>
            <p:cNvSpPr>
              <a:spLocks noChangeShapeType="1"/>
            </p:cNvSpPr>
            <p:nvPr/>
          </p:nvSpPr>
          <p:spPr bwMode="auto">
            <a:xfrm>
              <a:off x="3360" y="1838"/>
              <a:ext cx="6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24585" name="Rectangle 3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Pipeline datapath – Fetch stage</a:t>
            </a:r>
          </a:p>
        </p:txBody>
      </p:sp>
    </p:spTree>
    <p:extLst>
      <p:ext uri="{BB962C8B-B14F-4D97-AF65-F5344CB8AC3E}">
        <p14:creationId xmlns:p14="http://schemas.microsoft.com/office/powerpoint/2010/main" val="41488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86" grpId="0" animBg="1"/>
      <p:bldP spid="3307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9368FA-3222-466C-9DFC-309950A6F4DE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Stage 2</a:t>
            </a:r>
            <a:r>
              <a:rPr lang="en-US"/>
              <a:t>: Decode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Design a datapath that reads the IF/ID pipeline register, decodes instruction and reads register file (specified by regA and regB of instruction bits).</a:t>
            </a:r>
          </a:p>
          <a:p>
            <a:pPr lvl="1" eaLnBrk="1" hangingPunct="1"/>
            <a:r>
              <a:rPr lang="en-US"/>
              <a:t>Decode is easy, just pass on the opcode and let later stages figure out their own control signals for the instruction.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Write everything needed to complete execution to the </a:t>
            </a:r>
            <a:r>
              <a:rPr lang="en-US">
                <a:solidFill>
                  <a:schemeClr val="accent2"/>
                </a:solidFill>
              </a:rPr>
              <a:t>pipeline register (ID/EX)</a:t>
            </a:r>
          </a:p>
          <a:p>
            <a:pPr lvl="1" eaLnBrk="1" hangingPunct="1"/>
            <a:r>
              <a:rPr lang="en-US"/>
              <a:t>Pass on the offset field and both destination register specifiers (or simply pass on the whole instruction!).</a:t>
            </a:r>
          </a:p>
          <a:p>
            <a:pPr lvl="1" eaLnBrk="1" hangingPunct="1"/>
            <a:r>
              <a:rPr lang="en-US"/>
              <a:t>Including PC+1 even though decode didn’t use it.</a:t>
            </a:r>
          </a:p>
        </p:txBody>
      </p:sp>
    </p:spTree>
    <p:extLst>
      <p:ext uri="{BB962C8B-B14F-4D97-AF65-F5344CB8AC3E}">
        <p14:creationId xmlns:p14="http://schemas.microsoft.com/office/powerpoint/2010/main" val="626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E8FE8F-3EF0-4FF4-9EB9-5F44A74398A5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553200" y="1296988"/>
            <a:ext cx="2438400" cy="4968875"/>
            <a:chOff x="4128" y="817"/>
            <a:chExt cx="1536" cy="3130"/>
          </a:xfrm>
        </p:grpSpPr>
        <p:sp>
          <p:nvSpPr>
            <p:cNvPr id="26667" name="Rectangle 12"/>
            <p:cNvSpPr>
              <a:spLocks noChangeArrowheads="1"/>
            </p:cNvSpPr>
            <p:nvPr/>
          </p:nvSpPr>
          <p:spPr bwMode="auto">
            <a:xfrm>
              <a:off x="4560" y="817"/>
              <a:ext cx="672" cy="2850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68" name="Text Box 13"/>
            <p:cNvSpPr txBox="1">
              <a:spLocks noChangeArrowheads="1"/>
            </p:cNvSpPr>
            <p:nvPr/>
          </p:nvSpPr>
          <p:spPr bwMode="auto">
            <a:xfrm>
              <a:off x="4128" y="3659"/>
              <a:ext cx="153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ID / EX</a:t>
              </a:r>
            </a:p>
          </p:txBody>
        </p:sp>
        <p:sp>
          <p:nvSpPr>
            <p:cNvPr id="26669" name="Rectangle 14"/>
            <p:cNvSpPr>
              <a:spLocks noChangeArrowheads="1"/>
            </p:cNvSpPr>
            <p:nvPr/>
          </p:nvSpPr>
          <p:spPr bwMode="auto">
            <a:xfrm rot="-5400000">
              <a:off x="4594" y="1479"/>
              <a:ext cx="604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Contents</a:t>
              </a: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Of </a:t>
              </a:r>
              <a:r>
                <a:rPr lang="en-US" sz="1800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regA</a:t>
              </a:r>
              <a:endPara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70" name="Rectangle 15"/>
            <p:cNvSpPr>
              <a:spLocks noChangeArrowheads="1"/>
            </p:cNvSpPr>
            <p:nvPr/>
          </p:nvSpPr>
          <p:spPr bwMode="auto">
            <a:xfrm rot="-5400000">
              <a:off x="4594" y="2127"/>
              <a:ext cx="604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Contents</a:t>
              </a: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Of </a:t>
              </a:r>
              <a:r>
                <a:rPr lang="en-US" sz="1800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regB</a:t>
              </a:r>
              <a:endPara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743200" y="3143250"/>
            <a:ext cx="6172200" cy="2541588"/>
            <a:chOff x="1728" y="1980"/>
            <a:chExt cx="3888" cy="1601"/>
          </a:xfrm>
        </p:grpSpPr>
        <p:sp>
          <p:nvSpPr>
            <p:cNvPr id="26659" name="Line 3"/>
            <p:cNvSpPr>
              <a:spLocks noChangeShapeType="1"/>
            </p:cNvSpPr>
            <p:nvPr/>
          </p:nvSpPr>
          <p:spPr bwMode="auto">
            <a:xfrm>
              <a:off x="1728" y="3581"/>
              <a:ext cx="388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60" name="Line 4"/>
            <p:cNvSpPr>
              <a:spLocks noChangeShapeType="1"/>
            </p:cNvSpPr>
            <p:nvPr/>
          </p:nvSpPr>
          <p:spPr bwMode="auto">
            <a:xfrm flipH="1">
              <a:off x="2064" y="2587"/>
              <a:ext cx="48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61" name="Line 5"/>
            <p:cNvSpPr>
              <a:spLocks noChangeShapeType="1"/>
            </p:cNvSpPr>
            <p:nvPr/>
          </p:nvSpPr>
          <p:spPr bwMode="auto">
            <a:xfrm>
              <a:off x="2064" y="2587"/>
              <a:ext cx="0" cy="77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62" name="Line 6"/>
            <p:cNvSpPr>
              <a:spLocks noChangeShapeType="1"/>
            </p:cNvSpPr>
            <p:nvPr/>
          </p:nvSpPr>
          <p:spPr bwMode="auto">
            <a:xfrm flipV="1">
              <a:off x="2064" y="3360"/>
              <a:ext cx="3552" cy="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63" name="Line 7"/>
            <p:cNvSpPr>
              <a:spLocks noChangeShapeType="1"/>
            </p:cNvSpPr>
            <p:nvPr/>
          </p:nvSpPr>
          <p:spPr bwMode="auto">
            <a:xfrm flipH="1">
              <a:off x="1728" y="2242"/>
              <a:ext cx="81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64" name="Line 8"/>
            <p:cNvSpPr>
              <a:spLocks noChangeShapeType="1"/>
            </p:cNvSpPr>
            <p:nvPr/>
          </p:nvSpPr>
          <p:spPr bwMode="auto">
            <a:xfrm>
              <a:off x="1728" y="2242"/>
              <a:ext cx="0" cy="133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65" name="Text Box 9"/>
            <p:cNvSpPr txBox="1">
              <a:spLocks noChangeArrowheads="1"/>
            </p:cNvSpPr>
            <p:nvPr/>
          </p:nvSpPr>
          <p:spPr bwMode="auto">
            <a:xfrm>
              <a:off x="1776" y="1980"/>
              <a:ext cx="736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Destreg</a:t>
              </a:r>
              <a:endPara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66" name="Text Box 10"/>
            <p:cNvSpPr txBox="1">
              <a:spLocks noChangeArrowheads="1"/>
            </p:cNvSpPr>
            <p:nvPr/>
          </p:nvSpPr>
          <p:spPr bwMode="auto">
            <a:xfrm>
              <a:off x="2016" y="2326"/>
              <a:ext cx="494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Data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1752600" y="2286000"/>
            <a:ext cx="5486400" cy="2717800"/>
            <a:chOff x="1104" y="1440"/>
            <a:chExt cx="3456" cy="1712"/>
          </a:xfrm>
        </p:grpSpPr>
        <p:sp>
          <p:nvSpPr>
            <p:cNvPr id="26646" name="Line 18"/>
            <p:cNvSpPr>
              <a:spLocks noChangeShapeType="1"/>
            </p:cNvSpPr>
            <p:nvPr/>
          </p:nvSpPr>
          <p:spPr bwMode="auto">
            <a:xfrm>
              <a:off x="2688" y="2936"/>
              <a:ext cx="0" cy="2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grpSp>
          <p:nvGrpSpPr>
            <p:cNvPr id="26647" name="Group 54"/>
            <p:cNvGrpSpPr>
              <a:grpSpLocks/>
            </p:cNvGrpSpPr>
            <p:nvPr/>
          </p:nvGrpSpPr>
          <p:grpSpPr bwMode="auto">
            <a:xfrm>
              <a:off x="1104" y="1440"/>
              <a:ext cx="3456" cy="1557"/>
              <a:chOff x="1104" y="1440"/>
              <a:chExt cx="3456" cy="1557"/>
            </a:xfrm>
          </p:grpSpPr>
          <p:grpSp>
            <p:nvGrpSpPr>
              <p:cNvPr id="26648" name="Group 19"/>
              <p:cNvGrpSpPr>
                <a:grpSpLocks/>
              </p:cNvGrpSpPr>
              <p:nvPr/>
            </p:nvGrpSpPr>
            <p:grpSpPr bwMode="auto">
              <a:xfrm>
                <a:off x="1104" y="1440"/>
                <a:ext cx="3456" cy="1557"/>
                <a:chOff x="1104" y="1053"/>
                <a:chExt cx="3456" cy="1731"/>
              </a:xfrm>
            </p:grpSpPr>
            <p:sp>
              <p:nvSpPr>
                <p:cNvPr id="26650" name="Rectangle 20"/>
                <p:cNvSpPr>
                  <a:spLocks noChangeArrowheads="1"/>
                </p:cNvSpPr>
                <p:nvPr/>
              </p:nvSpPr>
              <p:spPr bwMode="auto">
                <a:xfrm>
                  <a:off x="2544" y="1104"/>
                  <a:ext cx="1104" cy="1680"/>
                </a:xfrm>
                <a:prstGeom prst="rect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Calibri" pitchFamily="34" charset="0"/>
                      <a:ea typeface="+mn-ea"/>
                      <a:cs typeface="Arial" charset="0"/>
                    </a:rPr>
                    <a:t>Register File</a:t>
                  </a:r>
                </a:p>
              </p:txBody>
            </p:sp>
            <p:sp>
              <p:nvSpPr>
                <p:cNvPr id="26651" name="Line 21"/>
                <p:cNvSpPr>
                  <a:spLocks noChangeShapeType="1"/>
                </p:cNvSpPr>
                <p:nvPr/>
              </p:nvSpPr>
              <p:spPr bwMode="auto">
                <a:xfrm>
                  <a:off x="3648" y="1440"/>
                  <a:ext cx="91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26652" name="Line 22"/>
                <p:cNvSpPr>
                  <a:spLocks noChangeShapeType="1"/>
                </p:cNvSpPr>
                <p:nvPr/>
              </p:nvSpPr>
              <p:spPr bwMode="auto">
                <a:xfrm>
                  <a:off x="1296" y="1344"/>
                  <a:ext cx="1248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26653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1584"/>
                  <a:ext cx="1248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26654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160"/>
                  <a:ext cx="91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26655" name="Line 25"/>
                <p:cNvSpPr>
                  <a:spLocks noChangeShapeType="1"/>
                </p:cNvSpPr>
                <p:nvPr/>
              </p:nvSpPr>
              <p:spPr bwMode="auto">
                <a:xfrm>
                  <a:off x="1296" y="1344"/>
                  <a:ext cx="0" cy="139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2665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4" y="2736"/>
                  <a:ext cx="19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2665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920" y="1053"/>
                  <a:ext cx="490" cy="32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000000"/>
                      </a:solidFill>
                      <a:latin typeface="Calibri" pitchFamily="34" charset="0"/>
                      <a:ea typeface="+mn-ea"/>
                      <a:cs typeface="Arial" charset="0"/>
                    </a:rPr>
                    <a:t>regA</a:t>
                  </a:r>
                  <a:endParaRPr lang="en-US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2665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20" y="1293"/>
                  <a:ext cx="482" cy="32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000000"/>
                      </a:solidFill>
                      <a:latin typeface="Calibri" pitchFamily="34" charset="0"/>
                      <a:ea typeface="+mn-ea"/>
                      <a:cs typeface="Arial" charset="0"/>
                    </a:rPr>
                    <a:t>regB</a:t>
                  </a:r>
                  <a:endParaRPr lang="en-US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endParaRPr>
                </a:p>
              </p:txBody>
            </p:sp>
          </p:grpSp>
          <p:sp>
            <p:nvSpPr>
              <p:cNvPr id="26649" name="Text Box 29"/>
              <p:cNvSpPr txBox="1">
                <a:spLocks noChangeArrowheads="1"/>
              </p:cNvSpPr>
              <p:nvPr/>
            </p:nvSpPr>
            <p:spPr bwMode="auto">
              <a:xfrm>
                <a:off x="2592" y="2697"/>
                <a:ext cx="267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en</a:t>
                </a:r>
              </a:p>
            </p:txBody>
          </p:sp>
        </p:grpSp>
      </p:grpSp>
      <p:sp>
        <p:nvSpPr>
          <p:cNvPr id="332830" name="Text Box 30"/>
          <p:cNvSpPr txBox="1">
            <a:spLocks noChangeArrowheads="1"/>
          </p:cNvSpPr>
          <p:nvPr/>
        </p:nvSpPr>
        <p:spPr bwMode="auto">
          <a:xfrm rot="16200000">
            <a:off x="6901294" y="2933850"/>
            <a:ext cx="3561488" cy="461665"/>
          </a:xfrm>
          <a:prstGeom prst="rect">
            <a:avLst/>
          </a:prstGeom>
          <a:solidFill>
            <a:srgbClr val="339966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rPr>
              <a:t>Rest of pipelined </a:t>
            </a:r>
            <a:r>
              <a:rPr lang="en-US" b="1" dirty="0" err="1"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rPr>
              <a:t>datapath</a:t>
            </a:r>
            <a:endParaRPr lang="en-US" b="1" dirty="0">
              <a:solidFill>
                <a:srgbClr val="FFFFCC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752600" y="1571625"/>
            <a:ext cx="6477000" cy="685800"/>
            <a:chOff x="1104" y="990"/>
            <a:chExt cx="4080" cy="432"/>
          </a:xfrm>
        </p:grpSpPr>
        <p:sp>
          <p:nvSpPr>
            <p:cNvPr id="26644" name="Rectangle 38"/>
            <p:cNvSpPr>
              <a:spLocks noChangeArrowheads="1"/>
            </p:cNvSpPr>
            <p:nvPr/>
          </p:nvSpPr>
          <p:spPr bwMode="auto">
            <a:xfrm rot="-5400000">
              <a:off x="4680" y="918"/>
              <a:ext cx="432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PC + 1</a:t>
              </a:r>
            </a:p>
          </p:txBody>
        </p:sp>
        <p:sp>
          <p:nvSpPr>
            <p:cNvPr id="26645" name="Line 39"/>
            <p:cNvSpPr>
              <a:spLocks noChangeShapeType="1"/>
            </p:cNvSpPr>
            <p:nvPr/>
          </p:nvSpPr>
          <p:spPr bwMode="auto">
            <a:xfrm>
              <a:off x="1104" y="1249"/>
              <a:ext cx="345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332840" name="Line 40"/>
          <p:cNvSpPr>
            <a:spLocks noChangeShapeType="1"/>
          </p:cNvSpPr>
          <p:nvPr/>
        </p:nvSpPr>
        <p:spPr bwMode="auto">
          <a:xfrm>
            <a:off x="152400" y="1433513"/>
            <a:ext cx="8839200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2057400" y="4381500"/>
            <a:ext cx="6172200" cy="1166813"/>
            <a:chOff x="1296" y="2760"/>
            <a:chExt cx="3888" cy="735"/>
          </a:xfrm>
        </p:grpSpPr>
        <p:sp>
          <p:nvSpPr>
            <p:cNvPr id="26641" name="Rectangle 42"/>
            <p:cNvSpPr>
              <a:spLocks noChangeArrowheads="1"/>
            </p:cNvSpPr>
            <p:nvPr/>
          </p:nvSpPr>
          <p:spPr bwMode="auto">
            <a:xfrm rot="-5400000">
              <a:off x="4528" y="2840"/>
              <a:ext cx="73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bits</a:t>
              </a:r>
            </a:p>
          </p:txBody>
        </p:sp>
        <p:sp>
          <p:nvSpPr>
            <p:cNvPr id="26642" name="Line 43"/>
            <p:cNvSpPr>
              <a:spLocks noChangeShapeType="1"/>
            </p:cNvSpPr>
            <p:nvPr/>
          </p:nvSpPr>
          <p:spPr bwMode="auto">
            <a:xfrm>
              <a:off x="1296" y="2760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43" name="Line 44"/>
            <p:cNvSpPr>
              <a:spLocks noChangeShapeType="1"/>
            </p:cNvSpPr>
            <p:nvPr/>
          </p:nvSpPr>
          <p:spPr bwMode="auto">
            <a:xfrm>
              <a:off x="1296" y="3192"/>
              <a:ext cx="32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98425" y="1296988"/>
            <a:ext cx="3635375" cy="4960937"/>
            <a:chOff x="62" y="817"/>
            <a:chExt cx="2290" cy="3125"/>
          </a:xfrm>
        </p:grpSpPr>
        <p:sp>
          <p:nvSpPr>
            <p:cNvPr id="26636" name="Rectangle 33"/>
            <p:cNvSpPr>
              <a:spLocks noChangeArrowheads="1"/>
            </p:cNvSpPr>
            <p:nvPr/>
          </p:nvSpPr>
          <p:spPr bwMode="auto">
            <a:xfrm>
              <a:off x="432" y="817"/>
              <a:ext cx="672" cy="2837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637" name="Rectangle 34"/>
            <p:cNvSpPr>
              <a:spLocks noChangeArrowheads="1"/>
            </p:cNvSpPr>
            <p:nvPr/>
          </p:nvSpPr>
          <p:spPr bwMode="auto">
            <a:xfrm rot="-5400000">
              <a:off x="364" y="2804"/>
              <a:ext cx="807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bits</a:t>
              </a:r>
            </a:p>
          </p:txBody>
        </p:sp>
        <p:sp>
          <p:nvSpPr>
            <p:cNvPr id="26638" name="Text Box 35"/>
            <p:cNvSpPr txBox="1">
              <a:spLocks noChangeArrowheads="1"/>
            </p:cNvSpPr>
            <p:nvPr/>
          </p:nvSpPr>
          <p:spPr bwMode="auto">
            <a:xfrm>
              <a:off x="480" y="3654"/>
              <a:ext cx="187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IF / ID </a:t>
              </a:r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Pipeline register</a:t>
              </a:r>
            </a:p>
          </p:txBody>
        </p:sp>
        <p:sp>
          <p:nvSpPr>
            <p:cNvPr id="26639" name="Rectangle 36"/>
            <p:cNvSpPr>
              <a:spLocks noChangeArrowheads="1"/>
            </p:cNvSpPr>
            <p:nvPr/>
          </p:nvSpPr>
          <p:spPr bwMode="auto">
            <a:xfrm rot="-5400000">
              <a:off x="530" y="897"/>
              <a:ext cx="47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PC + 1</a:t>
              </a:r>
            </a:p>
          </p:txBody>
        </p:sp>
        <p:sp>
          <p:nvSpPr>
            <p:cNvPr id="26640" name="Text Box 45"/>
            <p:cNvSpPr txBox="1">
              <a:spLocks noChangeArrowheads="1"/>
            </p:cNvSpPr>
            <p:nvPr/>
          </p:nvSpPr>
          <p:spPr bwMode="auto">
            <a:xfrm rot="16200000">
              <a:off x="-793" y="2125"/>
              <a:ext cx="2001" cy="29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Stage 1: Fetch </a:t>
              </a:r>
              <a:r>
                <a:rPr lang="en-US" b="1" dirty="0" err="1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datapath</a:t>
              </a:r>
              <a:endParaRPr lang="en-US" b="1" dirty="0"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26635" name="Rectangle 4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Pipeline datapath – Decode stage</a:t>
            </a:r>
          </a:p>
        </p:txBody>
      </p:sp>
    </p:spTree>
    <p:extLst>
      <p:ext uri="{BB962C8B-B14F-4D97-AF65-F5344CB8AC3E}">
        <p14:creationId xmlns:p14="http://schemas.microsoft.com/office/powerpoint/2010/main" val="139608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30" grpId="0" animBg="1"/>
      <p:bldP spid="3328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7E6A0B-4B00-432D-95CF-71C76E03862D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Stage 3</a:t>
            </a:r>
            <a:r>
              <a:rPr lang="en-US"/>
              <a:t>: Execute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Design a datapath that performs the proper ALU operation for the instruction specified and the values present in the ID/EX pipeline register.</a:t>
            </a:r>
          </a:p>
          <a:p>
            <a:pPr lvl="1" eaLnBrk="1" hangingPunct="1"/>
            <a:r>
              <a:rPr lang="en-US"/>
              <a:t>The inputs are the contents of regA and either the contents of regB or the offset field on the instruction.</a:t>
            </a:r>
          </a:p>
          <a:p>
            <a:pPr lvl="1" eaLnBrk="1" hangingPunct="1"/>
            <a:r>
              <a:rPr lang="en-US"/>
              <a:t>Also, calculate PC+1+offset in case this is a branch.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Write everything needed to complete execution to the </a:t>
            </a:r>
            <a:r>
              <a:rPr lang="en-US">
                <a:solidFill>
                  <a:schemeClr val="accent2"/>
                </a:solidFill>
              </a:rPr>
              <a:t>pipeline register (EX/Mem)</a:t>
            </a:r>
          </a:p>
          <a:p>
            <a:pPr lvl="1" eaLnBrk="1" hangingPunct="1"/>
            <a:r>
              <a:rPr lang="en-US"/>
              <a:t>ALU result, contents of regB and PC+1+offset</a:t>
            </a:r>
          </a:p>
          <a:p>
            <a:pPr lvl="1" eaLnBrk="1" hangingPunct="1"/>
            <a:r>
              <a:rPr lang="en-US"/>
              <a:t>Instruction bits  for opcode and destReg specifiers</a:t>
            </a:r>
          </a:p>
          <a:p>
            <a:pPr lvl="1" eaLnBrk="1" hangingPunct="1"/>
            <a:r>
              <a:rPr lang="en-US"/>
              <a:t>Result from comparison of regA and regB contents</a:t>
            </a:r>
          </a:p>
        </p:txBody>
      </p:sp>
    </p:spTree>
    <p:extLst>
      <p:ext uri="{BB962C8B-B14F-4D97-AF65-F5344CB8AC3E}">
        <p14:creationId xmlns:p14="http://schemas.microsoft.com/office/powerpoint/2010/main" val="23128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D115CC-A651-475F-84C8-E9681F281F78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0" y="5999163"/>
            <a:ext cx="2438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ID / EX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6553200" y="1295400"/>
            <a:ext cx="2438400" cy="5181600"/>
            <a:chOff x="4128" y="816"/>
            <a:chExt cx="1536" cy="3264"/>
          </a:xfrm>
        </p:grpSpPr>
        <p:sp>
          <p:nvSpPr>
            <p:cNvPr id="28720" name="Text Box 8"/>
            <p:cNvSpPr txBox="1">
              <a:spLocks noChangeArrowheads="1"/>
            </p:cNvSpPr>
            <p:nvPr/>
          </p:nvSpPr>
          <p:spPr bwMode="auto">
            <a:xfrm rot="16200000">
              <a:off x="4347" y="1973"/>
              <a:ext cx="2243" cy="29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Rest of pipelined </a:t>
              </a:r>
              <a:r>
                <a:rPr lang="en-US" b="1" dirty="0" err="1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datapath</a:t>
              </a:r>
              <a:endParaRPr lang="en-US" b="1" dirty="0"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grpSp>
          <p:nvGrpSpPr>
            <p:cNvPr id="28721" name="Group 62"/>
            <p:cNvGrpSpPr>
              <a:grpSpLocks/>
            </p:cNvGrpSpPr>
            <p:nvPr/>
          </p:nvGrpSpPr>
          <p:grpSpPr bwMode="auto">
            <a:xfrm>
              <a:off x="4560" y="816"/>
              <a:ext cx="672" cy="2976"/>
              <a:chOff x="4560" y="816"/>
              <a:chExt cx="672" cy="2976"/>
            </a:xfrm>
          </p:grpSpPr>
          <p:sp>
            <p:nvSpPr>
              <p:cNvPr id="28723" name="Rectangle 11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672" cy="2976"/>
              </a:xfrm>
              <a:prstGeom prst="rect">
                <a:avLst/>
              </a:prstGeom>
              <a:solidFill>
                <a:schemeClr val="accent1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28724" name="Rectangle 12"/>
              <p:cNvSpPr>
                <a:spLocks noChangeArrowheads="1"/>
              </p:cNvSpPr>
              <p:nvPr/>
            </p:nvSpPr>
            <p:spPr bwMode="auto">
              <a:xfrm rot="-5400000">
                <a:off x="4550" y="1561"/>
                <a:ext cx="691" cy="576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 err="1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Alu</a:t>
                </a:r>
                <a:endPara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  <a:p>
                <a:pPr algn="ctr"/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Result</a:t>
                </a:r>
              </a:p>
            </p:txBody>
          </p:sp>
        </p:grpSp>
        <p:sp>
          <p:nvSpPr>
            <p:cNvPr id="28722" name="Text Box 13"/>
            <p:cNvSpPr txBox="1">
              <a:spLocks noChangeArrowheads="1"/>
            </p:cNvSpPr>
            <p:nvPr/>
          </p:nvSpPr>
          <p:spPr bwMode="auto">
            <a:xfrm>
              <a:off x="4128" y="3792"/>
              <a:ext cx="153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EX/</a:t>
              </a:r>
              <a:r>
                <a:rPr lang="en-US" b="1" dirty="0" err="1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Mem</a:t>
              </a:r>
              <a:endParaRPr lang="en-US" b="1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68263" y="1295400"/>
            <a:ext cx="1684337" cy="4703763"/>
            <a:chOff x="43" y="816"/>
            <a:chExt cx="1061" cy="2963"/>
          </a:xfrm>
        </p:grpSpPr>
        <p:sp>
          <p:nvSpPr>
            <p:cNvPr id="28714" name="Rectangle 3"/>
            <p:cNvSpPr>
              <a:spLocks noChangeArrowheads="1"/>
            </p:cNvSpPr>
            <p:nvPr/>
          </p:nvSpPr>
          <p:spPr bwMode="auto">
            <a:xfrm>
              <a:off x="432" y="816"/>
              <a:ext cx="672" cy="2963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15" name="Rectangle 5"/>
            <p:cNvSpPr>
              <a:spLocks noChangeArrowheads="1"/>
            </p:cNvSpPr>
            <p:nvPr/>
          </p:nvSpPr>
          <p:spPr bwMode="auto">
            <a:xfrm rot="-5400000">
              <a:off x="465" y="1690"/>
              <a:ext cx="60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Contents</a:t>
              </a: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Of </a:t>
              </a:r>
              <a:r>
                <a:rPr lang="en-US" sz="1800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regA</a:t>
              </a:r>
              <a:endPara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16" name="Rectangle 6"/>
            <p:cNvSpPr>
              <a:spLocks noChangeArrowheads="1"/>
            </p:cNvSpPr>
            <p:nvPr/>
          </p:nvSpPr>
          <p:spPr bwMode="auto">
            <a:xfrm rot="-5400000">
              <a:off x="465" y="2338"/>
              <a:ext cx="60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Contents</a:t>
              </a: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Of </a:t>
              </a:r>
              <a:r>
                <a:rPr lang="en-US" sz="1800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regB</a:t>
              </a:r>
              <a:endPara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17" name="Rectangle 14"/>
            <p:cNvSpPr>
              <a:spLocks noChangeArrowheads="1"/>
            </p:cNvSpPr>
            <p:nvPr/>
          </p:nvSpPr>
          <p:spPr bwMode="auto">
            <a:xfrm rot="-5400000">
              <a:off x="466" y="1042"/>
              <a:ext cx="604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PC + 1</a:t>
              </a:r>
            </a:p>
          </p:txBody>
        </p:sp>
        <p:sp>
          <p:nvSpPr>
            <p:cNvPr id="28718" name="Rectangle 16"/>
            <p:cNvSpPr>
              <a:spLocks noChangeArrowheads="1"/>
            </p:cNvSpPr>
            <p:nvPr/>
          </p:nvSpPr>
          <p:spPr bwMode="auto">
            <a:xfrm rot="-5400000">
              <a:off x="400" y="3051"/>
              <a:ext cx="73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bits</a:t>
              </a:r>
            </a:p>
          </p:txBody>
        </p:sp>
        <p:sp>
          <p:nvSpPr>
            <p:cNvPr id="28719" name="Text Box 17"/>
            <p:cNvSpPr txBox="1">
              <a:spLocks noChangeArrowheads="1"/>
            </p:cNvSpPr>
            <p:nvPr/>
          </p:nvSpPr>
          <p:spPr bwMode="auto">
            <a:xfrm rot="16200000">
              <a:off x="-899" y="1933"/>
              <a:ext cx="2175" cy="29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Stage 2: Decode </a:t>
              </a:r>
              <a:r>
                <a:rPr lang="en-US" b="1" dirty="0" err="1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datapath</a:t>
              </a:r>
              <a:endParaRPr lang="en-US" b="1" dirty="0"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667000" y="4716463"/>
            <a:ext cx="5562600" cy="1096962"/>
            <a:chOff x="1680" y="2971"/>
            <a:chExt cx="3504" cy="691"/>
          </a:xfrm>
        </p:grpSpPr>
        <p:sp>
          <p:nvSpPr>
            <p:cNvPr id="28712" name="Line 19"/>
            <p:cNvSpPr>
              <a:spLocks noChangeShapeType="1"/>
            </p:cNvSpPr>
            <p:nvPr/>
          </p:nvSpPr>
          <p:spPr bwMode="auto">
            <a:xfrm>
              <a:off x="1680" y="3446"/>
              <a:ext cx="2880" cy="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13" name="Rectangle 20"/>
            <p:cNvSpPr>
              <a:spLocks noChangeArrowheads="1"/>
            </p:cNvSpPr>
            <p:nvPr/>
          </p:nvSpPr>
          <p:spPr bwMode="auto">
            <a:xfrm rot="-5400000">
              <a:off x="4550" y="3029"/>
              <a:ext cx="691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bits</a:t>
              </a: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752600" y="1371600"/>
            <a:ext cx="6477000" cy="3071813"/>
            <a:chOff x="1104" y="864"/>
            <a:chExt cx="4080" cy="1935"/>
          </a:xfrm>
        </p:grpSpPr>
        <p:sp>
          <p:nvSpPr>
            <p:cNvPr id="28705" name="Rectangle 22"/>
            <p:cNvSpPr>
              <a:spLocks noChangeArrowheads="1"/>
            </p:cNvSpPr>
            <p:nvPr/>
          </p:nvSpPr>
          <p:spPr bwMode="auto">
            <a:xfrm rot="-5400000">
              <a:off x="4598" y="874"/>
              <a:ext cx="596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PC+1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+offset</a:t>
              </a:r>
            </a:p>
          </p:txBody>
        </p:sp>
        <p:sp>
          <p:nvSpPr>
            <p:cNvPr id="28706" name="Freeform 24"/>
            <p:cNvSpPr>
              <a:spLocks/>
            </p:cNvSpPr>
            <p:nvPr/>
          </p:nvSpPr>
          <p:spPr bwMode="auto">
            <a:xfrm>
              <a:off x="2016" y="984"/>
              <a:ext cx="384" cy="735"/>
            </a:xfrm>
            <a:custGeom>
              <a:avLst/>
              <a:gdLst>
                <a:gd name="T0" fmla="*/ 0 w 240"/>
                <a:gd name="T1" fmla="*/ 0 h 480"/>
                <a:gd name="T2" fmla="*/ 982 w 240"/>
                <a:gd name="T3" fmla="*/ 518 h 480"/>
                <a:gd name="T4" fmla="*/ 982 w 240"/>
                <a:gd name="T5" fmla="*/ 1208 h 480"/>
                <a:gd name="T6" fmla="*/ 0 w 240"/>
                <a:gd name="T7" fmla="*/ 1723 h 480"/>
                <a:gd name="T8" fmla="*/ 0 w 240"/>
                <a:gd name="T9" fmla="*/ 1208 h 480"/>
                <a:gd name="T10" fmla="*/ 394 w 240"/>
                <a:gd name="T11" fmla="*/ 864 h 480"/>
                <a:gd name="T12" fmla="*/ 0 w 240"/>
                <a:gd name="T13" fmla="*/ 518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07" name="Text Box 25"/>
            <p:cNvSpPr txBox="1">
              <a:spLocks noChangeArrowheads="1"/>
            </p:cNvSpPr>
            <p:nvPr/>
          </p:nvSpPr>
          <p:spPr bwMode="auto">
            <a:xfrm>
              <a:off x="2009" y="1064"/>
              <a:ext cx="421" cy="5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  </a:t>
              </a:r>
              <a:r>
                <a:rPr lang="en-US" sz="32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  <p:sp>
          <p:nvSpPr>
            <p:cNvPr id="28708" name="Line 26"/>
            <p:cNvSpPr>
              <a:spLocks noChangeShapeType="1"/>
            </p:cNvSpPr>
            <p:nvPr/>
          </p:nvSpPr>
          <p:spPr bwMode="auto">
            <a:xfrm>
              <a:off x="1680" y="1589"/>
              <a:ext cx="0" cy="121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09" name="Line 27"/>
            <p:cNvSpPr>
              <a:spLocks noChangeShapeType="1"/>
            </p:cNvSpPr>
            <p:nvPr/>
          </p:nvSpPr>
          <p:spPr bwMode="auto">
            <a:xfrm>
              <a:off x="1680" y="1589"/>
              <a:ext cx="336" cy="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10" name="Line 28"/>
            <p:cNvSpPr>
              <a:spLocks noChangeShapeType="1"/>
            </p:cNvSpPr>
            <p:nvPr/>
          </p:nvSpPr>
          <p:spPr bwMode="auto">
            <a:xfrm>
              <a:off x="1104" y="1114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11" name="Line 29"/>
            <p:cNvSpPr>
              <a:spLocks noChangeShapeType="1"/>
            </p:cNvSpPr>
            <p:nvPr/>
          </p:nvSpPr>
          <p:spPr bwMode="auto">
            <a:xfrm>
              <a:off x="2400" y="1287"/>
              <a:ext cx="21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3124200" y="3551238"/>
            <a:ext cx="5105400" cy="1508125"/>
            <a:chOff x="1968" y="2237"/>
            <a:chExt cx="3216" cy="950"/>
          </a:xfrm>
        </p:grpSpPr>
        <p:sp>
          <p:nvSpPr>
            <p:cNvPr id="28700" name="Rectangle 31"/>
            <p:cNvSpPr>
              <a:spLocks noChangeArrowheads="1"/>
            </p:cNvSpPr>
            <p:nvPr/>
          </p:nvSpPr>
          <p:spPr bwMode="auto">
            <a:xfrm rot="-5400000">
              <a:off x="4550" y="2295"/>
              <a:ext cx="691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contents 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of </a:t>
              </a:r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regB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01" name="Line 32"/>
            <p:cNvSpPr>
              <a:spLocks noChangeShapeType="1"/>
            </p:cNvSpPr>
            <p:nvPr/>
          </p:nvSpPr>
          <p:spPr bwMode="auto">
            <a:xfrm>
              <a:off x="1968" y="2410"/>
              <a:ext cx="0" cy="77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02" name="Line 33"/>
            <p:cNvSpPr>
              <a:spLocks noChangeShapeType="1"/>
            </p:cNvSpPr>
            <p:nvPr/>
          </p:nvSpPr>
          <p:spPr bwMode="auto">
            <a:xfrm>
              <a:off x="1968" y="3187"/>
              <a:ext cx="20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03" name="Line 34"/>
            <p:cNvSpPr>
              <a:spLocks noChangeShapeType="1"/>
            </p:cNvSpPr>
            <p:nvPr/>
          </p:nvSpPr>
          <p:spPr bwMode="auto">
            <a:xfrm>
              <a:off x="4032" y="2583"/>
              <a:ext cx="0" cy="60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704" name="Line 35"/>
            <p:cNvSpPr>
              <a:spLocks noChangeShapeType="1"/>
            </p:cNvSpPr>
            <p:nvPr/>
          </p:nvSpPr>
          <p:spPr bwMode="auto">
            <a:xfrm>
              <a:off x="4032" y="2583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81000" y="5540375"/>
            <a:ext cx="8610600" cy="342900"/>
            <a:chOff x="240" y="3490"/>
            <a:chExt cx="5424" cy="216"/>
          </a:xfrm>
        </p:grpSpPr>
        <p:sp>
          <p:nvSpPr>
            <p:cNvPr id="28698" name="Line 37"/>
            <p:cNvSpPr>
              <a:spLocks noChangeShapeType="1"/>
            </p:cNvSpPr>
            <p:nvPr/>
          </p:nvSpPr>
          <p:spPr bwMode="auto">
            <a:xfrm>
              <a:off x="240" y="3706"/>
              <a:ext cx="542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699" name="Line 38"/>
            <p:cNvSpPr>
              <a:spLocks noChangeShapeType="1"/>
            </p:cNvSpPr>
            <p:nvPr/>
          </p:nvSpPr>
          <p:spPr bwMode="auto">
            <a:xfrm>
              <a:off x="240" y="3490"/>
              <a:ext cx="542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1752600" y="2271713"/>
            <a:ext cx="5486400" cy="3198812"/>
            <a:chOff x="1104" y="1431"/>
            <a:chExt cx="3456" cy="2015"/>
          </a:xfrm>
        </p:grpSpPr>
        <p:sp>
          <p:nvSpPr>
            <p:cNvPr id="28685" name="Line 49"/>
            <p:cNvSpPr>
              <a:spLocks noChangeShapeType="1"/>
            </p:cNvSpPr>
            <p:nvPr/>
          </p:nvSpPr>
          <p:spPr bwMode="auto">
            <a:xfrm>
              <a:off x="1104" y="3446"/>
              <a:ext cx="576" cy="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686" name="Line 51"/>
            <p:cNvSpPr>
              <a:spLocks noChangeShapeType="1"/>
            </p:cNvSpPr>
            <p:nvPr/>
          </p:nvSpPr>
          <p:spPr bwMode="auto">
            <a:xfrm>
              <a:off x="1680" y="2799"/>
              <a:ext cx="672" cy="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8687" name="Line 52"/>
            <p:cNvSpPr>
              <a:spLocks noChangeShapeType="1"/>
            </p:cNvSpPr>
            <p:nvPr/>
          </p:nvSpPr>
          <p:spPr bwMode="auto">
            <a:xfrm>
              <a:off x="1680" y="2799"/>
              <a:ext cx="0" cy="647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grpSp>
          <p:nvGrpSpPr>
            <p:cNvPr id="28688" name="Group 60"/>
            <p:cNvGrpSpPr>
              <a:grpSpLocks/>
            </p:cNvGrpSpPr>
            <p:nvPr/>
          </p:nvGrpSpPr>
          <p:grpSpPr bwMode="auto">
            <a:xfrm>
              <a:off x="1104" y="1431"/>
              <a:ext cx="3456" cy="1627"/>
              <a:chOff x="1104" y="1431"/>
              <a:chExt cx="3456" cy="1627"/>
            </a:xfrm>
          </p:grpSpPr>
          <p:sp>
            <p:nvSpPr>
              <p:cNvPr id="28689" name="Line 41"/>
              <p:cNvSpPr>
                <a:spLocks noChangeShapeType="1"/>
              </p:cNvSpPr>
              <p:nvPr/>
            </p:nvSpPr>
            <p:spPr bwMode="auto">
              <a:xfrm>
                <a:off x="3840" y="2583"/>
                <a:ext cx="0" cy="21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28690" name="Freeform 44"/>
              <p:cNvSpPr>
                <a:spLocks/>
              </p:cNvSpPr>
              <p:nvPr/>
            </p:nvSpPr>
            <p:spPr bwMode="auto">
              <a:xfrm>
                <a:off x="3456" y="1431"/>
                <a:ext cx="736" cy="1445"/>
              </a:xfrm>
              <a:custGeom>
                <a:avLst/>
                <a:gdLst>
                  <a:gd name="T0" fmla="*/ 736 w 736"/>
                  <a:gd name="T1" fmla="*/ 301 h 1606"/>
                  <a:gd name="T2" fmla="*/ 8 w 736"/>
                  <a:gd name="T3" fmla="*/ 0 h 1606"/>
                  <a:gd name="T4" fmla="*/ 8 w 736"/>
                  <a:gd name="T5" fmla="*/ 425 h 1606"/>
                  <a:gd name="T6" fmla="*/ 248 w 736"/>
                  <a:gd name="T7" fmla="*/ 507 h 1606"/>
                  <a:gd name="T8" fmla="*/ 245 w 736"/>
                  <a:gd name="T9" fmla="*/ 649 h 1606"/>
                  <a:gd name="T10" fmla="*/ 0 w 736"/>
                  <a:gd name="T11" fmla="*/ 736 h 1606"/>
                  <a:gd name="T12" fmla="*/ 0 w 736"/>
                  <a:gd name="T13" fmla="*/ 1170 h 1606"/>
                  <a:gd name="T14" fmla="*/ 736 w 736"/>
                  <a:gd name="T15" fmla="*/ 822 h 1606"/>
                  <a:gd name="T16" fmla="*/ 736 w 736"/>
                  <a:gd name="T17" fmla="*/ 301 h 16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6"/>
                  <a:gd name="T28" fmla="*/ 0 h 1606"/>
                  <a:gd name="T29" fmla="*/ 736 w 736"/>
                  <a:gd name="T30" fmla="*/ 1606 h 16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6" h="1606">
                    <a:moveTo>
                      <a:pt x="736" y="413"/>
                    </a:moveTo>
                    <a:lnTo>
                      <a:pt x="8" y="0"/>
                    </a:lnTo>
                    <a:lnTo>
                      <a:pt x="8" y="584"/>
                    </a:lnTo>
                    <a:lnTo>
                      <a:pt x="248" y="696"/>
                    </a:lnTo>
                    <a:lnTo>
                      <a:pt x="245" y="890"/>
                    </a:lnTo>
                    <a:lnTo>
                      <a:pt x="0" y="1010"/>
                    </a:lnTo>
                    <a:lnTo>
                      <a:pt x="0" y="1606"/>
                    </a:lnTo>
                    <a:lnTo>
                      <a:pt x="736" y="1129"/>
                    </a:lnTo>
                    <a:lnTo>
                      <a:pt x="736" y="413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28691" name="Text Box 45"/>
              <p:cNvSpPr txBox="1">
                <a:spLocks noChangeArrowheads="1"/>
              </p:cNvSpPr>
              <p:nvPr/>
            </p:nvSpPr>
            <p:spPr bwMode="auto">
              <a:xfrm>
                <a:off x="3801" y="1780"/>
                <a:ext cx="243" cy="75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A</a:t>
                </a:r>
              </a:p>
              <a:p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L</a:t>
                </a:r>
              </a:p>
              <a:p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U</a:t>
                </a:r>
              </a:p>
            </p:txBody>
          </p:sp>
          <p:sp>
            <p:nvSpPr>
              <p:cNvPr id="28692" name="AutoShape 46"/>
              <p:cNvSpPr>
                <a:spLocks noChangeArrowheads="1"/>
              </p:cNvSpPr>
              <p:nvPr/>
            </p:nvSpPr>
            <p:spPr bwMode="auto">
              <a:xfrm rot="-5400000">
                <a:off x="2077" y="2382"/>
                <a:ext cx="951" cy="4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7 w 21600"/>
                  <a:gd name="T13" fmla="*/ 4513 h 21600"/>
                  <a:gd name="T14" fmla="*/ 17103 w 21600"/>
                  <a:gd name="T15" fmla="*/ 1708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9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r>
                  <a:rPr lang="en-US" sz="18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M</a:t>
                </a:r>
              </a:p>
              <a:p>
                <a:pPr algn="ctr"/>
                <a:r>
                  <a:rPr lang="en-US" sz="18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U</a:t>
                </a:r>
              </a:p>
              <a:p>
                <a:pPr algn="ctr"/>
                <a:r>
                  <a:rPr lang="en-US" sz="18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X</a:t>
                </a:r>
              </a:p>
            </p:txBody>
          </p:sp>
          <p:sp>
            <p:nvSpPr>
              <p:cNvPr id="28693" name="Line 47"/>
              <p:cNvSpPr>
                <a:spLocks noChangeShapeType="1"/>
              </p:cNvSpPr>
              <p:nvPr/>
            </p:nvSpPr>
            <p:spPr bwMode="auto">
              <a:xfrm>
                <a:off x="2736" y="2583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28694" name="Line 48"/>
              <p:cNvSpPr>
                <a:spLocks noChangeShapeType="1"/>
              </p:cNvSpPr>
              <p:nvPr/>
            </p:nvSpPr>
            <p:spPr bwMode="auto">
              <a:xfrm>
                <a:off x="4176" y="1891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28695" name="Line 50"/>
              <p:cNvSpPr>
                <a:spLocks noChangeShapeType="1"/>
              </p:cNvSpPr>
              <p:nvPr/>
            </p:nvSpPr>
            <p:spPr bwMode="auto">
              <a:xfrm>
                <a:off x="1104" y="2410"/>
                <a:ext cx="124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28696" name="Line 53"/>
              <p:cNvSpPr>
                <a:spLocks noChangeShapeType="1"/>
              </p:cNvSpPr>
              <p:nvPr/>
            </p:nvSpPr>
            <p:spPr bwMode="auto">
              <a:xfrm>
                <a:off x="2592" y="2928"/>
                <a:ext cx="0" cy="13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28697" name="Line 54"/>
              <p:cNvSpPr>
                <a:spLocks noChangeShapeType="1"/>
              </p:cNvSpPr>
              <p:nvPr/>
            </p:nvSpPr>
            <p:spPr bwMode="auto">
              <a:xfrm>
                <a:off x="1104" y="1805"/>
                <a:ext cx="235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</p:grpSp>
      </p:grpSp>
      <p:sp>
        <p:nvSpPr>
          <p:cNvPr id="28683" name="Rectangle 5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Pipeline datapath – Execute stage</a:t>
            </a:r>
          </a:p>
        </p:txBody>
      </p:sp>
      <p:sp>
        <p:nvSpPr>
          <p:cNvPr id="334863" name="Line 15"/>
          <p:cNvSpPr>
            <a:spLocks noChangeShapeType="1"/>
          </p:cNvSpPr>
          <p:nvPr/>
        </p:nvSpPr>
        <p:spPr bwMode="auto">
          <a:xfrm>
            <a:off x="228600" y="1447800"/>
            <a:ext cx="8686800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6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Recap: LC2K Instruction Formats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424862" cy="4800600"/>
          </a:xfrm>
        </p:spPr>
        <p:txBody>
          <a:bodyPr/>
          <a:lstStyle/>
          <a:p>
            <a:pPr eaLnBrk="1" hangingPunct="1"/>
            <a:r>
              <a:rPr lang="en-US" dirty="0"/>
              <a:t>Tells you which bit positions mean what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 type instructions (add ‘000’, nor ‘001’)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I type instructions (</a:t>
            </a:r>
            <a:r>
              <a:rPr lang="en-US" dirty="0" err="1" smtClean="0"/>
              <a:t>lw</a:t>
            </a:r>
            <a:r>
              <a:rPr lang="en-US" dirty="0" smtClean="0"/>
              <a:t> ‘010’, </a:t>
            </a:r>
            <a:r>
              <a:rPr lang="en-US" dirty="0" err="1" smtClean="0"/>
              <a:t>sw</a:t>
            </a:r>
            <a:r>
              <a:rPr lang="en-US" dirty="0" smtClean="0"/>
              <a:t> ‘011’, </a:t>
            </a:r>
            <a:r>
              <a:rPr lang="en-US" dirty="0" err="1" smtClean="0"/>
              <a:t>beq</a:t>
            </a:r>
            <a:r>
              <a:rPr lang="en-US" dirty="0" smtClean="0"/>
              <a:t> ‘100’)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3E0E9A-C680-41EB-877A-5A3588C1AB3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4290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regA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46482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regB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58674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22098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opcode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9906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70866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destR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247775" y="3730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31-25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314575" y="3730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24-22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3609975" y="3730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21-19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4905375" y="3730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18-16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6259513" y="3730625"/>
            <a:ext cx="6527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15-3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7459663" y="3730625"/>
            <a:ext cx="5229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2-0</a:t>
            </a:r>
          </a:p>
        </p:txBody>
      </p:sp>
      <p:sp>
        <p:nvSpPr>
          <p:cNvPr id="10258" name="Rectangle 17"/>
          <p:cNvSpPr>
            <a:spLocks noChangeArrowheads="1"/>
          </p:cNvSpPr>
          <p:nvPr/>
        </p:nvSpPr>
        <p:spPr bwMode="auto">
          <a:xfrm>
            <a:off x="34290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regA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46482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regB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0" name="Rectangle 19"/>
          <p:cNvSpPr>
            <a:spLocks noChangeArrowheads="1"/>
          </p:cNvSpPr>
          <p:nvPr/>
        </p:nvSpPr>
        <p:spPr bwMode="auto">
          <a:xfrm>
            <a:off x="5867400" y="5334000"/>
            <a:ext cx="25146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+mn-ea"/>
                <a:cs typeface="Arial" charset="0"/>
              </a:rPr>
              <a:t>offset</a:t>
            </a:r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22098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opcode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2" name="Rectangle 21"/>
          <p:cNvSpPr>
            <a:spLocks noChangeArrowheads="1"/>
          </p:cNvSpPr>
          <p:nvPr/>
        </p:nvSpPr>
        <p:spPr bwMode="auto">
          <a:xfrm>
            <a:off x="9906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2477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31-25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3145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24-22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6099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21-19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9053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18-16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958013" y="4873625"/>
            <a:ext cx="6527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15-0</a:t>
            </a:r>
          </a:p>
        </p:txBody>
      </p:sp>
      <p:sp>
        <p:nvSpPr>
          <p:cNvPr id="2" name="矩形 1"/>
          <p:cNvSpPr/>
          <p:nvPr/>
        </p:nvSpPr>
        <p:spPr>
          <a:xfrm>
            <a:off x="5324756" y="1181606"/>
            <a:ext cx="36668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 smtClean="0"/>
              <a:t>Rd =     Ra + </a:t>
            </a:r>
            <a:r>
              <a:rPr lang="en-US" altLang="zh-CN" dirty="0" err="1" smtClean="0"/>
              <a:t>Rb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Rd = ~( Ra |  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 )</a:t>
            </a:r>
          </a:p>
          <a:p>
            <a:pPr eaLnBrk="1" hangingPunct="1"/>
            <a:r>
              <a:rPr lang="en-US" altLang="zh-CN" dirty="0" err="1" smtClean="0"/>
              <a:t>Rb</a:t>
            </a:r>
            <a:r>
              <a:rPr lang="en-US" altLang="zh-CN" dirty="0" smtClean="0"/>
              <a:t> = Mem(</a:t>
            </a:r>
            <a:r>
              <a:rPr lang="en-US" altLang="zh-CN" dirty="0" err="1" smtClean="0"/>
              <a:t>Ra+imm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en-US" altLang="zh-CN" dirty="0" smtClean="0"/>
              <a:t>Mem(</a:t>
            </a:r>
            <a:r>
              <a:rPr lang="en-US" altLang="zh-CN" dirty="0" err="1" smtClean="0"/>
              <a:t>Ra+imm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Rb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i</a:t>
            </a:r>
            <a:r>
              <a:rPr lang="en-US" altLang="zh-CN" dirty="0" smtClean="0"/>
              <a:t>f(Ra==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)  Pc=Pc+1+imm</a:t>
            </a:r>
          </a:p>
          <a:p>
            <a:pPr eaLnBrk="1" hangingPunct="1"/>
            <a:r>
              <a:rPr lang="en-US" altLang="zh-CN" dirty="0"/>
              <a:t>e</a:t>
            </a:r>
            <a:r>
              <a:rPr lang="en-US" altLang="zh-CN" dirty="0" smtClean="0"/>
              <a:t>lse              Pc=Pc+1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54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C72407-905A-4DE9-96D5-FCDCC854360B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Stage 4</a:t>
            </a:r>
            <a:r>
              <a:rPr lang="en-US"/>
              <a:t>: Memory Operation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Design a datapath that performs the proper memory operation for the instruction specified and the values present in the EX/Mem pipeline register.</a:t>
            </a:r>
          </a:p>
          <a:p>
            <a:pPr lvl="1" eaLnBrk="1" hangingPunct="1"/>
            <a:r>
              <a:rPr lang="en-US"/>
              <a:t>ALU result contains address for </a:t>
            </a:r>
            <a:r>
              <a:rPr lang="en-US" b="1">
                <a:solidFill>
                  <a:schemeClr val="accent2"/>
                </a:solidFill>
              </a:rPr>
              <a:t>ld</a:t>
            </a:r>
            <a:r>
              <a:rPr lang="en-US"/>
              <a:t> and </a:t>
            </a:r>
            <a:r>
              <a:rPr lang="en-US" b="1">
                <a:solidFill>
                  <a:schemeClr val="accent2"/>
                </a:solidFill>
              </a:rPr>
              <a:t>st</a:t>
            </a:r>
            <a:r>
              <a:rPr lang="en-US"/>
              <a:t> instructions.</a:t>
            </a:r>
          </a:p>
          <a:p>
            <a:pPr lvl="1" eaLnBrk="1" hangingPunct="1"/>
            <a:r>
              <a:rPr lang="en-US"/>
              <a:t>Opcode bits control memory R/W and enable signals.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Write everything needed to complete execution to the </a:t>
            </a:r>
            <a:r>
              <a:rPr lang="en-US">
                <a:solidFill>
                  <a:schemeClr val="accent2"/>
                </a:solidFill>
              </a:rPr>
              <a:t>pipeline register (Mem/WB)</a:t>
            </a:r>
          </a:p>
          <a:p>
            <a:pPr lvl="1" eaLnBrk="1" hangingPunct="1"/>
            <a:r>
              <a:rPr lang="en-US"/>
              <a:t>ALU result  and MemData</a:t>
            </a:r>
          </a:p>
          <a:p>
            <a:pPr lvl="1" eaLnBrk="1" hangingPunct="1"/>
            <a:r>
              <a:rPr lang="en-US"/>
              <a:t>Instruction bits  for opcode and destReg specifiers</a:t>
            </a:r>
          </a:p>
        </p:txBody>
      </p:sp>
    </p:spTree>
    <p:extLst>
      <p:ext uri="{BB962C8B-B14F-4D97-AF65-F5344CB8AC3E}">
        <p14:creationId xmlns:p14="http://schemas.microsoft.com/office/powerpoint/2010/main" val="13310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3AE87E-5AEC-444E-9517-2F7675960C8F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8263" y="1244600"/>
            <a:ext cx="2217737" cy="4927599"/>
            <a:chOff x="43" y="784"/>
            <a:chExt cx="1397" cy="3104"/>
          </a:xfrm>
        </p:grpSpPr>
        <p:sp>
          <p:nvSpPr>
            <p:cNvPr id="30756" name="Text Box 15"/>
            <p:cNvSpPr txBox="1">
              <a:spLocks noChangeArrowheads="1"/>
            </p:cNvSpPr>
            <p:nvPr/>
          </p:nvSpPr>
          <p:spPr bwMode="auto">
            <a:xfrm>
              <a:off x="96" y="3600"/>
              <a:ext cx="134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EX/</a:t>
              </a:r>
              <a:r>
                <a:rPr lang="en-US" b="1" dirty="0" err="1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Mem</a:t>
              </a:r>
              <a:endPara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0757" name="Rectangle 13"/>
            <p:cNvSpPr>
              <a:spLocks noChangeArrowheads="1"/>
            </p:cNvSpPr>
            <p:nvPr/>
          </p:nvSpPr>
          <p:spPr bwMode="auto">
            <a:xfrm>
              <a:off x="432" y="891"/>
              <a:ext cx="672" cy="2709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0758" name="Rectangle 14"/>
            <p:cNvSpPr>
              <a:spLocks noChangeArrowheads="1"/>
            </p:cNvSpPr>
            <p:nvPr/>
          </p:nvSpPr>
          <p:spPr bwMode="auto">
            <a:xfrm rot="-5400000">
              <a:off x="487" y="1575"/>
              <a:ext cx="562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Alu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Result</a:t>
              </a:r>
            </a:p>
          </p:txBody>
        </p:sp>
        <p:sp>
          <p:nvSpPr>
            <p:cNvPr id="30759" name="Text Box 16"/>
            <p:cNvSpPr txBox="1">
              <a:spLocks noChangeArrowheads="1"/>
            </p:cNvSpPr>
            <p:nvPr/>
          </p:nvSpPr>
          <p:spPr bwMode="auto">
            <a:xfrm rot="16200000">
              <a:off x="-908" y="1735"/>
              <a:ext cx="2194" cy="29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Stage 3: Execute </a:t>
              </a:r>
              <a:r>
                <a:rPr lang="en-US" b="1" dirty="0" err="1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datapath</a:t>
              </a:r>
              <a:endParaRPr lang="en-US" b="1" dirty="0"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0760" name="Rectangle 17"/>
            <p:cNvSpPr>
              <a:spLocks noChangeArrowheads="1"/>
            </p:cNvSpPr>
            <p:nvPr/>
          </p:nvSpPr>
          <p:spPr bwMode="auto">
            <a:xfrm rot="-5400000">
              <a:off x="409" y="2906"/>
              <a:ext cx="717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bits</a:t>
              </a:r>
            </a:p>
          </p:txBody>
        </p:sp>
        <p:sp>
          <p:nvSpPr>
            <p:cNvPr id="30761" name="Rectangle 18"/>
            <p:cNvSpPr>
              <a:spLocks noChangeArrowheads="1"/>
            </p:cNvSpPr>
            <p:nvPr/>
          </p:nvSpPr>
          <p:spPr bwMode="auto">
            <a:xfrm rot="-5400000">
              <a:off x="508" y="992"/>
              <a:ext cx="519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PC+1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+offset</a:t>
              </a:r>
            </a:p>
          </p:txBody>
        </p:sp>
        <p:sp>
          <p:nvSpPr>
            <p:cNvPr id="30762" name="Rectangle 19"/>
            <p:cNvSpPr>
              <a:spLocks noChangeArrowheads="1"/>
            </p:cNvSpPr>
            <p:nvPr/>
          </p:nvSpPr>
          <p:spPr bwMode="auto">
            <a:xfrm rot="-5400000">
              <a:off x="465" y="2202"/>
              <a:ext cx="60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contents 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of </a:t>
              </a:r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regB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28600" y="5256213"/>
            <a:ext cx="8763000" cy="342900"/>
            <a:chOff x="144" y="3408"/>
            <a:chExt cx="5616" cy="240"/>
          </a:xfrm>
        </p:grpSpPr>
        <p:sp>
          <p:nvSpPr>
            <p:cNvPr id="30754" name="Line 21"/>
            <p:cNvSpPr>
              <a:spLocks noChangeShapeType="1"/>
            </p:cNvSpPr>
            <p:nvPr/>
          </p:nvSpPr>
          <p:spPr bwMode="auto">
            <a:xfrm>
              <a:off x="144" y="3648"/>
              <a:ext cx="561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0755" name="Line 22"/>
            <p:cNvSpPr>
              <a:spLocks noChangeShapeType="1"/>
            </p:cNvSpPr>
            <p:nvPr/>
          </p:nvSpPr>
          <p:spPr bwMode="auto">
            <a:xfrm>
              <a:off x="144" y="3408"/>
              <a:ext cx="561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0" y="1336675"/>
            <a:ext cx="5513388" cy="707391"/>
            <a:chOff x="0" y="29"/>
            <a:chExt cx="3473" cy="495"/>
          </a:xfrm>
        </p:grpSpPr>
        <p:sp>
          <p:nvSpPr>
            <p:cNvPr id="30750" name="Line 24"/>
            <p:cNvSpPr>
              <a:spLocks noChangeShapeType="1"/>
            </p:cNvSpPr>
            <p:nvPr/>
          </p:nvSpPr>
          <p:spPr bwMode="auto">
            <a:xfrm>
              <a:off x="0" y="144"/>
              <a:ext cx="1584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0751" name="Line 25"/>
            <p:cNvSpPr>
              <a:spLocks noChangeShapeType="1"/>
            </p:cNvSpPr>
            <p:nvPr/>
          </p:nvSpPr>
          <p:spPr bwMode="auto">
            <a:xfrm flipV="1">
              <a:off x="1104" y="480"/>
              <a:ext cx="48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0752" name="Line 26"/>
            <p:cNvSpPr>
              <a:spLocks noChangeShapeType="1"/>
            </p:cNvSpPr>
            <p:nvPr/>
          </p:nvSpPr>
          <p:spPr bwMode="auto">
            <a:xfrm>
              <a:off x="1584" y="144"/>
              <a:ext cx="0" cy="336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0753" name="Text Box 27"/>
            <p:cNvSpPr txBox="1">
              <a:spLocks noChangeArrowheads="1"/>
            </p:cNvSpPr>
            <p:nvPr/>
          </p:nvSpPr>
          <p:spPr bwMode="auto">
            <a:xfrm>
              <a:off x="1584" y="29"/>
              <a:ext cx="1889" cy="4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This goes back to the MUX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before the PC in stage 1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1752600" y="1325563"/>
            <a:ext cx="7391400" cy="4873626"/>
            <a:chOff x="1104" y="835"/>
            <a:chExt cx="4656" cy="3070"/>
          </a:xfrm>
        </p:grpSpPr>
        <p:sp>
          <p:nvSpPr>
            <p:cNvPr id="30745" name="Line 9"/>
            <p:cNvSpPr>
              <a:spLocks noChangeShapeType="1"/>
            </p:cNvSpPr>
            <p:nvPr/>
          </p:nvSpPr>
          <p:spPr bwMode="auto">
            <a:xfrm>
              <a:off x="1104" y="1668"/>
              <a:ext cx="355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0746" name="Rectangle 6"/>
            <p:cNvSpPr>
              <a:spLocks noChangeArrowheads="1"/>
            </p:cNvSpPr>
            <p:nvPr/>
          </p:nvSpPr>
          <p:spPr bwMode="auto">
            <a:xfrm>
              <a:off x="4656" y="864"/>
              <a:ext cx="672" cy="2723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0747" name="Rectangle 7"/>
            <p:cNvSpPr>
              <a:spLocks noChangeArrowheads="1"/>
            </p:cNvSpPr>
            <p:nvPr/>
          </p:nvSpPr>
          <p:spPr bwMode="auto">
            <a:xfrm rot="-5400000">
              <a:off x="4704" y="1456"/>
              <a:ext cx="575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Alu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Result</a:t>
              </a:r>
            </a:p>
          </p:txBody>
        </p:sp>
        <p:sp>
          <p:nvSpPr>
            <p:cNvPr id="30748" name="Text Box 8"/>
            <p:cNvSpPr txBox="1">
              <a:spLocks noChangeArrowheads="1"/>
            </p:cNvSpPr>
            <p:nvPr/>
          </p:nvSpPr>
          <p:spPr bwMode="auto">
            <a:xfrm>
              <a:off x="4224" y="3617"/>
              <a:ext cx="153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Mem</a:t>
              </a:r>
              <a:r>
                <a:rPr lang="en-US" b="1" dirty="0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/WB</a:t>
              </a:r>
            </a:p>
          </p:txBody>
        </p:sp>
        <p:sp>
          <p:nvSpPr>
            <p:cNvPr id="30749" name="Text Box 10"/>
            <p:cNvSpPr txBox="1">
              <a:spLocks noChangeArrowheads="1"/>
            </p:cNvSpPr>
            <p:nvPr/>
          </p:nvSpPr>
          <p:spPr bwMode="auto">
            <a:xfrm rot="16200000">
              <a:off x="4428" y="1811"/>
              <a:ext cx="2243" cy="29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Rest of pipelined </a:t>
              </a:r>
              <a:r>
                <a:rPr lang="en-US" b="1" dirty="0" err="1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datapath</a:t>
              </a:r>
              <a:endParaRPr lang="en-US" b="1" dirty="0"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752600" y="4464050"/>
            <a:ext cx="6629400" cy="1098550"/>
            <a:chOff x="1104" y="2832"/>
            <a:chExt cx="4176" cy="768"/>
          </a:xfrm>
        </p:grpSpPr>
        <p:sp>
          <p:nvSpPr>
            <p:cNvPr id="30743" name="Rectangle 39"/>
            <p:cNvSpPr>
              <a:spLocks noChangeArrowheads="1"/>
            </p:cNvSpPr>
            <p:nvPr/>
          </p:nvSpPr>
          <p:spPr bwMode="auto">
            <a:xfrm rot="-5400000">
              <a:off x="4608" y="2928"/>
              <a:ext cx="768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bits</a:t>
              </a:r>
            </a:p>
          </p:txBody>
        </p:sp>
        <p:sp>
          <p:nvSpPr>
            <p:cNvPr id="30744" name="Line 40"/>
            <p:cNvSpPr>
              <a:spLocks noChangeShapeType="1"/>
            </p:cNvSpPr>
            <p:nvPr/>
          </p:nvSpPr>
          <p:spPr bwMode="auto">
            <a:xfrm>
              <a:off x="1104" y="3312"/>
              <a:ext cx="355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209800" y="1947863"/>
            <a:ext cx="1905000" cy="707391"/>
            <a:chOff x="1344" y="583"/>
            <a:chExt cx="1200" cy="495"/>
          </a:xfrm>
        </p:grpSpPr>
        <p:sp>
          <p:nvSpPr>
            <p:cNvPr id="30741" name="Line 42"/>
            <p:cNvSpPr>
              <a:spLocks noChangeShapeType="1"/>
            </p:cNvSpPr>
            <p:nvPr/>
          </p:nvSpPr>
          <p:spPr bwMode="auto">
            <a:xfrm>
              <a:off x="1344" y="816"/>
              <a:ext cx="1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0742" name="Text Box 43"/>
            <p:cNvSpPr txBox="1">
              <a:spLocks noChangeArrowheads="1"/>
            </p:cNvSpPr>
            <p:nvPr/>
          </p:nvSpPr>
          <p:spPr bwMode="auto">
            <a:xfrm>
              <a:off x="1574" y="583"/>
              <a:ext cx="964" cy="4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MUX control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for PC input</a:t>
              </a:r>
            </a:p>
          </p:txBody>
        </p:sp>
      </p:grpSp>
      <p:sp>
        <p:nvSpPr>
          <p:cNvPr id="30729" name="Rectangle 4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Pipeline datapath – Memory stage</a:t>
            </a:r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1752600" y="2647950"/>
            <a:ext cx="6629400" cy="2401888"/>
            <a:chOff x="1104" y="1668"/>
            <a:chExt cx="4176" cy="1513"/>
          </a:xfrm>
        </p:grpSpPr>
        <p:sp>
          <p:nvSpPr>
            <p:cNvPr id="30731" name="Rectangle 29"/>
            <p:cNvSpPr>
              <a:spLocks noChangeArrowheads="1"/>
            </p:cNvSpPr>
            <p:nvPr/>
          </p:nvSpPr>
          <p:spPr bwMode="auto">
            <a:xfrm rot="-5400000">
              <a:off x="4646" y="2115"/>
              <a:ext cx="692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Memory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Read Data</a:t>
              </a:r>
            </a:p>
          </p:txBody>
        </p:sp>
        <p:grpSp>
          <p:nvGrpSpPr>
            <p:cNvPr id="30732" name="Group 50"/>
            <p:cNvGrpSpPr>
              <a:grpSpLocks/>
            </p:cNvGrpSpPr>
            <p:nvPr/>
          </p:nvGrpSpPr>
          <p:grpSpPr bwMode="auto">
            <a:xfrm>
              <a:off x="1104" y="1668"/>
              <a:ext cx="3552" cy="1513"/>
              <a:chOff x="1104" y="1668"/>
              <a:chExt cx="3552" cy="1513"/>
            </a:xfrm>
          </p:grpSpPr>
          <p:sp>
            <p:nvSpPr>
              <p:cNvPr id="30733" name="Line 30"/>
              <p:cNvSpPr>
                <a:spLocks noChangeShapeType="1"/>
              </p:cNvSpPr>
              <p:nvPr/>
            </p:nvSpPr>
            <p:spPr bwMode="auto">
              <a:xfrm>
                <a:off x="2592" y="2965"/>
                <a:ext cx="0" cy="21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0734" name="Rectangle 31"/>
              <p:cNvSpPr>
                <a:spLocks noChangeArrowheads="1"/>
              </p:cNvSpPr>
              <p:nvPr/>
            </p:nvSpPr>
            <p:spPr bwMode="auto">
              <a:xfrm>
                <a:off x="2496" y="1798"/>
                <a:ext cx="1104" cy="1167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Data Memory</a:t>
                </a:r>
              </a:p>
            </p:txBody>
          </p:sp>
          <p:sp>
            <p:nvSpPr>
              <p:cNvPr id="30735" name="Line 32"/>
              <p:cNvSpPr>
                <a:spLocks noChangeShapeType="1"/>
              </p:cNvSpPr>
              <p:nvPr/>
            </p:nvSpPr>
            <p:spPr bwMode="auto">
              <a:xfrm>
                <a:off x="1104" y="2403"/>
                <a:ext cx="13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0736" name="Line 33"/>
              <p:cNvSpPr>
                <a:spLocks noChangeShapeType="1"/>
              </p:cNvSpPr>
              <p:nvPr/>
            </p:nvSpPr>
            <p:spPr bwMode="auto">
              <a:xfrm>
                <a:off x="1680" y="2014"/>
                <a:ext cx="81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0737" name="Line 34"/>
              <p:cNvSpPr>
                <a:spLocks noChangeShapeType="1"/>
              </p:cNvSpPr>
              <p:nvPr/>
            </p:nvSpPr>
            <p:spPr bwMode="auto">
              <a:xfrm>
                <a:off x="3600" y="2317"/>
                <a:ext cx="105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0738" name="Line 35"/>
              <p:cNvSpPr>
                <a:spLocks noChangeShapeType="1"/>
              </p:cNvSpPr>
              <p:nvPr/>
            </p:nvSpPr>
            <p:spPr bwMode="auto">
              <a:xfrm>
                <a:off x="1680" y="1668"/>
                <a:ext cx="0" cy="34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0739" name="Text Box 36"/>
              <p:cNvSpPr txBox="1">
                <a:spLocks noChangeArrowheads="1"/>
              </p:cNvSpPr>
              <p:nvPr/>
            </p:nvSpPr>
            <p:spPr bwMode="auto">
              <a:xfrm>
                <a:off x="2496" y="2748"/>
                <a:ext cx="600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en</a:t>
                </a:r>
                <a:r>
                  <a:rPr lang="en-US" sz="16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   R/W</a:t>
                </a:r>
              </a:p>
            </p:txBody>
          </p:sp>
          <p:sp>
            <p:nvSpPr>
              <p:cNvPr id="30740" name="Line 37"/>
              <p:cNvSpPr>
                <a:spLocks noChangeShapeType="1"/>
              </p:cNvSpPr>
              <p:nvPr/>
            </p:nvSpPr>
            <p:spPr bwMode="auto">
              <a:xfrm>
                <a:off x="2880" y="2965"/>
                <a:ext cx="0" cy="21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31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BF87BF-EEEF-4B90-BC35-F8F2D5F4A00A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Stage 5:</a:t>
            </a:r>
            <a:r>
              <a:rPr lang="en-US"/>
              <a:t> Write back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Design a datapath that completes the execution of this instruction, writing to the register file if required.</a:t>
            </a:r>
          </a:p>
          <a:p>
            <a:pPr lvl="1" eaLnBrk="1" hangingPunct="1"/>
            <a:r>
              <a:rPr lang="en-US"/>
              <a:t>Write MemData to destReg for ld instruction</a:t>
            </a:r>
          </a:p>
          <a:p>
            <a:pPr lvl="1" eaLnBrk="1" hangingPunct="1"/>
            <a:r>
              <a:rPr lang="en-US"/>
              <a:t>Write ALU result to destReg for add or nand instructions.</a:t>
            </a:r>
          </a:p>
          <a:p>
            <a:pPr lvl="1" eaLnBrk="1" hangingPunct="1"/>
            <a:r>
              <a:rPr lang="en-US"/>
              <a:t>Opcode bits also control register write enable signal.</a:t>
            </a:r>
          </a:p>
        </p:txBody>
      </p:sp>
    </p:spTree>
    <p:extLst>
      <p:ext uri="{BB962C8B-B14F-4D97-AF65-F5344CB8AC3E}">
        <p14:creationId xmlns:p14="http://schemas.microsoft.com/office/powerpoint/2010/main" val="23633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B27DD1-03E4-45D1-963D-F24A6CE46852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49263" y="1360488"/>
            <a:ext cx="2217737" cy="4354513"/>
            <a:chOff x="43" y="857"/>
            <a:chExt cx="1397" cy="2743"/>
          </a:xfrm>
        </p:grpSpPr>
        <p:sp>
          <p:nvSpPr>
            <p:cNvPr id="32797" name="Rectangle 2"/>
            <p:cNvSpPr>
              <a:spLocks noChangeArrowheads="1"/>
            </p:cNvSpPr>
            <p:nvPr/>
          </p:nvSpPr>
          <p:spPr bwMode="auto">
            <a:xfrm>
              <a:off x="432" y="864"/>
              <a:ext cx="672" cy="2433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798" name="Rectangle 3"/>
            <p:cNvSpPr>
              <a:spLocks noChangeArrowheads="1"/>
            </p:cNvSpPr>
            <p:nvPr/>
          </p:nvSpPr>
          <p:spPr bwMode="auto">
            <a:xfrm rot="-5400000">
              <a:off x="504" y="1032"/>
              <a:ext cx="528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Alu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Result</a:t>
              </a:r>
            </a:p>
          </p:txBody>
        </p:sp>
        <p:sp>
          <p:nvSpPr>
            <p:cNvPr id="32799" name="Text Box 4"/>
            <p:cNvSpPr txBox="1">
              <a:spLocks noChangeArrowheads="1"/>
            </p:cNvSpPr>
            <p:nvPr/>
          </p:nvSpPr>
          <p:spPr bwMode="auto">
            <a:xfrm>
              <a:off x="48" y="3312"/>
              <a:ext cx="139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Mem</a:t>
              </a:r>
              <a:r>
                <a:rPr lang="en-US" b="1" dirty="0">
                  <a:solidFill>
                    <a:srgbClr val="FF0000"/>
                  </a:solidFill>
                  <a:latin typeface="Calibri" pitchFamily="34" charset="0"/>
                  <a:ea typeface="+mn-ea"/>
                  <a:cs typeface="Arial" charset="0"/>
                </a:rPr>
                <a:t>/WB</a:t>
              </a:r>
            </a:p>
          </p:txBody>
        </p:sp>
        <p:sp>
          <p:nvSpPr>
            <p:cNvPr id="32800" name="Text Box 5"/>
            <p:cNvSpPr txBox="1">
              <a:spLocks noChangeArrowheads="1"/>
            </p:cNvSpPr>
            <p:nvPr/>
          </p:nvSpPr>
          <p:spPr bwMode="auto">
            <a:xfrm rot="16200000">
              <a:off x="-941" y="1841"/>
              <a:ext cx="2259" cy="291"/>
            </a:xfrm>
            <a:prstGeom prst="rect">
              <a:avLst/>
            </a:prstGeom>
            <a:solidFill>
              <a:srgbClr val="339966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Stage 4: Memory </a:t>
              </a:r>
              <a:r>
                <a:rPr lang="en-US" b="1" dirty="0" err="1">
                  <a:solidFill>
                    <a:srgbClr val="FFFFCC"/>
                  </a:solidFill>
                  <a:latin typeface="Calibri" pitchFamily="34" charset="0"/>
                  <a:ea typeface="+mn-ea"/>
                  <a:cs typeface="Arial" charset="0"/>
                </a:rPr>
                <a:t>datapath</a:t>
              </a:r>
              <a:endParaRPr lang="en-US" b="1" dirty="0">
                <a:solidFill>
                  <a:srgbClr val="FFFFCC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801" name="Rectangle 6"/>
            <p:cNvSpPr>
              <a:spLocks noChangeArrowheads="1"/>
            </p:cNvSpPr>
            <p:nvPr/>
          </p:nvSpPr>
          <p:spPr bwMode="auto">
            <a:xfrm rot="-5400000">
              <a:off x="408" y="2520"/>
              <a:ext cx="720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bits</a:t>
              </a:r>
            </a:p>
          </p:txBody>
        </p:sp>
        <p:sp>
          <p:nvSpPr>
            <p:cNvPr id="32802" name="Rectangle 7"/>
            <p:cNvSpPr>
              <a:spLocks noChangeArrowheads="1"/>
            </p:cNvSpPr>
            <p:nvPr/>
          </p:nvSpPr>
          <p:spPr bwMode="auto">
            <a:xfrm rot="-5400000">
              <a:off x="384" y="1728"/>
              <a:ext cx="768" cy="57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Memory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 Read Data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133600" y="1981200"/>
            <a:ext cx="5105400" cy="2743200"/>
            <a:chOff x="1344" y="1248"/>
            <a:chExt cx="3216" cy="1728"/>
          </a:xfrm>
        </p:grpSpPr>
        <p:sp>
          <p:nvSpPr>
            <p:cNvPr id="32786" name="AutoShape 11"/>
            <p:cNvSpPr>
              <a:spLocks noChangeArrowheads="1"/>
            </p:cNvSpPr>
            <p:nvPr/>
          </p:nvSpPr>
          <p:spPr bwMode="auto">
            <a:xfrm rot="5400000" flipH="1">
              <a:off x="3264" y="2160"/>
              <a:ext cx="91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M</a:t>
              </a: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X</a:t>
              </a:r>
            </a:p>
          </p:txBody>
        </p:sp>
        <p:grpSp>
          <p:nvGrpSpPr>
            <p:cNvPr id="32787" name="Group 39"/>
            <p:cNvGrpSpPr>
              <a:grpSpLocks/>
            </p:cNvGrpSpPr>
            <p:nvPr/>
          </p:nvGrpSpPr>
          <p:grpSpPr bwMode="auto">
            <a:xfrm>
              <a:off x="1344" y="1248"/>
              <a:ext cx="3216" cy="1728"/>
              <a:chOff x="1344" y="1248"/>
              <a:chExt cx="3216" cy="1728"/>
            </a:xfrm>
          </p:grpSpPr>
          <p:sp>
            <p:nvSpPr>
              <p:cNvPr id="32788" name="Line 10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1872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2789" name="Line 12"/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321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2790" name="Line 13"/>
              <p:cNvSpPr>
                <a:spLocks noChangeShapeType="1"/>
              </p:cNvSpPr>
              <p:nvPr/>
            </p:nvSpPr>
            <p:spPr bwMode="auto">
              <a:xfrm>
                <a:off x="1344" y="1776"/>
                <a:ext cx="27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2791" name="Line 14"/>
              <p:cNvSpPr>
                <a:spLocks noChangeShapeType="1"/>
              </p:cNvSpPr>
              <p:nvPr/>
            </p:nvSpPr>
            <p:spPr bwMode="auto">
              <a:xfrm>
                <a:off x="4560" y="1248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2792" name="Line 15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0" cy="28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2793" name="Line 16"/>
              <p:cNvSpPr>
                <a:spLocks noChangeShapeType="1"/>
              </p:cNvSpPr>
              <p:nvPr/>
            </p:nvSpPr>
            <p:spPr bwMode="auto">
              <a:xfrm>
                <a:off x="3888" y="2064"/>
                <a:ext cx="1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2794" name="Line 17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32795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110"/>
                <a:ext cx="1629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This goes back to data </a:t>
                </a:r>
              </a:p>
              <a:p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  <a:ea typeface="+mn-ea"/>
                    <a:cs typeface="Arial" charset="0"/>
                  </a:rPr>
                  <a:t>input of register file</a:t>
                </a:r>
              </a:p>
            </p:txBody>
          </p:sp>
          <p:sp>
            <p:nvSpPr>
              <p:cNvPr id="32796" name="Line 19"/>
              <p:cNvSpPr>
                <a:spLocks noChangeShapeType="1"/>
              </p:cNvSpPr>
              <p:nvPr/>
            </p:nvSpPr>
            <p:spPr bwMode="auto">
              <a:xfrm>
                <a:off x="3696" y="264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</p:grp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33600" y="4495800"/>
            <a:ext cx="6096000" cy="1600200"/>
            <a:chOff x="1104" y="2832"/>
            <a:chExt cx="3840" cy="1008"/>
          </a:xfrm>
        </p:grpSpPr>
        <p:sp>
          <p:nvSpPr>
            <p:cNvPr id="32775" name="Line 21"/>
            <p:cNvSpPr>
              <a:spLocks noChangeShapeType="1"/>
            </p:cNvSpPr>
            <p:nvPr/>
          </p:nvSpPr>
          <p:spPr bwMode="auto">
            <a:xfrm flipV="1">
              <a:off x="1440" y="3410"/>
              <a:ext cx="2208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776" name="Text Box 22"/>
            <p:cNvSpPr txBox="1">
              <a:spLocks noChangeArrowheads="1"/>
            </p:cNvSpPr>
            <p:nvPr/>
          </p:nvSpPr>
          <p:spPr bwMode="auto">
            <a:xfrm>
              <a:off x="1632" y="3168"/>
              <a:ext cx="202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This goes back to the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destination register </a:t>
              </a:r>
              <a:r>
                <a:rPr lang="en-US" sz="2000" b="1" dirty="0" err="1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specifier</a:t>
              </a:r>
              <a:endParaRPr lang="en-US" sz="2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777" name="AutoShape 23"/>
            <p:cNvSpPr>
              <a:spLocks noChangeArrowheads="1"/>
            </p:cNvSpPr>
            <p:nvPr/>
          </p:nvSpPr>
          <p:spPr bwMode="auto">
            <a:xfrm rot="5400000" flipH="1">
              <a:off x="3360" y="3216"/>
              <a:ext cx="91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M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X</a:t>
              </a:r>
            </a:p>
          </p:txBody>
        </p:sp>
        <p:sp>
          <p:nvSpPr>
            <p:cNvPr id="32778" name="Line 24"/>
            <p:cNvSpPr>
              <a:spLocks noChangeShapeType="1"/>
            </p:cNvSpPr>
            <p:nvPr/>
          </p:nvSpPr>
          <p:spPr bwMode="auto">
            <a:xfrm>
              <a:off x="1104" y="2832"/>
              <a:ext cx="38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779" name="Line 25"/>
            <p:cNvSpPr>
              <a:spLocks noChangeShapeType="1"/>
            </p:cNvSpPr>
            <p:nvPr/>
          </p:nvSpPr>
          <p:spPr bwMode="auto">
            <a:xfrm>
              <a:off x="3984" y="32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780" name="Line 26"/>
            <p:cNvSpPr>
              <a:spLocks noChangeShapeType="1"/>
            </p:cNvSpPr>
            <p:nvPr/>
          </p:nvSpPr>
          <p:spPr bwMode="auto">
            <a:xfrm>
              <a:off x="3984" y="3552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781" name="Line 27"/>
            <p:cNvSpPr>
              <a:spLocks noChangeShapeType="1"/>
            </p:cNvSpPr>
            <p:nvPr/>
          </p:nvSpPr>
          <p:spPr bwMode="auto">
            <a:xfrm>
              <a:off x="4944" y="2832"/>
              <a:ext cx="0" cy="7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782" name="Text Box 28"/>
            <p:cNvSpPr txBox="1">
              <a:spLocks noChangeArrowheads="1"/>
            </p:cNvSpPr>
            <p:nvPr/>
          </p:nvSpPr>
          <p:spPr bwMode="auto">
            <a:xfrm>
              <a:off x="4032" y="2957"/>
              <a:ext cx="612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bits 0-2</a:t>
              </a:r>
            </a:p>
          </p:txBody>
        </p:sp>
        <p:sp>
          <p:nvSpPr>
            <p:cNvPr id="32783" name="Text Box 29"/>
            <p:cNvSpPr txBox="1">
              <a:spLocks noChangeArrowheads="1"/>
            </p:cNvSpPr>
            <p:nvPr/>
          </p:nvSpPr>
          <p:spPr bwMode="auto">
            <a:xfrm>
              <a:off x="4032" y="3293"/>
              <a:ext cx="776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bits 16-18</a:t>
              </a:r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1440" y="3818"/>
              <a:ext cx="144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2785" name="Text Box 32"/>
            <p:cNvSpPr txBox="1">
              <a:spLocks noChangeArrowheads="1"/>
            </p:cNvSpPr>
            <p:nvPr/>
          </p:nvSpPr>
          <p:spPr bwMode="auto">
            <a:xfrm>
              <a:off x="1526" y="3600"/>
              <a:ext cx="1363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register write enable</a:t>
              </a:r>
            </a:p>
          </p:txBody>
        </p:sp>
      </p:grpSp>
      <p:sp>
        <p:nvSpPr>
          <p:cNvPr id="32774" name="Rectangle 3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Pipeline datapath – Writeback stage</a:t>
            </a:r>
          </a:p>
        </p:txBody>
      </p:sp>
    </p:spTree>
    <p:extLst>
      <p:ext uri="{BB962C8B-B14F-4D97-AF65-F5344CB8AC3E}">
        <p14:creationId xmlns:p14="http://schemas.microsoft.com/office/powerpoint/2010/main" val="17415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65039B-D892-43E1-94AE-69EFB24F8EB5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590800" y="2971800"/>
            <a:ext cx="838200" cy="1143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file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 rot="-5400000">
            <a:off x="7753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590800" y="4191000"/>
            <a:ext cx="838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Sign </a:t>
            </a: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extend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33800" name="Group 7"/>
          <p:cNvGrpSpPr>
            <a:grpSpLocks/>
          </p:cNvGrpSpPr>
          <p:nvPr/>
        </p:nvGrpSpPr>
        <p:grpSpPr bwMode="auto">
          <a:xfrm>
            <a:off x="4876800" y="2895600"/>
            <a:ext cx="550000" cy="1371600"/>
            <a:chOff x="-72" y="2365"/>
            <a:chExt cx="403" cy="1056"/>
          </a:xfrm>
        </p:grpSpPr>
        <p:sp>
          <p:nvSpPr>
            <p:cNvPr id="33883" name="Freeform 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3884" name="Text Box 9"/>
            <p:cNvSpPr txBox="1">
              <a:spLocks noChangeArrowheads="1"/>
            </p:cNvSpPr>
            <p:nvPr/>
          </p:nvSpPr>
          <p:spPr bwMode="auto">
            <a:xfrm>
              <a:off x="97" y="2608"/>
              <a:ext cx="234" cy="6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33801" name="AutoShape 10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1676400" y="914400"/>
            <a:ext cx="304800" cy="49530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04" name="Rectangle 13"/>
          <p:cNvSpPr>
            <a:spLocks noChangeArrowheads="1"/>
          </p:cNvSpPr>
          <p:nvPr/>
        </p:nvSpPr>
        <p:spPr bwMode="auto">
          <a:xfrm>
            <a:off x="3657600" y="914400"/>
            <a:ext cx="304800" cy="49530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05" name="Rectangle 14"/>
          <p:cNvSpPr>
            <a:spLocks noChangeArrowheads="1"/>
          </p:cNvSpPr>
          <p:nvPr/>
        </p:nvSpPr>
        <p:spPr bwMode="auto">
          <a:xfrm>
            <a:off x="5562600" y="914400"/>
            <a:ext cx="304800" cy="49530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06" name="Rectangle 15"/>
          <p:cNvSpPr>
            <a:spLocks noChangeArrowheads="1"/>
          </p:cNvSpPr>
          <p:nvPr/>
        </p:nvSpPr>
        <p:spPr bwMode="auto">
          <a:xfrm>
            <a:off x="6248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7467600" y="914400"/>
            <a:ext cx="304800" cy="4953000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33808" name="Group 17"/>
          <p:cNvGrpSpPr>
            <a:grpSpLocks/>
          </p:cNvGrpSpPr>
          <p:nvPr/>
        </p:nvGrpSpPr>
        <p:grpSpPr bwMode="auto">
          <a:xfrm>
            <a:off x="1066800" y="1981200"/>
            <a:ext cx="452438" cy="762000"/>
            <a:chOff x="624" y="1248"/>
            <a:chExt cx="285" cy="480"/>
          </a:xfrm>
        </p:grpSpPr>
        <p:sp>
          <p:nvSpPr>
            <p:cNvPr id="33881" name="Freeform 18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3882" name="Text Box 19"/>
            <p:cNvSpPr txBox="1">
              <a:spLocks noChangeArrowheads="1"/>
            </p:cNvSpPr>
            <p:nvPr/>
          </p:nvSpPr>
          <p:spPr bwMode="auto">
            <a:xfrm>
              <a:off x="680" y="1311"/>
              <a:ext cx="22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33809" name="Group 20"/>
          <p:cNvGrpSpPr>
            <a:grpSpLocks/>
          </p:cNvGrpSpPr>
          <p:nvPr/>
        </p:nvGrpSpPr>
        <p:grpSpPr bwMode="auto">
          <a:xfrm>
            <a:off x="4648200" y="1752600"/>
            <a:ext cx="452438" cy="762000"/>
            <a:chOff x="624" y="1248"/>
            <a:chExt cx="285" cy="480"/>
          </a:xfrm>
        </p:grpSpPr>
        <p:sp>
          <p:nvSpPr>
            <p:cNvPr id="33879" name="Freeform 21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3880" name="Text Box 22"/>
            <p:cNvSpPr txBox="1">
              <a:spLocks noChangeArrowheads="1"/>
            </p:cNvSpPr>
            <p:nvPr/>
          </p:nvSpPr>
          <p:spPr bwMode="auto">
            <a:xfrm>
              <a:off x="680" y="1311"/>
              <a:ext cx="22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33810" name="Line 23"/>
          <p:cNvSpPr>
            <a:spLocks noChangeShapeType="1"/>
          </p:cNvSpPr>
          <p:nvPr/>
        </p:nvSpPr>
        <p:spPr bwMode="auto">
          <a:xfrm>
            <a:off x="15240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11" name="Line 24"/>
          <p:cNvSpPr>
            <a:spLocks noChangeShapeType="1"/>
          </p:cNvSpPr>
          <p:nvPr/>
        </p:nvSpPr>
        <p:spPr bwMode="auto">
          <a:xfrm>
            <a:off x="1447800" y="2362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12" name="Line 25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13" name="Line 26"/>
          <p:cNvSpPr>
            <a:spLocks noChangeShapeType="1"/>
          </p:cNvSpPr>
          <p:nvPr/>
        </p:nvSpPr>
        <p:spPr bwMode="auto">
          <a:xfrm flipH="1">
            <a:off x="685800" y="1600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14" name="Line 27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15" name="Line 28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16" name="Line 29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17" name="Line 30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18" name="Line 31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19" name="Line 32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20" name="Line 33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21" name="Line 34"/>
          <p:cNvSpPr>
            <a:spLocks noChangeShapeType="1"/>
          </p:cNvSpPr>
          <p:nvPr/>
        </p:nvSpPr>
        <p:spPr bwMode="auto">
          <a:xfrm>
            <a:off x="19812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22" name="Line 35"/>
          <p:cNvSpPr>
            <a:spLocks noChangeShapeType="1"/>
          </p:cNvSpPr>
          <p:nvPr/>
        </p:nvSpPr>
        <p:spPr bwMode="auto">
          <a:xfrm>
            <a:off x="2133600" y="3048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23" name="Line 36"/>
          <p:cNvSpPr>
            <a:spLocks noChangeShapeType="1"/>
          </p:cNvSpPr>
          <p:nvPr/>
        </p:nvSpPr>
        <p:spPr bwMode="auto">
          <a:xfrm>
            <a:off x="2133600" y="4343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24" name="Line 37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25" name="Line 38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26" name="Line 39"/>
          <p:cNvSpPr>
            <a:spLocks noChangeShapeType="1"/>
          </p:cNvSpPr>
          <p:nvPr/>
        </p:nvSpPr>
        <p:spPr bwMode="auto">
          <a:xfrm>
            <a:off x="3429000" y="43434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27" name="Line 40"/>
          <p:cNvSpPr>
            <a:spLocks noChangeShapeType="1"/>
          </p:cNvSpPr>
          <p:nvPr/>
        </p:nvSpPr>
        <p:spPr bwMode="auto">
          <a:xfrm>
            <a:off x="3429000" y="3810000"/>
            <a:ext cx="228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28" name="Line 41"/>
          <p:cNvSpPr>
            <a:spLocks noChangeShapeType="1"/>
          </p:cNvSpPr>
          <p:nvPr/>
        </p:nvSpPr>
        <p:spPr bwMode="auto">
          <a:xfrm>
            <a:off x="3429000" y="3200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29" name="Line 42"/>
          <p:cNvSpPr>
            <a:spLocks noChangeShapeType="1"/>
          </p:cNvSpPr>
          <p:nvPr/>
        </p:nvSpPr>
        <p:spPr bwMode="auto">
          <a:xfrm>
            <a:off x="3962400" y="3810000"/>
            <a:ext cx="685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30" name="Line 43"/>
          <p:cNvSpPr>
            <a:spLocks noChangeShapeType="1"/>
          </p:cNvSpPr>
          <p:nvPr/>
        </p:nvSpPr>
        <p:spPr bwMode="auto">
          <a:xfrm>
            <a:off x="3962400" y="3200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31" name="Line 44"/>
          <p:cNvSpPr>
            <a:spLocks noChangeShapeType="1"/>
          </p:cNvSpPr>
          <p:nvPr/>
        </p:nvSpPr>
        <p:spPr bwMode="auto">
          <a:xfrm>
            <a:off x="1981200" y="2362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32" name="Line 45"/>
          <p:cNvSpPr>
            <a:spLocks noChangeShapeType="1"/>
          </p:cNvSpPr>
          <p:nvPr/>
        </p:nvSpPr>
        <p:spPr bwMode="auto">
          <a:xfrm>
            <a:off x="39624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33" name="Line 46"/>
          <p:cNvSpPr>
            <a:spLocks noChangeShapeType="1"/>
          </p:cNvSpPr>
          <p:nvPr/>
        </p:nvSpPr>
        <p:spPr bwMode="auto">
          <a:xfrm>
            <a:off x="3962400" y="43434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34" name="Line 47"/>
          <p:cNvSpPr>
            <a:spLocks noChangeShapeType="1"/>
          </p:cNvSpPr>
          <p:nvPr/>
        </p:nvSpPr>
        <p:spPr bwMode="auto">
          <a:xfrm flipV="1">
            <a:off x="4267200" y="1905000"/>
            <a:ext cx="0" cy="2438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35" name="Line 48"/>
          <p:cNvSpPr>
            <a:spLocks noChangeShapeType="1"/>
          </p:cNvSpPr>
          <p:nvPr/>
        </p:nvSpPr>
        <p:spPr bwMode="auto">
          <a:xfrm>
            <a:off x="4267200" y="19050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36" name="AutoShape 49"/>
          <p:cNvSpPr>
            <a:spLocks noChangeArrowheads="1"/>
          </p:cNvSpPr>
          <p:nvPr/>
        </p:nvSpPr>
        <p:spPr bwMode="auto">
          <a:xfrm rot="-5400000">
            <a:off x="40957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3837" name="Line 50"/>
          <p:cNvSpPr>
            <a:spLocks noChangeShapeType="1"/>
          </p:cNvSpPr>
          <p:nvPr/>
        </p:nvSpPr>
        <p:spPr bwMode="auto">
          <a:xfrm flipH="1" flipV="1">
            <a:off x="4724400" y="4038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38" name="Line 51"/>
          <p:cNvSpPr>
            <a:spLocks noChangeShapeType="1"/>
          </p:cNvSpPr>
          <p:nvPr/>
        </p:nvSpPr>
        <p:spPr bwMode="auto">
          <a:xfrm>
            <a:off x="53340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39" name="Line 52"/>
          <p:cNvSpPr>
            <a:spLocks noChangeShapeType="1"/>
          </p:cNvSpPr>
          <p:nvPr/>
        </p:nvSpPr>
        <p:spPr bwMode="auto">
          <a:xfrm>
            <a:off x="5029200" y="2133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40" name="Line 53"/>
          <p:cNvSpPr>
            <a:spLocks noChangeShapeType="1"/>
          </p:cNvSpPr>
          <p:nvPr/>
        </p:nvSpPr>
        <p:spPr bwMode="auto">
          <a:xfrm>
            <a:off x="5867400" y="3505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41" name="Line 54"/>
          <p:cNvSpPr>
            <a:spLocks noChangeShapeType="1"/>
          </p:cNvSpPr>
          <p:nvPr/>
        </p:nvSpPr>
        <p:spPr bwMode="auto">
          <a:xfrm flipV="1">
            <a:off x="60198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42" name="Line 55"/>
          <p:cNvSpPr>
            <a:spLocks noChangeShapeType="1"/>
          </p:cNvSpPr>
          <p:nvPr/>
        </p:nvSpPr>
        <p:spPr bwMode="auto">
          <a:xfrm>
            <a:off x="6019800" y="2971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43" name="Line 56"/>
          <p:cNvSpPr>
            <a:spLocks noChangeShapeType="1"/>
          </p:cNvSpPr>
          <p:nvPr/>
        </p:nvSpPr>
        <p:spPr bwMode="auto">
          <a:xfrm>
            <a:off x="7086600" y="3505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44" name="Line 57"/>
          <p:cNvSpPr>
            <a:spLocks noChangeShapeType="1"/>
          </p:cNvSpPr>
          <p:nvPr/>
        </p:nvSpPr>
        <p:spPr bwMode="auto">
          <a:xfrm>
            <a:off x="77724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45" name="Line 58"/>
          <p:cNvSpPr>
            <a:spLocks noChangeShapeType="1"/>
          </p:cNvSpPr>
          <p:nvPr/>
        </p:nvSpPr>
        <p:spPr bwMode="auto">
          <a:xfrm>
            <a:off x="7772400" y="2971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46" name="Line 59"/>
          <p:cNvSpPr>
            <a:spLocks noChangeShapeType="1"/>
          </p:cNvSpPr>
          <p:nvPr/>
        </p:nvSpPr>
        <p:spPr bwMode="auto">
          <a:xfrm>
            <a:off x="41148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47" name="Line 60"/>
          <p:cNvSpPr>
            <a:spLocks noChangeShapeType="1"/>
          </p:cNvSpPr>
          <p:nvPr/>
        </p:nvSpPr>
        <p:spPr bwMode="auto">
          <a:xfrm>
            <a:off x="4114800" y="4648200"/>
            <a:ext cx="2133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48" name="Line 61"/>
          <p:cNvSpPr>
            <a:spLocks noChangeShapeType="1"/>
          </p:cNvSpPr>
          <p:nvPr/>
        </p:nvSpPr>
        <p:spPr bwMode="auto">
          <a:xfrm>
            <a:off x="8382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49" name="Line 62"/>
          <p:cNvSpPr>
            <a:spLocks noChangeShapeType="1"/>
          </p:cNvSpPr>
          <p:nvPr/>
        </p:nvSpPr>
        <p:spPr bwMode="auto">
          <a:xfrm>
            <a:off x="8763000" y="32004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50" name="Line 63"/>
          <p:cNvSpPr>
            <a:spLocks noChangeShapeType="1"/>
          </p:cNvSpPr>
          <p:nvPr/>
        </p:nvSpPr>
        <p:spPr bwMode="auto">
          <a:xfrm flipH="1">
            <a:off x="2438400" y="5105400"/>
            <a:ext cx="632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51" name="Line 64"/>
          <p:cNvSpPr>
            <a:spLocks noChangeShapeType="1"/>
          </p:cNvSpPr>
          <p:nvPr/>
        </p:nvSpPr>
        <p:spPr bwMode="auto">
          <a:xfrm flipV="1">
            <a:off x="2438400" y="3886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52" name="Line 65"/>
          <p:cNvSpPr>
            <a:spLocks noChangeShapeType="1"/>
          </p:cNvSpPr>
          <p:nvPr/>
        </p:nvSpPr>
        <p:spPr bwMode="auto">
          <a:xfrm>
            <a:off x="2438400" y="3886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53" name="Line 66"/>
          <p:cNvSpPr>
            <a:spLocks noChangeShapeType="1"/>
          </p:cNvSpPr>
          <p:nvPr/>
        </p:nvSpPr>
        <p:spPr bwMode="auto">
          <a:xfrm>
            <a:off x="2362200" y="3581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54" name="Line 67"/>
          <p:cNvSpPr>
            <a:spLocks noChangeShapeType="1"/>
          </p:cNvSpPr>
          <p:nvPr/>
        </p:nvSpPr>
        <p:spPr bwMode="auto">
          <a:xfrm>
            <a:off x="2362200" y="35814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55" name="Line 68"/>
          <p:cNvSpPr>
            <a:spLocks noChangeShapeType="1"/>
          </p:cNvSpPr>
          <p:nvPr/>
        </p:nvSpPr>
        <p:spPr bwMode="auto">
          <a:xfrm>
            <a:off x="2209800" y="5562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56" name="Line 69"/>
          <p:cNvSpPr>
            <a:spLocks noChangeShapeType="1"/>
          </p:cNvSpPr>
          <p:nvPr/>
        </p:nvSpPr>
        <p:spPr bwMode="auto">
          <a:xfrm flipV="1">
            <a:off x="7924800" y="5562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57" name="Line 70"/>
          <p:cNvSpPr>
            <a:spLocks noChangeShapeType="1"/>
          </p:cNvSpPr>
          <p:nvPr/>
        </p:nvSpPr>
        <p:spPr bwMode="auto">
          <a:xfrm flipH="1">
            <a:off x="2362200" y="53340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58" name="Line 71"/>
          <p:cNvSpPr>
            <a:spLocks noChangeShapeType="1"/>
          </p:cNvSpPr>
          <p:nvPr/>
        </p:nvSpPr>
        <p:spPr bwMode="auto">
          <a:xfrm flipV="1">
            <a:off x="2209800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59" name="Line 72"/>
          <p:cNvSpPr>
            <a:spLocks noChangeShapeType="1"/>
          </p:cNvSpPr>
          <p:nvPr/>
        </p:nvSpPr>
        <p:spPr bwMode="auto">
          <a:xfrm flipH="1">
            <a:off x="2133600" y="35814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60" name="Line 73"/>
          <p:cNvSpPr>
            <a:spLocks noChangeShapeType="1"/>
          </p:cNvSpPr>
          <p:nvPr/>
        </p:nvSpPr>
        <p:spPr bwMode="auto">
          <a:xfrm>
            <a:off x="5867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61" name="Line 74"/>
          <p:cNvSpPr>
            <a:spLocks noChangeShapeType="1"/>
          </p:cNvSpPr>
          <p:nvPr/>
        </p:nvSpPr>
        <p:spPr bwMode="auto">
          <a:xfrm flipV="1">
            <a:off x="6096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62" name="Line 75"/>
          <p:cNvSpPr>
            <a:spLocks noChangeShapeType="1"/>
          </p:cNvSpPr>
          <p:nvPr/>
        </p:nvSpPr>
        <p:spPr bwMode="auto">
          <a:xfrm flipH="1">
            <a:off x="685800" y="1143000"/>
            <a:ext cx="541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63" name="Text Box 76"/>
          <p:cNvSpPr txBox="1">
            <a:spLocks noChangeArrowheads="1"/>
          </p:cNvSpPr>
          <p:nvPr/>
        </p:nvSpPr>
        <p:spPr bwMode="auto">
          <a:xfrm>
            <a:off x="16002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33864" name="Text Box 77"/>
          <p:cNvSpPr txBox="1">
            <a:spLocks noChangeArrowheads="1"/>
          </p:cNvSpPr>
          <p:nvPr/>
        </p:nvSpPr>
        <p:spPr bwMode="auto">
          <a:xfrm>
            <a:off x="3505200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33865" name="Text Box 78"/>
          <p:cNvSpPr txBox="1">
            <a:spLocks noChangeArrowheads="1"/>
          </p:cNvSpPr>
          <p:nvPr/>
        </p:nvSpPr>
        <p:spPr bwMode="auto">
          <a:xfrm>
            <a:off x="5174090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66" name="Text Box 79"/>
          <p:cNvSpPr txBox="1">
            <a:spLocks noChangeArrowheads="1"/>
          </p:cNvSpPr>
          <p:nvPr/>
        </p:nvSpPr>
        <p:spPr bwMode="auto">
          <a:xfrm>
            <a:off x="706987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  <p:sp>
        <p:nvSpPr>
          <p:cNvPr id="33867" name="Line 80"/>
          <p:cNvSpPr>
            <a:spLocks noChangeShapeType="1"/>
          </p:cNvSpPr>
          <p:nvPr/>
        </p:nvSpPr>
        <p:spPr bwMode="auto">
          <a:xfrm>
            <a:off x="3962400" y="5562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68" name="Line 81"/>
          <p:cNvSpPr>
            <a:spLocks noChangeShapeType="1"/>
          </p:cNvSpPr>
          <p:nvPr/>
        </p:nvSpPr>
        <p:spPr bwMode="auto">
          <a:xfrm>
            <a:off x="5867400" y="5562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69" name="Line 82"/>
          <p:cNvSpPr>
            <a:spLocks noChangeShapeType="1"/>
          </p:cNvSpPr>
          <p:nvPr/>
        </p:nvSpPr>
        <p:spPr bwMode="auto">
          <a:xfrm>
            <a:off x="7772400" y="5562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70" name="AutoShape 83"/>
          <p:cNvSpPr>
            <a:spLocks noChangeArrowheads="1"/>
          </p:cNvSpPr>
          <p:nvPr/>
        </p:nvSpPr>
        <p:spPr bwMode="auto">
          <a:xfrm rot="-5400000">
            <a:off x="8039100" y="5600700"/>
            <a:ext cx="609600" cy="228600"/>
          </a:xfrm>
          <a:custGeom>
            <a:avLst/>
            <a:gdLst>
              <a:gd name="T0" fmla="*/ 2147483647 w 21600"/>
              <a:gd name="T1" fmla="*/ 135492003 h 21600"/>
              <a:gd name="T2" fmla="*/ 2147483647 w 21600"/>
              <a:gd name="T3" fmla="*/ 270984017 h 21600"/>
              <a:gd name="T4" fmla="*/ 1712885632 w 21600"/>
              <a:gd name="T5" fmla="*/ 13549200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3871" name="Line 84"/>
          <p:cNvSpPr>
            <a:spLocks noChangeShapeType="1"/>
          </p:cNvSpPr>
          <p:nvPr/>
        </p:nvSpPr>
        <p:spPr bwMode="auto">
          <a:xfrm>
            <a:off x="7924800" y="5791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72" name="Line 85"/>
          <p:cNvSpPr>
            <a:spLocks noChangeShapeType="1"/>
          </p:cNvSpPr>
          <p:nvPr/>
        </p:nvSpPr>
        <p:spPr bwMode="auto">
          <a:xfrm>
            <a:off x="7924800" y="5562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73" name="Line 86"/>
          <p:cNvSpPr>
            <a:spLocks noChangeShapeType="1"/>
          </p:cNvSpPr>
          <p:nvPr/>
        </p:nvSpPr>
        <p:spPr bwMode="auto">
          <a:xfrm>
            <a:off x="8434388" y="5672138"/>
            <a:ext cx="328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74" name="Line 87"/>
          <p:cNvSpPr>
            <a:spLocks noChangeShapeType="1"/>
          </p:cNvSpPr>
          <p:nvPr/>
        </p:nvSpPr>
        <p:spPr bwMode="auto">
          <a:xfrm>
            <a:off x="7924800" y="5334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75" name="Line 88"/>
          <p:cNvSpPr>
            <a:spLocks noChangeShapeType="1"/>
          </p:cNvSpPr>
          <p:nvPr/>
        </p:nvSpPr>
        <p:spPr bwMode="auto">
          <a:xfrm>
            <a:off x="8763000" y="5334000"/>
            <a:ext cx="0" cy="338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876" name="Text Box 89"/>
          <p:cNvSpPr txBox="1">
            <a:spLocks noChangeArrowheads="1"/>
          </p:cNvSpPr>
          <p:nvPr/>
        </p:nvSpPr>
        <p:spPr bwMode="auto">
          <a:xfrm>
            <a:off x="7905750" y="5370513"/>
            <a:ext cx="354584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0-2</a:t>
            </a:r>
          </a:p>
        </p:txBody>
      </p:sp>
      <p:sp>
        <p:nvSpPr>
          <p:cNvPr id="33877" name="Text Box 90"/>
          <p:cNvSpPr txBox="1">
            <a:spLocks noChangeArrowheads="1"/>
          </p:cNvSpPr>
          <p:nvPr/>
        </p:nvSpPr>
        <p:spPr bwMode="auto">
          <a:xfrm>
            <a:off x="7843495" y="5580063"/>
            <a:ext cx="486030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16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-18</a:t>
            </a:r>
          </a:p>
        </p:txBody>
      </p:sp>
      <p:sp>
        <p:nvSpPr>
          <p:cNvPr id="33878" name="Rectangle 9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Putting all together</a:t>
            </a:r>
          </a:p>
        </p:txBody>
      </p:sp>
    </p:spTree>
    <p:extLst>
      <p:ext uri="{BB962C8B-B14F-4D97-AF65-F5344CB8AC3E}">
        <p14:creationId xmlns:p14="http://schemas.microsoft.com/office/powerpoint/2010/main" val="6510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C3A88E-7866-45C5-ADC0-C29B173430EF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Sample Code (Simple)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Let’s run the following code on pipelined LC2K2x: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   add	1    2    3       ;  </a:t>
            </a:r>
            <a:r>
              <a:rPr lang="en-US" dirty="0" err="1"/>
              <a:t>reg</a:t>
            </a:r>
            <a:r>
              <a:rPr lang="en-US" dirty="0"/>
              <a:t> 3 = </a:t>
            </a:r>
            <a:r>
              <a:rPr lang="en-US" dirty="0" err="1"/>
              <a:t>reg</a:t>
            </a:r>
            <a:r>
              <a:rPr lang="en-US" dirty="0"/>
              <a:t> 1 + </a:t>
            </a:r>
            <a:r>
              <a:rPr lang="en-US" dirty="0" err="1"/>
              <a:t>reg</a:t>
            </a:r>
            <a:r>
              <a:rPr lang="en-US" dirty="0"/>
              <a:t> 2</a:t>
            </a:r>
          </a:p>
          <a:p>
            <a:pPr lvl="1" eaLnBrk="1" hangingPunct="1"/>
            <a:r>
              <a:rPr lang="en-US" dirty="0"/>
              <a:t>   nor	4    5    6       ;  </a:t>
            </a:r>
            <a:r>
              <a:rPr lang="en-US" dirty="0" err="1"/>
              <a:t>reg</a:t>
            </a:r>
            <a:r>
              <a:rPr lang="en-US" dirty="0"/>
              <a:t> 6 = </a:t>
            </a:r>
            <a:r>
              <a:rPr lang="en-US" dirty="0" err="1"/>
              <a:t>reg</a:t>
            </a:r>
            <a:r>
              <a:rPr lang="en-US" dirty="0"/>
              <a:t> 4 nor </a:t>
            </a:r>
            <a:r>
              <a:rPr lang="en-US" dirty="0" err="1"/>
              <a:t>reg</a:t>
            </a:r>
            <a:r>
              <a:rPr lang="en-US" dirty="0"/>
              <a:t> 5</a:t>
            </a:r>
          </a:p>
          <a:p>
            <a:pPr lvl="1" eaLnBrk="1" hangingPunct="1"/>
            <a:r>
              <a:rPr lang="en-US" dirty="0"/>
              <a:t>   </a:t>
            </a:r>
            <a:r>
              <a:rPr lang="en-US" dirty="0" err="1"/>
              <a:t>lw</a:t>
            </a:r>
            <a:r>
              <a:rPr lang="en-US" dirty="0"/>
              <a:t>	2    4    20     ;  </a:t>
            </a:r>
            <a:r>
              <a:rPr lang="en-US" dirty="0" err="1"/>
              <a:t>reg</a:t>
            </a:r>
            <a:r>
              <a:rPr lang="en-US" dirty="0"/>
              <a:t> 4 =  </a:t>
            </a:r>
            <a:r>
              <a:rPr lang="en-US" dirty="0" err="1"/>
              <a:t>Mem</a:t>
            </a:r>
            <a:r>
              <a:rPr lang="en-US" dirty="0"/>
              <a:t>[reg2+20]</a:t>
            </a:r>
          </a:p>
          <a:p>
            <a:pPr lvl="1" eaLnBrk="1" hangingPunct="1"/>
            <a:r>
              <a:rPr lang="en-US" dirty="0"/>
              <a:t>   add	2    5    5       ;  </a:t>
            </a:r>
            <a:r>
              <a:rPr lang="en-US" dirty="0" err="1"/>
              <a:t>reg</a:t>
            </a:r>
            <a:r>
              <a:rPr lang="en-US" dirty="0"/>
              <a:t> 5 = </a:t>
            </a:r>
            <a:r>
              <a:rPr lang="en-US" dirty="0" err="1"/>
              <a:t>reg</a:t>
            </a:r>
            <a:r>
              <a:rPr lang="en-US" dirty="0"/>
              <a:t> 2 + </a:t>
            </a:r>
            <a:r>
              <a:rPr lang="en-US" dirty="0" err="1"/>
              <a:t>reg</a:t>
            </a:r>
            <a:r>
              <a:rPr lang="en-US" dirty="0"/>
              <a:t> 5</a:t>
            </a:r>
          </a:p>
          <a:p>
            <a:pPr lvl="1" eaLnBrk="1" hangingPunct="1"/>
            <a:r>
              <a:rPr lang="en-US" dirty="0"/>
              <a:t>   </a:t>
            </a:r>
            <a:r>
              <a:rPr lang="en-US" dirty="0" err="1"/>
              <a:t>sw</a:t>
            </a:r>
            <a:r>
              <a:rPr lang="en-US" dirty="0"/>
              <a:t>    	3    7    10     ;  </a:t>
            </a:r>
            <a:r>
              <a:rPr lang="en-US" dirty="0" err="1"/>
              <a:t>Mem</a:t>
            </a:r>
            <a:r>
              <a:rPr lang="en-US" dirty="0"/>
              <a:t>[reg3+10] =</a:t>
            </a:r>
            <a:r>
              <a:rPr lang="en-US" dirty="0" err="1"/>
              <a:t>reg</a:t>
            </a:r>
            <a:r>
              <a:rPr lang="en-US" dirty="0"/>
              <a:t> 7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Recap: LC2K Instruction Formats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424862" cy="4800600"/>
          </a:xfrm>
        </p:spPr>
        <p:txBody>
          <a:bodyPr/>
          <a:lstStyle/>
          <a:p>
            <a:pPr eaLnBrk="1" hangingPunct="1"/>
            <a:r>
              <a:rPr lang="en-US" dirty="0"/>
              <a:t>Tells you which bit positions mean what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R type instructions (add ‘000’, nor ‘001’)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I type instructions (</a:t>
            </a:r>
            <a:r>
              <a:rPr lang="en-US" dirty="0" err="1" smtClean="0"/>
              <a:t>lw</a:t>
            </a:r>
            <a:r>
              <a:rPr lang="en-US" dirty="0" smtClean="0"/>
              <a:t> ‘010’, </a:t>
            </a:r>
            <a:r>
              <a:rPr lang="en-US" dirty="0" err="1" smtClean="0"/>
              <a:t>sw</a:t>
            </a:r>
            <a:r>
              <a:rPr lang="en-US" dirty="0" smtClean="0"/>
              <a:t> ‘011’, </a:t>
            </a:r>
            <a:r>
              <a:rPr lang="en-US" dirty="0" err="1" smtClean="0"/>
              <a:t>beq</a:t>
            </a:r>
            <a:r>
              <a:rPr lang="en-US" dirty="0" smtClean="0"/>
              <a:t> ‘100’)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13E0E9A-C680-41EB-877A-5A3588C1AB3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4290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regA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46482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regB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58674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22098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opcode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9906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7086600" y="4191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destR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247775" y="3730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31-25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314575" y="3730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24-22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3609975" y="3730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21-19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4905375" y="3730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18-16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6259513" y="3730625"/>
            <a:ext cx="6527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15-3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7459663" y="3730625"/>
            <a:ext cx="5229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2-0</a:t>
            </a:r>
          </a:p>
        </p:txBody>
      </p:sp>
      <p:sp>
        <p:nvSpPr>
          <p:cNvPr id="10258" name="Rectangle 17"/>
          <p:cNvSpPr>
            <a:spLocks noChangeArrowheads="1"/>
          </p:cNvSpPr>
          <p:nvPr/>
        </p:nvSpPr>
        <p:spPr bwMode="auto">
          <a:xfrm>
            <a:off x="34290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regA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46482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regB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0" name="Rectangle 19"/>
          <p:cNvSpPr>
            <a:spLocks noChangeArrowheads="1"/>
          </p:cNvSpPr>
          <p:nvPr/>
        </p:nvSpPr>
        <p:spPr bwMode="auto">
          <a:xfrm>
            <a:off x="5867400" y="5334000"/>
            <a:ext cx="25146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+mn-ea"/>
                <a:cs typeface="Arial" charset="0"/>
              </a:rPr>
              <a:t>offset</a:t>
            </a:r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22098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opcode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2" name="Rectangle 21"/>
          <p:cNvSpPr>
            <a:spLocks noChangeArrowheads="1"/>
          </p:cNvSpPr>
          <p:nvPr/>
        </p:nvSpPr>
        <p:spPr bwMode="auto">
          <a:xfrm>
            <a:off x="9906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2477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31-25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3145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24-22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6099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21-19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9053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18-16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958013" y="4873625"/>
            <a:ext cx="6527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15-0</a:t>
            </a:r>
          </a:p>
        </p:txBody>
      </p:sp>
    </p:spTree>
    <p:extLst>
      <p:ext uri="{BB962C8B-B14F-4D97-AF65-F5344CB8AC3E}">
        <p14:creationId xmlns:p14="http://schemas.microsoft.com/office/powerpoint/2010/main" val="10329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23D081-1676-4215-A383-FE4BF9F9DF8B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49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35850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35964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5965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35851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54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55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35858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35962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5963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35859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35960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5961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35860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61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62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63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64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65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66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67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68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69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70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71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72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73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74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75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76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77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78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79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80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81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82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83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84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85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5886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87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88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89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90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91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92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93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94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95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96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97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98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899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00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01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02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03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04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5905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35906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35907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08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op</a:t>
            </a:r>
          </a:p>
        </p:txBody>
      </p:sp>
      <p:sp>
        <p:nvSpPr>
          <p:cNvPr id="35909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10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offset</a:t>
            </a:r>
          </a:p>
        </p:txBody>
      </p:sp>
      <p:sp>
        <p:nvSpPr>
          <p:cNvPr id="35911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valB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12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valA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13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PC+1</a:t>
            </a:r>
          </a:p>
        </p:txBody>
      </p:sp>
      <p:sp>
        <p:nvSpPr>
          <p:cNvPr id="35914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PC+1</a:t>
            </a:r>
          </a:p>
        </p:txBody>
      </p:sp>
      <p:sp>
        <p:nvSpPr>
          <p:cNvPr id="35915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target</a:t>
            </a:r>
          </a:p>
        </p:txBody>
      </p:sp>
      <p:sp>
        <p:nvSpPr>
          <p:cNvPr id="35916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ALU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result</a:t>
            </a:r>
          </a:p>
        </p:txBody>
      </p:sp>
      <p:sp>
        <p:nvSpPr>
          <p:cNvPr id="35917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op</a:t>
            </a:r>
          </a:p>
        </p:txBody>
      </p:sp>
      <p:sp>
        <p:nvSpPr>
          <p:cNvPr id="35918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19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valB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20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21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op</a:t>
            </a:r>
          </a:p>
        </p:txBody>
      </p:sp>
      <p:sp>
        <p:nvSpPr>
          <p:cNvPr id="35922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23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ALU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result</a:t>
            </a:r>
          </a:p>
        </p:txBody>
      </p:sp>
      <p:sp>
        <p:nvSpPr>
          <p:cNvPr id="35924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mdata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25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26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27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28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29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30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31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eq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?</a:t>
            </a:r>
          </a:p>
        </p:txBody>
      </p:sp>
      <p:sp>
        <p:nvSpPr>
          <p:cNvPr id="35932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33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instruction</a:t>
            </a:r>
          </a:p>
        </p:txBody>
      </p:sp>
      <p:sp>
        <p:nvSpPr>
          <p:cNvPr id="35934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35935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35936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35937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35938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35939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35940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5941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35942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35943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35944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35945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35946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35947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35948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35949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35950" name="Text Box 121"/>
          <p:cNvSpPr txBox="1">
            <a:spLocks noChangeArrowheads="1"/>
          </p:cNvSpPr>
          <p:nvPr/>
        </p:nvSpPr>
        <p:spPr bwMode="auto">
          <a:xfrm>
            <a:off x="2143125" y="2792413"/>
            <a:ext cx="48109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regA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51" name="Text Box 122"/>
          <p:cNvSpPr txBox="1">
            <a:spLocks noChangeArrowheads="1"/>
          </p:cNvSpPr>
          <p:nvPr/>
        </p:nvSpPr>
        <p:spPr bwMode="auto">
          <a:xfrm>
            <a:off x="2147888" y="3025775"/>
            <a:ext cx="474682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regB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52" name="Text Box 123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35953" name="Text Box 124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35954" name="Text Box 125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55" name="Text Box 126"/>
          <p:cNvSpPr txBox="1">
            <a:spLocks noChangeArrowheads="1"/>
          </p:cNvSpPr>
          <p:nvPr/>
        </p:nvSpPr>
        <p:spPr bwMode="auto">
          <a:xfrm>
            <a:off x="16002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35956" name="Text Box 127"/>
          <p:cNvSpPr txBox="1">
            <a:spLocks noChangeArrowheads="1"/>
          </p:cNvSpPr>
          <p:nvPr/>
        </p:nvSpPr>
        <p:spPr bwMode="auto">
          <a:xfrm>
            <a:off x="3744913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35957" name="Text Box 128"/>
          <p:cNvSpPr txBox="1">
            <a:spLocks noChangeArrowheads="1"/>
          </p:cNvSpPr>
          <p:nvPr/>
        </p:nvSpPr>
        <p:spPr bwMode="auto">
          <a:xfrm>
            <a:off x="5658277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5958" name="Text Box 129"/>
          <p:cNvSpPr txBox="1">
            <a:spLocks noChangeArrowheads="1"/>
          </p:cNvSpPr>
          <p:nvPr/>
        </p:nvSpPr>
        <p:spPr bwMode="auto">
          <a:xfrm>
            <a:off x="748262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  <p:sp>
        <p:nvSpPr>
          <p:cNvPr id="35959" name="Rectangle 13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Pipeline datapath</a:t>
            </a:r>
          </a:p>
        </p:txBody>
      </p:sp>
    </p:spTree>
    <p:extLst>
      <p:ext uri="{BB962C8B-B14F-4D97-AF65-F5344CB8AC3E}">
        <p14:creationId xmlns:p14="http://schemas.microsoft.com/office/powerpoint/2010/main" val="38516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8124F3-FD73-4178-B202-9409C95BF16E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867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36874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36989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6990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36875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79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80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36882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36987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6988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36883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36985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6986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36884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85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86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87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88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89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90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91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92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93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94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95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96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97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98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899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00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01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02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03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04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05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06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07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08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09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6910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11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12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13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14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15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16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17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18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19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20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21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22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23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24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25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26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27" name="Line 72"/>
          <p:cNvSpPr>
            <a:spLocks noChangeShapeType="1"/>
          </p:cNvSpPr>
          <p:nvPr/>
        </p:nvSpPr>
        <p:spPr bwMode="auto">
          <a:xfrm>
            <a:off x="4267200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28" name="Line 73"/>
          <p:cNvSpPr>
            <a:spLocks noChangeShapeType="1"/>
          </p:cNvSpPr>
          <p:nvPr/>
        </p:nvSpPr>
        <p:spPr bwMode="auto">
          <a:xfrm>
            <a:off x="6324600" y="563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29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30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6931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36932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36933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34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35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36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37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38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39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40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41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42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43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44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45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46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47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48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49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50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51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52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53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54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55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56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57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58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59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60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36961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12</a:t>
            </a:r>
          </a:p>
        </p:txBody>
      </p:sp>
      <p:sp>
        <p:nvSpPr>
          <p:cNvPr id="36962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36963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36964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36965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41</a:t>
            </a:r>
          </a:p>
        </p:txBody>
      </p:sp>
      <p:sp>
        <p:nvSpPr>
          <p:cNvPr id="36966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6967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36968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36969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36970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36971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36972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36973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36974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36975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36976" name="Text Box 121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36977" name="Text Box 122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36978" name="Text Box 123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79" name="Line 126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80" name="Text Box 127"/>
          <p:cNvSpPr txBox="1">
            <a:spLocks noChangeArrowheads="1"/>
          </p:cNvSpPr>
          <p:nvPr/>
        </p:nvSpPr>
        <p:spPr bwMode="auto">
          <a:xfrm>
            <a:off x="16002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36981" name="Text Box 128"/>
          <p:cNvSpPr txBox="1">
            <a:spLocks noChangeArrowheads="1"/>
          </p:cNvSpPr>
          <p:nvPr/>
        </p:nvSpPr>
        <p:spPr bwMode="auto">
          <a:xfrm>
            <a:off x="3744913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36982" name="Text Box 129"/>
          <p:cNvSpPr txBox="1">
            <a:spLocks noChangeArrowheads="1"/>
          </p:cNvSpPr>
          <p:nvPr/>
        </p:nvSpPr>
        <p:spPr bwMode="auto">
          <a:xfrm>
            <a:off x="5658277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6983" name="Text Box 130"/>
          <p:cNvSpPr txBox="1">
            <a:spLocks noChangeArrowheads="1"/>
          </p:cNvSpPr>
          <p:nvPr/>
        </p:nvSpPr>
        <p:spPr bwMode="auto">
          <a:xfrm>
            <a:off x="748262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  <p:sp>
        <p:nvSpPr>
          <p:cNvPr id="36984" name="Rectangle 1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0 - Initial state</a:t>
            </a:r>
          </a:p>
        </p:txBody>
      </p:sp>
    </p:spTree>
    <p:extLst>
      <p:ext uri="{BB962C8B-B14F-4D97-AF65-F5344CB8AC3E}">
        <p14:creationId xmlns:p14="http://schemas.microsoft.com/office/powerpoint/2010/main" val="40090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4C627F-4557-43CA-9DBB-7AFB36B2A52A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38013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8014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37899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7901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03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04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37905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37906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38011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8012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37907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38009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8010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37908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09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10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11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12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13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14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15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16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17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18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19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20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21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22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23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24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25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26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27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28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29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30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31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32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33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7934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35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36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37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38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39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40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41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42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43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44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45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46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47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48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49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50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51" name="Line 72"/>
          <p:cNvSpPr>
            <a:spLocks noChangeShapeType="1"/>
          </p:cNvSpPr>
          <p:nvPr/>
        </p:nvSpPr>
        <p:spPr bwMode="auto">
          <a:xfrm>
            <a:off x="4267200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52" name="Line 73"/>
          <p:cNvSpPr>
            <a:spLocks noChangeShapeType="1"/>
          </p:cNvSpPr>
          <p:nvPr/>
        </p:nvSpPr>
        <p:spPr bwMode="auto">
          <a:xfrm>
            <a:off x="6324600" y="563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53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54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37957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58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59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60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61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62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63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64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7965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66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67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68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69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70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71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72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73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74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75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76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77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78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79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80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81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82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7983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  1  2  3</a:t>
            </a:r>
          </a:p>
        </p:txBody>
      </p:sp>
      <p:sp>
        <p:nvSpPr>
          <p:cNvPr id="37984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37985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12</a:t>
            </a:r>
          </a:p>
        </p:txBody>
      </p:sp>
      <p:sp>
        <p:nvSpPr>
          <p:cNvPr id="37986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37987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37988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37989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41</a:t>
            </a:r>
          </a:p>
        </p:txBody>
      </p:sp>
      <p:sp>
        <p:nvSpPr>
          <p:cNvPr id="37990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7991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37992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37993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37994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37995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37996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37997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37998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37999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38000" name="Text Box 121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38001" name="Text Box 122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38002" name="Text Box 123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003" name="Text Box 125"/>
          <p:cNvSpPr txBox="1">
            <a:spLocks noChangeArrowheads="1"/>
          </p:cNvSpPr>
          <p:nvPr/>
        </p:nvSpPr>
        <p:spPr bwMode="auto">
          <a:xfrm>
            <a:off x="152400" y="5638800"/>
            <a:ext cx="134043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 1 2 3</a:t>
            </a:r>
          </a:p>
        </p:txBody>
      </p:sp>
      <p:sp>
        <p:nvSpPr>
          <p:cNvPr id="38004" name="Text Box 127"/>
          <p:cNvSpPr txBox="1">
            <a:spLocks noChangeArrowheads="1"/>
          </p:cNvSpPr>
          <p:nvPr/>
        </p:nvSpPr>
        <p:spPr bwMode="auto">
          <a:xfrm>
            <a:off x="15240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38005" name="Text Box 128"/>
          <p:cNvSpPr txBox="1">
            <a:spLocks noChangeArrowheads="1"/>
          </p:cNvSpPr>
          <p:nvPr/>
        </p:nvSpPr>
        <p:spPr bwMode="auto">
          <a:xfrm>
            <a:off x="3744913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38006" name="Text Box 129"/>
          <p:cNvSpPr txBox="1">
            <a:spLocks noChangeArrowheads="1"/>
          </p:cNvSpPr>
          <p:nvPr/>
        </p:nvSpPr>
        <p:spPr bwMode="auto">
          <a:xfrm>
            <a:off x="5658277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007" name="Text Box 130"/>
          <p:cNvSpPr txBox="1">
            <a:spLocks noChangeArrowheads="1"/>
          </p:cNvSpPr>
          <p:nvPr/>
        </p:nvSpPr>
        <p:spPr bwMode="auto">
          <a:xfrm>
            <a:off x="748262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  <p:sp>
        <p:nvSpPr>
          <p:cNvPr id="38008" name="Rectangle 1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1 - Fetch: add 1 2 3</a:t>
            </a:r>
          </a:p>
        </p:txBody>
      </p:sp>
    </p:spTree>
    <p:extLst>
      <p:ext uri="{BB962C8B-B14F-4D97-AF65-F5344CB8AC3E}">
        <p14:creationId xmlns:p14="http://schemas.microsoft.com/office/powerpoint/2010/main" val="37010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0D677F-AE6B-455B-AE80-927797B9C720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7ED88F0-6C66-4FCF-941D-F868526A692A}" type="slidenum">
              <a:rPr lang="en-US" sz="1200">
                <a:solidFill>
                  <a:srgbClr val="000000"/>
                </a:solidFill>
                <a:latin typeface="Verdana" pitchFamily="34" charset="0"/>
                <a:ea typeface="+mn-ea"/>
                <a:cs typeface="Arial"/>
              </a:rPr>
              <a:pPr algn="r">
                <a:defRPr/>
              </a:pPr>
              <a:t>3</a:t>
            </a:fld>
            <a:r>
              <a:rPr lang="en-US" sz="1200">
                <a:solidFill>
                  <a:srgbClr val="000000"/>
                </a:solidFill>
                <a:latin typeface="Verdana" pitchFamily="34" charset="0"/>
                <a:ea typeface="+mn-ea"/>
                <a:cs typeface="Arial"/>
              </a:rPr>
              <a:t>/38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Review: Single-Cycle LC2Kx Datapath</a:t>
            </a:r>
          </a:p>
        </p:txBody>
      </p:sp>
      <p:sp>
        <p:nvSpPr>
          <p:cNvPr id="10245" name="Rectangle 68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10246" name="Rectangle 69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Instruction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10247" name="Rectangle 70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file</a:t>
            </a:r>
          </a:p>
        </p:txBody>
      </p:sp>
      <p:sp>
        <p:nvSpPr>
          <p:cNvPr id="10248" name="Rectangle 71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 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10249" name="Line 72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0" name="Line 73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1" name="Line 74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2" name="Line 75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3" name="Line 76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4" name="Line 77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5" name="Rectangle 78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Control ROM</a:t>
            </a:r>
          </a:p>
        </p:txBody>
      </p:sp>
      <p:sp>
        <p:nvSpPr>
          <p:cNvPr id="10256" name="Line 79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7" name="Line 80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8" name="Line 81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9" name="Line 82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0" name="Line 83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1" name="Line 84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2" name="Line 85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3" name="Line 86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4" name="Line 87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5" name="Line 88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6" name="Line 89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7" name="Line 90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8" name="Line 91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9" name="Line 92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0" name="Line 93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1" name="Line 94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2" name="Line 95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3" name="Line 96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4" name="Line 97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5" name="Line 98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6" name="Line 99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7" name="Line 100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8" name="Line 101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79" name="Line 102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0" name="Line 103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1" name="Line 104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2" name="Line 105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3" name="Line 106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4" name="Line 107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5" name="Line 108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6" name="Line 109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87" name="AutoShape 110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0288" name="AutoShape 111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0289" name="AutoShape 112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0290" name="AutoShape 113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0291" name="Rectangle 114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Sign extend</a:t>
            </a:r>
          </a:p>
        </p:txBody>
      </p:sp>
      <p:grpSp>
        <p:nvGrpSpPr>
          <p:cNvPr id="10292" name="Group 115"/>
          <p:cNvGrpSpPr>
            <a:grpSpLocks/>
          </p:cNvGrpSpPr>
          <p:nvPr/>
        </p:nvGrpSpPr>
        <p:grpSpPr bwMode="auto">
          <a:xfrm>
            <a:off x="2438400" y="1295400"/>
            <a:ext cx="422275" cy="990600"/>
            <a:chOff x="2304" y="480"/>
            <a:chExt cx="240" cy="624"/>
          </a:xfrm>
        </p:grpSpPr>
        <p:sp>
          <p:nvSpPr>
            <p:cNvPr id="10332" name="Freeform 116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84 w 672"/>
                <a:gd name="T1" fmla="*/ 167 h 288"/>
                <a:gd name="T2" fmla="*/ 538 w 672"/>
                <a:gd name="T3" fmla="*/ 0 h 288"/>
                <a:gd name="T4" fmla="*/ 345 w 672"/>
                <a:gd name="T5" fmla="*/ 0 h 288"/>
                <a:gd name="T6" fmla="*/ 307 w 672"/>
                <a:gd name="T7" fmla="*/ 56 h 288"/>
                <a:gd name="T8" fmla="*/ 230 w 672"/>
                <a:gd name="T9" fmla="*/ 56 h 288"/>
                <a:gd name="T10" fmla="*/ 192 w 672"/>
                <a:gd name="T11" fmla="*/ 0 h 288"/>
                <a:gd name="T12" fmla="*/ 0 w 672"/>
                <a:gd name="T13" fmla="*/ 0 h 288"/>
                <a:gd name="T14" fmla="*/ 153 w 672"/>
                <a:gd name="T15" fmla="*/ 167 h 288"/>
                <a:gd name="T16" fmla="*/ 384 w 672"/>
                <a:gd name="T17" fmla="*/ 16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33" name="Text Box 117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10293" name="Rectangle 118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grpSp>
        <p:nvGrpSpPr>
          <p:cNvPr id="10294" name="Group 119"/>
          <p:cNvGrpSpPr>
            <a:grpSpLocks/>
          </p:cNvGrpSpPr>
          <p:nvPr/>
        </p:nvGrpSpPr>
        <p:grpSpPr bwMode="auto">
          <a:xfrm>
            <a:off x="7162800" y="1600200"/>
            <a:ext cx="422275" cy="990600"/>
            <a:chOff x="2304" y="480"/>
            <a:chExt cx="240" cy="624"/>
          </a:xfrm>
        </p:grpSpPr>
        <p:sp>
          <p:nvSpPr>
            <p:cNvPr id="10330" name="Freeform 120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84 w 672"/>
                <a:gd name="T1" fmla="*/ 167 h 288"/>
                <a:gd name="T2" fmla="*/ 538 w 672"/>
                <a:gd name="T3" fmla="*/ 0 h 288"/>
                <a:gd name="T4" fmla="*/ 345 w 672"/>
                <a:gd name="T5" fmla="*/ 0 h 288"/>
                <a:gd name="T6" fmla="*/ 307 w 672"/>
                <a:gd name="T7" fmla="*/ 56 h 288"/>
                <a:gd name="T8" fmla="*/ 230 w 672"/>
                <a:gd name="T9" fmla="*/ 56 h 288"/>
                <a:gd name="T10" fmla="*/ 192 w 672"/>
                <a:gd name="T11" fmla="*/ 0 h 288"/>
                <a:gd name="T12" fmla="*/ 0 w 672"/>
                <a:gd name="T13" fmla="*/ 0 h 288"/>
                <a:gd name="T14" fmla="*/ 153 w 672"/>
                <a:gd name="T15" fmla="*/ 167 h 288"/>
                <a:gd name="T16" fmla="*/ 384 w 672"/>
                <a:gd name="T17" fmla="*/ 16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31" name="Text Box 121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10295" name="Group 122"/>
          <p:cNvGrpSpPr>
            <a:grpSpLocks/>
          </p:cNvGrpSpPr>
          <p:nvPr/>
        </p:nvGrpSpPr>
        <p:grpSpPr bwMode="auto">
          <a:xfrm>
            <a:off x="6705600" y="3048000"/>
            <a:ext cx="598206" cy="1676400"/>
            <a:chOff x="-72" y="2365"/>
            <a:chExt cx="383" cy="1056"/>
          </a:xfrm>
        </p:grpSpPr>
        <p:sp>
          <p:nvSpPr>
            <p:cNvPr id="10328" name="Freeform 123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9" name="Text Box 124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10296" name="Line 125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97" name="Line 126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98" name="Line 127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99" name="Line 128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0" name="Line 129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1" name="Line 130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2" name="Line 131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3" name="Line 132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4" name="Line 133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5" name="Line 134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6" name="Line 135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307" name="Rectangle 136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3x8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decoder</a:t>
            </a:r>
          </a:p>
        </p:txBody>
      </p:sp>
      <p:grpSp>
        <p:nvGrpSpPr>
          <p:cNvPr id="10308" name="Group 137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10321" name="Line 138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2" name="Line 139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3" name="Line 140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4" name="Line 141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5" name="Line 142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6" name="Line 143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7" name="Line 144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10309" name="Text Box 145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R/W</a:t>
            </a:r>
          </a:p>
        </p:txBody>
      </p:sp>
      <p:sp>
        <p:nvSpPr>
          <p:cNvPr id="10310" name="Text Box 146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sp>
        <p:nvSpPr>
          <p:cNvPr id="10311" name="Text Box 147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grpSp>
        <p:nvGrpSpPr>
          <p:cNvPr id="10312" name="Group 148"/>
          <p:cNvGrpSpPr>
            <a:grpSpLocks/>
          </p:cNvGrpSpPr>
          <p:nvPr/>
        </p:nvGrpSpPr>
        <p:grpSpPr bwMode="auto">
          <a:xfrm>
            <a:off x="441325" y="2055813"/>
            <a:ext cx="4049713" cy="3660775"/>
            <a:chOff x="278" y="1295"/>
            <a:chExt cx="2551" cy="2306"/>
          </a:xfrm>
        </p:grpSpPr>
        <p:sp>
          <p:nvSpPr>
            <p:cNvPr id="10313" name="Text Box 149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Instruction bits</a:t>
              </a:r>
            </a:p>
          </p:txBody>
        </p:sp>
        <p:sp>
          <p:nvSpPr>
            <p:cNvPr id="10314" name="Text Box 150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15-0</a:t>
              </a:r>
            </a:p>
          </p:txBody>
        </p:sp>
        <p:sp>
          <p:nvSpPr>
            <p:cNvPr id="10315" name="Text Box 151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21-19</a:t>
              </a:r>
            </a:p>
          </p:txBody>
        </p:sp>
        <p:sp>
          <p:nvSpPr>
            <p:cNvPr id="10316" name="Text Box 152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18-16</a:t>
              </a:r>
            </a:p>
          </p:txBody>
        </p:sp>
        <p:sp>
          <p:nvSpPr>
            <p:cNvPr id="10317" name="Text Box 153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24-22</a:t>
              </a:r>
            </a:p>
          </p:txBody>
        </p:sp>
        <p:sp>
          <p:nvSpPr>
            <p:cNvPr id="10318" name="Text Box 154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18-16</a:t>
              </a:r>
            </a:p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  2-0</a:t>
              </a:r>
            </a:p>
          </p:txBody>
        </p:sp>
        <p:sp>
          <p:nvSpPr>
            <p:cNvPr id="10319" name="Line 155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320" name="Line 156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0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F5863C-6964-459B-A8C7-A656B39E00E3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21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38922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39039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9040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38923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8925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26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27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28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38929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38930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39037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9038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38931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39035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39036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38932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33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34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35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36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37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38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39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40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41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42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43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44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45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46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47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48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49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50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51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52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53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54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55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56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57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8958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59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60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61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62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63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64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65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66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67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68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69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70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71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72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73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74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75" name="Line 72"/>
          <p:cNvSpPr>
            <a:spLocks noChangeShapeType="1"/>
          </p:cNvSpPr>
          <p:nvPr/>
        </p:nvSpPr>
        <p:spPr bwMode="auto">
          <a:xfrm>
            <a:off x="4267200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76" name="Line 73"/>
          <p:cNvSpPr>
            <a:spLocks noChangeShapeType="1"/>
          </p:cNvSpPr>
          <p:nvPr/>
        </p:nvSpPr>
        <p:spPr bwMode="auto">
          <a:xfrm>
            <a:off x="6324600" y="563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77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78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8979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38980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38981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82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</p:txBody>
      </p:sp>
      <p:sp>
        <p:nvSpPr>
          <p:cNvPr id="38983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8984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8985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38986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38987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8988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8989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8990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8991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92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8993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8994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95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996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8997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8998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8999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000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001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002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003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004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005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9006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007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nor 4  5  6</a:t>
            </a:r>
          </a:p>
        </p:txBody>
      </p:sp>
      <p:sp>
        <p:nvSpPr>
          <p:cNvPr id="39008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39009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12</a:t>
            </a:r>
          </a:p>
        </p:txBody>
      </p:sp>
      <p:sp>
        <p:nvSpPr>
          <p:cNvPr id="39010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39011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39012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39013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41</a:t>
            </a:r>
          </a:p>
        </p:txBody>
      </p:sp>
      <p:sp>
        <p:nvSpPr>
          <p:cNvPr id="39014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39015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39016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39017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39018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39019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39020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39021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39022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39023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39024" name="Text Box 121"/>
          <p:cNvSpPr txBox="1">
            <a:spLocks noChangeArrowheads="1"/>
          </p:cNvSpPr>
          <p:nvPr/>
        </p:nvSpPr>
        <p:spPr bwMode="auto">
          <a:xfrm>
            <a:off x="2319338" y="2811463"/>
            <a:ext cx="26321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9025" name="Text Box 122"/>
          <p:cNvSpPr txBox="1">
            <a:spLocks noChangeArrowheads="1"/>
          </p:cNvSpPr>
          <p:nvPr/>
        </p:nvSpPr>
        <p:spPr bwMode="auto">
          <a:xfrm>
            <a:off x="2324100" y="3044825"/>
            <a:ext cx="26321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9026" name="Text Box 123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39027" name="Text Box 124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39028" name="Text Box 125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029" name="Text Box 127"/>
          <p:cNvSpPr txBox="1">
            <a:spLocks noChangeArrowheads="1"/>
          </p:cNvSpPr>
          <p:nvPr/>
        </p:nvSpPr>
        <p:spPr bwMode="auto">
          <a:xfrm>
            <a:off x="76200" y="5862638"/>
            <a:ext cx="336492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nor 4 5 6             add 1 2 3</a:t>
            </a:r>
          </a:p>
        </p:txBody>
      </p:sp>
      <p:sp>
        <p:nvSpPr>
          <p:cNvPr id="39030" name="Text Box 129"/>
          <p:cNvSpPr txBox="1">
            <a:spLocks noChangeArrowheads="1"/>
          </p:cNvSpPr>
          <p:nvPr/>
        </p:nvSpPr>
        <p:spPr bwMode="auto">
          <a:xfrm>
            <a:off x="15240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39031" name="Text Box 130"/>
          <p:cNvSpPr txBox="1">
            <a:spLocks noChangeArrowheads="1"/>
          </p:cNvSpPr>
          <p:nvPr/>
        </p:nvSpPr>
        <p:spPr bwMode="auto">
          <a:xfrm>
            <a:off x="3744913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39032" name="Text Box 131"/>
          <p:cNvSpPr txBox="1">
            <a:spLocks noChangeArrowheads="1"/>
          </p:cNvSpPr>
          <p:nvPr/>
        </p:nvSpPr>
        <p:spPr bwMode="auto">
          <a:xfrm>
            <a:off x="5658277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033" name="Text Box 132"/>
          <p:cNvSpPr txBox="1">
            <a:spLocks noChangeArrowheads="1"/>
          </p:cNvSpPr>
          <p:nvPr/>
        </p:nvSpPr>
        <p:spPr bwMode="auto">
          <a:xfrm>
            <a:off x="748262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  <p:sp>
        <p:nvSpPr>
          <p:cNvPr id="39034" name="Rectangle 13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Time 2 - Fetch: nor 4 5 6</a:t>
            </a:r>
          </a:p>
        </p:txBody>
      </p:sp>
    </p:spTree>
    <p:extLst>
      <p:ext uri="{BB962C8B-B14F-4D97-AF65-F5344CB8AC3E}">
        <p14:creationId xmlns:p14="http://schemas.microsoft.com/office/powerpoint/2010/main" val="19309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5F3FF4-F505-4C02-9D1F-D2D3B0C25F2E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39946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40068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0069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39947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51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52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39953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39954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40066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0067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39955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40064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0065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39956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57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58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59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60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61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62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63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64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65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66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67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68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69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70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71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72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73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74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75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76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77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78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79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80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81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39982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83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84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85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86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87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88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89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90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91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92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93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94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95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96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97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98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99" name="Line 72"/>
          <p:cNvSpPr>
            <a:spLocks noChangeShapeType="1"/>
          </p:cNvSpPr>
          <p:nvPr/>
        </p:nvSpPr>
        <p:spPr bwMode="auto">
          <a:xfrm>
            <a:off x="4267200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00" name="Line 73"/>
          <p:cNvSpPr>
            <a:spLocks noChangeShapeType="1"/>
          </p:cNvSpPr>
          <p:nvPr/>
        </p:nvSpPr>
        <p:spPr bwMode="auto">
          <a:xfrm>
            <a:off x="6324600" y="563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01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02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0003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40004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40005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06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nor</a:t>
            </a:r>
          </a:p>
        </p:txBody>
      </p:sp>
      <p:sp>
        <p:nvSpPr>
          <p:cNvPr id="40007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40008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40009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0010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40011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40012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40013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0014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0015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</p:txBody>
      </p:sp>
      <p:sp>
        <p:nvSpPr>
          <p:cNvPr id="40016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40017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0018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19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noop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20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0021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0022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0023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24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25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26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27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28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29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0030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31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 2  4  20</a:t>
            </a:r>
          </a:p>
        </p:txBody>
      </p:sp>
      <p:sp>
        <p:nvSpPr>
          <p:cNvPr id="40032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0033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12</a:t>
            </a:r>
          </a:p>
        </p:txBody>
      </p:sp>
      <p:sp>
        <p:nvSpPr>
          <p:cNvPr id="40034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40035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0036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40037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41</a:t>
            </a:r>
          </a:p>
        </p:txBody>
      </p:sp>
      <p:sp>
        <p:nvSpPr>
          <p:cNvPr id="40038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0039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0040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40041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40042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40043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40044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40045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40046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40047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40048" name="Text Box 121"/>
          <p:cNvSpPr txBox="1">
            <a:spLocks noChangeArrowheads="1"/>
          </p:cNvSpPr>
          <p:nvPr/>
        </p:nvSpPr>
        <p:spPr bwMode="auto">
          <a:xfrm>
            <a:off x="2319338" y="2811463"/>
            <a:ext cx="26321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0049" name="Text Box 122"/>
          <p:cNvSpPr txBox="1">
            <a:spLocks noChangeArrowheads="1"/>
          </p:cNvSpPr>
          <p:nvPr/>
        </p:nvSpPr>
        <p:spPr bwMode="auto">
          <a:xfrm>
            <a:off x="2324100" y="3044825"/>
            <a:ext cx="26321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0050" name="Text Box 123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40051" name="Text Box 124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40052" name="Text Box 125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53" name="Text Box 127"/>
          <p:cNvSpPr txBox="1">
            <a:spLocks noChangeArrowheads="1"/>
          </p:cNvSpPr>
          <p:nvPr/>
        </p:nvSpPr>
        <p:spPr bwMode="auto">
          <a:xfrm>
            <a:off x="152400" y="5862638"/>
            <a:ext cx="5546260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2 4 20               nor 4 5 6             add 1 2 3</a:t>
            </a:r>
          </a:p>
        </p:txBody>
      </p:sp>
      <p:sp>
        <p:nvSpPr>
          <p:cNvPr id="40054" name="Text Box 129"/>
          <p:cNvSpPr txBox="1">
            <a:spLocks noChangeArrowheads="1"/>
          </p:cNvSpPr>
          <p:nvPr/>
        </p:nvSpPr>
        <p:spPr bwMode="auto">
          <a:xfrm>
            <a:off x="4352925" y="2922588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40055" name="Text Box 130"/>
          <p:cNvSpPr txBox="1">
            <a:spLocks noChangeArrowheads="1"/>
          </p:cNvSpPr>
          <p:nvPr/>
        </p:nvSpPr>
        <p:spPr bwMode="auto">
          <a:xfrm>
            <a:off x="4352925" y="3532188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0056" name="Text Box 131"/>
          <p:cNvSpPr txBox="1">
            <a:spLocks noChangeArrowheads="1"/>
          </p:cNvSpPr>
          <p:nvPr/>
        </p:nvSpPr>
        <p:spPr bwMode="auto">
          <a:xfrm>
            <a:off x="4352925" y="211296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40057" name="Text Box 132"/>
          <p:cNvSpPr txBox="1">
            <a:spLocks noChangeArrowheads="1"/>
          </p:cNvSpPr>
          <p:nvPr/>
        </p:nvSpPr>
        <p:spPr bwMode="auto">
          <a:xfrm>
            <a:off x="4362450" y="1651000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40058" name="Text Box 133"/>
          <p:cNvSpPr txBox="1">
            <a:spLocks noChangeArrowheads="1"/>
          </p:cNvSpPr>
          <p:nvPr/>
        </p:nvSpPr>
        <p:spPr bwMode="auto">
          <a:xfrm>
            <a:off x="4357688" y="4937125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40059" name="Text Box 134"/>
          <p:cNvSpPr txBox="1">
            <a:spLocks noChangeArrowheads="1"/>
          </p:cNvSpPr>
          <p:nvPr/>
        </p:nvSpPr>
        <p:spPr bwMode="auto">
          <a:xfrm>
            <a:off x="15240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40060" name="Text Box 135"/>
          <p:cNvSpPr txBox="1">
            <a:spLocks noChangeArrowheads="1"/>
          </p:cNvSpPr>
          <p:nvPr/>
        </p:nvSpPr>
        <p:spPr bwMode="auto">
          <a:xfrm>
            <a:off x="3744913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40061" name="Text Box 136"/>
          <p:cNvSpPr txBox="1">
            <a:spLocks noChangeArrowheads="1"/>
          </p:cNvSpPr>
          <p:nvPr/>
        </p:nvSpPr>
        <p:spPr bwMode="auto">
          <a:xfrm>
            <a:off x="5658277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062" name="Text Box 137"/>
          <p:cNvSpPr txBox="1">
            <a:spLocks noChangeArrowheads="1"/>
          </p:cNvSpPr>
          <p:nvPr/>
        </p:nvSpPr>
        <p:spPr bwMode="auto">
          <a:xfrm>
            <a:off x="748262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  <p:sp>
        <p:nvSpPr>
          <p:cNvPr id="40063" name="Rectangle 14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3 - Fetch: lw 2 4 20</a:t>
            </a:r>
          </a:p>
        </p:txBody>
      </p:sp>
    </p:spTree>
    <p:extLst>
      <p:ext uri="{BB962C8B-B14F-4D97-AF65-F5344CB8AC3E}">
        <p14:creationId xmlns:p14="http://schemas.microsoft.com/office/powerpoint/2010/main" val="6660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DF9C53-3F7D-4551-94AB-6487B499B835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69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40970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41094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1095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40971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40973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75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76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40978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41092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1093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40979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41090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1091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40980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81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82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83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84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85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86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87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88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89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90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91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92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93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94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95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96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97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98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999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00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01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02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03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04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05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1006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07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08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09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10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11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12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13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14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15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16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17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18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19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20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21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22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23" name="Line 72"/>
          <p:cNvSpPr>
            <a:spLocks noChangeShapeType="1"/>
          </p:cNvSpPr>
          <p:nvPr/>
        </p:nvSpPr>
        <p:spPr bwMode="auto">
          <a:xfrm>
            <a:off x="4267200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24" name="Line 73"/>
          <p:cNvSpPr>
            <a:spLocks noChangeShapeType="1"/>
          </p:cNvSpPr>
          <p:nvPr/>
        </p:nvSpPr>
        <p:spPr bwMode="auto">
          <a:xfrm>
            <a:off x="6324600" y="563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25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26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1027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41028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41029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30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31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1032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20</a:t>
            </a:r>
          </a:p>
        </p:txBody>
      </p:sp>
      <p:sp>
        <p:nvSpPr>
          <p:cNvPr id="41033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41034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1035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41036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1037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8</a:t>
            </a:r>
          </a:p>
        </p:txBody>
      </p:sp>
      <p:sp>
        <p:nvSpPr>
          <p:cNvPr id="41038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-24</a:t>
            </a:r>
          </a:p>
        </p:txBody>
      </p:sp>
      <p:sp>
        <p:nvSpPr>
          <p:cNvPr id="41039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nor</a:t>
            </a:r>
          </a:p>
        </p:txBody>
      </p:sp>
      <p:sp>
        <p:nvSpPr>
          <p:cNvPr id="41040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41041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1042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43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</p:txBody>
      </p:sp>
      <p:sp>
        <p:nvSpPr>
          <p:cNvPr id="41044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41045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1046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1047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48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49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50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51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52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53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1054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55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  2  5  5</a:t>
            </a:r>
          </a:p>
        </p:txBody>
      </p:sp>
      <p:sp>
        <p:nvSpPr>
          <p:cNvPr id="41056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1057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12</a:t>
            </a:r>
          </a:p>
        </p:txBody>
      </p:sp>
      <p:sp>
        <p:nvSpPr>
          <p:cNvPr id="41058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41059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1060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41061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41</a:t>
            </a:r>
          </a:p>
        </p:txBody>
      </p:sp>
      <p:sp>
        <p:nvSpPr>
          <p:cNvPr id="41062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1063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1064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41065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41066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41067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41068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41069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41070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41071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41072" name="Text Box 121"/>
          <p:cNvSpPr txBox="1">
            <a:spLocks noChangeArrowheads="1"/>
          </p:cNvSpPr>
          <p:nvPr/>
        </p:nvSpPr>
        <p:spPr bwMode="auto">
          <a:xfrm>
            <a:off x="2319338" y="2811463"/>
            <a:ext cx="26321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41073" name="Text Box 122"/>
          <p:cNvSpPr txBox="1">
            <a:spLocks noChangeArrowheads="1"/>
          </p:cNvSpPr>
          <p:nvPr/>
        </p:nvSpPr>
        <p:spPr bwMode="auto">
          <a:xfrm>
            <a:off x="2324100" y="3044825"/>
            <a:ext cx="26321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1074" name="Text Box 123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41075" name="Text Box 124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41076" name="Text Box 125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77" name="Text Box 127"/>
          <p:cNvSpPr txBox="1">
            <a:spLocks noChangeArrowheads="1"/>
          </p:cNvSpPr>
          <p:nvPr/>
        </p:nvSpPr>
        <p:spPr bwMode="auto">
          <a:xfrm>
            <a:off x="152400" y="6015335"/>
            <a:ext cx="7609776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 2 5 5             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2 4 20              nor 4 5 6             add 1 2 3</a:t>
            </a:r>
          </a:p>
        </p:txBody>
      </p:sp>
      <p:sp>
        <p:nvSpPr>
          <p:cNvPr id="41078" name="Text Box 129"/>
          <p:cNvSpPr txBox="1">
            <a:spLocks noChangeArrowheads="1"/>
          </p:cNvSpPr>
          <p:nvPr/>
        </p:nvSpPr>
        <p:spPr bwMode="auto">
          <a:xfrm>
            <a:off x="4352925" y="2922588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41079" name="Text Box 130"/>
          <p:cNvSpPr txBox="1">
            <a:spLocks noChangeArrowheads="1"/>
          </p:cNvSpPr>
          <p:nvPr/>
        </p:nvSpPr>
        <p:spPr bwMode="auto">
          <a:xfrm>
            <a:off x="4352925" y="3532188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1080" name="Text Box 131"/>
          <p:cNvSpPr txBox="1">
            <a:spLocks noChangeArrowheads="1"/>
          </p:cNvSpPr>
          <p:nvPr/>
        </p:nvSpPr>
        <p:spPr bwMode="auto">
          <a:xfrm>
            <a:off x="4352925" y="211296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41081" name="Text Box 132"/>
          <p:cNvSpPr txBox="1">
            <a:spLocks noChangeArrowheads="1"/>
          </p:cNvSpPr>
          <p:nvPr/>
        </p:nvSpPr>
        <p:spPr bwMode="auto">
          <a:xfrm>
            <a:off x="4362450" y="1651000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41082" name="Text Box 133"/>
          <p:cNvSpPr txBox="1">
            <a:spLocks noChangeArrowheads="1"/>
          </p:cNvSpPr>
          <p:nvPr/>
        </p:nvSpPr>
        <p:spPr bwMode="auto">
          <a:xfrm>
            <a:off x="4357688" y="4937125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41083" name="Text Box 134"/>
          <p:cNvSpPr txBox="1">
            <a:spLocks noChangeArrowheads="1"/>
          </p:cNvSpPr>
          <p:nvPr/>
        </p:nvSpPr>
        <p:spPr bwMode="auto">
          <a:xfrm>
            <a:off x="6273800" y="34655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1084" name="Text Box 135"/>
          <p:cNvSpPr txBox="1">
            <a:spLocks noChangeArrowheads="1"/>
          </p:cNvSpPr>
          <p:nvPr/>
        </p:nvSpPr>
        <p:spPr bwMode="auto">
          <a:xfrm>
            <a:off x="6299200" y="489426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41085" name="Rectangle 13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4 - Fetch: add 2 5 5</a:t>
            </a:r>
          </a:p>
        </p:txBody>
      </p:sp>
      <p:sp>
        <p:nvSpPr>
          <p:cNvPr id="41086" name="Text Box 140"/>
          <p:cNvSpPr txBox="1">
            <a:spLocks noChangeArrowheads="1"/>
          </p:cNvSpPr>
          <p:nvPr/>
        </p:nvSpPr>
        <p:spPr bwMode="auto">
          <a:xfrm>
            <a:off x="15240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41087" name="Text Box 141"/>
          <p:cNvSpPr txBox="1">
            <a:spLocks noChangeArrowheads="1"/>
          </p:cNvSpPr>
          <p:nvPr/>
        </p:nvSpPr>
        <p:spPr bwMode="auto">
          <a:xfrm>
            <a:off x="3744913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41088" name="Text Box 142"/>
          <p:cNvSpPr txBox="1">
            <a:spLocks noChangeArrowheads="1"/>
          </p:cNvSpPr>
          <p:nvPr/>
        </p:nvSpPr>
        <p:spPr bwMode="auto">
          <a:xfrm>
            <a:off x="5658277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089" name="Text Box 143"/>
          <p:cNvSpPr txBox="1">
            <a:spLocks noChangeArrowheads="1"/>
          </p:cNvSpPr>
          <p:nvPr/>
        </p:nvSpPr>
        <p:spPr bwMode="auto">
          <a:xfrm>
            <a:off x="748262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</p:spTree>
    <p:extLst>
      <p:ext uri="{BB962C8B-B14F-4D97-AF65-F5344CB8AC3E}">
        <p14:creationId xmlns:p14="http://schemas.microsoft.com/office/powerpoint/2010/main" val="34354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3142EE-EB3F-441A-A2F8-9137A370C9D8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993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41994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42120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2121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41995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1996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41997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998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999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00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42001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42002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42118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2119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42003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42116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2117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05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06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07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08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09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10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11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12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13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14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15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16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17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18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19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20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21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22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23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24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25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26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27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28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29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2030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31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32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33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34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35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36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37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38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39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40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41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42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43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44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45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46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47" name="Line 72"/>
          <p:cNvSpPr>
            <a:spLocks noChangeShapeType="1"/>
          </p:cNvSpPr>
          <p:nvPr/>
        </p:nvSpPr>
        <p:spPr bwMode="auto">
          <a:xfrm>
            <a:off x="4267200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48" name="Line 73"/>
          <p:cNvSpPr>
            <a:spLocks noChangeShapeType="1"/>
          </p:cNvSpPr>
          <p:nvPr/>
        </p:nvSpPr>
        <p:spPr bwMode="auto">
          <a:xfrm>
            <a:off x="6324600" y="563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49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50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2051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42052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42053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54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</p:txBody>
      </p:sp>
      <p:sp>
        <p:nvSpPr>
          <p:cNvPr id="42055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2056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2057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2058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2059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2060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2061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23</a:t>
            </a:r>
          </a:p>
        </p:txBody>
      </p:sp>
      <p:sp>
        <p:nvSpPr>
          <p:cNvPr id="42062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29</a:t>
            </a:r>
          </a:p>
        </p:txBody>
      </p:sp>
      <p:sp>
        <p:nvSpPr>
          <p:cNvPr id="42063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64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2065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42066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67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nor</a:t>
            </a:r>
          </a:p>
        </p:txBody>
      </p:sp>
      <p:sp>
        <p:nvSpPr>
          <p:cNvPr id="42068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42069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-24</a:t>
            </a:r>
          </a:p>
        </p:txBody>
      </p:sp>
      <p:sp>
        <p:nvSpPr>
          <p:cNvPr id="42070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2071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72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73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74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75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76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77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2078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079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 3  7  10</a:t>
            </a:r>
          </a:p>
        </p:txBody>
      </p:sp>
      <p:sp>
        <p:nvSpPr>
          <p:cNvPr id="42080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2081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2082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42083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2084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42085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41</a:t>
            </a:r>
          </a:p>
        </p:txBody>
      </p:sp>
      <p:sp>
        <p:nvSpPr>
          <p:cNvPr id="42086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2087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2088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42089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42090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42091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42092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42093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42094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42095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42096" name="Text Box 121"/>
          <p:cNvSpPr txBox="1">
            <a:spLocks noChangeArrowheads="1"/>
          </p:cNvSpPr>
          <p:nvPr/>
        </p:nvSpPr>
        <p:spPr bwMode="auto">
          <a:xfrm>
            <a:off x="2319338" y="2811463"/>
            <a:ext cx="26321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42097" name="Text Box 122"/>
          <p:cNvSpPr txBox="1">
            <a:spLocks noChangeArrowheads="1"/>
          </p:cNvSpPr>
          <p:nvPr/>
        </p:nvSpPr>
        <p:spPr bwMode="auto">
          <a:xfrm>
            <a:off x="2324100" y="3044825"/>
            <a:ext cx="26321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2098" name="Text Box 123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42099" name="Text Box 124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42100" name="Text Box 125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101" name="Text Box 127"/>
          <p:cNvSpPr txBox="1">
            <a:spLocks noChangeArrowheads="1"/>
          </p:cNvSpPr>
          <p:nvPr/>
        </p:nvSpPr>
        <p:spPr bwMode="auto">
          <a:xfrm>
            <a:off x="152400" y="6019800"/>
            <a:ext cx="888326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3 7 10                add 2 5 5           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2 4 20             nor 4 5 6            add</a:t>
            </a:r>
          </a:p>
        </p:txBody>
      </p:sp>
      <p:sp>
        <p:nvSpPr>
          <p:cNvPr id="42102" name="Text Box 129"/>
          <p:cNvSpPr txBox="1">
            <a:spLocks noChangeArrowheads="1"/>
          </p:cNvSpPr>
          <p:nvPr/>
        </p:nvSpPr>
        <p:spPr bwMode="auto">
          <a:xfrm>
            <a:off x="4352925" y="2922588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2103" name="Text Box 130"/>
          <p:cNvSpPr txBox="1">
            <a:spLocks noChangeArrowheads="1"/>
          </p:cNvSpPr>
          <p:nvPr/>
        </p:nvSpPr>
        <p:spPr bwMode="auto">
          <a:xfrm>
            <a:off x="4352925" y="413226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20</a:t>
            </a:r>
          </a:p>
        </p:txBody>
      </p:sp>
      <p:sp>
        <p:nvSpPr>
          <p:cNvPr id="42104" name="Text Box 131"/>
          <p:cNvSpPr txBox="1">
            <a:spLocks noChangeArrowheads="1"/>
          </p:cNvSpPr>
          <p:nvPr/>
        </p:nvSpPr>
        <p:spPr bwMode="auto">
          <a:xfrm>
            <a:off x="4352925" y="211296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42105" name="Text Box 132"/>
          <p:cNvSpPr txBox="1">
            <a:spLocks noChangeArrowheads="1"/>
          </p:cNvSpPr>
          <p:nvPr/>
        </p:nvSpPr>
        <p:spPr bwMode="auto">
          <a:xfrm>
            <a:off x="4362450" y="1651000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20</a:t>
            </a:r>
          </a:p>
        </p:txBody>
      </p:sp>
      <p:sp>
        <p:nvSpPr>
          <p:cNvPr id="42106" name="Text Box 133"/>
          <p:cNvSpPr txBox="1">
            <a:spLocks noChangeArrowheads="1"/>
          </p:cNvSpPr>
          <p:nvPr/>
        </p:nvSpPr>
        <p:spPr bwMode="auto">
          <a:xfrm>
            <a:off x="4357688" y="4937125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2107" name="Text Box 134"/>
          <p:cNvSpPr txBox="1">
            <a:spLocks noChangeArrowheads="1"/>
          </p:cNvSpPr>
          <p:nvPr/>
        </p:nvSpPr>
        <p:spPr bwMode="auto">
          <a:xfrm>
            <a:off x="6273800" y="3465513"/>
            <a:ext cx="27566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8</a:t>
            </a:r>
          </a:p>
        </p:txBody>
      </p:sp>
      <p:sp>
        <p:nvSpPr>
          <p:cNvPr id="42108" name="Text Box 135"/>
          <p:cNvSpPr txBox="1">
            <a:spLocks noChangeArrowheads="1"/>
          </p:cNvSpPr>
          <p:nvPr/>
        </p:nvSpPr>
        <p:spPr bwMode="auto">
          <a:xfrm>
            <a:off x="6299200" y="489426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42109" name="Text Box 136"/>
          <p:cNvSpPr txBox="1">
            <a:spLocks noChangeArrowheads="1"/>
          </p:cNvSpPr>
          <p:nvPr/>
        </p:nvSpPr>
        <p:spPr bwMode="auto">
          <a:xfrm>
            <a:off x="8159750" y="27289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2110" name="Text Box 137"/>
          <p:cNvSpPr txBox="1">
            <a:spLocks noChangeArrowheads="1"/>
          </p:cNvSpPr>
          <p:nvPr/>
        </p:nvSpPr>
        <p:spPr bwMode="auto">
          <a:xfrm>
            <a:off x="8223250" y="491331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42111" name="Rectangle 14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5 - Fetch: sw 3 7 10</a:t>
            </a:r>
          </a:p>
        </p:txBody>
      </p:sp>
      <p:sp>
        <p:nvSpPr>
          <p:cNvPr id="42112" name="Text Box 142"/>
          <p:cNvSpPr txBox="1">
            <a:spLocks noChangeArrowheads="1"/>
          </p:cNvSpPr>
          <p:nvPr/>
        </p:nvSpPr>
        <p:spPr bwMode="auto">
          <a:xfrm>
            <a:off x="15240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42113" name="Text Box 143"/>
          <p:cNvSpPr txBox="1">
            <a:spLocks noChangeArrowheads="1"/>
          </p:cNvSpPr>
          <p:nvPr/>
        </p:nvSpPr>
        <p:spPr bwMode="auto">
          <a:xfrm>
            <a:off x="3744913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42114" name="Text Box 144"/>
          <p:cNvSpPr txBox="1">
            <a:spLocks noChangeArrowheads="1"/>
          </p:cNvSpPr>
          <p:nvPr/>
        </p:nvSpPr>
        <p:spPr bwMode="auto">
          <a:xfrm>
            <a:off x="5658277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2115" name="Text Box 145"/>
          <p:cNvSpPr txBox="1">
            <a:spLocks noChangeArrowheads="1"/>
          </p:cNvSpPr>
          <p:nvPr/>
        </p:nvSpPr>
        <p:spPr bwMode="auto">
          <a:xfrm>
            <a:off x="748262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</p:spTree>
    <p:extLst>
      <p:ext uri="{BB962C8B-B14F-4D97-AF65-F5344CB8AC3E}">
        <p14:creationId xmlns:p14="http://schemas.microsoft.com/office/powerpoint/2010/main" val="17400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17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43018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43144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3145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43019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22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23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24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43025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43026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43142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3143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43027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43140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3141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43028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29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30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31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32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33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34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35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36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37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38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39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40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41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42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43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44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45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46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47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48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49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50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51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52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53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3054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55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56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57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58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59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60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61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62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63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64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65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66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67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68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69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70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71" name="Line 72"/>
          <p:cNvSpPr>
            <a:spLocks noChangeShapeType="1"/>
          </p:cNvSpPr>
          <p:nvPr/>
        </p:nvSpPr>
        <p:spPr bwMode="auto">
          <a:xfrm>
            <a:off x="4267200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72" name="Line 73"/>
          <p:cNvSpPr>
            <a:spLocks noChangeShapeType="1"/>
          </p:cNvSpPr>
          <p:nvPr/>
        </p:nvSpPr>
        <p:spPr bwMode="auto">
          <a:xfrm>
            <a:off x="6324600" y="563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73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74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3075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43076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43077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78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79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3080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43081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3082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3083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3084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3085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3086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16</a:t>
            </a:r>
          </a:p>
        </p:txBody>
      </p:sp>
      <p:sp>
        <p:nvSpPr>
          <p:cNvPr id="43087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</p:txBody>
      </p:sp>
      <p:sp>
        <p:nvSpPr>
          <p:cNvPr id="43088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3089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3090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91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92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3093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29</a:t>
            </a:r>
          </a:p>
        </p:txBody>
      </p:sp>
      <p:sp>
        <p:nvSpPr>
          <p:cNvPr id="43094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99</a:t>
            </a:r>
          </a:p>
        </p:txBody>
      </p:sp>
      <p:sp>
        <p:nvSpPr>
          <p:cNvPr id="43095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96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97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98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099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100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101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3102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103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104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3105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3106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18</a:t>
            </a:r>
          </a:p>
        </p:txBody>
      </p:sp>
      <p:sp>
        <p:nvSpPr>
          <p:cNvPr id="43107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3108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43109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-24</a:t>
            </a:r>
          </a:p>
        </p:txBody>
      </p:sp>
      <p:sp>
        <p:nvSpPr>
          <p:cNvPr id="43110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3111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3112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43113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43114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43115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43116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43117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43118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43119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43120" name="Text Box 121"/>
          <p:cNvSpPr txBox="1">
            <a:spLocks noChangeArrowheads="1"/>
          </p:cNvSpPr>
          <p:nvPr/>
        </p:nvSpPr>
        <p:spPr bwMode="auto">
          <a:xfrm>
            <a:off x="2319338" y="2811463"/>
            <a:ext cx="26321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43121" name="Text Box 122"/>
          <p:cNvSpPr txBox="1">
            <a:spLocks noChangeArrowheads="1"/>
          </p:cNvSpPr>
          <p:nvPr/>
        </p:nvSpPr>
        <p:spPr bwMode="auto">
          <a:xfrm>
            <a:off x="2324100" y="3044825"/>
            <a:ext cx="263214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3122" name="Text Box 123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43123" name="Text Box 124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43124" name="Text Box 125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125" name="Text Box 127"/>
          <p:cNvSpPr txBox="1">
            <a:spLocks noChangeArrowheads="1"/>
          </p:cNvSpPr>
          <p:nvPr/>
        </p:nvSpPr>
        <p:spPr bwMode="auto">
          <a:xfrm>
            <a:off x="152400" y="6091535"/>
            <a:ext cx="8907156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                            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3 7 10               add 2 5 5            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2 4 20           nor</a:t>
            </a:r>
          </a:p>
        </p:txBody>
      </p:sp>
      <p:sp>
        <p:nvSpPr>
          <p:cNvPr id="43126" name="Text Box 129"/>
          <p:cNvSpPr txBox="1">
            <a:spLocks noChangeArrowheads="1"/>
          </p:cNvSpPr>
          <p:nvPr/>
        </p:nvSpPr>
        <p:spPr bwMode="auto">
          <a:xfrm>
            <a:off x="4352925" y="2922588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3127" name="Text Box 130"/>
          <p:cNvSpPr txBox="1">
            <a:spLocks noChangeArrowheads="1"/>
          </p:cNvSpPr>
          <p:nvPr/>
        </p:nvSpPr>
        <p:spPr bwMode="auto">
          <a:xfrm>
            <a:off x="4352925" y="3532188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3128" name="Text Box 131"/>
          <p:cNvSpPr txBox="1">
            <a:spLocks noChangeArrowheads="1"/>
          </p:cNvSpPr>
          <p:nvPr/>
        </p:nvSpPr>
        <p:spPr bwMode="auto">
          <a:xfrm>
            <a:off x="4352925" y="211296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3129" name="Text Box 132"/>
          <p:cNvSpPr txBox="1">
            <a:spLocks noChangeArrowheads="1"/>
          </p:cNvSpPr>
          <p:nvPr/>
        </p:nvSpPr>
        <p:spPr bwMode="auto">
          <a:xfrm>
            <a:off x="4362450" y="1651000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3130" name="Text Box 133"/>
          <p:cNvSpPr txBox="1">
            <a:spLocks noChangeArrowheads="1"/>
          </p:cNvSpPr>
          <p:nvPr/>
        </p:nvSpPr>
        <p:spPr bwMode="auto">
          <a:xfrm>
            <a:off x="4357688" y="4937125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3131" name="Text Box 134"/>
          <p:cNvSpPr txBox="1">
            <a:spLocks noChangeArrowheads="1"/>
          </p:cNvSpPr>
          <p:nvPr/>
        </p:nvSpPr>
        <p:spPr bwMode="auto">
          <a:xfrm>
            <a:off x="6273800" y="34655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29</a:t>
            </a:r>
          </a:p>
        </p:txBody>
      </p:sp>
      <p:sp>
        <p:nvSpPr>
          <p:cNvPr id="43132" name="Text Box 135"/>
          <p:cNvSpPr txBox="1">
            <a:spLocks noChangeArrowheads="1"/>
          </p:cNvSpPr>
          <p:nvPr/>
        </p:nvSpPr>
        <p:spPr bwMode="auto">
          <a:xfrm>
            <a:off x="6299200" y="489426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3133" name="Text Box 136"/>
          <p:cNvSpPr txBox="1">
            <a:spLocks noChangeArrowheads="1"/>
          </p:cNvSpPr>
          <p:nvPr/>
        </p:nvSpPr>
        <p:spPr bwMode="auto">
          <a:xfrm>
            <a:off x="8159750" y="2728913"/>
            <a:ext cx="421622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-24</a:t>
            </a:r>
          </a:p>
        </p:txBody>
      </p:sp>
      <p:sp>
        <p:nvSpPr>
          <p:cNvPr id="43134" name="Text Box 137"/>
          <p:cNvSpPr txBox="1">
            <a:spLocks noChangeArrowheads="1"/>
          </p:cNvSpPr>
          <p:nvPr/>
        </p:nvSpPr>
        <p:spPr bwMode="auto">
          <a:xfrm>
            <a:off x="8223250" y="491331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43135" name="Rectangle 14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6 – no more instructions</a:t>
            </a:r>
          </a:p>
        </p:txBody>
      </p:sp>
      <p:sp>
        <p:nvSpPr>
          <p:cNvPr id="43136" name="Text Box 142"/>
          <p:cNvSpPr txBox="1">
            <a:spLocks noChangeArrowheads="1"/>
          </p:cNvSpPr>
          <p:nvPr/>
        </p:nvSpPr>
        <p:spPr bwMode="auto">
          <a:xfrm>
            <a:off x="1524000" y="586740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43137" name="Text Box 143"/>
          <p:cNvSpPr txBox="1">
            <a:spLocks noChangeArrowheads="1"/>
          </p:cNvSpPr>
          <p:nvPr/>
        </p:nvSpPr>
        <p:spPr bwMode="auto">
          <a:xfrm>
            <a:off x="3744913" y="586740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43138" name="Text Box 144"/>
          <p:cNvSpPr txBox="1">
            <a:spLocks noChangeArrowheads="1"/>
          </p:cNvSpPr>
          <p:nvPr/>
        </p:nvSpPr>
        <p:spPr bwMode="auto">
          <a:xfrm>
            <a:off x="5658277" y="586740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3139" name="Text Box 145"/>
          <p:cNvSpPr txBox="1">
            <a:spLocks noChangeArrowheads="1"/>
          </p:cNvSpPr>
          <p:nvPr/>
        </p:nvSpPr>
        <p:spPr bwMode="auto">
          <a:xfrm>
            <a:off x="7482620" y="586740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</p:spTree>
    <p:extLst>
      <p:ext uri="{BB962C8B-B14F-4D97-AF65-F5344CB8AC3E}">
        <p14:creationId xmlns:p14="http://schemas.microsoft.com/office/powerpoint/2010/main" val="10370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41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44042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44168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4169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44043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47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48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44049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44050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44166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4167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44051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44164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4165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44052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53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54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55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56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57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59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60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61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62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63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64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65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66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67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68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69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70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71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72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73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74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75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76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77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4078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79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80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81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82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83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84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85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86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87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88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89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90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91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92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93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94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95" name="Line 72"/>
          <p:cNvSpPr>
            <a:spLocks noChangeShapeType="1"/>
          </p:cNvSpPr>
          <p:nvPr/>
        </p:nvSpPr>
        <p:spPr bwMode="auto">
          <a:xfrm>
            <a:off x="4267200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96" name="Line 73"/>
          <p:cNvSpPr>
            <a:spLocks noChangeShapeType="1"/>
          </p:cNvSpPr>
          <p:nvPr/>
        </p:nvSpPr>
        <p:spPr bwMode="auto">
          <a:xfrm>
            <a:off x="6324600" y="563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97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098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4099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44100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44101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02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4103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4104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4105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4106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4107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4108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4109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15</a:t>
            </a:r>
          </a:p>
        </p:txBody>
      </p:sp>
      <p:sp>
        <p:nvSpPr>
          <p:cNvPr id="44110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55</a:t>
            </a:r>
          </a:p>
        </p:txBody>
      </p:sp>
      <p:sp>
        <p:nvSpPr>
          <p:cNvPr id="44111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12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4113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4114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15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</p:txBody>
      </p:sp>
      <p:sp>
        <p:nvSpPr>
          <p:cNvPr id="44116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4117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16</a:t>
            </a:r>
          </a:p>
        </p:txBody>
      </p:sp>
      <p:sp>
        <p:nvSpPr>
          <p:cNvPr id="44118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4119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20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21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22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23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24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25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4126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27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28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4129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4130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99</a:t>
            </a:r>
          </a:p>
        </p:txBody>
      </p:sp>
      <p:sp>
        <p:nvSpPr>
          <p:cNvPr id="44131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4132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44133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-24</a:t>
            </a:r>
          </a:p>
        </p:txBody>
      </p:sp>
      <p:sp>
        <p:nvSpPr>
          <p:cNvPr id="44134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4135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4136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44137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44138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44139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44140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44141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44142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44143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44144" name="Text Box 121"/>
          <p:cNvSpPr txBox="1">
            <a:spLocks noChangeArrowheads="1"/>
          </p:cNvSpPr>
          <p:nvPr/>
        </p:nvSpPr>
        <p:spPr bwMode="auto">
          <a:xfrm>
            <a:off x="2319338" y="2811463"/>
            <a:ext cx="219075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4145" name="Text Box 122"/>
          <p:cNvSpPr txBox="1">
            <a:spLocks noChangeArrowheads="1"/>
          </p:cNvSpPr>
          <p:nvPr/>
        </p:nvSpPr>
        <p:spPr bwMode="auto">
          <a:xfrm>
            <a:off x="2324100" y="3044825"/>
            <a:ext cx="21907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4146" name="Text Box 123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44147" name="Text Box 124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44148" name="Text Box 125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49" name="Text Box 127"/>
          <p:cNvSpPr txBox="1">
            <a:spLocks noChangeArrowheads="1"/>
          </p:cNvSpPr>
          <p:nvPr/>
        </p:nvSpPr>
        <p:spPr bwMode="auto">
          <a:xfrm>
            <a:off x="152400" y="6091535"/>
            <a:ext cx="889070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                                                            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3 7 10            add 2 5 5             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50" name="Text Box 129"/>
          <p:cNvSpPr txBox="1">
            <a:spLocks noChangeArrowheads="1"/>
          </p:cNvSpPr>
          <p:nvPr/>
        </p:nvSpPr>
        <p:spPr bwMode="auto">
          <a:xfrm>
            <a:off x="4352925" y="2922588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4151" name="Text Box 130"/>
          <p:cNvSpPr txBox="1">
            <a:spLocks noChangeArrowheads="1"/>
          </p:cNvSpPr>
          <p:nvPr/>
        </p:nvSpPr>
        <p:spPr bwMode="auto">
          <a:xfrm>
            <a:off x="4352925" y="211296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4152" name="Text Box 131"/>
          <p:cNvSpPr txBox="1">
            <a:spLocks noChangeArrowheads="1"/>
          </p:cNvSpPr>
          <p:nvPr/>
        </p:nvSpPr>
        <p:spPr bwMode="auto">
          <a:xfrm>
            <a:off x="4362450" y="1651000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44153" name="Text Box 132"/>
          <p:cNvSpPr txBox="1">
            <a:spLocks noChangeArrowheads="1"/>
          </p:cNvSpPr>
          <p:nvPr/>
        </p:nvSpPr>
        <p:spPr bwMode="auto">
          <a:xfrm>
            <a:off x="4357688" y="4937125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4154" name="Text Box 133"/>
          <p:cNvSpPr txBox="1">
            <a:spLocks noChangeArrowheads="1"/>
          </p:cNvSpPr>
          <p:nvPr/>
        </p:nvSpPr>
        <p:spPr bwMode="auto">
          <a:xfrm>
            <a:off x="4352925" y="413226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44155" name="Text Box 134"/>
          <p:cNvSpPr txBox="1">
            <a:spLocks noChangeArrowheads="1"/>
          </p:cNvSpPr>
          <p:nvPr/>
        </p:nvSpPr>
        <p:spPr bwMode="auto">
          <a:xfrm>
            <a:off x="6273800" y="34655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16</a:t>
            </a:r>
          </a:p>
        </p:txBody>
      </p:sp>
      <p:sp>
        <p:nvSpPr>
          <p:cNvPr id="44156" name="Text Box 135"/>
          <p:cNvSpPr txBox="1">
            <a:spLocks noChangeArrowheads="1"/>
          </p:cNvSpPr>
          <p:nvPr/>
        </p:nvSpPr>
        <p:spPr bwMode="auto">
          <a:xfrm>
            <a:off x="6299200" y="489426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4157" name="Text Box 136"/>
          <p:cNvSpPr txBox="1">
            <a:spLocks noChangeArrowheads="1"/>
          </p:cNvSpPr>
          <p:nvPr/>
        </p:nvSpPr>
        <p:spPr bwMode="auto">
          <a:xfrm>
            <a:off x="8159750" y="32623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99</a:t>
            </a:r>
          </a:p>
        </p:txBody>
      </p:sp>
      <p:sp>
        <p:nvSpPr>
          <p:cNvPr id="44158" name="Text Box 137"/>
          <p:cNvSpPr txBox="1">
            <a:spLocks noChangeArrowheads="1"/>
          </p:cNvSpPr>
          <p:nvPr/>
        </p:nvSpPr>
        <p:spPr bwMode="auto">
          <a:xfrm>
            <a:off x="8223250" y="491331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44159" name="Text Box 138"/>
          <p:cNvSpPr txBox="1">
            <a:spLocks noChangeArrowheads="1"/>
          </p:cNvSpPr>
          <p:nvPr/>
        </p:nvSpPr>
        <p:spPr bwMode="auto">
          <a:xfrm>
            <a:off x="15240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44160" name="Text Box 139"/>
          <p:cNvSpPr txBox="1">
            <a:spLocks noChangeArrowheads="1"/>
          </p:cNvSpPr>
          <p:nvPr/>
        </p:nvSpPr>
        <p:spPr bwMode="auto">
          <a:xfrm>
            <a:off x="3744913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44161" name="Text Box 140"/>
          <p:cNvSpPr txBox="1">
            <a:spLocks noChangeArrowheads="1"/>
          </p:cNvSpPr>
          <p:nvPr/>
        </p:nvSpPr>
        <p:spPr bwMode="auto">
          <a:xfrm>
            <a:off x="5658277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4162" name="Text Box 141"/>
          <p:cNvSpPr txBox="1">
            <a:spLocks noChangeArrowheads="1"/>
          </p:cNvSpPr>
          <p:nvPr/>
        </p:nvSpPr>
        <p:spPr bwMode="auto">
          <a:xfrm>
            <a:off x="748262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  <p:sp>
        <p:nvSpPr>
          <p:cNvPr id="44163" name="Rectangle 14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7 – no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45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65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45066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45188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5189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45067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5068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71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72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45073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45074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45186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5187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45075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45184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5185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45076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77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78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79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80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81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82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83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84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85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86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87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88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89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90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91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92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93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94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95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96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97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98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099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00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01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5102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03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04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05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06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07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08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09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10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11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12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13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14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15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16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17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18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19" name="Line 72"/>
          <p:cNvSpPr>
            <a:spLocks noChangeShapeType="1"/>
          </p:cNvSpPr>
          <p:nvPr/>
        </p:nvSpPr>
        <p:spPr bwMode="auto">
          <a:xfrm>
            <a:off x="4267200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20" name="Line 73"/>
          <p:cNvSpPr>
            <a:spLocks noChangeShapeType="1"/>
          </p:cNvSpPr>
          <p:nvPr/>
        </p:nvSpPr>
        <p:spPr bwMode="auto">
          <a:xfrm>
            <a:off x="6324600" y="563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21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22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5123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45124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45125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26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27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28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29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30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31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32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33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34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35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36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37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38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39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40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45141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55</a:t>
            </a:r>
          </a:p>
        </p:txBody>
      </p:sp>
      <p:sp>
        <p:nvSpPr>
          <p:cNvPr id="45142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5143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44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45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46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47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48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49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50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51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52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5153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5154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99</a:t>
            </a:r>
          </a:p>
        </p:txBody>
      </p:sp>
      <p:sp>
        <p:nvSpPr>
          <p:cNvPr id="45155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16</a:t>
            </a:r>
          </a:p>
        </p:txBody>
      </p:sp>
      <p:sp>
        <p:nvSpPr>
          <p:cNvPr id="45156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45157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-24</a:t>
            </a:r>
          </a:p>
        </p:txBody>
      </p:sp>
      <p:sp>
        <p:nvSpPr>
          <p:cNvPr id="45158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5159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5160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45161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45162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45163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45164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45165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45166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45167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45168" name="Text Box 121"/>
          <p:cNvSpPr txBox="1">
            <a:spLocks noChangeArrowheads="1"/>
          </p:cNvSpPr>
          <p:nvPr/>
        </p:nvSpPr>
        <p:spPr bwMode="auto">
          <a:xfrm>
            <a:off x="2319338" y="2811463"/>
            <a:ext cx="219075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69" name="Text Box 122"/>
          <p:cNvSpPr txBox="1">
            <a:spLocks noChangeArrowheads="1"/>
          </p:cNvSpPr>
          <p:nvPr/>
        </p:nvSpPr>
        <p:spPr bwMode="auto">
          <a:xfrm>
            <a:off x="2324100" y="3044825"/>
            <a:ext cx="21907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5170" name="Text Box 123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45171" name="Text Box 124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45172" name="Text Box 125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73" name="Text Box 127"/>
          <p:cNvSpPr txBox="1">
            <a:spLocks noChangeArrowheads="1"/>
          </p:cNvSpPr>
          <p:nvPr/>
        </p:nvSpPr>
        <p:spPr bwMode="auto">
          <a:xfrm>
            <a:off x="152400" y="6096000"/>
            <a:ext cx="88566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                                                                                        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3 7 10            add</a:t>
            </a:r>
          </a:p>
        </p:txBody>
      </p:sp>
      <p:sp>
        <p:nvSpPr>
          <p:cNvPr id="45174" name="Rectangle 129"/>
          <p:cNvSpPr>
            <a:spLocks noChangeArrowheads="1"/>
          </p:cNvSpPr>
          <p:nvPr/>
        </p:nvSpPr>
        <p:spPr bwMode="auto">
          <a:xfrm>
            <a:off x="7010400" y="3429000"/>
            <a:ext cx="304800" cy="228600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5175" name="Text Box 130"/>
          <p:cNvSpPr txBox="1">
            <a:spLocks noChangeArrowheads="1"/>
          </p:cNvSpPr>
          <p:nvPr/>
        </p:nvSpPr>
        <p:spPr bwMode="auto">
          <a:xfrm>
            <a:off x="6273800" y="34655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55</a:t>
            </a:r>
          </a:p>
        </p:txBody>
      </p:sp>
      <p:sp>
        <p:nvSpPr>
          <p:cNvPr id="45176" name="Text Box 131"/>
          <p:cNvSpPr txBox="1">
            <a:spLocks noChangeArrowheads="1"/>
          </p:cNvSpPr>
          <p:nvPr/>
        </p:nvSpPr>
        <p:spPr bwMode="auto">
          <a:xfrm>
            <a:off x="6286500" y="438626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5177" name="Text Box 132"/>
          <p:cNvSpPr txBox="1">
            <a:spLocks noChangeArrowheads="1"/>
          </p:cNvSpPr>
          <p:nvPr/>
        </p:nvSpPr>
        <p:spPr bwMode="auto">
          <a:xfrm>
            <a:off x="8159750" y="27289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16</a:t>
            </a:r>
          </a:p>
        </p:txBody>
      </p:sp>
      <p:sp>
        <p:nvSpPr>
          <p:cNvPr id="45178" name="Text Box 133"/>
          <p:cNvSpPr txBox="1">
            <a:spLocks noChangeArrowheads="1"/>
          </p:cNvSpPr>
          <p:nvPr/>
        </p:nvSpPr>
        <p:spPr bwMode="auto">
          <a:xfrm>
            <a:off x="8223250" y="4913313"/>
            <a:ext cx="2760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45179" name="Rectangle 13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8 – no more instructions</a:t>
            </a:r>
          </a:p>
        </p:txBody>
      </p:sp>
      <p:sp>
        <p:nvSpPr>
          <p:cNvPr id="45180" name="Text Box 136"/>
          <p:cNvSpPr txBox="1">
            <a:spLocks noChangeArrowheads="1"/>
          </p:cNvSpPr>
          <p:nvPr/>
        </p:nvSpPr>
        <p:spPr bwMode="auto">
          <a:xfrm>
            <a:off x="15240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45181" name="Text Box 137"/>
          <p:cNvSpPr txBox="1">
            <a:spLocks noChangeArrowheads="1"/>
          </p:cNvSpPr>
          <p:nvPr/>
        </p:nvSpPr>
        <p:spPr bwMode="auto">
          <a:xfrm>
            <a:off x="3744913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45182" name="Text Box 138"/>
          <p:cNvSpPr txBox="1">
            <a:spLocks noChangeArrowheads="1"/>
          </p:cNvSpPr>
          <p:nvPr/>
        </p:nvSpPr>
        <p:spPr bwMode="auto">
          <a:xfrm>
            <a:off x="5658277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5183" name="Text Box 139"/>
          <p:cNvSpPr txBox="1">
            <a:spLocks noChangeArrowheads="1"/>
          </p:cNvSpPr>
          <p:nvPr/>
        </p:nvSpPr>
        <p:spPr bwMode="auto">
          <a:xfrm>
            <a:off x="748262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</p:spTree>
    <p:extLst>
      <p:ext uri="{BB962C8B-B14F-4D97-AF65-F5344CB8AC3E}">
        <p14:creationId xmlns:p14="http://schemas.microsoft.com/office/powerpoint/2010/main" val="39371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8229600" y="51816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6324600" y="4648200"/>
            <a:ext cx="3048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3048000" y="5181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04800" y="3124200"/>
            <a:ext cx="381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990600" y="3124200"/>
            <a:ext cx="5334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</a:t>
            </a:r>
          </a:p>
          <a:p>
            <a:pPr algn="ctr"/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 rot="-5400000">
            <a:off x="2095500" y="3009900"/>
            <a:ext cx="1828800" cy="838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 file</a:t>
            </a: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 rot="-5400000">
            <a:off x="8134350" y="3067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grpSp>
        <p:nvGrpSpPr>
          <p:cNvPr id="46090" name="Group 9"/>
          <p:cNvGrpSpPr>
            <a:grpSpLocks/>
          </p:cNvGrpSpPr>
          <p:nvPr/>
        </p:nvGrpSpPr>
        <p:grpSpPr bwMode="auto">
          <a:xfrm>
            <a:off x="5105400" y="2895600"/>
            <a:ext cx="531408" cy="1371600"/>
            <a:chOff x="-72" y="2365"/>
            <a:chExt cx="389" cy="1056"/>
          </a:xfrm>
        </p:grpSpPr>
        <p:sp>
          <p:nvSpPr>
            <p:cNvPr id="46207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6208" name="Text Box 11"/>
            <p:cNvSpPr txBox="1">
              <a:spLocks noChangeArrowheads="1"/>
            </p:cNvSpPr>
            <p:nvPr/>
          </p:nvSpPr>
          <p:spPr bwMode="auto">
            <a:xfrm>
              <a:off x="96" y="2629"/>
              <a:ext cx="221" cy="5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46091" name="AutoShape 12"/>
          <p:cNvSpPr>
            <a:spLocks noChangeArrowheads="1"/>
          </p:cNvSpPr>
          <p:nvPr/>
        </p:nvSpPr>
        <p:spPr bwMode="auto">
          <a:xfrm rot="5400000" flipH="1">
            <a:off x="171450" y="1200150"/>
            <a:ext cx="7620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6092" name="Rectangle 13"/>
          <p:cNvSpPr>
            <a:spLocks noChangeArrowheads="1"/>
          </p:cNvSpPr>
          <p:nvPr/>
        </p:nvSpPr>
        <p:spPr bwMode="auto">
          <a:xfrm>
            <a:off x="609600" y="1981200"/>
            <a:ext cx="228600" cy="22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16002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38100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5867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6629400" y="3124200"/>
            <a:ext cx="838200" cy="1676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772400" y="914400"/>
            <a:ext cx="457200" cy="495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46098" name="Group 19"/>
          <p:cNvGrpSpPr>
            <a:grpSpLocks/>
          </p:cNvGrpSpPr>
          <p:nvPr/>
        </p:nvGrpSpPr>
        <p:grpSpPr bwMode="auto">
          <a:xfrm>
            <a:off x="1066801" y="1981200"/>
            <a:ext cx="427038" cy="762000"/>
            <a:chOff x="624" y="1248"/>
            <a:chExt cx="269" cy="480"/>
          </a:xfrm>
        </p:grpSpPr>
        <p:sp>
          <p:nvSpPr>
            <p:cNvPr id="46205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6206" name="Text Box 21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46099" name="Group 22"/>
          <p:cNvGrpSpPr>
            <a:grpSpLocks/>
          </p:cNvGrpSpPr>
          <p:nvPr/>
        </p:nvGrpSpPr>
        <p:grpSpPr bwMode="auto">
          <a:xfrm>
            <a:off x="4876801" y="1752600"/>
            <a:ext cx="427038" cy="762000"/>
            <a:chOff x="624" y="1248"/>
            <a:chExt cx="269" cy="480"/>
          </a:xfrm>
        </p:grpSpPr>
        <p:sp>
          <p:nvSpPr>
            <p:cNvPr id="46203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6204" name="Text Box 24"/>
            <p:cNvSpPr txBox="1">
              <a:spLocks noChangeArrowheads="1"/>
            </p:cNvSpPr>
            <p:nvPr/>
          </p:nvSpPr>
          <p:spPr bwMode="auto">
            <a:xfrm>
              <a:off x="680" y="1343"/>
              <a:ext cx="21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+</a:t>
              </a:r>
            </a:p>
          </p:txBody>
        </p:sp>
      </p:grpSp>
      <p:sp>
        <p:nvSpPr>
          <p:cNvPr id="46100" name="Line 25"/>
          <p:cNvSpPr>
            <a:spLocks noChangeShapeType="1"/>
          </p:cNvSpPr>
          <p:nvPr/>
        </p:nvSpPr>
        <p:spPr bwMode="auto">
          <a:xfrm>
            <a:off x="15240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01" name="Line 26"/>
          <p:cNvSpPr>
            <a:spLocks noChangeShapeType="1"/>
          </p:cNvSpPr>
          <p:nvPr/>
        </p:nvSpPr>
        <p:spPr bwMode="auto">
          <a:xfrm>
            <a:off x="1447800" y="2362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02" name="Line 27"/>
          <p:cNvSpPr>
            <a:spLocks noChangeShapeType="1"/>
          </p:cNvSpPr>
          <p:nvPr/>
        </p:nvSpPr>
        <p:spPr bwMode="auto">
          <a:xfrm flipV="1">
            <a:off x="152400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03" name="Line 28"/>
          <p:cNvSpPr>
            <a:spLocks noChangeShapeType="1"/>
          </p:cNvSpPr>
          <p:nvPr/>
        </p:nvSpPr>
        <p:spPr bwMode="auto">
          <a:xfrm flipH="1">
            <a:off x="714375" y="16002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04" name="Line 29"/>
          <p:cNvSpPr>
            <a:spLocks noChangeShapeType="1"/>
          </p:cNvSpPr>
          <p:nvPr/>
        </p:nvSpPr>
        <p:spPr bwMode="auto">
          <a:xfrm>
            <a:off x="8382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05" name="Line 30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06" name="Line 31"/>
          <p:cNvSpPr>
            <a:spLocks noChangeShapeType="1"/>
          </p:cNvSpPr>
          <p:nvPr/>
        </p:nvSpPr>
        <p:spPr bwMode="auto">
          <a:xfrm flipV="1">
            <a:off x="838200" y="2590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07" name="Line 32"/>
          <p:cNvSpPr>
            <a:spLocks noChangeShapeType="1"/>
          </p:cNvSpPr>
          <p:nvPr/>
        </p:nvSpPr>
        <p:spPr bwMode="auto">
          <a:xfrm>
            <a:off x="838200" y="2590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08" name="Line 33"/>
          <p:cNvSpPr>
            <a:spLocks noChangeShapeType="1"/>
          </p:cNvSpPr>
          <p:nvPr/>
        </p:nvSpPr>
        <p:spPr bwMode="auto">
          <a:xfrm flipV="1">
            <a:off x="152400" y="1371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09" name="Line 34"/>
          <p:cNvSpPr>
            <a:spLocks noChangeShapeType="1"/>
          </p:cNvSpPr>
          <p:nvPr/>
        </p:nvSpPr>
        <p:spPr bwMode="auto">
          <a:xfrm>
            <a:off x="1524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10" name="Line 35"/>
          <p:cNvSpPr>
            <a:spLocks noChangeShapeType="1"/>
          </p:cNvSpPr>
          <p:nvPr/>
        </p:nvSpPr>
        <p:spPr bwMode="auto">
          <a:xfrm>
            <a:off x="152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11" name="Line 36"/>
          <p:cNvSpPr>
            <a:spLocks noChangeShapeType="1"/>
          </p:cNvSpPr>
          <p:nvPr/>
        </p:nvSpPr>
        <p:spPr bwMode="auto">
          <a:xfrm>
            <a:off x="2057400" y="34290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12" name="Line 37"/>
          <p:cNvSpPr>
            <a:spLocks noChangeShapeType="1"/>
          </p:cNvSpPr>
          <p:nvPr/>
        </p:nvSpPr>
        <p:spPr bwMode="auto">
          <a:xfrm>
            <a:off x="2133600" y="30480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13" name="Line 38"/>
          <p:cNvSpPr>
            <a:spLocks noChangeShapeType="1"/>
          </p:cNvSpPr>
          <p:nvPr/>
        </p:nvSpPr>
        <p:spPr bwMode="auto">
          <a:xfrm>
            <a:off x="21336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14" name="Line 39"/>
          <p:cNvSpPr>
            <a:spLocks noChangeShapeType="1"/>
          </p:cNvSpPr>
          <p:nvPr/>
        </p:nvSpPr>
        <p:spPr bwMode="auto">
          <a:xfrm>
            <a:off x="2133600" y="3048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15" name="Line 40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16" name="Line 41"/>
          <p:cNvSpPr>
            <a:spLocks noChangeShapeType="1"/>
          </p:cNvSpPr>
          <p:nvPr/>
        </p:nvSpPr>
        <p:spPr bwMode="auto">
          <a:xfrm>
            <a:off x="34290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17" name="Line 42"/>
          <p:cNvSpPr>
            <a:spLocks noChangeShapeType="1"/>
          </p:cNvSpPr>
          <p:nvPr/>
        </p:nvSpPr>
        <p:spPr bwMode="auto">
          <a:xfrm>
            <a:off x="34290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18" name="Line 43"/>
          <p:cNvSpPr>
            <a:spLocks noChangeShapeType="1"/>
          </p:cNvSpPr>
          <p:nvPr/>
        </p:nvSpPr>
        <p:spPr bwMode="auto">
          <a:xfrm>
            <a:off x="4267200" y="3810000"/>
            <a:ext cx="381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19" name="Line 44"/>
          <p:cNvSpPr>
            <a:spLocks noChangeShapeType="1"/>
          </p:cNvSpPr>
          <p:nvPr/>
        </p:nvSpPr>
        <p:spPr bwMode="auto">
          <a:xfrm>
            <a:off x="4267200" y="3200400"/>
            <a:ext cx="83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20" name="Line 45"/>
          <p:cNvSpPr>
            <a:spLocks noChangeShapeType="1"/>
          </p:cNvSpPr>
          <p:nvPr/>
        </p:nvSpPr>
        <p:spPr bwMode="auto">
          <a:xfrm>
            <a:off x="2057400" y="2362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21" name="Line 46"/>
          <p:cNvSpPr>
            <a:spLocks noChangeShapeType="1"/>
          </p:cNvSpPr>
          <p:nvPr/>
        </p:nvSpPr>
        <p:spPr bwMode="auto">
          <a:xfrm>
            <a:off x="4267200" y="236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22" name="Line 47"/>
          <p:cNvSpPr>
            <a:spLocks noChangeShapeType="1"/>
          </p:cNvSpPr>
          <p:nvPr/>
        </p:nvSpPr>
        <p:spPr bwMode="auto">
          <a:xfrm>
            <a:off x="4267200" y="44196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23" name="Line 48"/>
          <p:cNvSpPr>
            <a:spLocks noChangeShapeType="1"/>
          </p:cNvSpPr>
          <p:nvPr/>
        </p:nvSpPr>
        <p:spPr bwMode="auto">
          <a:xfrm flipV="1">
            <a:off x="4419600" y="1905000"/>
            <a:ext cx="0" cy="2514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24" name="Line 49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25" name="AutoShape 50"/>
          <p:cNvSpPr>
            <a:spLocks noChangeArrowheads="1"/>
          </p:cNvSpPr>
          <p:nvPr/>
        </p:nvSpPr>
        <p:spPr bwMode="auto">
          <a:xfrm rot="-5400000">
            <a:off x="4324350" y="3905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6126" name="Line 51"/>
          <p:cNvSpPr>
            <a:spLocks noChangeShapeType="1"/>
          </p:cNvSpPr>
          <p:nvPr/>
        </p:nvSpPr>
        <p:spPr bwMode="auto">
          <a:xfrm flipH="1" flipV="1">
            <a:off x="4987925" y="4038600"/>
            <a:ext cx="1174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27" name="Line 52"/>
          <p:cNvSpPr>
            <a:spLocks noChangeShapeType="1"/>
          </p:cNvSpPr>
          <p:nvPr/>
        </p:nvSpPr>
        <p:spPr bwMode="auto">
          <a:xfrm>
            <a:off x="5586413" y="3505200"/>
            <a:ext cx="2809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28" name="Line 53"/>
          <p:cNvSpPr>
            <a:spLocks noChangeShapeType="1"/>
          </p:cNvSpPr>
          <p:nvPr/>
        </p:nvSpPr>
        <p:spPr bwMode="auto">
          <a:xfrm>
            <a:off x="5257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29" name="Line 54"/>
          <p:cNvSpPr>
            <a:spLocks noChangeShapeType="1"/>
          </p:cNvSpPr>
          <p:nvPr/>
        </p:nvSpPr>
        <p:spPr bwMode="auto">
          <a:xfrm>
            <a:off x="6324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30" name="Line 55"/>
          <p:cNvSpPr>
            <a:spLocks noChangeShapeType="1"/>
          </p:cNvSpPr>
          <p:nvPr/>
        </p:nvSpPr>
        <p:spPr bwMode="auto">
          <a:xfrm flipV="1">
            <a:off x="64770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31" name="Line 56"/>
          <p:cNvSpPr>
            <a:spLocks noChangeShapeType="1"/>
          </p:cNvSpPr>
          <p:nvPr/>
        </p:nvSpPr>
        <p:spPr bwMode="auto">
          <a:xfrm>
            <a:off x="6477000" y="2971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32" name="Line 57"/>
          <p:cNvSpPr>
            <a:spLocks noChangeShapeType="1"/>
          </p:cNvSpPr>
          <p:nvPr/>
        </p:nvSpPr>
        <p:spPr bwMode="auto">
          <a:xfrm>
            <a:off x="7467600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33" name="Line 58"/>
          <p:cNvSpPr>
            <a:spLocks noChangeShapeType="1"/>
          </p:cNvSpPr>
          <p:nvPr/>
        </p:nvSpPr>
        <p:spPr bwMode="auto">
          <a:xfrm>
            <a:off x="8229600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34" name="Line 59"/>
          <p:cNvSpPr>
            <a:spLocks noChangeShapeType="1"/>
          </p:cNvSpPr>
          <p:nvPr/>
        </p:nvSpPr>
        <p:spPr bwMode="auto">
          <a:xfrm>
            <a:off x="8229600" y="297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35" name="Line 60"/>
          <p:cNvSpPr>
            <a:spLocks noChangeShapeType="1"/>
          </p:cNvSpPr>
          <p:nvPr/>
        </p:nvSpPr>
        <p:spPr bwMode="auto">
          <a:xfrm>
            <a:off x="4343400" y="3810000"/>
            <a:ext cx="0" cy="8382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36" name="Line 61"/>
          <p:cNvSpPr>
            <a:spLocks noChangeShapeType="1"/>
          </p:cNvSpPr>
          <p:nvPr/>
        </p:nvSpPr>
        <p:spPr bwMode="auto">
          <a:xfrm>
            <a:off x="4343400" y="4648200"/>
            <a:ext cx="15240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37" name="Line 62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38" name="Line 63"/>
          <p:cNvSpPr>
            <a:spLocks noChangeShapeType="1"/>
          </p:cNvSpPr>
          <p:nvPr/>
        </p:nvSpPr>
        <p:spPr bwMode="auto">
          <a:xfrm>
            <a:off x="2286000" y="3581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39" name="Line 64"/>
          <p:cNvSpPr>
            <a:spLocks noChangeShapeType="1"/>
          </p:cNvSpPr>
          <p:nvPr/>
        </p:nvSpPr>
        <p:spPr bwMode="auto">
          <a:xfrm>
            <a:off x="21336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40" name="Line 65"/>
          <p:cNvSpPr>
            <a:spLocks noChangeShapeType="1"/>
          </p:cNvSpPr>
          <p:nvPr/>
        </p:nvSpPr>
        <p:spPr bwMode="auto">
          <a:xfrm>
            <a:off x="6248400" y="2133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41" name="Line 66"/>
          <p:cNvSpPr>
            <a:spLocks noChangeShapeType="1"/>
          </p:cNvSpPr>
          <p:nvPr/>
        </p:nvSpPr>
        <p:spPr bwMode="auto">
          <a:xfrm flipV="1">
            <a:off x="6477000" y="1143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42" name="Line 67"/>
          <p:cNvSpPr>
            <a:spLocks noChangeShapeType="1"/>
          </p:cNvSpPr>
          <p:nvPr/>
        </p:nvSpPr>
        <p:spPr bwMode="auto">
          <a:xfrm flipH="1">
            <a:off x="719138" y="1143000"/>
            <a:ext cx="5757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43" name="Line 72"/>
          <p:cNvSpPr>
            <a:spLocks noChangeShapeType="1"/>
          </p:cNvSpPr>
          <p:nvPr/>
        </p:nvSpPr>
        <p:spPr bwMode="auto">
          <a:xfrm>
            <a:off x="4267200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44" name="Line 73"/>
          <p:cNvSpPr>
            <a:spLocks noChangeShapeType="1"/>
          </p:cNvSpPr>
          <p:nvPr/>
        </p:nvSpPr>
        <p:spPr bwMode="auto">
          <a:xfrm>
            <a:off x="6324600" y="563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45" name="Line 74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46" name="AutoShape 75"/>
          <p:cNvSpPr>
            <a:spLocks noChangeArrowheads="1"/>
          </p:cNvSpPr>
          <p:nvPr/>
        </p:nvSpPr>
        <p:spPr bwMode="auto">
          <a:xfrm rot="-5400000">
            <a:off x="2724150" y="5124450"/>
            <a:ext cx="533400" cy="190500"/>
          </a:xfrm>
          <a:custGeom>
            <a:avLst/>
            <a:gdLst>
              <a:gd name="T0" fmla="*/ 2147483647 w 21600"/>
              <a:gd name="T1" fmla="*/ 65341421 h 21600"/>
              <a:gd name="T2" fmla="*/ 2147483647 w 21600"/>
              <a:gd name="T3" fmla="*/ 130682850 h 21600"/>
              <a:gd name="T4" fmla="*/ 1004062529 w 21600"/>
              <a:gd name="T5" fmla="*/ 65341421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46147" name="Text Box 76"/>
          <p:cNvSpPr txBox="1">
            <a:spLocks noChangeArrowheads="1"/>
          </p:cNvSpPr>
          <p:nvPr/>
        </p:nvSpPr>
        <p:spPr bwMode="auto">
          <a:xfrm>
            <a:off x="2081213" y="4859338"/>
            <a:ext cx="662361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0-2</a:t>
            </a:r>
          </a:p>
        </p:txBody>
      </p:sp>
      <p:sp>
        <p:nvSpPr>
          <p:cNvPr id="46148" name="Text Box 77"/>
          <p:cNvSpPr txBox="1">
            <a:spLocks noChangeArrowheads="1"/>
          </p:cNvSpPr>
          <p:nvPr/>
        </p:nvSpPr>
        <p:spPr bwMode="auto">
          <a:xfrm>
            <a:off x="2079625" y="5097463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16-18</a:t>
            </a:r>
          </a:p>
        </p:txBody>
      </p:sp>
      <p:sp>
        <p:nvSpPr>
          <p:cNvPr id="46149" name="Line 78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50" name="Rectangle 79"/>
          <p:cNvSpPr>
            <a:spLocks noChangeArrowheads="1"/>
          </p:cNvSpPr>
          <p:nvPr/>
        </p:nvSpPr>
        <p:spPr bwMode="auto">
          <a:xfrm>
            <a:off x="38100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51" name="Rectangle 80"/>
          <p:cNvSpPr>
            <a:spLocks noChangeArrowheads="1"/>
          </p:cNvSpPr>
          <p:nvPr/>
        </p:nvSpPr>
        <p:spPr bwMode="auto">
          <a:xfrm>
            <a:off x="38100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52" name="Rectangle 81"/>
          <p:cNvSpPr>
            <a:spLocks noChangeArrowheads="1"/>
          </p:cNvSpPr>
          <p:nvPr/>
        </p:nvSpPr>
        <p:spPr bwMode="auto">
          <a:xfrm>
            <a:off x="3810000" y="4267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53" name="Rectangle 82"/>
          <p:cNvSpPr>
            <a:spLocks noChangeArrowheads="1"/>
          </p:cNvSpPr>
          <p:nvPr/>
        </p:nvSpPr>
        <p:spPr bwMode="auto">
          <a:xfrm>
            <a:off x="3810000" y="36576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54" name="Rectangle 83"/>
          <p:cNvSpPr>
            <a:spLocks noChangeArrowheads="1"/>
          </p:cNvSpPr>
          <p:nvPr/>
        </p:nvSpPr>
        <p:spPr bwMode="auto">
          <a:xfrm>
            <a:off x="3810000" y="30480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55" name="Rectangle 84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56" name="Rectangle 85"/>
          <p:cNvSpPr>
            <a:spLocks noChangeArrowheads="1"/>
          </p:cNvSpPr>
          <p:nvPr/>
        </p:nvSpPr>
        <p:spPr bwMode="auto">
          <a:xfrm>
            <a:off x="1600200" y="2209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57" name="Rectangle 86"/>
          <p:cNvSpPr>
            <a:spLocks noChangeArrowheads="1"/>
          </p:cNvSpPr>
          <p:nvPr/>
        </p:nvSpPr>
        <p:spPr bwMode="auto">
          <a:xfrm>
            <a:off x="5867400" y="1981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58" name="Rectangle 87"/>
          <p:cNvSpPr>
            <a:spLocks noChangeArrowheads="1"/>
          </p:cNvSpPr>
          <p:nvPr/>
        </p:nvSpPr>
        <p:spPr bwMode="auto">
          <a:xfrm>
            <a:off x="5867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59" name="Rectangle 88"/>
          <p:cNvSpPr>
            <a:spLocks noChangeArrowheads="1"/>
          </p:cNvSpPr>
          <p:nvPr/>
        </p:nvSpPr>
        <p:spPr bwMode="auto">
          <a:xfrm>
            <a:off x="5867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60" name="Rectangle 89"/>
          <p:cNvSpPr>
            <a:spLocks noChangeArrowheads="1"/>
          </p:cNvSpPr>
          <p:nvPr/>
        </p:nvSpPr>
        <p:spPr bwMode="auto">
          <a:xfrm>
            <a:off x="5867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61" name="Rectangle 90"/>
          <p:cNvSpPr>
            <a:spLocks noChangeArrowheads="1"/>
          </p:cNvSpPr>
          <p:nvPr/>
        </p:nvSpPr>
        <p:spPr bwMode="auto">
          <a:xfrm>
            <a:off x="5867400" y="4495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62" name="Line 91"/>
          <p:cNvSpPr>
            <a:spLocks noChangeShapeType="1"/>
          </p:cNvSpPr>
          <p:nvPr/>
        </p:nvSpPr>
        <p:spPr bwMode="auto">
          <a:xfrm>
            <a:off x="4267200" y="5181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63" name="Rectangle 92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64" name="Rectangle 93"/>
          <p:cNvSpPr>
            <a:spLocks noChangeArrowheads="1"/>
          </p:cNvSpPr>
          <p:nvPr/>
        </p:nvSpPr>
        <p:spPr bwMode="auto">
          <a:xfrm>
            <a:off x="7772400" y="50292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65" name="Rectangle 94"/>
          <p:cNvSpPr>
            <a:spLocks noChangeArrowheads="1"/>
          </p:cNvSpPr>
          <p:nvPr/>
        </p:nvSpPr>
        <p:spPr bwMode="auto">
          <a:xfrm>
            <a:off x="7772400" y="28194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66" name="Rectangle 95"/>
          <p:cNvSpPr>
            <a:spLocks noChangeArrowheads="1"/>
          </p:cNvSpPr>
          <p:nvPr/>
        </p:nvSpPr>
        <p:spPr bwMode="auto">
          <a:xfrm>
            <a:off x="7772400" y="3352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67" name="Line 96"/>
          <p:cNvSpPr>
            <a:spLocks noChangeShapeType="1"/>
          </p:cNvSpPr>
          <p:nvPr/>
        </p:nvSpPr>
        <p:spPr bwMode="auto">
          <a:xfrm>
            <a:off x="63246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68" name="Line 97"/>
          <p:cNvSpPr>
            <a:spLocks noChangeShapeType="1"/>
          </p:cNvSpPr>
          <p:nvPr/>
        </p:nvSpPr>
        <p:spPr bwMode="auto">
          <a:xfrm flipH="1">
            <a:off x="8382000" y="46482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69" name="Line 98"/>
          <p:cNvSpPr>
            <a:spLocks noChangeShapeType="1"/>
          </p:cNvSpPr>
          <p:nvPr/>
        </p:nvSpPr>
        <p:spPr bwMode="auto">
          <a:xfrm flipH="1">
            <a:off x="8382000" y="4343400"/>
            <a:ext cx="6096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70" name="Line 99"/>
          <p:cNvSpPr>
            <a:spLocks noChangeShapeType="1"/>
          </p:cNvSpPr>
          <p:nvPr/>
        </p:nvSpPr>
        <p:spPr bwMode="auto">
          <a:xfrm>
            <a:off x="8796338" y="3200400"/>
            <a:ext cx="195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71" name="Line 100"/>
          <p:cNvSpPr>
            <a:spLocks noChangeShapeType="1"/>
          </p:cNvSpPr>
          <p:nvPr/>
        </p:nvSpPr>
        <p:spPr bwMode="auto">
          <a:xfrm>
            <a:off x="8991600" y="3200400"/>
            <a:ext cx="0" cy="114300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72" name="Line 101"/>
          <p:cNvSpPr>
            <a:spLocks noChangeShapeType="1"/>
          </p:cNvSpPr>
          <p:nvPr/>
        </p:nvSpPr>
        <p:spPr bwMode="auto">
          <a:xfrm flipV="1">
            <a:off x="8991600" y="46482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73" name="Rectangle 102"/>
          <p:cNvSpPr>
            <a:spLocks noChangeArrowheads="1"/>
          </p:cNvSpPr>
          <p:nvPr/>
        </p:nvSpPr>
        <p:spPr bwMode="auto">
          <a:xfrm>
            <a:off x="5867400" y="2590800"/>
            <a:ext cx="457200" cy="381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74" name="Line 103"/>
          <p:cNvSpPr>
            <a:spLocks noChangeShapeType="1"/>
          </p:cNvSpPr>
          <p:nvPr/>
        </p:nvSpPr>
        <p:spPr bwMode="auto">
          <a:xfrm flipV="1">
            <a:off x="5486400" y="2819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75" name="Rectangle 104"/>
          <p:cNvSpPr>
            <a:spLocks noChangeArrowheads="1"/>
          </p:cNvSpPr>
          <p:nvPr/>
        </p:nvSpPr>
        <p:spPr bwMode="auto">
          <a:xfrm rot="5400000">
            <a:off x="1066800" y="3200400"/>
            <a:ext cx="15240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76" name="Rectangle 105"/>
          <p:cNvSpPr>
            <a:spLocks noChangeArrowheads="1"/>
          </p:cNvSpPr>
          <p:nvPr/>
        </p:nvSpPr>
        <p:spPr bwMode="auto">
          <a:xfrm>
            <a:off x="3048000" y="2971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</a:t>
            </a:r>
          </a:p>
        </p:txBody>
      </p:sp>
      <p:sp>
        <p:nvSpPr>
          <p:cNvPr id="46177" name="Rectangle 106"/>
          <p:cNvSpPr>
            <a:spLocks noChangeArrowheads="1"/>
          </p:cNvSpPr>
          <p:nvPr/>
        </p:nvSpPr>
        <p:spPr bwMode="auto">
          <a:xfrm>
            <a:off x="3048000" y="32004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45</a:t>
            </a:r>
          </a:p>
        </p:txBody>
      </p:sp>
      <p:sp>
        <p:nvSpPr>
          <p:cNvPr id="46178" name="Rectangle 107"/>
          <p:cNvSpPr>
            <a:spLocks noChangeArrowheads="1"/>
          </p:cNvSpPr>
          <p:nvPr/>
        </p:nvSpPr>
        <p:spPr bwMode="auto">
          <a:xfrm>
            <a:off x="3048000" y="34290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99</a:t>
            </a:r>
          </a:p>
        </p:txBody>
      </p:sp>
      <p:sp>
        <p:nvSpPr>
          <p:cNvPr id="46179" name="Rectangle 108"/>
          <p:cNvSpPr>
            <a:spLocks noChangeArrowheads="1"/>
          </p:cNvSpPr>
          <p:nvPr/>
        </p:nvSpPr>
        <p:spPr bwMode="auto">
          <a:xfrm>
            <a:off x="3048000" y="36576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16</a:t>
            </a:r>
          </a:p>
        </p:txBody>
      </p:sp>
      <p:sp>
        <p:nvSpPr>
          <p:cNvPr id="46180" name="Rectangle 109"/>
          <p:cNvSpPr>
            <a:spLocks noChangeArrowheads="1"/>
          </p:cNvSpPr>
          <p:nvPr/>
        </p:nvSpPr>
        <p:spPr bwMode="auto">
          <a:xfrm>
            <a:off x="3048000" y="2743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36</a:t>
            </a:r>
          </a:p>
        </p:txBody>
      </p:sp>
      <p:sp>
        <p:nvSpPr>
          <p:cNvPr id="46181" name="Rectangle 110"/>
          <p:cNvSpPr>
            <a:spLocks noChangeArrowheads="1"/>
          </p:cNvSpPr>
          <p:nvPr/>
        </p:nvSpPr>
        <p:spPr bwMode="auto">
          <a:xfrm>
            <a:off x="3048000" y="38862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-24</a:t>
            </a:r>
          </a:p>
        </p:txBody>
      </p:sp>
      <p:sp>
        <p:nvSpPr>
          <p:cNvPr id="46182" name="Rectangle 111"/>
          <p:cNvSpPr>
            <a:spLocks noChangeArrowheads="1"/>
          </p:cNvSpPr>
          <p:nvPr/>
        </p:nvSpPr>
        <p:spPr bwMode="auto">
          <a:xfrm>
            <a:off x="3048000" y="2514600"/>
            <a:ext cx="304800" cy="228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46183" name="Rectangle 112"/>
          <p:cNvSpPr>
            <a:spLocks noChangeArrowheads="1"/>
          </p:cNvSpPr>
          <p:nvPr/>
        </p:nvSpPr>
        <p:spPr bwMode="auto">
          <a:xfrm>
            <a:off x="3048000" y="4114800"/>
            <a:ext cx="304800" cy="228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22</a:t>
            </a:r>
          </a:p>
        </p:txBody>
      </p:sp>
      <p:sp>
        <p:nvSpPr>
          <p:cNvPr id="46184" name="Rectangle 113"/>
          <p:cNvSpPr>
            <a:spLocks noChangeArrowheads="1"/>
          </p:cNvSpPr>
          <p:nvPr/>
        </p:nvSpPr>
        <p:spPr bwMode="auto">
          <a:xfrm>
            <a:off x="2805113" y="2981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R2</a:t>
            </a:r>
          </a:p>
        </p:txBody>
      </p:sp>
      <p:sp>
        <p:nvSpPr>
          <p:cNvPr id="46185" name="Rectangle 114"/>
          <p:cNvSpPr>
            <a:spLocks noChangeArrowheads="1"/>
          </p:cNvSpPr>
          <p:nvPr/>
        </p:nvSpPr>
        <p:spPr bwMode="auto">
          <a:xfrm>
            <a:off x="2805113" y="32099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R3</a:t>
            </a:r>
          </a:p>
        </p:txBody>
      </p:sp>
      <p:sp>
        <p:nvSpPr>
          <p:cNvPr id="46186" name="Rectangle 115"/>
          <p:cNvSpPr>
            <a:spLocks noChangeArrowheads="1"/>
          </p:cNvSpPr>
          <p:nvPr/>
        </p:nvSpPr>
        <p:spPr bwMode="auto">
          <a:xfrm>
            <a:off x="2805113" y="34385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R4</a:t>
            </a:r>
          </a:p>
        </p:txBody>
      </p:sp>
      <p:sp>
        <p:nvSpPr>
          <p:cNvPr id="46187" name="Rectangle 116"/>
          <p:cNvSpPr>
            <a:spLocks noChangeArrowheads="1"/>
          </p:cNvSpPr>
          <p:nvPr/>
        </p:nvSpPr>
        <p:spPr bwMode="auto">
          <a:xfrm>
            <a:off x="2805113" y="3667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R5</a:t>
            </a:r>
          </a:p>
        </p:txBody>
      </p:sp>
      <p:sp>
        <p:nvSpPr>
          <p:cNvPr id="46188" name="Rectangle 117"/>
          <p:cNvSpPr>
            <a:spLocks noChangeArrowheads="1"/>
          </p:cNvSpPr>
          <p:nvPr/>
        </p:nvSpPr>
        <p:spPr bwMode="auto">
          <a:xfrm>
            <a:off x="2805113" y="2752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R1</a:t>
            </a:r>
          </a:p>
        </p:txBody>
      </p:sp>
      <p:sp>
        <p:nvSpPr>
          <p:cNvPr id="46189" name="Rectangle 118"/>
          <p:cNvSpPr>
            <a:spLocks noChangeArrowheads="1"/>
          </p:cNvSpPr>
          <p:nvPr/>
        </p:nvSpPr>
        <p:spPr bwMode="auto">
          <a:xfrm>
            <a:off x="2805113" y="38957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R6</a:t>
            </a:r>
          </a:p>
        </p:txBody>
      </p:sp>
      <p:sp>
        <p:nvSpPr>
          <p:cNvPr id="46190" name="Rectangle 119"/>
          <p:cNvSpPr>
            <a:spLocks noChangeArrowheads="1"/>
          </p:cNvSpPr>
          <p:nvPr/>
        </p:nvSpPr>
        <p:spPr bwMode="auto">
          <a:xfrm>
            <a:off x="2805113" y="25241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R0</a:t>
            </a:r>
          </a:p>
        </p:txBody>
      </p:sp>
      <p:sp>
        <p:nvSpPr>
          <p:cNvPr id="46191" name="Rectangle 120"/>
          <p:cNvSpPr>
            <a:spLocks noChangeArrowheads="1"/>
          </p:cNvSpPr>
          <p:nvPr/>
        </p:nvSpPr>
        <p:spPr bwMode="auto">
          <a:xfrm>
            <a:off x="2805113" y="4124325"/>
            <a:ext cx="304800" cy="228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R7</a:t>
            </a:r>
          </a:p>
        </p:txBody>
      </p:sp>
      <p:sp>
        <p:nvSpPr>
          <p:cNvPr id="46192" name="Text Box 121"/>
          <p:cNvSpPr txBox="1">
            <a:spLocks noChangeArrowheads="1"/>
          </p:cNvSpPr>
          <p:nvPr/>
        </p:nvSpPr>
        <p:spPr bwMode="auto">
          <a:xfrm>
            <a:off x="2319338" y="2811463"/>
            <a:ext cx="219075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93" name="Text Box 122"/>
          <p:cNvSpPr txBox="1">
            <a:spLocks noChangeArrowheads="1"/>
          </p:cNvSpPr>
          <p:nvPr/>
        </p:nvSpPr>
        <p:spPr bwMode="auto">
          <a:xfrm>
            <a:off x="2324100" y="3044825"/>
            <a:ext cx="21907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46194" name="Text Box 123"/>
          <p:cNvSpPr txBox="1">
            <a:spLocks noChangeArrowheads="1"/>
          </p:cNvSpPr>
          <p:nvPr/>
        </p:nvSpPr>
        <p:spPr bwMode="auto">
          <a:xfrm>
            <a:off x="2071688" y="5397500"/>
            <a:ext cx="819455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Bits 22-24</a:t>
            </a:r>
          </a:p>
        </p:txBody>
      </p:sp>
      <p:sp>
        <p:nvSpPr>
          <p:cNvPr id="46195" name="Text Box 124"/>
          <p:cNvSpPr txBox="1">
            <a:spLocks noChangeArrowheads="1"/>
          </p:cNvSpPr>
          <p:nvPr/>
        </p:nvSpPr>
        <p:spPr bwMode="auto">
          <a:xfrm>
            <a:off x="8518525" y="4048125"/>
            <a:ext cx="51629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46196" name="Text Box 125"/>
          <p:cNvSpPr txBox="1">
            <a:spLocks noChangeArrowheads="1"/>
          </p:cNvSpPr>
          <p:nvPr/>
        </p:nvSpPr>
        <p:spPr bwMode="auto">
          <a:xfrm>
            <a:off x="8534400" y="4341813"/>
            <a:ext cx="5032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dest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97" name="Text Box 127"/>
          <p:cNvSpPr txBox="1">
            <a:spLocks noChangeArrowheads="1"/>
          </p:cNvSpPr>
          <p:nvPr/>
        </p:nvSpPr>
        <p:spPr bwMode="auto">
          <a:xfrm>
            <a:off x="935202" y="6096000"/>
            <a:ext cx="798019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                                                                                                          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198" name="Rectangle 12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9 – no more instructions</a:t>
            </a:r>
          </a:p>
        </p:txBody>
      </p:sp>
      <p:sp>
        <p:nvSpPr>
          <p:cNvPr id="46199" name="Text Box 131"/>
          <p:cNvSpPr txBox="1">
            <a:spLocks noChangeArrowheads="1"/>
          </p:cNvSpPr>
          <p:nvPr/>
        </p:nvSpPr>
        <p:spPr bwMode="auto">
          <a:xfrm>
            <a:off x="1524000" y="5861050"/>
            <a:ext cx="762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IF/ID</a:t>
            </a:r>
          </a:p>
        </p:txBody>
      </p:sp>
      <p:sp>
        <p:nvSpPr>
          <p:cNvPr id="46200" name="Text Box 132"/>
          <p:cNvSpPr txBox="1">
            <a:spLocks noChangeArrowheads="1"/>
          </p:cNvSpPr>
          <p:nvPr/>
        </p:nvSpPr>
        <p:spPr bwMode="auto">
          <a:xfrm>
            <a:off x="3744913" y="5861050"/>
            <a:ext cx="72968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ID/EX</a:t>
            </a:r>
          </a:p>
        </p:txBody>
      </p:sp>
      <p:sp>
        <p:nvSpPr>
          <p:cNvPr id="46201" name="Text Box 133"/>
          <p:cNvSpPr txBox="1">
            <a:spLocks noChangeArrowheads="1"/>
          </p:cNvSpPr>
          <p:nvPr/>
        </p:nvSpPr>
        <p:spPr bwMode="auto">
          <a:xfrm>
            <a:off x="5658277" y="5861050"/>
            <a:ext cx="10278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EX/</a:t>
            </a:r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6202" name="Text Box 134"/>
          <p:cNvSpPr txBox="1">
            <a:spLocks noChangeArrowheads="1"/>
          </p:cNvSpPr>
          <p:nvPr/>
        </p:nvSpPr>
        <p:spPr bwMode="auto">
          <a:xfrm>
            <a:off x="7482620" y="5861050"/>
            <a:ext cx="11288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</a:t>
            </a: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/WB</a:t>
            </a:r>
          </a:p>
        </p:txBody>
      </p:sp>
    </p:spTree>
    <p:extLst>
      <p:ext uri="{BB962C8B-B14F-4D97-AF65-F5344CB8AC3E}">
        <p14:creationId xmlns:p14="http://schemas.microsoft.com/office/powerpoint/2010/main" val="30724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669321-B3B1-44A4-88C8-7E15CAE41DDA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28800" y="1219200"/>
            <a:ext cx="6953251" cy="4972050"/>
            <a:chOff x="1152" y="768"/>
            <a:chExt cx="4380" cy="3132"/>
          </a:xfrm>
        </p:grpSpPr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2784" y="768"/>
              <a:ext cx="576" cy="2928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1152" y="3648"/>
              <a:ext cx="4380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 vertical slice reports the entire activity of the pipeline at time 5</a:t>
              </a:r>
            </a:p>
          </p:txBody>
        </p:sp>
      </p:grpSp>
      <p:sp>
        <p:nvSpPr>
          <p:cNvPr id="47108" name="Rectangle 2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Time graphs (a.k.a. pipe trace)</a:t>
            </a:r>
          </a:p>
        </p:txBody>
      </p:sp>
      <p:sp>
        <p:nvSpPr>
          <p:cNvPr id="47109" name="Line 3"/>
          <p:cNvSpPr>
            <a:spLocks noChangeShapeType="1"/>
          </p:cNvSpPr>
          <p:nvPr/>
        </p:nvSpPr>
        <p:spPr bwMode="auto">
          <a:xfrm>
            <a:off x="914400" y="18288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-76200" y="1366838"/>
            <a:ext cx="878157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     Time:  1          2            3           4          5            6           7           8          9</a:t>
            </a:r>
          </a:p>
        </p:txBody>
      </p:sp>
      <p:sp>
        <p:nvSpPr>
          <p:cNvPr id="47111" name="Line 5"/>
          <p:cNvSpPr>
            <a:spLocks noChangeShapeType="1"/>
          </p:cNvSpPr>
          <p:nvPr/>
        </p:nvSpPr>
        <p:spPr bwMode="auto">
          <a:xfrm>
            <a:off x="16764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12" name="Line 6"/>
          <p:cNvSpPr>
            <a:spLocks noChangeShapeType="1"/>
          </p:cNvSpPr>
          <p:nvPr/>
        </p:nvSpPr>
        <p:spPr bwMode="auto">
          <a:xfrm>
            <a:off x="25908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13" name="Line 7"/>
          <p:cNvSpPr>
            <a:spLocks noChangeShapeType="1"/>
          </p:cNvSpPr>
          <p:nvPr/>
        </p:nvSpPr>
        <p:spPr bwMode="auto">
          <a:xfrm>
            <a:off x="35052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>
            <a:off x="44196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15" name="Text Box 9"/>
          <p:cNvSpPr txBox="1">
            <a:spLocks noChangeArrowheads="1"/>
          </p:cNvSpPr>
          <p:nvPr/>
        </p:nvSpPr>
        <p:spPr bwMode="auto">
          <a:xfrm>
            <a:off x="42296" y="2246313"/>
            <a:ext cx="872104" cy="3416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  <a:p>
            <a:pPr algn="r"/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nor</a:t>
            </a:r>
          </a:p>
          <a:p>
            <a:pPr algn="r"/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r"/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lw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r"/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</a:t>
            </a:r>
          </a:p>
          <a:p>
            <a:pPr algn="r"/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r"/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sw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16" name="Text Box 10"/>
          <p:cNvSpPr txBox="1">
            <a:spLocks noChangeArrowheads="1"/>
          </p:cNvSpPr>
          <p:nvPr/>
        </p:nvSpPr>
        <p:spPr bwMode="auto">
          <a:xfrm>
            <a:off x="990600" y="2282825"/>
            <a:ext cx="446242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fetch    decode    execute   memory 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writeback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17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67117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fetch       decode    execute   memory 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writeback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3340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>
            <a:off x="62484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71628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80772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914400" y="1828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23" name="Text Box 17"/>
          <p:cNvSpPr txBox="1">
            <a:spLocks noChangeArrowheads="1"/>
          </p:cNvSpPr>
          <p:nvPr/>
        </p:nvSpPr>
        <p:spPr bwMode="auto">
          <a:xfrm>
            <a:off x="2667000" y="3657600"/>
            <a:ext cx="461898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fetch       decode    execute   memory 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writeback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581400" y="4343400"/>
            <a:ext cx="47755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fetch       decode    execute   memory 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writeback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4464050" y="5105400"/>
            <a:ext cx="472335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fetch        decode    execute  memory  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writeback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6303D5-FEDB-450E-8559-C8E9EAD8B1FC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What can go wrong?</a:t>
            </a: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Data hazards</a:t>
            </a:r>
            <a:r>
              <a:rPr lang="en-US"/>
              <a:t>: since register reads occur in stage 2 and register writes occur in stage 5 it is possible to read the wrong value if it is about to be written.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</a:rPr>
              <a:t>Control hazards</a:t>
            </a:r>
            <a:r>
              <a:rPr lang="en-US"/>
              <a:t>: A branch instruction may change the PC, but not until stage 4.  What do we fetch before that?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</a:rPr>
              <a:t>Exceptions</a:t>
            </a:r>
            <a:r>
              <a:rPr lang="en-US"/>
              <a:t>: How do you handle exceptions in a pipelined processor with 5 instructions in flight?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Next Lecture: Data Hazards</a:t>
            </a:r>
          </a:p>
        </p:txBody>
      </p:sp>
    </p:spTree>
    <p:extLst>
      <p:ext uri="{BB962C8B-B14F-4D97-AF65-F5344CB8AC3E}">
        <p14:creationId xmlns:p14="http://schemas.microsoft.com/office/powerpoint/2010/main" val="35574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C1D069-4D12-4ACD-B4D1-495583C8AB29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063625" y="20574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PC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359025" y="2057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Memory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330825" y="19812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Register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file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1444625" y="2438400"/>
            <a:ext cx="3048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054225" y="2667000"/>
            <a:ext cx="3048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4797425" y="3124200"/>
            <a:ext cx="53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5102225" y="3962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3425825" y="3810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4264025" y="25146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4264025" y="2209800"/>
            <a:ext cx="0" cy="2667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4264025" y="22098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4264025" y="28956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4264025" y="33528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80" name="AutoShape 15"/>
          <p:cNvSpPr>
            <a:spLocks noChangeArrowheads="1"/>
          </p:cNvSpPr>
          <p:nvPr/>
        </p:nvSpPr>
        <p:spPr bwMode="auto">
          <a:xfrm rot="-5400000">
            <a:off x="4168775" y="29908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281" name="AutoShape 16"/>
          <p:cNvSpPr>
            <a:spLocks noChangeArrowheads="1"/>
          </p:cNvSpPr>
          <p:nvPr/>
        </p:nvSpPr>
        <p:spPr bwMode="auto">
          <a:xfrm rot="-5400000">
            <a:off x="4473575" y="38290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282" name="AutoShape 17"/>
          <p:cNvSpPr>
            <a:spLocks noChangeArrowheads="1"/>
          </p:cNvSpPr>
          <p:nvPr/>
        </p:nvSpPr>
        <p:spPr bwMode="auto">
          <a:xfrm rot="-5400000">
            <a:off x="6645275" y="3562350"/>
            <a:ext cx="12192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4949825" y="47244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Sign extend</a:t>
            </a:r>
          </a:p>
        </p:txBody>
      </p:sp>
      <p:grpSp>
        <p:nvGrpSpPr>
          <p:cNvPr id="11284" name="Group 19"/>
          <p:cNvGrpSpPr>
            <a:grpSpLocks/>
          </p:cNvGrpSpPr>
          <p:nvPr/>
        </p:nvGrpSpPr>
        <p:grpSpPr bwMode="auto">
          <a:xfrm>
            <a:off x="7693025" y="2286000"/>
            <a:ext cx="598206" cy="1676400"/>
            <a:chOff x="-72" y="2365"/>
            <a:chExt cx="383" cy="1056"/>
          </a:xfrm>
        </p:grpSpPr>
        <p:sp>
          <p:nvSpPr>
            <p:cNvPr id="11331" name="Freeform 2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862 w 672"/>
                <a:gd name="T1" fmla="*/ 553 h 288"/>
                <a:gd name="T2" fmla="*/ 2607 w 672"/>
                <a:gd name="T3" fmla="*/ 0 h 288"/>
                <a:gd name="T4" fmla="*/ 1677 w 672"/>
                <a:gd name="T5" fmla="*/ 0 h 288"/>
                <a:gd name="T6" fmla="*/ 1490 w 672"/>
                <a:gd name="T7" fmla="*/ 184 h 288"/>
                <a:gd name="T8" fmla="*/ 1119 w 672"/>
                <a:gd name="T9" fmla="*/ 184 h 288"/>
                <a:gd name="T10" fmla="*/ 930 w 672"/>
                <a:gd name="T11" fmla="*/ 0 h 288"/>
                <a:gd name="T12" fmla="*/ 0 w 672"/>
                <a:gd name="T13" fmla="*/ 0 h 288"/>
                <a:gd name="T14" fmla="*/ 746 w 672"/>
                <a:gd name="T15" fmla="*/ 553 h 288"/>
                <a:gd name="T16" fmla="*/ 1862 w 672"/>
                <a:gd name="T17" fmla="*/ 553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1332" name="Text Box 21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A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L</a:t>
              </a:r>
            </a:p>
            <a:p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sp>
        <p:nvSpPr>
          <p:cNvPr id="11285" name="Line 22"/>
          <p:cNvSpPr>
            <a:spLocks noChangeShapeType="1"/>
          </p:cNvSpPr>
          <p:nvPr/>
        </p:nvSpPr>
        <p:spPr bwMode="auto">
          <a:xfrm>
            <a:off x="6778625" y="2286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2740025" y="4341813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R/W</a:t>
            </a:r>
          </a:p>
        </p:txBody>
      </p:sp>
      <p:sp>
        <p:nvSpPr>
          <p:cNvPr id="11287" name="Text Box 24"/>
          <p:cNvSpPr txBox="1">
            <a:spLocks noChangeArrowheads="1"/>
          </p:cNvSpPr>
          <p:nvPr/>
        </p:nvSpPr>
        <p:spPr bwMode="auto">
          <a:xfrm>
            <a:off x="2282825" y="43418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5254625" y="43418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sp>
        <p:nvSpPr>
          <p:cNvPr id="11289" name="AutoShape 26"/>
          <p:cNvSpPr>
            <a:spLocks noChangeArrowheads="1"/>
          </p:cNvSpPr>
          <p:nvPr/>
        </p:nvSpPr>
        <p:spPr bwMode="auto">
          <a:xfrm rot="-5400000">
            <a:off x="1425575" y="25336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290" name="AutoShape 27"/>
          <p:cNvSpPr>
            <a:spLocks noChangeArrowheads="1"/>
          </p:cNvSpPr>
          <p:nvPr/>
        </p:nvSpPr>
        <p:spPr bwMode="auto">
          <a:xfrm rot="-5400000">
            <a:off x="6759575" y="2381250"/>
            <a:ext cx="990600" cy="342900"/>
          </a:xfrm>
          <a:custGeom>
            <a:avLst/>
            <a:gdLst>
              <a:gd name="T0" fmla="*/ 2147483647 w 21600"/>
              <a:gd name="T1" fmla="*/ 685928064 h 21600"/>
              <a:gd name="T2" fmla="*/ 2147483647 w 21600"/>
              <a:gd name="T3" fmla="*/ 1371856127 h 21600"/>
              <a:gd name="T4" fmla="*/ 2147483647 w 21600"/>
              <a:gd name="T5" fmla="*/ 68592806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M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U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291" name="Line 28"/>
          <p:cNvSpPr>
            <a:spLocks noChangeShapeType="1"/>
          </p:cNvSpPr>
          <p:nvPr/>
        </p:nvSpPr>
        <p:spPr bwMode="auto">
          <a:xfrm>
            <a:off x="7388225" y="2514600"/>
            <a:ext cx="3048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2" name="Line 29"/>
          <p:cNvSpPr>
            <a:spLocks noChangeShapeType="1"/>
          </p:cNvSpPr>
          <p:nvPr/>
        </p:nvSpPr>
        <p:spPr bwMode="auto">
          <a:xfrm>
            <a:off x="7388225" y="3657600"/>
            <a:ext cx="3048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3" name="Line 30"/>
          <p:cNvSpPr>
            <a:spLocks noChangeShapeType="1"/>
          </p:cNvSpPr>
          <p:nvPr/>
        </p:nvSpPr>
        <p:spPr bwMode="auto">
          <a:xfrm>
            <a:off x="6169025" y="2743200"/>
            <a:ext cx="9144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4" name="Line 31"/>
          <p:cNvSpPr>
            <a:spLocks noChangeShapeType="1"/>
          </p:cNvSpPr>
          <p:nvPr/>
        </p:nvSpPr>
        <p:spPr bwMode="auto">
          <a:xfrm>
            <a:off x="4264025" y="48768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5" name="Line 32"/>
          <p:cNvSpPr>
            <a:spLocks noChangeShapeType="1"/>
          </p:cNvSpPr>
          <p:nvPr/>
        </p:nvSpPr>
        <p:spPr bwMode="auto">
          <a:xfrm>
            <a:off x="6778625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6" name="Line 33"/>
          <p:cNvSpPr>
            <a:spLocks noChangeShapeType="1"/>
          </p:cNvSpPr>
          <p:nvPr/>
        </p:nvSpPr>
        <p:spPr bwMode="auto">
          <a:xfrm>
            <a:off x="6778625" y="4191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7" name="Line 34"/>
          <p:cNvSpPr>
            <a:spLocks noChangeShapeType="1"/>
          </p:cNvSpPr>
          <p:nvPr/>
        </p:nvSpPr>
        <p:spPr bwMode="auto">
          <a:xfrm>
            <a:off x="6169025" y="4876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8" name="Line 35"/>
          <p:cNvSpPr>
            <a:spLocks noChangeShapeType="1"/>
          </p:cNvSpPr>
          <p:nvPr/>
        </p:nvSpPr>
        <p:spPr bwMode="auto">
          <a:xfrm>
            <a:off x="6169025" y="3276600"/>
            <a:ext cx="9144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299" name="Line 36"/>
          <p:cNvSpPr>
            <a:spLocks noChangeShapeType="1"/>
          </p:cNvSpPr>
          <p:nvPr/>
        </p:nvSpPr>
        <p:spPr bwMode="auto">
          <a:xfrm>
            <a:off x="6702425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0" name="Line 37"/>
          <p:cNvSpPr>
            <a:spLocks noChangeShapeType="1"/>
          </p:cNvSpPr>
          <p:nvPr/>
        </p:nvSpPr>
        <p:spPr bwMode="auto">
          <a:xfrm>
            <a:off x="8226425" y="3124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1" name="Line 38"/>
          <p:cNvSpPr>
            <a:spLocks noChangeShapeType="1"/>
          </p:cNvSpPr>
          <p:nvPr/>
        </p:nvSpPr>
        <p:spPr bwMode="auto">
          <a:xfrm>
            <a:off x="8455025" y="3124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2" name="Line 39"/>
          <p:cNvSpPr>
            <a:spLocks noChangeShapeType="1"/>
          </p:cNvSpPr>
          <p:nvPr/>
        </p:nvSpPr>
        <p:spPr bwMode="auto">
          <a:xfrm flipH="1">
            <a:off x="758825" y="5181600"/>
            <a:ext cx="769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3" name="Line 40"/>
          <p:cNvSpPr>
            <a:spLocks noChangeShapeType="1"/>
          </p:cNvSpPr>
          <p:nvPr/>
        </p:nvSpPr>
        <p:spPr bwMode="auto">
          <a:xfrm flipV="1">
            <a:off x="1368425" y="29718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4" name="Line 41"/>
          <p:cNvSpPr>
            <a:spLocks noChangeShapeType="1"/>
          </p:cNvSpPr>
          <p:nvPr/>
        </p:nvSpPr>
        <p:spPr bwMode="auto">
          <a:xfrm>
            <a:off x="1368425" y="2971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5" name="Line 42"/>
          <p:cNvSpPr>
            <a:spLocks noChangeShapeType="1"/>
          </p:cNvSpPr>
          <p:nvPr/>
        </p:nvSpPr>
        <p:spPr bwMode="auto">
          <a:xfrm flipV="1">
            <a:off x="4492625" y="4267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6" name="Line 43"/>
          <p:cNvSpPr>
            <a:spLocks noChangeShapeType="1"/>
          </p:cNvSpPr>
          <p:nvPr/>
        </p:nvSpPr>
        <p:spPr bwMode="auto">
          <a:xfrm>
            <a:off x="4492625" y="4267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7" name="Line 44"/>
          <p:cNvSpPr>
            <a:spLocks noChangeShapeType="1"/>
          </p:cNvSpPr>
          <p:nvPr/>
        </p:nvSpPr>
        <p:spPr bwMode="auto">
          <a:xfrm flipV="1">
            <a:off x="1520825" y="1828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8" name="Line 45"/>
          <p:cNvSpPr>
            <a:spLocks noChangeShapeType="1"/>
          </p:cNvSpPr>
          <p:nvPr/>
        </p:nvSpPr>
        <p:spPr bwMode="auto">
          <a:xfrm>
            <a:off x="1520825" y="18288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09" name="Line 46"/>
          <p:cNvSpPr>
            <a:spLocks noChangeShapeType="1"/>
          </p:cNvSpPr>
          <p:nvPr/>
        </p:nvSpPr>
        <p:spPr bwMode="auto">
          <a:xfrm>
            <a:off x="6778625" y="182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0" name="Line 47"/>
          <p:cNvSpPr>
            <a:spLocks noChangeShapeType="1"/>
          </p:cNvSpPr>
          <p:nvPr/>
        </p:nvSpPr>
        <p:spPr bwMode="auto">
          <a:xfrm flipV="1">
            <a:off x="758825" y="2362200"/>
            <a:ext cx="0" cy="281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1" name="Line 48"/>
          <p:cNvSpPr>
            <a:spLocks noChangeShapeType="1"/>
          </p:cNvSpPr>
          <p:nvPr/>
        </p:nvSpPr>
        <p:spPr bwMode="auto">
          <a:xfrm>
            <a:off x="758825" y="2362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2" name="Rectangle 49"/>
          <p:cNvSpPr>
            <a:spLocks noChangeArrowheads="1"/>
          </p:cNvSpPr>
          <p:nvPr/>
        </p:nvSpPr>
        <p:spPr bwMode="auto">
          <a:xfrm rot="-5400000">
            <a:off x="3082925" y="2705100"/>
            <a:ext cx="1524000" cy="38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Instruction </a:t>
            </a:r>
            <a:r>
              <a:rPr lang="en-US" sz="1400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Reg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3" name="Line 50"/>
          <p:cNvSpPr>
            <a:spLocks noChangeShapeType="1"/>
          </p:cNvSpPr>
          <p:nvPr/>
        </p:nvSpPr>
        <p:spPr bwMode="auto">
          <a:xfrm>
            <a:off x="3197225" y="2895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4" name="Line 51"/>
          <p:cNvSpPr>
            <a:spLocks noChangeShapeType="1"/>
          </p:cNvSpPr>
          <p:nvPr/>
        </p:nvSpPr>
        <p:spPr bwMode="auto">
          <a:xfrm>
            <a:off x="3425825" y="2895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5" name="Line 52"/>
          <p:cNvSpPr>
            <a:spLocks noChangeShapeType="1"/>
          </p:cNvSpPr>
          <p:nvPr/>
        </p:nvSpPr>
        <p:spPr bwMode="auto">
          <a:xfrm>
            <a:off x="4035425" y="27432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6" name="Oval 53"/>
          <p:cNvSpPr>
            <a:spLocks noChangeArrowheads="1"/>
          </p:cNvSpPr>
          <p:nvPr/>
        </p:nvSpPr>
        <p:spPr bwMode="auto">
          <a:xfrm>
            <a:off x="3349625" y="4114800"/>
            <a:ext cx="762000" cy="6858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Control</a:t>
            </a:r>
          </a:p>
        </p:txBody>
      </p:sp>
      <p:sp>
        <p:nvSpPr>
          <p:cNvPr id="11317" name="Line 54"/>
          <p:cNvSpPr>
            <a:spLocks noChangeShapeType="1"/>
          </p:cNvSpPr>
          <p:nvPr/>
        </p:nvSpPr>
        <p:spPr bwMode="auto">
          <a:xfrm>
            <a:off x="6321425" y="3276600"/>
            <a:ext cx="0" cy="22098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8" name="Line 55"/>
          <p:cNvSpPr>
            <a:spLocks noChangeShapeType="1"/>
          </p:cNvSpPr>
          <p:nvPr/>
        </p:nvSpPr>
        <p:spPr bwMode="auto">
          <a:xfrm flipH="1">
            <a:off x="2054225" y="5486400"/>
            <a:ext cx="42672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19" name="Line 56"/>
          <p:cNvSpPr>
            <a:spLocks noChangeShapeType="1"/>
          </p:cNvSpPr>
          <p:nvPr/>
        </p:nvSpPr>
        <p:spPr bwMode="auto">
          <a:xfrm flipV="1">
            <a:off x="2054225" y="3886200"/>
            <a:ext cx="0" cy="16002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20" name="Line 57"/>
          <p:cNvSpPr>
            <a:spLocks noChangeShapeType="1"/>
          </p:cNvSpPr>
          <p:nvPr/>
        </p:nvSpPr>
        <p:spPr bwMode="auto">
          <a:xfrm>
            <a:off x="2054225" y="3886200"/>
            <a:ext cx="3048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21" name="Rectangle 6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Review: Multi-Cycle LC2Kx Datapath</a:t>
            </a:r>
          </a:p>
        </p:txBody>
      </p:sp>
      <p:sp>
        <p:nvSpPr>
          <p:cNvPr id="11322" name="Text Box 59"/>
          <p:cNvSpPr txBox="1">
            <a:spLocks noChangeArrowheads="1"/>
          </p:cNvSpPr>
          <p:nvPr/>
        </p:nvSpPr>
        <p:spPr bwMode="auto">
          <a:xfrm>
            <a:off x="2282825" y="2513013"/>
            <a:ext cx="5229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addr</a:t>
            </a:r>
            <a:endParaRPr lang="en-US" sz="1400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23" name="Text Box 60"/>
          <p:cNvSpPr txBox="1">
            <a:spLocks noChangeArrowheads="1"/>
          </p:cNvSpPr>
          <p:nvPr/>
        </p:nvSpPr>
        <p:spPr bwMode="auto">
          <a:xfrm>
            <a:off x="2282825" y="3732213"/>
            <a:ext cx="50943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data</a:t>
            </a:r>
          </a:p>
        </p:txBody>
      </p:sp>
      <p:sp>
        <p:nvSpPr>
          <p:cNvPr id="11324" name="Text Box 61"/>
          <p:cNvSpPr txBox="1">
            <a:spLocks noChangeArrowheads="1"/>
          </p:cNvSpPr>
          <p:nvPr/>
        </p:nvSpPr>
        <p:spPr bwMode="auto">
          <a:xfrm>
            <a:off x="987425" y="25130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sp>
        <p:nvSpPr>
          <p:cNvPr id="11325" name="Text Box 62"/>
          <p:cNvSpPr txBox="1">
            <a:spLocks noChangeArrowheads="1"/>
          </p:cNvSpPr>
          <p:nvPr/>
        </p:nvSpPr>
        <p:spPr bwMode="auto">
          <a:xfrm>
            <a:off x="3578225" y="34274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En</a:t>
            </a:r>
          </a:p>
        </p:txBody>
      </p:sp>
      <p:sp>
        <p:nvSpPr>
          <p:cNvPr id="11326" name="Line 63"/>
          <p:cNvSpPr>
            <a:spLocks noChangeShapeType="1"/>
          </p:cNvSpPr>
          <p:nvPr/>
        </p:nvSpPr>
        <p:spPr bwMode="auto">
          <a:xfrm flipH="1">
            <a:off x="4111625" y="4419600"/>
            <a:ext cx="152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27" name="Text Box 64"/>
          <p:cNvSpPr txBox="1">
            <a:spLocks noChangeArrowheads="1"/>
          </p:cNvSpPr>
          <p:nvPr/>
        </p:nvSpPr>
        <p:spPr bwMode="auto">
          <a:xfrm>
            <a:off x="6397625" y="3352800"/>
            <a:ext cx="314325" cy="30777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1328" name="Text Box 65"/>
          <p:cNvSpPr txBox="1">
            <a:spLocks noChangeArrowheads="1"/>
          </p:cNvSpPr>
          <p:nvPr/>
        </p:nvSpPr>
        <p:spPr bwMode="auto">
          <a:xfrm>
            <a:off x="6397625" y="3810000"/>
            <a:ext cx="314325" cy="30777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11329" name="Line 66"/>
          <p:cNvSpPr>
            <a:spLocks noChangeShapeType="1"/>
          </p:cNvSpPr>
          <p:nvPr/>
        </p:nvSpPr>
        <p:spPr bwMode="auto">
          <a:xfrm>
            <a:off x="6702425" y="3581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330" name="Rectangle 67"/>
          <p:cNvSpPr>
            <a:spLocks noChangeArrowheads="1"/>
          </p:cNvSpPr>
          <p:nvPr/>
        </p:nvSpPr>
        <p:spPr bwMode="auto">
          <a:xfrm rot="-5400000">
            <a:off x="8083550" y="2974975"/>
            <a:ext cx="774700" cy="279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+mn-ea"/>
                <a:cs typeface="Arial" charset="0"/>
              </a:rPr>
              <a:t>ALU result</a:t>
            </a:r>
          </a:p>
        </p:txBody>
      </p:sp>
    </p:spTree>
    <p:extLst>
      <p:ext uri="{BB962C8B-B14F-4D97-AF65-F5344CB8AC3E}">
        <p14:creationId xmlns:p14="http://schemas.microsoft.com/office/powerpoint/2010/main" val="9019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r>
              <a:rPr lang="en-US" dirty="0" smtClean="0"/>
              <a:t>Eliminate operations</a:t>
            </a:r>
            <a:endParaRPr lang="en-US" dirty="0"/>
          </a:p>
          <a:p>
            <a:r>
              <a:rPr lang="en-US" dirty="0" smtClean="0"/>
              <a:t>Decrease operation latency</a:t>
            </a:r>
            <a:endParaRPr lang="en-US" dirty="0"/>
          </a:p>
          <a:p>
            <a:r>
              <a:rPr lang="en-US" dirty="0" smtClean="0"/>
              <a:t>Execute operations in parallel</a:t>
            </a:r>
            <a:endParaRPr lang="en-US" dirty="0"/>
          </a:p>
        </p:txBody>
      </p:sp>
      <p:sp>
        <p:nvSpPr>
          <p:cNvPr id="13" name="reduce 1"/>
          <p:cNvSpPr/>
          <p:nvPr/>
        </p:nvSpPr>
        <p:spPr bwMode="auto">
          <a:xfrm>
            <a:off x="990600" y="4350667"/>
            <a:ext cx="990600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 to Execute Programs Faster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990600" y="3992033"/>
            <a:ext cx="5257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893516" y="3992033"/>
            <a:ext cx="180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5" name="reduce 2"/>
          <p:cNvSpPr/>
          <p:nvPr/>
        </p:nvSpPr>
        <p:spPr bwMode="auto">
          <a:xfrm>
            <a:off x="2223655" y="4350234"/>
            <a:ext cx="469669" cy="27517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reduce 3"/>
          <p:cNvSpPr/>
          <p:nvPr/>
        </p:nvSpPr>
        <p:spPr bwMode="auto">
          <a:xfrm>
            <a:off x="2878856" y="4350660"/>
            <a:ext cx="829887" cy="27517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reduce 4"/>
          <p:cNvSpPr/>
          <p:nvPr/>
        </p:nvSpPr>
        <p:spPr bwMode="auto">
          <a:xfrm>
            <a:off x="3883772" y="4350667"/>
            <a:ext cx="829887" cy="27517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" pitchFamily="18" charset="0"/>
              </a:rPr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90600" y="3458637"/>
            <a:ext cx="990600" cy="275167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pitchFamily="18" charset="0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223653" y="3458630"/>
            <a:ext cx="381000" cy="275167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Times" pitchFamily="18" charset="0"/>
              </a:rPr>
              <a:t>B</a:t>
            </a:r>
            <a:endParaRPr lang="en-US" sz="1600" dirty="0">
              <a:solidFill>
                <a:prstClr val="white"/>
              </a:solidFill>
              <a:latin typeface="Times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47108" y="3458630"/>
            <a:ext cx="469669" cy="275167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Times" pitchFamily="18" charset="0"/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559230" y="3458630"/>
            <a:ext cx="469669" cy="275167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Times" pitchFamily="18" charset="0"/>
              </a:rPr>
              <a:t>D</a:t>
            </a:r>
            <a:endParaRPr lang="en-US" sz="1600" dirty="0">
              <a:solidFill>
                <a:prstClr val="white"/>
              </a:solidFill>
              <a:latin typeface="Times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1351" y="3458629"/>
            <a:ext cx="829887" cy="275167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Times" pitchFamily="18" charset="0"/>
              </a:rPr>
              <a:t>E</a:t>
            </a:r>
            <a:endParaRPr lang="en-US" sz="1600" dirty="0">
              <a:solidFill>
                <a:prstClr val="white"/>
              </a:solidFill>
              <a:latin typeface="Times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343692" y="3458206"/>
            <a:ext cx="829887" cy="275167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Times" pitchFamily="18" charset="0"/>
              </a:rPr>
              <a:t>F</a:t>
            </a:r>
            <a:endParaRPr lang="en-US" sz="1600" dirty="0">
              <a:solidFill>
                <a:prstClr val="white"/>
              </a:solidFill>
              <a:latin typeface="Times" pitchFamily="18" charset="0"/>
            </a:endParaRPr>
          </a:p>
        </p:txBody>
      </p:sp>
      <p:sp>
        <p:nvSpPr>
          <p:cNvPr id="26" name="faster 1"/>
          <p:cNvSpPr/>
          <p:nvPr/>
        </p:nvSpPr>
        <p:spPr bwMode="auto">
          <a:xfrm>
            <a:off x="990602" y="4358983"/>
            <a:ext cx="615085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7" name="faster 2"/>
          <p:cNvSpPr/>
          <p:nvPr/>
        </p:nvSpPr>
        <p:spPr bwMode="auto">
          <a:xfrm>
            <a:off x="1820830" y="4358980"/>
            <a:ext cx="236571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</a:t>
            </a:r>
          </a:p>
        </p:txBody>
      </p:sp>
      <p:sp>
        <p:nvSpPr>
          <p:cNvPr id="28" name="faster 3"/>
          <p:cNvSpPr/>
          <p:nvPr/>
        </p:nvSpPr>
        <p:spPr bwMode="auto">
          <a:xfrm>
            <a:off x="2222975" y="4358980"/>
            <a:ext cx="291627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9" name="faster 4"/>
          <p:cNvSpPr/>
          <p:nvPr/>
        </p:nvSpPr>
        <p:spPr bwMode="auto">
          <a:xfrm>
            <a:off x="2667002" y="4358980"/>
            <a:ext cx="291627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0" name="faster 5"/>
          <p:cNvSpPr/>
          <p:nvPr/>
        </p:nvSpPr>
        <p:spPr bwMode="auto">
          <a:xfrm>
            <a:off x="3142307" y="4358978"/>
            <a:ext cx="515295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1" name="faster 6"/>
          <p:cNvSpPr/>
          <p:nvPr/>
        </p:nvSpPr>
        <p:spPr bwMode="auto">
          <a:xfrm>
            <a:off x="3828107" y="4358553"/>
            <a:ext cx="515295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8" name="parallel 1"/>
          <p:cNvSpPr/>
          <p:nvPr/>
        </p:nvSpPr>
        <p:spPr bwMode="auto">
          <a:xfrm>
            <a:off x="955015" y="4361590"/>
            <a:ext cx="990600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9" name="parallel 2"/>
          <p:cNvSpPr/>
          <p:nvPr/>
        </p:nvSpPr>
        <p:spPr bwMode="auto">
          <a:xfrm>
            <a:off x="2188068" y="4361587"/>
            <a:ext cx="381000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0" name="Parallel 3"/>
          <p:cNvSpPr/>
          <p:nvPr/>
        </p:nvSpPr>
        <p:spPr bwMode="auto">
          <a:xfrm>
            <a:off x="2811523" y="4361587"/>
            <a:ext cx="469669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1" name="Parallel 4"/>
          <p:cNvSpPr/>
          <p:nvPr/>
        </p:nvSpPr>
        <p:spPr bwMode="auto">
          <a:xfrm>
            <a:off x="1353593" y="4754037"/>
            <a:ext cx="469669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2" name="Parallel 5"/>
          <p:cNvSpPr/>
          <p:nvPr/>
        </p:nvSpPr>
        <p:spPr bwMode="auto">
          <a:xfrm>
            <a:off x="2065715" y="4754035"/>
            <a:ext cx="829887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3" name="Parallel 6"/>
          <p:cNvSpPr/>
          <p:nvPr/>
        </p:nvSpPr>
        <p:spPr bwMode="auto">
          <a:xfrm>
            <a:off x="1684715" y="5179754"/>
            <a:ext cx="829887" cy="2751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276600"/>
            <a:ext cx="609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191890-1B93-4A46-9FD4-B9843F018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4C5A37-A265-4860-8082-CE9ECA491545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Performance Metrics</a:t>
            </a:r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AutoNum type="arabicPeriod"/>
            </a:pPr>
            <a:endParaRPr lang="en-US" b="1" dirty="0"/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b="1" dirty="0"/>
              <a:t>Response time</a:t>
            </a:r>
            <a:r>
              <a:rPr lang="en-US" dirty="0"/>
              <a:t>: when is my job done (time)?</a:t>
            </a:r>
          </a:p>
          <a:p>
            <a:pPr lvl="1" eaLnBrk="1" hangingPunct="1"/>
            <a:r>
              <a:rPr lang="en-US" dirty="0"/>
              <a:t>When will my books arrive from </a:t>
            </a:r>
            <a:r>
              <a:rPr lang="en-US" dirty="0" err="1"/>
              <a:t>amazon.com</a:t>
            </a:r>
            <a:r>
              <a:rPr lang="en-US" dirty="0"/>
              <a:t>?</a:t>
            </a:r>
          </a:p>
          <a:p>
            <a:pPr lvl="1" eaLnBrk="1" hangingPunct="1"/>
            <a:r>
              <a:rPr lang="en-US" dirty="0"/>
              <a:t>How long will this program/instruction take?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b="1" dirty="0"/>
              <a:t>Throughput</a:t>
            </a:r>
            <a:r>
              <a:rPr lang="en-US" dirty="0"/>
              <a:t>: how much work can get done within a specified time (work/time)?</a:t>
            </a:r>
          </a:p>
          <a:p>
            <a:pPr lvl="1" eaLnBrk="1" hangingPunct="1"/>
            <a:r>
              <a:rPr lang="en-US" dirty="0"/>
              <a:t>How many books will </a:t>
            </a:r>
            <a:r>
              <a:rPr lang="en-US" dirty="0" err="1"/>
              <a:t>amazon.com</a:t>
            </a:r>
            <a:r>
              <a:rPr lang="en-US" dirty="0"/>
              <a:t> sell this week?</a:t>
            </a:r>
          </a:p>
          <a:p>
            <a:pPr lvl="1" eaLnBrk="1" hangingPunct="1"/>
            <a:r>
              <a:rPr lang="en-US" dirty="0"/>
              <a:t>How many programs/instructions complete per hour?</a:t>
            </a:r>
          </a:p>
          <a:p>
            <a:pPr lvl="1" eaLnBrk="1" hangingPunct="1"/>
            <a:r>
              <a:rPr lang="en-US" dirty="0"/>
              <a:t>Improved relatively easily by using multiprocessors.</a:t>
            </a:r>
          </a:p>
        </p:txBody>
      </p:sp>
    </p:spTree>
    <p:extLst>
      <p:ext uri="{BB962C8B-B14F-4D97-AF65-F5344CB8AC3E}">
        <p14:creationId xmlns:p14="http://schemas.microsoft.com/office/powerpoint/2010/main" val="41710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3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EC1FC6-4174-4630-BCC2-3577EFBA81EF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How far have we come?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Single-cycle processor implementations</a:t>
            </a:r>
          </a:p>
          <a:p>
            <a:pPr lvl="1" eaLnBrk="1" hangingPunct="1"/>
            <a:r>
              <a:rPr lang="en-US" dirty="0"/>
              <a:t>CPI = ?			</a:t>
            </a:r>
          </a:p>
          <a:p>
            <a:pPr lvl="1" eaLnBrk="1" hangingPunct="1"/>
            <a:r>
              <a:rPr lang="en-US" dirty="0"/>
              <a:t>clock period = ?		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Multi-cycle processor implementations</a:t>
            </a:r>
          </a:p>
          <a:p>
            <a:pPr lvl="1" eaLnBrk="1" hangingPunct="1"/>
            <a:r>
              <a:rPr lang="en-US" dirty="0"/>
              <a:t>CPI = ?                                </a:t>
            </a:r>
          </a:p>
          <a:p>
            <a:pPr lvl="1" eaLnBrk="1" hangingPunct="1"/>
            <a:r>
              <a:rPr lang="en-US" dirty="0"/>
              <a:t>clock period = ?	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Next step: improve CPI without impacting clock period</a:t>
            </a:r>
          </a:p>
          <a:p>
            <a:pPr lvl="1" eaLnBrk="1" hangingPunct="1"/>
            <a:r>
              <a:rPr lang="en-US" dirty="0"/>
              <a:t>The easiest thing to do is to work on multiple instructions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9465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EC1FC6-4174-4630-BCC2-3577EFBA81EF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How far have we come?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Single-cycle processor implementations</a:t>
            </a:r>
          </a:p>
          <a:p>
            <a:pPr lvl="1" eaLnBrk="1" hangingPunct="1"/>
            <a:r>
              <a:rPr lang="en-US" dirty="0"/>
              <a:t>CPI = 1</a:t>
            </a:r>
          </a:p>
          <a:p>
            <a:pPr lvl="1" eaLnBrk="1" hangingPunct="1"/>
            <a:r>
              <a:rPr lang="en-US" dirty="0"/>
              <a:t>clock period = 10ns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Multi-cycle processor implementations</a:t>
            </a:r>
          </a:p>
          <a:p>
            <a:pPr lvl="1" eaLnBrk="1" hangingPunct="1"/>
            <a:r>
              <a:rPr lang="en-US" dirty="0"/>
              <a:t>CPI = 4.25</a:t>
            </a:r>
          </a:p>
          <a:p>
            <a:pPr lvl="1" eaLnBrk="1" hangingPunct="1"/>
            <a:r>
              <a:rPr lang="en-US" dirty="0"/>
              <a:t>clock period = 2ns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Next step: improve CPI without impacting clock period</a:t>
            </a:r>
          </a:p>
          <a:p>
            <a:pPr lvl="1" eaLnBrk="1" hangingPunct="1"/>
            <a:r>
              <a:rPr lang="en-US" dirty="0"/>
              <a:t>The easiest thing to do is to work on multiple instructions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2347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AB82AF-CBFF-4178-AD90-3358BF5A90C5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Pipelining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Want to execute an instruction?</a:t>
            </a:r>
          </a:p>
          <a:p>
            <a:pPr lvl="1" eaLnBrk="1" hangingPunct="1"/>
            <a:r>
              <a:rPr lang="en-US"/>
              <a:t>Build a processor (multi-cycle)</a:t>
            </a:r>
          </a:p>
          <a:p>
            <a:pPr lvl="1" eaLnBrk="1" hangingPunct="1"/>
            <a:r>
              <a:rPr lang="en-US"/>
              <a:t>Find instructions</a:t>
            </a:r>
          </a:p>
          <a:p>
            <a:pPr lvl="1" eaLnBrk="1" hangingPunct="1"/>
            <a:r>
              <a:rPr lang="en-US"/>
              <a:t>Line up instructions (1, 2, 3, …)</a:t>
            </a:r>
          </a:p>
          <a:p>
            <a:pPr lvl="1" eaLnBrk="1" hangingPunct="1"/>
            <a:r>
              <a:rPr lang="en-US"/>
              <a:t>Overlap execution</a:t>
            </a:r>
          </a:p>
          <a:p>
            <a:pPr lvl="2" eaLnBrk="1" hangingPunct="1"/>
            <a:r>
              <a:rPr lang="en-US"/>
              <a:t>Cycle #1:   Fetch 1</a:t>
            </a:r>
          </a:p>
          <a:p>
            <a:pPr lvl="2" eaLnBrk="1" hangingPunct="1"/>
            <a:r>
              <a:rPr lang="en-US"/>
              <a:t>Cycle #2:   Decode 1     Fetch 2</a:t>
            </a:r>
          </a:p>
          <a:p>
            <a:pPr lvl="2" eaLnBrk="1" hangingPunct="1"/>
            <a:r>
              <a:rPr lang="en-US"/>
              <a:t>Cycle #3:   ALU 1        Decode 2       Fetch 3</a:t>
            </a:r>
          </a:p>
          <a:p>
            <a:pPr lvl="2" eaLnBrk="1" hangingPunct="1"/>
            <a:r>
              <a:rPr lang="en-US"/>
              <a:t> . . . . . .</a:t>
            </a:r>
          </a:p>
          <a:p>
            <a:pPr lvl="1" eaLnBrk="1" hangingPunct="1"/>
            <a:r>
              <a:rPr lang="en-US"/>
              <a:t>This is called pipelining instruction execution.</a:t>
            </a:r>
          </a:p>
          <a:p>
            <a:pPr lvl="1" eaLnBrk="1" hangingPunct="1"/>
            <a:r>
              <a:rPr lang="en-US"/>
              <a:t>Used extensively for the first time on IBM 360 (1960s).</a:t>
            </a:r>
          </a:p>
          <a:p>
            <a:pPr lvl="1" eaLnBrk="1" hangingPunct="1"/>
            <a:r>
              <a:rPr lang="en-US"/>
              <a:t>CPI approaches 1.</a:t>
            </a:r>
          </a:p>
        </p:txBody>
      </p:sp>
    </p:spTree>
    <p:extLst>
      <p:ext uri="{BB962C8B-B14F-4D97-AF65-F5344CB8AC3E}">
        <p14:creationId xmlns:p14="http://schemas.microsoft.com/office/powerpoint/2010/main" val="19907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ExtraSpace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Binary Decision Diagrams">
  <a:themeElements>
    <a:clrScheme name="1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8015</TotalTime>
  <Words>2734</Words>
  <Application>Microsoft Office PowerPoint</Application>
  <PresentationFormat>全屏显示(4:3)</PresentationFormat>
  <Paragraphs>1353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ＭＳ Ｐゴシック</vt:lpstr>
      <vt:lpstr>Noto Sans Symbols</vt:lpstr>
      <vt:lpstr>Arial</vt:lpstr>
      <vt:lpstr>Arial Narrow</vt:lpstr>
      <vt:lpstr>Calibri</vt:lpstr>
      <vt:lpstr>Times</vt:lpstr>
      <vt:lpstr>Times New Roman</vt:lpstr>
      <vt:lpstr>Verdana</vt:lpstr>
      <vt:lpstr>Wingdings</vt:lpstr>
      <vt:lpstr>1_Binary Decision Diagrams</vt:lpstr>
      <vt:lpstr>Binary Decision Diagrams</vt:lpstr>
      <vt:lpstr>2_Binary Decision Diagrams</vt:lpstr>
      <vt:lpstr>3_Binary Decision Diagrams</vt:lpstr>
      <vt:lpstr>ExtraSpace</vt:lpstr>
      <vt:lpstr>4_Binary Decision Diagrams</vt:lpstr>
      <vt:lpstr>5_Binary Decision Diagrams</vt:lpstr>
      <vt:lpstr>6_Binary Decision Diagrams</vt:lpstr>
      <vt:lpstr>7_Binary Decision Diagrams</vt:lpstr>
      <vt:lpstr>12. Basic Processor Design –       Introduction to Pipelining</vt:lpstr>
      <vt:lpstr>Recap: LC2K Instruction Formats</vt:lpstr>
      <vt:lpstr>Review: Single-Cycle LC2Kx Datapath</vt:lpstr>
      <vt:lpstr>Review: Multi-Cycle LC2Kx Datapath</vt:lpstr>
      <vt:lpstr>Strategies to Execute Programs Faster</vt:lpstr>
      <vt:lpstr>Performance Metrics</vt:lpstr>
      <vt:lpstr>How far have we come?</vt:lpstr>
      <vt:lpstr>How far have we come?</vt:lpstr>
      <vt:lpstr>Pipelining</vt:lpstr>
      <vt:lpstr>Pipelining Today</vt:lpstr>
      <vt:lpstr>Pipelined implementation of LC2Kx</vt:lpstr>
      <vt:lpstr>Aside: Pipeline Registers</vt:lpstr>
      <vt:lpstr>Our new pipelined datapath</vt:lpstr>
      <vt:lpstr>Stage 1: Fetch</vt:lpstr>
      <vt:lpstr>Pipeline datapath – Fetch stage</vt:lpstr>
      <vt:lpstr>Stage 2: Decode</vt:lpstr>
      <vt:lpstr>Pipeline datapath – Decode stage</vt:lpstr>
      <vt:lpstr>Stage 3: Execute</vt:lpstr>
      <vt:lpstr>Pipeline datapath – Execute stage</vt:lpstr>
      <vt:lpstr>Stage 4: Memory Operation</vt:lpstr>
      <vt:lpstr>Pipeline datapath – Memory stage</vt:lpstr>
      <vt:lpstr>Stage 5: Write back</vt:lpstr>
      <vt:lpstr>Pipeline datapath – Writeback stage</vt:lpstr>
      <vt:lpstr>Putting all together</vt:lpstr>
      <vt:lpstr>Sample Code (Simple)</vt:lpstr>
      <vt:lpstr>Recap: LC2K Instruction Formats</vt:lpstr>
      <vt:lpstr>Pipeline datapath</vt:lpstr>
      <vt:lpstr>Time 0 - Initial state</vt:lpstr>
      <vt:lpstr>Time 1 - Fetch: add 1 2 3</vt:lpstr>
      <vt:lpstr>Time 2 - Fetch: nor 4 5 6</vt:lpstr>
      <vt:lpstr>Time 3 - Fetch: lw 2 4 20</vt:lpstr>
      <vt:lpstr>Time 4 - Fetch: add 2 5 5</vt:lpstr>
      <vt:lpstr>Time 5 - Fetch: sw 3 7 10</vt:lpstr>
      <vt:lpstr>Time 6 – no more instructions</vt:lpstr>
      <vt:lpstr>Time 7 – no more instructions</vt:lpstr>
      <vt:lpstr>Time 8 – no more instructions</vt:lpstr>
      <vt:lpstr>Time 9 – no more instructions</vt:lpstr>
      <vt:lpstr>Time graphs (a.k.a. pipe trace)</vt:lpstr>
      <vt:lpstr>What can go wrong?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China</cp:lastModifiedBy>
  <cp:revision>475</cp:revision>
  <cp:lastPrinted>2019-05-28T04:25:08Z</cp:lastPrinted>
  <dcterms:created xsi:type="dcterms:W3CDTF">2000-12-30T19:45:20Z</dcterms:created>
  <dcterms:modified xsi:type="dcterms:W3CDTF">2020-10-20T01:39:59Z</dcterms:modified>
</cp:coreProperties>
</file>