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  <p:sldMasterId id="2147483750" r:id="rId2"/>
    <p:sldMasterId id="2147483819" r:id="rId3"/>
    <p:sldMasterId id="2147483831" r:id="rId4"/>
    <p:sldMasterId id="2147483844" r:id="rId5"/>
  </p:sldMasterIdLst>
  <p:notesMasterIdLst>
    <p:notesMasterId r:id="rId60"/>
  </p:notesMasterIdLst>
  <p:handoutMasterIdLst>
    <p:handoutMasterId r:id="rId61"/>
  </p:handoutMasterIdLst>
  <p:sldIdLst>
    <p:sldId id="393" r:id="rId6"/>
    <p:sldId id="482" r:id="rId7"/>
    <p:sldId id="419" r:id="rId8"/>
    <p:sldId id="421" r:id="rId9"/>
    <p:sldId id="422" r:id="rId10"/>
    <p:sldId id="423" r:id="rId11"/>
    <p:sldId id="507" r:id="rId12"/>
    <p:sldId id="497" r:id="rId13"/>
    <p:sldId id="495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65" r:id="rId22"/>
    <p:sldId id="432" r:id="rId23"/>
    <p:sldId id="433" r:id="rId24"/>
    <p:sldId id="434" r:id="rId25"/>
    <p:sldId id="435" r:id="rId26"/>
    <p:sldId id="436" r:id="rId27"/>
    <p:sldId id="437" r:id="rId28"/>
    <p:sldId id="438" r:id="rId29"/>
    <p:sldId id="439" r:id="rId30"/>
    <p:sldId id="440" r:id="rId31"/>
    <p:sldId id="441" r:id="rId32"/>
    <p:sldId id="442" r:id="rId33"/>
    <p:sldId id="443" r:id="rId34"/>
    <p:sldId id="466" r:id="rId35"/>
    <p:sldId id="499" r:id="rId36"/>
    <p:sldId id="500" r:id="rId37"/>
    <p:sldId id="501" r:id="rId38"/>
    <p:sldId id="467" r:id="rId39"/>
    <p:sldId id="509" r:id="rId40"/>
    <p:sldId id="444" r:id="rId41"/>
    <p:sldId id="512" r:id="rId42"/>
    <p:sldId id="445" r:id="rId43"/>
    <p:sldId id="464" r:id="rId44"/>
    <p:sldId id="446" r:id="rId45"/>
    <p:sldId id="447" r:id="rId46"/>
    <p:sldId id="448" r:id="rId47"/>
    <p:sldId id="449" r:id="rId48"/>
    <p:sldId id="450" r:id="rId49"/>
    <p:sldId id="451" r:id="rId50"/>
    <p:sldId id="452" r:id="rId51"/>
    <p:sldId id="453" r:id="rId52"/>
    <p:sldId id="454" r:id="rId53"/>
    <p:sldId id="455" r:id="rId54"/>
    <p:sldId id="456" r:id="rId55"/>
    <p:sldId id="457" r:id="rId56"/>
    <p:sldId id="458" r:id="rId57"/>
    <p:sldId id="510" r:id="rId58"/>
    <p:sldId id="469" r:id="rId5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0066"/>
    <a:srgbClr val="006600"/>
    <a:srgbClr val="000000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5" autoAdjust="0"/>
    <p:restoredTop sz="94947" autoAdjust="0"/>
  </p:normalViewPr>
  <p:slideViewPr>
    <p:cSldViewPr>
      <p:cViewPr varScale="1">
        <p:scale>
          <a:sx n="109" d="100"/>
          <a:sy n="109" d="100"/>
        </p:scale>
        <p:origin x="17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896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5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83" tIns="48343" rIns="96683" bIns="48343" numCol="1" anchor="t" anchorCtr="0" compatLnSpc="1">
            <a:prstTxWarp prst="textNoShape">
              <a:avLst/>
            </a:prstTxWarp>
          </a:bodyPr>
          <a:lstStyle>
            <a:lvl1pPr defTabSz="966668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83" tIns="48343" rIns="96683" bIns="48343" numCol="1" anchor="t" anchorCtr="0" compatLnSpc="1">
            <a:prstTxWarp prst="textNoShape">
              <a:avLst/>
            </a:prstTxWarp>
          </a:bodyPr>
          <a:lstStyle>
            <a:lvl1pPr algn="r" defTabSz="966668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83" tIns="48343" rIns="96683" bIns="48343" numCol="1" anchor="b" anchorCtr="0" compatLnSpc="1">
            <a:prstTxWarp prst="textNoShape">
              <a:avLst/>
            </a:prstTxWarp>
          </a:bodyPr>
          <a:lstStyle>
            <a:lvl1pPr defTabSz="966668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83" tIns="48343" rIns="96683" bIns="48343" numCol="1" anchor="b" anchorCtr="0" compatLnSpc="1">
            <a:prstTxWarp prst="textNoShape">
              <a:avLst/>
            </a:prstTxWarp>
          </a:bodyPr>
          <a:lstStyle>
            <a:lvl1pPr algn="r" defTabSz="966668">
              <a:defRPr sz="1200">
                <a:cs typeface="+mn-cs"/>
              </a:defRPr>
            </a:lvl1pPr>
          </a:lstStyle>
          <a:p>
            <a:pPr>
              <a:defRPr/>
            </a:pPr>
            <a:fld id="{5D3D0D3C-5755-414E-B837-5E2822F5307B}" type="slidenum">
              <a:rPr lang="en-US">
                <a:latin typeface="Calibri" pitchFamily="34" charset="0"/>
              </a:rPr>
              <a:pPr>
                <a:defRPr/>
              </a:pPr>
              <a:t>‹#›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885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924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7" tIns="47534" rIns="95067" bIns="47534" numCol="1" anchor="t" anchorCtr="0" compatLnSpc="1">
            <a:prstTxWarp prst="textNoShape">
              <a:avLst/>
            </a:prstTxWarp>
          </a:bodyPr>
          <a:lstStyle>
            <a:lvl1pPr defTabSz="950795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9725" y="0"/>
            <a:ext cx="31924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7" tIns="47534" rIns="95067" bIns="47534" numCol="1" anchor="t" anchorCtr="0" compatLnSpc="1">
            <a:prstTxWarp prst="textNoShape">
              <a:avLst/>
            </a:prstTxWarp>
          </a:bodyPr>
          <a:lstStyle>
            <a:lvl1pPr algn="r" defTabSz="950795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4438" y="709613"/>
            <a:ext cx="4832350" cy="3624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7" tIns="47534" rIns="95067" bIns="475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319246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7" tIns="47534" rIns="95067" bIns="47534" numCol="1" anchor="b" anchorCtr="0" compatLnSpc="1">
            <a:prstTxWarp prst="textNoShape">
              <a:avLst/>
            </a:prstTxWarp>
          </a:bodyPr>
          <a:lstStyle>
            <a:lvl1pPr defTabSz="950795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9725" y="9142413"/>
            <a:ext cx="319246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7" tIns="47534" rIns="95067" bIns="47534" numCol="1" anchor="b" anchorCtr="0" compatLnSpc="1">
            <a:prstTxWarp prst="textNoShape">
              <a:avLst/>
            </a:prstTxWarp>
          </a:bodyPr>
          <a:lstStyle>
            <a:lvl1pPr algn="r" defTabSz="950795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BCC5BD0-8EC2-488C-BC3E-FE952665B0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18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4620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76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72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57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10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0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r>
              <a:rPr lang="en-US" dirty="0"/>
              <a:t>Not the sign extend field will mindlessly send the value 3 through the ID/EX register, because the  add 1 2 3 instruction  has a “3” in the displacement (sign extension) field.</a:t>
            </a:r>
          </a:p>
        </p:txBody>
      </p:sp>
    </p:spTree>
    <p:extLst>
      <p:ext uri="{BB962C8B-B14F-4D97-AF65-F5344CB8AC3E}">
        <p14:creationId xmlns:p14="http://schemas.microsoft.com/office/powerpoint/2010/main" val="22249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22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16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96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6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14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57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87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5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749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89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234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53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53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27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1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339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824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537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73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411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744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688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751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176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109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71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150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0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965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r>
              <a:rPr lang="en-US" dirty="0"/>
              <a:t>r3 + 10 =  31 	  mem[31] = 99</a:t>
            </a:r>
          </a:p>
        </p:txBody>
      </p:sp>
    </p:spTree>
    <p:extLst>
      <p:ext uri="{BB962C8B-B14F-4D97-AF65-F5344CB8AC3E}">
        <p14:creationId xmlns:p14="http://schemas.microsoft.com/office/powerpoint/2010/main" val="14344284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r>
              <a:rPr lang="en-US" dirty="0"/>
              <a:t>Location r3 + 10 = </a:t>
            </a:r>
          </a:p>
        </p:txBody>
      </p:sp>
    </p:spTree>
    <p:extLst>
      <p:ext uri="{BB962C8B-B14F-4D97-AF65-F5344CB8AC3E}">
        <p14:creationId xmlns:p14="http://schemas.microsoft.com/office/powerpoint/2010/main" val="33851583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983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579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300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4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49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2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2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4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6849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370 – Introduction to Computer Organization – Fall 2015</a:t>
            </a:r>
          </a:p>
        </p:txBody>
      </p:sp>
      <p:sp>
        <p:nvSpPr>
          <p:cNvPr id="10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accent2"/>
                </a:solidFill>
                <a:latin typeface="+mj-lt"/>
              </a:rPr>
              <a:t>Ron </a:t>
            </a:r>
            <a:r>
              <a:rPr lang="en-US" sz="2000" b="1" dirty="0" err="1">
                <a:solidFill>
                  <a:schemeClr val="accent2"/>
                </a:solidFill>
                <a:latin typeface="+mj-lt"/>
              </a:rPr>
              <a:t>Dreslinski</a:t>
            </a:r>
            <a:r>
              <a:rPr lang="en-US" sz="2000" b="1" dirty="0">
                <a:solidFill>
                  <a:schemeClr val="accent2"/>
                </a:solidFill>
                <a:latin typeface="+mj-lt"/>
              </a:rPr>
              <a:t>, Trevor </a:t>
            </a:r>
            <a:r>
              <a:rPr lang="en-US" sz="2000" b="1" dirty="0" err="1">
                <a:solidFill>
                  <a:schemeClr val="accent2"/>
                </a:solidFill>
                <a:latin typeface="+mj-lt"/>
              </a:rPr>
              <a:t>Mudge</a:t>
            </a:r>
            <a:r>
              <a:rPr lang="en-US" sz="2000" b="1" dirty="0">
                <a:solidFill>
                  <a:schemeClr val="accent2"/>
                </a:solidFill>
                <a:latin typeface="+mj-lt"/>
              </a:rPr>
              <a:t>, and Thomas Wenisch</a:t>
            </a:r>
          </a:p>
        </p:txBody>
      </p:sp>
      <p:sp>
        <p:nvSpPr>
          <p:cNvPr id="13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latin typeface="+mj-lt"/>
              </a:rPr>
              <a:t>© </a:t>
            </a:r>
            <a:r>
              <a:rPr lang="en-US" sz="2000" b="1" dirty="0" err="1">
                <a:latin typeface="+mj-lt"/>
              </a:rPr>
              <a:t>Dreslinski</a:t>
            </a:r>
            <a:r>
              <a:rPr lang="en-US" sz="2000" b="1" dirty="0">
                <a:latin typeface="+mj-lt"/>
              </a:rPr>
              <a:t>-</a:t>
            </a:r>
            <a:r>
              <a:rPr lang="en-US" sz="2000" b="1" dirty="0" err="1">
                <a:latin typeface="+mj-lt"/>
              </a:rPr>
              <a:t>Mudge</a:t>
            </a:r>
            <a:r>
              <a:rPr lang="en-US" sz="2000" b="1" dirty="0">
                <a:latin typeface="+mj-lt"/>
              </a:rPr>
              <a:t>-Wenisch, 2015</a:t>
            </a:r>
          </a:p>
          <a:p>
            <a:pPr algn="r">
              <a:defRPr/>
            </a:pPr>
            <a:r>
              <a:rPr lang="en-US" sz="1400" dirty="0">
                <a:latin typeface="+mj-lt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latin typeface="+mj-lt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420246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B0B64-8842-47A3-9E8C-342E7070A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89E2B-27A3-4E8D-B4C1-CB4B15227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16278-BF81-4793-AA29-24B6F190D8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20AA8-C53C-4B5D-8A54-8AE4383456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7E3BE-D321-40EF-ACC3-A90663040E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D6BAA-48E7-419E-8220-C18EA5D6A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6821E-BEAD-4044-9B52-14455C45B7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F0183-4EBB-416D-92AD-2338C5BF0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43999-0896-44D4-8F6B-082E9E485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599C7-FC75-4D77-9B62-6FE664307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b="1" dirty="0" err="1">
                <a:solidFill>
                  <a:schemeClr val="accent2"/>
                </a:solidFill>
                <a:latin typeface="+mj-lt"/>
              </a:rPr>
              <a:t>Reetu</a:t>
            </a:r>
            <a:r>
              <a:rPr lang="en-US" b="1" dirty="0">
                <a:solidFill>
                  <a:schemeClr val="accent2"/>
                </a:solidFill>
                <a:latin typeface="+mj-lt"/>
              </a:rPr>
              <a:t> Das, Harry Davis, Trevor </a:t>
            </a:r>
            <a:r>
              <a:rPr lang="en-US" b="1" dirty="0" err="1">
                <a:solidFill>
                  <a:schemeClr val="accent2"/>
                </a:solidFill>
                <a:latin typeface="+mj-lt"/>
              </a:rPr>
              <a:t>Mudge</a:t>
            </a:r>
            <a:endParaRPr lang="en-US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3946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latin typeface="+mj-lt"/>
              </a:rPr>
              <a:t>EECS 370 – Introduction to Computer Organization </a:t>
            </a:r>
            <a:r>
              <a:rPr lang="en-US" sz="2000" b="1">
                <a:latin typeface="+mj-lt"/>
              </a:rPr>
              <a:t>– Fall </a:t>
            </a:r>
            <a:r>
              <a:rPr lang="en-US" sz="2000" b="1" dirty="0">
                <a:latin typeface="+mj-lt"/>
              </a:rPr>
              <a:t>2018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latin typeface="+mj-lt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latin typeface="+mj-lt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latin typeface="+mj-lt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7CB7D-DC36-4A55-8662-B3891C12E3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7336F-0620-4E3E-9B1F-6EDDE1916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CA2B7-8353-4495-9A43-0F398E007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-76200"/>
            <a:ext cx="2001837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-76200"/>
            <a:ext cx="58547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A3373-E1DE-4107-AD70-CD48F8E95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0FC96-0667-4F14-B8DB-8E1992FDBD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359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B5CE4-F8EF-4AF7-B445-E8695CD34B2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776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2E79F-04AF-4795-A5FD-57BD776380A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5438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50097-849D-4B6F-B7A2-B53A64491D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656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ACC33-4335-4255-BF2A-B56285C804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8113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9E244-2DCB-41BD-B024-DC237D28C26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61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EAE9A-54CE-45A1-B89B-8FDB45C4E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DB30B-0329-4AF9-981D-EE16AC8AC0D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526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F98CB-223A-49DE-8934-990C0B89B6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695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9A330-FA23-499B-997C-D3B4F5C801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4509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52CD3-76CB-4C50-8AEA-CE900E9417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9864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-76200"/>
            <a:ext cx="2001837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-76200"/>
            <a:ext cx="58547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C6C20-A2D8-414F-92D6-5A073718DB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737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6849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370 – Introduction to Computer Organization – Fall 2015</a:t>
            </a:r>
          </a:p>
        </p:txBody>
      </p:sp>
      <p:sp>
        <p:nvSpPr>
          <p:cNvPr id="10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CC0000"/>
                </a:solidFill>
                <a:latin typeface="Arial Narrow"/>
              </a:rPr>
              <a:t>Ron </a:t>
            </a:r>
            <a:r>
              <a:rPr lang="en-US" sz="2000" b="1" dirty="0" err="1">
                <a:solidFill>
                  <a:srgbClr val="CC0000"/>
                </a:solidFill>
                <a:latin typeface="Arial Narrow"/>
              </a:rPr>
              <a:t>Dreslinski</a:t>
            </a:r>
            <a:r>
              <a:rPr lang="en-US" sz="2000" b="1" dirty="0">
                <a:solidFill>
                  <a:srgbClr val="CC0000"/>
                </a:solidFill>
                <a:latin typeface="Arial Narrow"/>
              </a:rPr>
              <a:t>, Trevor </a:t>
            </a:r>
            <a:r>
              <a:rPr lang="en-US" sz="2000" b="1" dirty="0" err="1">
                <a:solidFill>
                  <a:srgbClr val="CC0000"/>
                </a:solidFill>
                <a:latin typeface="Arial Narrow"/>
              </a:rPr>
              <a:t>Mudge</a:t>
            </a:r>
            <a:r>
              <a:rPr lang="en-US" sz="2000" b="1" dirty="0">
                <a:solidFill>
                  <a:srgbClr val="CC0000"/>
                </a:solidFill>
                <a:latin typeface="Arial Narrow"/>
              </a:rPr>
              <a:t>, and Thomas Wenisch</a:t>
            </a:r>
          </a:p>
        </p:txBody>
      </p:sp>
      <p:sp>
        <p:nvSpPr>
          <p:cNvPr id="13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Arial Narrow"/>
              </a:rPr>
              <a:t>© </a:t>
            </a:r>
            <a:r>
              <a:rPr lang="en-US" sz="2000" b="1" dirty="0" err="1">
                <a:solidFill>
                  <a:srgbClr val="000000"/>
                </a:solidFill>
                <a:latin typeface="Arial Narrow"/>
              </a:rPr>
              <a:t>Dreslinski</a:t>
            </a:r>
            <a:r>
              <a:rPr lang="en-US" sz="2000" b="1" dirty="0">
                <a:solidFill>
                  <a:srgbClr val="000000"/>
                </a:solidFill>
                <a:latin typeface="Arial Narrow"/>
              </a:rPr>
              <a:t>-</a:t>
            </a:r>
            <a:r>
              <a:rPr lang="en-US" sz="2000" b="1" dirty="0" err="1">
                <a:solidFill>
                  <a:srgbClr val="000000"/>
                </a:solidFill>
                <a:latin typeface="Arial Narrow"/>
              </a:rPr>
              <a:t>Mudge</a:t>
            </a:r>
            <a:r>
              <a:rPr lang="en-US" sz="2000" b="1" dirty="0">
                <a:solidFill>
                  <a:srgbClr val="000000"/>
                </a:solidFill>
                <a:latin typeface="Arial Narrow"/>
              </a:rPr>
              <a:t>-Wenisch, 2015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Arial Narrow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Arial Narrow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40332817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EAE9A-54CE-45A1-B89B-8FDB45C4EC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583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483E0-1029-4A51-877E-B80B3A3B38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1508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7226E-EF47-4AE5-AD14-D106D2FEB2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707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C7E17-5C02-4F09-8D06-93628699AE1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2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483E0-1029-4A51-877E-B80B3A3B3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D0787-92DF-4D30-A676-2EDFE49C43D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5025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0C711-2575-43BA-9E87-6C186AD8D5A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8100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9658E-2578-46BE-A687-E1F46F3B38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482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B0B64-8842-47A3-9E8C-342E7070A7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1597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89E2B-27A3-4E8D-B4C1-CB4B152274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5565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16278-BF81-4793-AA29-24B6F190D8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7348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755588" y="3619361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kern="0" dirty="0">
                <a:solidFill>
                  <a:srgbClr val="CC0000"/>
                </a:solidFill>
                <a:latin typeface="Arial"/>
                <a:ea typeface="Arial"/>
                <a:sym typeface="Arial"/>
              </a:rPr>
              <a:t>Mark Brehob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583626" y="3058011"/>
            <a:ext cx="80618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ea typeface="Arial"/>
                <a:sym typeface="Arial"/>
              </a:rPr>
              <a:t>EECS 370 – Introduction to Computer Organization – Spring</a:t>
            </a:r>
            <a:r>
              <a:rPr lang="en-US" sz="2000" b="1" kern="0" baseline="0" dirty="0">
                <a:solidFill>
                  <a:srgbClr val="000000"/>
                </a:solidFill>
                <a:latin typeface="Arial"/>
                <a:ea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000000"/>
                </a:solidFill>
                <a:latin typeface="Arial"/>
                <a:ea typeface="Arial"/>
                <a:sym typeface="Arial"/>
              </a:rPr>
              <a:t>2019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285620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ea typeface="Arial"/>
                <a:sym typeface="Arial"/>
              </a:rPr>
              <a:t>EECS Department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ea typeface="Arial"/>
                <a:sym typeface="Arial"/>
              </a:rPr>
              <a:t>University of Michigan in Ann Arbor, USA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solidFill>
                <a:srgbClr val="000000"/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</a:t>
            </a:r>
            <a:r>
              <a:rPr lang="en-US" sz="2000" b="1" dirty="0">
                <a:solidFill>
                  <a:srgbClr val="000000"/>
                </a:solidFill>
                <a:ea typeface="Arial"/>
                <a:cs typeface="Arial" pitchFamily="34" charset="0"/>
                <a:sym typeface="Arial"/>
              </a:rPr>
              <a:t>Brehob, 2019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material in this presentation cannot be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28201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2400" b="1" i="0" u="none" strike="noStrike" kern="1200" cap="none" dirty="0">
                <a:solidFill>
                  <a:schemeClr val="accent2"/>
                </a:solidFill>
                <a:latin typeface="Times New Roman" pitchFamily="18" charset="0"/>
                <a:ea typeface="Arial"/>
                <a:cs typeface="Arial" charset="0"/>
                <a:sym typeface="Arial"/>
              </a:rPr>
              <a:t>Jon Beaumont</a:t>
            </a:r>
          </a:p>
        </p:txBody>
      </p:sp>
      <p:sp>
        <p:nvSpPr>
          <p:cNvPr id="13" name="Text Box 6"/>
          <p:cNvSpPr txBox="1">
            <a:spLocks noChangeArrowheads="1"/>
          </p:cNvSpPr>
          <p:nvPr userDrawn="1"/>
        </p:nvSpPr>
        <p:spPr bwMode="auto">
          <a:xfrm>
            <a:off x="581307" y="2955925"/>
            <a:ext cx="80618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latin typeface="+mj-lt"/>
              </a:rPr>
              <a:t>EECS 370 – Introduction to Computer Organization – Spring 2020</a:t>
            </a:r>
          </a:p>
        </p:txBody>
      </p:sp>
      <p:sp>
        <p:nvSpPr>
          <p:cNvPr id="14" name="Text Box 7"/>
          <p:cNvSpPr txBox="1">
            <a:spLocks noChangeArrowheads="1"/>
          </p:cNvSpPr>
          <p:nvPr userDrawn="1"/>
        </p:nvSpPr>
        <p:spPr bwMode="auto">
          <a:xfrm>
            <a:off x="2019201" y="4419600"/>
            <a:ext cx="52405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latin typeface="+mj-lt"/>
              </a:rPr>
              <a:t>CSE Department</a:t>
            </a:r>
          </a:p>
          <a:p>
            <a:pPr algn="ctr" eaLnBrk="1" hangingPunct="1">
              <a:defRPr/>
            </a:pPr>
            <a:r>
              <a:rPr lang="en-US" sz="2000" b="1" dirty="0">
                <a:latin typeface="+mj-lt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latin typeface="+mj-lt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+mj-lt"/>
              </a:rPr>
              <a:t>©Beaumont</a:t>
            </a:r>
          </a:p>
          <a:p>
            <a:pPr algn="r">
              <a:defRPr/>
            </a:pPr>
            <a:r>
              <a:rPr lang="en-US" sz="1400" dirty="0">
                <a:latin typeface="+mj-lt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latin typeface="+mj-lt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262807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defRPr/>
            </a:pPr>
            <a:r>
              <a:rPr lang="en-US" sz="1000" dirty="0">
                <a:latin typeface="Calibri"/>
              </a:rPr>
              <a:t>EECS 370: Introduction to </a:t>
            </a:r>
            <a:br>
              <a:rPr lang="en-US" sz="1000" dirty="0">
                <a:latin typeface="Calibri"/>
              </a:rPr>
            </a:br>
            <a:r>
              <a:rPr lang="en-US" sz="1000" dirty="0">
                <a:latin typeface="Calibri"/>
              </a:rPr>
              <a:t>Computer Organization</a:t>
            </a:r>
          </a:p>
          <a:p>
            <a:endParaRPr lang="en-US"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0104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940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83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566737" y="1219200"/>
            <a:ext cx="3924298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99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❑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08050" marR="0" lvl="1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04925" marR="0" lvl="2" indent="-200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93863" marR="0" lvl="3" indent="-1952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93913" marR="0" lvl="4" indent="-201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51113" marR="0" lvl="5" indent="-201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8313" marR="0" lvl="6" indent="-201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5513" marR="0" lvl="7" indent="-201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22713" marR="0" lvl="8" indent="-201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3437" y="1219200"/>
            <a:ext cx="3924298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99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❑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08050" marR="0" lvl="1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04925" marR="0" lvl="2" indent="-200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93863" marR="0" lvl="3" indent="-1952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93913" marR="0" lvl="4" indent="-201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51113" marR="0" lvl="5" indent="-201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8313" marR="0" lvl="6" indent="-201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5513" marR="0" lvl="7" indent="-201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22713" marR="0" lvl="8" indent="-201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defRPr/>
            </a:pPr>
            <a:r>
              <a:rPr lang="en-US" sz="1000" dirty="0">
                <a:latin typeface="Calibri"/>
              </a:rPr>
              <a:t>EECS 370: Introduction to </a:t>
            </a:r>
            <a:br>
              <a:rPr lang="en-US" sz="1000" dirty="0">
                <a:latin typeface="Calibri"/>
              </a:rPr>
            </a:br>
            <a:r>
              <a:rPr lang="en-US" sz="1000" dirty="0">
                <a:latin typeface="Calibri"/>
              </a:rPr>
              <a:t>Computer Organization</a:t>
            </a:r>
          </a:p>
          <a:p>
            <a:endParaRPr lang="en-US" dirty="0"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70104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672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7226E-EF47-4AE5-AD14-D106D2FEB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99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❑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08050" marR="0" lvl="1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04925" marR="0" lvl="2" indent="-200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93863" marR="0" lvl="3" indent="-1952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93913" marR="0" lvl="4" indent="-201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51113" marR="0" lvl="5" indent="-201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8313" marR="0" lvl="6" indent="-201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5513" marR="0" lvl="7" indent="-201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22713" marR="0" lvl="8" indent="-201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99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❑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08050" marR="0" lvl="1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04925" marR="0" lvl="2" indent="-200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93863" marR="0" lvl="3" indent="-1952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93913" marR="0" lvl="4" indent="-201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51113" marR="0" lvl="5" indent="-201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8313" marR="0" lvl="6" indent="-201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5513" marR="0" lvl="7" indent="-201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22713" marR="0" lvl="8" indent="-201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defRPr/>
            </a:pPr>
            <a:r>
              <a:rPr lang="en-US" sz="1000" dirty="0">
                <a:latin typeface="Calibri"/>
              </a:rPr>
              <a:t>EECS 370: Introduction to </a:t>
            </a:r>
            <a:br>
              <a:rPr lang="en-US" sz="1000" dirty="0">
                <a:latin typeface="Calibri"/>
              </a:rPr>
            </a:br>
            <a:r>
              <a:rPr lang="en-US" sz="1000" dirty="0">
                <a:latin typeface="Calibri"/>
              </a:rPr>
              <a:t>Computer Organization</a:t>
            </a:r>
          </a:p>
          <a:p>
            <a:endParaRPr lang="en-US" dirty="0"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0104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987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83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defRPr/>
            </a:pPr>
            <a:r>
              <a:rPr lang="en-US" sz="1000" dirty="0">
                <a:latin typeface="Calibri"/>
              </a:rPr>
              <a:t>EECS 370: Introduction to </a:t>
            </a:r>
            <a:br>
              <a:rPr lang="en-US" sz="1000" dirty="0">
                <a:latin typeface="Calibri"/>
              </a:rPr>
            </a:br>
            <a:r>
              <a:rPr lang="en-US" sz="1000" dirty="0">
                <a:latin typeface="Calibri"/>
              </a:rPr>
              <a:t>Computer Organization</a:t>
            </a:r>
          </a:p>
          <a:p>
            <a:endParaRPr lang="en-US" dirty="0"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0104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948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99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❑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08050" marR="0" lvl="1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04925" marR="0" lvl="2" indent="-200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93863" marR="0" lvl="3" indent="-1952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93913" marR="0" lvl="4" indent="-201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51113" marR="0" lvl="5" indent="-201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8313" marR="0" lvl="6" indent="-201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5513" marR="0" lvl="7" indent="-201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22713" marR="0" lvl="8" indent="-201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defRPr/>
            </a:pPr>
            <a:r>
              <a:rPr lang="en-US" sz="1000" dirty="0">
                <a:latin typeface="Calibri"/>
              </a:rPr>
              <a:t>EECS 370: Introduction to </a:t>
            </a:r>
            <a:br>
              <a:rPr lang="en-US" sz="1000" dirty="0">
                <a:latin typeface="Calibri"/>
              </a:rPr>
            </a:br>
            <a:r>
              <a:rPr lang="en-US" sz="1000" dirty="0">
                <a:latin typeface="Calibri"/>
              </a:rPr>
              <a:t>Computer Organization</a:t>
            </a:r>
          </a:p>
          <a:p>
            <a:endParaRPr lang="en-US" dirty="0"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0104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874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defRPr/>
            </a:pPr>
            <a:r>
              <a:rPr lang="en-US" sz="1000" dirty="0">
                <a:latin typeface="Calibri"/>
              </a:rPr>
              <a:t>EECS 370: Introduction to </a:t>
            </a:r>
            <a:br>
              <a:rPr lang="en-US" sz="1000" dirty="0">
                <a:latin typeface="Calibri"/>
              </a:rPr>
            </a:br>
            <a:r>
              <a:rPr lang="en-US" sz="1000" dirty="0">
                <a:latin typeface="Calibri"/>
              </a:rPr>
              <a:t>Computer Organization</a:t>
            </a:r>
          </a:p>
          <a:p>
            <a:endParaRPr lang="en-US" dirty="0"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70104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19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83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2166938" y="-380999"/>
            <a:ext cx="4800600" cy="80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9900" marR="0" lvl="0" indent="-266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❑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08050" marR="0" lvl="1" indent="-222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04925" marR="0" lvl="2" indent="-2000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93863" marR="0" lvl="3" indent="-1952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93913" marR="0" lvl="4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51113" marR="0" lvl="5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8313" marR="0" lvl="6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5513" marR="0" lvl="7" indent="-20161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22713" marR="0" lvl="8" indent="-20161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defRPr/>
            </a:pPr>
            <a:r>
              <a:rPr lang="en-US" sz="1000" dirty="0">
                <a:latin typeface="Calibri"/>
              </a:rPr>
              <a:t>EECS 370: Introduction to </a:t>
            </a:r>
            <a:br>
              <a:rPr lang="en-US" sz="1000" dirty="0">
                <a:latin typeface="Calibri"/>
              </a:rPr>
            </a:br>
            <a:r>
              <a:rPr lang="en-US" sz="1000" dirty="0">
                <a:latin typeface="Calibri"/>
              </a:rPr>
              <a:t>Computer Organization</a:t>
            </a:r>
          </a:p>
          <a:p>
            <a:endParaRPr lang="en-US"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70104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245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 rot="5400000">
            <a:off x="4717256" y="2161380"/>
            <a:ext cx="5714998" cy="2001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636586" y="234948"/>
            <a:ext cx="5714998" cy="585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9900" marR="0" lvl="0" indent="-266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❑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08050" marR="0" lvl="1" indent="-222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04925" marR="0" lvl="2" indent="-2000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93863" marR="0" lvl="3" indent="-1952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93913" marR="0" lvl="4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51113" marR="0" lvl="5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8313" marR="0" lvl="6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5513" marR="0" lvl="7" indent="-20161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22713" marR="0" lvl="8" indent="-20161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defRPr/>
            </a:pPr>
            <a:r>
              <a:rPr lang="en-US" sz="1000" dirty="0">
                <a:latin typeface="Calibri"/>
              </a:rPr>
              <a:t>EECS 370: Introduction to </a:t>
            </a:r>
            <a:br>
              <a:rPr lang="en-US" sz="1000" dirty="0">
                <a:latin typeface="Calibri"/>
              </a:rPr>
            </a:br>
            <a:r>
              <a:rPr lang="en-US" sz="1000" dirty="0">
                <a:latin typeface="Calibri"/>
              </a:rPr>
              <a:t>Computer Organization</a:t>
            </a:r>
          </a:p>
          <a:p>
            <a:endParaRPr lang="en-US" dirty="0"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70104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097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83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clipArt" idx="2"/>
          </p:nvPr>
        </p:nvSpPr>
        <p:spPr>
          <a:xfrm>
            <a:off x="566737" y="1219200"/>
            <a:ext cx="3924298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643437" y="1219200"/>
            <a:ext cx="3924298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9900" marR="0" lvl="0" indent="-266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❑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08050" marR="0" lvl="1" indent="-222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04925" marR="0" lvl="2" indent="-2000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93863" marR="0" lvl="3" indent="-1952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93913" marR="0" lvl="4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51113" marR="0" lvl="5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8313" marR="0" lvl="6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5513" marR="0" lvl="7" indent="-20161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22713" marR="0" lvl="8" indent="-20161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defRPr/>
            </a:pPr>
            <a:r>
              <a:rPr lang="en-US" sz="1000" dirty="0">
                <a:latin typeface="Calibri"/>
              </a:rPr>
              <a:t>EECS 370: Introduction to </a:t>
            </a:r>
            <a:br>
              <a:rPr lang="en-US" sz="1000" dirty="0">
                <a:latin typeface="Calibri"/>
              </a:rPr>
            </a:br>
            <a:r>
              <a:rPr lang="en-US" sz="1000" dirty="0">
                <a:latin typeface="Calibri"/>
              </a:rPr>
              <a:t>Computer Organization</a:t>
            </a:r>
          </a:p>
          <a:p>
            <a:endParaRPr lang="en-US" dirty="0"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70104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58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83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566737" y="1219200"/>
            <a:ext cx="3924298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9900" marR="0" lvl="0" indent="-266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❑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08050" marR="0" lvl="1" indent="-222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04925" marR="0" lvl="2" indent="-2000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93863" marR="0" lvl="3" indent="-1952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93913" marR="0" lvl="4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51113" marR="0" lvl="5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8313" marR="0" lvl="6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5513" marR="0" lvl="7" indent="-20161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22713" marR="0" lvl="8" indent="-20161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566737" y="3695700"/>
            <a:ext cx="3924298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9900" marR="0" lvl="0" indent="-266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❑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08050" marR="0" lvl="1" indent="-222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04925" marR="0" lvl="2" indent="-2000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93863" marR="0" lvl="3" indent="-1952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93913" marR="0" lvl="4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51113" marR="0" lvl="5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8313" marR="0" lvl="6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5513" marR="0" lvl="7" indent="-20161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22713" marR="0" lvl="8" indent="-20161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3"/>
          </p:nvPr>
        </p:nvSpPr>
        <p:spPr>
          <a:xfrm>
            <a:off x="4643437" y="1219200"/>
            <a:ext cx="3924298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9900" marR="0" lvl="0" indent="-266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❑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08050" marR="0" lvl="1" indent="-222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04925" marR="0" lvl="2" indent="-2000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93863" marR="0" lvl="3" indent="-1952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93913" marR="0" lvl="4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51113" marR="0" lvl="5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8313" marR="0" lvl="6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5513" marR="0" lvl="7" indent="-20161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22713" marR="0" lvl="8" indent="-20161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1000">
                <a:latin typeface="Calibri"/>
              </a:rPr>
              <a:t>EECS 370: Introduction to </a:t>
            </a:r>
            <a:br>
              <a:rPr lang="en-US" sz="1000">
                <a:latin typeface="Calibri"/>
              </a:rPr>
            </a:br>
            <a:r>
              <a:rPr lang="en-US" sz="1000">
                <a:latin typeface="Calibri"/>
              </a:rPr>
              <a:t>Computer Organization</a:t>
            </a:r>
            <a:endParaRPr lang="en-US" sz="1000" dirty="0">
              <a:latin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0104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221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C7E17-5C02-4F09-8D06-93628699AE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D0787-92DF-4D30-A676-2EDFE49C4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0C711-2575-43BA-9E87-6C186AD8D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9658E-2578-46BE-A687-E1F46F3B3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0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000">
                <a:latin typeface="Verdana" pitchFamily="34" charset="0"/>
              </a:rPr>
              <a:t>The University of Michigan</a:t>
            </a:r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auto">
          <a:xfrm>
            <a:off x="457200" y="62484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>
                <a:latin typeface="Verdana" pitchFamily="34" charset="0"/>
              </a:rPr>
              <a:t>EECS 370:  Introduction to</a:t>
            </a:r>
          </a:p>
          <a:p>
            <a:r>
              <a:rPr lang="en-US" sz="1000">
                <a:latin typeface="Verdana" pitchFamily="34" charset="0"/>
              </a:rPr>
              <a:t>Computer Organization</a:t>
            </a:r>
          </a:p>
        </p:txBody>
      </p:sp>
      <p:sp>
        <p:nvSpPr>
          <p:cNvPr id="46593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alibri" pitchFamily="34" charset="0"/>
              </a:defRPr>
            </a:lvl1pPr>
          </a:lstStyle>
          <a:p>
            <a:pPr>
              <a:defRPr/>
            </a:pPr>
            <a:fld id="{7CB6C562-2E78-4C4A-A014-F6D6843BBCC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43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pitchFamily="34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pitchFamily="34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pitchFamily="34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-762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79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alibri" pitchFamily="34" charset="0"/>
              </a:defRPr>
            </a:lvl1pPr>
          </a:lstStyle>
          <a:p>
            <a:pPr>
              <a:defRPr/>
            </a:pPr>
            <a:fld id="{802DEAFA-AAF6-45CA-858B-49493C90FD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pitchFamily="34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pitchFamily="34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pitchFamily="34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-762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79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latin typeface="Calibri" pitchFamily="34" charset="0"/>
              </a:defRPr>
            </a:lvl1pPr>
          </a:lstStyle>
          <a:p>
            <a:pPr>
              <a:defRPr/>
            </a:pPr>
            <a:fld id="{B72CDEE4-620C-4F79-8382-3006BF76268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7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pitchFamily="34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pitchFamily="34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pitchFamily="34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Verdana" pitchFamily="34" charset="0"/>
              </a:rPr>
              <a:t>The University of Michigan</a:t>
            </a:r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auto">
          <a:xfrm>
            <a:off x="457200" y="62484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Verdana" pitchFamily="34" charset="0"/>
              </a:rPr>
              <a:t>EECS 370:  Introduction to</a:t>
            </a:r>
          </a:p>
          <a:p>
            <a:r>
              <a:rPr lang="en-US" sz="1000">
                <a:solidFill>
                  <a:srgbClr val="000000"/>
                </a:solidFill>
                <a:latin typeface="Verdana" pitchFamily="34" charset="0"/>
              </a:rPr>
              <a:t>Computer Organization</a:t>
            </a:r>
          </a:p>
        </p:txBody>
      </p:sp>
      <p:sp>
        <p:nvSpPr>
          <p:cNvPr id="46593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alibri" pitchFamily="34" charset="0"/>
              </a:defRPr>
            </a:lvl1pPr>
          </a:lstStyle>
          <a:p>
            <a:pPr>
              <a:defRPr/>
            </a:pPr>
            <a:fld id="{7CB6C562-2E78-4C4A-A014-F6D6843BBCC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1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pitchFamily="34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pitchFamily="34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pitchFamily="34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83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66737" y="12192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9900" marR="0" lvl="0" indent="-266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❑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08050" marR="0" lvl="1" indent="-222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04925" marR="0" lvl="2" indent="-2000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93863" marR="0" lvl="3" indent="-1952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93913" marR="0" lvl="4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51113" marR="0" lvl="5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8313" marR="0" lvl="6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5513" marR="0" lvl="7" indent="-20161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22713" marR="0" lvl="8" indent="-20161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/>
          <p:nvPr/>
        </p:nvSpPr>
        <p:spPr>
          <a:xfrm>
            <a:off x="609600" y="1143000"/>
            <a:ext cx="7958137" cy="1095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70200" y="0"/>
                </a:lnTo>
                <a:lnTo>
                  <a:pt x="702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" name="Shape 13"/>
          <p:cNvCxnSpPr/>
          <p:nvPr/>
        </p:nvCxnSpPr>
        <p:spPr>
          <a:xfrm>
            <a:off x="609600" y="6172200"/>
            <a:ext cx="7924798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>
              <a:buClrTx/>
              <a:defRPr/>
            </a:pPr>
            <a:r>
              <a:rPr lang="en-US" sz="1000" kern="0" dirty="0">
                <a:latin typeface="Calibri"/>
              </a:rPr>
              <a:t>EECS 370: Introduction to </a:t>
            </a:r>
            <a:br>
              <a:rPr lang="en-US" sz="1000" kern="0" dirty="0">
                <a:latin typeface="Calibri"/>
              </a:rPr>
            </a:br>
            <a:r>
              <a:rPr lang="en-US" sz="1000" kern="0" dirty="0">
                <a:latin typeface="Calibri"/>
              </a:rPr>
              <a:t>Computer Organization</a:t>
            </a:r>
          </a:p>
          <a:p>
            <a:pPr fontAlgn="auto"/>
            <a:endParaRPr lang="en-US" kern="0" dirty="0"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70104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kern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algn="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2895600" y="6248400"/>
            <a:ext cx="3429000" cy="2460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11128795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buSzPct val="25000"/>
            </a:pPr>
            <a:r>
              <a:rPr lang="en-US" dirty="0"/>
              <a:t>13.	Basic Processor Design –</a:t>
            </a:r>
            <a:br>
              <a:rPr lang="en-US" dirty="0"/>
            </a:br>
            <a:r>
              <a:rPr lang="en-US" dirty="0"/>
              <a:t>       	Pipelining With Data Hazards</a:t>
            </a:r>
            <a:endParaRPr lang="en-US" sz="3600" b="0" i="0" u="none" strike="noStrike" cap="none" dirty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288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427C5FC-2FB0-463D-A060-2CFEDF10B0E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Three approaches to handling data hazards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676400"/>
            <a:ext cx="80010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Avoid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Make sure there are no hazards in the code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Detect and Stall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If hazards exist, stall the processor until they go away.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Detect and Forward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If hazards exist, fix up the pipeline to get the correct value (if possible)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4F9C341-D6A7-4099-99D4-C0F88968A5C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Handling data hazards I: Avoid all hazards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7620000" cy="4114800"/>
          </a:xfrm>
        </p:spPr>
        <p:txBody>
          <a:bodyPr/>
          <a:lstStyle/>
          <a:p>
            <a:pPr eaLnBrk="1" hangingPunct="1"/>
            <a:r>
              <a:rPr lang="en-US"/>
              <a:t>Assume the programmer (or the compiler) knows about the processor implementation.</a:t>
            </a:r>
          </a:p>
          <a:p>
            <a:pPr lvl="1" eaLnBrk="1" hangingPunct="1"/>
            <a:r>
              <a:rPr lang="en-US"/>
              <a:t>Make sure no hazards exist.</a:t>
            </a:r>
          </a:p>
          <a:p>
            <a:pPr lvl="2" eaLnBrk="1" hangingPunct="1"/>
            <a:r>
              <a:rPr lang="en-US"/>
              <a:t>Put noops between any dependent instructions.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676400" y="3962400"/>
            <a:ext cx="2185214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add	1    2    </a:t>
            </a:r>
            <a:r>
              <a:rPr lang="en-US" b="1" u="sng" dirty="0">
                <a:solidFill>
                  <a:srgbClr val="0000FF"/>
                </a:solidFill>
                <a:latin typeface="Calibri" pitchFamily="34" charset="0"/>
              </a:rPr>
              <a:t>3</a:t>
            </a:r>
          </a:p>
          <a:p>
            <a:r>
              <a:rPr lang="en-US" b="1" dirty="0" err="1">
                <a:solidFill>
                  <a:srgbClr val="FF0000"/>
                </a:solidFill>
                <a:latin typeface="Calibri" pitchFamily="34" charset="0"/>
              </a:rPr>
              <a:t>noop</a:t>
            </a:r>
            <a:endParaRPr lang="en-US" b="1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b="1" dirty="0" err="1">
                <a:solidFill>
                  <a:srgbClr val="FF0000"/>
                </a:solidFill>
                <a:latin typeface="Calibri" pitchFamily="34" charset="0"/>
              </a:rPr>
              <a:t>noop</a:t>
            </a:r>
            <a:endParaRPr lang="en-US" b="1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b="1" dirty="0">
                <a:latin typeface="Calibri" pitchFamily="34" charset="0"/>
              </a:rPr>
              <a:t>nor	</a:t>
            </a:r>
            <a:r>
              <a:rPr lang="en-US" b="1" u="sng" dirty="0">
                <a:solidFill>
                  <a:srgbClr val="0000FF"/>
                </a:solidFill>
                <a:latin typeface="Calibri" pitchFamily="34" charset="0"/>
              </a:rPr>
              <a:t>3</a:t>
            </a:r>
            <a:r>
              <a:rPr lang="en-US" b="1" dirty="0">
                <a:latin typeface="Calibri" pitchFamily="34" charset="0"/>
              </a:rPr>
              <a:t>    4    5</a:t>
            </a:r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 flipH="1">
            <a:off x="4038600" y="4191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4708525" y="3927475"/>
            <a:ext cx="3353482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write </a:t>
            </a:r>
            <a:r>
              <a:rPr lang="en-US" b="1" u="sng" dirty="0">
                <a:solidFill>
                  <a:srgbClr val="0000FF"/>
                </a:solidFill>
                <a:latin typeface="Calibri" pitchFamily="34" charset="0"/>
              </a:rPr>
              <a:t>register 3</a:t>
            </a:r>
            <a:r>
              <a:rPr lang="en-US" b="1" dirty="0">
                <a:latin typeface="Calibri" pitchFamily="34" charset="0"/>
              </a:rPr>
              <a:t> in cycle 5</a:t>
            </a:r>
          </a:p>
        </p:txBody>
      </p:sp>
      <p:sp>
        <p:nvSpPr>
          <p:cNvPr id="14344" name="Line 7"/>
          <p:cNvSpPr>
            <a:spLocks noChangeShapeType="1"/>
          </p:cNvSpPr>
          <p:nvPr/>
        </p:nvSpPr>
        <p:spPr bwMode="auto">
          <a:xfrm flipH="1">
            <a:off x="4038600" y="5334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4724400" y="5029200"/>
            <a:ext cx="3259226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read </a:t>
            </a:r>
            <a:r>
              <a:rPr lang="en-US" b="1" u="sng" dirty="0">
                <a:solidFill>
                  <a:srgbClr val="0000FF"/>
                </a:solidFill>
                <a:latin typeface="Calibri" pitchFamily="34" charset="0"/>
              </a:rPr>
              <a:t>register 3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in cycle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003F616-54A0-4CA0-8ABC-F4D1031E5CB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76200"/>
            <a:ext cx="7620000" cy="1143000"/>
          </a:xfrm>
        </p:spPr>
        <p:txBody>
          <a:bodyPr/>
          <a:lstStyle/>
          <a:p>
            <a:pPr eaLnBrk="1" hangingPunct="1"/>
            <a:r>
              <a:rPr lang="en-US"/>
              <a:t>Problems with this solution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pPr eaLnBrk="1" hangingPunct="1"/>
            <a:r>
              <a:rPr lang="en-US" sz="2000" dirty="0"/>
              <a:t>Old programs (legacy code) may not run correctly on new implementations</a:t>
            </a:r>
          </a:p>
          <a:p>
            <a:pPr lvl="1" eaLnBrk="1" hangingPunct="1"/>
            <a:r>
              <a:rPr lang="en-US" sz="1800" dirty="0"/>
              <a:t>Longer pipelines need more </a:t>
            </a:r>
            <a:r>
              <a:rPr lang="en-US" sz="1800" dirty="0" err="1"/>
              <a:t>noops</a:t>
            </a:r>
            <a:endParaRPr lang="en-US" sz="1800" dirty="0"/>
          </a:p>
          <a:p>
            <a:pPr eaLnBrk="1" hangingPunct="1"/>
            <a:r>
              <a:rPr lang="en-US" sz="2000" dirty="0"/>
              <a:t>Programs get larger as </a:t>
            </a:r>
            <a:r>
              <a:rPr lang="en-US" sz="2000" dirty="0" err="1"/>
              <a:t>noops</a:t>
            </a:r>
            <a:r>
              <a:rPr lang="en-US" sz="2000" dirty="0"/>
              <a:t> are included</a:t>
            </a:r>
          </a:p>
          <a:p>
            <a:pPr lvl="1" eaLnBrk="1" hangingPunct="1"/>
            <a:r>
              <a:rPr lang="en-US" sz="1800" dirty="0"/>
              <a:t>Especially a problem for machines that try to execute more than one instruction every cycle</a:t>
            </a:r>
          </a:p>
          <a:p>
            <a:pPr lvl="1" eaLnBrk="1" hangingPunct="1"/>
            <a:r>
              <a:rPr lang="en-US" sz="1800" dirty="0"/>
              <a:t>Intel EPIC: Often 25% - 40% of instructions are </a:t>
            </a:r>
            <a:r>
              <a:rPr lang="en-US" sz="1800" dirty="0" err="1"/>
              <a:t>noops</a:t>
            </a:r>
            <a:endParaRPr lang="en-US" sz="1800" dirty="0"/>
          </a:p>
          <a:p>
            <a:pPr eaLnBrk="1" hangingPunct="1"/>
            <a:r>
              <a:rPr lang="en-US" sz="2000" dirty="0"/>
              <a:t>Program execution is slower</a:t>
            </a:r>
          </a:p>
          <a:p>
            <a:pPr lvl="1" eaLnBrk="1" hangingPunct="1"/>
            <a:r>
              <a:rPr lang="en-US" sz="1800" dirty="0">
                <a:solidFill>
                  <a:srgbClr val="0000FF"/>
                </a:solidFill>
              </a:rPr>
              <a:t>CPI </a:t>
            </a:r>
            <a:r>
              <a:rPr lang="en-US" sz="1800" dirty="0"/>
              <a:t>is 1, but some instructions are </a:t>
            </a:r>
            <a:r>
              <a:rPr lang="en-US" sz="1800" dirty="0" err="1"/>
              <a:t>noops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6468C76-E426-4A29-AF34-889634DD637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Handling data hazards II: Detect and stall until ready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Detect:</a:t>
            </a:r>
          </a:p>
          <a:p>
            <a:pPr lvl="1" eaLnBrk="1" hangingPunct="1"/>
            <a:r>
              <a:rPr lang="en-US" dirty="0"/>
              <a:t>Compare </a:t>
            </a:r>
            <a:r>
              <a:rPr lang="en-US" dirty="0" err="1"/>
              <a:t>regA</a:t>
            </a:r>
            <a:r>
              <a:rPr lang="en-US" dirty="0"/>
              <a:t> with previous </a:t>
            </a:r>
            <a:r>
              <a:rPr lang="en-US" dirty="0" err="1"/>
              <a:t>DestRegs</a:t>
            </a:r>
            <a:r>
              <a:rPr lang="en-US" dirty="0"/>
              <a:t> </a:t>
            </a:r>
          </a:p>
          <a:p>
            <a:pPr lvl="2" eaLnBrk="1" hangingPunct="1"/>
            <a:r>
              <a:rPr lang="en-US" dirty="0"/>
              <a:t>3 bit operand fields</a:t>
            </a:r>
          </a:p>
          <a:p>
            <a:pPr lvl="1" eaLnBrk="1" hangingPunct="1"/>
            <a:r>
              <a:rPr lang="en-US" dirty="0"/>
              <a:t>Compare </a:t>
            </a:r>
            <a:r>
              <a:rPr lang="en-US" dirty="0" err="1"/>
              <a:t>regB</a:t>
            </a:r>
            <a:r>
              <a:rPr lang="en-US" dirty="0"/>
              <a:t> with previous </a:t>
            </a:r>
            <a:r>
              <a:rPr lang="en-US" dirty="0" err="1"/>
              <a:t>DestRegs</a:t>
            </a:r>
            <a:r>
              <a:rPr lang="en-US" dirty="0"/>
              <a:t> </a:t>
            </a:r>
          </a:p>
          <a:p>
            <a:pPr lvl="2" eaLnBrk="1" hangingPunct="1"/>
            <a:r>
              <a:rPr lang="en-US" dirty="0"/>
              <a:t>3 bit operand fields</a:t>
            </a:r>
          </a:p>
          <a:p>
            <a:pPr eaLnBrk="1" hangingPunct="1"/>
            <a:r>
              <a:rPr lang="en-US" dirty="0"/>
              <a:t>Stall:</a:t>
            </a:r>
          </a:p>
          <a:p>
            <a:pPr lvl="1" eaLnBrk="1" hangingPunct="1"/>
            <a:r>
              <a:rPr lang="en-US" dirty="0"/>
              <a:t>Keep current instructions in fetch and decode</a:t>
            </a:r>
          </a:p>
          <a:p>
            <a:pPr lvl="1" eaLnBrk="1" hangingPunct="1"/>
            <a:r>
              <a:rPr lang="en-US" dirty="0"/>
              <a:t>Pass a </a:t>
            </a:r>
            <a:r>
              <a:rPr lang="en-US" dirty="0" err="1"/>
              <a:t>noop</a:t>
            </a:r>
            <a:r>
              <a:rPr lang="en-US" dirty="0"/>
              <a:t> to execute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How do we modify the pipeline to do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677400" cy="600076"/>
          </a:xfrm>
        </p:spPr>
        <p:txBody>
          <a:bodyPr/>
          <a:lstStyle/>
          <a:p>
            <a:r>
              <a:rPr lang="en-US" dirty="0"/>
              <a:t>Our </a:t>
            </a:r>
            <a:r>
              <a:rPr lang="en-US"/>
              <a:t>pipeline currently does </a:t>
            </a:r>
            <a:r>
              <a:rPr lang="en-US" dirty="0"/>
              <a:t>not </a:t>
            </a:r>
            <a:r>
              <a:rPr lang="en-US"/>
              <a:t>handle hazards—let’s fix it</a:t>
            </a:r>
            <a:endParaRPr lang="en-US" dirty="0"/>
          </a:p>
        </p:txBody>
      </p:sp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0C54585-F089-4509-8C5C-D1EFC3A50AC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7411" name="Line 2"/>
          <p:cNvSpPr>
            <a:spLocks noChangeShapeType="1"/>
          </p:cNvSpPr>
          <p:nvPr/>
        </p:nvSpPr>
        <p:spPr bwMode="auto">
          <a:xfrm flipH="1" flipV="1">
            <a:off x="5229225" y="3876675"/>
            <a:ext cx="117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12" name="Line 3"/>
          <p:cNvSpPr>
            <a:spLocks noChangeShapeType="1"/>
          </p:cNvSpPr>
          <p:nvPr/>
        </p:nvSpPr>
        <p:spPr bwMode="auto">
          <a:xfrm flipV="1">
            <a:off x="5715000" y="25908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248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8305800" y="50292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>
            <a:off x="6705600" y="44958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>
            <a:off x="2590800" y="50292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152400" y="2933700"/>
            <a:ext cx="3048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PC</a:t>
            </a:r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609600" y="2857500"/>
            <a:ext cx="4572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Inst</a:t>
            </a:r>
          </a:p>
          <a:p>
            <a:pPr algn="ctr"/>
            <a:r>
              <a:rPr lang="en-US" sz="1400" dirty="0" err="1">
                <a:latin typeface="Calibri" pitchFamily="34" charset="0"/>
              </a:rPr>
              <a:t>mem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 rot="-5400000">
            <a:off x="2171700" y="28575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Calibri" pitchFamily="34" charset="0"/>
              </a:rPr>
              <a:t>Register file</a:t>
            </a: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17420" name="AutoShape 11"/>
          <p:cNvSpPr>
            <a:spLocks noChangeArrowheads="1"/>
          </p:cNvSpPr>
          <p:nvPr/>
        </p:nvSpPr>
        <p:spPr bwMode="auto">
          <a:xfrm rot="-5400000">
            <a:off x="8286750" y="29146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grpSp>
        <p:nvGrpSpPr>
          <p:cNvPr id="17421" name="Group 12"/>
          <p:cNvGrpSpPr>
            <a:grpSpLocks/>
          </p:cNvGrpSpPr>
          <p:nvPr/>
        </p:nvGrpSpPr>
        <p:grpSpPr bwMode="auto">
          <a:xfrm>
            <a:off x="5334000" y="2743200"/>
            <a:ext cx="531985" cy="1371600"/>
            <a:chOff x="-72" y="2365"/>
            <a:chExt cx="389" cy="1056"/>
          </a:xfrm>
        </p:grpSpPr>
        <p:sp>
          <p:nvSpPr>
            <p:cNvPr id="17533" name="Freeform 13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598 w 672"/>
                <a:gd name="T1" fmla="*/ 854 h 288"/>
                <a:gd name="T2" fmla="*/ 6438 w 672"/>
                <a:gd name="T3" fmla="*/ 0 h 288"/>
                <a:gd name="T4" fmla="*/ 4141 w 672"/>
                <a:gd name="T5" fmla="*/ 0 h 288"/>
                <a:gd name="T6" fmla="*/ 3679 w 672"/>
                <a:gd name="T7" fmla="*/ 285 h 288"/>
                <a:gd name="T8" fmla="*/ 2763 w 672"/>
                <a:gd name="T9" fmla="*/ 285 h 288"/>
                <a:gd name="T10" fmla="*/ 2296 w 672"/>
                <a:gd name="T11" fmla="*/ 0 h 288"/>
                <a:gd name="T12" fmla="*/ 0 w 672"/>
                <a:gd name="T13" fmla="*/ 0 h 288"/>
                <a:gd name="T14" fmla="*/ 1842 w 672"/>
                <a:gd name="T15" fmla="*/ 854 h 288"/>
                <a:gd name="T16" fmla="*/ 4598 w 672"/>
                <a:gd name="T17" fmla="*/ 854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7534" name="Text Box 14"/>
            <p:cNvSpPr txBox="1">
              <a:spLocks noChangeArrowheads="1"/>
            </p:cNvSpPr>
            <p:nvPr/>
          </p:nvSpPr>
          <p:spPr bwMode="auto">
            <a:xfrm>
              <a:off x="96" y="2630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A</a:t>
              </a:r>
            </a:p>
            <a:p>
              <a:r>
                <a:rPr lang="en-US" sz="1400" b="1" dirty="0">
                  <a:latin typeface="Calibri" pitchFamily="34" charset="0"/>
                </a:rPr>
                <a:t>L</a:t>
              </a:r>
            </a:p>
            <a:p>
              <a:r>
                <a:rPr lang="en-US" sz="1400" b="1" dirty="0">
                  <a:latin typeface="Calibri" pitchFamily="34" charset="0"/>
                </a:rPr>
                <a:t>U</a:t>
              </a:r>
            </a:p>
          </p:txBody>
        </p:sp>
      </p:grpSp>
      <p:sp>
        <p:nvSpPr>
          <p:cNvPr id="17422" name="AutoShape 15"/>
          <p:cNvSpPr>
            <a:spLocks noChangeArrowheads="1"/>
          </p:cNvSpPr>
          <p:nvPr/>
        </p:nvSpPr>
        <p:spPr bwMode="auto">
          <a:xfrm rot="5400000" flipH="1">
            <a:off x="171450" y="1047750"/>
            <a:ext cx="7620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X</a:t>
            </a:r>
          </a:p>
        </p:txBody>
      </p:sp>
      <p:sp>
        <p:nvSpPr>
          <p:cNvPr id="17423" name="Rectangle 16"/>
          <p:cNvSpPr>
            <a:spLocks noChangeArrowheads="1"/>
          </p:cNvSpPr>
          <p:nvPr/>
        </p:nvSpPr>
        <p:spPr bwMode="auto">
          <a:xfrm>
            <a:off x="304800" y="18288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1</a:t>
            </a:r>
          </a:p>
        </p:txBody>
      </p:sp>
      <p:sp>
        <p:nvSpPr>
          <p:cNvPr id="17424" name="Rectangle 17"/>
          <p:cNvSpPr>
            <a:spLocks noChangeArrowheads="1"/>
          </p:cNvSpPr>
          <p:nvPr/>
        </p:nvSpPr>
        <p:spPr bwMode="auto">
          <a:xfrm>
            <a:off x="1143000" y="800100"/>
            <a:ext cx="457200" cy="529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25" name="Rectangle 18"/>
          <p:cNvSpPr>
            <a:spLocks noChangeArrowheads="1"/>
          </p:cNvSpPr>
          <p:nvPr/>
        </p:nvSpPr>
        <p:spPr bwMode="auto">
          <a:xfrm>
            <a:off x="3962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26" name="Rectangle 19"/>
          <p:cNvSpPr>
            <a:spLocks noChangeArrowheads="1"/>
          </p:cNvSpPr>
          <p:nvPr/>
        </p:nvSpPr>
        <p:spPr bwMode="auto">
          <a:xfrm>
            <a:off x="7010400" y="2971800"/>
            <a:ext cx="6858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Data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memory</a:t>
            </a:r>
          </a:p>
        </p:txBody>
      </p:sp>
      <p:sp>
        <p:nvSpPr>
          <p:cNvPr id="17427" name="Rectangle 20"/>
          <p:cNvSpPr>
            <a:spLocks noChangeArrowheads="1"/>
          </p:cNvSpPr>
          <p:nvPr/>
        </p:nvSpPr>
        <p:spPr bwMode="auto">
          <a:xfrm>
            <a:off x="78486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17428" name="Group 21"/>
          <p:cNvGrpSpPr>
            <a:grpSpLocks/>
          </p:cNvGrpSpPr>
          <p:nvPr/>
        </p:nvGrpSpPr>
        <p:grpSpPr bwMode="auto">
          <a:xfrm>
            <a:off x="609600" y="1828800"/>
            <a:ext cx="427038" cy="762000"/>
            <a:chOff x="624" y="1248"/>
            <a:chExt cx="269" cy="480"/>
          </a:xfrm>
        </p:grpSpPr>
        <p:sp>
          <p:nvSpPr>
            <p:cNvPr id="17531" name="Freeform 22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7532" name="Text Box 23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grpSp>
        <p:nvGrpSpPr>
          <p:cNvPr id="17429" name="Group 24"/>
          <p:cNvGrpSpPr>
            <a:grpSpLocks/>
          </p:cNvGrpSpPr>
          <p:nvPr/>
        </p:nvGrpSpPr>
        <p:grpSpPr bwMode="auto">
          <a:xfrm>
            <a:off x="4876800" y="1600200"/>
            <a:ext cx="427038" cy="762000"/>
            <a:chOff x="624" y="1248"/>
            <a:chExt cx="269" cy="480"/>
          </a:xfrm>
        </p:grpSpPr>
        <p:sp>
          <p:nvSpPr>
            <p:cNvPr id="17529" name="Freeform 25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7530" name="Text Box 26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sp>
        <p:nvSpPr>
          <p:cNvPr id="17430" name="Line 27"/>
          <p:cNvSpPr>
            <a:spLocks noChangeShapeType="1"/>
          </p:cNvSpPr>
          <p:nvPr/>
        </p:nvSpPr>
        <p:spPr bwMode="auto">
          <a:xfrm>
            <a:off x="1066800" y="328295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31" name="Line 28"/>
          <p:cNvSpPr>
            <a:spLocks noChangeShapeType="1"/>
          </p:cNvSpPr>
          <p:nvPr/>
        </p:nvSpPr>
        <p:spPr bwMode="auto">
          <a:xfrm>
            <a:off x="990600" y="2209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32" name="Line 29"/>
          <p:cNvSpPr>
            <a:spLocks noChangeShapeType="1"/>
          </p:cNvSpPr>
          <p:nvPr/>
        </p:nvSpPr>
        <p:spPr bwMode="auto">
          <a:xfrm flipV="1">
            <a:off x="1066800" y="1447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33" name="Line 30"/>
          <p:cNvSpPr>
            <a:spLocks noChangeShapeType="1"/>
          </p:cNvSpPr>
          <p:nvPr/>
        </p:nvSpPr>
        <p:spPr bwMode="auto">
          <a:xfrm flipH="1">
            <a:off x="714375" y="1447800"/>
            <a:ext cx="428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34" name="Line 31"/>
          <p:cNvSpPr>
            <a:spLocks noChangeShapeType="1"/>
          </p:cNvSpPr>
          <p:nvPr/>
        </p:nvSpPr>
        <p:spPr bwMode="auto">
          <a:xfrm>
            <a:off x="538163" y="1938338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35" name="Line 32"/>
          <p:cNvSpPr>
            <a:spLocks noChangeShapeType="1"/>
          </p:cNvSpPr>
          <p:nvPr/>
        </p:nvSpPr>
        <p:spPr bwMode="auto">
          <a:xfrm flipV="1">
            <a:off x="457200" y="3276600"/>
            <a:ext cx="1524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36" name="Line 33"/>
          <p:cNvSpPr>
            <a:spLocks noChangeShapeType="1"/>
          </p:cNvSpPr>
          <p:nvPr/>
        </p:nvSpPr>
        <p:spPr bwMode="auto">
          <a:xfrm flipV="1">
            <a:off x="533400" y="2438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37" name="Line 34"/>
          <p:cNvSpPr>
            <a:spLocks noChangeShapeType="1"/>
          </p:cNvSpPr>
          <p:nvPr/>
        </p:nvSpPr>
        <p:spPr bwMode="auto">
          <a:xfrm>
            <a:off x="533400" y="24384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38" name="Line 35"/>
          <p:cNvSpPr>
            <a:spLocks noChangeShapeType="1"/>
          </p:cNvSpPr>
          <p:nvPr/>
        </p:nvSpPr>
        <p:spPr bwMode="auto">
          <a:xfrm flipV="1">
            <a:off x="76200" y="12192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39" name="Line 36"/>
          <p:cNvSpPr>
            <a:spLocks noChangeShapeType="1"/>
          </p:cNvSpPr>
          <p:nvPr/>
        </p:nvSpPr>
        <p:spPr bwMode="auto">
          <a:xfrm>
            <a:off x="76200" y="1219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40" name="Line 37"/>
          <p:cNvSpPr>
            <a:spLocks noChangeShapeType="1"/>
          </p:cNvSpPr>
          <p:nvPr/>
        </p:nvSpPr>
        <p:spPr bwMode="auto">
          <a:xfrm>
            <a:off x="76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41" name="Line 38"/>
          <p:cNvSpPr>
            <a:spLocks noChangeShapeType="1"/>
          </p:cNvSpPr>
          <p:nvPr/>
        </p:nvSpPr>
        <p:spPr bwMode="auto">
          <a:xfrm>
            <a:off x="1600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42" name="Line 39"/>
          <p:cNvSpPr>
            <a:spLocks noChangeShapeType="1"/>
          </p:cNvSpPr>
          <p:nvPr/>
        </p:nvSpPr>
        <p:spPr bwMode="auto">
          <a:xfrm>
            <a:off x="1676400" y="2895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43" name="Line 40"/>
          <p:cNvSpPr>
            <a:spLocks noChangeShapeType="1"/>
          </p:cNvSpPr>
          <p:nvPr/>
        </p:nvSpPr>
        <p:spPr bwMode="auto">
          <a:xfrm>
            <a:off x="1676400" y="4267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44" name="Line 41"/>
          <p:cNvSpPr>
            <a:spLocks noChangeShapeType="1"/>
          </p:cNvSpPr>
          <p:nvPr/>
        </p:nvSpPr>
        <p:spPr bwMode="auto">
          <a:xfrm>
            <a:off x="1676400" y="28956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45" name="Line 42"/>
          <p:cNvSpPr>
            <a:spLocks noChangeShapeType="1"/>
          </p:cNvSpPr>
          <p:nvPr/>
        </p:nvSpPr>
        <p:spPr bwMode="auto">
          <a:xfrm>
            <a:off x="1676400" y="3124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46" name="Line 43"/>
          <p:cNvSpPr>
            <a:spLocks noChangeShapeType="1"/>
          </p:cNvSpPr>
          <p:nvPr/>
        </p:nvSpPr>
        <p:spPr bwMode="auto">
          <a:xfrm>
            <a:off x="3505200" y="3657600"/>
            <a:ext cx="457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47" name="Line 44"/>
          <p:cNvSpPr>
            <a:spLocks noChangeShapeType="1"/>
          </p:cNvSpPr>
          <p:nvPr/>
        </p:nvSpPr>
        <p:spPr bwMode="auto">
          <a:xfrm>
            <a:off x="3505200" y="3048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48" name="Line 45"/>
          <p:cNvSpPr>
            <a:spLocks noChangeShapeType="1"/>
          </p:cNvSpPr>
          <p:nvPr/>
        </p:nvSpPr>
        <p:spPr bwMode="auto">
          <a:xfrm>
            <a:off x="4419600" y="3657600"/>
            <a:ext cx="457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49" name="Line 46"/>
          <p:cNvSpPr>
            <a:spLocks noChangeShapeType="1"/>
          </p:cNvSpPr>
          <p:nvPr/>
        </p:nvSpPr>
        <p:spPr bwMode="auto">
          <a:xfrm>
            <a:off x="4419600" y="3048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50" name="Line 47"/>
          <p:cNvSpPr>
            <a:spLocks noChangeShapeType="1"/>
          </p:cNvSpPr>
          <p:nvPr/>
        </p:nvSpPr>
        <p:spPr bwMode="auto">
          <a:xfrm flipV="1">
            <a:off x="1600200" y="22098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51" name="Line 48"/>
          <p:cNvSpPr>
            <a:spLocks noChangeShapeType="1"/>
          </p:cNvSpPr>
          <p:nvPr/>
        </p:nvSpPr>
        <p:spPr bwMode="auto">
          <a:xfrm>
            <a:off x="4419600" y="2209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52" name="Line 49"/>
          <p:cNvSpPr>
            <a:spLocks noChangeShapeType="1"/>
          </p:cNvSpPr>
          <p:nvPr/>
        </p:nvSpPr>
        <p:spPr bwMode="auto">
          <a:xfrm>
            <a:off x="4419600" y="42672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53" name="Line 50"/>
          <p:cNvSpPr>
            <a:spLocks noChangeShapeType="1"/>
          </p:cNvSpPr>
          <p:nvPr/>
        </p:nvSpPr>
        <p:spPr bwMode="auto">
          <a:xfrm flipV="1">
            <a:off x="4572000" y="17526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54" name="Line 51"/>
          <p:cNvSpPr>
            <a:spLocks noChangeShapeType="1"/>
          </p:cNvSpPr>
          <p:nvPr/>
        </p:nvSpPr>
        <p:spPr bwMode="auto">
          <a:xfrm>
            <a:off x="4572000" y="1752600"/>
            <a:ext cx="30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55" name="AutoShape 52"/>
          <p:cNvSpPr>
            <a:spLocks noChangeArrowheads="1"/>
          </p:cNvSpPr>
          <p:nvPr/>
        </p:nvSpPr>
        <p:spPr bwMode="auto">
          <a:xfrm rot="-5400000">
            <a:off x="45529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sp>
        <p:nvSpPr>
          <p:cNvPr id="17456" name="Line 53"/>
          <p:cNvSpPr>
            <a:spLocks noChangeShapeType="1"/>
          </p:cNvSpPr>
          <p:nvPr/>
        </p:nvSpPr>
        <p:spPr bwMode="auto">
          <a:xfrm>
            <a:off x="5815013" y="3429000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57" name="Line 54"/>
          <p:cNvSpPr>
            <a:spLocks noChangeShapeType="1"/>
          </p:cNvSpPr>
          <p:nvPr/>
        </p:nvSpPr>
        <p:spPr bwMode="auto">
          <a:xfrm>
            <a:off x="5257800" y="1981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58" name="Line 55"/>
          <p:cNvSpPr>
            <a:spLocks noChangeShapeType="1"/>
          </p:cNvSpPr>
          <p:nvPr/>
        </p:nvSpPr>
        <p:spPr bwMode="auto">
          <a:xfrm>
            <a:off x="67056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59" name="Line 56"/>
          <p:cNvSpPr>
            <a:spLocks noChangeShapeType="1"/>
          </p:cNvSpPr>
          <p:nvPr/>
        </p:nvSpPr>
        <p:spPr bwMode="auto">
          <a:xfrm flipV="1">
            <a:off x="6934200" y="2819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60" name="Line 57"/>
          <p:cNvSpPr>
            <a:spLocks noChangeShapeType="1"/>
          </p:cNvSpPr>
          <p:nvPr/>
        </p:nvSpPr>
        <p:spPr bwMode="auto">
          <a:xfrm>
            <a:off x="6934200" y="2819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61" name="Line 58"/>
          <p:cNvSpPr>
            <a:spLocks noChangeShapeType="1"/>
          </p:cNvSpPr>
          <p:nvPr/>
        </p:nvSpPr>
        <p:spPr bwMode="auto">
          <a:xfrm>
            <a:off x="7696200" y="3352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62" name="Line 59"/>
          <p:cNvSpPr>
            <a:spLocks noChangeShapeType="1"/>
          </p:cNvSpPr>
          <p:nvPr/>
        </p:nvSpPr>
        <p:spPr bwMode="auto">
          <a:xfrm>
            <a:off x="83058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63" name="Line 60"/>
          <p:cNvSpPr>
            <a:spLocks noChangeShapeType="1"/>
          </p:cNvSpPr>
          <p:nvPr/>
        </p:nvSpPr>
        <p:spPr bwMode="auto">
          <a:xfrm>
            <a:off x="8305800" y="2819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64" name="Line 61"/>
          <p:cNvSpPr>
            <a:spLocks noChangeShapeType="1"/>
          </p:cNvSpPr>
          <p:nvPr/>
        </p:nvSpPr>
        <p:spPr bwMode="auto">
          <a:xfrm>
            <a:off x="4495800" y="36576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65" name="Line 62"/>
          <p:cNvSpPr>
            <a:spLocks noChangeShapeType="1"/>
          </p:cNvSpPr>
          <p:nvPr/>
        </p:nvSpPr>
        <p:spPr bwMode="auto">
          <a:xfrm>
            <a:off x="4495800" y="4495800"/>
            <a:ext cx="17526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66" name="Line 63"/>
          <p:cNvSpPr>
            <a:spLocks noChangeShapeType="1"/>
          </p:cNvSpPr>
          <p:nvPr/>
        </p:nvSpPr>
        <p:spPr bwMode="auto">
          <a:xfrm>
            <a:off x="2362200" y="3733800"/>
            <a:ext cx="30480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67" name="Line 64"/>
          <p:cNvSpPr>
            <a:spLocks noChangeShapeType="1"/>
          </p:cNvSpPr>
          <p:nvPr/>
        </p:nvSpPr>
        <p:spPr bwMode="auto">
          <a:xfrm>
            <a:off x="2362200" y="342900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68" name="Line 65"/>
          <p:cNvSpPr>
            <a:spLocks noChangeShapeType="1"/>
          </p:cNvSpPr>
          <p:nvPr/>
        </p:nvSpPr>
        <p:spPr bwMode="auto">
          <a:xfrm>
            <a:off x="1676400" y="4953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69" name="Line 66"/>
          <p:cNvSpPr>
            <a:spLocks noChangeShapeType="1"/>
          </p:cNvSpPr>
          <p:nvPr/>
        </p:nvSpPr>
        <p:spPr bwMode="auto">
          <a:xfrm>
            <a:off x="6705600" y="1981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70" name="Line 67"/>
          <p:cNvSpPr>
            <a:spLocks noChangeShapeType="1"/>
          </p:cNvSpPr>
          <p:nvPr/>
        </p:nvSpPr>
        <p:spPr bwMode="auto">
          <a:xfrm flipV="1">
            <a:off x="6934200" y="990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71" name="Line 68"/>
          <p:cNvSpPr>
            <a:spLocks noChangeShapeType="1"/>
          </p:cNvSpPr>
          <p:nvPr/>
        </p:nvSpPr>
        <p:spPr bwMode="auto">
          <a:xfrm flipH="1">
            <a:off x="719138" y="990600"/>
            <a:ext cx="6215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72" name="Text Box 69"/>
          <p:cNvSpPr txBox="1">
            <a:spLocks noChangeArrowheads="1"/>
          </p:cNvSpPr>
          <p:nvPr/>
        </p:nvSpPr>
        <p:spPr bwMode="auto">
          <a:xfrm>
            <a:off x="1143000" y="6035675"/>
            <a:ext cx="532262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IF/</a:t>
            </a:r>
          </a:p>
          <a:p>
            <a:r>
              <a:rPr lang="en-US" b="1" dirty="0">
                <a:latin typeface="Calibri" pitchFamily="34" charset="0"/>
              </a:rPr>
              <a:t>ID</a:t>
            </a:r>
          </a:p>
        </p:txBody>
      </p:sp>
      <p:sp>
        <p:nvSpPr>
          <p:cNvPr id="17473" name="Text Box 70"/>
          <p:cNvSpPr txBox="1">
            <a:spLocks noChangeArrowheads="1"/>
          </p:cNvSpPr>
          <p:nvPr/>
        </p:nvSpPr>
        <p:spPr bwMode="auto">
          <a:xfrm>
            <a:off x="3733800" y="6035675"/>
            <a:ext cx="612668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ID/</a:t>
            </a:r>
          </a:p>
          <a:p>
            <a:r>
              <a:rPr lang="en-US" b="1" dirty="0">
                <a:latin typeface="Calibri" pitchFamily="34" charset="0"/>
              </a:rPr>
              <a:t>EX</a:t>
            </a:r>
          </a:p>
        </p:txBody>
      </p:sp>
      <p:sp>
        <p:nvSpPr>
          <p:cNvPr id="17474" name="Text Box 71"/>
          <p:cNvSpPr txBox="1">
            <a:spLocks noChangeArrowheads="1"/>
          </p:cNvSpPr>
          <p:nvPr/>
        </p:nvSpPr>
        <p:spPr bwMode="auto">
          <a:xfrm>
            <a:off x="6016240" y="6035675"/>
            <a:ext cx="867545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EX/</a:t>
            </a:r>
          </a:p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7475" name="Text Box 72"/>
          <p:cNvSpPr txBox="1">
            <a:spLocks noChangeArrowheads="1"/>
          </p:cNvSpPr>
          <p:nvPr/>
        </p:nvSpPr>
        <p:spPr bwMode="auto">
          <a:xfrm>
            <a:off x="7595992" y="6035675"/>
            <a:ext cx="992579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r>
              <a:rPr lang="en-US" b="1" dirty="0">
                <a:latin typeface="Calibri" pitchFamily="34" charset="0"/>
              </a:rPr>
              <a:t>/</a:t>
            </a:r>
          </a:p>
          <a:p>
            <a:pPr algn="ctr"/>
            <a:r>
              <a:rPr lang="en-US" b="1" dirty="0">
                <a:latin typeface="Calibri" pitchFamily="34" charset="0"/>
              </a:rPr>
              <a:t>WB</a:t>
            </a:r>
          </a:p>
        </p:txBody>
      </p:sp>
      <p:sp>
        <p:nvSpPr>
          <p:cNvPr id="17476" name="Line 73"/>
          <p:cNvSpPr>
            <a:spLocks noChangeShapeType="1"/>
          </p:cNvSpPr>
          <p:nvPr/>
        </p:nvSpPr>
        <p:spPr bwMode="auto">
          <a:xfrm>
            <a:off x="4410075" y="5410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77" name="Line 74"/>
          <p:cNvSpPr>
            <a:spLocks noChangeShapeType="1"/>
          </p:cNvSpPr>
          <p:nvPr/>
        </p:nvSpPr>
        <p:spPr bwMode="auto">
          <a:xfrm>
            <a:off x="6705600" y="5410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78" name="Line 75"/>
          <p:cNvSpPr>
            <a:spLocks noChangeShapeType="1"/>
          </p:cNvSpPr>
          <p:nvPr/>
        </p:nvSpPr>
        <p:spPr bwMode="auto">
          <a:xfrm>
            <a:off x="1676400" y="51816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79" name="AutoShape 76"/>
          <p:cNvSpPr>
            <a:spLocks noChangeArrowheads="1"/>
          </p:cNvSpPr>
          <p:nvPr/>
        </p:nvSpPr>
        <p:spPr bwMode="auto">
          <a:xfrm rot="-5400000">
            <a:off x="2266950" y="4972050"/>
            <a:ext cx="533400" cy="190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X</a:t>
            </a:r>
          </a:p>
        </p:txBody>
      </p:sp>
      <p:sp>
        <p:nvSpPr>
          <p:cNvPr id="17480" name="Text Box 77"/>
          <p:cNvSpPr txBox="1">
            <a:spLocks noChangeArrowheads="1"/>
          </p:cNvSpPr>
          <p:nvPr/>
        </p:nvSpPr>
        <p:spPr bwMode="auto">
          <a:xfrm>
            <a:off x="1619250" y="4710113"/>
            <a:ext cx="679450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latin typeface="Calibri" pitchFamily="34" charset="0"/>
              </a:rPr>
              <a:t>Bits 0-2</a:t>
            </a:r>
          </a:p>
        </p:txBody>
      </p:sp>
      <p:sp>
        <p:nvSpPr>
          <p:cNvPr id="17481" name="Text Box 78"/>
          <p:cNvSpPr txBox="1">
            <a:spLocks noChangeArrowheads="1"/>
          </p:cNvSpPr>
          <p:nvPr/>
        </p:nvSpPr>
        <p:spPr bwMode="auto">
          <a:xfrm>
            <a:off x="1612900" y="4957763"/>
            <a:ext cx="831850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latin typeface="Calibri" pitchFamily="34" charset="0"/>
              </a:rPr>
              <a:t>Bits 16-18</a:t>
            </a:r>
          </a:p>
        </p:txBody>
      </p:sp>
      <p:sp>
        <p:nvSpPr>
          <p:cNvPr id="17482" name="Line 79"/>
          <p:cNvSpPr>
            <a:spLocks noChangeShapeType="1"/>
          </p:cNvSpPr>
          <p:nvPr/>
        </p:nvSpPr>
        <p:spPr bwMode="auto">
          <a:xfrm>
            <a:off x="1676400" y="5410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83" name="Rectangle 80"/>
          <p:cNvSpPr>
            <a:spLocks noChangeArrowheads="1"/>
          </p:cNvSpPr>
          <p:nvPr/>
        </p:nvSpPr>
        <p:spPr bwMode="auto">
          <a:xfrm>
            <a:off x="3962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op</a:t>
            </a:r>
          </a:p>
        </p:txBody>
      </p:sp>
      <p:sp>
        <p:nvSpPr>
          <p:cNvPr id="17484" name="Rectangle 81"/>
          <p:cNvSpPr>
            <a:spLocks noChangeArrowheads="1"/>
          </p:cNvSpPr>
          <p:nvPr/>
        </p:nvSpPr>
        <p:spPr bwMode="auto">
          <a:xfrm>
            <a:off x="3962400" y="4800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dest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17485" name="Rectangle 82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offset</a:t>
            </a:r>
          </a:p>
        </p:txBody>
      </p:sp>
      <p:sp>
        <p:nvSpPr>
          <p:cNvPr id="17486" name="Rectangle 83"/>
          <p:cNvSpPr>
            <a:spLocks noChangeArrowheads="1"/>
          </p:cNvSpPr>
          <p:nvPr/>
        </p:nvSpPr>
        <p:spPr bwMode="auto">
          <a:xfrm>
            <a:off x="3962400" y="3505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valB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17487" name="Rectangle 84"/>
          <p:cNvSpPr>
            <a:spLocks noChangeArrowheads="1"/>
          </p:cNvSpPr>
          <p:nvPr/>
        </p:nvSpPr>
        <p:spPr bwMode="auto">
          <a:xfrm>
            <a:off x="3962400" y="2895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valA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17488" name="Rectangle 85"/>
          <p:cNvSpPr>
            <a:spLocks noChangeArrowheads="1"/>
          </p:cNvSpPr>
          <p:nvPr/>
        </p:nvSpPr>
        <p:spPr bwMode="auto">
          <a:xfrm>
            <a:off x="39624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PC+1</a:t>
            </a:r>
          </a:p>
        </p:txBody>
      </p:sp>
      <p:sp>
        <p:nvSpPr>
          <p:cNvPr id="17489" name="Rectangle 86"/>
          <p:cNvSpPr>
            <a:spLocks noChangeArrowheads="1"/>
          </p:cNvSpPr>
          <p:nvPr/>
        </p:nvSpPr>
        <p:spPr bwMode="auto">
          <a:xfrm>
            <a:off x="11430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PC+1</a:t>
            </a:r>
          </a:p>
        </p:txBody>
      </p:sp>
      <p:sp>
        <p:nvSpPr>
          <p:cNvPr id="17490" name="Rectangle 87"/>
          <p:cNvSpPr>
            <a:spLocks noChangeArrowheads="1"/>
          </p:cNvSpPr>
          <p:nvPr/>
        </p:nvSpPr>
        <p:spPr bwMode="auto">
          <a:xfrm>
            <a:off x="6248400" y="1828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target</a:t>
            </a:r>
          </a:p>
        </p:txBody>
      </p:sp>
      <p:sp>
        <p:nvSpPr>
          <p:cNvPr id="17491" name="Rectangle 88"/>
          <p:cNvSpPr>
            <a:spLocks noChangeArrowheads="1"/>
          </p:cNvSpPr>
          <p:nvPr/>
        </p:nvSpPr>
        <p:spPr bwMode="auto">
          <a:xfrm>
            <a:off x="62484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ALU</a:t>
            </a:r>
          </a:p>
          <a:p>
            <a:pPr algn="ctr"/>
            <a:r>
              <a:rPr lang="en-US" sz="1200" b="1" dirty="0">
                <a:latin typeface="Calibri" pitchFamily="34" charset="0"/>
              </a:rPr>
              <a:t>result</a:t>
            </a:r>
          </a:p>
        </p:txBody>
      </p:sp>
      <p:sp>
        <p:nvSpPr>
          <p:cNvPr id="17492" name="Rectangle 89"/>
          <p:cNvSpPr>
            <a:spLocks noChangeArrowheads="1"/>
          </p:cNvSpPr>
          <p:nvPr/>
        </p:nvSpPr>
        <p:spPr bwMode="auto">
          <a:xfrm>
            <a:off x="6248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op</a:t>
            </a:r>
          </a:p>
        </p:txBody>
      </p:sp>
      <p:sp>
        <p:nvSpPr>
          <p:cNvPr id="17493" name="Rectangle 90"/>
          <p:cNvSpPr>
            <a:spLocks noChangeArrowheads="1"/>
          </p:cNvSpPr>
          <p:nvPr/>
        </p:nvSpPr>
        <p:spPr bwMode="auto">
          <a:xfrm>
            <a:off x="6248400" y="4800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dest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17494" name="Rectangle 91"/>
          <p:cNvSpPr>
            <a:spLocks noChangeArrowheads="1"/>
          </p:cNvSpPr>
          <p:nvPr/>
        </p:nvSpPr>
        <p:spPr bwMode="auto">
          <a:xfrm>
            <a:off x="6248400" y="4343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valB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17495" name="Line 92"/>
          <p:cNvSpPr>
            <a:spLocks noChangeShapeType="1"/>
          </p:cNvSpPr>
          <p:nvPr/>
        </p:nvSpPr>
        <p:spPr bwMode="auto">
          <a:xfrm>
            <a:off x="4419600" y="5029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96" name="Rectangle 93"/>
          <p:cNvSpPr>
            <a:spLocks noChangeArrowheads="1"/>
          </p:cNvSpPr>
          <p:nvPr/>
        </p:nvSpPr>
        <p:spPr bwMode="auto">
          <a:xfrm>
            <a:off x="78486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op</a:t>
            </a:r>
          </a:p>
        </p:txBody>
      </p:sp>
      <p:sp>
        <p:nvSpPr>
          <p:cNvPr id="17497" name="Rectangle 94"/>
          <p:cNvSpPr>
            <a:spLocks noChangeArrowheads="1"/>
          </p:cNvSpPr>
          <p:nvPr/>
        </p:nvSpPr>
        <p:spPr bwMode="auto">
          <a:xfrm>
            <a:off x="7848600" y="4800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dest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17498" name="Rectangle 95"/>
          <p:cNvSpPr>
            <a:spLocks noChangeArrowheads="1"/>
          </p:cNvSpPr>
          <p:nvPr/>
        </p:nvSpPr>
        <p:spPr bwMode="auto">
          <a:xfrm>
            <a:off x="7848600" y="2667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ALU</a:t>
            </a:r>
          </a:p>
          <a:p>
            <a:pPr algn="ctr"/>
            <a:r>
              <a:rPr lang="en-US" sz="1200" b="1" dirty="0">
                <a:latin typeface="Calibri" pitchFamily="34" charset="0"/>
              </a:rPr>
              <a:t>result</a:t>
            </a:r>
          </a:p>
        </p:txBody>
      </p:sp>
      <p:sp>
        <p:nvSpPr>
          <p:cNvPr id="17499" name="Rectangle 96"/>
          <p:cNvSpPr>
            <a:spLocks noChangeArrowheads="1"/>
          </p:cNvSpPr>
          <p:nvPr/>
        </p:nvSpPr>
        <p:spPr bwMode="auto">
          <a:xfrm>
            <a:off x="78486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err="1">
                <a:latin typeface="Calibri" pitchFamily="34" charset="0"/>
              </a:rPr>
              <a:t>mdata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7500" name="Line 97"/>
          <p:cNvSpPr>
            <a:spLocks noChangeShapeType="1"/>
          </p:cNvSpPr>
          <p:nvPr/>
        </p:nvSpPr>
        <p:spPr bwMode="auto">
          <a:xfrm>
            <a:off x="6705600" y="5029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501" name="Line 98"/>
          <p:cNvSpPr>
            <a:spLocks noChangeShapeType="1"/>
          </p:cNvSpPr>
          <p:nvPr/>
        </p:nvSpPr>
        <p:spPr bwMode="auto">
          <a:xfrm flipH="1">
            <a:off x="8534400" y="4495800"/>
            <a:ext cx="533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502" name="Line 99"/>
          <p:cNvSpPr>
            <a:spLocks noChangeShapeType="1"/>
          </p:cNvSpPr>
          <p:nvPr/>
        </p:nvSpPr>
        <p:spPr bwMode="auto">
          <a:xfrm flipH="1">
            <a:off x="8534400" y="4191000"/>
            <a:ext cx="53340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503" name="Line 100"/>
          <p:cNvSpPr>
            <a:spLocks noChangeShapeType="1"/>
          </p:cNvSpPr>
          <p:nvPr/>
        </p:nvSpPr>
        <p:spPr bwMode="auto">
          <a:xfrm>
            <a:off x="8939213" y="3048000"/>
            <a:ext cx="15240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504" name="Line 101"/>
          <p:cNvSpPr>
            <a:spLocks noChangeShapeType="1"/>
          </p:cNvSpPr>
          <p:nvPr/>
        </p:nvSpPr>
        <p:spPr bwMode="auto">
          <a:xfrm>
            <a:off x="9067800" y="3048000"/>
            <a:ext cx="0" cy="114300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505" name="Line 102"/>
          <p:cNvSpPr>
            <a:spLocks noChangeShapeType="1"/>
          </p:cNvSpPr>
          <p:nvPr/>
        </p:nvSpPr>
        <p:spPr bwMode="auto">
          <a:xfrm flipV="1">
            <a:off x="9067800" y="44958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506" name="Rectangle 103"/>
          <p:cNvSpPr>
            <a:spLocks noChangeArrowheads="1"/>
          </p:cNvSpPr>
          <p:nvPr/>
        </p:nvSpPr>
        <p:spPr bwMode="auto">
          <a:xfrm>
            <a:off x="6248400" y="2438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eq</a:t>
            </a:r>
            <a:r>
              <a:rPr lang="en-US" sz="1600" b="1" dirty="0">
                <a:latin typeface="Calibri" pitchFamily="34" charset="0"/>
              </a:rPr>
              <a:t>?</a:t>
            </a:r>
          </a:p>
        </p:txBody>
      </p:sp>
      <p:sp>
        <p:nvSpPr>
          <p:cNvPr id="17507" name="Rectangle 104"/>
          <p:cNvSpPr>
            <a:spLocks noChangeArrowheads="1"/>
          </p:cNvSpPr>
          <p:nvPr/>
        </p:nvSpPr>
        <p:spPr bwMode="auto">
          <a:xfrm rot="5400000">
            <a:off x="609600" y="30480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instruction</a:t>
            </a:r>
          </a:p>
        </p:txBody>
      </p:sp>
      <p:sp>
        <p:nvSpPr>
          <p:cNvPr id="17508" name="Rectangle 105"/>
          <p:cNvSpPr>
            <a:spLocks noChangeArrowheads="1"/>
          </p:cNvSpPr>
          <p:nvPr/>
        </p:nvSpPr>
        <p:spPr bwMode="auto">
          <a:xfrm>
            <a:off x="3124200" y="2819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17509" name="Rectangle 106"/>
          <p:cNvSpPr>
            <a:spLocks noChangeArrowheads="1"/>
          </p:cNvSpPr>
          <p:nvPr/>
        </p:nvSpPr>
        <p:spPr bwMode="auto">
          <a:xfrm>
            <a:off x="3124200" y="30480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17510" name="Rectangle 107"/>
          <p:cNvSpPr>
            <a:spLocks noChangeArrowheads="1"/>
          </p:cNvSpPr>
          <p:nvPr/>
        </p:nvSpPr>
        <p:spPr bwMode="auto">
          <a:xfrm>
            <a:off x="3124200" y="3276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17511" name="Rectangle 108"/>
          <p:cNvSpPr>
            <a:spLocks noChangeArrowheads="1"/>
          </p:cNvSpPr>
          <p:nvPr/>
        </p:nvSpPr>
        <p:spPr bwMode="auto">
          <a:xfrm>
            <a:off x="3124200" y="3505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17512" name="Rectangle 109"/>
          <p:cNvSpPr>
            <a:spLocks noChangeArrowheads="1"/>
          </p:cNvSpPr>
          <p:nvPr/>
        </p:nvSpPr>
        <p:spPr bwMode="auto">
          <a:xfrm>
            <a:off x="3124200" y="2590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17513" name="Rectangle 110"/>
          <p:cNvSpPr>
            <a:spLocks noChangeArrowheads="1"/>
          </p:cNvSpPr>
          <p:nvPr/>
        </p:nvSpPr>
        <p:spPr bwMode="auto">
          <a:xfrm>
            <a:off x="3124200" y="3733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17514" name="Rectangle 111"/>
          <p:cNvSpPr>
            <a:spLocks noChangeArrowheads="1"/>
          </p:cNvSpPr>
          <p:nvPr/>
        </p:nvSpPr>
        <p:spPr bwMode="auto">
          <a:xfrm>
            <a:off x="3124200" y="23622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0</a:t>
            </a:r>
          </a:p>
        </p:txBody>
      </p:sp>
      <p:sp>
        <p:nvSpPr>
          <p:cNvPr id="17515" name="Rectangle 112"/>
          <p:cNvSpPr>
            <a:spLocks noChangeArrowheads="1"/>
          </p:cNvSpPr>
          <p:nvPr/>
        </p:nvSpPr>
        <p:spPr bwMode="auto">
          <a:xfrm>
            <a:off x="3124200" y="3962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17516" name="Rectangle 113"/>
          <p:cNvSpPr>
            <a:spLocks noChangeArrowheads="1"/>
          </p:cNvSpPr>
          <p:nvPr/>
        </p:nvSpPr>
        <p:spPr bwMode="auto">
          <a:xfrm>
            <a:off x="2881313" y="2828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R2</a:t>
            </a:r>
          </a:p>
        </p:txBody>
      </p:sp>
      <p:sp>
        <p:nvSpPr>
          <p:cNvPr id="17517" name="Rectangle 114"/>
          <p:cNvSpPr>
            <a:spLocks noChangeArrowheads="1"/>
          </p:cNvSpPr>
          <p:nvPr/>
        </p:nvSpPr>
        <p:spPr bwMode="auto">
          <a:xfrm>
            <a:off x="2881313" y="3057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R3</a:t>
            </a:r>
          </a:p>
        </p:txBody>
      </p:sp>
      <p:sp>
        <p:nvSpPr>
          <p:cNvPr id="17518" name="Rectangle 115"/>
          <p:cNvSpPr>
            <a:spLocks noChangeArrowheads="1"/>
          </p:cNvSpPr>
          <p:nvPr/>
        </p:nvSpPr>
        <p:spPr bwMode="auto">
          <a:xfrm>
            <a:off x="2881313" y="3286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R4</a:t>
            </a:r>
          </a:p>
        </p:txBody>
      </p:sp>
      <p:sp>
        <p:nvSpPr>
          <p:cNvPr id="17519" name="Rectangle 116"/>
          <p:cNvSpPr>
            <a:spLocks noChangeArrowheads="1"/>
          </p:cNvSpPr>
          <p:nvPr/>
        </p:nvSpPr>
        <p:spPr bwMode="auto">
          <a:xfrm>
            <a:off x="2881313" y="3514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R5</a:t>
            </a:r>
          </a:p>
        </p:txBody>
      </p:sp>
      <p:sp>
        <p:nvSpPr>
          <p:cNvPr id="17520" name="Rectangle 117"/>
          <p:cNvSpPr>
            <a:spLocks noChangeArrowheads="1"/>
          </p:cNvSpPr>
          <p:nvPr/>
        </p:nvSpPr>
        <p:spPr bwMode="auto">
          <a:xfrm>
            <a:off x="2881313" y="2600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R1</a:t>
            </a:r>
          </a:p>
        </p:txBody>
      </p:sp>
      <p:sp>
        <p:nvSpPr>
          <p:cNvPr id="17521" name="Rectangle 118"/>
          <p:cNvSpPr>
            <a:spLocks noChangeArrowheads="1"/>
          </p:cNvSpPr>
          <p:nvPr/>
        </p:nvSpPr>
        <p:spPr bwMode="auto">
          <a:xfrm>
            <a:off x="2881313" y="3743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R6</a:t>
            </a:r>
          </a:p>
        </p:txBody>
      </p:sp>
      <p:sp>
        <p:nvSpPr>
          <p:cNvPr id="17522" name="Rectangle 119"/>
          <p:cNvSpPr>
            <a:spLocks noChangeArrowheads="1"/>
          </p:cNvSpPr>
          <p:nvPr/>
        </p:nvSpPr>
        <p:spPr bwMode="auto">
          <a:xfrm>
            <a:off x="2881313" y="2371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R0</a:t>
            </a:r>
          </a:p>
        </p:txBody>
      </p:sp>
      <p:sp>
        <p:nvSpPr>
          <p:cNvPr id="17523" name="Rectangle 120"/>
          <p:cNvSpPr>
            <a:spLocks noChangeArrowheads="1"/>
          </p:cNvSpPr>
          <p:nvPr/>
        </p:nvSpPr>
        <p:spPr bwMode="auto">
          <a:xfrm>
            <a:off x="2881313" y="3971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R7</a:t>
            </a:r>
          </a:p>
        </p:txBody>
      </p:sp>
      <p:sp>
        <p:nvSpPr>
          <p:cNvPr id="17524" name="Text Box 121"/>
          <p:cNvSpPr txBox="1">
            <a:spLocks noChangeArrowheads="1"/>
          </p:cNvSpPr>
          <p:nvPr/>
        </p:nvSpPr>
        <p:spPr bwMode="auto">
          <a:xfrm>
            <a:off x="2228850" y="2662238"/>
            <a:ext cx="48109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regA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7525" name="Text Box 122"/>
          <p:cNvSpPr txBox="1">
            <a:spLocks noChangeArrowheads="1"/>
          </p:cNvSpPr>
          <p:nvPr/>
        </p:nvSpPr>
        <p:spPr bwMode="auto">
          <a:xfrm>
            <a:off x="2233613" y="2886075"/>
            <a:ext cx="47468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regB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7526" name="Text Box 123"/>
          <p:cNvSpPr txBox="1">
            <a:spLocks noChangeArrowheads="1"/>
          </p:cNvSpPr>
          <p:nvPr/>
        </p:nvSpPr>
        <p:spPr bwMode="auto">
          <a:xfrm>
            <a:off x="1609725" y="5181600"/>
            <a:ext cx="831850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latin typeface="Calibri" pitchFamily="34" charset="0"/>
              </a:rPr>
              <a:t>Bits 22-24</a:t>
            </a:r>
          </a:p>
        </p:txBody>
      </p:sp>
      <p:sp>
        <p:nvSpPr>
          <p:cNvPr id="17527" name="Text Box 124"/>
          <p:cNvSpPr txBox="1">
            <a:spLocks noChangeArrowheads="1"/>
          </p:cNvSpPr>
          <p:nvPr/>
        </p:nvSpPr>
        <p:spPr bwMode="auto">
          <a:xfrm>
            <a:off x="8610600" y="3900488"/>
            <a:ext cx="519113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latin typeface="Calibri" pitchFamily="34" charset="0"/>
              </a:rPr>
              <a:t>data</a:t>
            </a:r>
          </a:p>
        </p:txBody>
      </p:sp>
      <p:sp>
        <p:nvSpPr>
          <p:cNvPr id="17528" name="Text Box 125"/>
          <p:cNvSpPr txBox="1">
            <a:spLocks noChangeArrowheads="1"/>
          </p:cNvSpPr>
          <p:nvPr/>
        </p:nvSpPr>
        <p:spPr bwMode="auto">
          <a:xfrm>
            <a:off x="8653463" y="4191000"/>
            <a:ext cx="5032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err="1">
                <a:latin typeface="Calibri" pitchFamily="34" charset="0"/>
              </a:rPr>
              <a:t>dest</a:t>
            </a:r>
            <a:endParaRPr lang="en-US" sz="1400" b="1" dirty="0">
              <a:latin typeface="Calibri" pitchFamily="34" charset="0"/>
            </a:endParaRP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59356EA7-8EC2-1744-A620-EC187035D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726" y="1110437"/>
            <a:ext cx="2272474" cy="909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EC29223-A08F-4DDE-8B0A-920F8AE8D83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8435" name="Line 2"/>
          <p:cNvSpPr>
            <a:spLocks noChangeShapeType="1"/>
          </p:cNvSpPr>
          <p:nvPr/>
        </p:nvSpPr>
        <p:spPr bwMode="auto">
          <a:xfrm>
            <a:off x="1676400" y="33528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36" name="Line 3"/>
          <p:cNvSpPr>
            <a:spLocks noChangeShapeType="1"/>
          </p:cNvSpPr>
          <p:nvPr/>
        </p:nvSpPr>
        <p:spPr bwMode="auto">
          <a:xfrm>
            <a:off x="1676400" y="35052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1905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H="1" flipV="1">
            <a:off x="5229225" y="3876675"/>
            <a:ext cx="117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 flipV="1">
            <a:off x="5715000" y="25908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6248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8305800" y="50292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>
            <a:off x="6705600" y="44958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152400" y="2933700"/>
            <a:ext cx="3048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PC</a:t>
            </a:r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609600" y="2857500"/>
            <a:ext cx="4572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Inst</a:t>
            </a:r>
          </a:p>
          <a:p>
            <a:pPr algn="ctr"/>
            <a:r>
              <a:rPr lang="en-US" sz="1400" dirty="0" err="1">
                <a:latin typeface="Calibri" pitchFamily="34" charset="0"/>
              </a:rPr>
              <a:t>mem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 rot="-5400000">
            <a:off x="2247900" y="28575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Calibri" pitchFamily="34" charset="0"/>
              </a:rPr>
              <a:t>Register file</a:t>
            </a: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18446" name="AutoShape 13"/>
          <p:cNvSpPr>
            <a:spLocks noChangeArrowheads="1"/>
          </p:cNvSpPr>
          <p:nvPr/>
        </p:nvSpPr>
        <p:spPr bwMode="auto">
          <a:xfrm rot="-5400000">
            <a:off x="8286750" y="29146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grpSp>
        <p:nvGrpSpPr>
          <p:cNvPr id="18447" name="Group 14"/>
          <p:cNvGrpSpPr>
            <a:grpSpLocks/>
          </p:cNvGrpSpPr>
          <p:nvPr/>
        </p:nvGrpSpPr>
        <p:grpSpPr bwMode="auto">
          <a:xfrm>
            <a:off x="5334000" y="2743200"/>
            <a:ext cx="531985" cy="1371600"/>
            <a:chOff x="-72" y="2365"/>
            <a:chExt cx="389" cy="1056"/>
          </a:xfrm>
        </p:grpSpPr>
        <p:sp>
          <p:nvSpPr>
            <p:cNvPr id="18560" name="Freeform 15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598 w 672"/>
                <a:gd name="T1" fmla="*/ 854 h 288"/>
                <a:gd name="T2" fmla="*/ 6438 w 672"/>
                <a:gd name="T3" fmla="*/ 0 h 288"/>
                <a:gd name="T4" fmla="*/ 4141 w 672"/>
                <a:gd name="T5" fmla="*/ 0 h 288"/>
                <a:gd name="T6" fmla="*/ 3679 w 672"/>
                <a:gd name="T7" fmla="*/ 285 h 288"/>
                <a:gd name="T8" fmla="*/ 2763 w 672"/>
                <a:gd name="T9" fmla="*/ 285 h 288"/>
                <a:gd name="T10" fmla="*/ 2296 w 672"/>
                <a:gd name="T11" fmla="*/ 0 h 288"/>
                <a:gd name="T12" fmla="*/ 0 w 672"/>
                <a:gd name="T13" fmla="*/ 0 h 288"/>
                <a:gd name="T14" fmla="*/ 1842 w 672"/>
                <a:gd name="T15" fmla="*/ 854 h 288"/>
                <a:gd name="T16" fmla="*/ 4598 w 672"/>
                <a:gd name="T17" fmla="*/ 854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8561" name="Text Box 16"/>
            <p:cNvSpPr txBox="1">
              <a:spLocks noChangeArrowheads="1"/>
            </p:cNvSpPr>
            <p:nvPr/>
          </p:nvSpPr>
          <p:spPr bwMode="auto">
            <a:xfrm>
              <a:off x="96" y="2630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A</a:t>
              </a:r>
            </a:p>
            <a:p>
              <a:r>
                <a:rPr lang="en-US" sz="1400" b="1" dirty="0">
                  <a:latin typeface="Calibri" pitchFamily="34" charset="0"/>
                </a:rPr>
                <a:t>L</a:t>
              </a:r>
            </a:p>
            <a:p>
              <a:r>
                <a:rPr lang="en-US" sz="1400" b="1" dirty="0">
                  <a:latin typeface="Calibri" pitchFamily="34" charset="0"/>
                </a:rPr>
                <a:t>U</a:t>
              </a:r>
            </a:p>
          </p:txBody>
        </p:sp>
      </p:grpSp>
      <p:sp>
        <p:nvSpPr>
          <p:cNvPr id="18448" name="AutoShape 17"/>
          <p:cNvSpPr>
            <a:spLocks noChangeArrowheads="1"/>
          </p:cNvSpPr>
          <p:nvPr/>
        </p:nvSpPr>
        <p:spPr bwMode="auto">
          <a:xfrm rot="5400000" flipH="1">
            <a:off x="171450" y="1047750"/>
            <a:ext cx="7620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X</a:t>
            </a:r>
          </a:p>
        </p:txBody>
      </p:sp>
      <p:sp>
        <p:nvSpPr>
          <p:cNvPr id="18449" name="Rectangle 18"/>
          <p:cNvSpPr>
            <a:spLocks noChangeArrowheads="1"/>
          </p:cNvSpPr>
          <p:nvPr/>
        </p:nvSpPr>
        <p:spPr bwMode="auto">
          <a:xfrm>
            <a:off x="304800" y="18288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1</a:t>
            </a:r>
          </a:p>
        </p:txBody>
      </p:sp>
      <p:sp>
        <p:nvSpPr>
          <p:cNvPr id="18450" name="Rectangle 19"/>
          <p:cNvSpPr>
            <a:spLocks noChangeArrowheads="1"/>
          </p:cNvSpPr>
          <p:nvPr/>
        </p:nvSpPr>
        <p:spPr bwMode="auto">
          <a:xfrm>
            <a:off x="1143000" y="800100"/>
            <a:ext cx="457200" cy="529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451" name="Rectangle 20"/>
          <p:cNvSpPr>
            <a:spLocks noChangeArrowheads="1"/>
          </p:cNvSpPr>
          <p:nvPr/>
        </p:nvSpPr>
        <p:spPr bwMode="auto">
          <a:xfrm>
            <a:off x="3962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452" name="Rectangle 21"/>
          <p:cNvSpPr>
            <a:spLocks noChangeArrowheads="1"/>
          </p:cNvSpPr>
          <p:nvPr/>
        </p:nvSpPr>
        <p:spPr bwMode="auto">
          <a:xfrm>
            <a:off x="7010400" y="2971800"/>
            <a:ext cx="6858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Data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memory</a:t>
            </a:r>
          </a:p>
        </p:txBody>
      </p:sp>
      <p:sp>
        <p:nvSpPr>
          <p:cNvPr id="18453" name="Rectangle 22"/>
          <p:cNvSpPr>
            <a:spLocks noChangeArrowheads="1"/>
          </p:cNvSpPr>
          <p:nvPr/>
        </p:nvSpPr>
        <p:spPr bwMode="auto">
          <a:xfrm>
            <a:off x="78486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18454" name="Group 23"/>
          <p:cNvGrpSpPr>
            <a:grpSpLocks/>
          </p:cNvGrpSpPr>
          <p:nvPr/>
        </p:nvGrpSpPr>
        <p:grpSpPr bwMode="auto">
          <a:xfrm>
            <a:off x="609600" y="1828800"/>
            <a:ext cx="427038" cy="762000"/>
            <a:chOff x="624" y="1248"/>
            <a:chExt cx="269" cy="480"/>
          </a:xfrm>
        </p:grpSpPr>
        <p:sp>
          <p:nvSpPr>
            <p:cNvPr id="18558" name="Freeform 24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8559" name="Text Box 25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grpSp>
        <p:nvGrpSpPr>
          <p:cNvPr id="18455" name="Group 26"/>
          <p:cNvGrpSpPr>
            <a:grpSpLocks/>
          </p:cNvGrpSpPr>
          <p:nvPr/>
        </p:nvGrpSpPr>
        <p:grpSpPr bwMode="auto">
          <a:xfrm>
            <a:off x="4876800" y="1600200"/>
            <a:ext cx="427038" cy="762000"/>
            <a:chOff x="624" y="1248"/>
            <a:chExt cx="269" cy="480"/>
          </a:xfrm>
        </p:grpSpPr>
        <p:sp>
          <p:nvSpPr>
            <p:cNvPr id="18556" name="Freeform 27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8557" name="Text Box 28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sp>
        <p:nvSpPr>
          <p:cNvPr id="18456" name="Line 29"/>
          <p:cNvSpPr>
            <a:spLocks noChangeShapeType="1"/>
          </p:cNvSpPr>
          <p:nvPr/>
        </p:nvSpPr>
        <p:spPr bwMode="auto">
          <a:xfrm>
            <a:off x="1066800" y="328295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7" name="Line 30"/>
          <p:cNvSpPr>
            <a:spLocks noChangeShapeType="1"/>
          </p:cNvSpPr>
          <p:nvPr/>
        </p:nvSpPr>
        <p:spPr bwMode="auto">
          <a:xfrm>
            <a:off x="990600" y="2209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8" name="Line 31"/>
          <p:cNvSpPr>
            <a:spLocks noChangeShapeType="1"/>
          </p:cNvSpPr>
          <p:nvPr/>
        </p:nvSpPr>
        <p:spPr bwMode="auto">
          <a:xfrm flipV="1">
            <a:off x="1066800" y="1447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9" name="Line 32"/>
          <p:cNvSpPr>
            <a:spLocks noChangeShapeType="1"/>
          </p:cNvSpPr>
          <p:nvPr/>
        </p:nvSpPr>
        <p:spPr bwMode="auto">
          <a:xfrm flipH="1">
            <a:off x="714375" y="1447800"/>
            <a:ext cx="428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0" name="Line 33"/>
          <p:cNvSpPr>
            <a:spLocks noChangeShapeType="1"/>
          </p:cNvSpPr>
          <p:nvPr/>
        </p:nvSpPr>
        <p:spPr bwMode="auto">
          <a:xfrm>
            <a:off x="538163" y="1938338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1" name="Line 34"/>
          <p:cNvSpPr>
            <a:spLocks noChangeShapeType="1"/>
          </p:cNvSpPr>
          <p:nvPr/>
        </p:nvSpPr>
        <p:spPr bwMode="auto">
          <a:xfrm flipV="1">
            <a:off x="457200" y="3276600"/>
            <a:ext cx="1524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2" name="Line 35"/>
          <p:cNvSpPr>
            <a:spLocks noChangeShapeType="1"/>
          </p:cNvSpPr>
          <p:nvPr/>
        </p:nvSpPr>
        <p:spPr bwMode="auto">
          <a:xfrm flipV="1">
            <a:off x="533400" y="2438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3" name="Line 36"/>
          <p:cNvSpPr>
            <a:spLocks noChangeShapeType="1"/>
          </p:cNvSpPr>
          <p:nvPr/>
        </p:nvSpPr>
        <p:spPr bwMode="auto">
          <a:xfrm>
            <a:off x="533400" y="24384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4" name="Line 37"/>
          <p:cNvSpPr>
            <a:spLocks noChangeShapeType="1"/>
          </p:cNvSpPr>
          <p:nvPr/>
        </p:nvSpPr>
        <p:spPr bwMode="auto">
          <a:xfrm flipV="1">
            <a:off x="76200" y="12192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5" name="Line 38"/>
          <p:cNvSpPr>
            <a:spLocks noChangeShapeType="1"/>
          </p:cNvSpPr>
          <p:nvPr/>
        </p:nvSpPr>
        <p:spPr bwMode="auto">
          <a:xfrm>
            <a:off x="76200" y="1219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6" name="Line 39"/>
          <p:cNvSpPr>
            <a:spLocks noChangeShapeType="1"/>
          </p:cNvSpPr>
          <p:nvPr/>
        </p:nvSpPr>
        <p:spPr bwMode="auto">
          <a:xfrm>
            <a:off x="76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7" name="Line 40"/>
          <p:cNvSpPr>
            <a:spLocks noChangeShapeType="1"/>
          </p:cNvSpPr>
          <p:nvPr/>
        </p:nvSpPr>
        <p:spPr bwMode="auto">
          <a:xfrm>
            <a:off x="1600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8" name="Line 41"/>
          <p:cNvSpPr>
            <a:spLocks noChangeShapeType="1"/>
          </p:cNvSpPr>
          <p:nvPr/>
        </p:nvSpPr>
        <p:spPr bwMode="auto">
          <a:xfrm>
            <a:off x="1676400" y="2895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9" name="Line 42"/>
          <p:cNvSpPr>
            <a:spLocks noChangeShapeType="1"/>
          </p:cNvSpPr>
          <p:nvPr/>
        </p:nvSpPr>
        <p:spPr bwMode="auto">
          <a:xfrm>
            <a:off x="1676400" y="4267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0" name="Line 43"/>
          <p:cNvSpPr>
            <a:spLocks noChangeShapeType="1"/>
          </p:cNvSpPr>
          <p:nvPr/>
        </p:nvSpPr>
        <p:spPr bwMode="auto">
          <a:xfrm>
            <a:off x="1676400" y="2895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1" name="Line 44"/>
          <p:cNvSpPr>
            <a:spLocks noChangeShapeType="1"/>
          </p:cNvSpPr>
          <p:nvPr/>
        </p:nvSpPr>
        <p:spPr bwMode="auto">
          <a:xfrm>
            <a:off x="1676400" y="3124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2" name="Line 45"/>
          <p:cNvSpPr>
            <a:spLocks noChangeShapeType="1"/>
          </p:cNvSpPr>
          <p:nvPr/>
        </p:nvSpPr>
        <p:spPr bwMode="auto">
          <a:xfrm>
            <a:off x="3581400" y="36576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3" name="Line 46"/>
          <p:cNvSpPr>
            <a:spLocks noChangeShapeType="1"/>
          </p:cNvSpPr>
          <p:nvPr/>
        </p:nvSpPr>
        <p:spPr bwMode="auto">
          <a:xfrm>
            <a:off x="3581400" y="3048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4" name="Line 47"/>
          <p:cNvSpPr>
            <a:spLocks noChangeShapeType="1"/>
          </p:cNvSpPr>
          <p:nvPr/>
        </p:nvSpPr>
        <p:spPr bwMode="auto">
          <a:xfrm>
            <a:off x="4419600" y="3657600"/>
            <a:ext cx="457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5" name="Line 48"/>
          <p:cNvSpPr>
            <a:spLocks noChangeShapeType="1"/>
          </p:cNvSpPr>
          <p:nvPr/>
        </p:nvSpPr>
        <p:spPr bwMode="auto">
          <a:xfrm>
            <a:off x="4419600" y="3048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6" name="Line 49"/>
          <p:cNvSpPr>
            <a:spLocks noChangeShapeType="1"/>
          </p:cNvSpPr>
          <p:nvPr/>
        </p:nvSpPr>
        <p:spPr bwMode="auto">
          <a:xfrm flipV="1">
            <a:off x="1600200" y="22098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7" name="Line 50"/>
          <p:cNvSpPr>
            <a:spLocks noChangeShapeType="1"/>
          </p:cNvSpPr>
          <p:nvPr/>
        </p:nvSpPr>
        <p:spPr bwMode="auto">
          <a:xfrm>
            <a:off x="4419600" y="2209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8" name="Line 51"/>
          <p:cNvSpPr>
            <a:spLocks noChangeShapeType="1"/>
          </p:cNvSpPr>
          <p:nvPr/>
        </p:nvSpPr>
        <p:spPr bwMode="auto">
          <a:xfrm>
            <a:off x="4419600" y="42672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9" name="Line 52"/>
          <p:cNvSpPr>
            <a:spLocks noChangeShapeType="1"/>
          </p:cNvSpPr>
          <p:nvPr/>
        </p:nvSpPr>
        <p:spPr bwMode="auto">
          <a:xfrm flipV="1">
            <a:off x="4572000" y="17526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80" name="Line 53"/>
          <p:cNvSpPr>
            <a:spLocks noChangeShapeType="1"/>
          </p:cNvSpPr>
          <p:nvPr/>
        </p:nvSpPr>
        <p:spPr bwMode="auto">
          <a:xfrm>
            <a:off x="4572000" y="1752600"/>
            <a:ext cx="30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81" name="AutoShape 54"/>
          <p:cNvSpPr>
            <a:spLocks noChangeArrowheads="1"/>
          </p:cNvSpPr>
          <p:nvPr/>
        </p:nvSpPr>
        <p:spPr bwMode="auto">
          <a:xfrm rot="-5400000">
            <a:off x="45529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sp>
        <p:nvSpPr>
          <p:cNvPr id="18482" name="Line 55"/>
          <p:cNvSpPr>
            <a:spLocks noChangeShapeType="1"/>
          </p:cNvSpPr>
          <p:nvPr/>
        </p:nvSpPr>
        <p:spPr bwMode="auto">
          <a:xfrm>
            <a:off x="5815013" y="3429000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83" name="Line 56"/>
          <p:cNvSpPr>
            <a:spLocks noChangeShapeType="1"/>
          </p:cNvSpPr>
          <p:nvPr/>
        </p:nvSpPr>
        <p:spPr bwMode="auto">
          <a:xfrm>
            <a:off x="5257800" y="1981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84" name="Line 57"/>
          <p:cNvSpPr>
            <a:spLocks noChangeShapeType="1"/>
          </p:cNvSpPr>
          <p:nvPr/>
        </p:nvSpPr>
        <p:spPr bwMode="auto">
          <a:xfrm>
            <a:off x="67056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85" name="Line 58"/>
          <p:cNvSpPr>
            <a:spLocks noChangeShapeType="1"/>
          </p:cNvSpPr>
          <p:nvPr/>
        </p:nvSpPr>
        <p:spPr bwMode="auto">
          <a:xfrm flipV="1">
            <a:off x="6934200" y="2819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86" name="Line 59"/>
          <p:cNvSpPr>
            <a:spLocks noChangeShapeType="1"/>
          </p:cNvSpPr>
          <p:nvPr/>
        </p:nvSpPr>
        <p:spPr bwMode="auto">
          <a:xfrm>
            <a:off x="6934200" y="2819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87" name="Line 60"/>
          <p:cNvSpPr>
            <a:spLocks noChangeShapeType="1"/>
          </p:cNvSpPr>
          <p:nvPr/>
        </p:nvSpPr>
        <p:spPr bwMode="auto">
          <a:xfrm>
            <a:off x="7696200" y="3352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88" name="Line 61"/>
          <p:cNvSpPr>
            <a:spLocks noChangeShapeType="1"/>
          </p:cNvSpPr>
          <p:nvPr/>
        </p:nvSpPr>
        <p:spPr bwMode="auto">
          <a:xfrm>
            <a:off x="83058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89" name="Line 62"/>
          <p:cNvSpPr>
            <a:spLocks noChangeShapeType="1"/>
          </p:cNvSpPr>
          <p:nvPr/>
        </p:nvSpPr>
        <p:spPr bwMode="auto">
          <a:xfrm>
            <a:off x="8305800" y="2819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90" name="Line 63"/>
          <p:cNvSpPr>
            <a:spLocks noChangeShapeType="1"/>
          </p:cNvSpPr>
          <p:nvPr/>
        </p:nvSpPr>
        <p:spPr bwMode="auto">
          <a:xfrm>
            <a:off x="4495800" y="36576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91" name="Line 64"/>
          <p:cNvSpPr>
            <a:spLocks noChangeShapeType="1"/>
          </p:cNvSpPr>
          <p:nvPr/>
        </p:nvSpPr>
        <p:spPr bwMode="auto">
          <a:xfrm>
            <a:off x="4495800" y="4495800"/>
            <a:ext cx="17526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92" name="Line 65"/>
          <p:cNvSpPr>
            <a:spLocks noChangeShapeType="1"/>
          </p:cNvSpPr>
          <p:nvPr/>
        </p:nvSpPr>
        <p:spPr bwMode="auto">
          <a:xfrm>
            <a:off x="2438400" y="3810000"/>
            <a:ext cx="30480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93" name="Line 66"/>
          <p:cNvSpPr>
            <a:spLocks noChangeShapeType="1"/>
          </p:cNvSpPr>
          <p:nvPr/>
        </p:nvSpPr>
        <p:spPr bwMode="auto">
          <a:xfrm>
            <a:off x="6705600" y="1981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94" name="Line 67"/>
          <p:cNvSpPr>
            <a:spLocks noChangeShapeType="1"/>
          </p:cNvSpPr>
          <p:nvPr/>
        </p:nvSpPr>
        <p:spPr bwMode="auto">
          <a:xfrm flipV="1">
            <a:off x="6934200" y="990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95" name="Line 68"/>
          <p:cNvSpPr>
            <a:spLocks noChangeShapeType="1"/>
          </p:cNvSpPr>
          <p:nvPr/>
        </p:nvSpPr>
        <p:spPr bwMode="auto">
          <a:xfrm flipH="1">
            <a:off x="719138" y="990600"/>
            <a:ext cx="6215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96" name="Text Box 69"/>
          <p:cNvSpPr txBox="1">
            <a:spLocks noChangeArrowheads="1"/>
          </p:cNvSpPr>
          <p:nvPr/>
        </p:nvSpPr>
        <p:spPr bwMode="auto">
          <a:xfrm>
            <a:off x="1143000" y="6035675"/>
            <a:ext cx="532262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IF/</a:t>
            </a:r>
          </a:p>
          <a:p>
            <a:r>
              <a:rPr lang="en-US" b="1" dirty="0">
                <a:latin typeface="Calibri" pitchFamily="34" charset="0"/>
              </a:rPr>
              <a:t>ID</a:t>
            </a:r>
          </a:p>
        </p:txBody>
      </p:sp>
      <p:sp>
        <p:nvSpPr>
          <p:cNvPr id="18497" name="Text Box 70"/>
          <p:cNvSpPr txBox="1">
            <a:spLocks noChangeArrowheads="1"/>
          </p:cNvSpPr>
          <p:nvPr/>
        </p:nvSpPr>
        <p:spPr bwMode="auto">
          <a:xfrm>
            <a:off x="3733800" y="6035675"/>
            <a:ext cx="612668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ID/</a:t>
            </a:r>
          </a:p>
          <a:p>
            <a:r>
              <a:rPr lang="en-US" b="1" dirty="0">
                <a:latin typeface="Calibri" pitchFamily="34" charset="0"/>
              </a:rPr>
              <a:t>EX</a:t>
            </a:r>
          </a:p>
        </p:txBody>
      </p:sp>
      <p:sp>
        <p:nvSpPr>
          <p:cNvPr id="18498" name="Text Box 71"/>
          <p:cNvSpPr txBox="1">
            <a:spLocks noChangeArrowheads="1"/>
          </p:cNvSpPr>
          <p:nvPr/>
        </p:nvSpPr>
        <p:spPr bwMode="auto">
          <a:xfrm>
            <a:off x="6016240" y="6035675"/>
            <a:ext cx="867545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EX/</a:t>
            </a:r>
          </a:p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8499" name="Text Box 72"/>
          <p:cNvSpPr txBox="1">
            <a:spLocks noChangeArrowheads="1"/>
          </p:cNvSpPr>
          <p:nvPr/>
        </p:nvSpPr>
        <p:spPr bwMode="auto">
          <a:xfrm>
            <a:off x="7595992" y="6035675"/>
            <a:ext cx="992579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r>
              <a:rPr lang="en-US" b="1" dirty="0">
                <a:latin typeface="Calibri" pitchFamily="34" charset="0"/>
              </a:rPr>
              <a:t>/</a:t>
            </a:r>
          </a:p>
          <a:p>
            <a:pPr algn="ctr"/>
            <a:r>
              <a:rPr lang="en-US" b="1" dirty="0">
                <a:latin typeface="Calibri" pitchFamily="34" charset="0"/>
              </a:rPr>
              <a:t>WB</a:t>
            </a:r>
          </a:p>
        </p:txBody>
      </p:sp>
      <p:sp>
        <p:nvSpPr>
          <p:cNvPr id="18500" name="Line 73"/>
          <p:cNvSpPr>
            <a:spLocks noChangeShapeType="1"/>
          </p:cNvSpPr>
          <p:nvPr/>
        </p:nvSpPr>
        <p:spPr bwMode="auto">
          <a:xfrm>
            <a:off x="4410075" y="5410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501" name="Line 74"/>
          <p:cNvSpPr>
            <a:spLocks noChangeShapeType="1"/>
          </p:cNvSpPr>
          <p:nvPr/>
        </p:nvSpPr>
        <p:spPr bwMode="auto">
          <a:xfrm>
            <a:off x="6705600" y="5410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502" name="AutoShape 75"/>
          <p:cNvSpPr>
            <a:spLocks noChangeArrowheads="1"/>
          </p:cNvSpPr>
          <p:nvPr/>
        </p:nvSpPr>
        <p:spPr bwMode="auto">
          <a:xfrm rot="-5400000">
            <a:off x="1562100" y="3336925"/>
            <a:ext cx="533400" cy="190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X</a:t>
            </a:r>
          </a:p>
        </p:txBody>
      </p:sp>
      <p:sp>
        <p:nvSpPr>
          <p:cNvPr id="18503" name="Line 76"/>
          <p:cNvSpPr>
            <a:spLocks noChangeShapeType="1"/>
          </p:cNvSpPr>
          <p:nvPr/>
        </p:nvSpPr>
        <p:spPr bwMode="auto">
          <a:xfrm>
            <a:off x="1676400" y="5410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504" name="Rectangle 77"/>
          <p:cNvSpPr>
            <a:spLocks noChangeArrowheads="1"/>
          </p:cNvSpPr>
          <p:nvPr/>
        </p:nvSpPr>
        <p:spPr bwMode="auto">
          <a:xfrm>
            <a:off x="3962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op</a:t>
            </a:r>
          </a:p>
        </p:txBody>
      </p:sp>
      <p:sp>
        <p:nvSpPr>
          <p:cNvPr id="18505" name="Rectangle 78"/>
          <p:cNvSpPr>
            <a:spLocks noChangeArrowheads="1"/>
          </p:cNvSpPr>
          <p:nvPr/>
        </p:nvSpPr>
        <p:spPr bwMode="auto">
          <a:xfrm>
            <a:off x="3962400" y="4800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dest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18506" name="Rectangle 79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offset</a:t>
            </a:r>
          </a:p>
        </p:txBody>
      </p:sp>
      <p:sp>
        <p:nvSpPr>
          <p:cNvPr id="18507" name="Rectangle 80"/>
          <p:cNvSpPr>
            <a:spLocks noChangeArrowheads="1"/>
          </p:cNvSpPr>
          <p:nvPr/>
        </p:nvSpPr>
        <p:spPr bwMode="auto">
          <a:xfrm>
            <a:off x="3962400" y="3505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valB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18508" name="Rectangle 81"/>
          <p:cNvSpPr>
            <a:spLocks noChangeArrowheads="1"/>
          </p:cNvSpPr>
          <p:nvPr/>
        </p:nvSpPr>
        <p:spPr bwMode="auto">
          <a:xfrm>
            <a:off x="3962400" y="2895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valA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18509" name="Rectangle 82"/>
          <p:cNvSpPr>
            <a:spLocks noChangeArrowheads="1"/>
          </p:cNvSpPr>
          <p:nvPr/>
        </p:nvSpPr>
        <p:spPr bwMode="auto">
          <a:xfrm>
            <a:off x="39624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PC+1</a:t>
            </a:r>
          </a:p>
        </p:txBody>
      </p:sp>
      <p:sp>
        <p:nvSpPr>
          <p:cNvPr id="18510" name="Rectangle 83"/>
          <p:cNvSpPr>
            <a:spLocks noChangeArrowheads="1"/>
          </p:cNvSpPr>
          <p:nvPr/>
        </p:nvSpPr>
        <p:spPr bwMode="auto">
          <a:xfrm>
            <a:off x="11430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PC+1</a:t>
            </a:r>
          </a:p>
        </p:txBody>
      </p:sp>
      <p:sp>
        <p:nvSpPr>
          <p:cNvPr id="18511" name="Rectangle 84"/>
          <p:cNvSpPr>
            <a:spLocks noChangeArrowheads="1"/>
          </p:cNvSpPr>
          <p:nvPr/>
        </p:nvSpPr>
        <p:spPr bwMode="auto">
          <a:xfrm>
            <a:off x="6248400" y="1828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target</a:t>
            </a:r>
          </a:p>
        </p:txBody>
      </p:sp>
      <p:sp>
        <p:nvSpPr>
          <p:cNvPr id="18512" name="Rectangle 85"/>
          <p:cNvSpPr>
            <a:spLocks noChangeArrowheads="1"/>
          </p:cNvSpPr>
          <p:nvPr/>
        </p:nvSpPr>
        <p:spPr bwMode="auto">
          <a:xfrm>
            <a:off x="62484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ALU</a:t>
            </a:r>
          </a:p>
          <a:p>
            <a:pPr algn="ctr"/>
            <a:r>
              <a:rPr lang="en-US" sz="1200" b="1" dirty="0">
                <a:latin typeface="Calibri" pitchFamily="34" charset="0"/>
              </a:rPr>
              <a:t>result</a:t>
            </a:r>
          </a:p>
        </p:txBody>
      </p:sp>
      <p:sp>
        <p:nvSpPr>
          <p:cNvPr id="18513" name="Rectangle 86"/>
          <p:cNvSpPr>
            <a:spLocks noChangeArrowheads="1"/>
          </p:cNvSpPr>
          <p:nvPr/>
        </p:nvSpPr>
        <p:spPr bwMode="auto">
          <a:xfrm>
            <a:off x="6248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op</a:t>
            </a:r>
          </a:p>
        </p:txBody>
      </p:sp>
      <p:sp>
        <p:nvSpPr>
          <p:cNvPr id="18514" name="Rectangle 87"/>
          <p:cNvSpPr>
            <a:spLocks noChangeArrowheads="1"/>
          </p:cNvSpPr>
          <p:nvPr/>
        </p:nvSpPr>
        <p:spPr bwMode="auto">
          <a:xfrm>
            <a:off x="6248400" y="4800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dest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18515" name="Rectangle 88"/>
          <p:cNvSpPr>
            <a:spLocks noChangeArrowheads="1"/>
          </p:cNvSpPr>
          <p:nvPr/>
        </p:nvSpPr>
        <p:spPr bwMode="auto">
          <a:xfrm>
            <a:off x="6248400" y="4343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valB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18516" name="Line 89"/>
          <p:cNvSpPr>
            <a:spLocks noChangeShapeType="1"/>
          </p:cNvSpPr>
          <p:nvPr/>
        </p:nvSpPr>
        <p:spPr bwMode="auto">
          <a:xfrm>
            <a:off x="4419600" y="5029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517" name="Rectangle 90"/>
          <p:cNvSpPr>
            <a:spLocks noChangeArrowheads="1"/>
          </p:cNvSpPr>
          <p:nvPr/>
        </p:nvSpPr>
        <p:spPr bwMode="auto">
          <a:xfrm>
            <a:off x="78486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op</a:t>
            </a:r>
          </a:p>
        </p:txBody>
      </p:sp>
      <p:sp>
        <p:nvSpPr>
          <p:cNvPr id="18518" name="Rectangle 91"/>
          <p:cNvSpPr>
            <a:spLocks noChangeArrowheads="1"/>
          </p:cNvSpPr>
          <p:nvPr/>
        </p:nvSpPr>
        <p:spPr bwMode="auto">
          <a:xfrm>
            <a:off x="7848600" y="4800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dest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18519" name="Rectangle 92"/>
          <p:cNvSpPr>
            <a:spLocks noChangeArrowheads="1"/>
          </p:cNvSpPr>
          <p:nvPr/>
        </p:nvSpPr>
        <p:spPr bwMode="auto">
          <a:xfrm>
            <a:off x="7848600" y="2667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ALU</a:t>
            </a:r>
          </a:p>
          <a:p>
            <a:pPr algn="ctr"/>
            <a:r>
              <a:rPr lang="en-US" sz="1200" b="1" dirty="0">
                <a:latin typeface="Calibri" pitchFamily="34" charset="0"/>
              </a:rPr>
              <a:t>result</a:t>
            </a:r>
          </a:p>
        </p:txBody>
      </p:sp>
      <p:sp>
        <p:nvSpPr>
          <p:cNvPr id="18520" name="Rectangle 93"/>
          <p:cNvSpPr>
            <a:spLocks noChangeArrowheads="1"/>
          </p:cNvSpPr>
          <p:nvPr/>
        </p:nvSpPr>
        <p:spPr bwMode="auto">
          <a:xfrm>
            <a:off x="78486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err="1">
                <a:latin typeface="Calibri" pitchFamily="34" charset="0"/>
              </a:rPr>
              <a:t>mdata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8521" name="Line 94"/>
          <p:cNvSpPr>
            <a:spLocks noChangeShapeType="1"/>
          </p:cNvSpPr>
          <p:nvPr/>
        </p:nvSpPr>
        <p:spPr bwMode="auto">
          <a:xfrm>
            <a:off x="6705600" y="5029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522" name="Line 95"/>
          <p:cNvSpPr>
            <a:spLocks noChangeShapeType="1"/>
          </p:cNvSpPr>
          <p:nvPr/>
        </p:nvSpPr>
        <p:spPr bwMode="auto">
          <a:xfrm flipH="1">
            <a:off x="8534400" y="4495800"/>
            <a:ext cx="533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523" name="Line 96"/>
          <p:cNvSpPr>
            <a:spLocks noChangeShapeType="1"/>
          </p:cNvSpPr>
          <p:nvPr/>
        </p:nvSpPr>
        <p:spPr bwMode="auto">
          <a:xfrm flipH="1">
            <a:off x="8534400" y="4191000"/>
            <a:ext cx="53340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524" name="Line 97"/>
          <p:cNvSpPr>
            <a:spLocks noChangeShapeType="1"/>
          </p:cNvSpPr>
          <p:nvPr/>
        </p:nvSpPr>
        <p:spPr bwMode="auto">
          <a:xfrm>
            <a:off x="8939213" y="3048000"/>
            <a:ext cx="15240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525" name="Line 98"/>
          <p:cNvSpPr>
            <a:spLocks noChangeShapeType="1"/>
          </p:cNvSpPr>
          <p:nvPr/>
        </p:nvSpPr>
        <p:spPr bwMode="auto">
          <a:xfrm>
            <a:off x="9067800" y="3048000"/>
            <a:ext cx="0" cy="114300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526" name="Line 99"/>
          <p:cNvSpPr>
            <a:spLocks noChangeShapeType="1"/>
          </p:cNvSpPr>
          <p:nvPr/>
        </p:nvSpPr>
        <p:spPr bwMode="auto">
          <a:xfrm flipV="1">
            <a:off x="9067800" y="44958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527" name="Rectangle 100"/>
          <p:cNvSpPr>
            <a:spLocks noChangeArrowheads="1"/>
          </p:cNvSpPr>
          <p:nvPr/>
        </p:nvSpPr>
        <p:spPr bwMode="auto">
          <a:xfrm>
            <a:off x="6248400" y="2438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eq</a:t>
            </a:r>
            <a:r>
              <a:rPr lang="en-US" sz="1600" b="1" dirty="0">
                <a:latin typeface="Calibri" pitchFamily="34" charset="0"/>
              </a:rPr>
              <a:t>?</a:t>
            </a:r>
          </a:p>
        </p:txBody>
      </p:sp>
      <p:sp>
        <p:nvSpPr>
          <p:cNvPr id="18528" name="Rectangle 101"/>
          <p:cNvSpPr>
            <a:spLocks noChangeArrowheads="1"/>
          </p:cNvSpPr>
          <p:nvPr/>
        </p:nvSpPr>
        <p:spPr bwMode="auto">
          <a:xfrm rot="5400000">
            <a:off x="609600" y="30480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instruction</a:t>
            </a:r>
          </a:p>
        </p:txBody>
      </p:sp>
      <p:sp>
        <p:nvSpPr>
          <p:cNvPr id="18529" name="Rectangle 102"/>
          <p:cNvSpPr>
            <a:spLocks noChangeArrowheads="1"/>
          </p:cNvSpPr>
          <p:nvPr/>
        </p:nvSpPr>
        <p:spPr bwMode="auto">
          <a:xfrm>
            <a:off x="3200400" y="2819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18530" name="Rectangle 103"/>
          <p:cNvSpPr>
            <a:spLocks noChangeArrowheads="1"/>
          </p:cNvSpPr>
          <p:nvPr/>
        </p:nvSpPr>
        <p:spPr bwMode="auto">
          <a:xfrm>
            <a:off x="3200400" y="30480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18531" name="Rectangle 104"/>
          <p:cNvSpPr>
            <a:spLocks noChangeArrowheads="1"/>
          </p:cNvSpPr>
          <p:nvPr/>
        </p:nvSpPr>
        <p:spPr bwMode="auto">
          <a:xfrm>
            <a:off x="3200400" y="3276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18532" name="Rectangle 105"/>
          <p:cNvSpPr>
            <a:spLocks noChangeArrowheads="1"/>
          </p:cNvSpPr>
          <p:nvPr/>
        </p:nvSpPr>
        <p:spPr bwMode="auto">
          <a:xfrm>
            <a:off x="3200400" y="3505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18533" name="Rectangle 106"/>
          <p:cNvSpPr>
            <a:spLocks noChangeArrowheads="1"/>
          </p:cNvSpPr>
          <p:nvPr/>
        </p:nvSpPr>
        <p:spPr bwMode="auto">
          <a:xfrm>
            <a:off x="3200400" y="2590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18534" name="Rectangle 107"/>
          <p:cNvSpPr>
            <a:spLocks noChangeArrowheads="1"/>
          </p:cNvSpPr>
          <p:nvPr/>
        </p:nvSpPr>
        <p:spPr bwMode="auto">
          <a:xfrm>
            <a:off x="3200400" y="3733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18535" name="Rectangle 108"/>
          <p:cNvSpPr>
            <a:spLocks noChangeArrowheads="1"/>
          </p:cNvSpPr>
          <p:nvPr/>
        </p:nvSpPr>
        <p:spPr bwMode="auto">
          <a:xfrm>
            <a:off x="3200400" y="23622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0</a:t>
            </a:r>
          </a:p>
        </p:txBody>
      </p:sp>
      <p:sp>
        <p:nvSpPr>
          <p:cNvPr id="18536" name="Rectangle 109"/>
          <p:cNvSpPr>
            <a:spLocks noChangeArrowheads="1"/>
          </p:cNvSpPr>
          <p:nvPr/>
        </p:nvSpPr>
        <p:spPr bwMode="auto">
          <a:xfrm>
            <a:off x="3200400" y="3962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18537" name="Rectangle 110"/>
          <p:cNvSpPr>
            <a:spLocks noChangeArrowheads="1"/>
          </p:cNvSpPr>
          <p:nvPr/>
        </p:nvSpPr>
        <p:spPr bwMode="auto">
          <a:xfrm>
            <a:off x="2957513" y="2828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R2</a:t>
            </a:r>
          </a:p>
        </p:txBody>
      </p:sp>
      <p:sp>
        <p:nvSpPr>
          <p:cNvPr id="18538" name="Rectangle 111"/>
          <p:cNvSpPr>
            <a:spLocks noChangeArrowheads="1"/>
          </p:cNvSpPr>
          <p:nvPr/>
        </p:nvSpPr>
        <p:spPr bwMode="auto">
          <a:xfrm>
            <a:off x="2957513" y="3057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R3</a:t>
            </a:r>
          </a:p>
        </p:txBody>
      </p:sp>
      <p:sp>
        <p:nvSpPr>
          <p:cNvPr id="18539" name="Rectangle 112"/>
          <p:cNvSpPr>
            <a:spLocks noChangeArrowheads="1"/>
          </p:cNvSpPr>
          <p:nvPr/>
        </p:nvSpPr>
        <p:spPr bwMode="auto">
          <a:xfrm>
            <a:off x="2957513" y="3286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R4</a:t>
            </a:r>
          </a:p>
        </p:txBody>
      </p:sp>
      <p:sp>
        <p:nvSpPr>
          <p:cNvPr id="18540" name="Rectangle 113"/>
          <p:cNvSpPr>
            <a:spLocks noChangeArrowheads="1"/>
          </p:cNvSpPr>
          <p:nvPr/>
        </p:nvSpPr>
        <p:spPr bwMode="auto">
          <a:xfrm>
            <a:off x="2957513" y="3514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R5</a:t>
            </a:r>
          </a:p>
        </p:txBody>
      </p:sp>
      <p:sp>
        <p:nvSpPr>
          <p:cNvPr id="18541" name="Rectangle 114"/>
          <p:cNvSpPr>
            <a:spLocks noChangeArrowheads="1"/>
          </p:cNvSpPr>
          <p:nvPr/>
        </p:nvSpPr>
        <p:spPr bwMode="auto">
          <a:xfrm>
            <a:off x="2957513" y="2600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R1</a:t>
            </a:r>
          </a:p>
        </p:txBody>
      </p:sp>
      <p:sp>
        <p:nvSpPr>
          <p:cNvPr id="18542" name="Rectangle 115"/>
          <p:cNvSpPr>
            <a:spLocks noChangeArrowheads="1"/>
          </p:cNvSpPr>
          <p:nvPr/>
        </p:nvSpPr>
        <p:spPr bwMode="auto">
          <a:xfrm>
            <a:off x="2957513" y="3743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R6</a:t>
            </a:r>
          </a:p>
        </p:txBody>
      </p:sp>
      <p:sp>
        <p:nvSpPr>
          <p:cNvPr id="18543" name="Rectangle 116"/>
          <p:cNvSpPr>
            <a:spLocks noChangeArrowheads="1"/>
          </p:cNvSpPr>
          <p:nvPr/>
        </p:nvSpPr>
        <p:spPr bwMode="auto">
          <a:xfrm>
            <a:off x="2957513" y="2371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R0</a:t>
            </a:r>
          </a:p>
        </p:txBody>
      </p:sp>
      <p:sp>
        <p:nvSpPr>
          <p:cNvPr id="18544" name="Rectangle 117"/>
          <p:cNvSpPr>
            <a:spLocks noChangeArrowheads="1"/>
          </p:cNvSpPr>
          <p:nvPr/>
        </p:nvSpPr>
        <p:spPr bwMode="auto">
          <a:xfrm>
            <a:off x="2957513" y="3971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R7</a:t>
            </a:r>
          </a:p>
        </p:txBody>
      </p:sp>
      <p:sp>
        <p:nvSpPr>
          <p:cNvPr id="18545" name="Text Box 118"/>
          <p:cNvSpPr txBox="1">
            <a:spLocks noChangeArrowheads="1"/>
          </p:cNvSpPr>
          <p:nvPr/>
        </p:nvSpPr>
        <p:spPr bwMode="auto">
          <a:xfrm>
            <a:off x="2228850" y="2662238"/>
            <a:ext cx="48109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regA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8546" name="Text Box 119"/>
          <p:cNvSpPr txBox="1">
            <a:spLocks noChangeArrowheads="1"/>
          </p:cNvSpPr>
          <p:nvPr/>
        </p:nvSpPr>
        <p:spPr bwMode="auto">
          <a:xfrm>
            <a:off x="2233613" y="2886075"/>
            <a:ext cx="47468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regB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8547" name="Text Box 120"/>
          <p:cNvSpPr txBox="1">
            <a:spLocks noChangeArrowheads="1"/>
          </p:cNvSpPr>
          <p:nvPr/>
        </p:nvSpPr>
        <p:spPr bwMode="auto">
          <a:xfrm>
            <a:off x="8610600" y="3900488"/>
            <a:ext cx="519113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latin typeface="Calibri" pitchFamily="34" charset="0"/>
              </a:rPr>
              <a:t>data</a:t>
            </a:r>
          </a:p>
        </p:txBody>
      </p:sp>
      <p:sp>
        <p:nvSpPr>
          <p:cNvPr id="18548" name="Text Box 121"/>
          <p:cNvSpPr txBox="1">
            <a:spLocks noChangeArrowheads="1"/>
          </p:cNvSpPr>
          <p:nvPr/>
        </p:nvSpPr>
        <p:spPr bwMode="auto">
          <a:xfrm>
            <a:off x="8653463" y="4191000"/>
            <a:ext cx="5032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err="1">
                <a:latin typeface="Calibri" pitchFamily="34" charset="0"/>
              </a:rPr>
              <a:t>dest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18549" name="Rectangle 122"/>
          <p:cNvSpPr>
            <a:spLocks noChangeArrowheads="1"/>
          </p:cNvSpPr>
          <p:nvPr/>
        </p:nvSpPr>
        <p:spPr bwMode="auto">
          <a:xfrm>
            <a:off x="19812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550" name="Rectangle 123"/>
          <p:cNvSpPr>
            <a:spLocks noChangeArrowheads="1"/>
          </p:cNvSpPr>
          <p:nvPr/>
        </p:nvSpPr>
        <p:spPr bwMode="auto">
          <a:xfrm>
            <a:off x="22098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551" name="Rectangle 124"/>
          <p:cNvSpPr>
            <a:spLocks noChangeArrowheads="1"/>
          </p:cNvSpPr>
          <p:nvPr/>
        </p:nvSpPr>
        <p:spPr bwMode="auto">
          <a:xfrm>
            <a:off x="24384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552" name="Line 125"/>
          <p:cNvSpPr>
            <a:spLocks noChangeShapeType="1"/>
          </p:cNvSpPr>
          <p:nvPr/>
        </p:nvSpPr>
        <p:spPr bwMode="auto">
          <a:xfrm>
            <a:off x="2667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553" name="Freeform 126"/>
          <p:cNvSpPr>
            <a:spLocks/>
          </p:cNvSpPr>
          <p:nvPr/>
        </p:nvSpPr>
        <p:spPr bwMode="auto">
          <a:xfrm>
            <a:off x="2057400" y="3505200"/>
            <a:ext cx="1905000" cy="1689100"/>
          </a:xfrm>
          <a:custGeom>
            <a:avLst/>
            <a:gdLst>
              <a:gd name="T0" fmla="*/ 2147483647 w 1200"/>
              <a:gd name="T1" fmla="*/ 2147483647 h 1064"/>
              <a:gd name="T2" fmla="*/ 2147483647 w 1200"/>
              <a:gd name="T3" fmla="*/ 2147483647 h 1064"/>
              <a:gd name="T4" fmla="*/ 0 w 1200"/>
              <a:gd name="T5" fmla="*/ 0 h 1064"/>
              <a:gd name="T6" fmla="*/ 0 60000 65536"/>
              <a:gd name="T7" fmla="*/ 0 60000 65536"/>
              <a:gd name="T8" fmla="*/ 0 60000 65536"/>
              <a:gd name="T9" fmla="*/ 0 w 1200"/>
              <a:gd name="T10" fmla="*/ 0 h 1064"/>
              <a:gd name="T11" fmla="*/ 1200 w 1200"/>
              <a:gd name="T12" fmla="*/ 1064 h 10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1064">
                <a:moveTo>
                  <a:pt x="1200" y="912"/>
                </a:moveTo>
                <a:cubicBezTo>
                  <a:pt x="844" y="988"/>
                  <a:pt x="488" y="1064"/>
                  <a:pt x="288" y="912"/>
                </a:cubicBezTo>
                <a:cubicBezTo>
                  <a:pt x="88" y="760"/>
                  <a:pt x="44" y="380"/>
                  <a:pt x="0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554" name="Freeform 127"/>
          <p:cNvSpPr>
            <a:spLocks/>
          </p:cNvSpPr>
          <p:nvPr/>
        </p:nvSpPr>
        <p:spPr bwMode="auto">
          <a:xfrm>
            <a:off x="2286000" y="3581400"/>
            <a:ext cx="3962400" cy="1295400"/>
          </a:xfrm>
          <a:custGeom>
            <a:avLst/>
            <a:gdLst>
              <a:gd name="T0" fmla="*/ 2147483647 w 2496"/>
              <a:gd name="T1" fmla="*/ 2147483647 h 816"/>
              <a:gd name="T2" fmla="*/ 2147483647 w 2496"/>
              <a:gd name="T3" fmla="*/ 2147483647 h 816"/>
              <a:gd name="T4" fmla="*/ 2147483647 w 2496"/>
              <a:gd name="T5" fmla="*/ 2147483647 h 816"/>
              <a:gd name="T6" fmla="*/ 2147483647 w 2496"/>
              <a:gd name="T7" fmla="*/ 2147483647 h 816"/>
              <a:gd name="T8" fmla="*/ 0 w 2496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6"/>
              <a:gd name="T16" fmla="*/ 0 h 816"/>
              <a:gd name="T17" fmla="*/ 2496 w 2496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6" h="816">
                <a:moveTo>
                  <a:pt x="2496" y="816"/>
                </a:moveTo>
                <a:cubicBezTo>
                  <a:pt x="2232" y="772"/>
                  <a:pt x="1968" y="728"/>
                  <a:pt x="1632" y="720"/>
                </a:cubicBezTo>
                <a:cubicBezTo>
                  <a:pt x="1296" y="712"/>
                  <a:pt x="720" y="776"/>
                  <a:pt x="480" y="768"/>
                </a:cubicBezTo>
                <a:cubicBezTo>
                  <a:pt x="240" y="760"/>
                  <a:pt x="272" y="800"/>
                  <a:pt x="192" y="672"/>
                </a:cubicBezTo>
                <a:cubicBezTo>
                  <a:pt x="112" y="544"/>
                  <a:pt x="56" y="272"/>
                  <a:pt x="0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555" name="Freeform 128"/>
          <p:cNvSpPr>
            <a:spLocks/>
          </p:cNvSpPr>
          <p:nvPr/>
        </p:nvSpPr>
        <p:spPr bwMode="auto">
          <a:xfrm>
            <a:off x="2590800" y="3581400"/>
            <a:ext cx="5257800" cy="1371600"/>
          </a:xfrm>
          <a:custGeom>
            <a:avLst/>
            <a:gdLst>
              <a:gd name="T0" fmla="*/ 2147483647 w 3312"/>
              <a:gd name="T1" fmla="*/ 2147483647 h 864"/>
              <a:gd name="T2" fmla="*/ 2147483647 w 3312"/>
              <a:gd name="T3" fmla="*/ 2147483647 h 864"/>
              <a:gd name="T4" fmla="*/ 2147483647 w 3312"/>
              <a:gd name="T5" fmla="*/ 2147483647 h 864"/>
              <a:gd name="T6" fmla="*/ 2147483647 w 3312"/>
              <a:gd name="T7" fmla="*/ 2147483647 h 864"/>
              <a:gd name="T8" fmla="*/ 2147483647 w 3312"/>
              <a:gd name="T9" fmla="*/ 2147483647 h 864"/>
              <a:gd name="T10" fmla="*/ 0 w 3312"/>
              <a:gd name="T11" fmla="*/ 0 h 8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12"/>
              <a:gd name="T19" fmla="*/ 0 h 864"/>
              <a:gd name="T20" fmla="*/ 3312 w 3312"/>
              <a:gd name="T21" fmla="*/ 864 h 8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12" h="864">
                <a:moveTo>
                  <a:pt x="3312" y="864"/>
                </a:moveTo>
                <a:cubicBezTo>
                  <a:pt x="3160" y="752"/>
                  <a:pt x="3008" y="640"/>
                  <a:pt x="2736" y="576"/>
                </a:cubicBezTo>
                <a:cubicBezTo>
                  <a:pt x="2464" y="512"/>
                  <a:pt x="2072" y="480"/>
                  <a:pt x="1680" y="480"/>
                </a:cubicBezTo>
                <a:cubicBezTo>
                  <a:pt x="1288" y="480"/>
                  <a:pt x="648" y="584"/>
                  <a:pt x="384" y="576"/>
                </a:cubicBezTo>
                <a:cubicBezTo>
                  <a:pt x="120" y="568"/>
                  <a:pt x="160" y="528"/>
                  <a:pt x="96" y="432"/>
                </a:cubicBezTo>
                <a:cubicBezTo>
                  <a:pt x="32" y="336"/>
                  <a:pt x="16" y="168"/>
                  <a:pt x="0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9" name="Text Box 121"/>
          <p:cNvSpPr txBox="1">
            <a:spLocks noChangeArrowheads="1"/>
          </p:cNvSpPr>
          <p:nvPr/>
        </p:nvSpPr>
        <p:spPr bwMode="auto">
          <a:xfrm>
            <a:off x="2209800" y="3657600"/>
            <a:ext cx="471488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latin typeface="Calibri" pitchFamily="34" charset="0"/>
              </a:rPr>
              <a:t>data</a:t>
            </a:r>
          </a:p>
        </p:txBody>
      </p:sp>
      <p:sp>
        <p:nvSpPr>
          <p:cNvPr id="194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8A30848-C1E5-4CC2-ACA6-20CA7839D66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9459" name="Line 2"/>
          <p:cNvSpPr>
            <a:spLocks noChangeShapeType="1"/>
          </p:cNvSpPr>
          <p:nvPr/>
        </p:nvSpPr>
        <p:spPr bwMode="auto">
          <a:xfrm>
            <a:off x="1676400" y="33528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60" name="Line 3"/>
          <p:cNvSpPr>
            <a:spLocks noChangeShapeType="1"/>
          </p:cNvSpPr>
          <p:nvPr/>
        </p:nvSpPr>
        <p:spPr bwMode="auto">
          <a:xfrm>
            <a:off x="1676400" y="35052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>
            <a:off x="1905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 flipH="1" flipV="1">
            <a:off x="5229225" y="3876675"/>
            <a:ext cx="117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 flipV="1">
            <a:off x="5715000" y="25908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6248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465" name="Line 8"/>
          <p:cNvSpPr>
            <a:spLocks noChangeShapeType="1"/>
          </p:cNvSpPr>
          <p:nvPr/>
        </p:nvSpPr>
        <p:spPr bwMode="auto">
          <a:xfrm>
            <a:off x="6705600" y="44958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152400" y="2933700"/>
            <a:ext cx="3048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PC</a:t>
            </a:r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609600" y="2857500"/>
            <a:ext cx="4572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Inst</a:t>
            </a:r>
          </a:p>
          <a:p>
            <a:pPr algn="ctr"/>
            <a:r>
              <a:rPr lang="en-US" sz="1400" dirty="0" err="1">
                <a:latin typeface="Calibri" pitchFamily="34" charset="0"/>
              </a:rPr>
              <a:t>mem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9468" name="Rectangle 11"/>
          <p:cNvSpPr>
            <a:spLocks noChangeArrowheads="1"/>
          </p:cNvSpPr>
          <p:nvPr/>
        </p:nvSpPr>
        <p:spPr bwMode="auto">
          <a:xfrm rot="-5400000">
            <a:off x="2247900" y="28575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Calibri" pitchFamily="34" charset="0"/>
              </a:rPr>
              <a:t>Register file</a:t>
            </a: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19469" name="AutoShape 12"/>
          <p:cNvSpPr>
            <a:spLocks noChangeArrowheads="1"/>
          </p:cNvSpPr>
          <p:nvPr/>
        </p:nvSpPr>
        <p:spPr bwMode="auto">
          <a:xfrm rot="-5400000">
            <a:off x="8286750" y="29146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grpSp>
        <p:nvGrpSpPr>
          <p:cNvPr id="19470" name="Group 13"/>
          <p:cNvGrpSpPr>
            <a:grpSpLocks/>
          </p:cNvGrpSpPr>
          <p:nvPr/>
        </p:nvGrpSpPr>
        <p:grpSpPr bwMode="auto">
          <a:xfrm>
            <a:off x="5334000" y="2743200"/>
            <a:ext cx="531985" cy="1371600"/>
            <a:chOff x="-72" y="2365"/>
            <a:chExt cx="389" cy="1056"/>
          </a:xfrm>
        </p:grpSpPr>
        <p:sp>
          <p:nvSpPr>
            <p:cNvPr id="19577" name="Freeform 14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598 w 672"/>
                <a:gd name="T1" fmla="*/ 854 h 288"/>
                <a:gd name="T2" fmla="*/ 6438 w 672"/>
                <a:gd name="T3" fmla="*/ 0 h 288"/>
                <a:gd name="T4" fmla="*/ 4141 w 672"/>
                <a:gd name="T5" fmla="*/ 0 h 288"/>
                <a:gd name="T6" fmla="*/ 3679 w 672"/>
                <a:gd name="T7" fmla="*/ 285 h 288"/>
                <a:gd name="T8" fmla="*/ 2763 w 672"/>
                <a:gd name="T9" fmla="*/ 285 h 288"/>
                <a:gd name="T10" fmla="*/ 2296 w 672"/>
                <a:gd name="T11" fmla="*/ 0 h 288"/>
                <a:gd name="T12" fmla="*/ 0 w 672"/>
                <a:gd name="T13" fmla="*/ 0 h 288"/>
                <a:gd name="T14" fmla="*/ 1842 w 672"/>
                <a:gd name="T15" fmla="*/ 854 h 288"/>
                <a:gd name="T16" fmla="*/ 4598 w 672"/>
                <a:gd name="T17" fmla="*/ 854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9578" name="Text Box 15"/>
            <p:cNvSpPr txBox="1">
              <a:spLocks noChangeArrowheads="1"/>
            </p:cNvSpPr>
            <p:nvPr/>
          </p:nvSpPr>
          <p:spPr bwMode="auto">
            <a:xfrm>
              <a:off x="96" y="2630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A</a:t>
              </a:r>
            </a:p>
            <a:p>
              <a:r>
                <a:rPr lang="en-US" sz="1400" b="1" dirty="0">
                  <a:latin typeface="Calibri" pitchFamily="34" charset="0"/>
                </a:rPr>
                <a:t>L</a:t>
              </a:r>
            </a:p>
            <a:p>
              <a:r>
                <a:rPr lang="en-US" sz="1400" b="1" dirty="0">
                  <a:latin typeface="Calibri" pitchFamily="34" charset="0"/>
                </a:rPr>
                <a:t>U</a:t>
              </a:r>
            </a:p>
          </p:txBody>
        </p:sp>
      </p:grpSp>
      <p:sp>
        <p:nvSpPr>
          <p:cNvPr id="19471" name="AutoShape 16"/>
          <p:cNvSpPr>
            <a:spLocks noChangeArrowheads="1"/>
          </p:cNvSpPr>
          <p:nvPr/>
        </p:nvSpPr>
        <p:spPr bwMode="auto">
          <a:xfrm rot="5400000" flipH="1">
            <a:off x="171450" y="1047750"/>
            <a:ext cx="7620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X</a:t>
            </a:r>
          </a:p>
        </p:txBody>
      </p:sp>
      <p:sp>
        <p:nvSpPr>
          <p:cNvPr id="19472" name="Rectangle 17"/>
          <p:cNvSpPr>
            <a:spLocks noChangeArrowheads="1"/>
          </p:cNvSpPr>
          <p:nvPr/>
        </p:nvSpPr>
        <p:spPr bwMode="auto">
          <a:xfrm>
            <a:off x="304800" y="18288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1</a:t>
            </a:r>
          </a:p>
        </p:txBody>
      </p:sp>
      <p:sp>
        <p:nvSpPr>
          <p:cNvPr id="19473" name="Rectangle 18"/>
          <p:cNvSpPr>
            <a:spLocks noChangeArrowheads="1"/>
          </p:cNvSpPr>
          <p:nvPr/>
        </p:nvSpPr>
        <p:spPr bwMode="auto">
          <a:xfrm>
            <a:off x="1143000" y="800100"/>
            <a:ext cx="457200" cy="529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474" name="Rectangle 19"/>
          <p:cNvSpPr>
            <a:spLocks noChangeArrowheads="1"/>
          </p:cNvSpPr>
          <p:nvPr/>
        </p:nvSpPr>
        <p:spPr bwMode="auto">
          <a:xfrm>
            <a:off x="3962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475" name="Rectangle 20"/>
          <p:cNvSpPr>
            <a:spLocks noChangeArrowheads="1"/>
          </p:cNvSpPr>
          <p:nvPr/>
        </p:nvSpPr>
        <p:spPr bwMode="auto">
          <a:xfrm>
            <a:off x="7010400" y="2971800"/>
            <a:ext cx="6858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Data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memory</a:t>
            </a:r>
          </a:p>
        </p:txBody>
      </p:sp>
      <p:sp>
        <p:nvSpPr>
          <p:cNvPr id="19476" name="Rectangle 21"/>
          <p:cNvSpPr>
            <a:spLocks noChangeArrowheads="1"/>
          </p:cNvSpPr>
          <p:nvPr/>
        </p:nvSpPr>
        <p:spPr bwMode="auto">
          <a:xfrm>
            <a:off x="78486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19477" name="Group 22"/>
          <p:cNvGrpSpPr>
            <a:grpSpLocks/>
          </p:cNvGrpSpPr>
          <p:nvPr/>
        </p:nvGrpSpPr>
        <p:grpSpPr bwMode="auto">
          <a:xfrm>
            <a:off x="609600" y="1828800"/>
            <a:ext cx="427038" cy="762000"/>
            <a:chOff x="624" y="1248"/>
            <a:chExt cx="269" cy="480"/>
          </a:xfrm>
        </p:grpSpPr>
        <p:sp>
          <p:nvSpPr>
            <p:cNvPr id="19575" name="Freeform 23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9576" name="Text Box 24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grpSp>
        <p:nvGrpSpPr>
          <p:cNvPr id="19478" name="Group 25"/>
          <p:cNvGrpSpPr>
            <a:grpSpLocks/>
          </p:cNvGrpSpPr>
          <p:nvPr/>
        </p:nvGrpSpPr>
        <p:grpSpPr bwMode="auto">
          <a:xfrm>
            <a:off x="4876800" y="1600200"/>
            <a:ext cx="427038" cy="762000"/>
            <a:chOff x="624" y="1248"/>
            <a:chExt cx="269" cy="480"/>
          </a:xfrm>
        </p:grpSpPr>
        <p:sp>
          <p:nvSpPr>
            <p:cNvPr id="19573" name="Freeform 26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9574" name="Text Box 27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sp>
        <p:nvSpPr>
          <p:cNvPr id="19479" name="Line 28"/>
          <p:cNvSpPr>
            <a:spLocks noChangeShapeType="1"/>
          </p:cNvSpPr>
          <p:nvPr/>
        </p:nvSpPr>
        <p:spPr bwMode="auto">
          <a:xfrm>
            <a:off x="1066800" y="328295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80" name="Line 29"/>
          <p:cNvSpPr>
            <a:spLocks noChangeShapeType="1"/>
          </p:cNvSpPr>
          <p:nvPr/>
        </p:nvSpPr>
        <p:spPr bwMode="auto">
          <a:xfrm>
            <a:off x="990600" y="2209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81" name="Line 30"/>
          <p:cNvSpPr>
            <a:spLocks noChangeShapeType="1"/>
          </p:cNvSpPr>
          <p:nvPr/>
        </p:nvSpPr>
        <p:spPr bwMode="auto">
          <a:xfrm flipV="1">
            <a:off x="1066800" y="1447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82" name="Line 31"/>
          <p:cNvSpPr>
            <a:spLocks noChangeShapeType="1"/>
          </p:cNvSpPr>
          <p:nvPr/>
        </p:nvSpPr>
        <p:spPr bwMode="auto">
          <a:xfrm flipH="1">
            <a:off x="714375" y="1447800"/>
            <a:ext cx="428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83" name="Line 32"/>
          <p:cNvSpPr>
            <a:spLocks noChangeShapeType="1"/>
          </p:cNvSpPr>
          <p:nvPr/>
        </p:nvSpPr>
        <p:spPr bwMode="auto">
          <a:xfrm>
            <a:off x="538163" y="1938338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84" name="Line 33"/>
          <p:cNvSpPr>
            <a:spLocks noChangeShapeType="1"/>
          </p:cNvSpPr>
          <p:nvPr/>
        </p:nvSpPr>
        <p:spPr bwMode="auto">
          <a:xfrm flipV="1">
            <a:off x="457200" y="3276600"/>
            <a:ext cx="1524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85" name="Line 34"/>
          <p:cNvSpPr>
            <a:spLocks noChangeShapeType="1"/>
          </p:cNvSpPr>
          <p:nvPr/>
        </p:nvSpPr>
        <p:spPr bwMode="auto">
          <a:xfrm flipV="1">
            <a:off x="533400" y="2438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86" name="Line 35"/>
          <p:cNvSpPr>
            <a:spLocks noChangeShapeType="1"/>
          </p:cNvSpPr>
          <p:nvPr/>
        </p:nvSpPr>
        <p:spPr bwMode="auto">
          <a:xfrm>
            <a:off x="533400" y="24384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87" name="Line 36"/>
          <p:cNvSpPr>
            <a:spLocks noChangeShapeType="1"/>
          </p:cNvSpPr>
          <p:nvPr/>
        </p:nvSpPr>
        <p:spPr bwMode="auto">
          <a:xfrm flipV="1">
            <a:off x="76200" y="12192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88" name="Line 37"/>
          <p:cNvSpPr>
            <a:spLocks noChangeShapeType="1"/>
          </p:cNvSpPr>
          <p:nvPr/>
        </p:nvSpPr>
        <p:spPr bwMode="auto">
          <a:xfrm>
            <a:off x="76200" y="1219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89" name="Line 38"/>
          <p:cNvSpPr>
            <a:spLocks noChangeShapeType="1"/>
          </p:cNvSpPr>
          <p:nvPr/>
        </p:nvSpPr>
        <p:spPr bwMode="auto">
          <a:xfrm>
            <a:off x="76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90" name="Line 39"/>
          <p:cNvSpPr>
            <a:spLocks noChangeShapeType="1"/>
          </p:cNvSpPr>
          <p:nvPr/>
        </p:nvSpPr>
        <p:spPr bwMode="auto">
          <a:xfrm>
            <a:off x="1600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91" name="Line 40"/>
          <p:cNvSpPr>
            <a:spLocks noChangeShapeType="1"/>
          </p:cNvSpPr>
          <p:nvPr/>
        </p:nvSpPr>
        <p:spPr bwMode="auto">
          <a:xfrm>
            <a:off x="1676400" y="2895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92" name="Line 41"/>
          <p:cNvSpPr>
            <a:spLocks noChangeShapeType="1"/>
          </p:cNvSpPr>
          <p:nvPr/>
        </p:nvSpPr>
        <p:spPr bwMode="auto">
          <a:xfrm>
            <a:off x="1676400" y="4267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93" name="Line 42"/>
          <p:cNvSpPr>
            <a:spLocks noChangeShapeType="1"/>
          </p:cNvSpPr>
          <p:nvPr/>
        </p:nvSpPr>
        <p:spPr bwMode="auto">
          <a:xfrm>
            <a:off x="1676400" y="2895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94" name="Line 43"/>
          <p:cNvSpPr>
            <a:spLocks noChangeShapeType="1"/>
          </p:cNvSpPr>
          <p:nvPr/>
        </p:nvSpPr>
        <p:spPr bwMode="auto">
          <a:xfrm>
            <a:off x="1676400" y="3124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95" name="Line 44"/>
          <p:cNvSpPr>
            <a:spLocks noChangeShapeType="1"/>
          </p:cNvSpPr>
          <p:nvPr/>
        </p:nvSpPr>
        <p:spPr bwMode="auto">
          <a:xfrm>
            <a:off x="3581400" y="36576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96" name="Line 45"/>
          <p:cNvSpPr>
            <a:spLocks noChangeShapeType="1"/>
          </p:cNvSpPr>
          <p:nvPr/>
        </p:nvSpPr>
        <p:spPr bwMode="auto">
          <a:xfrm>
            <a:off x="3581400" y="3048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97" name="Line 46"/>
          <p:cNvSpPr>
            <a:spLocks noChangeShapeType="1"/>
          </p:cNvSpPr>
          <p:nvPr/>
        </p:nvSpPr>
        <p:spPr bwMode="auto">
          <a:xfrm>
            <a:off x="4419600" y="3657600"/>
            <a:ext cx="457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98" name="Line 47"/>
          <p:cNvSpPr>
            <a:spLocks noChangeShapeType="1"/>
          </p:cNvSpPr>
          <p:nvPr/>
        </p:nvSpPr>
        <p:spPr bwMode="auto">
          <a:xfrm>
            <a:off x="4419600" y="3048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99" name="Line 48"/>
          <p:cNvSpPr>
            <a:spLocks noChangeShapeType="1"/>
          </p:cNvSpPr>
          <p:nvPr/>
        </p:nvSpPr>
        <p:spPr bwMode="auto">
          <a:xfrm flipV="1">
            <a:off x="1600200" y="22098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500" name="Line 49"/>
          <p:cNvSpPr>
            <a:spLocks noChangeShapeType="1"/>
          </p:cNvSpPr>
          <p:nvPr/>
        </p:nvSpPr>
        <p:spPr bwMode="auto">
          <a:xfrm>
            <a:off x="4419600" y="2209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501" name="Line 50"/>
          <p:cNvSpPr>
            <a:spLocks noChangeShapeType="1"/>
          </p:cNvSpPr>
          <p:nvPr/>
        </p:nvSpPr>
        <p:spPr bwMode="auto">
          <a:xfrm>
            <a:off x="4419600" y="42672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502" name="Line 51"/>
          <p:cNvSpPr>
            <a:spLocks noChangeShapeType="1"/>
          </p:cNvSpPr>
          <p:nvPr/>
        </p:nvSpPr>
        <p:spPr bwMode="auto">
          <a:xfrm flipV="1">
            <a:off x="4572000" y="17526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503" name="Line 52"/>
          <p:cNvSpPr>
            <a:spLocks noChangeShapeType="1"/>
          </p:cNvSpPr>
          <p:nvPr/>
        </p:nvSpPr>
        <p:spPr bwMode="auto">
          <a:xfrm>
            <a:off x="4572000" y="1752600"/>
            <a:ext cx="30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504" name="AutoShape 53"/>
          <p:cNvSpPr>
            <a:spLocks noChangeArrowheads="1"/>
          </p:cNvSpPr>
          <p:nvPr/>
        </p:nvSpPr>
        <p:spPr bwMode="auto">
          <a:xfrm rot="-5400000">
            <a:off x="45529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sp>
        <p:nvSpPr>
          <p:cNvPr id="19505" name="Line 54"/>
          <p:cNvSpPr>
            <a:spLocks noChangeShapeType="1"/>
          </p:cNvSpPr>
          <p:nvPr/>
        </p:nvSpPr>
        <p:spPr bwMode="auto">
          <a:xfrm>
            <a:off x="5815013" y="3429000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506" name="Line 55"/>
          <p:cNvSpPr>
            <a:spLocks noChangeShapeType="1"/>
          </p:cNvSpPr>
          <p:nvPr/>
        </p:nvSpPr>
        <p:spPr bwMode="auto">
          <a:xfrm>
            <a:off x="5257800" y="1981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507" name="Line 56"/>
          <p:cNvSpPr>
            <a:spLocks noChangeShapeType="1"/>
          </p:cNvSpPr>
          <p:nvPr/>
        </p:nvSpPr>
        <p:spPr bwMode="auto">
          <a:xfrm>
            <a:off x="67056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508" name="Line 57"/>
          <p:cNvSpPr>
            <a:spLocks noChangeShapeType="1"/>
          </p:cNvSpPr>
          <p:nvPr/>
        </p:nvSpPr>
        <p:spPr bwMode="auto">
          <a:xfrm flipV="1">
            <a:off x="6934200" y="2819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509" name="Line 58"/>
          <p:cNvSpPr>
            <a:spLocks noChangeShapeType="1"/>
          </p:cNvSpPr>
          <p:nvPr/>
        </p:nvSpPr>
        <p:spPr bwMode="auto">
          <a:xfrm>
            <a:off x="6934200" y="2819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510" name="Line 59"/>
          <p:cNvSpPr>
            <a:spLocks noChangeShapeType="1"/>
          </p:cNvSpPr>
          <p:nvPr/>
        </p:nvSpPr>
        <p:spPr bwMode="auto">
          <a:xfrm>
            <a:off x="7696200" y="3352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511" name="Line 60"/>
          <p:cNvSpPr>
            <a:spLocks noChangeShapeType="1"/>
          </p:cNvSpPr>
          <p:nvPr/>
        </p:nvSpPr>
        <p:spPr bwMode="auto">
          <a:xfrm>
            <a:off x="83058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512" name="Line 61"/>
          <p:cNvSpPr>
            <a:spLocks noChangeShapeType="1"/>
          </p:cNvSpPr>
          <p:nvPr/>
        </p:nvSpPr>
        <p:spPr bwMode="auto">
          <a:xfrm>
            <a:off x="8305800" y="2819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513" name="Line 62"/>
          <p:cNvSpPr>
            <a:spLocks noChangeShapeType="1"/>
          </p:cNvSpPr>
          <p:nvPr/>
        </p:nvSpPr>
        <p:spPr bwMode="auto">
          <a:xfrm>
            <a:off x="4495800" y="36576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514" name="Line 63"/>
          <p:cNvSpPr>
            <a:spLocks noChangeShapeType="1"/>
          </p:cNvSpPr>
          <p:nvPr/>
        </p:nvSpPr>
        <p:spPr bwMode="auto">
          <a:xfrm>
            <a:off x="4495800" y="4495800"/>
            <a:ext cx="17526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515" name="Line 64"/>
          <p:cNvSpPr>
            <a:spLocks noChangeShapeType="1"/>
          </p:cNvSpPr>
          <p:nvPr/>
        </p:nvSpPr>
        <p:spPr bwMode="auto">
          <a:xfrm>
            <a:off x="2286000" y="3886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516" name="Line 65"/>
          <p:cNvSpPr>
            <a:spLocks noChangeShapeType="1"/>
          </p:cNvSpPr>
          <p:nvPr/>
        </p:nvSpPr>
        <p:spPr bwMode="auto">
          <a:xfrm>
            <a:off x="6705600" y="1981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517" name="Line 66"/>
          <p:cNvSpPr>
            <a:spLocks noChangeShapeType="1"/>
          </p:cNvSpPr>
          <p:nvPr/>
        </p:nvSpPr>
        <p:spPr bwMode="auto">
          <a:xfrm flipV="1">
            <a:off x="6934200" y="990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518" name="Line 67"/>
          <p:cNvSpPr>
            <a:spLocks noChangeShapeType="1"/>
          </p:cNvSpPr>
          <p:nvPr/>
        </p:nvSpPr>
        <p:spPr bwMode="auto">
          <a:xfrm flipH="1">
            <a:off x="719138" y="990600"/>
            <a:ext cx="6215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519" name="Text Box 68"/>
          <p:cNvSpPr txBox="1">
            <a:spLocks noChangeArrowheads="1"/>
          </p:cNvSpPr>
          <p:nvPr/>
        </p:nvSpPr>
        <p:spPr bwMode="auto">
          <a:xfrm>
            <a:off x="1143000" y="6035675"/>
            <a:ext cx="532262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IF/</a:t>
            </a:r>
          </a:p>
          <a:p>
            <a:r>
              <a:rPr lang="en-US" b="1" dirty="0">
                <a:latin typeface="Calibri" pitchFamily="34" charset="0"/>
              </a:rPr>
              <a:t>ID</a:t>
            </a:r>
          </a:p>
        </p:txBody>
      </p:sp>
      <p:sp>
        <p:nvSpPr>
          <p:cNvPr id="19520" name="Text Box 69"/>
          <p:cNvSpPr txBox="1">
            <a:spLocks noChangeArrowheads="1"/>
          </p:cNvSpPr>
          <p:nvPr/>
        </p:nvSpPr>
        <p:spPr bwMode="auto">
          <a:xfrm>
            <a:off x="3733800" y="6035675"/>
            <a:ext cx="612668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ID/</a:t>
            </a:r>
          </a:p>
          <a:p>
            <a:r>
              <a:rPr lang="en-US" b="1" dirty="0">
                <a:latin typeface="Calibri" pitchFamily="34" charset="0"/>
              </a:rPr>
              <a:t>EX</a:t>
            </a:r>
          </a:p>
        </p:txBody>
      </p:sp>
      <p:sp>
        <p:nvSpPr>
          <p:cNvPr id="19521" name="Text Box 70"/>
          <p:cNvSpPr txBox="1">
            <a:spLocks noChangeArrowheads="1"/>
          </p:cNvSpPr>
          <p:nvPr/>
        </p:nvSpPr>
        <p:spPr bwMode="auto">
          <a:xfrm>
            <a:off x="6016240" y="6035675"/>
            <a:ext cx="867545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EX/</a:t>
            </a:r>
          </a:p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9522" name="Text Box 71"/>
          <p:cNvSpPr txBox="1">
            <a:spLocks noChangeArrowheads="1"/>
          </p:cNvSpPr>
          <p:nvPr/>
        </p:nvSpPr>
        <p:spPr bwMode="auto">
          <a:xfrm>
            <a:off x="7595992" y="6035675"/>
            <a:ext cx="992579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r>
              <a:rPr lang="en-US" b="1" dirty="0">
                <a:latin typeface="Calibri" pitchFamily="34" charset="0"/>
              </a:rPr>
              <a:t>/</a:t>
            </a:r>
          </a:p>
          <a:p>
            <a:pPr algn="ctr"/>
            <a:r>
              <a:rPr lang="en-US" b="1" dirty="0">
                <a:latin typeface="Calibri" pitchFamily="34" charset="0"/>
              </a:rPr>
              <a:t>WB</a:t>
            </a:r>
          </a:p>
        </p:txBody>
      </p:sp>
      <p:sp>
        <p:nvSpPr>
          <p:cNvPr id="19523" name="Line 72"/>
          <p:cNvSpPr>
            <a:spLocks noChangeShapeType="1"/>
          </p:cNvSpPr>
          <p:nvPr/>
        </p:nvSpPr>
        <p:spPr bwMode="auto">
          <a:xfrm>
            <a:off x="4410075" y="5410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524" name="Line 73"/>
          <p:cNvSpPr>
            <a:spLocks noChangeShapeType="1"/>
          </p:cNvSpPr>
          <p:nvPr/>
        </p:nvSpPr>
        <p:spPr bwMode="auto">
          <a:xfrm>
            <a:off x="6705600" y="5410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525" name="AutoShape 74"/>
          <p:cNvSpPr>
            <a:spLocks noChangeArrowheads="1"/>
          </p:cNvSpPr>
          <p:nvPr/>
        </p:nvSpPr>
        <p:spPr bwMode="auto">
          <a:xfrm rot="-5400000">
            <a:off x="1562100" y="3336925"/>
            <a:ext cx="533400" cy="190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X</a:t>
            </a:r>
          </a:p>
        </p:txBody>
      </p:sp>
      <p:sp>
        <p:nvSpPr>
          <p:cNvPr id="19526" name="Line 75"/>
          <p:cNvSpPr>
            <a:spLocks noChangeShapeType="1"/>
          </p:cNvSpPr>
          <p:nvPr/>
        </p:nvSpPr>
        <p:spPr bwMode="auto">
          <a:xfrm>
            <a:off x="1676400" y="5410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527" name="Rectangle 76"/>
          <p:cNvSpPr>
            <a:spLocks noChangeArrowheads="1"/>
          </p:cNvSpPr>
          <p:nvPr/>
        </p:nvSpPr>
        <p:spPr bwMode="auto">
          <a:xfrm>
            <a:off x="3962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op</a:t>
            </a:r>
          </a:p>
        </p:txBody>
      </p:sp>
      <p:sp>
        <p:nvSpPr>
          <p:cNvPr id="19528" name="Rectangle 77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offset</a:t>
            </a:r>
          </a:p>
        </p:txBody>
      </p:sp>
      <p:sp>
        <p:nvSpPr>
          <p:cNvPr id="19529" name="Rectangle 78"/>
          <p:cNvSpPr>
            <a:spLocks noChangeArrowheads="1"/>
          </p:cNvSpPr>
          <p:nvPr/>
        </p:nvSpPr>
        <p:spPr bwMode="auto">
          <a:xfrm>
            <a:off x="3962400" y="3505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valB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19530" name="Rectangle 79"/>
          <p:cNvSpPr>
            <a:spLocks noChangeArrowheads="1"/>
          </p:cNvSpPr>
          <p:nvPr/>
        </p:nvSpPr>
        <p:spPr bwMode="auto">
          <a:xfrm>
            <a:off x="3962400" y="2895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valA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19531" name="Rectangle 80"/>
          <p:cNvSpPr>
            <a:spLocks noChangeArrowheads="1"/>
          </p:cNvSpPr>
          <p:nvPr/>
        </p:nvSpPr>
        <p:spPr bwMode="auto">
          <a:xfrm>
            <a:off x="39624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PC+1</a:t>
            </a:r>
          </a:p>
        </p:txBody>
      </p:sp>
      <p:sp>
        <p:nvSpPr>
          <p:cNvPr id="19532" name="Rectangle 81"/>
          <p:cNvSpPr>
            <a:spLocks noChangeArrowheads="1"/>
          </p:cNvSpPr>
          <p:nvPr/>
        </p:nvSpPr>
        <p:spPr bwMode="auto">
          <a:xfrm>
            <a:off x="11430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PC+1</a:t>
            </a:r>
          </a:p>
        </p:txBody>
      </p:sp>
      <p:sp>
        <p:nvSpPr>
          <p:cNvPr id="19533" name="Rectangle 82"/>
          <p:cNvSpPr>
            <a:spLocks noChangeArrowheads="1"/>
          </p:cNvSpPr>
          <p:nvPr/>
        </p:nvSpPr>
        <p:spPr bwMode="auto">
          <a:xfrm>
            <a:off x="6248400" y="1828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target</a:t>
            </a:r>
          </a:p>
        </p:txBody>
      </p:sp>
      <p:sp>
        <p:nvSpPr>
          <p:cNvPr id="19534" name="Rectangle 83"/>
          <p:cNvSpPr>
            <a:spLocks noChangeArrowheads="1"/>
          </p:cNvSpPr>
          <p:nvPr/>
        </p:nvSpPr>
        <p:spPr bwMode="auto">
          <a:xfrm>
            <a:off x="62484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ALU</a:t>
            </a:r>
          </a:p>
          <a:p>
            <a:pPr algn="ctr"/>
            <a:r>
              <a:rPr lang="en-US" sz="1200" b="1" dirty="0">
                <a:latin typeface="Calibri" pitchFamily="34" charset="0"/>
              </a:rPr>
              <a:t>result</a:t>
            </a:r>
          </a:p>
        </p:txBody>
      </p:sp>
      <p:sp>
        <p:nvSpPr>
          <p:cNvPr id="19535" name="Rectangle 84"/>
          <p:cNvSpPr>
            <a:spLocks noChangeArrowheads="1"/>
          </p:cNvSpPr>
          <p:nvPr/>
        </p:nvSpPr>
        <p:spPr bwMode="auto">
          <a:xfrm>
            <a:off x="6248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op</a:t>
            </a:r>
          </a:p>
        </p:txBody>
      </p:sp>
      <p:sp>
        <p:nvSpPr>
          <p:cNvPr id="19536" name="Rectangle 85"/>
          <p:cNvSpPr>
            <a:spLocks noChangeArrowheads="1"/>
          </p:cNvSpPr>
          <p:nvPr/>
        </p:nvSpPr>
        <p:spPr bwMode="auto">
          <a:xfrm>
            <a:off x="6248400" y="4343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valB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19537" name="Rectangle 86"/>
          <p:cNvSpPr>
            <a:spLocks noChangeArrowheads="1"/>
          </p:cNvSpPr>
          <p:nvPr/>
        </p:nvSpPr>
        <p:spPr bwMode="auto">
          <a:xfrm>
            <a:off x="78486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op</a:t>
            </a:r>
          </a:p>
        </p:txBody>
      </p:sp>
      <p:sp>
        <p:nvSpPr>
          <p:cNvPr id="19538" name="Rectangle 87"/>
          <p:cNvSpPr>
            <a:spLocks noChangeArrowheads="1"/>
          </p:cNvSpPr>
          <p:nvPr/>
        </p:nvSpPr>
        <p:spPr bwMode="auto">
          <a:xfrm>
            <a:off x="7848600" y="2667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ALU</a:t>
            </a:r>
          </a:p>
          <a:p>
            <a:pPr algn="ctr"/>
            <a:r>
              <a:rPr lang="en-US" sz="1200" b="1" dirty="0">
                <a:latin typeface="Calibri" pitchFamily="34" charset="0"/>
              </a:rPr>
              <a:t>result</a:t>
            </a:r>
          </a:p>
        </p:txBody>
      </p:sp>
      <p:sp>
        <p:nvSpPr>
          <p:cNvPr id="19539" name="Rectangle 88"/>
          <p:cNvSpPr>
            <a:spLocks noChangeArrowheads="1"/>
          </p:cNvSpPr>
          <p:nvPr/>
        </p:nvSpPr>
        <p:spPr bwMode="auto">
          <a:xfrm>
            <a:off x="78486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err="1">
                <a:latin typeface="Calibri" pitchFamily="34" charset="0"/>
              </a:rPr>
              <a:t>mdata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9540" name="Line 89"/>
          <p:cNvSpPr>
            <a:spLocks noChangeShapeType="1"/>
          </p:cNvSpPr>
          <p:nvPr/>
        </p:nvSpPr>
        <p:spPr bwMode="auto">
          <a:xfrm>
            <a:off x="8939213" y="3048000"/>
            <a:ext cx="128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541" name="Line 90"/>
          <p:cNvSpPr>
            <a:spLocks noChangeShapeType="1"/>
          </p:cNvSpPr>
          <p:nvPr/>
        </p:nvSpPr>
        <p:spPr bwMode="auto">
          <a:xfrm>
            <a:off x="9067800" y="30480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542" name="Rectangle 91"/>
          <p:cNvSpPr>
            <a:spLocks noChangeArrowheads="1"/>
          </p:cNvSpPr>
          <p:nvPr/>
        </p:nvSpPr>
        <p:spPr bwMode="auto">
          <a:xfrm>
            <a:off x="6248400" y="2438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eq</a:t>
            </a:r>
            <a:r>
              <a:rPr lang="en-US" sz="1600" b="1" dirty="0">
                <a:latin typeface="Calibri" pitchFamily="34" charset="0"/>
              </a:rPr>
              <a:t>?</a:t>
            </a:r>
          </a:p>
        </p:txBody>
      </p:sp>
      <p:sp>
        <p:nvSpPr>
          <p:cNvPr id="19543" name="Rectangle 92"/>
          <p:cNvSpPr>
            <a:spLocks noChangeArrowheads="1"/>
          </p:cNvSpPr>
          <p:nvPr/>
        </p:nvSpPr>
        <p:spPr bwMode="auto">
          <a:xfrm rot="5400000">
            <a:off x="609600" y="30480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instruction</a:t>
            </a:r>
          </a:p>
        </p:txBody>
      </p:sp>
      <p:sp>
        <p:nvSpPr>
          <p:cNvPr id="19544" name="Rectangle 93"/>
          <p:cNvSpPr>
            <a:spLocks noChangeArrowheads="1"/>
          </p:cNvSpPr>
          <p:nvPr/>
        </p:nvSpPr>
        <p:spPr bwMode="auto">
          <a:xfrm>
            <a:off x="3200400" y="2819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19545" name="Rectangle 94"/>
          <p:cNvSpPr>
            <a:spLocks noChangeArrowheads="1"/>
          </p:cNvSpPr>
          <p:nvPr/>
        </p:nvSpPr>
        <p:spPr bwMode="auto">
          <a:xfrm>
            <a:off x="3200400" y="30480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19546" name="Rectangle 95"/>
          <p:cNvSpPr>
            <a:spLocks noChangeArrowheads="1"/>
          </p:cNvSpPr>
          <p:nvPr/>
        </p:nvSpPr>
        <p:spPr bwMode="auto">
          <a:xfrm>
            <a:off x="3200400" y="3276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19547" name="Rectangle 96"/>
          <p:cNvSpPr>
            <a:spLocks noChangeArrowheads="1"/>
          </p:cNvSpPr>
          <p:nvPr/>
        </p:nvSpPr>
        <p:spPr bwMode="auto">
          <a:xfrm>
            <a:off x="3200400" y="3505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19548" name="Rectangle 97"/>
          <p:cNvSpPr>
            <a:spLocks noChangeArrowheads="1"/>
          </p:cNvSpPr>
          <p:nvPr/>
        </p:nvSpPr>
        <p:spPr bwMode="auto">
          <a:xfrm>
            <a:off x="3200400" y="2590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19549" name="Rectangle 98"/>
          <p:cNvSpPr>
            <a:spLocks noChangeArrowheads="1"/>
          </p:cNvSpPr>
          <p:nvPr/>
        </p:nvSpPr>
        <p:spPr bwMode="auto">
          <a:xfrm>
            <a:off x="3200400" y="3733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19550" name="Rectangle 99"/>
          <p:cNvSpPr>
            <a:spLocks noChangeArrowheads="1"/>
          </p:cNvSpPr>
          <p:nvPr/>
        </p:nvSpPr>
        <p:spPr bwMode="auto">
          <a:xfrm>
            <a:off x="3200400" y="23622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0</a:t>
            </a:r>
          </a:p>
        </p:txBody>
      </p:sp>
      <p:sp>
        <p:nvSpPr>
          <p:cNvPr id="19551" name="Rectangle 100"/>
          <p:cNvSpPr>
            <a:spLocks noChangeArrowheads="1"/>
          </p:cNvSpPr>
          <p:nvPr/>
        </p:nvSpPr>
        <p:spPr bwMode="auto">
          <a:xfrm>
            <a:off x="3200400" y="3962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19552" name="Rectangle 101"/>
          <p:cNvSpPr>
            <a:spLocks noChangeArrowheads="1"/>
          </p:cNvSpPr>
          <p:nvPr/>
        </p:nvSpPr>
        <p:spPr bwMode="auto">
          <a:xfrm>
            <a:off x="2957513" y="2828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R2</a:t>
            </a:r>
          </a:p>
        </p:txBody>
      </p:sp>
      <p:sp>
        <p:nvSpPr>
          <p:cNvPr id="19553" name="Rectangle 102"/>
          <p:cNvSpPr>
            <a:spLocks noChangeArrowheads="1"/>
          </p:cNvSpPr>
          <p:nvPr/>
        </p:nvSpPr>
        <p:spPr bwMode="auto">
          <a:xfrm>
            <a:off x="2957513" y="3057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R3</a:t>
            </a:r>
          </a:p>
        </p:txBody>
      </p:sp>
      <p:sp>
        <p:nvSpPr>
          <p:cNvPr id="19554" name="Rectangle 103"/>
          <p:cNvSpPr>
            <a:spLocks noChangeArrowheads="1"/>
          </p:cNvSpPr>
          <p:nvPr/>
        </p:nvSpPr>
        <p:spPr bwMode="auto">
          <a:xfrm>
            <a:off x="2957513" y="3286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R4</a:t>
            </a:r>
          </a:p>
        </p:txBody>
      </p:sp>
      <p:sp>
        <p:nvSpPr>
          <p:cNvPr id="19555" name="Rectangle 104"/>
          <p:cNvSpPr>
            <a:spLocks noChangeArrowheads="1"/>
          </p:cNvSpPr>
          <p:nvPr/>
        </p:nvSpPr>
        <p:spPr bwMode="auto">
          <a:xfrm>
            <a:off x="2957513" y="3514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R5</a:t>
            </a:r>
          </a:p>
        </p:txBody>
      </p:sp>
      <p:sp>
        <p:nvSpPr>
          <p:cNvPr id="19556" name="Rectangle 105"/>
          <p:cNvSpPr>
            <a:spLocks noChangeArrowheads="1"/>
          </p:cNvSpPr>
          <p:nvPr/>
        </p:nvSpPr>
        <p:spPr bwMode="auto">
          <a:xfrm>
            <a:off x="2957513" y="2600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R1</a:t>
            </a:r>
          </a:p>
        </p:txBody>
      </p:sp>
      <p:sp>
        <p:nvSpPr>
          <p:cNvPr id="19557" name="Rectangle 106"/>
          <p:cNvSpPr>
            <a:spLocks noChangeArrowheads="1"/>
          </p:cNvSpPr>
          <p:nvPr/>
        </p:nvSpPr>
        <p:spPr bwMode="auto">
          <a:xfrm>
            <a:off x="2957513" y="3743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R6</a:t>
            </a:r>
          </a:p>
        </p:txBody>
      </p:sp>
      <p:sp>
        <p:nvSpPr>
          <p:cNvPr id="19558" name="Rectangle 107"/>
          <p:cNvSpPr>
            <a:spLocks noChangeArrowheads="1"/>
          </p:cNvSpPr>
          <p:nvPr/>
        </p:nvSpPr>
        <p:spPr bwMode="auto">
          <a:xfrm>
            <a:off x="2957513" y="2371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R0</a:t>
            </a:r>
          </a:p>
        </p:txBody>
      </p:sp>
      <p:sp>
        <p:nvSpPr>
          <p:cNvPr id="19559" name="Rectangle 108"/>
          <p:cNvSpPr>
            <a:spLocks noChangeArrowheads="1"/>
          </p:cNvSpPr>
          <p:nvPr/>
        </p:nvSpPr>
        <p:spPr bwMode="auto">
          <a:xfrm>
            <a:off x="2957513" y="3971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R7</a:t>
            </a:r>
          </a:p>
        </p:txBody>
      </p:sp>
      <p:sp>
        <p:nvSpPr>
          <p:cNvPr id="19560" name="Text Box 109"/>
          <p:cNvSpPr txBox="1">
            <a:spLocks noChangeArrowheads="1"/>
          </p:cNvSpPr>
          <p:nvPr/>
        </p:nvSpPr>
        <p:spPr bwMode="auto">
          <a:xfrm>
            <a:off x="2228850" y="2662238"/>
            <a:ext cx="48109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regA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9561" name="Text Box 110"/>
          <p:cNvSpPr txBox="1">
            <a:spLocks noChangeArrowheads="1"/>
          </p:cNvSpPr>
          <p:nvPr/>
        </p:nvSpPr>
        <p:spPr bwMode="auto">
          <a:xfrm>
            <a:off x="2233613" y="2886075"/>
            <a:ext cx="47468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regB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9562" name="Rectangle 111"/>
          <p:cNvSpPr>
            <a:spLocks noChangeArrowheads="1"/>
          </p:cNvSpPr>
          <p:nvPr/>
        </p:nvSpPr>
        <p:spPr bwMode="auto">
          <a:xfrm>
            <a:off x="19812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563" name="Rectangle 112"/>
          <p:cNvSpPr>
            <a:spLocks noChangeArrowheads="1"/>
          </p:cNvSpPr>
          <p:nvPr/>
        </p:nvSpPr>
        <p:spPr bwMode="auto">
          <a:xfrm>
            <a:off x="22098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564" name="Rectangle 113"/>
          <p:cNvSpPr>
            <a:spLocks noChangeArrowheads="1"/>
          </p:cNvSpPr>
          <p:nvPr/>
        </p:nvSpPr>
        <p:spPr bwMode="auto">
          <a:xfrm>
            <a:off x="24384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565" name="Line 114"/>
          <p:cNvSpPr>
            <a:spLocks noChangeShapeType="1"/>
          </p:cNvSpPr>
          <p:nvPr/>
        </p:nvSpPr>
        <p:spPr bwMode="auto">
          <a:xfrm>
            <a:off x="2667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567" name="Line 119"/>
          <p:cNvSpPr>
            <a:spLocks noChangeShapeType="1"/>
          </p:cNvSpPr>
          <p:nvPr/>
        </p:nvSpPr>
        <p:spPr bwMode="auto">
          <a:xfrm flipH="1">
            <a:off x="2286000" y="5105400"/>
            <a:ext cx="678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568" name="Line 120"/>
          <p:cNvSpPr>
            <a:spLocks noChangeShapeType="1"/>
          </p:cNvSpPr>
          <p:nvPr/>
        </p:nvSpPr>
        <p:spPr bwMode="auto">
          <a:xfrm flipV="1">
            <a:off x="2286000" y="38862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run this program with a data hazard through our 5-stage pipeline</a:t>
            </a:r>
            <a:br>
              <a:rPr lang="en-US" dirty="0"/>
            </a:br>
            <a:r>
              <a:rPr lang="en-US" b="1" dirty="0"/>
              <a:t>add	1    2    </a:t>
            </a:r>
            <a:r>
              <a:rPr lang="en-US" b="1" u="sng" dirty="0">
                <a:solidFill>
                  <a:srgbClr val="0000FF"/>
                </a:solidFill>
              </a:rPr>
              <a:t>3</a:t>
            </a:r>
            <a:br>
              <a:rPr lang="en-US" b="1" u="sng" dirty="0">
                <a:solidFill>
                  <a:srgbClr val="0000FF"/>
                </a:solidFill>
              </a:rPr>
            </a:br>
            <a:r>
              <a:rPr lang="en-US" b="1" dirty="0"/>
              <a:t>nor		</a:t>
            </a:r>
            <a:r>
              <a:rPr lang="en-US" b="1" u="sng" dirty="0">
                <a:solidFill>
                  <a:srgbClr val="0000FF"/>
                </a:solidFill>
              </a:rPr>
              <a:t>3</a:t>
            </a:r>
            <a:r>
              <a:rPr lang="en-US" b="1" dirty="0"/>
              <a:t>    4    5</a:t>
            </a:r>
            <a:endParaRPr lang="en-US" dirty="0"/>
          </a:p>
          <a:p>
            <a:r>
              <a:rPr lang="en-US" dirty="0"/>
              <a:t>We will start at the beginning of cycle 3, where add is in the EX stage, and </a:t>
            </a:r>
            <a:r>
              <a:rPr lang="en-US" dirty="0" err="1"/>
              <a:t>nand</a:t>
            </a:r>
            <a:r>
              <a:rPr lang="en-US" dirty="0"/>
              <a:t> is in the ID stage, about to read a register value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C0C711-2575-43BA-9E87-6C186AD8D5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6" name="Group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833498"/>
              </p:ext>
            </p:extLst>
          </p:nvPr>
        </p:nvGraphicFramePr>
        <p:xfrm>
          <a:off x="685800" y="4114800"/>
          <a:ext cx="2819400" cy="187007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Time: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add 1 2 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nor 3 4 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95800" y="4876800"/>
            <a:ext cx="2209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Hazard!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 bwMode="auto">
          <a:xfrm flipH="1">
            <a:off x="3276600" y="5105400"/>
            <a:ext cx="12192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400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FAF8CB-C2C4-4BF8-92B1-17862EC7DD9E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20483" name="Group 2"/>
          <p:cNvGrpSpPr>
            <a:grpSpLocks/>
          </p:cNvGrpSpPr>
          <p:nvPr/>
        </p:nvGrpSpPr>
        <p:grpSpPr bwMode="auto">
          <a:xfrm>
            <a:off x="1524000" y="2286000"/>
            <a:ext cx="1443038" cy="1676400"/>
            <a:chOff x="1248" y="1584"/>
            <a:chExt cx="816" cy="960"/>
          </a:xfrm>
        </p:grpSpPr>
        <p:sp>
          <p:nvSpPr>
            <p:cNvPr id="20603" name="Oval 3" descr="Weave"/>
            <p:cNvSpPr>
              <a:spLocks noChangeArrowheads="1"/>
            </p:cNvSpPr>
            <p:nvPr/>
          </p:nvSpPr>
          <p:spPr bwMode="auto">
            <a:xfrm>
              <a:off x="1248" y="1728"/>
              <a:ext cx="816" cy="816"/>
            </a:xfrm>
            <a:prstGeom prst="ellipse">
              <a:avLst/>
            </a:prstGeom>
            <a:pattFill prst="weave">
              <a:fgClr>
                <a:srgbClr val="FF9900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20604" name="Text Box 4"/>
            <p:cNvSpPr txBox="1">
              <a:spLocks noChangeArrowheads="1"/>
            </p:cNvSpPr>
            <p:nvPr/>
          </p:nvSpPr>
          <p:spPr bwMode="auto">
            <a:xfrm>
              <a:off x="1248" y="1584"/>
              <a:ext cx="720" cy="1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  <a:latin typeface="Calibri" pitchFamily="34" charset="0"/>
                </a:rPr>
                <a:t>Hazard detection</a:t>
              </a:r>
            </a:p>
          </p:txBody>
        </p:sp>
      </p:grpSp>
      <p:sp>
        <p:nvSpPr>
          <p:cNvPr id="20484" name="Line 5"/>
          <p:cNvSpPr>
            <a:spLocks noChangeShapeType="1"/>
          </p:cNvSpPr>
          <p:nvPr/>
        </p:nvSpPr>
        <p:spPr bwMode="auto">
          <a:xfrm>
            <a:off x="1676400" y="33528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485" name="Line 6"/>
          <p:cNvSpPr>
            <a:spLocks noChangeShapeType="1"/>
          </p:cNvSpPr>
          <p:nvPr/>
        </p:nvSpPr>
        <p:spPr bwMode="auto">
          <a:xfrm>
            <a:off x="1676400" y="35052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486" name="Line 7"/>
          <p:cNvSpPr>
            <a:spLocks noChangeShapeType="1"/>
          </p:cNvSpPr>
          <p:nvPr/>
        </p:nvSpPr>
        <p:spPr bwMode="auto">
          <a:xfrm>
            <a:off x="1905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487" name="Line 8"/>
          <p:cNvSpPr>
            <a:spLocks noChangeShapeType="1"/>
          </p:cNvSpPr>
          <p:nvPr/>
        </p:nvSpPr>
        <p:spPr bwMode="auto">
          <a:xfrm flipH="1" flipV="1">
            <a:off x="5229225" y="3876675"/>
            <a:ext cx="117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488" name="Line 9"/>
          <p:cNvSpPr>
            <a:spLocks noChangeShapeType="1"/>
          </p:cNvSpPr>
          <p:nvPr/>
        </p:nvSpPr>
        <p:spPr bwMode="auto">
          <a:xfrm flipV="1">
            <a:off x="5715000" y="25908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489" name="Rectangle 10"/>
          <p:cNvSpPr>
            <a:spLocks noChangeArrowheads="1"/>
          </p:cNvSpPr>
          <p:nvPr/>
        </p:nvSpPr>
        <p:spPr bwMode="auto">
          <a:xfrm>
            <a:off x="6248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490" name="Line 11"/>
          <p:cNvSpPr>
            <a:spLocks noChangeShapeType="1"/>
          </p:cNvSpPr>
          <p:nvPr/>
        </p:nvSpPr>
        <p:spPr bwMode="auto">
          <a:xfrm>
            <a:off x="6705600" y="44958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491" name="Rectangle 12"/>
          <p:cNvSpPr>
            <a:spLocks noChangeArrowheads="1"/>
          </p:cNvSpPr>
          <p:nvPr/>
        </p:nvSpPr>
        <p:spPr bwMode="auto">
          <a:xfrm>
            <a:off x="152400" y="2933700"/>
            <a:ext cx="3048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PC</a:t>
            </a:r>
          </a:p>
        </p:txBody>
      </p:sp>
      <p:sp>
        <p:nvSpPr>
          <p:cNvPr id="20492" name="Rectangle 13"/>
          <p:cNvSpPr>
            <a:spLocks noChangeArrowheads="1"/>
          </p:cNvSpPr>
          <p:nvPr/>
        </p:nvSpPr>
        <p:spPr bwMode="auto">
          <a:xfrm>
            <a:off x="609600" y="2857500"/>
            <a:ext cx="4572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Inst</a:t>
            </a:r>
          </a:p>
          <a:p>
            <a:pPr algn="ctr"/>
            <a:r>
              <a:rPr lang="en-US" sz="1400" dirty="0" err="1">
                <a:latin typeface="Calibri" pitchFamily="34" charset="0"/>
              </a:rPr>
              <a:t>mem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493" name="Rectangle 14"/>
          <p:cNvSpPr>
            <a:spLocks noChangeArrowheads="1"/>
          </p:cNvSpPr>
          <p:nvPr/>
        </p:nvSpPr>
        <p:spPr bwMode="auto">
          <a:xfrm rot="-5400000">
            <a:off x="2247900" y="28575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Calibri" pitchFamily="34" charset="0"/>
              </a:rPr>
              <a:t>Register file</a:t>
            </a: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20494" name="AutoShape 15"/>
          <p:cNvSpPr>
            <a:spLocks noChangeArrowheads="1"/>
          </p:cNvSpPr>
          <p:nvPr/>
        </p:nvSpPr>
        <p:spPr bwMode="auto">
          <a:xfrm rot="-5400000">
            <a:off x="8286750" y="29146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grpSp>
        <p:nvGrpSpPr>
          <p:cNvPr id="20495" name="Group 16"/>
          <p:cNvGrpSpPr>
            <a:grpSpLocks/>
          </p:cNvGrpSpPr>
          <p:nvPr/>
        </p:nvGrpSpPr>
        <p:grpSpPr bwMode="auto">
          <a:xfrm>
            <a:off x="5334000" y="2743200"/>
            <a:ext cx="531985" cy="1371600"/>
            <a:chOff x="-72" y="2365"/>
            <a:chExt cx="389" cy="1056"/>
          </a:xfrm>
        </p:grpSpPr>
        <p:sp>
          <p:nvSpPr>
            <p:cNvPr id="20601" name="Freeform 17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598 w 672"/>
                <a:gd name="T1" fmla="*/ 854 h 288"/>
                <a:gd name="T2" fmla="*/ 6438 w 672"/>
                <a:gd name="T3" fmla="*/ 0 h 288"/>
                <a:gd name="T4" fmla="*/ 4141 w 672"/>
                <a:gd name="T5" fmla="*/ 0 h 288"/>
                <a:gd name="T6" fmla="*/ 3679 w 672"/>
                <a:gd name="T7" fmla="*/ 285 h 288"/>
                <a:gd name="T8" fmla="*/ 2763 w 672"/>
                <a:gd name="T9" fmla="*/ 285 h 288"/>
                <a:gd name="T10" fmla="*/ 2296 w 672"/>
                <a:gd name="T11" fmla="*/ 0 h 288"/>
                <a:gd name="T12" fmla="*/ 0 w 672"/>
                <a:gd name="T13" fmla="*/ 0 h 288"/>
                <a:gd name="T14" fmla="*/ 1842 w 672"/>
                <a:gd name="T15" fmla="*/ 854 h 288"/>
                <a:gd name="T16" fmla="*/ 4598 w 672"/>
                <a:gd name="T17" fmla="*/ 854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0602" name="Text Box 18"/>
            <p:cNvSpPr txBox="1">
              <a:spLocks noChangeArrowheads="1"/>
            </p:cNvSpPr>
            <p:nvPr/>
          </p:nvSpPr>
          <p:spPr bwMode="auto">
            <a:xfrm>
              <a:off x="96" y="2630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A</a:t>
              </a:r>
            </a:p>
            <a:p>
              <a:r>
                <a:rPr lang="en-US" sz="1400" b="1" dirty="0">
                  <a:latin typeface="Calibri" pitchFamily="34" charset="0"/>
                </a:rPr>
                <a:t>L</a:t>
              </a:r>
            </a:p>
            <a:p>
              <a:r>
                <a:rPr lang="en-US" sz="1400" b="1" dirty="0">
                  <a:latin typeface="Calibri" pitchFamily="34" charset="0"/>
                </a:rPr>
                <a:t>U</a:t>
              </a:r>
            </a:p>
          </p:txBody>
        </p:sp>
      </p:grpSp>
      <p:sp>
        <p:nvSpPr>
          <p:cNvPr id="20496" name="AutoShape 19"/>
          <p:cNvSpPr>
            <a:spLocks noChangeArrowheads="1"/>
          </p:cNvSpPr>
          <p:nvPr/>
        </p:nvSpPr>
        <p:spPr bwMode="auto">
          <a:xfrm rot="5400000" flipH="1">
            <a:off x="171450" y="1047750"/>
            <a:ext cx="7620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X</a:t>
            </a:r>
          </a:p>
        </p:txBody>
      </p:sp>
      <p:sp>
        <p:nvSpPr>
          <p:cNvPr id="20497" name="Rectangle 20"/>
          <p:cNvSpPr>
            <a:spLocks noChangeArrowheads="1"/>
          </p:cNvSpPr>
          <p:nvPr/>
        </p:nvSpPr>
        <p:spPr bwMode="auto">
          <a:xfrm>
            <a:off x="304800" y="18288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0498" name="Rectangle 21"/>
          <p:cNvSpPr>
            <a:spLocks noChangeArrowheads="1"/>
          </p:cNvSpPr>
          <p:nvPr/>
        </p:nvSpPr>
        <p:spPr bwMode="auto">
          <a:xfrm>
            <a:off x="1143000" y="800100"/>
            <a:ext cx="457200" cy="529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499" name="Rectangle 22"/>
          <p:cNvSpPr>
            <a:spLocks noChangeArrowheads="1"/>
          </p:cNvSpPr>
          <p:nvPr/>
        </p:nvSpPr>
        <p:spPr bwMode="auto">
          <a:xfrm>
            <a:off x="3962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500" name="Rectangle 23"/>
          <p:cNvSpPr>
            <a:spLocks noChangeArrowheads="1"/>
          </p:cNvSpPr>
          <p:nvPr/>
        </p:nvSpPr>
        <p:spPr bwMode="auto">
          <a:xfrm>
            <a:off x="7010400" y="2971800"/>
            <a:ext cx="6858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Data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memory</a:t>
            </a:r>
          </a:p>
        </p:txBody>
      </p:sp>
      <p:sp>
        <p:nvSpPr>
          <p:cNvPr id="20501" name="Rectangle 24"/>
          <p:cNvSpPr>
            <a:spLocks noChangeArrowheads="1"/>
          </p:cNvSpPr>
          <p:nvPr/>
        </p:nvSpPr>
        <p:spPr bwMode="auto">
          <a:xfrm>
            <a:off x="78486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20502" name="Group 25"/>
          <p:cNvGrpSpPr>
            <a:grpSpLocks/>
          </p:cNvGrpSpPr>
          <p:nvPr/>
        </p:nvGrpSpPr>
        <p:grpSpPr bwMode="auto">
          <a:xfrm>
            <a:off x="609600" y="1828800"/>
            <a:ext cx="427038" cy="762000"/>
            <a:chOff x="624" y="1248"/>
            <a:chExt cx="269" cy="480"/>
          </a:xfrm>
        </p:grpSpPr>
        <p:sp>
          <p:nvSpPr>
            <p:cNvPr id="20599" name="Freeform 26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0600" name="Text Box 27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grpSp>
        <p:nvGrpSpPr>
          <p:cNvPr id="20503" name="Group 28"/>
          <p:cNvGrpSpPr>
            <a:grpSpLocks/>
          </p:cNvGrpSpPr>
          <p:nvPr/>
        </p:nvGrpSpPr>
        <p:grpSpPr bwMode="auto">
          <a:xfrm>
            <a:off x="4876800" y="1600200"/>
            <a:ext cx="427038" cy="762000"/>
            <a:chOff x="624" y="1248"/>
            <a:chExt cx="269" cy="480"/>
          </a:xfrm>
        </p:grpSpPr>
        <p:sp>
          <p:nvSpPr>
            <p:cNvPr id="20597" name="Freeform 29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0598" name="Text Box 30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sp>
        <p:nvSpPr>
          <p:cNvPr id="20504" name="Line 31"/>
          <p:cNvSpPr>
            <a:spLocks noChangeShapeType="1"/>
          </p:cNvSpPr>
          <p:nvPr/>
        </p:nvSpPr>
        <p:spPr bwMode="auto">
          <a:xfrm>
            <a:off x="1066800" y="328295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05" name="Line 32"/>
          <p:cNvSpPr>
            <a:spLocks noChangeShapeType="1"/>
          </p:cNvSpPr>
          <p:nvPr/>
        </p:nvSpPr>
        <p:spPr bwMode="auto">
          <a:xfrm>
            <a:off x="990600" y="2209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06" name="Line 33"/>
          <p:cNvSpPr>
            <a:spLocks noChangeShapeType="1"/>
          </p:cNvSpPr>
          <p:nvPr/>
        </p:nvSpPr>
        <p:spPr bwMode="auto">
          <a:xfrm flipV="1">
            <a:off x="1066800" y="1447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07" name="Line 34"/>
          <p:cNvSpPr>
            <a:spLocks noChangeShapeType="1"/>
          </p:cNvSpPr>
          <p:nvPr/>
        </p:nvSpPr>
        <p:spPr bwMode="auto">
          <a:xfrm flipH="1">
            <a:off x="714375" y="1447800"/>
            <a:ext cx="428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08" name="Line 35"/>
          <p:cNvSpPr>
            <a:spLocks noChangeShapeType="1"/>
          </p:cNvSpPr>
          <p:nvPr/>
        </p:nvSpPr>
        <p:spPr bwMode="auto">
          <a:xfrm>
            <a:off x="538163" y="1938338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09" name="Line 36"/>
          <p:cNvSpPr>
            <a:spLocks noChangeShapeType="1"/>
          </p:cNvSpPr>
          <p:nvPr/>
        </p:nvSpPr>
        <p:spPr bwMode="auto">
          <a:xfrm flipV="1">
            <a:off x="457200" y="3276600"/>
            <a:ext cx="1524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10" name="Line 37"/>
          <p:cNvSpPr>
            <a:spLocks noChangeShapeType="1"/>
          </p:cNvSpPr>
          <p:nvPr/>
        </p:nvSpPr>
        <p:spPr bwMode="auto">
          <a:xfrm flipV="1">
            <a:off x="533400" y="2438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11" name="Line 38"/>
          <p:cNvSpPr>
            <a:spLocks noChangeShapeType="1"/>
          </p:cNvSpPr>
          <p:nvPr/>
        </p:nvSpPr>
        <p:spPr bwMode="auto">
          <a:xfrm>
            <a:off x="533400" y="24384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12" name="Line 39"/>
          <p:cNvSpPr>
            <a:spLocks noChangeShapeType="1"/>
          </p:cNvSpPr>
          <p:nvPr/>
        </p:nvSpPr>
        <p:spPr bwMode="auto">
          <a:xfrm flipV="1">
            <a:off x="76200" y="12192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13" name="Line 40"/>
          <p:cNvSpPr>
            <a:spLocks noChangeShapeType="1"/>
          </p:cNvSpPr>
          <p:nvPr/>
        </p:nvSpPr>
        <p:spPr bwMode="auto">
          <a:xfrm>
            <a:off x="76200" y="1219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14" name="Line 41"/>
          <p:cNvSpPr>
            <a:spLocks noChangeShapeType="1"/>
          </p:cNvSpPr>
          <p:nvPr/>
        </p:nvSpPr>
        <p:spPr bwMode="auto">
          <a:xfrm>
            <a:off x="76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15" name="Line 42"/>
          <p:cNvSpPr>
            <a:spLocks noChangeShapeType="1"/>
          </p:cNvSpPr>
          <p:nvPr/>
        </p:nvSpPr>
        <p:spPr bwMode="auto">
          <a:xfrm>
            <a:off x="1600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16" name="Line 43"/>
          <p:cNvSpPr>
            <a:spLocks noChangeShapeType="1"/>
          </p:cNvSpPr>
          <p:nvPr/>
        </p:nvSpPr>
        <p:spPr bwMode="auto">
          <a:xfrm>
            <a:off x="1676400" y="2895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17" name="Line 44"/>
          <p:cNvSpPr>
            <a:spLocks noChangeShapeType="1"/>
          </p:cNvSpPr>
          <p:nvPr/>
        </p:nvSpPr>
        <p:spPr bwMode="auto">
          <a:xfrm>
            <a:off x="1676400" y="4267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18" name="Line 45"/>
          <p:cNvSpPr>
            <a:spLocks noChangeShapeType="1"/>
          </p:cNvSpPr>
          <p:nvPr/>
        </p:nvSpPr>
        <p:spPr bwMode="auto">
          <a:xfrm>
            <a:off x="1676400" y="2895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19" name="Line 46"/>
          <p:cNvSpPr>
            <a:spLocks noChangeShapeType="1"/>
          </p:cNvSpPr>
          <p:nvPr/>
        </p:nvSpPr>
        <p:spPr bwMode="auto">
          <a:xfrm>
            <a:off x="1676400" y="3124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20" name="Line 47"/>
          <p:cNvSpPr>
            <a:spLocks noChangeShapeType="1"/>
          </p:cNvSpPr>
          <p:nvPr/>
        </p:nvSpPr>
        <p:spPr bwMode="auto">
          <a:xfrm>
            <a:off x="3581400" y="36576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21" name="Line 48"/>
          <p:cNvSpPr>
            <a:spLocks noChangeShapeType="1"/>
          </p:cNvSpPr>
          <p:nvPr/>
        </p:nvSpPr>
        <p:spPr bwMode="auto">
          <a:xfrm>
            <a:off x="3581400" y="3048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22" name="Line 49"/>
          <p:cNvSpPr>
            <a:spLocks noChangeShapeType="1"/>
          </p:cNvSpPr>
          <p:nvPr/>
        </p:nvSpPr>
        <p:spPr bwMode="auto">
          <a:xfrm>
            <a:off x="4419600" y="3657600"/>
            <a:ext cx="457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23" name="Line 50"/>
          <p:cNvSpPr>
            <a:spLocks noChangeShapeType="1"/>
          </p:cNvSpPr>
          <p:nvPr/>
        </p:nvSpPr>
        <p:spPr bwMode="auto">
          <a:xfrm>
            <a:off x="4419600" y="3048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24" name="Line 51"/>
          <p:cNvSpPr>
            <a:spLocks noChangeShapeType="1"/>
          </p:cNvSpPr>
          <p:nvPr/>
        </p:nvSpPr>
        <p:spPr bwMode="auto">
          <a:xfrm flipV="1">
            <a:off x="1600200" y="22098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25" name="Line 52"/>
          <p:cNvSpPr>
            <a:spLocks noChangeShapeType="1"/>
          </p:cNvSpPr>
          <p:nvPr/>
        </p:nvSpPr>
        <p:spPr bwMode="auto">
          <a:xfrm>
            <a:off x="4419600" y="2209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26" name="Line 53"/>
          <p:cNvSpPr>
            <a:spLocks noChangeShapeType="1"/>
          </p:cNvSpPr>
          <p:nvPr/>
        </p:nvSpPr>
        <p:spPr bwMode="auto">
          <a:xfrm>
            <a:off x="4419600" y="42672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27" name="Line 54"/>
          <p:cNvSpPr>
            <a:spLocks noChangeShapeType="1"/>
          </p:cNvSpPr>
          <p:nvPr/>
        </p:nvSpPr>
        <p:spPr bwMode="auto">
          <a:xfrm flipV="1">
            <a:off x="4572000" y="17526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28" name="Line 55"/>
          <p:cNvSpPr>
            <a:spLocks noChangeShapeType="1"/>
          </p:cNvSpPr>
          <p:nvPr/>
        </p:nvSpPr>
        <p:spPr bwMode="auto">
          <a:xfrm>
            <a:off x="4572000" y="1752600"/>
            <a:ext cx="30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29" name="AutoShape 56"/>
          <p:cNvSpPr>
            <a:spLocks noChangeArrowheads="1"/>
          </p:cNvSpPr>
          <p:nvPr/>
        </p:nvSpPr>
        <p:spPr bwMode="auto">
          <a:xfrm rot="-5400000">
            <a:off x="45529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sp>
        <p:nvSpPr>
          <p:cNvPr id="20530" name="Line 57"/>
          <p:cNvSpPr>
            <a:spLocks noChangeShapeType="1"/>
          </p:cNvSpPr>
          <p:nvPr/>
        </p:nvSpPr>
        <p:spPr bwMode="auto">
          <a:xfrm>
            <a:off x="5815013" y="3429000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31" name="Line 58"/>
          <p:cNvSpPr>
            <a:spLocks noChangeShapeType="1"/>
          </p:cNvSpPr>
          <p:nvPr/>
        </p:nvSpPr>
        <p:spPr bwMode="auto">
          <a:xfrm>
            <a:off x="5257800" y="1981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32" name="Line 59"/>
          <p:cNvSpPr>
            <a:spLocks noChangeShapeType="1"/>
          </p:cNvSpPr>
          <p:nvPr/>
        </p:nvSpPr>
        <p:spPr bwMode="auto">
          <a:xfrm>
            <a:off x="67056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33" name="Line 60"/>
          <p:cNvSpPr>
            <a:spLocks noChangeShapeType="1"/>
          </p:cNvSpPr>
          <p:nvPr/>
        </p:nvSpPr>
        <p:spPr bwMode="auto">
          <a:xfrm flipV="1">
            <a:off x="6934200" y="2819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34" name="Line 61"/>
          <p:cNvSpPr>
            <a:spLocks noChangeShapeType="1"/>
          </p:cNvSpPr>
          <p:nvPr/>
        </p:nvSpPr>
        <p:spPr bwMode="auto">
          <a:xfrm>
            <a:off x="6934200" y="2819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35" name="Line 62"/>
          <p:cNvSpPr>
            <a:spLocks noChangeShapeType="1"/>
          </p:cNvSpPr>
          <p:nvPr/>
        </p:nvSpPr>
        <p:spPr bwMode="auto">
          <a:xfrm>
            <a:off x="7696200" y="3352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36" name="Line 63"/>
          <p:cNvSpPr>
            <a:spLocks noChangeShapeType="1"/>
          </p:cNvSpPr>
          <p:nvPr/>
        </p:nvSpPr>
        <p:spPr bwMode="auto">
          <a:xfrm>
            <a:off x="83058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37" name="Line 64"/>
          <p:cNvSpPr>
            <a:spLocks noChangeShapeType="1"/>
          </p:cNvSpPr>
          <p:nvPr/>
        </p:nvSpPr>
        <p:spPr bwMode="auto">
          <a:xfrm>
            <a:off x="8305800" y="2819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38" name="Line 65"/>
          <p:cNvSpPr>
            <a:spLocks noChangeShapeType="1"/>
          </p:cNvSpPr>
          <p:nvPr/>
        </p:nvSpPr>
        <p:spPr bwMode="auto">
          <a:xfrm>
            <a:off x="4495800" y="36576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39" name="Line 66"/>
          <p:cNvSpPr>
            <a:spLocks noChangeShapeType="1"/>
          </p:cNvSpPr>
          <p:nvPr/>
        </p:nvSpPr>
        <p:spPr bwMode="auto">
          <a:xfrm>
            <a:off x="4495800" y="4495800"/>
            <a:ext cx="17526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40" name="Line 67"/>
          <p:cNvSpPr>
            <a:spLocks noChangeShapeType="1"/>
          </p:cNvSpPr>
          <p:nvPr/>
        </p:nvSpPr>
        <p:spPr bwMode="auto">
          <a:xfrm>
            <a:off x="2286000" y="38862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41" name="Line 68"/>
          <p:cNvSpPr>
            <a:spLocks noChangeShapeType="1"/>
          </p:cNvSpPr>
          <p:nvPr/>
        </p:nvSpPr>
        <p:spPr bwMode="auto">
          <a:xfrm>
            <a:off x="6705600" y="1981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42" name="Line 69"/>
          <p:cNvSpPr>
            <a:spLocks noChangeShapeType="1"/>
          </p:cNvSpPr>
          <p:nvPr/>
        </p:nvSpPr>
        <p:spPr bwMode="auto">
          <a:xfrm flipV="1">
            <a:off x="6934200" y="990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43" name="Line 70"/>
          <p:cNvSpPr>
            <a:spLocks noChangeShapeType="1"/>
          </p:cNvSpPr>
          <p:nvPr/>
        </p:nvSpPr>
        <p:spPr bwMode="auto">
          <a:xfrm flipH="1">
            <a:off x="719138" y="990600"/>
            <a:ext cx="6215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44" name="Text Box 71"/>
          <p:cNvSpPr txBox="1">
            <a:spLocks noChangeArrowheads="1"/>
          </p:cNvSpPr>
          <p:nvPr/>
        </p:nvSpPr>
        <p:spPr bwMode="auto">
          <a:xfrm>
            <a:off x="1143000" y="6035675"/>
            <a:ext cx="532262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IF/</a:t>
            </a:r>
          </a:p>
          <a:p>
            <a:r>
              <a:rPr lang="en-US" b="1" dirty="0">
                <a:latin typeface="Calibri" pitchFamily="34" charset="0"/>
              </a:rPr>
              <a:t>ID</a:t>
            </a:r>
          </a:p>
        </p:txBody>
      </p:sp>
      <p:sp>
        <p:nvSpPr>
          <p:cNvPr id="20545" name="Text Box 72"/>
          <p:cNvSpPr txBox="1">
            <a:spLocks noChangeArrowheads="1"/>
          </p:cNvSpPr>
          <p:nvPr/>
        </p:nvSpPr>
        <p:spPr bwMode="auto">
          <a:xfrm>
            <a:off x="3733800" y="6035675"/>
            <a:ext cx="612668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ID/</a:t>
            </a:r>
          </a:p>
          <a:p>
            <a:r>
              <a:rPr lang="en-US" b="1" dirty="0">
                <a:latin typeface="Calibri" pitchFamily="34" charset="0"/>
              </a:rPr>
              <a:t>EX</a:t>
            </a:r>
          </a:p>
        </p:txBody>
      </p:sp>
      <p:sp>
        <p:nvSpPr>
          <p:cNvPr id="20546" name="Text Box 73"/>
          <p:cNvSpPr txBox="1">
            <a:spLocks noChangeArrowheads="1"/>
          </p:cNvSpPr>
          <p:nvPr/>
        </p:nvSpPr>
        <p:spPr bwMode="auto">
          <a:xfrm>
            <a:off x="6016240" y="6035675"/>
            <a:ext cx="867545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EX/</a:t>
            </a:r>
          </a:p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20547" name="Text Box 74"/>
          <p:cNvSpPr txBox="1">
            <a:spLocks noChangeArrowheads="1"/>
          </p:cNvSpPr>
          <p:nvPr/>
        </p:nvSpPr>
        <p:spPr bwMode="auto">
          <a:xfrm>
            <a:off x="7595992" y="6035675"/>
            <a:ext cx="992579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r>
              <a:rPr lang="en-US" b="1" dirty="0">
                <a:latin typeface="Calibri" pitchFamily="34" charset="0"/>
              </a:rPr>
              <a:t>/</a:t>
            </a:r>
          </a:p>
          <a:p>
            <a:pPr algn="ctr"/>
            <a:r>
              <a:rPr lang="en-US" b="1" dirty="0">
                <a:latin typeface="Calibri" pitchFamily="34" charset="0"/>
              </a:rPr>
              <a:t>WB</a:t>
            </a:r>
          </a:p>
        </p:txBody>
      </p:sp>
      <p:sp>
        <p:nvSpPr>
          <p:cNvPr id="20548" name="Line 75"/>
          <p:cNvSpPr>
            <a:spLocks noChangeShapeType="1"/>
          </p:cNvSpPr>
          <p:nvPr/>
        </p:nvSpPr>
        <p:spPr bwMode="auto">
          <a:xfrm>
            <a:off x="4410075" y="5410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49" name="Line 76"/>
          <p:cNvSpPr>
            <a:spLocks noChangeShapeType="1"/>
          </p:cNvSpPr>
          <p:nvPr/>
        </p:nvSpPr>
        <p:spPr bwMode="auto">
          <a:xfrm>
            <a:off x="6705600" y="5410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50" name="AutoShape 77"/>
          <p:cNvSpPr>
            <a:spLocks noChangeArrowheads="1"/>
          </p:cNvSpPr>
          <p:nvPr/>
        </p:nvSpPr>
        <p:spPr bwMode="auto">
          <a:xfrm rot="-5400000">
            <a:off x="1562100" y="3336925"/>
            <a:ext cx="533400" cy="190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X</a:t>
            </a:r>
          </a:p>
        </p:txBody>
      </p:sp>
      <p:sp>
        <p:nvSpPr>
          <p:cNvPr id="20551" name="Line 78"/>
          <p:cNvSpPr>
            <a:spLocks noChangeShapeType="1"/>
          </p:cNvSpPr>
          <p:nvPr/>
        </p:nvSpPr>
        <p:spPr bwMode="auto">
          <a:xfrm>
            <a:off x="1676400" y="5410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52" name="Rectangle 79"/>
          <p:cNvSpPr>
            <a:spLocks noChangeArrowheads="1"/>
          </p:cNvSpPr>
          <p:nvPr/>
        </p:nvSpPr>
        <p:spPr bwMode="auto">
          <a:xfrm>
            <a:off x="3962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add</a:t>
            </a:r>
          </a:p>
        </p:txBody>
      </p:sp>
      <p:sp>
        <p:nvSpPr>
          <p:cNvPr id="20553" name="Rectangle 80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3</a:t>
            </a:r>
          </a:p>
        </p:txBody>
      </p:sp>
      <p:sp>
        <p:nvSpPr>
          <p:cNvPr id="20554" name="Rectangle 81"/>
          <p:cNvSpPr>
            <a:spLocks noChangeArrowheads="1"/>
          </p:cNvSpPr>
          <p:nvPr/>
        </p:nvSpPr>
        <p:spPr bwMode="auto">
          <a:xfrm>
            <a:off x="3962400" y="3505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7</a:t>
            </a:r>
          </a:p>
        </p:txBody>
      </p:sp>
      <p:sp>
        <p:nvSpPr>
          <p:cNvPr id="20555" name="Rectangle 82"/>
          <p:cNvSpPr>
            <a:spLocks noChangeArrowheads="1"/>
          </p:cNvSpPr>
          <p:nvPr/>
        </p:nvSpPr>
        <p:spPr bwMode="auto">
          <a:xfrm>
            <a:off x="3962400" y="2895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14</a:t>
            </a:r>
          </a:p>
        </p:txBody>
      </p:sp>
      <p:sp>
        <p:nvSpPr>
          <p:cNvPr id="20556" name="Rectangle 83"/>
          <p:cNvSpPr>
            <a:spLocks noChangeArrowheads="1"/>
          </p:cNvSpPr>
          <p:nvPr/>
        </p:nvSpPr>
        <p:spPr bwMode="auto">
          <a:xfrm>
            <a:off x="39624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PC+1</a:t>
            </a:r>
          </a:p>
        </p:txBody>
      </p:sp>
      <p:sp>
        <p:nvSpPr>
          <p:cNvPr id="20557" name="Rectangle 84"/>
          <p:cNvSpPr>
            <a:spLocks noChangeArrowheads="1"/>
          </p:cNvSpPr>
          <p:nvPr/>
        </p:nvSpPr>
        <p:spPr bwMode="auto">
          <a:xfrm>
            <a:off x="11430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PC+1</a:t>
            </a:r>
          </a:p>
        </p:txBody>
      </p:sp>
      <p:sp>
        <p:nvSpPr>
          <p:cNvPr id="20558" name="Rectangle 85"/>
          <p:cNvSpPr>
            <a:spLocks noChangeArrowheads="1"/>
          </p:cNvSpPr>
          <p:nvPr/>
        </p:nvSpPr>
        <p:spPr bwMode="auto">
          <a:xfrm>
            <a:off x="6248400" y="1828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target</a:t>
            </a:r>
          </a:p>
        </p:txBody>
      </p:sp>
      <p:sp>
        <p:nvSpPr>
          <p:cNvPr id="20559" name="Rectangle 86"/>
          <p:cNvSpPr>
            <a:spLocks noChangeArrowheads="1"/>
          </p:cNvSpPr>
          <p:nvPr/>
        </p:nvSpPr>
        <p:spPr bwMode="auto">
          <a:xfrm>
            <a:off x="62484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ALU</a:t>
            </a:r>
          </a:p>
          <a:p>
            <a:pPr algn="ctr"/>
            <a:r>
              <a:rPr lang="en-US" sz="1200" b="1" dirty="0">
                <a:latin typeface="Calibri" pitchFamily="34" charset="0"/>
              </a:rPr>
              <a:t>result</a:t>
            </a:r>
          </a:p>
        </p:txBody>
      </p:sp>
      <p:sp>
        <p:nvSpPr>
          <p:cNvPr id="20560" name="Rectangle 87"/>
          <p:cNvSpPr>
            <a:spLocks noChangeArrowheads="1"/>
          </p:cNvSpPr>
          <p:nvPr/>
        </p:nvSpPr>
        <p:spPr bwMode="auto">
          <a:xfrm>
            <a:off x="6248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op</a:t>
            </a:r>
          </a:p>
        </p:txBody>
      </p:sp>
      <p:sp>
        <p:nvSpPr>
          <p:cNvPr id="20561" name="Rectangle 88"/>
          <p:cNvSpPr>
            <a:spLocks noChangeArrowheads="1"/>
          </p:cNvSpPr>
          <p:nvPr/>
        </p:nvSpPr>
        <p:spPr bwMode="auto">
          <a:xfrm>
            <a:off x="6248400" y="4343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valB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20562" name="Rectangle 89"/>
          <p:cNvSpPr>
            <a:spLocks noChangeArrowheads="1"/>
          </p:cNvSpPr>
          <p:nvPr/>
        </p:nvSpPr>
        <p:spPr bwMode="auto">
          <a:xfrm>
            <a:off x="78486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op</a:t>
            </a:r>
          </a:p>
        </p:txBody>
      </p:sp>
      <p:sp>
        <p:nvSpPr>
          <p:cNvPr id="20563" name="Rectangle 90"/>
          <p:cNvSpPr>
            <a:spLocks noChangeArrowheads="1"/>
          </p:cNvSpPr>
          <p:nvPr/>
        </p:nvSpPr>
        <p:spPr bwMode="auto">
          <a:xfrm>
            <a:off x="7848600" y="2667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ALU</a:t>
            </a:r>
          </a:p>
          <a:p>
            <a:pPr algn="ctr"/>
            <a:r>
              <a:rPr lang="en-US" sz="1200" b="1" dirty="0">
                <a:latin typeface="Calibri" pitchFamily="34" charset="0"/>
              </a:rPr>
              <a:t>result</a:t>
            </a:r>
          </a:p>
        </p:txBody>
      </p:sp>
      <p:sp>
        <p:nvSpPr>
          <p:cNvPr id="20564" name="Rectangle 91"/>
          <p:cNvSpPr>
            <a:spLocks noChangeArrowheads="1"/>
          </p:cNvSpPr>
          <p:nvPr/>
        </p:nvSpPr>
        <p:spPr bwMode="auto">
          <a:xfrm>
            <a:off x="78486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err="1">
                <a:latin typeface="Calibri" pitchFamily="34" charset="0"/>
              </a:rPr>
              <a:t>mdata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20565" name="Line 92"/>
          <p:cNvSpPr>
            <a:spLocks noChangeShapeType="1"/>
          </p:cNvSpPr>
          <p:nvPr/>
        </p:nvSpPr>
        <p:spPr bwMode="auto">
          <a:xfrm>
            <a:off x="8939213" y="3048000"/>
            <a:ext cx="128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66" name="Line 93"/>
          <p:cNvSpPr>
            <a:spLocks noChangeShapeType="1"/>
          </p:cNvSpPr>
          <p:nvPr/>
        </p:nvSpPr>
        <p:spPr bwMode="auto">
          <a:xfrm>
            <a:off x="9067800" y="30480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67" name="Rectangle 94"/>
          <p:cNvSpPr>
            <a:spLocks noChangeArrowheads="1"/>
          </p:cNvSpPr>
          <p:nvPr/>
        </p:nvSpPr>
        <p:spPr bwMode="auto">
          <a:xfrm>
            <a:off x="6248400" y="2438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eq</a:t>
            </a:r>
            <a:r>
              <a:rPr lang="en-US" sz="1600" b="1" dirty="0">
                <a:latin typeface="Calibri" pitchFamily="34" charset="0"/>
              </a:rPr>
              <a:t>?</a:t>
            </a:r>
          </a:p>
        </p:txBody>
      </p:sp>
      <p:sp>
        <p:nvSpPr>
          <p:cNvPr id="20568" name="Rectangle 95"/>
          <p:cNvSpPr>
            <a:spLocks noChangeArrowheads="1"/>
          </p:cNvSpPr>
          <p:nvPr/>
        </p:nvSpPr>
        <p:spPr bwMode="auto">
          <a:xfrm rot="5400000">
            <a:off x="609600" y="30480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nor  3 4 5</a:t>
            </a:r>
          </a:p>
        </p:txBody>
      </p:sp>
      <p:sp>
        <p:nvSpPr>
          <p:cNvPr id="20569" name="Rectangle 96"/>
          <p:cNvSpPr>
            <a:spLocks noChangeArrowheads="1"/>
          </p:cNvSpPr>
          <p:nvPr/>
        </p:nvSpPr>
        <p:spPr bwMode="auto">
          <a:xfrm>
            <a:off x="3200400" y="2819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7</a:t>
            </a:r>
          </a:p>
        </p:txBody>
      </p:sp>
      <p:sp>
        <p:nvSpPr>
          <p:cNvPr id="20570" name="Rectangle 97"/>
          <p:cNvSpPr>
            <a:spLocks noChangeArrowheads="1"/>
          </p:cNvSpPr>
          <p:nvPr/>
        </p:nvSpPr>
        <p:spPr bwMode="auto">
          <a:xfrm>
            <a:off x="3200400" y="30480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10 </a:t>
            </a:r>
          </a:p>
        </p:txBody>
      </p:sp>
      <p:sp>
        <p:nvSpPr>
          <p:cNvPr id="20571" name="Rectangle 98"/>
          <p:cNvSpPr>
            <a:spLocks noChangeArrowheads="1"/>
          </p:cNvSpPr>
          <p:nvPr/>
        </p:nvSpPr>
        <p:spPr bwMode="auto">
          <a:xfrm>
            <a:off x="3200400" y="3276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11 </a:t>
            </a:r>
          </a:p>
        </p:txBody>
      </p:sp>
      <p:sp>
        <p:nvSpPr>
          <p:cNvPr id="20572" name="Rectangle 99"/>
          <p:cNvSpPr>
            <a:spLocks noChangeArrowheads="1"/>
          </p:cNvSpPr>
          <p:nvPr/>
        </p:nvSpPr>
        <p:spPr bwMode="auto">
          <a:xfrm>
            <a:off x="3200400" y="3505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77 </a:t>
            </a:r>
          </a:p>
        </p:txBody>
      </p:sp>
      <p:sp>
        <p:nvSpPr>
          <p:cNvPr id="20573" name="Rectangle 100"/>
          <p:cNvSpPr>
            <a:spLocks noChangeArrowheads="1"/>
          </p:cNvSpPr>
          <p:nvPr/>
        </p:nvSpPr>
        <p:spPr bwMode="auto">
          <a:xfrm>
            <a:off x="3200400" y="2590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14 </a:t>
            </a:r>
          </a:p>
        </p:txBody>
      </p:sp>
      <p:sp>
        <p:nvSpPr>
          <p:cNvPr id="20574" name="Rectangle 101"/>
          <p:cNvSpPr>
            <a:spLocks noChangeArrowheads="1"/>
          </p:cNvSpPr>
          <p:nvPr/>
        </p:nvSpPr>
        <p:spPr bwMode="auto">
          <a:xfrm>
            <a:off x="3200400" y="3733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</a:t>
            </a:r>
          </a:p>
        </p:txBody>
      </p:sp>
      <p:sp>
        <p:nvSpPr>
          <p:cNvPr id="20575" name="Rectangle 102"/>
          <p:cNvSpPr>
            <a:spLocks noChangeArrowheads="1"/>
          </p:cNvSpPr>
          <p:nvPr/>
        </p:nvSpPr>
        <p:spPr bwMode="auto">
          <a:xfrm>
            <a:off x="3200400" y="23622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0576" name="Rectangle 103"/>
          <p:cNvSpPr>
            <a:spLocks noChangeArrowheads="1"/>
          </p:cNvSpPr>
          <p:nvPr/>
        </p:nvSpPr>
        <p:spPr bwMode="auto">
          <a:xfrm>
            <a:off x="3200400" y="3962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8</a:t>
            </a:r>
          </a:p>
        </p:txBody>
      </p:sp>
      <p:sp>
        <p:nvSpPr>
          <p:cNvPr id="20577" name="Rectangle 104"/>
          <p:cNvSpPr>
            <a:spLocks noChangeArrowheads="1"/>
          </p:cNvSpPr>
          <p:nvPr/>
        </p:nvSpPr>
        <p:spPr bwMode="auto">
          <a:xfrm>
            <a:off x="2957513" y="2828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R2</a:t>
            </a:r>
          </a:p>
        </p:txBody>
      </p:sp>
      <p:sp>
        <p:nvSpPr>
          <p:cNvPr id="20578" name="Rectangle 105"/>
          <p:cNvSpPr>
            <a:spLocks noChangeArrowheads="1"/>
          </p:cNvSpPr>
          <p:nvPr/>
        </p:nvSpPr>
        <p:spPr bwMode="auto">
          <a:xfrm>
            <a:off x="2957513" y="3057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R3</a:t>
            </a:r>
          </a:p>
        </p:txBody>
      </p:sp>
      <p:sp>
        <p:nvSpPr>
          <p:cNvPr id="20579" name="Rectangle 106"/>
          <p:cNvSpPr>
            <a:spLocks noChangeArrowheads="1"/>
          </p:cNvSpPr>
          <p:nvPr/>
        </p:nvSpPr>
        <p:spPr bwMode="auto">
          <a:xfrm>
            <a:off x="2957513" y="3286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R4</a:t>
            </a:r>
          </a:p>
        </p:txBody>
      </p:sp>
      <p:sp>
        <p:nvSpPr>
          <p:cNvPr id="20580" name="Rectangle 107"/>
          <p:cNvSpPr>
            <a:spLocks noChangeArrowheads="1"/>
          </p:cNvSpPr>
          <p:nvPr/>
        </p:nvSpPr>
        <p:spPr bwMode="auto">
          <a:xfrm>
            <a:off x="2957513" y="3514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R5</a:t>
            </a:r>
          </a:p>
        </p:txBody>
      </p:sp>
      <p:sp>
        <p:nvSpPr>
          <p:cNvPr id="20581" name="Rectangle 108"/>
          <p:cNvSpPr>
            <a:spLocks noChangeArrowheads="1"/>
          </p:cNvSpPr>
          <p:nvPr/>
        </p:nvSpPr>
        <p:spPr bwMode="auto">
          <a:xfrm>
            <a:off x="2957513" y="2600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R1</a:t>
            </a:r>
          </a:p>
        </p:txBody>
      </p:sp>
      <p:sp>
        <p:nvSpPr>
          <p:cNvPr id="20582" name="Rectangle 109"/>
          <p:cNvSpPr>
            <a:spLocks noChangeArrowheads="1"/>
          </p:cNvSpPr>
          <p:nvPr/>
        </p:nvSpPr>
        <p:spPr bwMode="auto">
          <a:xfrm>
            <a:off x="2957513" y="3743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R6</a:t>
            </a:r>
          </a:p>
        </p:txBody>
      </p:sp>
      <p:sp>
        <p:nvSpPr>
          <p:cNvPr id="20583" name="Rectangle 110"/>
          <p:cNvSpPr>
            <a:spLocks noChangeArrowheads="1"/>
          </p:cNvSpPr>
          <p:nvPr/>
        </p:nvSpPr>
        <p:spPr bwMode="auto">
          <a:xfrm>
            <a:off x="2957513" y="2371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R0</a:t>
            </a:r>
          </a:p>
        </p:txBody>
      </p:sp>
      <p:sp>
        <p:nvSpPr>
          <p:cNvPr id="20584" name="Rectangle 111"/>
          <p:cNvSpPr>
            <a:spLocks noChangeArrowheads="1"/>
          </p:cNvSpPr>
          <p:nvPr/>
        </p:nvSpPr>
        <p:spPr bwMode="auto">
          <a:xfrm>
            <a:off x="2957513" y="3971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R7</a:t>
            </a:r>
          </a:p>
        </p:txBody>
      </p:sp>
      <p:sp>
        <p:nvSpPr>
          <p:cNvPr id="20585" name="Text Box 112"/>
          <p:cNvSpPr txBox="1">
            <a:spLocks noChangeArrowheads="1"/>
          </p:cNvSpPr>
          <p:nvPr/>
        </p:nvSpPr>
        <p:spPr bwMode="auto">
          <a:xfrm>
            <a:off x="2228850" y="2662238"/>
            <a:ext cx="48109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regA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20586" name="Text Box 113"/>
          <p:cNvSpPr txBox="1">
            <a:spLocks noChangeArrowheads="1"/>
          </p:cNvSpPr>
          <p:nvPr/>
        </p:nvSpPr>
        <p:spPr bwMode="auto">
          <a:xfrm>
            <a:off x="2233613" y="2886075"/>
            <a:ext cx="47468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regB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20587" name="Rectangle 114"/>
          <p:cNvSpPr>
            <a:spLocks noChangeArrowheads="1"/>
          </p:cNvSpPr>
          <p:nvPr/>
        </p:nvSpPr>
        <p:spPr bwMode="auto">
          <a:xfrm>
            <a:off x="19812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588" name="Rectangle 115"/>
          <p:cNvSpPr>
            <a:spLocks noChangeArrowheads="1"/>
          </p:cNvSpPr>
          <p:nvPr/>
        </p:nvSpPr>
        <p:spPr bwMode="auto">
          <a:xfrm>
            <a:off x="22098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589" name="Rectangle 116"/>
          <p:cNvSpPr>
            <a:spLocks noChangeArrowheads="1"/>
          </p:cNvSpPr>
          <p:nvPr/>
        </p:nvSpPr>
        <p:spPr bwMode="auto">
          <a:xfrm>
            <a:off x="24384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590" name="Line 117"/>
          <p:cNvSpPr>
            <a:spLocks noChangeShapeType="1"/>
          </p:cNvSpPr>
          <p:nvPr/>
        </p:nvSpPr>
        <p:spPr bwMode="auto">
          <a:xfrm>
            <a:off x="2667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91" name="Line 118"/>
          <p:cNvSpPr>
            <a:spLocks noChangeShapeType="1"/>
          </p:cNvSpPr>
          <p:nvPr/>
        </p:nvSpPr>
        <p:spPr bwMode="auto">
          <a:xfrm flipH="1">
            <a:off x="2286000" y="5105400"/>
            <a:ext cx="678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92" name="Line 119"/>
          <p:cNvSpPr>
            <a:spLocks noChangeShapeType="1"/>
          </p:cNvSpPr>
          <p:nvPr/>
        </p:nvSpPr>
        <p:spPr bwMode="auto">
          <a:xfrm flipV="1">
            <a:off x="2286000" y="38862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93" name="Text Box 120"/>
          <p:cNvSpPr txBox="1">
            <a:spLocks noChangeArrowheads="1"/>
          </p:cNvSpPr>
          <p:nvPr/>
        </p:nvSpPr>
        <p:spPr bwMode="auto">
          <a:xfrm>
            <a:off x="2209800" y="3657600"/>
            <a:ext cx="471488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latin typeface="Calibri" pitchFamily="34" charset="0"/>
              </a:rPr>
              <a:t>data</a:t>
            </a:r>
          </a:p>
        </p:txBody>
      </p:sp>
      <p:sp>
        <p:nvSpPr>
          <p:cNvPr id="20594" name="Text Box 121"/>
          <p:cNvSpPr txBox="1">
            <a:spLocks noChangeArrowheads="1"/>
          </p:cNvSpPr>
          <p:nvPr/>
        </p:nvSpPr>
        <p:spPr bwMode="auto">
          <a:xfrm>
            <a:off x="1963738" y="2540000"/>
            <a:ext cx="31451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3</a:t>
            </a:r>
          </a:p>
        </p:txBody>
      </p:sp>
      <p:sp>
        <p:nvSpPr>
          <p:cNvPr id="20595" name="Text Box 122"/>
          <p:cNvSpPr txBox="1">
            <a:spLocks noChangeArrowheads="1"/>
          </p:cNvSpPr>
          <p:nvPr/>
        </p:nvSpPr>
        <p:spPr bwMode="auto">
          <a:xfrm>
            <a:off x="1967890" y="3224153"/>
            <a:ext cx="31451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3</a:t>
            </a:r>
          </a:p>
        </p:txBody>
      </p:sp>
      <p:sp>
        <p:nvSpPr>
          <p:cNvPr id="20596" name="Text Box 123"/>
          <p:cNvSpPr txBox="1">
            <a:spLocks noChangeArrowheads="1"/>
          </p:cNvSpPr>
          <p:nvPr/>
        </p:nvSpPr>
        <p:spPr bwMode="auto">
          <a:xfrm>
            <a:off x="2743200" y="152400"/>
            <a:ext cx="2547557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First half of cycle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7DA8C5-AD51-094F-A180-33E03AFF8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969" y="1362199"/>
            <a:ext cx="1341905" cy="363255"/>
          </a:xfrm>
          <a:prstGeom prst="rect">
            <a:avLst/>
          </a:prstGeom>
        </p:spPr>
      </p:pic>
      <p:sp>
        <p:nvSpPr>
          <p:cNvPr id="126" name="Line 64">
            <a:extLst>
              <a:ext uri="{FF2B5EF4-FFF2-40B4-BE49-F238E27FC236}">
                <a16:creationId xmlns:a16="http://schemas.microsoft.com/office/drawing/2014/main" id="{85A63651-9E25-A840-B5F8-81564964B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886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09D354C-B31D-42C5-8F44-BDC6468B68A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7" name="Oval 2" descr="Weave"/>
          <p:cNvSpPr>
            <a:spLocks noChangeArrowheads="1"/>
          </p:cNvSpPr>
          <p:nvPr/>
        </p:nvSpPr>
        <p:spPr bwMode="auto">
          <a:xfrm>
            <a:off x="1981200" y="762000"/>
            <a:ext cx="4648200" cy="4648200"/>
          </a:xfrm>
          <a:prstGeom prst="ellipse">
            <a:avLst/>
          </a:prstGeom>
          <a:pattFill prst="weave">
            <a:fgClr>
              <a:srgbClr val="FF9900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295939" name="Oval 3"/>
          <p:cNvSpPr>
            <a:spLocks noChangeArrowheads="1"/>
          </p:cNvSpPr>
          <p:nvPr/>
        </p:nvSpPr>
        <p:spPr bwMode="auto">
          <a:xfrm>
            <a:off x="2667000" y="1447800"/>
            <a:ext cx="1143000" cy="762000"/>
          </a:xfrm>
          <a:prstGeom prst="ellipse">
            <a:avLst/>
          </a:prstGeom>
          <a:gradFill rotWithShape="0">
            <a:gsLst>
              <a:gs pos="0">
                <a:srgbClr val="765E5E"/>
              </a:gs>
              <a:gs pos="50000">
                <a:srgbClr val="FFCCCC"/>
              </a:gs>
              <a:gs pos="100000">
                <a:srgbClr val="765E5E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5791200" y="1752600"/>
            <a:ext cx="1371600" cy="3352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REG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file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1219200" y="76200"/>
            <a:ext cx="762000" cy="6096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7467600" y="76200"/>
            <a:ext cx="685800" cy="6096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>
            <a:off x="2514600" y="2438400"/>
            <a:ext cx="0" cy="1524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>
            <a:off x="1981200" y="3962400"/>
            <a:ext cx="1066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514" name="Text Box 9"/>
          <p:cNvSpPr txBox="1">
            <a:spLocks noChangeArrowheads="1"/>
          </p:cNvSpPr>
          <p:nvPr/>
        </p:nvSpPr>
        <p:spPr bwMode="auto">
          <a:xfrm>
            <a:off x="1295400" y="6111875"/>
            <a:ext cx="532262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IF/</a:t>
            </a:r>
          </a:p>
          <a:p>
            <a:r>
              <a:rPr lang="en-US" b="1" dirty="0">
                <a:latin typeface="Calibri" pitchFamily="34" charset="0"/>
              </a:rPr>
              <a:t>ID</a:t>
            </a:r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7467600" y="6111875"/>
            <a:ext cx="612668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ID/</a:t>
            </a:r>
          </a:p>
          <a:p>
            <a:r>
              <a:rPr lang="en-US" b="1" dirty="0">
                <a:latin typeface="Calibri" pitchFamily="34" charset="0"/>
              </a:rPr>
              <a:t>EX</a:t>
            </a:r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3048000" y="3657600"/>
            <a:ext cx="533400" cy="57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3</a:t>
            </a:r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2514600" y="2438400"/>
            <a:ext cx="3276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>
            <a:off x="2514600" y="2971800"/>
            <a:ext cx="3276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519" name="Rectangle 14"/>
          <p:cNvSpPr>
            <a:spLocks noChangeArrowheads="1"/>
          </p:cNvSpPr>
          <p:nvPr/>
        </p:nvSpPr>
        <p:spPr bwMode="auto">
          <a:xfrm>
            <a:off x="3810000" y="3657600"/>
            <a:ext cx="533400" cy="57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520" name="Rectangle 15"/>
          <p:cNvSpPr>
            <a:spLocks noChangeArrowheads="1"/>
          </p:cNvSpPr>
          <p:nvPr/>
        </p:nvSpPr>
        <p:spPr bwMode="auto">
          <a:xfrm>
            <a:off x="4572000" y="3657600"/>
            <a:ext cx="533400" cy="57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>
            <a:off x="3581400" y="3962400"/>
            <a:ext cx="22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522" name="Line 17"/>
          <p:cNvSpPr>
            <a:spLocks noChangeShapeType="1"/>
          </p:cNvSpPr>
          <p:nvPr/>
        </p:nvSpPr>
        <p:spPr bwMode="auto">
          <a:xfrm>
            <a:off x="4343400" y="3962400"/>
            <a:ext cx="22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523" name="Line 18"/>
          <p:cNvSpPr>
            <a:spLocks noChangeShapeType="1"/>
          </p:cNvSpPr>
          <p:nvPr/>
        </p:nvSpPr>
        <p:spPr bwMode="auto">
          <a:xfrm>
            <a:off x="5105400" y="39624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524" name="Line 19"/>
          <p:cNvSpPr>
            <a:spLocks noChangeShapeType="1"/>
          </p:cNvSpPr>
          <p:nvPr/>
        </p:nvSpPr>
        <p:spPr bwMode="auto">
          <a:xfrm flipV="1">
            <a:off x="3352800" y="19812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525" name="Line 20"/>
          <p:cNvSpPr>
            <a:spLocks noChangeShapeType="1"/>
          </p:cNvSpPr>
          <p:nvPr/>
        </p:nvSpPr>
        <p:spPr bwMode="auto">
          <a:xfrm flipV="1">
            <a:off x="3124200" y="1981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526" name="Rectangle 21"/>
          <p:cNvSpPr>
            <a:spLocks noChangeArrowheads="1"/>
          </p:cNvSpPr>
          <p:nvPr/>
        </p:nvSpPr>
        <p:spPr bwMode="auto">
          <a:xfrm>
            <a:off x="2895600" y="1676400"/>
            <a:ext cx="685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compare</a:t>
            </a:r>
          </a:p>
        </p:txBody>
      </p:sp>
      <p:sp>
        <p:nvSpPr>
          <p:cNvPr id="21527" name="Line 22"/>
          <p:cNvSpPr>
            <a:spLocks noChangeShapeType="1"/>
          </p:cNvSpPr>
          <p:nvPr/>
        </p:nvSpPr>
        <p:spPr bwMode="auto">
          <a:xfrm flipV="1">
            <a:off x="3200400" y="8382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528" name="Text Box 23"/>
          <p:cNvSpPr txBox="1">
            <a:spLocks noChangeArrowheads="1"/>
          </p:cNvSpPr>
          <p:nvPr/>
        </p:nvSpPr>
        <p:spPr bwMode="auto">
          <a:xfrm>
            <a:off x="2806823" y="381000"/>
            <a:ext cx="841129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Calibri" pitchFamily="34" charset="0"/>
              </a:rPr>
              <a:t>Hazard</a:t>
            </a:r>
          </a:p>
          <a:p>
            <a:pPr algn="ctr"/>
            <a:r>
              <a:rPr lang="en-US" sz="1400" b="1" dirty="0">
                <a:latin typeface="Calibri" pitchFamily="34" charset="0"/>
              </a:rPr>
              <a:t>detected</a:t>
            </a:r>
          </a:p>
        </p:txBody>
      </p:sp>
      <p:sp>
        <p:nvSpPr>
          <p:cNvPr id="21529" name="Text Box 24"/>
          <p:cNvSpPr txBox="1">
            <a:spLocks noChangeArrowheads="1"/>
          </p:cNvSpPr>
          <p:nvPr/>
        </p:nvSpPr>
        <p:spPr bwMode="auto">
          <a:xfrm>
            <a:off x="4800600" y="1981200"/>
            <a:ext cx="7775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regA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21530" name="Text Box 25"/>
          <p:cNvSpPr txBox="1">
            <a:spLocks noChangeArrowheads="1"/>
          </p:cNvSpPr>
          <p:nvPr/>
        </p:nvSpPr>
        <p:spPr bwMode="auto">
          <a:xfrm>
            <a:off x="4800600" y="2514600"/>
            <a:ext cx="764697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regB</a:t>
            </a:r>
            <a:endParaRPr lang="en-US" b="1" dirty="0">
              <a:latin typeface="Calibri" pitchFamily="34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733800" y="1676400"/>
            <a:ext cx="685800" cy="1981200"/>
            <a:chOff x="2352" y="1008"/>
            <a:chExt cx="432" cy="1248"/>
          </a:xfrm>
        </p:grpSpPr>
        <p:sp>
          <p:nvSpPr>
            <p:cNvPr id="21540" name="Line 27"/>
            <p:cNvSpPr>
              <a:spLocks noChangeShapeType="1"/>
            </p:cNvSpPr>
            <p:nvPr/>
          </p:nvSpPr>
          <p:spPr bwMode="auto">
            <a:xfrm flipV="1">
              <a:off x="2640" y="1200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1541" name="Line 28"/>
            <p:cNvSpPr>
              <a:spLocks noChangeShapeType="1"/>
            </p:cNvSpPr>
            <p:nvPr/>
          </p:nvSpPr>
          <p:spPr bwMode="auto">
            <a:xfrm flipV="1">
              <a:off x="2496" y="120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1542" name="Rectangle 29"/>
            <p:cNvSpPr>
              <a:spLocks noChangeArrowheads="1"/>
            </p:cNvSpPr>
            <p:nvPr/>
          </p:nvSpPr>
          <p:spPr bwMode="auto">
            <a:xfrm>
              <a:off x="2352" y="1008"/>
              <a:ext cx="432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>
                  <a:latin typeface="Calibri" pitchFamily="34" charset="0"/>
                </a:rPr>
                <a:t>compare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667000" y="2514600"/>
            <a:ext cx="1524000" cy="1143000"/>
            <a:chOff x="1680" y="1536"/>
            <a:chExt cx="960" cy="720"/>
          </a:xfrm>
        </p:grpSpPr>
        <p:sp>
          <p:nvSpPr>
            <p:cNvPr id="21534" name="Line 31"/>
            <p:cNvSpPr>
              <a:spLocks noChangeShapeType="1"/>
            </p:cNvSpPr>
            <p:nvPr/>
          </p:nvSpPr>
          <p:spPr bwMode="auto">
            <a:xfrm flipV="1">
              <a:off x="1968" y="17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1535" name="Line 32"/>
            <p:cNvSpPr>
              <a:spLocks noChangeShapeType="1"/>
            </p:cNvSpPr>
            <p:nvPr/>
          </p:nvSpPr>
          <p:spPr bwMode="auto">
            <a:xfrm flipV="1">
              <a:off x="1824" y="1728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1536" name="Rectangle 33"/>
            <p:cNvSpPr>
              <a:spLocks noChangeArrowheads="1"/>
            </p:cNvSpPr>
            <p:nvPr/>
          </p:nvSpPr>
          <p:spPr bwMode="auto">
            <a:xfrm>
              <a:off x="1680" y="1536"/>
              <a:ext cx="432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>
                  <a:latin typeface="Calibri" pitchFamily="34" charset="0"/>
                </a:rPr>
                <a:t>compare</a:t>
              </a:r>
            </a:p>
          </p:txBody>
        </p:sp>
        <p:sp>
          <p:nvSpPr>
            <p:cNvPr id="21537" name="Line 34"/>
            <p:cNvSpPr>
              <a:spLocks noChangeShapeType="1"/>
            </p:cNvSpPr>
            <p:nvPr/>
          </p:nvSpPr>
          <p:spPr bwMode="auto">
            <a:xfrm flipV="1">
              <a:off x="2496" y="17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1538" name="Line 35"/>
            <p:cNvSpPr>
              <a:spLocks noChangeShapeType="1"/>
            </p:cNvSpPr>
            <p:nvPr/>
          </p:nvSpPr>
          <p:spPr bwMode="auto">
            <a:xfrm flipV="1">
              <a:off x="2352" y="1728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1539" name="Rectangle 36"/>
            <p:cNvSpPr>
              <a:spLocks noChangeArrowheads="1"/>
            </p:cNvSpPr>
            <p:nvPr/>
          </p:nvSpPr>
          <p:spPr bwMode="auto">
            <a:xfrm>
              <a:off x="2208" y="1536"/>
              <a:ext cx="432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>
                  <a:latin typeface="Calibri" pitchFamily="34" charset="0"/>
                </a:rPr>
                <a:t>compare</a:t>
              </a:r>
            </a:p>
          </p:txBody>
        </p:sp>
      </p:grpSp>
      <p:sp>
        <p:nvSpPr>
          <p:cNvPr id="21533" name="Text Box 37"/>
          <p:cNvSpPr txBox="1">
            <a:spLocks noChangeArrowheads="1"/>
          </p:cNvSpPr>
          <p:nvPr/>
        </p:nvSpPr>
        <p:spPr bwMode="auto">
          <a:xfrm>
            <a:off x="2590800" y="2057400"/>
            <a:ext cx="340158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0669321-B3B1-44A4-88C8-7E15CAE41DDA}" type="slidenum">
              <a:rPr lang="en-US"/>
              <a:pPr/>
              <a:t>2</a:t>
            </a:fld>
            <a:endParaRPr lang="en-US" dirty="0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828800" y="1219200"/>
            <a:ext cx="6953251" cy="4972050"/>
            <a:chOff x="1152" y="768"/>
            <a:chExt cx="4380" cy="3132"/>
          </a:xfrm>
        </p:grpSpPr>
        <p:sp>
          <p:nvSpPr>
            <p:cNvPr id="47126" name="Rectangle 22"/>
            <p:cNvSpPr>
              <a:spLocks noChangeArrowheads="1"/>
            </p:cNvSpPr>
            <p:nvPr/>
          </p:nvSpPr>
          <p:spPr bwMode="auto">
            <a:xfrm>
              <a:off x="2784" y="768"/>
              <a:ext cx="576" cy="2928"/>
            </a:xfrm>
            <a:prstGeom prst="rect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47127" name="Text Box 23"/>
            <p:cNvSpPr txBox="1">
              <a:spLocks noChangeArrowheads="1"/>
            </p:cNvSpPr>
            <p:nvPr/>
          </p:nvSpPr>
          <p:spPr bwMode="auto">
            <a:xfrm>
              <a:off x="1152" y="3648"/>
              <a:ext cx="4380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A vertical slice reports the entire activity of the pipeline at time 5</a:t>
              </a:r>
            </a:p>
          </p:txBody>
        </p:sp>
      </p:grpSp>
      <p:sp>
        <p:nvSpPr>
          <p:cNvPr id="47108" name="Rectangle 2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Time graphs (a.k.a. pipe trace)</a:t>
            </a:r>
          </a:p>
        </p:txBody>
      </p:sp>
      <p:sp>
        <p:nvSpPr>
          <p:cNvPr id="47109" name="Line 3"/>
          <p:cNvSpPr>
            <a:spLocks noChangeShapeType="1"/>
          </p:cNvSpPr>
          <p:nvPr/>
        </p:nvSpPr>
        <p:spPr bwMode="auto">
          <a:xfrm>
            <a:off x="914400" y="1828800"/>
            <a:ext cx="815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10" name="Text Box 4"/>
          <p:cNvSpPr txBox="1">
            <a:spLocks noChangeArrowheads="1"/>
          </p:cNvSpPr>
          <p:nvPr/>
        </p:nvSpPr>
        <p:spPr bwMode="auto">
          <a:xfrm>
            <a:off x="-76200" y="1366838"/>
            <a:ext cx="878157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     Time:  1          2            3           4          5            6           7           8          9</a:t>
            </a:r>
          </a:p>
        </p:txBody>
      </p:sp>
      <p:sp>
        <p:nvSpPr>
          <p:cNvPr id="47111" name="Line 5"/>
          <p:cNvSpPr>
            <a:spLocks noChangeShapeType="1"/>
          </p:cNvSpPr>
          <p:nvPr/>
        </p:nvSpPr>
        <p:spPr bwMode="auto">
          <a:xfrm>
            <a:off x="1676400" y="18288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12" name="Line 6"/>
          <p:cNvSpPr>
            <a:spLocks noChangeShapeType="1"/>
          </p:cNvSpPr>
          <p:nvPr/>
        </p:nvSpPr>
        <p:spPr bwMode="auto">
          <a:xfrm>
            <a:off x="2590800" y="18288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13" name="Line 7"/>
          <p:cNvSpPr>
            <a:spLocks noChangeShapeType="1"/>
          </p:cNvSpPr>
          <p:nvPr/>
        </p:nvSpPr>
        <p:spPr bwMode="auto">
          <a:xfrm>
            <a:off x="3505200" y="18288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>
            <a:off x="4419600" y="18288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15" name="Text Box 9"/>
          <p:cNvSpPr txBox="1">
            <a:spLocks noChangeArrowheads="1"/>
          </p:cNvSpPr>
          <p:nvPr/>
        </p:nvSpPr>
        <p:spPr bwMode="auto">
          <a:xfrm>
            <a:off x="247166" y="2246313"/>
            <a:ext cx="667234" cy="34163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b="1" dirty="0">
                <a:latin typeface="Calibri" pitchFamily="34" charset="0"/>
              </a:rPr>
              <a:t>add</a:t>
            </a:r>
          </a:p>
          <a:p>
            <a:pPr algn="r"/>
            <a:endParaRPr lang="en-US" b="1" dirty="0">
              <a:latin typeface="Calibri" pitchFamily="34" charset="0"/>
            </a:endParaRPr>
          </a:p>
          <a:p>
            <a:pPr algn="r"/>
            <a:r>
              <a:rPr lang="en-US" b="1" dirty="0">
                <a:latin typeface="Calibri" pitchFamily="34" charset="0"/>
              </a:rPr>
              <a:t>nor</a:t>
            </a:r>
          </a:p>
          <a:p>
            <a:pPr algn="r"/>
            <a:endParaRPr lang="en-US" b="1" dirty="0">
              <a:latin typeface="Calibri" pitchFamily="34" charset="0"/>
            </a:endParaRPr>
          </a:p>
          <a:p>
            <a:pPr algn="r"/>
            <a:r>
              <a:rPr lang="en-US" b="1" dirty="0" err="1">
                <a:latin typeface="Calibri" pitchFamily="34" charset="0"/>
              </a:rPr>
              <a:t>lw</a:t>
            </a:r>
            <a:endParaRPr lang="en-US" b="1" dirty="0">
              <a:latin typeface="Calibri" pitchFamily="34" charset="0"/>
            </a:endParaRPr>
          </a:p>
          <a:p>
            <a:pPr algn="r"/>
            <a:endParaRPr lang="en-US" b="1" dirty="0">
              <a:latin typeface="Calibri" pitchFamily="34" charset="0"/>
            </a:endParaRPr>
          </a:p>
          <a:p>
            <a:pPr algn="r"/>
            <a:r>
              <a:rPr lang="en-US" b="1" dirty="0">
                <a:latin typeface="Calibri" pitchFamily="34" charset="0"/>
              </a:rPr>
              <a:t>add</a:t>
            </a:r>
          </a:p>
          <a:p>
            <a:pPr algn="r"/>
            <a:endParaRPr lang="en-US" b="1" dirty="0">
              <a:latin typeface="Calibri" pitchFamily="34" charset="0"/>
            </a:endParaRPr>
          </a:p>
          <a:p>
            <a:pPr algn="r"/>
            <a:r>
              <a:rPr lang="en-US" b="1" dirty="0" err="1">
                <a:latin typeface="Calibri" pitchFamily="34" charset="0"/>
              </a:rPr>
              <a:t>sw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7116" name="Text Box 10"/>
          <p:cNvSpPr txBox="1">
            <a:spLocks noChangeArrowheads="1"/>
          </p:cNvSpPr>
          <p:nvPr/>
        </p:nvSpPr>
        <p:spPr bwMode="auto">
          <a:xfrm>
            <a:off x="990600" y="2282825"/>
            <a:ext cx="446242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fetch    decode    execute   memory  </a:t>
            </a:r>
            <a:r>
              <a:rPr lang="en-US" sz="1600" b="1" dirty="0" err="1">
                <a:latin typeface="Calibri" pitchFamily="34" charset="0"/>
              </a:rPr>
              <a:t>writeback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47117" name="Text Box 11"/>
          <p:cNvSpPr txBox="1">
            <a:spLocks noChangeArrowheads="1"/>
          </p:cNvSpPr>
          <p:nvPr/>
        </p:nvSpPr>
        <p:spPr bwMode="auto">
          <a:xfrm>
            <a:off x="1752600" y="2971800"/>
            <a:ext cx="467117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fetch       decode    execute   memory  </a:t>
            </a:r>
            <a:r>
              <a:rPr lang="en-US" sz="1600" b="1" dirty="0" err="1">
                <a:latin typeface="Calibri" pitchFamily="34" charset="0"/>
              </a:rPr>
              <a:t>writeback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>
            <a:off x="5334000" y="18288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>
            <a:off x="6248400" y="18288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20" name="Line 14"/>
          <p:cNvSpPr>
            <a:spLocks noChangeShapeType="1"/>
          </p:cNvSpPr>
          <p:nvPr/>
        </p:nvSpPr>
        <p:spPr bwMode="auto">
          <a:xfrm>
            <a:off x="7162800" y="18288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21" name="Line 15"/>
          <p:cNvSpPr>
            <a:spLocks noChangeShapeType="1"/>
          </p:cNvSpPr>
          <p:nvPr/>
        </p:nvSpPr>
        <p:spPr bwMode="auto">
          <a:xfrm>
            <a:off x="8077200" y="18288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914400" y="18288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23" name="Text Box 17"/>
          <p:cNvSpPr txBox="1">
            <a:spLocks noChangeArrowheads="1"/>
          </p:cNvSpPr>
          <p:nvPr/>
        </p:nvSpPr>
        <p:spPr bwMode="auto">
          <a:xfrm>
            <a:off x="2667000" y="3657600"/>
            <a:ext cx="461898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fetch       decode    execute   memory  </a:t>
            </a:r>
            <a:r>
              <a:rPr lang="en-US" sz="1600" b="1" dirty="0" err="1">
                <a:latin typeface="Calibri" pitchFamily="34" charset="0"/>
              </a:rPr>
              <a:t>writeback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3581400" y="4343400"/>
            <a:ext cx="477554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fetch       decode    execute   memory  </a:t>
            </a:r>
            <a:r>
              <a:rPr lang="en-US" sz="1600" b="1" dirty="0" err="1">
                <a:latin typeface="Calibri" pitchFamily="34" charset="0"/>
              </a:rPr>
              <a:t>writeback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4464050" y="5105400"/>
            <a:ext cx="472335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fetch        decode    execute  memory   </a:t>
            </a:r>
            <a:r>
              <a:rPr lang="en-US" sz="1600" b="1" dirty="0" err="1">
                <a:latin typeface="Calibri" pitchFamily="34" charset="0"/>
              </a:rPr>
              <a:t>writeback</a:t>
            </a:r>
            <a:endParaRPr lang="en-US" sz="16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70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192EC1D-8E4F-4CCE-9352-87D01B353BD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1" name="Oval 2"/>
          <p:cNvSpPr>
            <a:spLocks noChangeArrowheads="1"/>
          </p:cNvSpPr>
          <p:nvPr/>
        </p:nvSpPr>
        <p:spPr bwMode="auto">
          <a:xfrm>
            <a:off x="304800" y="457200"/>
            <a:ext cx="8305800" cy="3505200"/>
          </a:xfrm>
          <a:prstGeom prst="ellipse">
            <a:avLst/>
          </a:prstGeom>
          <a:gradFill rotWithShape="0">
            <a:gsLst>
              <a:gs pos="0">
                <a:srgbClr val="765E5E"/>
              </a:gs>
              <a:gs pos="50000">
                <a:srgbClr val="FFCCCC"/>
              </a:gs>
              <a:gs pos="100000">
                <a:srgbClr val="765E5E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2057400" y="914400"/>
            <a:ext cx="4343400" cy="2590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b="1" dirty="0">
              <a:latin typeface="Calibri" pitchFamily="34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343400" y="6019800"/>
            <a:ext cx="609600" cy="57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3</a:t>
            </a:r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>
            <a:off x="0" y="5410200"/>
            <a:ext cx="914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 flipH="1" flipV="1">
            <a:off x="4152900" y="1892300"/>
            <a:ext cx="0" cy="622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4191000" y="0"/>
            <a:ext cx="22098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latin typeface="Calibri" pitchFamily="34" charset="0"/>
              </a:rPr>
              <a:t>Hazard detected</a:t>
            </a:r>
          </a:p>
        </p:txBody>
      </p:sp>
      <p:grpSp>
        <p:nvGrpSpPr>
          <p:cNvPr id="22537" name="Group 8"/>
          <p:cNvGrpSpPr>
            <a:grpSpLocks/>
          </p:cNvGrpSpPr>
          <p:nvPr/>
        </p:nvGrpSpPr>
        <p:grpSpPr bwMode="auto">
          <a:xfrm rot="16200000" flipV="1">
            <a:off x="3896518" y="2580482"/>
            <a:ext cx="519113" cy="387350"/>
            <a:chOff x="1728" y="1680"/>
            <a:chExt cx="528" cy="384"/>
          </a:xfrm>
        </p:grpSpPr>
        <p:sp>
          <p:nvSpPr>
            <p:cNvPr id="22583" name="Line 9"/>
            <p:cNvSpPr>
              <a:spLocks noChangeShapeType="1"/>
            </p:cNvSpPr>
            <p:nvPr/>
          </p:nvSpPr>
          <p:spPr bwMode="auto">
            <a:xfrm>
              <a:off x="1776" y="206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2584" name="Freeform 10"/>
            <p:cNvSpPr>
              <a:spLocks/>
            </p:cNvSpPr>
            <p:nvPr/>
          </p:nvSpPr>
          <p:spPr bwMode="auto">
            <a:xfrm>
              <a:off x="1920" y="1872"/>
              <a:ext cx="336" cy="192"/>
            </a:xfrm>
            <a:custGeom>
              <a:avLst/>
              <a:gdLst>
                <a:gd name="T0" fmla="*/ 0 w 288"/>
                <a:gd name="T1" fmla="*/ 192 h 192"/>
                <a:gd name="T2" fmla="*/ 312 w 288"/>
                <a:gd name="T3" fmla="*/ 144 h 192"/>
                <a:gd name="T4" fmla="*/ 622 w 288"/>
                <a:gd name="T5" fmla="*/ 0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192"/>
                  </a:moveTo>
                  <a:cubicBezTo>
                    <a:pt x="48" y="184"/>
                    <a:pt x="96" y="176"/>
                    <a:pt x="144" y="144"/>
                  </a:cubicBezTo>
                  <a:cubicBezTo>
                    <a:pt x="192" y="112"/>
                    <a:pt x="240" y="56"/>
                    <a:pt x="28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2585" name="Freeform 11"/>
            <p:cNvSpPr>
              <a:spLocks/>
            </p:cNvSpPr>
            <p:nvPr/>
          </p:nvSpPr>
          <p:spPr bwMode="auto">
            <a:xfrm flipV="1">
              <a:off x="1920" y="1680"/>
              <a:ext cx="336" cy="192"/>
            </a:xfrm>
            <a:custGeom>
              <a:avLst/>
              <a:gdLst>
                <a:gd name="T0" fmla="*/ 0 w 288"/>
                <a:gd name="T1" fmla="*/ 192 h 192"/>
                <a:gd name="T2" fmla="*/ 312 w 288"/>
                <a:gd name="T3" fmla="*/ 144 h 192"/>
                <a:gd name="T4" fmla="*/ 622 w 288"/>
                <a:gd name="T5" fmla="*/ 0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192"/>
                  </a:moveTo>
                  <a:cubicBezTo>
                    <a:pt x="48" y="184"/>
                    <a:pt x="96" y="176"/>
                    <a:pt x="144" y="144"/>
                  </a:cubicBezTo>
                  <a:cubicBezTo>
                    <a:pt x="192" y="112"/>
                    <a:pt x="240" y="56"/>
                    <a:pt x="28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2586" name="Line 12"/>
            <p:cNvSpPr>
              <a:spLocks noChangeShapeType="1"/>
            </p:cNvSpPr>
            <p:nvPr/>
          </p:nvSpPr>
          <p:spPr bwMode="auto">
            <a:xfrm>
              <a:off x="1776" y="168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2587" name="Freeform 13"/>
            <p:cNvSpPr>
              <a:spLocks/>
            </p:cNvSpPr>
            <p:nvPr/>
          </p:nvSpPr>
          <p:spPr bwMode="auto">
            <a:xfrm>
              <a:off x="1776" y="1680"/>
              <a:ext cx="96" cy="384"/>
            </a:xfrm>
            <a:custGeom>
              <a:avLst/>
              <a:gdLst>
                <a:gd name="T0" fmla="*/ 0 w 96"/>
                <a:gd name="T1" fmla="*/ 384 h 384"/>
                <a:gd name="T2" fmla="*/ 96 w 96"/>
                <a:gd name="T3" fmla="*/ 192 h 384"/>
                <a:gd name="T4" fmla="*/ 0 w 96"/>
                <a:gd name="T5" fmla="*/ 0 h 384"/>
                <a:gd name="T6" fmla="*/ 0 60000 65536"/>
                <a:gd name="T7" fmla="*/ 0 60000 65536"/>
                <a:gd name="T8" fmla="*/ 0 60000 65536"/>
                <a:gd name="T9" fmla="*/ 0 w 96"/>
                <a:gd name="T10" fmla="*/ 0 h 384"/>
                <a:gd name="T11" fmla="*/ 96 w 9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84">
                  <a:moveTo>
                    <a:pt x="0" y="384"/>
                  </a:moveTo>
                  <a:cubicBezTo>
                    <a:pt x="48" y="320"/>
                    <a:pt x="96" y="256"/>
                    <a:pt x="96" y="192"/>
                  </a:cubicBezTo>
                  <a:cubicBezTo>
                    <a:pt x="96" y="128"/>
                    <a:pt x="48" y="64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2588" name="Freeform 14"/>
            <p:cNvSpPr>
              <a:spLocks/>
            </p:cNvSpPr>
            <p:nvPr/>
          </p:nvSpPr>
          <p:spPr bwMode="auto">
            <a:xfrm>
              <a:off x="1728" y="1680"/>
              <a:ext cx="96" cy="384"/>
            </a:xfrm>
            <a:custGeom>
              <a:avLst/>
              <a:gdLst>
                <a:gd name="T0" fmla="*/ 0 w 96"/>
                <a:gd name="T1" fmla="*/ 384 h 384"/>
                <a:gd name="T2" fmla="*/ 96 w 96"/>
                <a:gd name="T3" fmla="*/ 192 h 384"/>
                <a:gd name="T4" fmla="*/ 0 w 96"/>
                <a:gd name="T5" fmla="*/ 0 h 384"/>
                <a:gd name="T6" fmla="*/ 0 60000 65536"/>
                <a:gd name="T7" fmla="*/ 0 60000 65536"/>
                <a:gd name="T8" fmla="*/ 0 60000 65536"/>
                <a:gd name="T9" fmla="*/ 0 w 96"/>
                <a:gd name="T10" fmla="*/ 0 h 384"/>
                <a:gd name="T11" fmla="*/ 96 w 9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84">
                  <a:moveTo>
                    <a:pt x="0" y="384"/>
                  </a:moveTo>
                  <a:cubicBezTo>
                    <a:pt x="48" y="320"/>
                    <a:pt x="96" y="256"/>
                    <a:pt x="96" y="192"/>
                  </a:cubicBezTo>
                  <a:cubicBezTo>
                    <a:pt x="96" y="128"/>
                    <a:pt x="48" y="64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22538" name="Line 15"/>
          <p:cNvSpPr>
            <a:spLocks noChangeShapeType="1"/>
          </p:cNvSpPr>
          <p:nvPr/>
        </p:nvSpPr>
        <p:spPr bwMode="auto">
          <a:xfrm>
            <a:off x="0" y="4800600"/>
            <a:ext cx="914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539" name="Line 16"/>
          <p:cNvSpPr>
            <a:spLocks noChangeShapeType="1"/>
          </p:cNvSpPr>
          <p:nvPr/>
        </p:nvSpPr>
        <p:spPr bwMode="auto">
          <a:xfrm flipH="1" flipV="1">
            <a:off x="4191000" y="2971800"/>
            <a:ext cx="45720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540" name="Line 17"/>
          <p:cNvSpPr>
            <a:spLocks noChangeShapeType="1"/>
          </p:cNvSpPr>
          <p:nvPr/>
        </p:nvSpPr>
        <p:spPr bwMode="auto">
          <a:xfrm flipV="1">
            <a:off x="4800600" y="2971800"/>
            <a:ext cx="7620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541" name="Line 18"/>
          <p:cNvSpPr>
            <a:spLocks noChangeShapeType="1"/>
          </p:cNvSpPr>
          <p:nvPr/>
        </p:nvSpPr>
        <p:spPr bwMode="auto">
          <a:xfrm flipH="1" flipV="1">
            <a:off x="3352800" y="2971800"/>
            <a:ext cx="1524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542" name="Line 19"/>
          <p:cNvSpPr>
            <a:spLocks noChangeShapeType="1"/>
          </p:cNvSpPr>
          <p:nvPr/>
        </p:nvSpPr>
        <p:spPr bwMode="auto">
          <a:xfrm flipV="1">
            <a:off x="3657600" y="2971800"/>
            <a:ext cx="3810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543" name="Line 20"/>
          <p:cNvSpPr>
            <a:spLocks noChangeShapeType="1"/>
          </p:cNvSpPr>
          <p:nvPr/>
        </p:nvSpPr>
        <p:spPr bwMode="auto">
          <a:xfrm flipV="1">
            <a:off x="3810000" y="2971800"/>
            <a:ext cx="9144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2544" name="Group 21"/>
          <p:cNvGrpSpPr>
            <a:grpSpLocks/>
          </p:cNvGrpSpPr>
          <p:nvPr/>
        </p:nvGrpSpPr>
        <p:grpSpPr bwMode="auto">
          <a:xfrm rot="16200000" flipV="1">
            <a:off x="3210718" y="2580482"/>
            <a:ext cx="519113" cy="387350"/>
            <a:chOff x="1728" y="1680"/>
            <a:chExt cx="528" cy="384"/>
          </a:xfrm>
        </p:grpSpPr>
        <p:sp>
          <p:nvSpPr>
            <p:cNvPr id="22577" name="Line 22"/>
            <p:cNvSpPr>
              <a:spLocks noChangeShapeType="1"/>
            </p:cNvSpPr>
            <p:nvPr/>
          </p:nvSpPr>
          <p:spPr bwMode="auto">
            <a:xfrm>
              <a:off x="1776" y="206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2578" name="Freeform 23"/>
            <p:cNvSpPr>
              <a:spLocks/>
            </p:cNvSpPr>
            <p:nvPr/>
          </p:nvSpPr>
          <p:spPr bwMode="auto">
            <a:xfrm>
              <a:off x="1920" y="1872"/>
              <a:ext cx="336" cy="192"/>
            </a:xfrm>
            <a:custGeom>
              <a:avLst/>
              <a:gdLst>
                <a:gd name="T0" fmla="*/ 0 w 288"/>
                <a:gd name="T1" fmla="*/ 192 h 192"/>
                <a:gd name="T2" fmla="*/ 312 w 288"/>
                <a:gd name="T3" fmla="*/ 144 h 192"/>
                <a:gd name="T4" fmla="*/ 622 w 288"/>
                <a:gd name="T5" fmla="*/ 0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192"/>
                  </a:moveTo>
                  <a:cubicBezTo>
                    <a:pt x="48" y="184"/>
                    <a:pt x="96" y="176"/>
                    <a:pt x="144" y="144"/>
                  </a:cubicBezTo>
                  <a:cubicBezTo>
                    <a:pt x="192" y="112"/>
                    <a:pt x="240" y="56"/>
                    <a:pt x="28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2579" name="Freeform 24"/>
            <p:cNvSpPr>
              <a:spLocks/>
            </p:cNvSpPr>
            <p:nvPr/>
          </p:nvSpPr>
          <p:spPr bwMode="auto">
            <a:xfrm flipV="1">
              <a:off x="1920" y="1680"/>
              <a:ext cx="336" cy="192"/>
            </a:xfrm>
            <a:custGeom>
              <a:avLst/>
              <a:gdLst>
                <a:gd name="T0" fmla="*/ 0 w 288"/>
                <a:gd name="T1" fmla="*/ 192 h 192"/>
                <a:gd name="T2" fmla="*/ 312 w 288"/>
                <a:gd name="T3" fmla="*/ 144 h 192"/>
                <a:gd name="T4" fmla="*/ 622 w 288"/>
                <a:gd name="T5" fmla="*/ 0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192"/>
                  </a:moveTo>
                  <a:cubicBezTo>
                    <a:pt x="48" y="184"/>
                    <a:pt x="96" y="176"/>
                    <a:pt x="144" y="144"/>
                  </a:cubicBezTo>
                  <a:cubicBezTo>
                    <a:pt x="192" y="112"/>
                    <a:pt x="240" y="56"/>
                    <a:pt x="28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2580" name="Line 25"/>
            <p:cNvSpPr>
              <a:spLocks noChangeShapeType="1"/>
            </p:cNvSpPr>
            <p:nvPr/>
          </p:nvSpPr>
          <p:spPr bwMode="auto">
            <a:xfrm>
              <a:off x="1776" y="168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2581" name="Freeform 26"/>
            <p:cNvSpPr>
              <a:spLocks/>
            </p:cNvSpPr>
            <p:nvPr/>
          </p:nvSpPr>
          <p:spPr bwMode="auto">
            <a:xfrm>
              <a:off x="1776" y="1680"/>
              <a:ext cx="96" cy="384"/>
            </a:xfrm>
            <a:custGeom>
              <a:avLst/>
              <a:gdLst>
                <a:gd name="T0" fmla="*/ 0 w 96"/>
                <a:gd name="T1" fmla="*/ 384 h 384"/>
                <a:gd name="T2" fmla="*/ 96 w 96"/>
                <a:gd name="T3" fmla="*/ 192 h 384"/>
                <a:gd name="T4" fmla="*/ 0 w 96"/>
                <a:gd name="T5" fmla="*/ 0 h 384"/>
                <a:gd name="T6" fmla="*/ 0 60000 65536"/>
                <a:gd name="T7" fmla="*/ 0 60000 65536"/>
                <a:gd name="T8" fmla="*/ 0 60000 65536"/>
                <a:gd name="T9" fmla="*/ 0 w 96"/>
                <a:gd name="T10" fmla="*/ 0 h 384"/>
                <a:gd name="T11" fmla="*/ 96 w 9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84">
                  <a:moveTo>
                    <a:pt x="0" y="384"/>
                  </a:moveTo>
                  <a:cubicBezTo>
                    <a:pt x="48" y="320"/>
                    <a:pt x="96" y="256"/>
                    <a:pt x="96" y="192"/>
                  </a:cubicBezTo>
                  <a:cubicBezTo>
                    <a:pt x="96" y="128"/>
                    <a:pt x="48" y="64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2582" name="Freeform 27"/>
            <p:cNvSpPr>
              <a:spLocks/>
            </p:cNvSpPr>
            <p:nvPr/>
          </p:nvSpPr>
          <p:spPr bwMode="auto">
            <a:xfrm>
              <a:off x="1728" y="1680"/>
              <a:ext cx="96" cy="384"/>
            </a:xfrm>
            <a:custGeom>
              <a:avLst/>
              <a:gdLst>
                <a:gd name="T0" fmla="*/ 0 w 96"/>
                <a:gd name="T1" fmla="*/ 384 h 384"/>
                <a:gd name="T2" fmla="*/ 96 w 96"/>
                <a:gd name="T3" fmla="*/ 192 h 384"/>
                <a:gd name="T4" fmla="*/ 0 w 96"/>
                <a:gd name="T5" fmla="*/ 0 h 384"/>
                <a:gd name="T6" fmla="*/ 0 60000 65536"/>
                <a:gd name="T7" fmla="*/ 0 60000 65536"/>
                <a:gd name="T8" fmla="*/ 0 60000 65536"/>
                <a:gd name="T9" fmla="*/ 0 w 96"/>
                <a:gd name="T10" fmla="*/ 0 h 384"/>
                <a:gd name="T11" fmla="*/ 96 w 9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84">
                  <a:moveTo>
                    <a:pt x="0" y="384"/>
                  </a:moveTo>
                  <a:cubicBezTo>
                    <a:pt x="48" y="320"/>
                    <a:pt x="96" y="256"/>
                    <a:pt x="96" y="192"/>
                  </a:cubicBezTo>
                  <a:cubicBezTo>
                    <a:pt x="96" y="128"/>
                    <a:pt x="48" y="64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22545" name="Group 28"/>
          <p:cNvGrpSpPr>
            <a:grpSpLocks/>
          </p:cNvGrpSpPr>
          <p:nvPr/>
        </p:nvGrpSpPr>
        <p:grpSpPr bwMode="auto">
          <a:xfrm rot="16200000" flipV="1">
            <a:off x="4582318" y="2580482"/>
            <a:ext cx="519113" cy="387350"/>
            <a:chOff x="1728" y="1680"/>
            <a:chExt cx="528" cy="384"/>
          </a:xfrm>
        </p:grpSpPr>
        <p:sp>
          <p:nvSpPr>
            <p:cNvPr id="22571" name="Line 29"/>
            <p:cNvSpPr>
              <a:spLocks noChangeShapeType="1"/>
            </p:cNvSpPr>
            <p:nvPr/>
          </p:nvSpPr>
          <p:spPr bwMode="auto">
            <a:xfrm>
              <a:off x="1776" y="206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2572" name="Freeform 30"/>
            <p:cNvSpPr>
              <a:spLocks/>
            </p:cNvSpPr>
            <p:nvPr/>
          </p:nvSpPr>
          <p:spPr bwMode="auto">
            <a:xfrm>
              <a:off x="1920" y="1872"/>
              <a:ext cx="336" cy="192"/>
            </a:xfrm>
            <a:custGeom>
              <a:avLst/>
              <a:gdLst>
                <a:gd name="T0" fmla="*/ 0 w 288"/>
                <a:gd name="T1" fmla="*/ 192 h 192"/>
                <a:gd name="T2" fmla="*/ 312 w 288"/>
                <a:gd name="T3" fmla="*/ 144 h 192"/>
                <a:gd name="T4" fmla="*/ 622 w 288"/>
                <a:gd name="T5" fmla="*/ 0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192"/>
                  </a:moveTo>
                  <a:cubicBezTo>
                    <a:pt x="48" y="184"/>
                    <a:pt x="96" y="176"/>
                    <a:pt x="144" y="144"/>
                  </a:cubicBezTo>
                  <a:cubicBezTo>
                    <a:pt x="192" y="112"/>
                    <a:pt x="240" y="56"/>
                    <a:pt x="28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2573" name="Freeform 31"/>
            <p:cNvSpPr>
              <a:spLocks/>
            </p:cNvSpPr>
            <p:nvPr/>
          </p:nvSpPr>
          <p:spPr bwMode="auto">
            <a:xfrm flipV="1">
              <a:off x="1920" y="1680"/>
              <a:ext cx="336" cy="192"/>
            </a:xfrm>
            <a:custGeom>
              <a:avLst/>
              <a:gdLst>
                <a:gd name="T0" fmla="*/ 0 w 288"/>
                <a:gd name="T1" fmla="*/ 192 h 192"/>
                <a:gd name="T2" fmla="*/ 312 w 288"/>
                <a:gd name="T3" fmla="*/ 144 h 192"/>
                <a:gd name="T4" fmla="*/ 622 w 288"/>
                <a:gd name="T5" fmla="*/ 0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192"/>
                  </a:moveTo>
                  <a:cubicBezTo>
                    <a:pt x="48" y="184"/>
                    <a:pt x="96" y="176"/>
                    <a:pt x="144" y="144"/>
                  </a:cubicBezTo>
                  <a:cubicBezTo>
                    <a:pt x="192" y="112"/>
                    <a:pt x="240" y="56"/>
                    <a:pt x="28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2574" name="Line 32"/>
            <p:cNvSpPr>
              <a:spLocks noChangeShapeType="1"/>
            </p:cNvSpPr>
            <p:nvPr/>
          </p:nvSpPr>
          <p:spPr bwMode="auto">
            <a:xfrm>
              <a:off x="1776" y="168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2575" name="Freeform 33"/>
            <p:cNvSpPr>
              <a:spLocks/>
            </p:cNvSpPr>
            <p:nvPr/>
          </p:nvSpPr>
          <p:spPr bwMode="auto">
            <a:xfrm>
              <a:off x="1776" y="1680"/>
              <a:ext cx="96" cy="384"/>
            </a:xfrm>
            <a:custGeom>
              <a:avLst/>
              <a:gdLst>
                <a:gd name="T0" fmla="*/ 0 w 96"/>
                <a:gd name="T1" fmla="*/ 384 h 384"/>
                <a:gd name="T2" fmla="*/ 96 w 96"/>
                <a:gd name="T3" fmla="*/ 192 h 384"/>
                <a:gd name="T4" fmla="*/ 0 w 96"/>
                <a:gd name="T5" fmla="*/ 0 h 384"/>
                <a:gd name="T6" fmla="*/ 0 60000 65536"/>
                <a:gd name="T7" fmla="*/ 0 60000 65536"/>
                <a:gd name="T8" fmla="*/ 0 60000 65536"/>
                <a:gd name="T9" fmla="*/ 0 w 96"/>
                <a:gd name="T10" fmla="*/ 0 h 384"/>
                <a:gd name="T11" fmla="*/ 96 w 9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84">
                  <a:moveTo>
                    <a:pt x="0" y="384"/>
                  </a:moveTo>
                  <a:cubicBezTo>
                    <a:pt x="48" y="320"/>
                    <a:pt x="96" y="256"/>
                    <a:pt x="96" y="192"/>
                  </a:cubicBezTo>
                  <a:cubicBezTo>
                    <a:pt x="96" y="128"/>
                    <a:pt x="48" y="64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2576" name="Freeform 34"/>
            <p:cNvSpPr>
              <a:spLocks/>
            </p:cNvSpPr>
            <p:nvPr/>
          </p:nvSpPr>
          <p:spPr bwMode="auto">
            <a:xfrm>
              <a:off x="1728" y="1680"/>
              <a:ext cx="96" cy="384"/>
            </a:xfrm>
            <a:custGeom>
              <a:avLst/>
              <a:gdLst>
                <a:gd name="T0" fmla="*/ 0 w 96"/>
                <a:gd name="T1" fmla="*/ 384 h 384"/>
                <a:gd name="T2" fmla="*/ 96 w 96"/>
                <a:gd name="T3" fmla="*/ 192 h 384"/>
                <a:gd name="T4" fmla="*/ 0 w 96"/>
                <a:gd name="T5" fmla="*/ 0 h 384"/>
                <a:gd name="T6" fmla="*/ 0 60000 65536"/>
                <a:gd name="T7" fmla="*/ 0 60000 65536"/>
                <a:gd name="T8" fmla="*/ 0 60000 65536"/>
                <a:gd name="T9" fmla="*/ 0 w 96"/>
                <a:gd name="T10" fmla="*/ 0 h 384"/>
                <a:gd name="T11" fmla="*/ 96 w 9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84">
                  <a:moveTo>
                    <a:pt x="0" y="384"/>
                  </a:moveTo>
                  <a:cubicBezTo>
                    <a:pt x="48" y="320"/>
                    <a:pt x="96" y="256"/>
                    <a:pt x="96" y="192"/>
                  </a:cubicBezTo>
                  <a:cubicBezTo>
                    <a:pt x="96" y="128"/>
                    <a:pt x="48" y="64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22546" name="Line 35"/>
          <p:cNvSpPr>
            <a:spLocks noChangeShapeType="1"/>
          </p:cNvSpPr>
          <p:nvPr/>
        </p:nvSpPr>
        <p:spPr bwMode="auto">
          <a:xfrm flipV="1">
            <a:off x="4838700" y="2235200"/>
            <a:ext cx="1270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547" name="Line 36"/>
          <p:cNvSpPr>
            <a:spLocks noChangeShapeType="1"/>
          </p:cNvSpPr>
          <p:nvPr/>
        </p:nvSpPr>
        <p:spPr bwMode="auto">
          <a:xfrm flipV="1">
            <a:off x="3467100" y="2222500"/>
            <a:ext cx="127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548" name="Line 37"/>
          <p:cNvSpPr>
            <a:spLocks noChangeShapeType="1"/>
          </p:cNvSpPr>
          <p:nvPr/>
        </p:nvSpPr>
        <p:spPr bwMode="auto">
          <a:xfrm rot="16200000" flipV="1">
            <a:off x="3559175" y="1893888"/>
            <a:ext cx="269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549" name="Freeform 38"/>
          <p:cNvSpPr>
            <a:spLocks/>
          </p:cNvSpPr>
          <p:nvPr/>
        </p:nvSpPr>
        <p:spPr bwMode="auto">
          <a:xfrm rot="16200000" flipV="1">
            <a:off x="3607594" y="1213644"/>
            <a:ext cx="630238" cy="457200"/>
          </a:xfrm>
          <a:custGeom>
            <a:avLst/>
            <a:gdLst>
              <a:gd name="T0" fmla="*/ 0 w 288"/>
              <a:gd name="T1" fmla="*/ 2147483647 h 192"/>
              <a:gd name="T2" fmla="*/ 2147483647 w 288"/>
              <a:gd name="T3" fmla="*/ 2147483647 h 192"/>
              <a:gd name="T4" fmla="*/ 2147483647 w 288"/>
              <a:gd name="T5" fmla="*/ 0 h 192"/>
              <a:gd name="T6" fmla="*/ 0 60000 65536"/>
              <a:gd name="T7" fmla="*/ 0 60000 65536"/>
              <a:gd name="T8" fmla="*/ 0 60000 65536"/>
              <a:gd name="T9" fmla="*/ 0 w 288"/>
              <a:gd name="T10" fmla="*/ 0 h 192"/>
              <a:gd name="T11" fmla="*/ 288 w 28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192">
                <a:moveTo>
                  <a:pt x="0" y="192"/>
                </a:moveTo>
                <a:cubicBezTo>
                  <a:pt x="48" y="184"/>
                  <a:pt x="96" y="176"/>
                  <a:pt x="144" y="144"/>
                </a:cubicBezTo>
                <a:cubicBezTo>
                  <a:pt x="192" y="112"/>
                  <a:pt x="240" y="56"/>
                  <a:pt x="288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550" name="Freeform 39"/>
          <p:cNvSpPr>
            <a:spLocks/>
          </p:cNvSpPr>
          <p:nvPr/>
        </p:nvSpPr>
        <p:spPr bwMode="auto">
          <a:xfrm rot="-5400000">
            <a:off x="4064794" y="1213644"/>
            <a:ext cx="630238" cy="457200"/>
          </a:xfrm>
          <a:custGeom>
            <a:avLst/>
            <a:gdLst>
              <a:gd name="T0" fmla="*/ 0 w 288"/>
              <a:gd name="T1" fmla="*/ 2147483647 h 192"/>
              <a:gd name="T2" fmla="*/ 2147483647 w 288"/>
              <a:gd name="T3" fmla="*/ 2147483647 h 192"/>
              <a:gd name="T4" fmla="*/ 2147483647 w 288"/>
              <a:gd name="T5" fmla="*/ 0 h 192"/>
              <a:gd name="T6" fmla="*/ 0 60000 65536"/>
              <a:gd name="T7" fmla="*/ 0 60000 65536"/>
              <a:gd name="T8" fmla="*/ 0 60000 65536"/>
              <a:gd name="T9" fmla="*/ 0 w 288"/>
              <a:gd name="T10" fmla="*/ 0 h 192"/>
              <a:gd name="T11" fmla="*/ 288 w 28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192">
                <a:moveTo>
                  <a:pt x="0" y="192"/>
                </a:moveTo>
                <a:cubicBezTo>
                  <a:pt x="48" y="184"/>
                  <a:pt x="96" y="176"/>
                  <a:pt x="144" y="144"/>
                </a:cubicBezTo>
                <a:cubicBezTo>
                  <a:pt x="192" y="112"/>
                  <a:pt x="240" y="56"/>
                  <a:pt x="288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551" name="Line 40"/>
          <p:cNvSpPr>
            <a:spLocks noChangeShapeType="1"/>
          </p:cNvSpPr>
          <p:nvPr/>
        </p:nvSpPr>
        <p:spPr bwMode="auto">
          <a:xfrm rot="16200000" flipV="1">
            <a:off x="4473575" y="1893888"/>
            <a:ext cx="269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552" name="Freeform 41"/>
          <p:cNvSpPr>
            <a:spLocks/>
          </p:cNvSpPr>
          <p:nvPr/>
        </p:nvSpPr>
        <p:spPr bwMode="auto">
          <a:xfrm rot="16200000" flipV="1">
            <a:off x="4061619" y="1480344"/>
            <a:ext cx="179388" cy="914400"/>
          </a:xfrm>
          <a:custGeom>
            <a:avLst/>
            <a:gdLst>
              <a:gd name="T0" fmla="*/ 0 w 96"/>
              <a:gd name="T1" fmla="*/ 2147483647 h 384"/>
              <a:gd name="T2" fmla="*/ 2147483647 w 96"/>
              <a:gd name="T3" fmla="*/ 2147483647 h 384"/>
              <a:gd name="T4" fmla="*/ 0 w 96"/>
              <a:gd name="T5" fmla="*/ 0 h 384"/>
              <a:gd name="T6" fmla="*/ 0 60000 65536"/>
              <a:gd name="T7" fmla="*/ 0 60000 65536"/>
              <a:gd name="T8" fmla="*/ 0 60000 65536"/>
              <a:gd name="T9" fmla="*/ 0 w 96"/>
              <a:gd name="T10" fmla="*/ 0 h 384"/>
              <a:gd name="T11" fmla="*/ 96 w 9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384">
                <a:moveTo>
                  <a:pt x="0" y="384"/>
                </a:moveTo>
                <a:cubicBezTo>
                  <a:pt x="48" y="320"/>
                  <a:pt x="96" y="256"/>
                  <a:pt x="96" y="192"/>
                </a:cubicBezTo>
                <a:cubicBezTo>
                  <a:pt x="96" y="128"/>
                  <a:pt x="48" y="64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553" name="Oval 42"/>
          <p:cNvSpPr>
            <a:spLocks noChangeArrowheads="1"/>
          </p:cNvSpPr>
          <p:nvPr/>
        </p:nvSpPr>
        <p:spPr bwMode="auto">
          <a:xfrm>
            <a:off x="4076700" y="977900"/>
            <a:ext cx="152400" cy="152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2554" name="Line 43"/>
          <p:cNvSpPr>
            <a:spLocks noChangeShapeType="1"/>
          </p:cNvSpPr>
          <p:nvPr/>
        </p:nvSpPr>
        <p:spPr bwMode="auto">
          <a:xfrm flipV="1">
            <a:off x="4152900" y="2159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555" name="Line 44"/>
          <p:cNvSpPr>
            <a:spLocks noChangeShapeType="1"/>
          </p:cNvSpPr>
          <p:nvPr/>
        </p:nvSpPr>
        <p:spPr bwMode="auto">
          <a:xfrm>
            <a:off x="3441700" y="2209800"/>
            <a:ext cx="444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556" name="Line 45"/>
          <p:cNvSpPr>
            <a:spLocks noChangeShapeType="1"/>
          </p:cNvSpPr>
          <p:nvPr/>
        </p:nvSpPr>
        <p:spPr bwMode="auto">
          <a:xfrm flipV="1">
            <a:off x="3886200" y="1905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557" name="Line 46"/>
          <p:cNvSpPr>
            <a:spLocks noChangeShapeType="1"/>
          </p:cNvSpPr>
          <p:nvPr/>
        </p:nvSpPr>
        <p:spPr bwMode="auto">
          <a:xfrm flipV="1">
            <a:off x="4419600" y="1905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558" name="Line 47"/>
          <p:cNvSpPr>
            <a:spLocks noChangeShapeType="1"/>
          </p:cNvSpPr>
          <p:nvPr/>
        </p:nvSpPr>
        <p:spPr bwMode="auto">
          <a:xfrm flipV="1">
            <a:off x="4419600" y="2209800"/>
            <a:ext cx="444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559" name="Line 48"/>
          <p:cNvSpPr>
            <a:spLocks noChangeShapeType="1"/>
          </p:cNvSpPr>
          <p:nvPr/>
        </p:nvSpPr>
        <p:spPr bwMode="auto">
          <a:xfrm flipH="1" flipV="1">
            <a:off x="3581400" y="2971800"/>
            <a:ext cx="91440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560" name="Text Box 49"/>
          <p:cNvSpPr txBox="1">
            <a:spLocks noChangeArrowheads="1"/>
          </p:cNvSpPr>
          <p:nvPr/>
        </p:nvSpPr>
        <p:spPr bwMode="auto">
          <a:xfrm>
            <a:off x="5334000" y="4343400"/>
            <a:ext cx="7775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regA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22561" name="Text Box 50"/>
          <p:cNvSpPr txBox="1">
            <a:spLocks noChangeArrowheads="1"/>
          </p:cNvSpPr>
          <p:nvPr/>
        </p:nvSpPr>
        <p:spPr bwMode="auto">
          <a:xfrm>
            <a:off x="5334000" y="4953000"/>
            <a:ext cx="764697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regB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22562" name="Line 51"/>
          <p:cNvSpPr>
            <a:spLocks noChangeShapeType="1"/>
          </p:cNvSpPr>
          <p:nvPr/>
        </p:nvSpPr>
        <p:spPr bwMode="auto">
          <a:xfrm>
            <a:off x="0" y="6324600"/>
            <a:ext cx="434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563" name="Text Box 52"/>
          <p:cNvSpPr txBox="1">
            <a:spLocks noChangeArrowheads="1"/>
          </p:cNvSpPr>
          <p:nvPr/>
        </p:nvSpPr>
        <p:spPr bwMode="auto">
          <a:xfrm>
            <a:off x="2057400" y="990600"/>
            <a:ext cx="13176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compare</a:t>
            </a:r>
          </a:p>
        </p:txBody>
      </p:sp>
      <p:sp>
        <p:nvSpPr>
          <p:cNvPr id="22564" name="Text Box 53"/>
          <p:cNvSpPr txBox="1">
            <a:spLocks noChangeArrowheads="1"/>
          </p:cNvSpPr>
          <p:nvPr/>
        </p:nvSpPr>
        <p:spPr bwMode="auto">
          <a:xfrm>
            <a:off x="3260725" y="4232275"/>
            <a:ext cx="7937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0 1 1</a:t>
            </a:r>
          </a:p>
        </p:txBody>
      </p:sp>
      <p:sp>
        <p:nvSpPr>
          <p:cNvPr id="22565" name="Text Box 54"/>
          <p:cNvSpPr txBox="1">
            <a:spLocks noChangeArrowheads="1"/>
          </p:cNvSpPr>
          <p:nvPr/>
        </p:nvSpPr>
        <p:spPr bwMode="auto">
          <a:xfrm>
            <a:off x="4114800" y="5486400"/>
            <a:ext cx="7937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0 1 1</a:t>
            </a:r>
          </a:p>
        </p:txBody>
      </p:sp>
      <p:sp>
        <p:nvSpPr>
          <p:cNvPr id="22566" name="Text Box 55"/>
          <p:cNvSpPr txBox="1">
            <a:spLocks noChangeArrowheads="1"/>
          </p:cNvSpPr>
          <p:nvPr/>
        </p:nvSpPr>
        <p:spPr bwMode="auto">
          <a:xfrm>
            <a:off x="3184525" y="2022475"/>
            <a:ext cx="1891865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0       0           0</a:t>
            </a:r>
          </a:p>
        </p:txBody>
      </p:sp>
      <p:sp>
        <p:nvSpPr>
          <p:cNvPr id="22567" name="Text Box 56"/>
          <p:cNvSpPr txBox="1">
            <a:spLocks noChangeArrowheads="1"/>
          </p:cNvSpPr>
          <p:nvPr/>
        </p:nvSpPr>
        <p:spPr bwMode="auto">
          <a:xfrm>
            <a:off x="3778250" y="0"/>
            <a:ext cx="340158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22568" name="Line 57"/>
          <p:cNvSpPr>
            <a:spLocks noChangeShapeType="1"/>
          </p:cNvSpPr>
          <p:nvPr/>
        </p:nvSpPr>
        <p:spPr bwMode="auto">
          <a:xfrm>
            <a:off x="4953000" y="6324600"/>
            <a:ext cx="419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569" name="Rectangle 58"/>
          <p:cNvSpPr>
            <a:spLocks noChangeArrowheads="1"/>
          </p:cNvSpPr>
          <p:nvPr/>
        </p:nvSpPr>
        <p:spPr bwMode="auto">
          <a:xfrm>
            <a:off x="5410200" y="6019800"/>
            <a:ext cx="609600" cy="57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2570" name="Rectangle 59"/>
          <p:cNvSpPr>
            <a:spLocks noChangeArrowheads="1"/>
          </p:cNvSpPr>
          <p:nvPr/>
        </p:nvSpPr>
        <p:spPr bwMode="auto">
          <a:xfrm>
            <a:off x="6477000" y="6019800"/>
            <a:ext cx="609600" cy="57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85297C9-8FAC-497A-8392-8E697DE7A46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20000" cy="1143000"/>
          </a:xfrm>
        </p:spPr>
        <p:txBody>
          <a:bodyPr/>
          <a:lstStyle/>
          <a:p>
            <a:pPr eaLnBrk="1" hangingPunct="1"/>
            <a:r>
              <a:rPr lang="en-US" dirty="0"/>
              <a:t>Handling data hazards II: </a:t>
            </a:r>
            <a:br>
              <a:rPr lang="en-US" dirty="0"/>
            </a:br>
            <a:r>
              <a:rPr lang="en-US" dirty="0"/>
              <a:t>Detect and stall until ready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752600"/>
            <a:ext cx="7924800" cy="4114800"/>
          </a:xfrm>
        </p:spPr>
        <p:txBody>
          <a:bodyPr/>
          <a:lstStyle/>
          <a:p>
            <a:pPr eaLnBrk="1" hangingPunct="1"/>
            <a:r>
              <a:rPr lang="en-US" dirty="0"/>
              <a:t>Detect:</a:t>
            </a:r>
          </a:p>
          <a:p>
            <a:pPr lvl="1" eaLnBrk="1" hangingPunct="1"/>
            <a:r>
              <a:rPr lang="en-US" dirty="0"/>
              <a:t>Compare </a:t>
            </a:r>
            <a:r>
              <a:rPr lang="en-US" dirty="0" err="1"/>
              <a:t>regA</a:t>
            </a:r>
            <a:r>
              <a:rPr lang="en-US" dirty="0"/>
              <a:t> with previous </a:t>
            </a:r>
            <a:r>
              <a:rPr lang="en-US" dirty="0" err="1"/>
              <a:t>DestReg</a:t>
            </a:r>
            <a:r>
              <a:rPr lang="en-US" dirty="0"/>
              <a:t> </a:t>
            </a:r>
          </a:p>
          <a:p>
            <a:pPr lvl="2" eaLnBrk="1" hangingPunct="1"/>
            <a:r>
              <a:rPr lang="en-US" dirty="0"/>
              <a:t>3 bit operand fields</a:t>
            </a:r>
          </a:p>
          <a:p>
            <a:pPr lvl="1" eaLnBrk="1" hangingPunct="1"/>
            <a:r>
              <a:rPr lang="en-US" dirty="0"/>
              <a:t>Compare </a:t>
            </a:r>
            <a:r>
              <a:rPr lang="en-US" dirty="0" err="1"/>
              <a:t>regB</a:t>
            </a:r>
            <a:r>
              <a:rPr lang="en-US" dirty="0"/>
              <a:t> with previous </a:t>
            </a:r>
            <a:r>
              <a:rPr lang="en-US" dirty="0" err="1"/>
              <a:t>DestReg</a:t>
            </a:r>
            <a:r>
              <a:rPr lang="en-US" dirty="0"/>
              <a:t> </a:t>
            </a:r>
          </a:p>
          <a:p>
            <a:pPr lvl="2" eaLnBrk="1" hangingPunct="1"/>
            <a:r>
              <a:rPr lang="en-US" dirty="0"/>
              <a:t>3 bit operand fields</a:t>
            </a:r>
          </a:p>
          <a:p>
            <a:pPr eaLnBrk="1" hangingPunct="1"/>
            <a:r>
              <a:rPr lang="en-US" dirty="0"/>
              <a:t>Stall:</a:t>
            </a:r>
          </a:p>
          <a:p>
            <a:pPr lvl="1" eaLnBrk="1" hangingPunct="1">
              <a:buFontTx/>
              <a:buNone/>
            </a:pPr>
            <a:r>
              <a:rPr lang="en-US" b="1" u="sng" dirty="0"/>
              <a:t>Keep current instructions in fetch and decode</a:t>
            </a:r>
          </a:p>
          <a:p>
            <a:pPr lvl="1" eaLnBrk="1" hangingPunct="1">
              <a:buFontTx/>
              <a:buNone/>
            </a:pPr>
            <a:r>
              <a:rPr lang="en-US" dirty="0"/>
              <a:t>Pass a </a:t>
            </a:r>
            <a:r>
              <a:rPr lang="en-US" dirty="0" err="1"/>
              <a:t>noop</a:t>
            </a:r>
            <a:r>
              <a:rPr lang="en-US" dirty="0"/>
              <a:t> to execute</a:t>
            </a:r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23F46C7-3C78-4083-B881-3D9E8BFC9226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24579" name="Group 2"/>
          <p:cNvGrpSpPr>
            <a:grpSpLocks/>
          </p:cNvGrpSpPr>
          <p:nvPr/>
        </p:nvGrpSpPr>
        <p:grpSpPr bwMode="auto">
          <a:xfrm>
            <a:off x="1524000" y="2286000"/>
            <a:ext cx="1443038" cy="1676400"/>
            <a:chOff x="1248" y="1584"/>
            <a:chExt cx="816" cy="960"/>
          </a:xfrm>
        </p:grpSpPr>
        <p:sp>
          <p:nvSpPr>
            <p:cNvPr id="24712" name="Oval 3" descr="Weave"/>
            <p:cNvSpPr>
              <a:spLocks noChangeArrowheads="1"/>
            </p:cNvSpPr>
            <p:nvPr/>
          </p:nvSpPr>
          <p:spPr bwMode="auto">
            <a:xfrm>
              <a:off x="1248" y="1728"/>
              <a:ext cx="816" cy="816"/>
            </a:xfrm>
            <a:prstGeom prst="ellipse">
              <a:avLst/>
            </a:prstGeom>
            <a:pattFill prst="weave">
              <a:fgClr>
                <a:srgbClr val="FF9900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24713" name="Text Box 4"/>
            <p:cNvSpPr txBox="1">
              <a:spLocks noChangeArrowheads="1"/>
            </p:cNvSpPr>
            <p:nvPr/>
          </p:nvSpPr>
          <p:spPr bwMode="auto">
            <a:xfrm>
              <a:off x="1248" y="1584"/>
              <a:ext cx="575" cy="1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  <a:latin typeface="Calibri" pitchFamily="34" charset="0"/>
                </a:rPr>
                <a:t>          Hazard </a:t>
              </a:r>
            </a:p>
          </p:txBody>
        </p:sp>
      </p:grpSp>
      <p:sp>
        <p:nvSpPr>
          <p:cNvPr id="24580" name="Line 5"/>
          <p:cNvSpPr>
            <a:spLocks noChangeShapeType="1"/>
          </p:cNvSpPr>
          <p:nvPr/>
        </p:nvSpPr>
        <p:spPr bwMode="auto">
          <a:xfrm>
            <a:off x="1676400" y="33528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581" name="Line 6"/>
          <p:cNvSpPr>
            <a:spLocks noChangeShapeType="1"/>
          </p:cNvSpPr>
          <p:nvPr/>
        </p:nvSpPr>
        <p:spPr bwMode="auto">
          <a:xfrm>
            <a:off x="1676400" y="35052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>
            <a:off x="1905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583" name="Line 8"/>
          <p:cNvSpPr>
            <a:spLocks noChangeShapeType="1"/>
          </p:cNvSpPr>
          <p:nvPr/>
        </p:nvSpPr>
        <p:spPr bwMode="auto">
          <a:xfrm flipH="1" flipV="1">
            <a:off x="5229225" y="3876675"/>
            <a:ext cx="117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584" name="Line 9"/>
          <p:cNvSpPr>
            <a:spLocks noChangeShapeType="1"/>
          </p:cNvSpPr>
          <p:nvPr/>
        </p:nvSpPr>
        <p:spPr bwMode="auto">
          <a:xfrm flipV="1">
            <a:off x="5715000" y="25908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585" name="Rectangle 10"/>
          <p:cNvSpPr>
            <a:spLocks noChangeArrowheads="1"/>
          </p:cNvSpPr>
          <p:nvPr/>
        </p:nvSpPr>
        <p:spPr bwMode="auto">
          <a:xfrm>
            <a:off x="6248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4586" name="Line 11"/>
          <p:cNvSpPr>
            <a:spLocks noChangeShapeType="1"/>
          </p:cNvSpPr>
          <p:nvPr/>
        </p:nvSpPr>
        <p:spPr bwMode="auto">
          <a:xfrm>
            <a:off x="6705600" y="44958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587" name="Rectangle 12"/>
          <p:cNvSpPr>
            <a:spLocks noChangeArrowheads="1"/>
          </p:cNvSpPr>
          <p:nvPr/>
        </p:nvSpPr>
        <p:spPr bwMode="auto">
          <a:xfrm>
            <a:off x="152400" y="2933700"/>
            <a:ext cx="3048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PC</a:t>
            </a:r>
          </a:p>
        </p:txBody>
      </p:sp>
      <p:sp>
        <p:nvSpPr>
          <p:cNvPr id="24588" name="Rectangle 13"/>
          <p:cNvSpPr>
            <a:spLocks noChangeArrowheads="1"/>
          </p:cNvSpPr>
          <p:nvPr/>
        </p:nvSpPr>
        <p:spPr bwMode="auto">
          <a:xfrm>
            <a:off x="609600" y="2857500"/>
            <a:ext cx="4572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Inst</a:t>
            </a:r>
          </a:p>
          <a:p>
            <a:pPr algn="ctr"/>
            <a:r>
              <a:rPr lang="en-US" sz="1400" dirty="0" err="1">
                <a:latin typeface="Calibri" pitchFamily="34" charset="0"/>
              </a:rPr>
              <a:t>mem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4589" name="Rectangle 14"/>
          <p:cNvSpPr>
            <a:spLocks noChangeArrowheads="1"/>
          </p:cNvSpPr>
          <p:nvPr/>
        </p:nvSpPr>
        <p:spPr bwMode="auto">
          <a:xfrm rot="-5400000">
            <a:off x="2247900" y="28575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Calibri" pitchFamily="34" charset="0"/>
              </a:rPr>
              <a:t>Register file</a:t>
            </a: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24590" name="AutoShape 15"/>
          <p:cNvSpPr>
            <a:spLocks noChangeArrowheads="1"/>
          </p:cNvSpPr>
          <p:nvPr/>
        </p:nvSpPr>
        <p:spPr bwMode="auto">
          <a:xfrm rot="-5400000">
            <a:off x="8286750" y="29146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grpSp>
        <p:nvGrpSpPr>
          <p:cNvPr id="24591" name="Group 16"/>
          <p:cNvGrpSpPr>
            <a:grpSpLocks/>
          </p:cNvGrpSpPr>
          <p:nvPr/>
        </p:nvGrpSpPr>
        <p:grpSpPr bwMode="auto">
          <a:xfrm>
            <a:off x="5334000" y="2743200"/>
            <a:ext cx="531985" cy="1371600"/>
            <a:chOff x="-72" y="2365"/>
            <a:chExt cx="389" cy="1056"/>
          </a:xfrm>
        </p:grpSpPr>
        <p:sp>
          <p:nvSpPr>
            <p:cNvPr id="24710" name="Freeform 17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598 w 672"/>
                <a:gd name="T1" fmla="*/ 854 h 288"/>
                <a:gd name="T2" fmla="*/ 6438 w 672"/>
                <a:gd name="T3" fmla="*/ 0 h 288"/>
                <a:gd name="T4" fmla="*/ 4141 w 672"/>
                <a:gd name="T5" fmla="*/ 0 h 288"/>
                <a:gd name="T6" fmla="*/ 3679 w 672"/>
                <a:gd name="T7" fmla="*/ 285 h 288"/>
                <a:gd name="T8" fmla="*/ 2763 w 672"/>
                <a:gd name="T9" fmla="*/ 285 h 288"/>
                <a:gd name="T10" fmla="*/ 2296 w 672"/>
                <a:gd name="T11" fmla="*/ 0 h 288"/>
                <a:gd name="T12" fmla="*/ 0 w 672"/>
                <a:gd name="T13" fmla="*/ 0 h 288"/>
                <a:gd name="T14" fmla="*/ 1842 w 672"/>
                <a:gd name="T15" fmla="*/ 854 h 288"/>
                <a:gd name="T16" fmla="*/ 4598 w 672"/>
                <a:gd name="T17" fmla="*/ 854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4711" name="Text Box 18"/>
            <p:cNvSpPr txBox="1">
              <a:spLocks noChangeArrowheads="1"/>
            </p:cNvSpPr>
            <p:nvPr/>
          </p:nvSpPr>
          <p:spPr bwMode="auto">
            <a:xfrm>
              <a:off x="96" y="2630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A</a:t>
              </a:r>
            </a:p>
            <a:p>
              <a:r>
                <a:rPr lang="en-US" sz="1400" b="1" dirty="0">
                  <a:latin typeface="Calibri" pitchFamily="34" charset="0"/>
                </a:rPr>
                <a:t>L</a:t>
              </a:r>
            </a:p>
            <a:p>
              <a:r>
                <a:rPr lang="en-US" sz="1400" b="1" dirty="0">
                  <a:latin typeface="Calibri" pitchFamily="34" charset="0"/>
                </a:rPr>
                <a:t>U</a:t>
              </a:r>
            </a:p>
          </p:txBody>
        </p:sp>
      </p:grpSp>
      <p:sp>
        <p:nvSpPr>
          <p:cNvPr id="24592" name="AutoShape 19"/>
          <p:cNvSpPr>
            <a:spLocks noChangeArrowheads="1"/>
          </p:cNvSpPr>
          <p:nvPr/>
        </p:nvSpPr>
        <p:spPr bwMode="auto">
          <a:xfrm rot="5400000" flipH="1">
            <a:off x="171450" y="1047750"/>
            <a:ext cx="7620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X</a:t>
            </a:r>
          </a:p>
        </p:txBody>
      </p:sp>
      <p:sp>
        <p:nvSpPr>
          <p:cNvPr id="24593" name="Rectangle 20"/>
          <p:cNvSpPr>
            <a:spLocks noChangeArrowheads="1"/>
          </p:cNvSpPr>
          <p:nvPr/>
        </p:nvSpPr>
        <p:spPr bwMode="auto">
          <a:xfrm>
            <a:off x="304800" y="18288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4594" name="Rectangle 21"/>
          <p:cNvSpPr>
            <a:spLocks noChangeArrowheads="1"/>
          </p:cNvSpPr>
          <p:nvPr/>
        </p:nvSpPr>
        <p:spPr bwMode="auto">
          <a:xfrm>
            <a:off x="1143000" y="800100"/>
            <a:ext cx="457200" cy="529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4595" name="Rectangle 22"/>
          <p:cNvSpPr>
            <a:spLocks noChangeArrowheads="1"/>
          </p:cNvSpPr>
          <p:nvPr/>
        </p:nvSpPr>
        <p:spPr bwMode="auto">
          <a:xfrm>
            <a:off x="3962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4596" name="Rectangle 23"/>
          <p:cNvSpPr>
            <a:spLocks noChangeArrowheads="1"/>
          </p:cNvSpPr>
          <p:nvPr/>
        </p:nvSpPr>
        <p:spPr bwMode="auto">
          <a:xfrm>
            <a:off x="7010400" y="2971800"/>
            <a:ext cx="6858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Data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memory</a:t>
            </a:r>
          </a:p>
        </p:txBody>
      </p:sp>
      <p:sp>
        <p:nvSpPr>
          <p:cNvPr id="24597" name="Rectangle 24"/>
          <p:cNvSpPr>
            <a:spLocks noChangeArrowheads="1"/>
          </p:cNvSpPr>
          <p:nvPr/>
        </p:nvSpPr>
        <p:spPr bwMode="auto">
          <a:xfrm>
            <a:off x="78486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24598" name="Group 25"/>
          <p:cNvGrpSpPr>
            <a:grpSpLocks/>
          </p:cNvGrpSpPr>
          <p:nvPr/>
        </p:nvGrpSpPr>
        <p:grpSpPr bwMode="auto">
          <a:xfrm>
            <a:off x="609600" y="1828800"/>
            <a:ext cx="427038" cy="762000"/>
            <a:chOff x="624" y="1248"/>
            <a:chExt cx="269" cy="480"/>
          </a:xfrm>
        </p:grpSpPr>
        <p:sp>
          <p:nvSpPr>
            <p:cNvPr id="24708" name="Freeform 26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4709" name="Text Box 27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grpSp>
        <p:nvGrpSpPr>
          <p:cNvPr id="24599" name="Group 28"/>
          <p:cNvGrpSpPr>
            <a:grpSpLocks/>
          </p:cNvGrpSpPr>
          <p:nvPr/>
        </p:nvGrpSpPr>
        <p:grpSpPr bwMode="auto">
          <a:xfrm>
            <a:off x="4876800" y="1600200"/>
            <a:ext cx="427038" cy="762000"/>
            <a:chOff x="624" y="1248"/>
            <a:chExt cx="269" cy="480"/>
          </a:xfrm>
        </p:grpSpPr>
        <p:sp>
          <p:nvSpPr>
            <p:cNvPr id="24706" name="Freeform 29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4707" name="Text Box 30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sp>
        <p:nvSpPr>
          <p:cNvPr id="24600" name="Line 31"/>
          <p:cNvSpPr>
            <a:spLocks noChangeShapeType="1"/>
          </p:cNvSpPr>
          <p:nvPr/>
        </p:nvSpPr>
        <p:spPr bwMode="auto">
          <a:xfrm>
            <a:off x="1066800" y="328295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01" name="Line 32"/>
          <p:cNvSpPr>
            <a:spLocks noChangeShapeType="1"/>
          </p:cNvSpPr>
          <p:nvPr/>
        </p:nvSpPr>
        <p:spPr bwMode="auto">
          <a:xfrm>
            <a:off x="990600" y="2209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02" name="Line 33"/>
          <p:cNvSpPr>
            <a:spLocks noChangeShapeType="1"/>
          </p:cNvSpPr>
          <p:nvPr/>
        </p:nvSpPr>
        <p:spPr bwMode="auto">
          <a:xfrm flipV="1">
            <a:off x="1066800" y="1447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03" name="Line 34"/>
          <p:cNvSpPr>
            <a:spLocks noChangeShapeType="1"/>
          </p:cNvSpPr>
          <p:nvPr/>
        </p:nvSpPr>
        <p:spPr bwMode="auto">
          <a:xfrm flipH="1">
            <a:off x="714375" y="1447800"/>
            <a:ext cx="428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04" name="Line 35"/>
          <p:cNvSpPr>
            <a:spLocks noChangeShapeType="1"/>
          </p:cNvSpPr>
          <p:nvPr/>
        </p:nvSpPr>
        <p:spPr bwMode="auto">
          <a:xfrm>
            <a:off x="538163" y="1938338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05" name="Line 36"/>
          <p:cNvSpPr>
            <a:spLocks noChangeShapeType="1"/>
          </p:cNvSpPr>
          <p:nvPr/>
        </p:nvSpPr>
        <p:spPr bwMode="auto">
          <a:xfrm flipV="1">
            <a:off x="457200" y="3276600"/>
            <a:ext cx="1524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06" name="Line 37"/>
          <p:cNvSpPr>
            <a:spLocks noChangeShapeType="1"/>
          </p:cNvSpPr>
          <p:nvPr/>
        </p:nvSpPr>
        <p:spPr bwMode="auto">
          <a:xfrm flipV="1">
            <a:off x="533400" y="2438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07" name="Line 38"/>
          <p:cNvSpPr>
            <a:spLocks noChangeShapeType="1"/>
          </p:cNvSpPr>
          <p:nvPr/>
        </p:nvSpPr>
        <p:spPr bwMode="auto">
          <a:xfrm>
            <a:off x="533400" y="24384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08" name="Line 39"/>
          <p:cNvSpPr>
            <a:spLocks noChangeShapeType="1"/>
          </p:cNvSpPr>
          <p:nvPr/>
        </p:nvSpPr>
        <p:spPr bwMode="auto">
          <a:xfrm flipV="1">
            <a:off x="76200" y="12192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09" name="Line 40"/>
          <p:cNvSpPr>
            <a:spLocks noChangeShapeType="1"/>
          </p:cNvSpPr>
          <p:nvPr/>
        </p:nvSpPr>
        <p:spPr bwMode="auto">
          <a:xfrm>
            <a:off x="76200" y="1219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10" name="Line 41"/>
          <p:cNvSpPr>
            <a:spLocks noChangeShapeType="1"/>
          </p:cNvSpPr>
          <p:nvPr/>
        </p:nvSpPr>
        <p:spPr bwMode="auto">
          <a:xfrm>
            <a:off x="76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11" name="Line 42"/>
          <p:cNvSpPr>
            <a:spLocks noChangeShapeType="1"/>
          </p:cNvSpPr>
          <p:nvPr/>
        </p:nvSpPr>
        <p:spPr bwMode="auto">
          <a:xfrm>
            <a:off x="1600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12" name="Line 43"/>
          <p:cNvSpPr>
            <a:spLocks noChangeShapeType="1"/>
          </p:cNvSpPr>
          <p:nvPr/>
        </p:nvSpPr>
        <p:spPr bwMode="auto">
          <a:xfrm>
            <a:off x="1676400" y="2895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13" name="Line 44"/>
          <p:cNvSpPr>
            <a:spLocks noChangeShapeType="1"/>
          </p:cNvSpPr>
          <p:nvPr/>
        </p:nvSpPr>
        <p:spPr bwMode="auto">
          <a:xfrm>
            <a:off x="1676400" y="4267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14" name="Line 45"/>
          <p:cNvSpPr>
            <a:spLocks noChangeShapeType="1"/>
          </p:cNvSpPr>
          <p:nvPr/>
        </p:nvSpPr>
        <p:spPr bwMode="auto">
          <a:xfrm>
            <a:off x="1676400" y="2895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15" name="Line 46"/>
          <p:cNvSpPr>
            <a:spLocks noChangeShapeType="1"/>
          </p:cNvSpPr>
          <p:nvPr/>
        </p:nvSpPr>
        <p:spPr bwMode="auto">
          <a:xfrm>
            <a:off x="1676400" y="3124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16" name="Line 47"/>
          <p:cNvSpPr>
            <a:spLocks noChangeShapeType="1"/>
          </p:cNvSpPr>
          <p:nvPr/>
        </p:nvSpPr>
        <p:spPr bwMode="auto">
          <a:xfrm>
            <a:off x="3581400" y="36576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17" name="Line 48"/>
          <p:cNvSpPr>
            <a:spLocks noChangeShapeType="1"/>
          </p:cNvSpPr>
          <p:nvPr/>
        </p:nvSpPr>
        <p:spPr bwMode="auto">
          <a:xfrm>
            <a:off x="3581400" y="3048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18" name="Line 49"/>
          <p:cNvSpPr>
            <a:spLocks noChangeShapeType="1"/>
          </p:cNvSpPr>
          <p:nvPr/>
        </p:nvSpPr>
        <p:spPr bwMode="auto">
          <a:xfrm>
            <a:off x="4419600" y="3657600"/>
            <a:ext cx="457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19" name="Line 50"/>
          <p:cNvSpPr>
            <a:spLocks noChangeShapeType="1"/>
          </p:cNvSpPr>
          <p:nvPr/>
        </p:nvSpPr>
        <p:spPr bwMode="auto">
          <a:xfrm>
            <a:off x="4419600" y="3048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20" name="Line 51"/>
          <p:cNvSpPr>
            <a:spLocks noChangeShapeType="1"/>
          </p:cNvSpPr>
          <p:nvPr/>
        </p:nvSpPr>
        <p:spPr bwMode="auto">
          <a:xfrm flipV="1">
            <a:off x="1600200" y="22098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21" name="Line 52"/>
          <p:cNvSpPr>
            <a:spLocks noChangeShapeType="1"/>
          </p:cNvSpPr>
          <p:nvPr/>
        </p:nvSpPr>
        <p:spPr bwMode="auto">
          <a:xfrm>
            <a:off x="4419600" y="2209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22" name="Line 53"/>
          <p:cNvSpPr>
            <a:spLocks noChangeShapeType="1"/>
          </p:cNvSpPr>
          <p:nvPr/>
        </p:nvSpPr>
        <p:spPr bwMode="auto">
          <a:xfrm>
            <a:off x="4419600" y="42672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23" name="Line 54"/>
          <p:cNvSpPr>
            <a:spLocks noChangeShapeType="1"/>
          </p:cNvSpPr>
          <p:nvPr/>
        </p:nvSpPr>
        <p:spPr bwMode="auto">
          <a:xfrm flipV="1">
            <a:off x="4572000" y="17526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24" name="Line 55"/>
          <p:cNvSpPr>
            <a:spLocks noChangeShapeType="1"/>
          </p:cNvSpPr>
          <p:nvPr/>
        </p:nvSpPr>
        <p:spPr bwMode="auto">
          <a:xfrm>
            <a:off x="4572000" y="1752600"/>
            <a:ext cx="30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25" name="AutoShape 56"/>
          <p:cNvSpPr>
            <a:spLocks noChangeArrowheads="1"/>
          </p:cNvSpPr>
          <p:nvPr/>
        </p:nvSpPr>
        <p:spPr bwMode="auto">
          <a:xfrm rot="-5400000">
            <a:off x="45529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sp>
        <p:nvSpPr>
          <p:cNvPr id="24626" name="Line 57"/>
          <p:cNvSpPr>
            <a:spLocks noChangeShapeType="1"/>
          </p:cNvSpPr>
          <p:nvPr/>
        </p:nvSpPr>
        <p:spPr bwMode="auto">
          <a:xfrm>
            <a:off x="5815013" y="3429000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27" name="Line 58"/>
          <p:cNvSpPr>
            <a:spLocks noChangeShapeType="1"/>
          </p:cNvSpPr>
          <p:nvPr/>
        </p:nvSpPr>
        <p:spPr bwMode="auto">
          <a:xfrm>
            <a:off x="5257800" y="1981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28" name="Line 59"/>
          <p:cNvSpPr>
            <a:spLocks noChangeShapeType="1"/>
          </p:cNvSpPr>
          <p:nvPr/>
        </p:nvSpPr>
        <p:spPr bwMode="auto">
          <a:xfrm>
            <a:off x="67056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29" name="Line 60"/>
          <p:cNvSpPr>
            <a:spLocks noChangeShapeType="1"/>
          </p:cNvSpPr>
          <p:nvPr/>
        </p:nvSpPr>
        <p:spPr bwMode="auto">
          <a:xfrm flipV="1">
            <a:off x="6934200" y="2819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30" name="Line 61"/>
          <p:cNvSpPr>
            <a:spLocks noChangeShapeType="1"/>
          </p:cNvSpPr>
          <p:nvPr/>
        </p:nvSpPr>
        <p:spPr bwMode="auto">
          <a:xfrm>
            <a:off x="6934200" y="2819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31" name="Line 62"/>
          <p:cNvSpPr>
            <a:spLocks noChangeShapeType="1"/>
          </p:cNvSpPr>
          <p:nvPr/>
        </p:nvSpPr>
        <p:spPr bwMode="auto">
          <a:xfrm>
            <a:off x="7696200" y="3352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32" name="Line 63"/>
          <p:cNvSpPr>
            <a:spLocks noChangeShapeType="1"/>
          </p:cNvSpPr>
          <p:nvPr/>
        </p:nvSpPr>
        <p:spPr bwMode="auto">
          <a:xfrm>
            <a:off x="83058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33" name="Line 64"/>
          <p:cNvSpPr>
            <a:spLocks noChangeShapeType="1"/>
          </p:cNvSpPr>
          <p:nvPr/>
        </p:nvSpPr>
        <p:spPr bwMode="auto">
          <a:xfrm>
            <a:off x="8305800" y="2819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34" name="Line 65"/>
          <p:cNvSpPr>
            <a:spLocks noChangeShapeType="1"/>
          </p:cNvSpPr>
          <p:nvPr/>
        </p:nvSpPr>
        <p:spPr bwMode="auto">
          <a:xfrm>
            <a:off x="4495800" y="36576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35" name="Line 66"/>
          <p:cNvSpPr>
            <a:spLocks noChangeShapeType="1"/>
          </p:cNvSpPr>
          <p:nvPr/>
        </p:nvSpPr>
        <p:spPr bwMode="auto">
          <a:xfrm>
            <a:off x="4495800" y="4495800"/>
            <a:ext cx="17526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36" name="Line 67"/>
          <p:cNvSpPr>
            <a:spLocks noChangeShapeType="1"/>
          </p:cNvSpPr>
          <p:nvPr/>
        </p:nvSpPr>
        <p:spPr bwMode="auto">
          <a:xfrm>
            <a:off x="2286000" y="38862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37" name="Line 68"/>
          <p:cNvSpPr>
            <a:spLocks noChangeShapeType="1"/>
          </p:cNvSpPr>
          <p:nvPr/>
        </p:nvSpPr>
        <p:spPr bwMode="auto">
          <a:xfrm>
            <a:off x="6705600" y="1981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38" name="Line 69"/>
          <p:cNvSpPr>
            <a:spLocks noChangeShapeType="1"/>
          </p:cNvSpPr>
          <p:nvPr/>
        </p:nvSpPr>
        <p:spPr bwMode="auto">
          <a:xfrm flipV="1">
            <a:off x="6934200" y="990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39" name="Line 70"/>
          <p:cNvSpPr>
            <a:spLocks noChangeShapeType="1"/>
          </p:cNvSpPr>
          <p:nvPr/>
        </p:nvSpPr>
        <p:spPr bwMode="auto">
          <a:xfrm flipH="1">
            <a:off x="719138" y="990600"/>
            <a:ext cx="6215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40" name="Text Box 71"/>
          <p:cNvSpPr txBox="1">
            <a:spLocks noChangeArrowheads="1"/>
          </p:cNvSpPr>
          <p:nvPr/>
        </p:nvSpPr>
        <p:spPr bwMode="auto">
          <a:xfrm>
            <a:off x="1143000" y="6035675"/>
            <a:ext cx="532262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IF/</a:t>
            </a:r>
          </a:p>
          <a:p>
            <a:r>
              <a:rPr lang="en-US" b="1" dirty="0">
                <a:latin typeface="Calibri" pitchFamily="34" charset="0"/>
              </a:rPr>
              <a:t>ID</a:t>
            </a:r>
          </a:p>
        </p:txBody>
      </p:sp>
      <p:sp>
        <p:nvSpPr>
          <p:cNvPr id="24641" name="Text Box 72"/>
          <p:cNvSpPr txBox="1">
            <a:spLocks noChangeArrowheads="1"/>
          </p:cNvSpPr>
          <p:nvPr/>
        </p:nvSpPr>
        <p:spPr bwMode="auto">
          <a:xfrm>
            <a:off x="3733800" y="6035675"/>
            <a:ext cx="612668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ID/</a:t>
            </a:r>
          </a:p>
          <a:p>
            <a:r>
              <a:rPr lang="en-US" b="1" dirty="0">
                <a:latin typeface="Calibri" pitchFamily="34" charset="0"/>
              </a:rPr>
              <a:t>EX</a:t>
            </a:r>
          </a:p>
        </p:txBody>
      </p:sp>
      <p:sp>
        <p:nvSpPr>
          <p:cNvPr id="24642" name="Text Box 73"/>
          <p:cNvSpPr txBox="1">
            <a:spLocks noChangeArrowheads="1"/>
          </p:cNvSpPr>
          <p:nvPr/>
        </p:nvSpPr>
        <p:spPr bwMode="auto">
          <a:xfrm>
            <a:off x="6016240" y="6035675"/>
            <a:ext cx="867545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EX/</a:t>
            </a:r>
          </a:p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24643" name="Text Box 74"/>
          <p:cNvSpPr txBox="1">
            <a:spLocks noChangeArrowheads="1"/>
          </p:cNvSpPr>
          <p:nvPr/>
        </p:nvSpPr>
        <p:spPr bwMode="auto">
          <a:xfrm>
            <a:off x="7595992" y="6035675"/>
            <a:ext cx="992579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r>
              <a:rPr lang="en-US" b="1" dirty="0">
                <a:latin typeface="Calibri" pitchFamily="34" charset="0"/>
              </a:rPr>
              <a:t>/</a:t>
            </a:r>
          </a:p>
          <a:p>
            <a:pPr algn="ctr"/>
            <a:r>
              <a:rPr lang="en-US" b="1" dirty="0">
                <a:latin typeface="Calibri" pitchFamily="34" charset="0"/>
              </a:rPr>
              <a:t>WB</a:t>
            </a:r>
          </a:p>
        </p:txBody>
      </p:sp>
      <p:sp>
        <p:nvSpPr>
          <p:cNvPr id="24644" name="Line 75"/>
          <p:cNvSpPr>
            <a:spLocks noChangeShapeType="1"/>
          </p:cNvSpPr>
          <p:nvPr/>
        </p:nvSpPr>
        <p:spPr bwMode="auto">
          <a:xfrm>
            <a:off x="4410075" y="5410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45" name="Line 76"/>
          <p:cNvSpPr>
            <a:spLocks noChangeShapeType="1"/>
          </p:cNvSpPr>
          <p:nvPr/>
        </p:nvSpPr>
        <p:spPr bwMode="auto">
          <a:xfrm>
            <a:off x="6705600" y="5410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46" name="AutoShape 77"/>
          <p:cNvSpPr>
            <a:spLocks noChangeArrowheads="1"/>
          </p:cNvSpPr>
          <p:nvPr/>
        </p:nvSpPr>
        <p:spPr bwMode="auto">
          <a:xfrm rot="-5400000">
            <a:off x="1562100" y="3336925"/>
            <a:ext cx="533400" cy="190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X</a:t>
            </a:r>
          </a:p>
        </p:txBody>
      </p:sp>
      <p:sp>
        <p:nvSpPr>
          <p:cNvPr id="24647" name="Line 78"/>
          <p:cNvSpPr>
            <a:spLocks noChangeShapeType="1"/>
          </p:cNvSpPr>
          <p:nvPr/>
        </p:nvSpPr>
        <p:spPr bwMode="auto">
          <a:xfrm>
            <a:off x="1676400" y="5410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48" name="Rectangle 79"/>
          <p:cNvSpPr>
            <a:spLocks noChangeArrowheads="1"/>
          </p:cNvSpPr>
          <p:nvPr/>
        </p:nvSpPr>
        <p:spPr bwMode="auto">
          <a:xfrm>
            <a:off x="3962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add</a:t>
            </a:r>
          </a:p>
        </p:txBody>
      </p:sp>
      <p:sp>
        <p:nvSpPr>
          <p:cNvPr id="24649" name="Rectangle 80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 </a:t>
            </a:r>
          </a:p>
        </p:txBody>
      </p:sp>
      <p:sp>
        <p:nvSpPr>
          <p:cNvPr id="24650" name="Rectangle 81"/>
          <p:cNvSpPr>
            <a:spLocks noChangeArrowheads="1"/>
          </p:cNvSpPr>
          <p:nvPr/>
        </p:nvSpPr>
        <p:spPr bwMode="auto">
          <a:xfrm>
            <a:off x="3962400" y="3505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7</a:t>
            </a:r>
          </a:p>
        </p:txBody>
      </p:sp>
      <p:sp>
        <p:nvSpPr>
          <p:cNvPr id="24651" name="Rectangle 82"/>
          <p:cNvSpPr>
            <a:spLocks noChangeArrowheads="1"/>
          </p:cNvSpPr>
          <p:nvPr/>
        </p:nvSpPr>
        <p:spPr bwMode="auto">
          <a:xfrm>
            <a:off x="3962400" y="2895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14</a:t>
            </a:r>
          </a:p>
        </p:txBody>
      </p:sp>
      <p:sp>
        <p:nvSpPr>
          <p:cNvPr id="24652" name="Rectangle 83"/>
          <p:cNvSpPr>
            <a:spLocks noChangeArrowheads="1"/>
          </p:cNvSpPr>
          <p:nvPr/>
        </p:nvSpPr>
        <p:spPr bwMode="auto">
          <a:xfrm>
            <a:off x="39624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1</a:t>
            </a:r>
          </a:p>
        </p:txBody>
      </p:sp>
      <p:sp>
        <p:nvSpPr>
          <p:cNvPr id="24653" name="Rectangle 84"/>
          <p:cNvSpPr>
            <a:spLocks noChangeArrowheads="1"/>
          </p:cNvSpPr>
          <p:nvPr/>
        </p:nvSpPr>
        <p:spPr bwMode="auto">
          <a:xfrm>
            <a:off x="11430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2</a:t>
            </a:r>
          </a:p>
        </p:txBody>
      </p:sp>
      <p:sp>
        <p:nvSpPr>
          <p:cNvPr id="24654" name="Rectangle 85"/>
          <p:cNvSpPr>
            <a:spLocks noChangeArrowheads="1"/>
          </p:cNvSpPr>
          <p:nvPr/>
        </p:nvSpPr>
        <p:spPr bwMode="auto">
          <a:xfrm>
            <a:off x="6248400" y="1828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target</a:t>
            </a:r>
          </a:p>
        </p:txBody>
      </p:sp>
      <p:sp>
        <p:nvSpPr>
          <p:cNvPr id="24655" name="Rectangle 86"/>
          <p:cNvSpPr>
            <a:spLocks noChangeArrowheads="1"/>
          </p:cNvSpPr>
          <p:nvPr/>
        </p:nvSpPr>
        <p:spPr bwMode="auto">
          <a:xfrm>
            <a:off x="62484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ALU</a:t>
            </a:r>
          </a:p>
          <a:p>
            <a:pPr algn="ctr"/>
            <a:r>
              <a:rPr lang="en-US" sz="1200" b="1" dirty="0">
                <a:latin typeface="Calibri" pitchFamily="34" charset="0"/>
              </a:rPr>
              <a:t>result</a:t>
            </a:r>
          </a:p>
        </p:txBody>
      </p:sp>
      <p:sp>
        <p:nvSpPr>
          <p:cNvPr id="24656" name="Rectangle 87"/>
          <p:cNvSpPr>
            <a:spLocks noChangeArrowheads="1"/>
          </p:cNvSpPr>
          <p:nvPr/>
        </p:nvSpPr>
        <p:spPr bwMode="auto">
          <a:xfrm>
            <a:off x="6248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4657" name="Rectangle 88"/>
          <p:cNvSpPr>
            <a:spLocks noChangeArrowheads="1"/>
          </p:cNvSpPr>
          <p:nvPr/>
        </p:nvSpPr>
        <p:spPr bwMode="auto">
          <a:xfrm>
            <a:off x="6248400" y="4343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valB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24658" name="Rectangle 89"/>
          <p:cNvSpPr>
            <a:spLocks noChangeArrowheads="1"/>
          </p:cNvSpPr>
          <p:nvPr/>
        </p:nvSpPr>
        <p:spPr bwMode="auto">
          <a:xfrm>
            <a:off x="78486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4659" name="Rectangle 90"/>
          <p:cNvSpPr>
            <a:spLocks noChangeArrowheads="1"/>
          </p:cNvSpPr>
          <p:nvPr/>
        </p:nvSpPr>
        <p:spPr bwMode="auto">
          <a:xfrm>
            <a:off x="7848600" y="2667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ALU</a:t>
            </a:r>
          </a:p>
          <a:p>
            <a:pPr algn="ctr"/>
            <a:r>
              <a:rPr lang="en-US" sz="1200" b="1" dirty="0">
                <a:latin typeface="Calibri" pitchFamily="34" charset="0"/>
              </a:rPr>
              <a:t>result</a:t>
            </a:r>
          </a:p>
        </p:txBody>
      </p:sp>
      <p:sp>
        <p:nvSpPr>
          <p:cNvPr id="24660" name="Rectangle 91"/>
          <p:cNvSpPr>
            <a:spLocks noChangeArrowheads="1"/>
          </p:cNvSpPr>
          <p:nvPr/>
        </p:nvSpPr>
        <p:spPr bwMode="auto">
          <a:xfrm>
            <a:off x="78486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err="1">
                <a:latin typeface="Calibri" pitchFamily="34" charset="0"/>
              </a:rPr>
              <a:t>mdata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24661" name="Line 92"/>
          <p:cNvSpPr>
            <a:spLocks noChangeShapeType="1"/>
          </p:cNvSpPr>
          <p:nvPr/>
        </p:nvSpPr>
        <p:spPr bwMode="auto">
          <a:xfrm>
            <a:off x="8939213" y="3048000"/>
            <a:ext cx="128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62" name="Line 93"/>
          <p:cNvSpPr>
            <a:spLocks noChangeShapeType="1"/>
          </p:cNvSpPr>
          <p:nvPr/>
        </p:nvSpPr>
        <p:spPr bwMode="auto">
          <a:xfrm>
            <a:off x="9067800" y="30480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63" name="Rectangle 94"/>
          <p:cNvSpPr>
            <a:spLocks noChangeArrowheads="1"/>
          </p:cNvSpPr>
          <p:nvPr/>
        </p:nvSpPr>
        <p:spPr bwMode="auto">
          <a:xfrm>
            <a:off x="6248400" y="2438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eq</a:t>
            </a:r>
            <a:r>
              <a:rPr lang="en-US" sz="1600" b="1" dirty="0">
                <a:latin typeface="Calibri" pitchFamily="34" charset="0"/>
              </a:rPr>
              <a:t>?</a:t>
            </a:r>
          </a:p>
        </p:txBody>
      </p:sp>
      <p:sp>
        <p:nvSpPr>
          <p:cNvPr id="24664" name="Rectangle 95"/>
          <p:cNvSpPr>
            <a:spLocks noChangeArrowheads="1"/>
          </p:cNvSpPr>
          <p:nvPr/>
        </p:nvSpPr>
        <p:spPr bwMode="auto">
          <a:xfrm rot="5400000">
            <a:off x="609600" y="30480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nor  3  4  5</a:t>
            </a:r>
          </a:p>
        </p:txBody>
      </p:sp>
      <p:sp>
        <p:nvSpPr>
          <p:cNvPr id="24665" name="Rectangle 96"/>
          <p:cNvSpPr>
            <a:spLocks noChangeArrowheads="1"/>
          </p:cNvSpPr>
          <p:nvPr/>
        </p:nvSpPr>
        <p:spPr bwMode="auto">
          <a:xfrm>
            <a:off x="3200400" y="2819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7</a:t>
            </a:r>
          </a:p>
        </p:txBody>
      </p:sp>
      <p:sp>
        <p:nvSpPr>
          <p:cNvPr id="24666" name="Rectangle 97"/>
          <p:cNvSpPr>
            <a:spLocks noChangeArrowheads="1"/>
          </p:cNvSpPr>
          <p:nvPr/>
        </p:nvSpPr>
        <p:spPr bwMode="auto">
          <a:xfrm>
            <a:off x="3200400" y="30480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10</a:t>
            </a:r>
          </a:p>
        </p:txBody>
      </p:sp>
      <p:sp>
        <p:nvSpPr>
          <p:cNvPr id="24667" name="Rectangle 98"/>
          <p:cNvSpPr>
            <a:spLocks noChangeArrowheads="1"/>
          </p:cNvSpPr>
          <p:nvPr/>
        </p:nvSpPr>
        <p:spPr bwMode="auto">
          <a:xfrm>
            <a:off x="3200400" y="3276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 11  </a:t>
            </a:r>
          </a:p>
        </p:txBody>
      </p:sp>
      <p:sp>
        <p:nvSpPr>
          <p:cNvPr id="24668" name="Rectangle 99"/>
          <p:cNvSpPr>
            <a:spLocks noChangeArrowheads="1"/>
          </p:cNvSpPr>
          <p:nvPr/>
        </p:nvSpPr>
        <p:spPr bwMode="auto">
          <a:xfrm>
            <a:off x="3200400" y="3505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77 </a:t>
            </a:r>
          </a:p>
        </p:txBody>
      </p:sp>
      <p:sp>
        <p:nvSpPr>
          <p:cNvPr id="24669" name="Rectangle 100"/>
          <p:cNvSpPr>
            <a:spLocks noChangeArrowheads="1"/>
          </p:cNvSpPr>
          <p:nvPr/>
        </p:nvSpPr>
        <p:spPr bwMode="auto">
          <a:xfrm>
            <a:off x="3200400" y="2590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14</a:t>
            </a:r>
          </a:p>
        </p:txBody>
      </p:sp>
      <p:sp>
        <p:nvSpPr>
          <p:cNvPr id="24670" name="Rectangle 101"/>
          <p:cNvSpPr>
            <a:spLocks noChangeArrowheads="1"/>
          </p:cNvSpPr>
          <p:nvPr/>
        </p:nvSpPr>
        <p:spPr bwMode="auto">
          <a:xfrm>
            <a:off x="3200400" y="3733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</a:t>
            </a:r>
          </a:p>
        </p:txBody>
      </p:sp>
      <p:sp>
        <p:nvSpPr>
          <p:cNvPr id="24671" name="Rectangle 102"/>
          <p:cNvSpPr>
            <a:spLocks noChangeArrowheads="1"/>
          </p:cNvSpPr>
          <p:nvPr/>
        </p:nvSpPr>
        <p:spPr bwMode="auto">
          <a:xfrm>
            <a:off x="3200400" y="23622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4672" name="Rectangle 103"/>
          <p:cNvSpPr>
            <a:spLocks noChangeArrowheads="1"/>
          </p:cNvSpPr>
          <p:nvPr/>
        </p:nvSpPr>
        <p:spPr bwMode="auto">
          <a:xfrm>
            <a:off x="3200400" y="3962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8</a:t>
            </a:r>
          </a:p>
        </p:txBody>
      </p:sp>
      <p:sp>
        <p:nvSpPr>
          <p:cNvPr id="24673" name="Rectangle 104"/>
          <p:cNvSpPr>
            <a:spLocks noChangeArrowheads="1"/>
          </p:cNvSpPr>
          <p:nvPr/>
        </p:nvSpPr>
        <p:spPr bwMode="auto">
          <a:xfrm>
            <a:off x="2957513" y="2828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R2</a:t>
            </a:r>
          </a:p>
        </p:txBody>
      </p:sp>
      <p:sp>
        <p:nvSpPr>
          <p:cNvPr id="24674" name="Rectangle 105"/>
          <p:cNvSpPr>
            <a:spLocks noChangeArrowheads="1"/>
          </p:cNvSpPr>
          <p:nvPr/>
        </p:nvSpPr>
        <p:spPr bwMode="auto">
          <a:xfrm>
            <a:off x="2957513" y="3057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R3</a:t>
            </a:r>
          </a:p>
        </p:txBody>
      </p:sp>
      <p:sp>
        <p:nvSpPr>
          <p:cNvPr id="24675" name="Rectangle 106"/>
          <p:cNvSpPr>
            <a:spLocks noChangeArrowheads="1"/>
          </p:cNvSpPr>
          <p:nvPr/>
        </p:nvSpPr>
        <p:spPr bwMode="auto">
          <a:xfrm>
            <a:off x="2957513" y="3286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R4</a:t>
            </a:r>
          </a:p>
        </p:txBody>
      </p:sp>
      <p:sp>
        <p:nvSpPr>
          <p:cNvPr id="24676" name="Rectangle 107"/>
          <p:cNvSpPr>
            <a:spLocks noChangeArrowheads="1"/>
          </p:cNvSpPr>
          <p:nvPr/>
        </p:nvSpPr>
        <p:spPr bwMode="auto">
          <a:xfrm>
            <a:off x="2957513" y="3514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R5</a:t>
            </a:r>
          </a:p>
        </p:txBody>
      </p:sp>
      <p:sp>
        <p:nvSpPr>
          <p:cNvPr id="24677" name="Rectangle 108"/>
          <p:cNvSpPr>
            <a:spLocks noChangeArrowheads="1"/>
          </p:cNvSpPr>
          <p:nvPr/>
        </p:nvSpPr>
        <p:spPr bwMode="auto">
          <a:xfrm>
            <a:off x="2957513" y="2600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R1</a:t>
            </a:r>
          </a:p>
        </p:txBody>
      </p:sp>
      <p:sp>
        <p:nvSpPr>
          <p:cNvPr id="24678" name="Rectangle 109"/>
          <p:cNvSpPr>
            <a:spLocks noChangeArrowheads="1"/>
          </p:cNvSpPr>
          <p:nvPr/>
        </p:nvSpPr>
        <p:spPr bwMode="auto">
          <a:xfrm>
            <a:off x="2957513" y="3743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R6</a:t>
            </a:r>
          </a:p>
        </p:txBody>
      </p:sp>
      <p:sp>
        <p:nvSpPr>
          <p:cNvPr id="24679" name="Rectangle 110"/>
          <p:cNvSpPr>
            <a:spLocks noChangeArrowheads="1"/>
          </p:cNvSpPr>
          <p:nvPr/>
        </p:nvSpPr>
        <p:spPr bwMode="auto">
          <a:xfrm>
            <a:off x="2957513" y="2371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R0</a:t>
            </a:r>
          </a:p>
        </p:txBody>
      </p:sp>
      <p:sp>
        <p:nvSpPr>
          <p:cNvPr id="24680" name="Rectangle 111"/>
          <p:cNvSpPr>
            <a:spLocks noChangeArrowheads="1"/>
          </p:cNvSpPr>
          <p:nvPr/>
        </p:nvSpPr>
        <p:spPr bwMode="auto">
          <a:xfrm>
            <a:off x="2957513" y="3971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R7</a:t>
            </a:r>
          </a:p>
        </p:txBody>
      </p:sp>
      <p:sp>
        <p:nvSpPr>
          <p:cNvPr id="24681" name="Text Box 112"/>
          <p:cNvSpPr txBox="1">
            <a:spLocks noChangeArrowheads="1"/>
          </p:cNvSpPr>
          <p:nvPr/>
        </p:nvSpPr>
        <p:spPr bwMode="auto">
          <a:xfrm>
            <a:off x="2228850" y="2662238"/>
            <a:ext cx="48109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regA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24682" name="Text Box 113"/>
          <p:cNvSpPr txBox="1">
            <a:spLocks noChangeArrowheads="1"/>
          </p:cNvSpPr>
          <p:nvPr/>
        </p:nvSpPr>
        <p:spPr bwMode="auto">
          <a:xfrm>
            <a:off x="2233613" y="2886075"/>
            <a:ext cx="47468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regB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24683" name="Rectangle 114"/>
          <p:cNvSpPr>
            <a:spLocks noChangeArrowheads="1"/>
          </p:cNvSpPr>
          <p:nvPr/>
        </p:nvSpPr>
        <p:spPr bwMode="auto">
          <a:xfrm>
            <a:off x="19812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4684" name="Rectangle 115"/>
          <p:cNvSpPr>
            <a:spLocks noChangeArrowheads="1"/>
          </p:cNvSpPr>
          <p:nvPr/>
        </p:nvSpPr>
        <p:spPr bwMode="auto">
          <a:xfrm>
            <a:off x="22098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4685" name="Rectangle 116"/>
          <p:cNvSpPr>
            <a:spLocks noChangeArrowheads="1"/>
          </p:cNvSpPr>
          <p:nvPr/>
        </p:nvSpPr>
        <p:spPr bwMode="auto">
          <a:xfrm>
            <a:off x="24384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4686" name="Line 117"/>
          <p:cNvSpPr>
            <a:spLocks noChangeShapeType="1"/>
          </p:cNvSpPr>
          <p:nvPr/>
        </p:nvSpPr>
        <p:spPr bwMode="auto">
          <a:xfrm>
            <a:off x="2667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87" name="Line 118"/>
          <p:cNvSpPr>
            <a:spLocks noChangeShapeType="1"/>
          </p:cNvSpPr>
          <p:nvPr/>
        </p:nvSpPr>
        <p:spPr bwMode="auto">
          <a:xfrm flipH="1">
            <a:off x="2286000" y="5105400"/>
            <a:ext cx="678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88" name="Line 119"/>
          <p:cNvSpPr>
            <a:spLocks noChangeShapeType="1"/>
          </p:cNvSpPr>
          <p:nvPr/>
        </p:nvSpPr>
        <p:spPr bwMode="auto">
          <a:xfrm flipV="1">
            <a:off x="2286000" y="38862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89" name="Text Box 120"/>
          <p:cNvSpPr txBox="1">
            <a:spLocks noChangeArrowheads="1"/>
          </p:cNvSpPr>
          <p:nvPr/>
        </p:nvSpPr>
        <p:spPr bwMode="auto">
          <a:xfrm>
            <a:off x="2209800" y="3657600"/>
            <a:ext cx="471488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latin typeface="Calibri" pitchFamily="34" charset="0"/>
              </a:rPr>
              <a:t>data</a:t>
            </a:r>
          </a:p>
        </p:txBody>
      </p:sp>
      <p:sp>
        <p:nvSpPr>
          <p:cNvPr id="24690" name="Text Box 121"/>
          <p:cNvSpPr txBox="1">
            <a:spLocks noChangeArrowheads="1"/>
          </p:cNvSpPr>
          <p:nvPr/>
        </p:nvSpPr>
        <p:spPr bwMode="auto">
          <a:xfrm>
            <a:off x="1963738" y="2540000"/>
            <a:ext cx="31451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3</a:t>
            </a:r>
          </a:p>
        </p:txBody>
      </p:sp>
      <p:sp>
        <p:nvSpPr>
          <p:cNvPr id="24691" name="Text Box 122"/>
          <p:cNvSpPr txBox="1">
            <a:spLocks noChangeArrowheads="1"/>
          </p:cNvSpPr>
          <p:nvPr/>
        </p:nvSpPr>
        <p:spPr bwMode="auto">
          <a:xfrm>
            <a:off x="1876777" y="3180061"/>
            <a:ext cx="383438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</a:rPr>
              <a:t>3</a:t>
            </a:r>
            <a:endParaRPr lang="en-US" b="1" dirty="0">
              <a:latin typeface="Calibri" pitchFamily="34" charset="0"/>
            </a:endParaRPr>
          </a:p>
        </p:txBody>
      </p:sp>
      <p:grpSp>
        <p:nvGrpSpPr>
          <p:cNvPr id="6" name="Group 123"/>
          <p:cNvGrpSpPr>
            <a:grpSpLocks/>
          </p:cNvGrpSpPr>
          <p:nvPr/>
        </p:nvGrpSpPr>
        <p:grpSpPr bwMode="auto">
          <a:xfrm>
            <a:off x="1219200" y="609600"/>
            <a:ext cx="990600" cy="1981200"/>
            <a:chOff x="1056" y="144"/>
            <a:chExt cx="624" cy="1584"/>
          </a:xfrm>
        </p:grpSpPr>
        <p:sp>
          <p:nvSpPr>
            <p:cNvPr id="24700" name="Text Box 124"/>
            <p:cNvSpPr txBox="1">
              <a:spLocks noChangeArrowheads="1"/>
            </p:cNvSpPr>
            <p:nvPr/>
          </p:nvSpPr>
          <p:spPr bwMode="auto">
            <a:xfrm>
              <a:off x="1056" y="287"/>
              <a:ext cx="217" cy="22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Calibri" pitchFamily="34" charset="0"/>
                </a:rPr>
                <a:t>en</a:t>
              </a:r>
            </a:p>
          </p:txBody>
        </p:sp>
        <p:grpSp>
          <p:nvGrpSpPr>
            <p:cNvPr id="24701" name="Group 125"/>
            <p:cNvGrpSpPr>
              <a:grpSpLocks/>
            </p:cNvGrpSpPr>
            <p:nvPr/>
          </p:nvGrpSpPr>
          <p:grpSpPr bwMode="auto">
            <a:xfrm>
              <a:off x="1104" y="144"/>
              <a:ext cx="576" cy="1584"/>
              <a:chOff x="1104" y="144"/>
              <a:chExt cx="576" cy="1584"/>
            </a:xfrm>
          </p:grpSpPr>
          <p:sp>
            <p:nvSpPr>
              <p:cNvPr id="24702" name="Line 126"/>
              <p:cNvSpPr>
                <a:spLocks noChangeShapeType="1"/>
              </p:cNvSpPr>
              <p:nvPr/>
            </p:nvSpPr>
            <p:spPr bwMode="auto">
              <a:xfrm flipV="1">
                <a:off x="1680" y="144"/>
                <a:ext cx="0" cy="15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4703" name="Line 127"/>
              <p:cNvSpPr>
                <a:spLocks noChangeShapeType="1"/>
              </p:cNvSpPr>
              <p:nvPr/>
            </p:nvSpPr>
            <p:spPr bwMode="auto">
              <a:xfrm flipH="1">
                <a:off x="1152" y="144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4704" name="Line 128"/>
              <p:cNvSpPr>
                <a:spLocks noChangeShapeType="1"/>
              </p:cNvSpPr>
              <p:nvPr/>
            </p:nvSpPr>
            <p:spPr bwMode="auto">
              <a:xfrm>
                <a:off x="1152" y="14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4705" name="Oval 129"/>
              <p:cNvSpPr>
                <a:spLocks noChangeArrowheads="1"/>
              </p:cNvSpPr>
              <p:nvPr/>
            </p:nvSpPr>
            <p:spPr bwMode="auto">
              <a:xfrm>
                <a:off x="1104" y="192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</p:grpSp>
      </p:grpSp>
      <p:grpSp>
        <p:nvGrpSpPr>
          <p:cNvPr id="8" name="Group 130"/>
          <p:cNvGrpSpPr>
            <a:grpSpLocks/>
          </p:cNvGrpSpPr>
          <p:nvPr/>
        </p:nvGrpSpPr>
        <p:grpSpPr bwMode="auto">
          <a:xfrm>
            <a:off x="49213" y="609600"/>
            <a:ext cx="1398587" cy="2530158"/>
            <a:chOff x="120" y="144"/>
            <a:chExt cx="1032" cy="1993"/>
          </a:xfrm>
        </p:grpSpPr>
        <p:grpSp>
          <p:nvGrpSpPr>
            <p:cNvPr id="24695" name="Group 131"/>
            <p:cNvGrpSpPr>
              <a:grpSpLocks/>
            </p:cNvGrpSpPr>
            <p:nvPr/>
          </p:nvGrpSpPr>
          <p:grpSpPr bwMode="auto">
            <a:xfrm>
              <a:off x="120" y="144"/>
              <a:ext cx="1032" cy="1824"/>
              <a:chOff x="120" y="144"/>
              <a:chExt cx="1032" cy="1824"/>
            </a:xfrm>
          </p:grpSpPr>
          <p:sp>
            <p:nvSpPr>
              <p:cNvPr id="24697" name="Line 132"/>
              <p:cNvSpPr>
                <a:spLocks noChangeShapeType="1"/>
              </p:cNvSpPr>
              <p:nvPr/>
            </p:nvSpPr>
            <p:spPr bwMode="auto">
              <a:xfrm flipH="1">
                <a:off x="816" y="14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4698" name="Freeform 133"/>
              <p:cNvSpPr>
                <a:spLocks/>
              </p:cNvSpPr>
              <p:nvPr/>
            </p:nvSpPr>
            <p:spPr bwMode="auto">
              <a:xfrm>
                <a:off x="120" y="144"/>
                <a:ext cx="696" cy="1728"/>
              </a:xfrm>
              <a:custGeom>
                <a:avLst/>
                <a:gdLst>
                  <a:gd name="T0" fmla="*/ 168 w 696"/>
                  <a:gd name="T1" fmla="*/ 1392 h 1824"/>
                  <a:gd name="T2" fmla="*/ 24 w 696"/>
                  <a:gd name="T3" fmla="*/ 440 h 1824"/>
                  <a:gd name="T4" fmla="*/ 312 w 696"/>
                  <a:gd name="T5" fmla="*/ 110 h 1824"/>
                  <a:gd name="T6" fmla="*/ 696 w 696"/>
                  <a:gd name="T7" fmla="*/ 0 h 18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96"/>
                  <a:gd name="T13" fmla="*/ 0 h 1824"/>
                  <a:gd name="T14" fmla="*/ 696 w 696"/>
                  <a:gd name="T15" fmla="*/ 1824 h 18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96" h="1824">
                    <a:moveTo>
                      <a:pt x="168" y="1824"/>
                    </a:moveTo>
                    <a:cubicBezTo>
                      <a:pt x="84" y="1340"/>
                      <a:pt x="0" y="856"/>
                      <a:pt x="24" y="576"/>
                    </a:cubicBezTo>
                    <a:cubicBezTo>
                      <a:pt x="48" y="296"/>
                      <a:pt x="200" y="240"/>
                      <a:pt x="312" y="144"/>
                    </a:cubicBezTo>
                    <a:cubicBezTo>
                      <a:pt x="424" y="48"/>
                      <a:pt x="560" y="24"/>
                      <a:pt x="696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4699" name="Oval 134"/>
              <p:cNvSpPr>
                <a:spLocks noChangeArrowheads="1"/>
              </p:cNvSpPr>
              <p:nvPr/>
            </p:nvSpPr>
            <p:spPr bwMode="auto">
              <a:xfrm>
                <a:off x="240" y="1872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4696" name="Text Box 135"/>
            <p:cNvSpPr txBox="1">
              <a:spLocks noChangeArrowheads="1"/>
            </p:cNvSpPr>
            <p:nvPr/>
          </p:nvSpPr>
          <p:spPr bwMode="auto">
            <a:xfrm>
              <a:off x="193" y="1919"/>
              <a:ext cx="255" cy="2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Calibri" pitchFamily="34" charset="0"/>
                </a:rPr>
                <a:t>en</a:t>
              </a:r>
            </a:p>
          </p:txBody>
        </p:sp>
      </p:grpSp>
      <p:sp>
        <p:nvSpPr>
          <p:cNvPr id="24694" name="Text Box 136"/>
          <p:cNvSpPr txBox="1">
            <a:spLocks noChangeArrowheads="1"/>
          </p:cNvSpPr>
          <p:nvPr/>
        </p:nvSpPr>
        <p:spPr bwMode="auto">
          <a:xfrm>
            <a:off x="2743200" y="152400"/>
            <a:ext cx="2547557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First half of cycle 3</a:t>
            </a:r>
          </a:p>
        </p:txBody>
      </p:sp>
      <p:sp>
        <p:nvSpPr>
          <p:cNvPr id="140" name="Line 64">
            <a:extLst>
              <a:ext uri="{FF2B5EF4-FFF2-40B4-BE49-F238E27FC236}">
                <a16:creationId xmlns:a16="http://schemas.microsoft.com/office/drawing/2014/main" id="{F358DE54-6EE5-CA49-81F9-F9247D48A6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886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0773562E-B229-434C-9075-CBC3E0D1F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095" y="1362199"/>
            <a:ext cx="1341905" cy="363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4EB0696-BD58-4736-8532-B87F82D5B69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Handling data hazards II: </a:t>
            </a:r>
            <a:br>
              <a:rPr lang="en-US"/>
            </a:br>
            <a:r>
              <a:rPr lang="en-US"/>
              <a:t>Detect and stall until ready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Detect:</a:t>
            </a:r>
          </a:p>
          <a:p>
            <a:pPr lvl="1" eaLnBrk="1" hangingPunct="1"/>
            <a:r>
              <a:rPr lang="en-US" dirty="0"/>
              <a:t>Compare </a:t>
            </a:r>
            <a:r>
              <a:rPr lang="en-US" dirty="0" err="1"/>
              <a:t>regA</a:t>
            </a:r>
            <a:r>
              <a:rPr lang="en-US" dirty="0"/>
              <a:t> with previous </a:t>
            </a:r>
            <a:r>
              <a:rPr lang="en-US" dirty="0" err="1"/>
              <a:t>DestReg</a:t>
            </a:r>
            <a:r>
              <a:rPr lang="en-US" dirty="0"/>
              <a:t> </a:t>
            </a:r>
          </a:p>
          <a:p>
            <a:pPr lvl="2" eaLnBrk="1" hangingPunct="1"/>
            <a:r>
              <a:rPr lang="en-US" dirty="0"/>
              <a:t>3 bit operand fields</a:t>
            </a:r>
          </a:p>
          <a:p>
            <a:pPr lvl="1" eaLnBrk="1" hangingPunct="1"/>
            <a:r>
              <a:rPr lang="en-US" dirty="0"/>
              <a:t>Compare </a:t>
            </a:r>
            <a:r>
              <a:rPr lang="en-US" dirty="0" err="1"/>
              <a:t>regB</a:t>
            </a:r>
            <a:r>
              <a:rPr lang="en-US" dirty="0"/>
              <a:t> with previous </a:t>
            </a:r>
            <a:r>
              <a:rPr lang="en-US" dirty="0" err="1"/>
              <a:t>DestReg</a:t>
            </a:r>
            <a:r>
              <a:rPr lang="en-US" dirty="0"/>
              <a:t> </a:t>
            </a:r>
          </a:p>
          <a:p>
            <a:pPr lvl="2" eaLnBrk="1" hangingPunct="1"/>
            <a:r>
              <a:rPr lang="en-US" dirty="0"/>
              <a:t>3 bit operand fields</a:t>
            </a:r>
          </a:p>
          <a:p>
            <a:pPr eaLnBrk="1" hangingPunct="1"/>
            <a:r>
              <a:rPr lang="en-US" dirty="0"/>
              <a:t>Stall:</a:t>
            </a:r>
          </a:p>
          <a:p>
            <a:pPr lvl="1" eaLnBrk="1" hangingPunct="1"/>
            <a:r>
              <a:rPr lang="en-US" dirty="0"/>
              <a:t>Keep current instructions in fetch and decode</a:t>
            </a:r>
          </a:p>
          <a:p>
            <a:pPr lvl="1" eaLnBrk="1" hangingPunct="1"/>
            <a:r>
              <a:rPr lang="en-US" b="1" u="sng" dirty="0"/>
              <a:t>Pass a </a:t>
            </a:r>
            <a:r>
              <a:rPr lang="en-US" b="1" u="sng" dirty="0" err="1"/>
              <a:t>noop</a:t>
            </a:r>
            <a:r>
              <a:rPr lang="en-US" b="1" u="sng" dirty="0"/>
              <a:t> to execute</a:t>
            </a:r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531774F-84D1-4620-8D44-41686AAE1A2A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26627" name="Group 2"/>
          <p:cNvGrpSpPr>
            <a:grpSpLocks/>
          </p:cNvGrpSpPr>
          <p:nvPr/>
        </p:nvGrpSpPr>
        <p:grpSpPr bwMode="auto">
          <a:xfrm>
            <a:off x="1524000" y="2286000"/>
            <a:ext cx="1443038" cy="1676400"/>
            <a:chOff x="1248" y="1584"/>
            <a:chExt cx="816" cy="960"/>
          </a:xfrm>
        </p:grpSpPr>
        <p:sp>
          <p:nvSpPr>
            <p:cNvPr id="26746" name="Oval 3" descr="Weave"/>
            <p:cNvSpPr>
              <a:spLocks noChangeArrowheads="1"/>
            </p:cNvSpPr>
            <p:nvPr/>
          </p:nvSpPr>
          <p:spPr bwMode="auto">
            <a:xfrm>
              <a:off x="1248" y="1728"/>
              <a:ext cx="816" cy="816"/>
            </a:xfrm>
            <a:prstGeom prst="ellipse">
              <a:avLst/>
            </a:prstGeom>
            <a:pattFill prst="weave">
              <a:fgClr>
                <a:srgbClr val="FF9900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26747" name="Text Box 4"/>
            <p:cNvSpPr txBox="1">
              <a:spLocks noChangeArrowheads="1"/>
            </p:cNvSpPr>
            <p:nvPr/>
          </p:nvSpPr>
          <p:spPr bwMode="auto">
            <a:xfrm>
              <a:off x="1248" y="1584"/>
              <a:ext cx="144" cy="1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  <a:latin typeface="Calibri" pitchFamily="34" charset="0"/>
                </a:rPr>
                <a:t>  </a:t>
              </a:r>
            </a:p>
          </p:txBody>
        </p:sp>
      </p:grpSp>
      <p:sp>
        <p:nvSpPr>
          <p:cNvPr id="26628" name="Line 5"/>
          <p:cNvSpPr>
            <a:spLocks noChangeShapeType="1"/>
          </p:cNvSpPr>
          <p:nvPr/>
        </p:nvSpPr>
        <p:spPr bwMode="auto">
          <a:xfrm>
            <a:off x="1676400" y="33528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>
            <a:off x="1676400" y="35052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1905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 flipH="1" flipV="1">
            <a:off x="5229225" y="3876675"/>
            <a:ext cx="117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 flipV="1">
            <a:off x="5715000" y="25908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6248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>
            <a:off x="6705600" y="44958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35" name="Rectangle 12"/>
          <p:cNvSpPr>
            <a:spLocks noChangeArrowheads="1"/>
          </p:cNvSpPr>
          <p:nvPr/>
        </p:nvSpPr>
        <p:spPr bwMode="auto">
          <a:xfrm>
            <a:off x="152400" y="2933700"/>
            <a:ext cx="3048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PC</a:t>
            </a:r>
          </a:p>
        </p:txBody>
      </p:sp>
      <p:sp>
        <p:nvSpPr>
          <p:cNvPr id="26636" name="Rectangle 13"/>
          <p:cNvSpPr>
            <a:spLocks noChangeArrowheads="1"/>
          </p:cNvSpPr>
          <p:nvPr/>
        </p:nvSpPr>
        <p:spPr bwMode="auto">
          <a:xfrm>
            <a:off x="609600" y="2857500"/>
            <a:ext cx="4572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Inst</a:t>
            </a:r>
          </a:p>
          <a:p>
            <a:pPr algn="ctr"/>
            <a:r>
              <a:rPr lang="en-US" sz="1400" dirty="0" err="1">
                <a:latin typeface="Calibri" pitchFamily="34" charset="0"/>
              </a:rPr>
              <a:t>mem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6637" name="Rectangle 14"/>
          <p:cNvSpPr>
            <a:spLocks noChangeArrowheads="1"/>
          </p:cNvSpPr>
          <p:nvPr/>
        </p:nvSpPr>
        <p:spPr bwMode="auto">
          <a:xfrm rot="-5400000">
            <a:off x="2247900" y="28575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Calibri" pitchFamily="34" charset="0"/>
              </a:rPr>
              <a:t>Register file</a:t>
            </a: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26638" name="AutoShape 15"/>
          <p:cNvSpPr>
            <a:spLocks noChangeArrowheads="1"/>
          </p:cNvSpPr>
          <p:nvPr/>
        </p:nvSpPr>
        <p:spPr bwMode="auto">
          <a:xfrm rot="-5400000">
            <a:off x="8286750" y="29146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grpSp>
        <p:nvGrpSpPr>
          <p:cNvPr id="26639" name="Group 16"/>
          <p:cNvGrpSpPr>
            <a:grpSpLocks/>
          </p:cNvGrpSpPr>
          <p:nvPr/>
        </p:nvGrpSpPr>
        <p:grpSpPr bwMode="auto">
          <a:xfrm>
            <a:off x="5334000" y="2743200"/>
            <a:ext cx="531985" cy="1371600"/>
            <a:chOff x="-72" y="2365"/>
            <a:chExt cx="389" cy="1056"/>
          </a:xfrm>
        </p:grpSpPr>
        <p:sp>
          <p:nvSpPr>
            <p:cNvPr id="26744" name="Freeform 17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598 w 672"/>
                <a:gd name="T1" fmla="*/ 854 h 288"/>
                <a:gd name="T2" fmla="*/ 6438 w 672"/>
                <a:gd name="T3" fmla="*/ 0 h 288"/>
                <a:gd name="T4" fmla="*/ 4141 w 672"/>
                <a:gd name="T5" fmla="*/ 0 h 288"/>
                <a:gd name="T6" fmla="*/ 3679 w 672"/>
                <a:gd name="T7" fmla="*/ 285 h 288"/>
                <a:gd name="T8" fmla="*/ 2763 w 672"/>
                <a:gd name="T9" fmla="*/ 285 h 288"/>
                <a:gd name="T10" fmla="*/ 2296 w 672"/>
                <a:gd name="T11" fmla="*/ 0 h 288"/>
                <a:gd name="T12" fmla="*/ 0 w 672"/>
                <a:gd name="T13" fmla="*/ 0 h 288"/>
                <a:gd name="T14" fmla="*/ 1842 w 672"/>
                <a:gd name="T15" fmla="*/ 854 h 288"/>
                <a:gd name="T16" fmla="*/ 4598 w 672"/>
                <a:gd name="T17" fmla="*/ 854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6745" name="Text Box 18"/>
            <p:cNvSpPr txBox="1">
              <a:spLocks noChangeArrowheads="1"/>
            </p:cNvSpPr>
            <p:nvPr/>
          </p:nvSpPr>
          <p:spPr bwMode="auto">
            <a:xfrm>
              <a:off x="96" y="2630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A</a:t>
              </a:r>
            </a:p>
            <a:p>
              <a:r>
                <a:rPr lang="en-US" sz="1400" b="1" dirty="0">
                  <a:latin typeface="Calibri" pitchFamily="34" charset="0"/>
                </a:rPr>
                <a:t>L</a:t>
              </a:r>
            </a:p>
            <a:p>
              <a:r>
                <a:rPr lang="en-US" sz="1400" b="1" dirty="0">
                  <a:latin typeface="Calibri" pitchFamily="34" charset="0"/>
                </a:rPr>
                <a:t>U</a:t>
              </a:r>
            </a:p>
          </p:txBody>
        </p:sp>
      </p:grpSp>
      <p:sp>
        <p:nvSpPr>
          <p:cNvPr id="26640" name="AutoShape 19"/>
          <p:cNvSpPr>
            <a:spLocks noChangeArrowheads="1"/>
          </p:cNvSpPr>
          <p:nvPr/>
        </p:nvSpPr>
        <p:spPr bwMode="auto">
          <a:xfrm rot="5400000" flipH="1">
            <a:off x="171450" y="1047750"/>
            <a:ext cx="7620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X</a:t>
            </a:r>
          </a:p>
        </p:txBody>
      </p:sp>
      <p:sp>
        <p:nvSpPr>
          <p:cNvPr id="26641" name="Rectangle 20"/>
          <p:cNvSpPr>
            <a:spLocks noChangeArrowheads="1"/>
          </p:cNvSpPr>
          <p:nvPr/>
        </p:nvSpPr>
        <p:spPr bwMode="auto">
          <a:xfrm>
            <a:off x="304800" y="18288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6642" name="Rectangle 21"/>
          <p:cNvSpPr>
            <a:spLocks noChangeArrowheads="1"/>
          </p:cNvSpPr>
          <p:nvPr/>
        </p:nvSpPr>
        <p:spPr bwMode="auto">
          <a:xfrm>
            <a:off x="1143000" y="800100"/>
            <a:ext cx="457200" cy="529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643" name="Rectangle 22"/>
          <p:cNvSpPr>
            <a:spLocks noChangeArrowheads="1"/>
          </p:cNvSpPr>
          <p:nvPr/>
        </p:nvSpPr>
        <p:spPr bwMode="auto">
          <a:xfrm>
            <a:off x="3962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644" name="Rectangle 23"/>
          <p:cNvSpPr>
            <a:spLocks noChangeArrowheads="1"/>
          </p:cNvSpPr>
          <p:nvPr/>
        </p:nvSpPr>
        <p:spPr bwMode="auto">
          <a:xfrm>
            <a:off x="7010400" y="2971800"/>
            <a:ext cx="6858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Data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memory</a:t>
            </a:r>
          </a:p>
        </p:txBody>
      </p:sp>
      <p:sp>
        <p:nvSpPr>
          <p:cNvPr id="26645" name="Rectangle 24"/>
          <p:cNvSpPr>
            <a:spLocks noChangeArrowheads="1"/>
          </p:cNvSpPr>
          <p:nvPr/>
        </p:nvSpPr>
        <p:spPr bwMode="auto">
          <a:xfrm>
            <a:off x="78486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26646" name="Group 25"/>
          <p:cNvGrpSpPr>
            <a:grpSpLocks/>
          </p:cNvGrpSpPr>
          <p:nvPr/>
        </p:nvGrpSpPr>
        <p:grpSpPr bwMode="auto">
          <a:xfrm>
            <a:off x="609600" y="1828800"/>
            <a:ext cx="427038" cy="762000"/>
            <a:chOff x="624" y="1248"/>
            <a:chExt cx="269" cy="480"/>
          </a:xfrm>
        </p:grpSpPr>
        <p:sp>
          <p:nvSpPr>
            <p:cNvPr id="26742" name="Freeform 26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6743" name="Text Box 27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grpSp>
        <p:nvGrpSpPr>
          <p:cNvPr id="26647" name="Group 28"/>
          <p:cNvGrpSpPr>
            <a:grpSpLocks/>
          </p:cNvGrpSpPr>
          <p:nvPr/>
        </p:nvGrpSpPr>
        <p:grpSpPr bwMode="auto">
          <a:xfrm>
            <a:off x="4876800" y="1600200"/>
            <a:ext cx="427038" cy="762000"/>
            <a:chOff x="624" y="1248"/>
            <a:chExt cx="269" cy="480"/>
          </a:xfrm>
        </p:grpSpPr>
        <p:sp>
          <p:nvSpPr>
            <p:cNvPr id="26740" name="Freeform 29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6741" name="Text Box 30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sp>
        <p:nvSpPr>
          <p:cNvPr id="26648" name="Line 31"/>
          <p:cNvSpPr>
            <a:spLocks noChangeShapeType="1"/>
          </p:cNvSpPr>
          <p:nvPr/>
        </p:nvSpPr>
        <p:spPr bwMode="auto">
          <a:xfrm>
            <a:off x="1066800" y="328295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49" name="Line 32"/>
          <p:cNvSpPr>
            <a:spLocks noChangeShapeType="1"/>
          </p:cNvSpPr>
          <p:nvPr/>
        </p:nvSpPr>
        <p:spPr bwMode="auto">
          <a:xfrm>
            <a:off x="990600" y="2209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50" name="Line 33"/>
          <p:cNvSpPr>
            <a:spLocks noChangeShapeType="1"/>
          </p:cNvSpPr>
          <p:nvPr/>
        </p:nvSpPr>
        <p:spPr bwMode="auto">
          <a:xfrm flipV="1">
            <a:off x="1066800" y="1447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51" name="Line 34"/>
          <p:cNvSpPr>
            <a:spLocks noChangeShapeType="1"/>
          </p:cNvSpPr>
          <p:nvPr/>
        </p:nvSpPr>
        <p:spPr bwMode="auto">
          <a:xfrm flipH="1">
            <a:off x="714375" y="1447800"/>
            <a:ext cx="428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52" name="Line 35"/>
          <p:cNvSpPr>
            <a:spLocks noChangeShapeType="1"/>
          </p:cNvSpPr>
          <p:nvPr/>
        </p:nvSpPr>
        <p:spPr bwMode="auto">
          <a:xfrm>
            <a:off x="538163" y="1938338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53" name="Line 36"/>
          <p:cNvSpPr>
            <a:spLocks noChangeShapeType="1"/>
          </p:cNvSpPr>
          <p:nvPr/>
        </p:nvSpPr>
        <p:spPr bwMode="auto">
          <a:xfrm flipV="1">
            <a:off x="457200" y="3276600"/>
            <a:ext cx="1524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54" name="Line 37"/>
          <p:cNvSpPr>
            <a:spLocks noChangeShapeType="1"/>
          </p:cNvSpPr>
          <p:nvPr/>
        </p:nvSpPr>
        <p:spPr bwMode="auto">
          <a:xfrm flipV="1">
            <a:off x="533400" y="2438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55" name="Line 38"/>
          <p:cNvSpPr>
            <a:spLocks noChangeShapeType="1"/>
          </p:cNvSpPr>
          <p:nvPr/>
        </p:nvSpPr>
        <p:spPr bwMode="auto">
          <a:xfrm>
            <a:off x="533400" y="24384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56" name="Line 39"/>
          <p:cNvSpPr>
            <a:spLocks noChangeShapeType="1"/>
          </p:cNvSpPr>
          <p:nvPr/>
        </p:nvSpPr>
        <p:spPr bwMode="auto">
          <a:xfrm flipV="1">
            <a:off x="76200" y="12192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57" name="Line 40"/>
          <p:cNvSpPr>
            <a:spLocks noChangeShapeType="1"/>
          </p:cNvSpPr>
          <p:nvPr/>
        </p:nvSpPr>
        <p:spPr bwMode="auto">
          <a:xfrm>
            <a:off x="76200" y="1219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58" name="Line 41"/>
          <p:cNvSpPr>
            <a:spLocks noChangeShapeType="1"/>
          </p:cNvSpPr>
          <p:nvPr/>
        </p:nvSpPr>
        <p:spPr bwMode="auto">
          <a:xfrm>
            <a:off x="76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59" name="Line 42"/>
          <p:cNvSpPr>
            <a:spLocks noChangeShapeType="1"/>
          </p:cNvSpPr>
          <p:nvPr/>
        </p:nvSpPr>
        <p:spPr bwMode="auto">
          <a:xfrm>
            <a:off x="1600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60" name="Line 43"/>
          <p:cNvSpPr>
            <a:spLocks noChangeShapeType="1"/>
          </p:cNvSpPr>
          <p:nvPr/>
        </p:nvSpPr>
        <p:spPr bwMode="auto">
          <a:xfrm>
            <a:off x="1676400" y="2895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61" name="Line 44"/>
          <p:cNvSpPr>
            <a:spLocks noChangeShapeType="1"/>
          </p:cNvSpPr>
          <p:nvPr/>
        </p:nvSpPr>
        <p:spPr bwMode="auto">
          <a:xfrm>
            <a:off x="1676400" y="4267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62" name="Line 45"/>
          <p:cNvSpPr>
            <a:spLocks noChangeShapeType="1"/>
          </p:cNvSpPr>
          <p:nvPr/>
        </p:nvSpPr>
        <p:spPr bwMode="auto">
          <a:xfrm>
            <a:off x="1676400" y="2895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63" name="Line 46"/>
          <p:cNvSpPr>
            <a:spLocks noChangeShapeType="1"/>
          </p:cNvSpPr>
          <p:nvPr/>
        </p:nvSpPr>
        <p:spPr bwMode="auto">
          <a:xfrm>
            <a:off x="1676400" y="3124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64" name="Line 47"/>
          <p:cNvSpPr>
            <a:spLocks noChangeShapeType="1"/>
          </p:cNvSpPr>
          <p:nvPr/>
        </p:nvSpPr>
        <p:spPr bwMode="auto">
          <a:xfrm>
            <a:off x="3581400" y="36576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65" name="Line 48"/>
          <p:cNvSpPr>
            <a:spLocks noChangeShapeType="1"/>
          </p:cNvSpPr>
          <p:nvPr/>
        </p:nvSpPr>
        <p:spPr bwMode="auto">
          <a:xfrm>
            <a:off x="3581400" y="3048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66" name="Line 49"/>
          <p:cNvSpPr>
            <a:spLocks noChangeShapeType="1"/>
          </p:cNvSpPr>
          <p:nvPr/>
        </p:nvSpPr>
        <p:spPr bwMode="auto">
          <a:xfrm>
            <a:off x="4419600" y="3657600"/>
            <a:ext cx="457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67" name="Line 50"/>
          <p:cNvSpPr>
            <a:spLocks noChangeShapeType="1"/>
          </p:cNvSpPr>
          <p:nvPr/>
        </p:nvSpPr>
        <p:spPr bwMode="auto">
          <a:xfrm>
            <a:off x="4419600" y="3048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68" name="Line 51"/>
          <p:cNvSpPr>
            <a:spLocks noChangeShapeType="1"/>
          </p:cNvSpPr>
          <p:nvPr/>
        </p:nvSpPr>
        <p:spPr bwMode="auto">
          <a:xfrm flipV="1">
            <a:off x="1600200" y="22098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69" name="Line 52"/>
          <p:cNvSpPr>
            <a:spLocks noChangeShapeType="1"/>
          </p:cNvSpPr>
          <p:nvPr/>
        </p:nvSpPr>
        <p:spPr bwMode="auto">
          <a:xfrm>
            <a:off x="4419600" y="2209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70" name="Line 53"/>
          <p:cNvSpPr>
            <a:spLocks noChangeShapeType="1"/>
          </p:cNvSpPr>
          <p:nvPr/>
        </p:nvSpPr>
        <p:spPr bwMode="auto">
          <a:xfrm>
            <a:off x="4419600" y="42672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71" name="Line 54"/>
          <p:cNvSpPr>
            <a:spLocks noChangeShapeType="1"/>
          </p:cNvSpPr>
          <p:nvPr/>
        </p:nvSpPr>
        <p:spPr bwMode="auto">
          <a:xfrm flipV="1">
            <a:off x="4572000" y="17526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72" name="Line 55"/>
          <p:cNvSpPr>
            <a:spLocks noChangeShapeType="1"/>
          </p:cNvSpPr>
          <p:nvPr/>
        </p:nvSpPr>
        <p:spPr bwMode="auto">
          <a:xfrm>
            <a:off x="4572000" y="1752600"/>
            <a:ext cx="30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73" name="AutoShape 56"/>
          <p:cNvSpPr>
            <a:spLocks noChangeArrowheads="1"/>
          </p:cNvSpPr>
          <p:nvPr/>
        </p:nvSpPr>
        <p:spPr bwMode="auto">
          <a:xfrm rot="-5400000">
            <a:off x="45529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sp>
        <p:nvSpPr>
          <p:cNvPr id="26674" name="Line 57"/>
          <p:cNvSpPr>
            <a:spLocks noChangeShapeType="1"/>
          </p:cNvSpPr>
          <p:nvPr/>
        </p:nvSpPr>
        <p:spPr bwMode="auto">
          <a:xfrm>
            <a:off x="5815013" y="3429000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75" name="Line 58"/>
          <p:cNvSpPr>
            <a:spLocks noChangeShapeType="1"/>
          </p:cNvSpPr>
          <p:nvPr/>
        </p:nvSpPr>
        <p:spPr bwMode="auto">
          <a:xfrm>
            <a:off x="5257800" y="1981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76" name="Line 59"/>
          <p:cNvSpPr>
            <a:spLocks noChangeShapeType="1"/>
          </p:cNvSpPr>
          <p:nvPr/>
        </p:nvSpPr>
        <p:spPr bwMode="auto">
          <a:xfrm>
            <a:off x="67056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77" name="Line 60"/>
          <p:cNvSpPr>
            <a:spLocks noChangeShapeType="1"/>
          </p:cNvSpPr>
          <p:nvPr/>
        </p:nvSpPr>
        <p:spPr bwMode="auto">
          <a:xfrm flipV="1">
            <a:off x="6934200" y="2819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78" name="Line 61"/>
          <p:cNvSpPr>
            <a:spLocks noChangeShapeType="1"/>
          </p:cNvSpPr>
          <p:nvPr/>
        </p:nvSpPr>
        <p:spPr bwMode="auto">
          <a:xfrm>
            <a:off x="6934200" y="2819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79" name="Line 62"/>
          <p:cNvSpPr>
            <a:spLocks noChangeShapeType="1"/>
          </p:cNvSpPr>
          <p:nvPr/>
        </p:nvSpPr>
        <p:spPr bwMode="auto">
          <a:xfrm>
            <a:off x="7696200" y="3352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80" name="Line 63"/>
          <p:cNvSpPr>
            <a:spLocks noChangeShapeType="1"/>
          </p:cNvSpPr>
          <p:nvPr/>
        </p:nvSpPr>
        <p:spPr bwMode="auto">
          <a:xfrm>
            <a:off x="83058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81" name="Line 64"/>
          <p:cNvSpPr>
            <a:spLocks noChangeShapeType="1"/>
          </p:cNvSpPr>
          <p:nvPr/>
        </p:nvSpPr>
        <p:spPr bwMode="auto">
          <a:xfrm>
            <a:off x="8305800" y="2819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82" name="Line 65"/>
          <p:cNvSpPr>
            <a:spLocks noChangeShapeType="1"/>
          </p:cNvSpPr>
          <p:nvPr/>
        </p:nvSpPr>
        <p:spPr bwMode="auto">
          <a:xfrm>
            <a:off x="4495800" y="36576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83" name="Line 66"/>
          <p:cNvSpPr>
            <a:spLocks noChangeShapeType="1"/>
          </p:cNvSpPr>
          <p:nvPr/>
        </p:nvSpPr>
        <p:spPr bwMode="auto">
          <a:xfrm>
            <a:off x="4495800" y="4495800"/>
            <a:ext cx="17526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84" name="Line 67"/>
          <p:cNvSpPr>
            <a:spLocks noChangeShapeType="1"/>
          </p:cNvSpPr>
          <p:nvPr/>
        </p:nvSpPr>
        <p:spPr bwMode="auto">
          <a:xfrm>
            <a:off x="2286000" y="38862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85" name="Line 68"/>
          <p:cNvSpPr>
            <a:spLocks noChangeShapeType="1"/>
          </p:cNvSpPr>
          <p:nvPr/>
        </p:nvSpPr>
        <p:spPr bwMode="auto">
          <a:xfrm>
            <a:off x="6705600" y="1981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86" name="Line 69"/>
          <p:cNvSpPr>
            <a:spLocks noChangeShapeType="1"/>
          </p:cNvSpPr>
          <p:nvPr/>
        </p:nvSpPr>
        <p:spPr bwMode="auto">
          <a:xfrm flipV="1">
            <a:off x="6934200" y="990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87" name="Line 70"/>
          <p:cNvSpPr>
            <a:spLocks noChangeShapeType="1"/>
          </p:cNvSpPr>
          <p:nvPr/>
        </p:nvSpPr>
        <p:spPr bwMode="auto">
          <a:xfrm flipH="1">
            <a:off x="719138" y="990600"/>
            <a:ext cx="6215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88" name="Text Box 71"/>
          <p:cNvSpPr txBox="1">
            <a:spLocks noChangeArrowheads="1"/>
          </p:cNvSpPr>
          <p:nvPr/>
        </p:nvSpPr>
        <p:spPr bwMode="auto">
          <a:xfrm>
            <a:off x="1143000" y="6035675"/>
            <a:ext cx="532262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IF/</a:t>
            </a:r>
          </a:p>
          <a:p>
            <a:r>
              <a:rPr lang="en-US" b="1" dirty="0">
                <a:latin typeface="Calibri" pitchFamily="34" charset="0"/>
              </a:rPr>
              <a:t>ID</a:t>
            </a:r>
          </a:p>
        </p:txBody>
      </p:sp>
      <p:sp>
        <p:nvSpPr>
          <p:cNvPr id="26689" name="Text Box 72"/>
          <p:cNvSpPr txBox="1">
            <a:spLocks noChangeArrowheads="1"/>
          </p:cNvSpPr>
          <p:nvPr/>
        </p:nvSpPr>
        <p:spPr bwMode="auto">
          <a:xfrm>
            <a:off x="3733800" y="6035675"/>
            <a:ext cx="612668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ID/</a:t>
            </a:r>
          </a:p>
          <a:p>
            <a:r>
              <a:rPr lang="en-US" b="1" dirty="0">
                <a:latin typeface="Calibri" pitchFamily="34" charset="0"/>
              </a:rPr>
              <a:t>EX</a:t>
            </a:r>
          </a:p>
        </p:txBody>
      </p:sp>
      <p:sp>
        <p:nvSpPr>
          <p:cNvPr id="26690" name="Text Box 73"/>
          <p:cNvSpPr txBox="1">
            <a:spLocks noChangeArrowheads="1"/>
          </p:cNvSpPr>
          <p:nvPr/>
        </p:nvSpPr>
        <p:spPr bwMode="auto">
          <a:xfrm>
            <a:off x="6016240" y="6035675"/>
            <a:ext cx="867545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EX/</a:t>
            </a:r>
          </a:p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26691" name="Text Box 74"/>
          <p:cNvSpPr txBox="1">
            <a:spLocks noChangeArrowheads="1"/>
          </p:cNvSpPr>
          <p:nvPr/>
        </p:nvSpPr>
        <p:spPr bwMode="auto">
          <a:xfrm>
            <a:off x="7595992" y="6035675"/>
            <a:ext cx="992579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r>
              <a:rPr lang="en-US" b="1" dirty="0">
                <a:latin typeface="Calibri" pitchFamily="34" charset="0"/>
              </a:rPr>
              <a:t>/</a:t>
            </a:r>
          </a:p>
          <a:p>
            <a:pPr algn="ctr"/>
            <a:r>
              <a:rPr lang="en-US" b="1" dirty="0">
                <a:latin typeface="Calibri" pitchFamily="34" charset="0"/>
              </a:rPr>
              <a:t>WB</a:t>
            </a:r>
          </a:p>
        </p:txBody>
      </p:sp>
      <p:sp>
        <p:nvSpPr>
          <p:cNvPr id="26692" name="Line 75"/>
          <p:cNvSpPr>
            <a:spLocks noChangeShapeType="1"/>
          </p:cNvSpPr>
          <p:nvPr/>
        </p:nvSpPr>
        <p:spPr bwMode="auto">
          <a:xfrm>
            <a:off x="4410075" y="5410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93" name="Line 76"/>
          <p:cNvSpPr>
            <a:spLocks noChangeShapeType="1"/>
          </p:cNvSpPr>
          <p:nvPr/>
        </p:nvSpPr>
        <p:spPr bwMode="auto">
          <a:xfrm>
            <a:off x="6705600" y="5410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94" name="AutoShape 77"/>
          <p:cNvSpPr>
            <a:spLocks noChangeArrowheads="1"/>
          </p:cNvSpPr>
          <p:nvPr/>
        </p:nvSpPr>
        <p:spPr bwMode="auto">
          <a:xfrm rot="-5400000">
            <a:off x="1562100" y="3336925"/>
            <a:ext cx="533400" cy="190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X</a:t>
            </a:r>
          </a:p>
        </p:txBody>
      </p:sp>
      <p:sp>
        <p:nvSpPr>
          <p:cNvPr id="26695" name="Line 78"/>
          <p:cNvSpPr>
            <a:spLocks noChangeShapeType="1"/>
          </p:cNvSpPr>
          <p:nvPr/>
        </p:nvSpPr>
        <p:spPr bwMode="auto">
          <a:xfrm>
            <a:off x="1676400" y="5410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96" name="Rectangle 79"/>
          <p:cNvSpPr>
            <a:spLocks noChangeArrowheads="1"/>
          </p:cNvSpPr>
          <p:nvPr/>
        </p:nvSpPr>
        <p:spPr bwMode="auto">
          <a:xfrm>
            <a:off x="3962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noop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26697" name="Rectangle 80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 </a:t>
            </a:r>
          </a:p>
        </p:txBody>
      </p:sp>
      <p:sp>
        <p:nvSpPr>
          <p:cNvPr id="26698" name="Rectangle 81"/>
          <p:cNvSpPr>
            <a:spLocks noChangeArrowheads="1"/>
          </p:cNvSpPr>
          <p:nvPr/>
        </p:nvSpPr>
        <p:spPr bwMode="auto">
          <a:xfrm>
            <a:off x="3962400" y="3505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6699" name="Rectangle 82"/>
          <p:cNvSpPr>
            <a:spLocks noChangeArrowheads="1"/>
          </p:cNvSpPr>
          <p:nvPr/>
        </p:nvSpPr>
        <p:spPr bwMode="auto">
          <a:xfrm>
            <a:off x="3962400" y="2895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6700" name="Rectangle 83"/>
          <p:cNvSpPr>
            <a:spLocks noChangeArrowheads="1"/>
          </p:cNvSpPr>
          <p:nvPr/>
        </p:nvSpPr>
        <p:spPr bwMode="auto">
          <a:xfrm>
            <a:off x="39624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b="1" dirty="0">
              <a:latin typeface="Calibri" pitchFamily="34" charset="0"/>
            </a:endParaRPr>
          </a:p>
        </p:txBody>
      </p:sp>
      <p:sp>
        <p:nvSpPr>
          <p:cNvPr id="26701" name="Rectangle 84"/>
          <p:cNvSpPr>
            <a:spLocks noChangeArrowheads="1"/>
          </p:cNvSpPr>
          <p:nvPr/>
        </p:nvSpPr>
        <p:spPr bwMode="auto">
          <a:xfrm>
            <a:off x="11430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2</a:t>
            </a:r>
          </a:p>
        </p:txBody>
      </p:sp>
      <p:sp>
        <p:nvSpPr>
          <p:cNvPr id="26702" name="Rectangle 85"/>
          <p:cNvSpPr>
            <a:spLocks noChangeArrowheads="1"/>
          </p:cNvSpPr>
          <p:nvPr/>
        </p:nvSpPr>
        <p:spPr bwMode="auto">
          <a:xfrm>
            <a:off x="6248400" y="1828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 </a:t>
            </a:r>
          </a:p>
        </p:txBody>
      </p:sp>
      <p:sp>
        <p:nvSpPr>
          <p:cNvPr id="26703" name="Rectangle 86"/>
          <p:cNvSpPr>
            <a:spLocks noChangeArrowheads="1"/>
          </p:cNvSpPr>
          <p:nvPr/>
        </p:nvSpPr>
        <p:spPr bwMode="auto">
          <a:xfrm>
            <a:off x="62484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21</a:t>
            </a:r>
          </a:p>
        </p:txBody>
      </p:sp>
      <p:sp>
        <p:nvSpPr>
          <p:cNvPr id="26704" name="Rectangle 87"/>
          <p:cNvSpPr>
            <a:spLocks noChangeArrowheads="1"/>
          </p:cNvSpPr>
          <p:nvPr/>
        </p:nvSpPr>
        <p:spPr bwMode="auto">
          <a:xfrm>
            <a:off x="6248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add </a:t>
            </a:r>
          </a:p>
        </p:txBody>
      </p:sp>
      <p:sp>
        <p:nvSpPr>
          <p:cNvPr id="26705" name="Rectangle 88"/>
          <p:cNvSpPr>
            <a:spLocks noChangeArrowheads="1"/>
          </p:cNvSpPr>
          <p:nvPr/>
        </p:nvSpPr>
        <p:spPr bwMode="auto">
          <a:xfrm>
            <a:off x="6248400" y="4343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6706" name="Rectangle 89"/>
          <p:cNvSpPr>
            <a:spLocks noChangeArrowheads="1"/>
          </p:cNvSpPr>
          <p:nvPr/>
        </p:nvSpPr>
        <p:spPr bwMode="auto">
          <a:xfrm>
            <a:off x="78486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6707" name="Rectangle 90"/>
          <p:cNvSpPr>
            <a:spLocks noChangeArrowheads="1"/>
          </p:cNvSpPr>
          <p:nvPr/>
        </p:nvSpPr>
        <p:spPr bwMode="auto">
          <a:xfrm>
            <a:off x="7848600" y="2667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ALU</a:t>
            </a:r>
          </a:p>
          <a:p>
            <a:pPr algn="ctr"/>
            <a:r>
              <a:rPr lang="en-US" sz="1200" b="1" dirty="0">
                <a:latin typeface="Calibri" pitchFamily="34" charset="0"/>
              </a:rPr>
              <a:t>result</a:t>
            </a:r>
          </a:p>
        </p:txBody>
      </p:sp>
      <p:sp>
        <p:nvSpPr>
          <p:cNvPr id="26708" name="Rectangle 91"/>
          <p:cNvSpPr>
            <a:spLocks noChangeArrowheads="1"/>
          </p:cNvSpPr>
          <p:nvPr/>
        </p:nvSpPr>
        <p:spPr bwMode="auto">
          <a:xfrm>
            <a:off x="78486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err="1">
                <a:latin typeface="Calibri" pitchFamily="34" charset="0"/>
              </a:rPr>
              <a:t>mdata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26709" name="Line 92"/>
          <p:cNvSpPr>
            <a:spLocks noChangeShapeType="1"/>
          </p:cNvSpPr>
          <p:nvPr/>
        </p:nvSpPr>
        <p:spPr bwMode="auto">
          <a:xfrm>
            <a:off x="8939213" y="3048000"/>
            <a:ext cx="128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710" name="Line 93"/>
          <p:cNvSpPr>
            <a:spLocks noChangeShapeType="1"/>
          </p:cNvSpPr>
          <p:nvPr/>
        </p:nvSpPr>
        <p:spPr bwMode="auto">
          <a:xfrm>
            <a:off x="9067800" y="30480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711" name="Rectangle 94"/>
          <p:cNvSpPr>
            <a:spLocks noChangeArrowheads="1"/>
          </p:cNvSpPr>
          <p:nvPr/>
        </p:nvSpPr>
        <p:spPr bwMode="auto">
          <a:xfrm>
            <a:off x="6248400" y="2438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6712" name="Rectangle 95"/>
          <p:cNvSpPr>
            <a:spLocks noChangeArrowheads="1"/>
          </p:cNvSpPr>
          <p:nvPr/>
        </p:nvSpPr>
        <p:spPr bwMode="auto">
          <a:xfrm rot="5400000">
            <a:off x="609600" y="30480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nor 3 4 5</a:t>
            </a:r>
          </a:p>
        </p:txBody>
      </p:sp>
      <p:sp>
        <p:nvSpPr>
          <p:cNvPr id="26713" name="Rectangle 96"/>
          <p:cNvSpPr>
            <a:spLocks noChangeArrowheads="1"/>
          </p:cNvSpPr>
          <p:nvPr/>
        </p:nvSpPr>
        <p:spPr bwMode="auto">
          <a:xfrm>
            <a:off x="3200400" y="2819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7</a:t>
            </a:r>
          </a:p>
        </p:txBody>
      </p:sp>
      <p:sp>
        <p:nvSpPr>
          <p:cNvPr id="26714" name="Rectangle 97"/>
          <p:cNvSpPr>
            <a:spLocks noChangeArrowheads="1"/>
          </p:cNvSpPr>
          <p:nvPr/>
        </p:nvSpPr>
        <p:spPr bwMode="auto">
          <a:xfrm>
            <a:off x="3200400" y="30480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10</a:t>
            </a:r>
          </a:p>
        </p:txBody>
      </p:sp>
      <p:sp>
        <p:nvSpPr>
          <p:cNvPr id="26715" name="Rectangle 98"/>
          <p:cNvSpPr>
            <a:spLocks noChangeArrowheads="1"/>
          </p:cNvSpPr>
          <p:nvPr/>
        </p:nvSpPr>
        <p:spPr bwMode="auto">
          <a:xfrm>
            <a:off x="3200400" y="3276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11</a:t>
            </a:r>
          </a:p>
        </p:txBody>
      </p:sp>
      <p:sp>
        <p:nvSpPr>
          <p:cNvPr id="26716" name="Rectangle 99"/>
          <p:cNvSpPr>
            <a:spLocks noChangeArrowheads="1"/>
          </p:cNvSpPr>
          <p:nvPr/>
        </p:nvSpPr>
        <p:spPr bwMode="auto">
          <a:xfrm>
            <a:off x="3200400" y="3505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6717" name="Rectangle 100"/>
          <p:cNvSpPr>
            <a:spLocks noChangeArrowheads="1"/>
          </p:cNvSpPr>
          <p:nvPr/>
        </p:nvSpPr>
        <p:spPr bwMode="auto">
          <a:xfrm>
            <a:off x="3200400" y="2590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14</a:t>
            </a:r>
          </a:p>
        </p:txBody>
      </p:sp>
      <p:sp>
        <p:nvSpPr>
          <p:cNvPr id="26718" name="Rectangle 101"/>
          <p:cNvSpPr>
            <a:spLocks noChangeArrowheads="1"/>
          </p:cNvSpPr>
          <p:nvPr/>
        </p:nvSpPr>
        <p:spPr bwMode="auto">
          <a:xfrm>
            <a:off x="3200400" y="3733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6719" name="Rectangle 102"/>
          <p:cNvSpPr>
            <a:spLocks noChangeArrowheads="1"/>
          </p:cNvSpPr>
          <p:nvPr/>
        </p:nvSpPr>
        <p:spPr bwMode="auto">
          <a:xfrm>
            <a:off x="3200400" y="23622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6720" name="Rectangle 103"/>
          <p:cNvSpPr>
            <a:spLocks noChangeArrowheads="1"/>
          </p:cNvSpPr>
          <p:nvPr/>
        </p:nvSpPr>
        <p:spPr bwMode="auto">
          <a:xfrm>
            <a:off x="3200400" y="3962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6721" name="Rectangle 104"/>
          <p:cNvSpPr>
            <a:spLocks noChangeArrowheads="1"/>
          </p:cNvSpPr>
          <p:nvPr/>
        </p:nvSpPr>
        <p:spPr bwMode="auto">
          <a:xfrm>
            <a:off x="2957513" y="2828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R2</a:t>
            </a:r>
          </a:p>
        </p:txBody>
      </p:sp>
      <p:sp>
        <p:nvSpPr>
          <p:cNvPr id="26722" name="Rectangle 105"/>
          <p:cNvSpPr>
            <a:spLocks noChangeArrowheads="1"/>
          </p:cNvSpPr>
          <p:nvPr/>
        </p:nvSpPr>
        <p:spPr bwMode="auto">
          <a:xfrm>
            <a:off x="2957513" y="3057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R3</a:t>
            </a:r>
          </a:p>
        </p:txBody>
      </p:sp>
      <p:sp>
        <p:nvSpPr>
          <p:cNvPr id="26723" name="Rectangle 106"/>
          <p:cNvSpPr>
            <a:spLocks noChangeArrowheads="1"/>
          </p:cNvSpPr>
          <p:nvPr/>
        </p:nvSpPr>
        <p:spPr bwMode="auto">
          <a:xfrm>
            <a:off x="2957513" y="3286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R4</a:t>
            </a:r>
          </a:p>
        </p:txBody>
      </p:sp>
      <p:sp>
        <p:nvSpPr>
          <p:cNvPr id="26724" name="Rectangle 107"/>
          <p:cNvSpPr>
            <a:spLocks noChangeArrowheads="1"/>
          </p:cNvSpPr>
          <p:nvPr/>
        </p:nvSpPr>
        <p:spPr bwMode="auto">
          <a:xfrm>
            <a:off x="2957513" y="3514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R5</a:t>
            </a:r>
          </a:p>
        </p:txBody>
      </p:sp>
      <p:sp>
        <p:nvSpPr>
          <p:cNvPr id="26725" name="Rectangle 108"/>
          <p:cNvSpPr>
            <a:spLocks noChangeArrowheads="1"/>
          </p:cNvSpPr>
          <p:nvPr/>
        </p:nvSpPr>
        <p:spPr bwMode="auto">
          <a:xfrm>
            <a:off x="2957513" y="2600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R1</a:t>
            </a:r>
          </a:p>
        </p:txBody>
      </p:sp>
      <p:sp>
        <p:nvSpPr>
          <p:cNvPr id="26726" name="Rectangle 109"/>
          <p:cNvSpPr>
            <a:spLocks noChangeArrowheads="1"/>
          </p:cNvSpPr>
          <p:nvPr/>
        </p:nvSpPr>
        <p:spPr bwMode="auto">
          <a:xfrm>
            <a:off x="2957513" y="3743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R6</a:t>
            </a:r>
          </a:p>
        </p:txBody>
      </p:sp>
      <p:sp>
        <p:nvSpPr>
          <p:cNvPr id="26727" name="Rectangle 110"/>
          <p:cNvSpPr>
            <a:spLocks noChangeArrowheads="1"/>
          </p:cNvSpPr>
          <p:nvPr/>
        </p:nvSpPr>
        <p:spPr bwMode="auto">
          <a:xfrm>
            <a:off x="2957513" y="2371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R0</a:t>
            </a:r>
          </a:p>
        </p:txBody>
      </p:sp>
      <p:sp>
        <p:nvSpPr>
          <p:cNvPr id="26728" name="Rectangle 111"/>
          <p:cNvSpPr>
            <a:spLocks noChangeArrowheads="1"/>
          </p:cNvSpPr>
          <p:nvPr/>
        </p:nvSpPr>
        <p:spPr bwMode="auto">
          <a:xfrm>
            <a:off x="2957513" y="3971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R7</a:t>
            </a:r>
          </a:p>
        </p:txBody>
      </p:sp>
      <p:sp>
        <p:nvSpPr>
          <p:cNvPr id="26729" name="Text Box 112"/>
          <p:cNvSpPr txBox="1">
            <a:spLocks noChangeArrowheads="1"/>
          </p:cNvSpPr>
          <p:nvPr/>
        </p:nvSpPr>
        <p:spPr bwMode="auto">
          <a:xfrm>
            <a:off x="2228850" y="2662238"/>
            <a:ext cx="48109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regA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26730" name="Text Box 113"/>
          <p:cNvSpPr txBox="1">
            <a:spLocks noChangeArrowheads="1"/>
          </p:cNvSpPr>
          <p:nvPr/>
        </p:nvSpPr>
        <p:spPr bwMode="auto">
          <a:xfrm>
            <a:off x="2233613" y="2886075"/>
            <a:ext cx="47468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regB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26731" name="Rectangle 114"/>
          <p:cNvSpPr>
            <a:spLocks noChangeArrowheads="1"/>
          </p:cNvSpPr>
          <p:nvPr/>
        </p:nvSpPr>
        <p:spPr bwMode="auto">
          <a:xfrm>
            <a:off x="19812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 </a:t>
            </a:r>
          </a:p>
        </p:txBody>
      </p:sp>
      <p:sp>
        <p:nvSpPr>
          <p:cNvPr id="26732" name="Rectangle 115"/>
          <p:cNvSpPr>
            <a:spLocks noChangeArrowheads="1"/>
          </p:cNvSpPr>
          <p:nvPr/>
        </p:nvSpPr>
        <p:spPr bwMode="auto">
          <a:xfrm>
            <a:off x="22098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733" name="Rectangle 116"/>
          <p:cNvSpPr>
            <a:spLocks noChangeArrowheads="1"/>
          </p:cNvSpPr>
          <p:nvPr/>
        </p:nvSpPr>
        <p:spPr bwMode="auto">
          <a:xfrm>
            <a:off x="24384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734" name="Line 117"/>
          <p:cNvSpPr>
            <a:spLocks noChangeShapeType="1"/>
          </p:cNvSpPr>
          <p:nvPr/>
        </p:nvSpPr>
        <p:spPr bwMode="auto">
          <a:xfrm>
            <a:off x="2667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735" name="Line 118"/>
          <p:cNvSpPr>
            <a:spLocks noChangeShapeType="1"/>
          </p:cNvSpPr>
          <p:nvPr/>
        </p:nvSpPr>
        <p:spPr bwMode="auto">
          <a:xfrm flipH="1">
            <a:off x="2286000" y="5105400"/>
            <a:ext cx="678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736" name="Line 119"/>
          <p:cNvSpPr>
            <a:spLocks noChangeShapeType="1"/>
          </p:cNvSpPr>
          <p:nvPr/>
        </p:nvSpPr>
        <p:spPr bwMode="auto">
          <a:xfrm flipV="1">
            <a:off x="2286000" y="38862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737" name="Text Box 120"/>
          <p:cNvSpPr txBox="1">
            <a:spLocks noChangeArrowheads="1"/>
          </p:cNvSpPr>
          <p:nvPr/>
        </p:nvSpPr>
        <p:spPr bwMode="auto">
          <a:xfrm>
            <a:off x="2209800" y="3657600"/>
            <a:ext cx="471488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latin typeface="Calibri" pitchFamily="34" charset="0"/>
              </a:rPr>
              <a:t>data</a:t>
            </a:r>
          </a:p>
        </p:txBody>
      </p:sp>
      <p:sp>
        <p:nvSpPr>
          <p:cNvPr id="26738" name="Text Box 121"/>
          <p:cNvSpPr txBox="1">
            <a:spLocks noChangeArrowheads="1"/>
          </p:cNvSpPr>
          <p:nvPr/>
        </p:nvSpPr>
        <p:spPr bwMode="auto">
          <a:xfrm>
            <a:off x="2174305" y="3232120"/>
            <a:ext cx="31451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3</a:t>
            </a:r>
          </a:p>
        </p:txBody>
      </p:sp>
      <p:sp>
        <p:nvSpPr>
          <p:cNvPr id="26739" name="Text Box 122"/>
          <p:cNvSpPr txBox="1">
            <a:spLocks noChangeArrowheads="1"/>
          </p:cNvSpPr>
          <p:nvPr/>
        </p:nvSpPr>
        <p:spPr bwMode="auto">
          <a:xfrm>
            <a:off x="3260725" y="41275"/>
            <a:ext cx="1920013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End of cycle 3</a:t>
            </a:r>
          </a:p>
        </p:txBody>
      </p:sp>
      <p:sp>
        <p:nvSpPr>
          <p:cNvPr id="124" name="Rectangle 98">
            <a:extLst>
              <a:ext uri="{FF2B5EF4-FFF2-40B4-BE49-F238E27FC236}">
                <a16:creationId xmlns:a16="http://schemas.microsoft.com/office/drawing/2014/main" id="{1D1B7E6B-29FD-9147-B91F-BC34499A7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76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 11  </a:t>
            </a:r>
          </a:p>
        </p:txBody>
      </p:sp>
      <p:sp>
        <p:nvSpPr>
          <p:cNvPr id="125" name="Rectangle 99">
            <a:extLst>
              <a:ext uri="{FF2B5EF4-FFF2-40B4-BE49-F238E27FC236}">
                <a16:creationId xmlns:a16="http://schemas.microsoft.com/office/drawing/2014/main" id="{0D42AD98-FCA8-0B4F-8DF8-DA61E22A2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505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77 </a:t>
            </a:r>
          </a:p>
        </p:txBody>
      </p:sp>
      <p:sp>
        <p:nvSpPr>
          <p:cNvPr id="126" name="Rectangle 101">
            <a:extLst>
              <a:ext uri="{FF2B5EF4-FFF2-40B4-BE49-F238E27FC236}">
                <a16:creationId xmlns:a16="http://schemas.microsoft.com/office/drawing/2014/main" id="{F556C324-BF32-B64B-A3E0-4B9E84978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</a:t>
            </a:r>
          </a:p>
        </p:txBody>
      </p:sp>
      <p:sp>
        <p:nvSpPr>
          <p:cNvPr id="127" name="Rectangle 103">
            <a:extLst>
              <a:ext uri="{FF2B5EF4-FFF2-40B4-BE49-F238E27FC236}">
                <a16:creationId xmlns:a16="http://schemas.microsoft.com/office/drawing/2014/main" id="{07E2C082-C4CA-CC47-AE89-37055A846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962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8</a:t>
            </a:r>
          </a:p>
        </p:txBody>
      </p:sp>
      <p:sp>
        <p:nvSpPr>
          <p:cNvPr id="128" name="Line 64">
            <a:extLst>
              <a:ext uri="{FF2B5EF4-FFF2-40B4-BE49-F238E27FC236}">
                <a16:creationId xmlns:a16="http://schemas.microsoft.com/office/drawing/2014/main" id="{4630E1D9-1ED6-904A-AD41-C1A9AFBD6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886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30ABC424-18B5-3B4A-B7B8-2CCC52399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62199"/>
            <a:ext cx="1341905" cy="363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923AA4B-7232-4636-BD7A-E3E8A7903F28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27651" name="Group 2"/>
          <p:cNvGrpSpPr>
            <a:grpSpLocks/>
          </p:cNvGrpSpPr>
          <p:nvPr/>
        </p:nvGrpSpPr>
        <p:grpSpPr bwMode="auto">
          <a:xfrm>
            <a:off x="1524000" y="2286000"/>
            <a:ext cx="1443038" cy="1676400"/>
            <a:chOff x="1248" y="1584"/>
            <a:chExt cx="816" cy="960"/>
          </a:xfrm>
        </p:grpSpPr>
        <p:sp>
          <p:nvSpPr>
            <p:cNvPr id="27787" name="Oval 3" descr="Weave"/>
            <p:cNvSpPr>
              <a:spLocks noChangeArrowheads="1"/>
            </p:cNvSpPr>
            <p:nvPr/>
          </p:nvSpPr>
          <p:spPr bwMode="auto">
            <a:xfrm>
              <a:off x="1248" y="1728"/>
              <a:ext cx="816" cy="816"/>
            </a:xfrm>
            <a:prstGeom prst="ellipse">
              <a:avLst/>
            </a:prstGeom>
            <a:pattFill prst="weave">
              <a:fgClr>
                <a:srgbClr val="FF9900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27788" name="Text Box 4"/>
            <p:cNvSpPr txBox="1">
              <a:spLocks noChangeArrowheads="1"/>
            </p:cNvSpPr>
            <p:nvPr/>
          </p:nvSpPr>
          <p:spPr bwMode="auto">
            <a:xfrm>
              <a:off x="1248" y="1584"/>
              <a:ext cx="375" cy="1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  <a:latin typeface="Calibri" pitchFamily="34" charset="0"/>
                </a:rPr>
                <a:t>Hazard </a:t>
              </a:r>
            </a:p>
          </p:txBody>
        </p:sp>
      </p:grpSp>
      <p:sp>
        <p:nvSpPr>
          <p:cNvPr id="27652" name="Line 5"/>
          <p:cNvSpPr>
            <a:spLocks noChangeShapeType="1"/>
          </p:cNvSpPr>
          <p:nvPr/>
        </p:nvSpPr>
        <p:spPr bwMode="auto">
          <a:xfrm>
            <a:off x="1676400" y="33528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53" name="Line 6"/>
          <p:cNvSpPr>
            <a:spLocks noChangeShapeType="1"/>
          </p:cNvSpPr>
          <p:nvPr/>
        </p:nvSpPr>
        <p:spPr bwMode="auto">
          <a:xfrm>
            <a:off x="1676400" y="35052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54" name="Line 7"/>
          <p:cNvSpPr>
            <a:spLocks noChangeShapeType="1"/>
          </p:cNvSpPr>
          <p:nvPr/>
        </p:nvSpPr>
        <p:spPr bwMode="auto">
          <a:xfrm>
            <a:off x="1905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55" name="Line 8"/>
          <p:cNvSpPr>
            <a:spLocks noChangeShapeType="1"/>
          </p:cNvSpPr>
          <p:nvPr/>
        </p:nvSpPr>
        <p:spPr bwMode="auto">
          <a:xfrm flipH="1" flipV="1">
            <a:off x="5229225" y="3876675"/>
            <a:ext cx="117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56" name="Line 9"/>
          <p:cNvSpPr>
            <a:spLocks noChangeShapeType="1"/>
          </p:cNvSpPr>
          <p:nvPr/>
        </p:nvSpPr>
        <p:spPr bwMode="auto">
          <a:xfrm flipV="1">
            <a:off x="5715000" y="25908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57" name="Rectangle 10"/>
          <p:cNvSpPr>
            <a:spLocks noChangeArrowheads="1"/>
          </p:cNvSpPr>
          <p:nvPr/>
        </p:nvSpPr>
        <p:spPr bwMode="auto">
          <a:xfrm>
            <a:off x="6248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658" name="Line 11"/>
          <p:cNvSpPr>
            <a:spLocks noChangeShapeType="1"/>
          </p:cNvSpPr>
          <p:nvPr/>
        </p:nvSpPr>
        <p:spPr bwMode="auto">
          <a:xfrm>
            <a:off x="6705600" y="44958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59" name="Rectangle 12"/>
          <p:cNvSpPr>
            <a:spLocks noChangeArrowheads="1"/>
          </p:cNvSpPr>
          <p:nvPr/>
        </p:nvSpPr>
        <p:spPr bwMode="auto">
          <a:xfrm>
            <a:off x="152400" y="2933700"/>
            <a:ext cx="3048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PC</a:t>
            </a:r>
          </a:p>
        </p:txBody>
      </p:sp>
      <p:sp>
        <p:nvSpPr>
          <p:cNvPr id="27660" name="Rectangle 13"/>
          <p:cNvSpPr>
            <a:spLocks noChangeArrowheads="1"/>
          </p:cNvSpPr>
          <p:nvPr/>
        </p:nvSpPr>
        <p:spPr bwMode="auto">
          <a:xfrm>
            <a:off x="609600" y="2857500"/>
            <a:ext cx="4572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Inst</a:t>
            </a:r>
          </a:p>
          <a:p>
            <a:pPr algn="ctr"/>
            <a:r>
              <a:rPr lang="en-US" sz="1400" dirty="0" err="1">
                <a:latin typeface="Calibri" pitchFamily="34" charset="0"/>
              </a:rPr>
              <a:t>mem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7661" name="Rectangle 14"/>
          <p:cNvSpPr>
            <a:spLocks noChangeArrowheads="1"/>
          </p:cNvSpPr>
          <p:nvPr/>
        </p:nvSpPr>
        <p:spPr bwMode="auto">
          <a:xfrm rot="-5400000">
            <a:off x="2247900" y="28575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Calibri" pitchFamily="34" charset="0"/>
              </a:rPr>
              <a:t>Register file</a:t>
            </a: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27662" name="AutoShape 15"/>
          <p:cNvSpPr>
            <a:spLocks noChangeArrowheads="1"/>
          </p:cNvSpPr>
          <p:nvPr/>
        </p:nvSpPr>
        <p:spPr bwMode="auto">
          <a:xfrm rot="-5400000">
            <a:off x="8286750" y="29146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grpSp>
        <p:nvGrpSpPr>
          <p:cNvPr id="27663" name="Group 16"/>
          <p:cNvGrpSpPr>
            <a:grpSpLocks/>
          </p:cNvGrpSpPr>
          <p:nvPr/>
        </p:nvGrpSpPr>
        <p:grpSpPr bwMode="auto">
          <a:xfrm>
            <a:off x="5334000" y="2743200"/>
            <a:ext cx="531985" cy="1371600"/>
            <a:chOff x="-72" y="2365"/>
            <a:chExt cx="389" cy="1056"/>
          </a:xfrm>
        </p:grpSpPr>
        <p:sp>
          <p:nvSpPr>
            <p:cNvPr id="27785" name="Freeform 17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598 w 672"/>
                <a:gd name="T1" fmla="*/ 854 h 288"/>
                <a:gd name="T2" fmla="*/ 6438 w 672"/>
                <a:gd name="T3" fmla="*/ 0 h 288"/>
                <a:gd name="T4" fmla="*/ 4141 w 672"/>
                <a:gd name="T5" fmla="*/ 0 h 288"/>
                <a:gd name="T6" fmla="*/ 3679 w 672"/>
                <a:gd name="T7" fmla="*/ 285 h 288"/>
                <a:gd name="T8" fmla="*/ 2763 w 672"/>
                <a:gd name="T9" fmla="*/ 285 h 288"/>
                <a:gd name="T10" fmla="*/ 2296 w 672"/>
                <a:gd name="T11" fmla="*/ 0 h 288"/>
                <a:gd name="T12" fmla="*/ 0 w 672"/>
                <a:gd name="T13" fmla="*/ 0 h 288"/>
                <a:gd name="T14" fmla="*/ 1842 w 672"/>
                <a:gd name="T15" fmla="*/ 854 h 288"/>
                <a:gd name="T16" fmla="*/ 4598 w 672"/>
                <a:gd name="T17" fmla="*/ 854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7786" name="Text Box 18"/>
            <p:cNvSpPr txBox="1">
              <a:spLocks noChangeArrowheads="1"/>
            </p:cNvSpPr>
            <p:nvPr/>
          </p:nvSpPr>
          <p:spPr bwMode="auto">
            <a:xfrm>
              <a:off x="96" y="2630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A</a:t>
              </a:r>
            </a:p>
            <a:p>
              <a:r>
                <a:rPr lang="en-US" sz="1400" b="1" dirty="0">
                  <a:latin typeface="Calibri" pitchFamily="34" charset="0"/>
                </a:rPr>
                <a:t>L</a:t>
              </a:r>
            </a:p>
            <a:p>
              <a:r>
                <a:rPr lang="en-US" sz="1400" b="1" dirty="0">
                  <a:latin typeface="Calibri" pitchFamily="34" charset="0"/>
                </a:rPr>
                <a:t>U</a:t>
              </a:r>
            </a:p>
          </p:txBody>
        </p:sp>
      </p:grpSp>
      <p:sp>
        <p:nvSpPr>
          <p:cNvPr id="27664" name="AutoShape 19"/>
          <p:cNvSpPr>
            <a:spLocks noChangeArrowheads="1"/>
          </p:cNvSpPr>
          <p:nvPr/>
        </p:nvSpPr>
        <p:spPr bwMode="auto">
          <a:xfrm rot="5400000" flipH="1">
            <a:off x="171450" y="1047750"/>
            <a:ext cx="7620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X</a:t>
            </a:r>
          </a:p>
        </p:txBody>
      </p:sp>
      <p:sp>
        <p:nvSpPr>
          <p:cNvPr id="27665" name="Rectangle 20"/>
          <p:cNvSpPr>
            <a:spLocks noChangeArrowheads="1"/>
          </p:cNvSpPr>
          <p:nvPr/>
        </p:nvSpPr>
        <p:spPr bwMode="auto">
          <a:xfrm>
            <a:off x="304800" y="18288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7666" name="Rectangle 21"/>
          <p:cNvSpPr>
            <a:spLocks noChangeArrowheads="1"/>
          </p:cNvSpPr>
          <p:nvPr/>
        </p:nvSpPr>
        <p:spPr bwMode="auto">
          <a:xfrm>
            <a:off x="1143000" y="800100"/>
            <a:ext cx="457200" cy="529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667" name="Rectangle 22"/>
          <p:cNvSpPr>
            <a:spLocks noChangeArrowheads="1"/>
          </p:cNvSpPr>
          <p:nvPr/>
        </p:nvSpPr>
        <p:spPr bwMode="auto">
          <a:xfrm>
            <a:off x="3962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668" name="Rectangle 23"/>
          <p:cNvSpPr>
            <a:spLocks noChangeArrowheads="1"/>
          </p:cNvSpPr>
          <p:nvPr/>
        </p:nvSpPr>
        <p:spPr bwMode="auto">
          <a:xfrm>
            <a:off x="7010400" y="2971800"/>
            <a:ext cx="6858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Data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memory</a:t>
            </a:r>
          </a:p>
        </p:txBody>
      </p:sp>
      <p:sp>
        <p:nvSpPr>
          <p:cNvPr id="27669" name="Rectangle 24"/>
          <p:cNvSpPr>
            <a:spLocks noChangeArrowheads="1"/>
          </p:cNvSpPr>
          <p:nvPr/>
        </p:nvSpPr>
        <p:spPr bwMode="auto">
          <a:xfrm>
            <a:off x="78486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27670" name="Group 25"/>
          <p:cNvGrpSpPr>
            <a:grpSpLocks/>
          </p:cNvGrpSpPr>
          <p:nvPr/>
        </p:nvGrpSpPr>
        <p:grpSpPr bwMode="auto">
          <a:xfrm>
            <a:off x="609600" y="1828800"/>
            <a:ext cx="427038" cy="762000"/>
            <a:chOff x="624" y="1248"/>
            <a:chExt cx="269" cy="480"/>
          </a:xfrm>
        </p:grpSpPr>
        <p:sp>
          <p:nvSpPr>
            <p:cNvPr id="27783" name="Freeform 26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7784" name="Text Box 27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grpSp>
        <p:nvGrpSpPr>
          <p:cNvPr id="27671" name="Group 28"/>
          <p:cNvGrpSpPr>
            <a:grpSpLocks/>
          </p:cNvGrpSpPr>
          <p:nvPr/>
        </p:nvGrpSpPr>
        <p:grpSpPr bwMode="auto">
          <a:xfrm>
            <a:off x="4876800" y="1600200"/>
            <a:ext cx="427038" cy="762000"/>
            <a:chOff x="624" y="1248"/>
            <a:chExt cx="269" cy="480"/>
          </a:xfrm>
        </p:grpSpPr>
        <p:sp>
          <p:nvSpPr>
            <p:cNvPr id="27781" name="Freeform 29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7782" name="Text Box 30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sp>
        <p:nvSpPr>
          <p:cNvPr id="27672" name="Line 31"/>
          <p:cNvSpPr>
            <a:spLocks noChangeShapeType="1"/>
          </p:cNvSpPr>
          <p:nvPr/>
        </p:nvSpPr>
        <p:spPr bwMode="auto">
          <a:xfrm>
            <a:off x="1066800" y="328295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73" name="Line 32"/>
          <p:cNvSpPr>
            <a:spLocks noChangeShapeType="1"/>
          </p:cNvSpPr>
          <p:nvPr/>
        </p:nvSpPr>
        <p:spPr bwMode="auto">
          <a:xfrm>
            <a:off x="990600" y="2209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74" name="Line 33"/>
          <p:cNvSpPr>
            <a:spLocks noChangeShapeType="1"/>
          </p:cNvSpPr>
          <p:nvPr/>
        </p:nvSpPr>
        <p:spPr bwMode="auto">
          <a:xfrm flipV="1">
            <a:off x="1066800" y="1447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75" name="Line 34"/>
          <p:cNvSpPr>
            <a:spLocks noChangeShapeType="1"/>
          </p:cNvSpPr>
          <p:nvPr/>
        </p:nvSpPr>
        <p:spPr bwMode="auto">
          <a:xfrm flipH="1">
            <a:off x="714375" y="1447800"/>
            <a:ext cx="428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76" name="Line 35"/>
          <p:cNvSpPr>
            <a:spLocks noChangeShapeType="1"/>
          </p:cNvSpPr>
          <p:nvPr/>
        </p:nvSpPr>
        <p:spPr bwMode="auto">
          <a:xfrm>
            <a:off x="538163" y="1938338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77" name="Line 36"/>
          <p:cNvSpPr>
            <a:spLocks noChangeShapeType="1"/>
          </p:cNvSpPr>
          <p:nvPr/>
        </p:nvSpPr>
        <p:spPr bwMode="auto">
          <a:xfrm flipV="1">
            <a:off x="457200" y="3276600"/>
            <a:ext cx="1524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78" name="Line 37"/>
          <p:cNvSpPr>
            <a:spLocks noChangeShapeType="1"/>
          </p:cNvSpPr>
          <p:nvPr/>
        </p:nvSpPr>
        <p:spPr bwMode="auto">
          <a:xfrm flipV="1">
            <a:off x="533400" y="2438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79" name="Line 38"/>
          <p:cNvSpPr>
            <a:spLocks noChangeShapeType="1"/>
          </p:cNvSpPr>
          <p:nvPr/>
        </p:nvSpPr>
        <p:spPr bwMode="auto">
          <a:xfrm>
            <a:off x="533400" y="24384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80" name="Line 39"/>
          <p:cNvSpPr>
            <a:spLocks noChangeShapeType="1"/>
          </p:cNvSpPr>
          <p:nvPr/>
        </p:nvSpPr>
        <p:spPr bwMode="auto">
          <a:xfrm flipV="1">
            <a:off x="76200" y="12192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81" name="Line 40"/>
          <p:cNvSpPr>
            <a:spLocks noChangeShapeType="1"/>
          </p:cNvSpPr>
          <p:nvPr/>
        </p:nvSpPr>
        <p:spPr bwMode="auto">
          <a:xfrm>
            <a:off x="76200" y="1219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82" name="Line 41"/>
          <p:cNvSpPr>
            <a:spLocks noChangeShapeType="1"/>
          </p:cNvSpPr>
          <p:nvPr/>
        </p:nvSpPr>
        <p:spPr bwMode="auto">
          <a:xfrm>
            <a:off x="76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83" name="Line 42"/>
          <p:cNvSpPr>
            <a:spLocks noChangeShapeType="1"/>
          </p:cNvSpPr>
          <p:nvPr/>
        </p:nvSpPr>
        <p:spPr bwMode="auto">
          <a:xfrm>
            <a:off x="1600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84" name="Line 43"/>
          <p:cNvSpPr>
            <a:spLocks noChangeShapeType="1"/>
          </p:cNvSpPr>
          <p:nvPr/>
        </p:nvSpPr>
        <p:spPr bwMode="auto">
          <a:xfrm>
            <a:off x="1676400" y="2895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85" name="Line 44"/>
          <p:cNvSpPr>
            <a:spLocks noChangeShapeType="1"/>
          </p:cNvSpPr>
          <p:nvPr/>
        </p:nvSpPr>
        <p:spPr bwMode="auto">
          <a:xfrm>
            <a:off x="1676400" y="4267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86" name="Line 45"/>
          <p:cNvSpPr>
            <a:spLocks noChangeShapeType="1"/>
          </p:cNvSpPr>
          <p:nvPr/>
        </p:nvSpPr>
        <p:spPr bwMode="auto">
          <a:xfrm>
            <a:off x="1676400" y="2895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87" name="Line 46"/>
          <p:cNvSpPr>
            <a:spLocks noChangeShapeType="1"/>
          </p:cNvSpPr>
          <p:nvPr/>
        </p:nvSpPr>
        <p:spPr bwMode="auto">
          <a:xfrm>
            <a:off x="1676400" y="3124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88" name="Line 47"/>
          <p:cNvSpPr>
            <a:spLocks noChangeShapeType="1"/>
          </p:cNvSpPr>
          <p:nvPr/>
        </p:nvSpPr>
        <p:spPr bwMode="auto">
          <a:xfrm>
            <a:off x="3581400" y="36576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89" name="Line 48"/>
          <p:cNvSpPr>
            <a:spLocks noChangeShapeType="1"/>
          </p:cNvSpPr>
          <p:nvPr/>
        </p:nvSpPr>
        <p:spPr bwMode="auto">
          <a:xfrm>
            <a:off x="3581400" y="3048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90" name="Line 49"/>
          <p:cNvSpPr>
            <a:spLocks noChangeShapeType="1"/>
          </p:cNvSpPr>
          <p:nvPr/>
        </p:nvSpPr>
        <p:spPr bwMode="auto">
          <a:xfrm>
            <a:off x="4419600" y="3657600"/>
            <a:ext cx="457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91" name="Line 50"/>
          <p:cNvSpPr>
            <a:spLocks noChangeShapeType="1"/>
          </p:cNvSpPr>
          <p:nvPr/>
        </p:nvSpPr>
        <p:spPr bwMode="auto">
          <a:xfrm>
            <a:off x="4419600" y="3048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92" name="Line 51"/>
          <p:cNvSpPr>
            <a:spLocks noChangeShapeType="1"/>
          </p:cNvSpPr>
          <p:nvPr/>
        </p:nvSpPr>
        <p:spPr bwMode="auto">
          <a:xfrm flipV="1">
            <a:off x="1600200" y="22098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93" name="Line 52"/>
          <p:cNvSpPr>
            <a:spLocks noChangeShapeType="1"/>
          </p:cNvSpPr>
          <p:nvPr/>
        </p:nvSpPr>
        <p:spPr bwMode="auto">
          <a:xfrm>
            <a:off x="4419600" y="2209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94" name="Line 53"/>
          <p:cNvSpPr>
            <a:spLocks noChangeShapeType="1"/>
          </p:cNvSpPr>
          <p:nvPr/>
        </p:nvSpPr>
        <p:spPr bwMode="auto">
          <a:xfrm>
            <a:off x="4419600" y="42672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95" name="Line 54"/>
          <p:cNvSpPr>
            <a:spLocks noChangeShapeType="1"/>
          </p:cNvSpPr>
          <p:nvPr/>
        </p:nvSpPr>
        <p:spPr bwMode="auto">
          <a:xfrm flipV="1">
            <a:off x="4572000" y="17526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96" name="Line 55"/>
          <p:cNvSpPr>
            <a:spLocks noChangeShapeType="1"/>
          </p:cNvSpPr>
          <p:nvPr/>
        </p:nvSpPr>
        <p:spPr bwMode="auto">
          <a:xfrm>
            <a:off x="4572000" y="1752600"/>
            <a:ext cx="30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97" name="AutoShape 56"/>
          <p:cNvSpPr>
            <a:spLocks noChangeArrowheads="1"/>
          </p:cNvSpPr>
          <p:nvPr/>
        </p:nvSpPr>
        <p:spPr bwMode="auto">
          <a:xfrm rot="-5400000">
            <a:off x="45529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sp>
        <p:nvSpPr>
          <p:cNvPr id="27698" name="Line 57"/>
          <p:cNvSpPr>
            <a:spLocks noChangeShapeType="1"/>
          </p:cNvSpPr>
          <p:nvPr/>
        </p:nvSpPr>
        <p:spPr bwMode="auto">
          <a:xfrm>
            <a:off x="5815013" y="3429000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99" name="Line 58"/>
          <p:cNvSpPr>
            <a:spLocks noChangeShapeType="1"/>
          </p:cNvSpPr>
          <p:nvPr/>
        </p:nvSpPr>
        <p:spPr bwMode="auto">
          <a:xfrm>
            <a:off x="5257800" y="1981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700" name="Line 59"/>
          <p:cNvSpPr>
            <a:spLocks noChangeShapeType="1"/>
          </p:cNvSpPr>
          <p:nvPr/>
        </p:nvSpPr>
        <p:spPr bwMode="auto">
          <a:xfrm>
            <a:off x="67056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701" name="Line 60"/>
          <p:cNvSpPr>
            <a:spLocks noChangeShapeType="1"/>
          </p:cNvSpPr>
          <p:nvPr/>
        </p:nvSpPr>
        <p:spPr bwMode="auto">
          <a:xfrm flipV="1">
            <a:off x="6934200" y="2819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702" name="Line 61"/>
          <p:cNvSpPr>
            <a:spLocks noChangeShapeType="1"/>
          </p:cNvSpPr>
          <p:nvPr/>
        </p:nvSpPr>
        <p:spPr bwMode="auto">
          <a:xfrm>
            <a:off x="6934200" y="2819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703" name="Line 62"/>
          <p:cNvSpPr>
            <a:spLocks noChangeShapeType="1"/>
          </p:cNvSpPr>
          <p:nvPr/>
        </p:nvSpPr>
        <p:spPr bwMode="auto">
          <a:xfrm>
            <a:off x="7696200" y="3352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704" name="Line 63"/>
          <p:cNvSpPr>
            <a:spLocks noChangeShapeType="1"/>
          </p:cNvSpPr>
          <p:nvPr/>
        </p:nvSpPr>
        <p:spPr bwMode="auto">
          <a:xfrm>
            <a:off x="83058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705" name="Line 64"/>
          <p:cNvSpPr>
            <a:spLocks noChangeShapeType="1"/>
          </p:cNvSpPr>
          <p:nvPr/>
        </p:nvSpPr>
        <p:spPr bwMode="auto">
          <a:xfrm>
            <a:off x="8305800" y="2819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706" name="Line 65"/>
          <p:cNvSpPr>
            <a:spLocks noChangeShapeType="1"/>
          </p:cNvSpPr>
          <p:nvPr/>
        </p:nvSpPr>
        <p:spPr bwMode="auto">
          <a:xfrm>
            <a:off x="4495800" y="36576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707" name="Line 66"/>
          <p:cNvSpPr>
            <a:spLocks noChangeShapeType="1"/>
          </p:cNvSpPr>
          <p:nvPr/>
        </p:nvSpPr>
        <p:spPr bwMode="auto">
          <a:xfrm>
            <a:off x="4495800" y="4495800"/>
            <a:ext cx="17526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708" name="Line 67"/>
          <p:cNvSpPr>
            <a:spLocks noChangeShapeType="1"/>
          </p:cNvSpPr>
          <p:nvPr/>
        </p:nvSpPr>
        <p:spPr bwMode="auto">
          <a:xfrm>
            <a:off x="2286000" y="38862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709" name="Line 68"/>
          <p:cNvSpPr>
            <a:spLocks noChangeShapeType="1"/>
          </p:cNvSpPr>
          <p:nvPr/>
        </p:nvSpPr>
        <p:spPr bwMode="auto">
          <a:xfrm>
            <a:off x="6705600" y="1981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710" name="Line 69"/>
          <p:cNvSpPr>
            <a:spLocks noChangeShapeType="1"/>
          </p:cNvSpPr>
          <p:nvPr/>
        </p:nvSpPr>
        <p:spPr bwMode="auto">
          <a:xfrm flipV="1">
            <a:off x="6934200" y="990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711" name="Line 70"/>
          <p:cNvSpPr>
            <a:spLocks noChangeShapeType="1"/>
          </p:cNvSpPr>
          <p:nvPr/>
        </p:nvSpPr>
        <p:spPr bwMode="auto">
          <a:xfrm flipH="1">
            <a:off x="719138" y="990600"/>
            <a:ext cx="6215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712" name="Text Box 71"/>
          <p:cNvSpPr txBox="1">
            <a:spLocks noChangeArrowheads="1"/>
          </p:cNvSpPr>
          <p:nvPr/>
        </p:nvSpPr>
        <p:spPr bwMode="auto">
          <a:xfrm>
            <a:off x="1143000" y="6035675"/>
            <a:ext cx="532262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IF/</a:t>
            </a:r>
          </a:p>
          <a:p>
            <a:r>
              <a:rPr lang="en-US" b="1" dirty="0">
                <a:latin typeface="Calibri" pitchFamily="34" charset="0"/>
              </a:rPr>
              <a:t>ID</a:t>
            </a:r>
          </a:p>
        </p:txBody>
      </p:sp>
      <p:sp>
        <p:nvSpPr>
          <p:cNvPr id="27713" name="Text Box 72"/>
          <p:cNvSpPr txBox="1">
            <a:spLocks noChangeArrowheads="1"/>
          </p:cNvSpPr>
          <p:nvPr/>
        </p:nvSpPr>
        <p:spPr bwMode="auto">
          <a:xfrm>
            <a:off x="3733800" y="6035675"/>
            <a:ext cx="612668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ID/</a:t>
            </a:r>
          </a:p>
          <a:p>
            <a:r>
              <a:rPr lang="en-US" b="1" dirty="0">
                <a:latin typeface="Calibri" pitchFamily="34" charset="0"/>
              </a:rPr>
              <a:t>EX</a:t>
            </a:r>
          </a:p>
        </p:txBody>
      </p:sp>
      <p:sp>
        <p:nvSpPr>
          <p:cNvPr id="27714" name="Text Box 73"/>
          <p:cNvSpPr txBox="1">
            <a:spLocks noChangeArrowheads="1"/>
          </p:cNvSpPr>
          <p:nvPr/>
        </p:nvSpPr>
        <p:spPr bwMode="auto">
          <a:xfrm>
            <a:off x="6016240" y="6035675"/>
            <a:ext cx="867545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EX/</a:t>
            </a:r>
          </a:p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27715" name="Text Box 74"/>
          <p:cNvSpPr txBox="1">
            <a:spLocks noChangeArrowheads="1"/>
          </p:cNvSpPr>
          <p:nvPr/>
        </p:nvSpPr>
        <p:spPr bwMode="auto">
          <a:xfrm>
            <a:off x="7595992" y="6035675"/>
            <a:ext cx="992579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r>
              <a:rPr lang="en-US" b="1" dirty="0">
                <a:latin typeface="Calibri" pitchFamily="34" charset="0"/>
              </a:rPr>
              <a:t>/</a:t>
            </a:r>
          </a:p>
          <a:p>
            <a:pPr algn="ctr"/>
            <a:r>
              <a:rPr lang="en-US" b="1" dirty="0">
                <a:latin typeface="Calibri" pitchFamily="34" charset="0"/>
              </a:rPr>
              <a:t>WB</a:t>
            </a:r>
          </a:p>
        </p:txBody>
      </p:sp>
      <p:sp>
        <p:nvSpPr>
          <p:cNvPr id="27716" name="Line 75"/>
          <p:cNvSpPr>
            <a:spLocks noChangeShapeType="1"/>
          </p:cNvSpPr>
          <p:nvPr/>
        </p:nvSpPr>
        <p:spPr bwMode="auto">
          <a:xfrm>
            <a:off x="4410075" y="5410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717" name="Line 76"/>
          <p:cNvSpPr>
            <a:spLocks noChangeShapeType="1"/>
          </p:cNvSpPr>
          <p:nvPr/>
        </p:nvSpPr>
        <p:spPr bwMode="auto">
          <a:xfrm>
            <a:off x="6705600" y="5410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718" name="AutoShape 77"/>
          <p:cNvSpPr>
            <a:spLocks noChangeArrowheads="1"/>
          </p:cNvSpPr>
          <p:nvPr/>
        </p:nvSpPr>
        <p:spPr bwMode="auto">
          <a:xfrm rot="-5400000">
            <a:off x="1562100" y="3336925"/>
            <a:ext cx="533400" cy="190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X</a:t>
            </a:r>
          </a:p>
        </p:txBody>
      </p:sp>
      <p:sp>
        <p:nvSpPr>
          <p:cNvPr id="27719" name="Line 78"/>
          <p:cNvSpPr>
            <a:spLocks noChangeShapeType="1"/>
          </p:cNvSpPr>
          <p:nvPr/>
        </p:nvSpPr>
        <p:spPr bwMode="auto">
          <a:xfrm>
            <a:off x="1676400" y="5410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720" name="Rectangle 79"/>
          <p:cNvSpPr>
            <a:spLocks noChangeArrowheads="1"/>
          </p:cNvSpPr>
          <p:nvPr/>
        </p:nvSpPr>
        <p:spPr bwMode="auto">
          <a:xfrm>
            <a:off x="3962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 b="1" dirty="0">
              <a:latin typeface="Calibri" pitchFamily="34" charset="0"/>
            </a:endParaRPr>
          </a:p>
        </p:txBody>
      </p:sp>
      <p:sp>
        <p:nvSpPr>
          <p:cNvPr id="27721" name="Rectangle 80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 </a:t>
            </a:r>
          </a:p>
        </p:txBody>
      </p:sp>
      <p:sp>
        <p:nvSpPr>
          <p:cNvPr id="27722" name="Rectangle 81"/>
          <p:cNvSpPr>
            <a:spLocks noChangeArrowheads="1"/>
          </p:cNvSpPr>
          <p:nvPr/>
        </p:nvSpPr>
        <p:spPr bwMode="auto">
          <a:xfrm>
            <a:off x="3962400" y="3505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7723" name="Rectangle 82"/>
          <p:cNvSpPr>
            <a:spLocks noChangeArrowheads="1"/>
          </p:cNvSpPr>
          <p:nvPr/>
        </p:nvSpPr>
        <p:spPr bwMode="auto">
          <a:xfrm>
            <a:off x="3962400" y="2895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7724" name="Rectangle 83"/>
          <p:cNvSpPr>
            <a:spLocks noChangeArrowheads="1"/>
          </p:cNvSpPr>
          <p:nvPr/>
        </p:nvSpPr>
        <p:spPr bwMode="auto">
          <a:xfrm>
            <a:off x="39624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b="1" dirty="0">
              <a:latin typeface="Calibri" pitchFamily="34" charset="0"/>
            </a:endParaRPr>
          </a:p>
        </p:txBody>
      </p:sp>
      <p:sp>
        <p:nvSpPr>
          <p:cNvPr id="27725" name="Rectangle 84"/>
          <p:cNvSpPr>
            <a:spLocks noChangeArrowheads="1"/>
          </p:cNvSpPr>
          <p:nvPr/>
        </p:nvSpPr>
        <p:spPr bwMode="auto">
          <a:xfrm>
            <a:off x="11430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2</a:t>
            </a:r>
          </a:p>
        </p:txBody>
      </p:sp>
      <p:sp>
        <p:nvSpPr>
          <p:cNvPr id="27726" name="Rectangle 85"/>
          <p:cNvSpPr>
            <a:spLocks noChangeArrowheads="1"/>
          </p:cNvSpPr>
          <p:nvPr/>
        </p:nvSpPr>
        <p:spPr bwMode="auto">
          <a:xfrm>
            <a:off x="6248400" y="1828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 </a:t>
            </a:r>
          </a:p>
        </p:txBody>
      </p:sp>
      <p:sp>
        <p:nvSpPr>
          <p:cNvPr id="27727" name="Rectangle 86"/>
          <p:cNvSpPr>
            <a:spLocks noChangeArrowheads="1"/>
          </p:cNvSpPr>
          <p:nvPr/>
        </p:nvSpPr>
        <p:spPr bwMode="auto">
          <a:xfrm>
            <a:off x="62484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21</a:t>
            </a:r>
          </a:p>
        </p:txBody>
      </p:sp>
      <p:sp>
        <p:nvSpPr>
          <p:cNvPr id="27728" name="Rectangle 87"/>
          <p:cNvSpPr>
            <a:spLocks noChangeArrowheads="1"/>
          </p:cNvSpPr>
          <p:nvPr/>
        </p:nvSpPr>
        <p:spPr bwMode="auto">
          <a:xfrm>
            <a:off x="6248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add </a:t>
            </a:r>
          </a:p>
        </p:txBody>
      </p:sp>
      <p:sp>
        <p:nvSpPr>
          <p:cNvPr id="27729" name="Rectangle 88"/>
          <p:cNvSpPr>
            <a:spLocks noChangeArrowheads="1"/>
          </p:cNvSpPr>
          <p:nvPr/>
        </p:nvSpPr>
        <p:spPr bwMode="auto">
          <a:xfrm>
            <a:off x="6248400" y="4343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7730" name="Rectangle 89"/>
          <p:cNvSpPr>
            <a:spLocks noChangeArrowheads="1"/>
          </p:cNvSpPr>
          <p:nvPr/>
        </p:nvSpPr>
        <p:spPr bwMode="auto">
          <a:xfrm>
            <a:off x="78486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7731" name="Rectangle 90"/>
          <p:cNvSpPr>
            <a:spLocks noChangeArrowheads="1"/>
          </p:cNvSpPr>
          <p:nvPr/>
        </p:nvSpPr>
        <p:spPr bwMode="auto">
          <a:xfrm>
            <a:off x="7848600" y="2667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ALU</a:t>
            </a:r>
          </a:p>
          <a:p>
            <a:pPr algn="ctr"/>
            <a:r>
              <a:rPr lang="en-US" sz="1200" b="1" dirty="0">
                <a:latin typeface="Calibri" pitchFamily="34" charset="0"/>
              </a:rPr>
              <a:t>result</a:t>
            </a:r>
          </a:p>
        </p:txBody>
      </p:sp>
      <p:sp>
        <p:nvSpPr>
          <p:cNvPr id="27732" name="Rectangle 91"/>
          <p:cNvSpPr>
            <a:spLocks noChangeArrowheads="1"/>
          </p:cNvSpPr>
          <p:nvPr/>
        </p:nvSpPr>
        <p:spPr bwMode="auto">
          <a:xfrm>
            <a:off x="78486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err="1">
                <a:latin typeface="Calibri" pitchFamily="34" charset="0"/>
              </a:rPr>
              <a:t>mdata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27733" name="Line 92"/>
          <p:cNvSpPr>
            <a:spLocks noChangeShapeType="1"/>
          </p:cNvSpPr>
          <p:nvPr/>
        </p:nvSpPr>
        <p:spPr bwMode="auto">
          <a:xfrm>
            <a:off x="8939213" y="3048000"/>
            <a:ext cx="128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734" name="Line 93"/>
          <p:cNvSpPr>
            <a:spLocks noChangeShapeType="1"/>
          </p:cNvSpPr>
          <p:nvPr/>
        </p:nvSpPr>
        <p:spPr bwMode="auto">
          <a:xfrm>
            <a:off x="9067800" y="30480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735" name="Rectangle 94"/>
          <p:cNvSpPr>
            <a:spLocks noChangeArrowheads="1"/>
          </p:cNvSpPr>
          <p:nvPr/>
        </p:nvSpPr>
        <p:spPr bwMode="auto">
          <a:xfrm>
            <a:off x="6248400" y="2438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7736" name="Rectangle 95"/>
          <p:cNvSpPr>
            <a:spLocks noChangeArrowheads="1"/>
          </p:cNvSpPr>
          <p:nvPr/>
        </p:nvSpPr>
        <p:spPr bwMode="auto">
          <a:xfrm rot="5400000">
            <a:off x="609600" y="30480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nor 3 4 5</a:t>
            </a:r>
          </a:p>
        </p:txBody>
      </p:sp>
      <p:sp>
        <p:nvSpPr>
          <p:cNvPr id="27737" name="Rectangle 96"/>
          <p:cNvSpPr>
            <a:spLocks noChangeArrowheads="1"/>
          </p:cNvSpPr>
          <p:nvPr/>
        </p:nvSpPr>
        <p:spPr bwMode="auto">
          <a:xfrm>
            <a:off x="3200400" y="2819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7</a:t>
            </a:r>
          </a:p>
        </p:txBody>
      </p:sp>
      <p:sp>
        <p:nvSpPr>
          <p:cNvPr id="27738" name="Rectangle 97"/>
          <p:cNvSpPr>
            <a:spLocks noChangeArrowheads="1"/>
          </p:cNvSpPr>
          <p:nvPr/>
        </p:nvSpPr>
        <p:spPr bwMode="auto">
          <a:xfrm>
            <a:off x="3200400" y="30480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10</a:t>
            </a:r>
          </a:p>
        </p:txBody>
      </p:sp>
      <p:sp>
        <p:nvSpPr>
          <p:cNvPr id="27739" name="Rectangle 98"/>
          <p:cNvSpPr>
            <a:spLocks noChangeArrowheads="1"/>
          </p:cNvSpPr>
          <p:nvPr/>
        </p:nvSpPr>
        <p:spPr bwMode="auto">
          <a:xfrm>
            <a:off x="3200400" y="3276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11</a:t>
            </a:r>
          </a:p>
        </p:txBody>
      </p:sp>
      <p:sp>
        <p:nvSpPr>
          <p:cNvPr id="27740" name="Rectangle 99"/>
          <p:cNvSpPr>
            <a:spLocks noChangeArrowheads="1"/>
          </p:cNvSpPr>
          <p:nvPr/>
        </p:nvSpPr>
        <p:spPr bwMode="auto">
          <a:xfrm>
            <a:off x="3200400" y="3505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7741" name="Rectangle 100"/>
          <p:cNvSpPr>
            <a:spLocks noChangeArrowheads="1"/>
          </p:cNvSpPr>
          <p:nvPr/>
        </p:nvSpPr>
        <p:spPr bwMode="auto">
          <a:xfrm>
            <a:off x="3200400" y="2590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14</a:t>
            </a:r>
          </a:p>
        </p:txBody>
      </p:sp>
      <p:sp>
        <p:nvSpPr>
          <p:cNvPr id="27742" name="Rectangle 101"/>
          <p:cNvSpPr>
            <a:spLocks noChangeArrowheads="1"/>
          </p:cNvSpPr>
          <p:nvPr/>
        </p:nvSpPr>
        <p:spPr bwMode="auto">
          <a:xfrm>
            <a:off x="3200400" y="3733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7743" name="Rectangle 102"/>
          <p:cNvSpPr>
            <a:spLocks noChangeArrowheads="1"/>
          </p:cNvSpPr>
          <p:nvPr/>
        </p:nvSpPr>
        <p:spPr bwMode="auto">
          <a:xfrm>
            <a:off x="3200400" y="23622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7744" name="Rectangle 103"/>
          <p:cNvSpPr>
            <a:spLocks noChangeArrowheads="1"/>
          </p:cNvSpPr>
          <p:nvPr/>
        </p:nvSpPr>
        <p:spPr bwMode="auto">
          <a:xfrm>
            <a:off x="3200400" y="3962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7745" name="Rectangle 104"/>
          <p:cNvSpPr>
            <a:spLocks noChangeArrowheads="1"/>
          </p:cNvSpPr>
          <p:nvPr/>
        </p:nvSpPr>
        <p:spPr bwMode="auto">
          <a:xfrm>
            <a:off x="2957513" y="2828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R2</a:t>
            </a:r>
          </a:p>
        </p:txBody>
      </p:sp>
      <p:sp>
        <p:nvSpPr>
          <p:cNvPr id="27746" name="Rectangle 105"/>
          <p:cNvSpPr>
            <a:spLocks noChangeArrowheads="1"/>
          </p:cNvSpPr>
          <p:nvPr/>
        </p:nvSpPr>
        <p:spPr bwMode="auto">
          <a:xfrm>
            <a:off x="2957513" y="3057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R3</a:t>
            </a:r>
          </a:p>
        </p:txBody>
      </p:sp>
      <p:sp>
        <p:nvSpPr>
          <p:cNvPr id="27747" name="Rectangle 106"/>
          <p:cNvSpPr>
            <a:spLocks noChangeArrowheads="1"/>
          </p:cNvSpPr>
          <p:nvPr/>
        </p:nvSpPr>
        <p:spPr bwMode="auto">
          <a:xfrm>
            <a:off x="2957513" y="3286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R4</a:t>
            </a:r>
          </a:p>
        </p:txBody>
      </p:sp>
      <p:sp>
        <p:nvSpPr>
          <p:cNvPr id="27748" name="Rectangle 107"/>
          <p:cNvSpPr>
            <a:spLocks noChangeArrowheads="1"/>
          </p:cNvSpPr>
          <p:nvPr/>
        </p:nvSpPr>
        <p:spPr bwMode="auto">
          <a:xfrm>
            <a:off x="2957513" y="3514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R5</a:t>
            </a:r>
          </a:p>
        </p:txBody>
      </p:sp>
      <p:sp>
        <p:nvSpPr>
          <p:cNvPr id="27749" name="Rectangle 108"/>
          <p:cNvSpPr>
            <a:spLocks noChangeArrowheads="1"/>
          </p:cNvSpPr>
          <p:nvPr/>
        </p:nvSpPr>
        <p:spPr bwMode="auto">
          <a:xfrm>
            <a:off x="2957513" y="2600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R1</a:t>
            </a:r>
          </a:p>
        </p:txBody>
      </p:sp>
      <p:sp>
        <p:nvSpPr>
          <p:cNvPr id="27750" name="Rectangle 109"/>
          <p:cNvSpPr>
            <a:spLocks noChangeArrowheads="1"/>
          </p:cNvSpPr>
          <p:nvPr/>
        </p:nvSpPr>
        <p:spPr bwMode="auto">
          <a:xfrm>
            <a:off x="2957513" y="3743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R6</a:t>
            </a:r>
          </a:p>
        </p:txBody>
      </p:sp>
      <p:sp>
        <p:nvSpPr>
          <p:cNvPr id="27751" name="Rectangle 110"/>
          <p:cNvSpPr>
            <a:spLocks noChangeArrowheads="1"/>
          </p:cNvSpPr>
          <p:nvPr/>
        </p:nvSpPr>
        <p:spPr bwMode="auto">
          <a:xfrm>
            <a:off x="2957513" y="2371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R0</a:t>
            </a:r>
          </a:p>
        </p:txBody>
      </p:sp>
      <p:sp>
        <p:nvSpPr>
          <p:cNvPr id="27752" name="Rectangle 111"/>
          <p:cNvSpPr>
            <a:spLocks noChangeArrowheads="1"/>
          </p:cNvSpPr>
          <p:nvPr/>
        </p:nvSpPr>
        <p:spPr bwMode="auto">
          <a:xfrm>
            <a:off x="2957513" y="3971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R7</a:t>
            </a:r>
          </a:p>
        </p:txBody>
      </p:sp>
      <p:sp>
        <p:nvSpPr>
          <p:cNvPr id="27753" name="Text Box 112"/>
          <p:cNvSpPr txBox="1">
            <a:spLocks noChangeArrowheads="1"/>
          </p:cNvSpPr>
          <p:nvPr/>
        </p:nvSpPr>
        <p:spPr bwMode="auto">
          <a:xfrm>
            <a:off x="2228850" y="2662238"/>
            <a:ext cx="48109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regA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27754" name="Text Box 113"/>
          <p:cNvSpPr txBox="1">
            <a:spLocks noChangeArrowheads="1"/>
          </p:cNvSpPr>
          <p:nvPr/>
        </p:nvSpPr>
        <p:spPr bwMode="auto">
          <a:xfrm>
            <a:off x="2233613" y="2886075"/>
            <a:ext cx="47468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regB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27755" name="Rectangle 114"/>
          <p:cNvSpPr>
            <a:spLocks noChangeArrowheads="1"/>
          </p:cNvSpPr>
          <p:nvPr/>
        </p:nvSpPr>
        <p:spPr bwMode="auto">
          <a:xfrm>
            <a:off x="19812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 </a:t>
            </a:r>
          </a:p>
        </p:txBody>
      </p:sp>
      <p:sp>
        <p:nvSpPr>
          <p:cNvPr id="27756" name="Rectangle 115"/>
          <p:cNvSpPr>
            <a:spLocks noChangeArrowheads="1"/>
          </p:cNvSpPr>
          <p:nvPr/>
        </p:nvSpPr>
        <p:spPr bwMode="auto">
          <a:xfrm>
            <a:off x="22098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757" name="Rectangle 116"/>
          <p:cNvSpPr>
            <a:spLocks noChangeArrowheads="1"/>
          </p:cNvSpPr>
          <p:nvPr/>
        </p:nvSpPr>
        <p:spPr bwMode="auto">
          <a:xfrm>
            <a:off x="24384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758" name="Line 117"/>
          <p:cNvSpPr>
            <a:spLocks noChangeShapeType="1"/>
          </p:cNvSpPr>
          <p:nvPr/>
        </p:nvSpPr>
        <p:spPr bwMode="auto">
          <a:xfrm>
            <a:off x="2667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759" name="Line 118"/>
          <p:cNvSpPr>
            <a:spLocks noChangeShapeType="1"/>
          </p:cNvSpPr>
          <p:nvPr/>
        </p:nvSpPr>
        <p:spPr bwMode="auto">
          <a:xfrm flipH="1">
            <a:off x="2286000" y="5105400"/>
            <a:ext cx="678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760" name="Line 119"/>
          <p:cNvSpPr>
            <a:spLocks noChangeShapeType="1"/>
          </p:cNvSpPr>
          <p:nvPr/>
        </p:nvSpPr>
        <p:spPr bwMode="auto">
          <a:xfrm flipV="1">
            <a:off x="2286000" y="38862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761" name="Text Box 120"/>
          <p:cNvSpPr txBox="1">
            <a:spLocks noChangeArrowheads="1"/>
          </p:cNvSpPr>
          <p:nvPr/>
        </p:nvSpPr>
        <p:spPr bwMode="auto">
          <a:xfrm>
            <a:off x="2209800" y="3657600"/>
            <a:ext cx="471488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latin typeface="Calibri" pitchFamily="34" charset="0"/>
              </a:rPr>
              <a:t>data</a:t>
            </a:r>
          </a:p>
        </p:txBody>
      </p:sp>
      <p:sp>
        <p:nvSpPr>
          <p:cNvPr id="27762" name="Text Box 121"/>
          <p:cNvSpPr txBox="1">
            <a:spLocks noChangeArrowheads="1"/>
          </p:cNvSpPr>
          <p:nvPr/>
        </p:nvSpPr>
        <p:spPr bwMode="auto">
          <a:xfrm>
            <a:off x="1963738" y="2540000"/>
            <a:ext cx="31451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3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27763" name="Text Box 122"/>
          <p:cNvSpPr txBox="1">
            <a:spLocks noChangeArrowheads="1"/>
          </p:cNvSpPr>
          <p:nvPr/>
        </p:nvSpPr>
        <p:spPr bwMode="auto">
          <a:xfrm>
            <a:off x="2174305" y="3229749"/>
            <a:ext cx="31451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3</a:t>
            </a:r>
            <a:endParaRPr lang="en-US" b="1" dirty="0">
              <a:latin typeface="Calibri" pitchFamily="34" charset="0"/>
            </a:endParaRPr>
          </a:p>
        </p:txBody>
      </p:sp>
      <p:grpSp>
        <p:nvGrpSpPr>
          <p:cNvPr id="6" name="Group 123"/>
          <p:cNvGrpSpPr>
            <a:grpSpLocks/>
          </p:cNvGrpSpPr>
          <p:nvPr/>
        </p:nvGrpSpPr>
        <p:grpSpPr bwMode="auto">
          <a:xfrm>
            <a:off x="1219200" y="609600"/>
            <a:ext cx="990600" cy="1981200"/>
            <a:chOff x="1056" y="144"/>
            <a:chExt cx="624" cy="1584"/>
          </a:xfrm>
        </p:grpSpPr>
        <p:sp>
          <p:nvSpPr>
            <p:cNvPr id="27775" name="Text Box 124"/>
            <p:cNvSpPr txBox="1">
              <a:spLocks noChangeArrowheads="1"/>
            </p:cNvSpPr>
            <p:nvPr/>
          </p:nvSpPr>
          <p:spPr bwMode="auto">
            <a:xfrm>
              <a:off x="1056" y="287"/>
              <a:ext cx="217" cy="22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Calibri" pitchFamily="34" charset="0"/>
                </a:rPr>
                <a:t>en</a:t>
              </a:r>
            </a:p>
          </p:txBody>
        </p:sp>
        <p:grpSp>
          <p:nvGrpSpPr>
            <p:cNvPr id="27776" name="Group 125"/>
            <p:cNvGrpSpPr>
              <a:grpSpLocks/>
            </p:cNvGrpSpPr>
            <p:nvPr/>
          </p:nvGrpSpPr>
          <p:grpSpPr bwMode="auto">
            <a:xfrm>
              <a:off x="1104" y="144"/>
              <a:ext cx="576" cy="1584"/>
              <a:chOff x="1104" y="144"/>
              <a:chExt cx="576" cy="1584"/>
            </a:xfrm>
          </p:grpSpPr>
          <p:sp>
            <p:nvSpPr>
              <p:cNvPr id="27777" name="Line 126"/>
              <p:cNvSpPr>
                <a:spLocks noChangeShapeType="1"/>
              </p:cNvSpPr>
              <p:nvPr/>
            </p:nvSpPr>
            <p:spPr bwMode="auto">
              <a:xfrm flipV="1">
                <a:off x="1680" y="144"/>
                <a:ext cx="0" cy="15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7778" name="Line 127"/>
              <p:cNvSpPr>
                <a:spLocks noChangeShapeType="1"/>
              </p:cNvSpPr>
              <p:nvPr/>
            </p:nvSpPr>
            <p:spPr bwMode="auto">
              <a:xfrm flipH="1">
                <a:off x="1152" y="144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7779" name="Line 128"/>
              <p:cNvSpPr>
                <a:spLocks noChangeShapeType="1"/>
              </p:cNvSpPr>
              <p:nvPr/>
            </p:nvSpPr>
            <p:spPr bwMode="auto">
              <a:xfrm>
                <a:off x="1152" y="14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7780" name="Oval 129"/>
              <p:cNvSpPr>
                <a:spLocks noChangeArrowheads="1"/>
              </p:cNvSpPr>
              <p:nvPr/>
            </p:nvSpPr>
            <p:spPr bwMode="auto">
              <a:xfrm>
                <a:off x="1104" y="192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</p:grpSp>
      </p:grpSp>
      <p:grpSp>
        <p:nvGrpSpPr>
          <p:cNvPr id="8" name="Group 130"/>
          <p:cNvGrpSpPr>
            <a:grpSpLocks/>
          </p:cNvGrpSpPr>
          <p:nvPr/>
        </p:nvGrpSpPr>
        <p:grpSpPr bwMode="auto">
          <a:xfrm>
            <a:off x="49213" y="609600"/>
            <a:ext cx="1398587" cy="2530158"/>
            <a:chOff x="120" y="144"/>
            <a:chExt cx="1032" cy="1993"/>
          </a:xfrm>
        </p:grpSpPr>
        <p:grpSp>
          <p:nvGrpSpPr>
            <p:cNvPr id="27770" name="Group 131"/>
            <p:cNvGrpSpPr>
              <a:grpSpLocks/>
            </p:cNvGrpSpPr>
            <p:nvPr/>
          </p:nvGrpSpPr>
          <p:grpSpPr bwMode="auto">
            <a:xfrm>
              <a:off x="120" y="144"/>
              <a:ext cx="1032" cy="1824"/>
              <a:chOff x="120" y="144"/>
              <a:chExt cx="1032" cy="1824"/>
            </a:xfrm>
          </p:grpSpPr>
          <p:sp>
            <p:nvSpPr>
              <p:cNvPr id="27772" name="Line 132"/>
              <p:cNvSpPr>
                <a:spLocks noChangeShapeType="1"/>
              </p:cNvSpPr>
              <p:nvPr/>
            </p:nvSpPr>
            <p:spPr bwMode="auto">
              <a:xfrm flipH="1">
                <a:off x="816" y="14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7773" name="Freeform 133"/>
              <p:cNvSpPr>
                <a:spLocks/>
              </p:cNvSpPr>
              <p:nvPr/>
            </p:nvSpPr>
            <p:spPr bwMode="auto">
              <a:xfrm>
                <a:off x="120" y="144"/>
                <a:ext cx="696" cy="1728"/>
              </a:xfrm>
              <a:custGeom>
                <a:avLst/>
                <a:gdLst>
                  <a:gd name="T0" fmla="*/ 168 w 696"/>
                  <a:gd name="T1" fmla="*/ 1392 h 1824"/>
                  <a:gd name="T2" fmla="*/ 24 w 696"/>
                  <a:gd name="T3" fmla="*/ 440 h 1824"/>
                  <a:gd name="T4" fmla="*/ 312 w 696"/>
                  <a:gd name="T5" fmla="*/ 110 h 1824"/>
                  <a:gd name="T6" fmla="*/ 696 w 696"/>
                  <a:gd name="T7" fmla="*/ 0 h 18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96"/>
                  <a:gd name="T13" fmla="*/ 0 h 1824"/>
                  <a:gd name="T14" fmla="*/ 696 w 696"/>
                  <a:gd name="T15" fmla="*/ 1824 h 18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96" h="1824">
                    <a:moveTo>
                      <a:pt x="168" y="1824"/>
                    </a:moveTo>
                    <a:cubicBezTo>
                      <a:pt x="84" y="1340"/>
                      <a:pt x="0" y="856"/>
                      <a:pt x="24" y="576"/>
                    </a:cubicBezTo>
                    <a:cubicBezTo>
                      <a:pt x="48" y="296"/>
                      <a:pt x="200" y="240"/>
                      <a:pt x="312" y="144"/>
                    </a:cubicBezTo>
                    <a:cubicBezTo>
                      <a:pt x="424" y="48"/>
                      <a:pt x="560" y="24"/>
                      <a:pt x="696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7774" name="Oval 134"/>
              <p:cNvSpPr>
                <a:spLocks noChangeArrowheads="1"/>
              </p:cNvSpPr>
              <p:nvPr/>
            </p:nvSpPr>
            <p:spPr bwMode="auto">
              <a:xfrm>
                <a:off x="240" y="1872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7771" name="Text Box 135"/>
            <p:cNvSpPr txBox="1">
              <a:spLocks noChangeArrowheads="1"/>
            </p:cNvSpPr>
            <p:nvPr/>
          </p:nvSpPr>
          <p:spPr bwMode="auto">
            <a:xfrm>
              <a:off x="193" y="1919"/>
              <a:ext cx="255" cy="2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Calibri" pitchFamily="34" charset="0"/>
                </a:rPr>
                <a:t>en</a:t>
              </a:r>
            </a:p>
          </p:txBody>
        </p:sp>
      </p:grpSp>
      <p:sp>
        <p:nvSpPr>
          <p:cNvPr id="27766" name="Text Box 136"/>
          <p:cNvSpPr txBox="1">
            <a:spLocks noChangeArrowheads="1"/>
          </p:cNvSpPr>
          <p:nvPr/>
        </p:nvSpPr>
        <p:spPr bwMode="auto">
          <a:xfrm>
            <a:off x="3260725" y="41275"/>
            <a:ext cx="2547557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First half of cycle 4</a:t>
            </a:r>
          </a:p>
        </p:txBody>
      </p:sp>
      <p:grpSp>
        <p:nvGrpSpPr>
          <p:cNvPr id="10" name="Group 137"/>
          <p:cNvGrpSpPr>
            <a:grpSpLocks/>
          </p:cNvGrpSpPr>
          <p:nvPr/>
        </p:nvGrpSpPr>
        <p:grpSpPr bwMode="auto">
          <a:xfrm>
            <a:off x="2146300" y="3962400"/>
            <a:ext cx="2273300" cy="1676400"/>
            <a:chOff x="1352" y="2496"/>
            <a:chExt cx="1432" cy="1056"/>
          </a:xfrm>
        </p:grpSpPr>
        <p:sp>
          <p:nvSpPr>
            <p:cNvPr id="27768" name="Freeform 138"/>
            <p:cNvSpPr>
              <a:spLocks/>
            </p:cNvSpPr>
            <p:nvPr/>
          </p:nvSpPr>
          <p:spPr bwMode="auto">
            <a:xfrm>
              <a:off x="1352" y="2496"/>
              <a:ext cx="1144" cy="912"/>
            </a:xfrm>
            <a:custGeom>
              <a:avLst/>
              <a:gdLst>
                <a:gd name="T0" fmla="*/ 40 w 1144"/>
                <a:gd name="T1" fmla="*/ 0 h 912"/>
                <a:gd name="T2" fmla="*/ 184 w 1144"/>
                <a:gd name="T3" fmla="*/ 576 h 912"/>
                <a:gd name="T4" fmla="*/ 1144 w 1144"/>
                <a:gd name="T5" fmla="*/ 912 h 912"/>
                <a:gd name="T6" fmla="*/ 0 60000 65536"/>
                <a:gd name="T7" fmla="*/ 0 60000 65536"/>
                <a:gd name="T8" fmla="*/ 0 60000 65536"/>
                <a:gd name="T9" fmla="*/ 0 w 1144"/>
                <a:gd name="T10" fmla="*/ 0 h 912"/>
                <a:gd name="T11" fmla="*/ 1144 w 1144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4" h="912">
                  <a:moveTo>
                    <a:pt x="40" y="0"/>
                  </a:moveTo>
                  <a:cubicBezTo>
                    <a:pt x="20" y="212"/>
                    <a:pt x="0" y="424"/>
                    <a:pt x="184" y="576"/>
                  </a:cubicBezTo>
                  <a:cubicBezTo>
                    <a:pt x="368" y="728"/>
                    <a:pt x="756" y="820"/>
                    <a:pt x="1144" y="91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7769" name="Rectangle 139"/>
            <p:cNvSpPr>
              <a:spLocks noChangeArrowheads="1"/>
            </p:cNvSpPr>
            <p:nvPr/>
          </p:nvSpPr>
          <p:spPr bwMode="auto">
            <a:xfrm>
              <a:off x="2496" y="3312"/>
              <a:ext cx="288" cy="240"/>
            </a:xfrm>
            <a:prstGeom prst="rect">
              <a:avLst/>
            </a:prstGeom>
            <a:solidFill>
              <a:srgbClr val="FF7C8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 err="1">
                  <a:latin typeface="Calibri" pitchFamily="34" charset="0"/>
                </a:rPr>
                <a:t>noop</a:t>
              </a:r>
              <a:endParaRPr lang="en-US" sz="1600" b="1" dirty="0">
                <a:latin typeface="Calibri" pitchFamily="34" charset="0"/>
              </a:endParaRPr>
            </a:p>
          </p:txBody>
        </p:sp>
      </p:grpSp>
      <p:sp>
        <p:nvSpPr>
          <p:cNvPr id="141" name="Line 64">
            <a:extLst>
              <a:ext uri="{FF2B5EF4-FFF2-40B4-BE49-F238E27FC236}">
                <a16:creationId xmlns:a16="http://schemas.microsoft.com/office/drawing/2014/main" id="{C3A9882B-AD52-0547-A4C8-340EE7398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886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2" name="Rectangle 98">
            <a:extLst>
              <a:ext uri="{FF2B5EF4-FFF2-40B4-BE49-F238E27FC236}">
                <a16:creationId xmlns:a16="http://schemas.microsoft.com/office/drawing/2014/main" id="{987F2984-6216-D543-ACFD-786C20B7C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76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 11  </a:t>
            </a:r>
          </a:p>
        </p:txBody>
      </p:sp>
      <p:sp>
        <p:nvSpPr>
          <p:cNvPr id="143" name="Rectangle 99">
            <a:extLst>
              <a:ext uri="{FF2B5EF4-FFF2-40B4-BE49-F238E27FC236}">
                <a16:creationId xmlns:a16="http://schemas.microsoft.com/office/drawing/2014/main" id="{2E783D7A-5DBF-DE46-9045-78E118392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505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77 </a:t>
            </a:r>
          </a:p>
        </p:txBody>
      </p:sp>
      <p:sp>
        <p:nvSpPr>
          <p:cNvPr id="144" name="Rectangle 101">
            <a:extLst>
              <a:ext uri="{FF2B5EF4-FFF2-40B4-BE49-F238E27FC236}">
                <a16:creationId xmlns:a16="http://schemas.microsoft.com/office/drawing/2014/main" id="{30CE71E8-4B3A-834B-A54F-1D81EE2BF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</a:t>
            </a:r>
          </a:p>
        </p:txBody>
      </p:sp>
      <p:sp>
        <p:nvSpPr>
          <p:cNvPr id="145" name="Rectangle 103">
            <a:extLst>
              <a:ext uri="{FF2B5EF4-FFF2-40B4-BE49-F238E27FC236}">
                <a16:creationId xmlns:a16="http://schemas.microsoft.com/office/drawing/2014/main" id="{C51083B7-2964-6D45-A1FF-F97494666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962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8</a:t>
            </a: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33B27710-EF13-E84F-89AF-C9C871D25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095" y="1362199"/>
            <a:ext cx="1341905" cy="363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68AF328-D6F3-4C23-8084-3DBA9ADB1967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28675" name="Group 2"/>
          <p:cNvGrpSpPr>
            <a:grpSpLocks/>
          </p:cNvGrpSpPr>
          <p:nvPr/>
        </p:nvGrpSpPr>
        <p:grpSpPr bwMode="auto">
          <a:xfrm>
            <a:off x="1524000" y="2286000"/>
            <a:ext cx="1443038" cy="1676400"/>
            <a:chOff x="1248" y="1584"/>
            <a:chExt cx="816" cy="960"/>
          </a:xfrm>
        </p:grpSpPr>
        <p:sp>
          <p:nvSpPr>
            <p:cNvPr id="28794" name="Oval 3" descr="Weave"/>
            <p:cNvSpPr>
              <a:spLocks noChangeArrowheads="1"/>
            </p:cNvSpPr>
            <p:nvPr/>
          </p:nvSpPr>
          <p:spPr bwMode="auto">
            <a:xfrm>
              <a:off x="1248" y="1728"/>
              <a:ext cx="816" cy="816"/>
            </a:xfrm>
            <a:prstGeom prst="ellipse">
              <a:avLst/>
            </a:prstGeom>
            <a:pattFill prst="weave">
              <a:fgClr>
                <a:srgbClr val="FF9900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28795" name="Text Box 4"/>
            <p:cNvSpPr txBox="1">
              <a:spLocks noChangeArrowheads="1"/>
            </p:cNvSpPr>
            <p:nvPr/>
          </p:nvSpPr>
          <p:spPr bwMode="auto">
            <a:xfrm>
              <a:off x="1248" y="1584"/>
              <a:ext cx="144" cy="1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  <a:latin typeface="Calibri" pitchFamily="34" charset="0"/>
                </a:rPr>
                <a:t>  </a:t>
              </a:r>
            </a:p>
          </p:txBody>
        </p:sp>
      </p:grpSp>
      <p:sp>
        <p:nvSpPr>
          <p:cNvPr id="28676" name="Line 5"/>
          <p:cNvSpPr>
            <a:spLocks noChangeShapeType="1"/>
          </p:cNvSpPr>
          <p:nvPr/>
        </p:nvSpPr>
        <p:spPr bwMode="auto">
          <a:xfrm>
            <a:off x="1676400" y="33528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77" name="Line 6"/>
          <p:cNvSpPr>
            <a:spLocks noChangeShapeType="1"/>
          </p:cNvSpPr>
          <p:nvPr/>
        </p:nvSpPr>
        <p:spPr bwMode="auto">
          <a:xfrm>
            <a:off x="1676400" y="35052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78" name="Line 7"/>
          <p:cNvSpPr>
            <a:spLocks noChangeShapeType="1"/>
          </p:cNvSpPr>
          <p:nvPr/>
        </p:nvSpPr>
        <p:spPr bwMode="auto">
          <a:xfrm>
            <a:off x="1905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79" name="Line 8"/>
          <p:cNvSpPr>
            <a:spLocks noChangeShapeType="1"/>
          </p:cNvSpPr>
          <p:nvPr/>
        </p:nvSpPr>
        <p:spPr bwMode="auto">
          <a:xfrm flipH="1" flipV="1">
            <a:off x="5229225" y="3876675"/>
            <a:ext cx="117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 flipV="1">
            <a:off x="5715000" y="25908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6248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>
            <a:off x="6705600" y="44958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152400" y="2933700"/>
            <a:ext cx="3048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PC</a:t>
            </a:r>
          </a:p>
        </p:txBody>
      </p:sp>
      <p:sp>
        <p:nvSpPr>
          <p:cNvPr id="28684" name="Rectangle 13"/>
          <p:cNvSpPr>
            <a:spLocks noChangeArrowheads="1"/>
          </p:cNvSpPr>
          <p:nvPr/>
        </p:nvSpPr>
        <p:spPr bwMode="auto">
          <a:xfrm>
            <a:off x="609600" y="2857500"/>
            <a:ext cx="4572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Inst</a:t>
            </a:r>
          </a:p>
          <a:p>
            <a:pPr algn="ctr"/>
            <a:r>
              <a:rPr lang="en-US" sz="1400" dirty="0" err="1">
                <a:latin typeface="Calibri" pitchFamily="34" charset="0"/>
              </a:rPr>
              <a:t>mem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 rot="-5400000">
            <a:off x="2247900" y="28575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Calibri" pitchFamily="34" charset="0"/>
              </a:rPr>
              <a:t>Register file</a:t>
            </a: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28686" name="AutoShape 15"/>
          <p:cNvSpPr>
            <a:spLocks noChangeArrowheads="1"/>
          </p:cNvSpPr>
          <p:nvPr/>
        </p:nvSpPr>
        <p:spPr bwMode="auto">
          <a:xfrm rot="-5400000">
            <a:off x="8286750" y="29146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grpSp>
        <p:nvGrpSpPr>
          <p:cNvPr id="28687" name="Group 16"/>
          <p:cNvGrpSpPr>
            <a:grpSpLocks/>
          </p:cNvGrpSpPr>
          <p:nvPr/>
        </p:nvGrpSpPr>
        <p:grpSpPr bwMode="auto">
          <a:xfrm>
            <a:off x="5334000" y="2743200"/>
            <a:ext cx="531985" cy="1371600"/>
            <a:chOff x="-72" y="2365"/>
            <a:chExt cx="389" cy="1056"/>
          </a:xfrm>
        </p:grpSpPr>
        <p:sp>
          <p:nvSpPr>
            <p:cNvPr id="28792" name="Freeform 17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598 w 672"/>
                <a:gd name="T1" fmla="*/ 854 h 288"/>
                <a:gd name="T2" fmla="*/ 6438 w 672"/>
                <a:gd name="T3" fmla="*/ 0 h 288"/>
                <a:gd name="T4" fmla="*/ 4141 w 672"/>
                <a:gd name="T5" fmla="*/ 0 h 288"/>
                <a:gd name="T6" fmla="*/ 3679 w 672"/>
                <a:gd name="T7" fmla="*/ 285 h 288"/>
                <a:gd name="T8" fmla="*/ 2763 w 672"/>
                <a:gd name="T9" fmla="*/ 285 h 288"/>
                <a:gd name="T10" fmla="*/ 2296 w 672"/>
                <a:gd name="T11" fmla="*/ 0 h 288"/>
                <a:gd name="T12" fmla="*/ 0 w 672"/>
                <a:gd name="T13" fmla="*/ 0 h 288"/>
                <a:gd name="T14" fmla="*/ 1842 w 672"/>
                <a:gd name="T15" fmla="*/ 854 h 288"/>
                <a:gd name="T16" fmla="*/ 4598 w 672"/>
                <a:gd name="T17" fmla="*/ 854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8793" name="Text Box 18"/>
            <p:cNvSpPr txBox="1">
              <a:spLocks noChangeArrowheads="1"/>
            </p:cNvSpPr>
            <p:nvPr/>
          </p:nvSpPr>
          <p:spPr bwMode="auto">
            <a:xfrm>
              <a:off x="96" y="2630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A</a:t>
              </a:r>
            </a:p>
            <a:p>
              <a:r>
                <a:rPr lang="en-US" sz="1400" b="1" dirty="0">
                  <a:latin typeface="Calibri" pitchFamily="34" charset="0"/>
                </a:rPr>
                <a:t>L</a:t>
              </a:r>
            </a:p>
            <a:p>
              <a:r>
                <a:rPr lang="en-US" sz="1400" b="1" dirty="0">
                  <a:latin typeface="Calibri" pitchFamily="34" charset="0"/>
                </a:rPr>
                <a:t>U</a:t>
              </a:r>
            </a:p>
          </p:txBody>
        </p:sp>
      </p:grpSp>
      <p:sp>
        <p:nvSpPr>
          <p:cNvPr id="28688" name="AutoShape 19"/>
          <p:cNvSpPr>
            <a:spLocks noChangeArrowheads="1"/>
          </p:cNvSpPr>
          <p:nvPr/>
        </p:nvSpPr>
        <p:spPr bwMode="auto">
          <a:xfrm rot="5400000" flipH="1">
            <a:off x="171450" y="1047750"/>
            <a:ext cx="7620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X</a:t>
            </a:r>
          </a:p>
        </p:txBody>
      </p:sp>
      <p:sp>
        <p:nvSpPr>
          <p:cNvPr id="28689" name="Rectangle 20"/>
          <p:cNvSpPr>
            <a:spLocks noChangeArrowheads="1"/>
          </p:cNvSpPr>
          <p:nvPr/>
        </p:nvSpPr>
        <p:spPr bwMode="auto">
          <a:xfrm>
            <a:off x="304800" y="18288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0" name="Rectangle 21"/>
          <p:cNvSpPr>
            <a:spLocks noChangeArrowheads="1"/>
          </p:cNvSpPr>
          <p:nvPr/>
        </p:nvSpPr>
        <p:spPr bwMode="auto">
          <a:xfrm>
            <a:off x="1143000" y="800100"/>
            <a:ext cx="457200" cy="529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691" name="Rectangle 22"/>
          <p:cNvSpPr>
            <a:spLocks noChangeArrowheads="1"/>
          </p:cNvSpPr>
          <p:nvPr/>
        </p:nvSpPr>
        <p:spPr bwMode="auto">
          <a:xfrm>
            <a:off x="3962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692" name="Rectangle 23"/>
          <p:cNvSpPr>
            <a:spLocks noChangeArrowheads="1"/>
          </p:cNvSpPr>
          <p:nvPr/>
        </p:nvSpPr>
        <p:spPr bwMode="auto">
          <a:xfrm>
            <a:off x="7010400" y="2971800"/>
            <a:ext cx="6858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Data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memory</a:t>
            </a:r>
          </a:p>
        </p:txBody>
      </p:sp>
      <p:sp>
        <p:nvSpPr>
          <p:cNvPr id="28693" name="Rectangle 24"/>
          <p:cNvSpPr>
            <a:spLocks noChangeArrowheads="1"/>
          </p:cNvSpPr>
          <p:nvPr/>
        </p:nvSpPr>
        <p:spPr bwMode="auto">
          <a:xfrm>
            <a:off x="78486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28694" name="Group 25"/>
          <p:cNvGrpSpPr>
            <a:grpSpLocks/>
          </p:cNvGrpSpPr>
          <p:nvPr/>
        </p:nvGrpSpPr>
        <p:grpSpPr bwMode="auto">
          <a:xfrm>
            <a:off x="609600" y="1828800"/>
            <a:ext cx="427038" cy="762000"/>
            <a:chOff x="624" y="1248"/>
            <a:chExt cx="269" cy="480"/>
          </a:xfrm>
        </p:grpSpPr>
        <p:sp>
          <p:nvSpPr>
            <p:cNvPr id="28790" name="Freeform 26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8791" name="Text Box 27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grpSp>
        <p:nvGrpSpPr>
          <p:cNvPr id="28695" name="Group 28"/>
          <p:cNvGrpSpPr>
            <a:grpSpLocks/>
          </p:cNvGrpSpPr>
          <p:nvPr/>
        </p:nvGrpSpPr>
        <p:grpSpPr bwMode="auto">
          <a:xfrm>
            <a:off x="4876800" y="1600200"/>
            <a:ext cx="427038" cy="762000"/>
            <a:chOff x="624" y="1248"/>
            <a:chExt cx="269" cy="480"/>
          </a:xfrm>
        </p:grpSpPr>
        <p:sp>
          <p:nvSpPr>
            <p:cNvPr id="28788" name="Freeform 29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8789" name="Text Box 30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sp>
        <p:nvSpPr>
          <p:cNvPr id="28696" name="Line 31"/>
          <p:cNvSpPr>
            <a:spLocks noChangeShapeType="1"/>
          </p:cNvSpPr>
          <p:nvPr/>
        </p:nvSpPr>
        <p:spPr bwMode="auto">
          <a:xfrm>
            <a:off x="1066800" y="328295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97" name="Line 32"/>
          <p:cNvSpPr>
            <a:spLocks noChangeShapeType="1"/>
          </p:cNvSpPr>
          <p:nvPr/>
        </p:nvSpPr>
        <p:spPr bwMode="auto">
          <a:xfrm>
            <a:off x="990600" y="2209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98" name="Line 33"/>
          <p:cNvSpPr>
            <a:spLocks noChangeShapeType="1"/>
          </p:cNvSpPr>
          <p:nvPr/>
        </p:nvSpPr>
        <p:spPr bwMode="auto">
          <a:xfrm flipV="1">
            <a:off x="1066800" y="1447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99" name="Line 34"/>
          <p:cNvSpPr>
            <a:spLocks noChangeShapeType="1"/>
          </p:cNvSpPr>
          <p:nvPr/>
        </p:nvSpPr>
        <p:spPr bwMode="auto">
          <a:xfrm flipH="1">
            <a:off x="714375" y="1447800"/>
            <a:ext cx="428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00" name="Line 35"/>
          <p:cNvSpPr>
            <a:spLocks noChangeShapeType="1"/>
          </p:cNvSpPr>
          <p:nvPr/>
        </p:nvSpPr>
        <p:spPr bwMode="auto">
          <a:xfrm>
            <a:off x="538163" y="1938338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01" name="Line 36"/>
          <p:cNvSpPr>
            <a:spLocks noChangeShapeType="1"/>
          </p:cNvSpPr>
          <p:nvPr/>
        </p:nvSpPr>
        <p:spPr bwMode="auto">
          <a:xfrm flipV="1">
            <a:off x="457200" y="3276600"/>
            <a:ext cx="1524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02" name="Line 37"/>
          <p:cNvSpPr>
            <a:spLocks noChangeShapeType="1"/>
          </p:cNvSpPr>
          <p:nvPr/>
        </p:nvSpPr>
        <p:spPr bwMode="auto">
          <a:xfrm flipV="1">
            <a:off x="533400" y="2438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03" name="Line 38"/>
          <p:cNvSpPr>
            <a:spLocks noChangeShapeType="1"/>
          </p:cNvSpPr>
          <p:nvPr/>
        </p:nvSpPr>
        <p:spPr bwMode="auto">
          <a:xfrm>
            <a:off x="533400" y="24384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04" name="Line 39"/>
          <p:cNvSpPr>
            <a:spLocks noChangeShapeType="1"/>
          </p:cNvSpPr>
          <p:nvPr/>
        </p:nvSpPr>
        <p:spPr bwMode="auto">
          <a:xfrm flipV="1">
            <a:off x="76200" y="12192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05" name="Line 40"/>
          <p:cNvSpPr>
            <a:spLocks noChangeShapeType="1"/>
          </p:cNvSpPr>
          <p:nvPr/>
        </p:nvSpPr>
        <p:spPr bwMode="auto">
          <a:xfrm>
            <a:off x="76200" y="1219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06" name="Line 41"/>
          <p:cNvSpPr>
            <a:spLocks noChangeShapeType="1"/>
          </p:cNvSpPr>
          <p:nvPr/>
        </p:nvSpPr>
        <p:spPr bwMode="auto">
          <a:xfrm>
            <a:off x="76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07" name="Line 42"/>
          <p:cNvSpPr>
            <a:spLocks noChangeShapeType="1"/>
          </p:cNvSpPr>
          <p:nvPr/>
        </p:nvSpPr>
        <p:spPr bwMode="auto">
          <a:xfrm>
            <a:off x="1600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08" name="Line 43"/>
          <p:cNvSpPr>
            <a:spLocks noChangeShapeType="1"/>
          </p:cNvSpPr>
          <p:nvPr/>
        </p:nvSpPr>
        <p:spPr bwMode="auto">
          <a:xfrm>
            <a:off x="1676400" y="2895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09" name="Line 44"/>
          <p:cNvSpPr>
            <a:spLocks noChangeShapeType="1"/>
          </p:cNvSpPr>
          <p:nvPr/>
        </p:nvSpPr>
        <p:spPr bwMode="auto">
          <a:xfrm>
            <a:off x="1676400" y="4267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10" name="Line 45"/>
          <p:cNvSpPr>
            <a:spLocks noChangeShapeType="1"/>
          </p:cNvSpPr>
          <p:nvPr/>
        </p:nvSpPr>
        <p:spPr bwMode="auto">
          <a:xfrm>
            <a:off x="1676400" y="2895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11" name="Line 46"/>
          <p:cNvSpPr>
            <a:spLocks noChangeShapeType="1"/>
          </p:cNvSpPr>
          <p:nvPr/>
        </p:nvSpPr>
        <p:spPr bwMode="auto">
          <a:xfrm>
            <a:off x="1676400" y="3124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12" name="Line 47"/>
          <p:cNvSpPr>
            <a:spLocks noChangeShapeType="1"/>
          </p:cNvSpPr>
          <p:nvPr/>
        </p:nvSpPr>
        <p:spPr bwMode="auto">
          <a:xfrm>
            <a:off x="3581400" y="36576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13" name="Line 48"/>
          <p:cNvSpPr>
            <a:spLocks noChangeShapeType="1"/>
          </p:cNvSpPr>
          <p:nvPr/>
        </p:nvSpPr>
        <p:spPr bwMode="auto">
          <a:xfrm>
            <a:off x="3581400" y="3048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14" name="Line 49"/>
          <p:cNvSpPr>
            <a:spLocks noChangeShapeType="1"/>
          </p:cNvSpPr>
          <p:nvPr/>
        </p:nvSpPr>
        <p:spPr bwMode="auto">
          <a:xfrm>
            <a:off x="4419600" y="3657600"/>
            <a:ext cx="457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15" name="Line 50"/>
          <p:cNvSpPr>
            <a:spLocks noChangeShapeType="1"/>
          </p:cNvSpPr>
          <p:nvPr/>
        </p:nvSpPr>
        <p:spPr bwMode="auto">
          <a:xfrm>
            <a:off x="4419600" y="3048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16" name="Line 51"/>
          <p:cNvSpPr>
            <a:spLocks noChangeShapeType="1"/>
          </p:cNvSpPr>
          <p:nvPr/>
        </p:nvSpPr>
        <p:spPr bwMode="auto">
          <a:xfrm flipV="1">
            <a:off x="1600200" y="22098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17" name="Line 52"/>
          <p:cNvSpPr>
            <a:spLocks noChangeShapeType="1"/>
          </p:cNvSpPr>
          <p:nvPr/>
        </p:nvSpPr>
        <p:spPr bwMode="auto">
          <a:xfrm>
            <a:off x="4419600" y="2209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18" name="Line 53"/>
          <p:cNvSpPr>
            <a:spLocks noChangeShapeType="1"/>
          </p:cNvSpPr>
          <p:nvPr/>
        </p:nvSpPr>
        <p:spPr bwMode="auto">
          <a:xfrm>
            <a:off x="4419600" y="42672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19" name="Line 54"/>
          <p:cNvSpPr>
            <a:spLocks noChangeShapeType="1"/>
          </p:cNvSpPr>
          <p:nvPr/>
        </p:nvSpPr>
        <p:spPr bwMode="auto">
          <a:xfrm flipV="1">
            <a:off x="4572000" y="17526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20" name="Line 55"/>
          <p:cNvSpPr>
            <a:spLocks noChangeShapeType="1"/>
          </p:cNvSpPr>
          <p:nvPr/>
        </p:nvSpPr>
        <p:spPr bwMode="auto">
          <a:xfrm>
            <a:off x="4572000" y="1752600"/>
            <a:ext cx="30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21" name="AutoShape 56"/>
          <p:cNvSpPr>
            <a:spLocks noChangeArrowheads="1"/>
          </p:cNvSpPr>
          <p:nvPr/>
        </p:nvSpPr>
        <p:spPr bwMode="auto">
          <a:xfrm rot="-5400000">
            <a:off x="45529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sp>
        <p:nvSpPr>
          <p:cNvPr id="28722" name="Line 57"/>
          <p:cNvSpPr>
            <a:spLocks noChangeShapeType="1"/>
          </p:cNvSpPr>
          <p:nvPr/>
        </p:nvSpPr>
        <p:spPr bwMode="auto">
          <a:xfrm>
            <a:off x="5815013" y="3429000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23" name="Line 58"/>
          <p:cNvSpPr>
            <a:spLocks noChangeShapeType="1"/>
          </p:cNvSpPr>
          <p:nvPr/>
        </p:nvSpPr>
        <p:spPr bwMode="auto">
          <a:xfrm>
            <a:off x="5257800" y="1981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24" name="Line 59"/>
          <p:cNvSpPr>
            <a:spLocks noChangeShapeType="1"/>
          </p:cNvSpPr>
          <p:nvPr/>
        </p:nvSpPr>
        <p:spPr bwMode="auto">
          <a:xfrm>
            <a:off x="67056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25" name="Line 60"/>
          <p:cNvSpPr>
            <a:spLocks noChangeShapeType="1"/>
          </p:cNvSpPr>
          <p:nvPr/>
        </p:nvSpPr>
        <p:spPr bwMode="auto">
          <a:xfrm flipV="1">
            <a:off x="6934200" y="2819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26" name="Line 61"/>
          <p:cNvSpPr>
            <a:spLocks noChangeShapeType="1"/>
          </p:cNvSpPr>
          <p:nvPr/>
        </p:nvSpPr>
        <p:spPr bwMode="auto">
          <a:xfrm>
            <a:off x="6934200" y="2819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27" name="Line 62"/>
          <p:cNvSpPr>
            <a:spLocks noChangeShapeType="1"/>
          </p:cNvSpPr>
          <p:nvPr/>
        </p:nvSpPr>
        <p:spPr bwMode="auto">
          <a:xfrm>
            <a:off x="7696200" y="3352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28" name="Line 63"/>
          <p:cNvSpPr>
            <a:spLocks noChangeShapeType="1"/>
          </p:cNvSpPr>
          <p:nvPr/>
        </p:nvSpPr>
        <p:spPr bwMode="auto">
          <a:xfrm>
            <a:off x="83058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29" name="Line 64"/>
          <p:cNvSpPr>
            <a:spLocks noChangeShapeType="1"/>
          </p:cNvSpPr>
          <p:nvPr/>
        </p:nvSpPr>
        <p:spPr bwMode="auto">
          <a:xfrm>
            <a:off x="8305800" y="2819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30" name="Line 65"/>
          <p:cNvSpPr>
            <a:spLocks noChangeShapeType="1"/>
          </p:cNvSpPr>
          <p:nvPr/>
        </p:nvSpPr>
        <p:spPr bwMode="auto">
          <a:xfrm>
            <a:off x="4495800" y="36576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31" name="Line 66"/>
          <p:cNvSpPr>
            <a:spLocks noChangeShapeType="1"/>
          </p:cNvSpPr>
          <p:nvPr/>
        </p:nvSpPr>
        <p:spPr bwMode="auto">
          <a:xfrm>
            <a:off x="4495800" y="4495800"/>
            <a:ext cx="17526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32" name="Line 67"/>
          <p:cNvSpPr>
            <a:spLocks noChangeShapeType="1"/>
          </p:cNvSpPr>
          <p:nvPr/>
        </p:nvSpPr>
        <p:spPr bwMode="auto">
          <a:xfrm>
            <a:off x="2286000" y="38862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33" name="Line 68"/>
          <p:cNvSpPr>
            <a:spLocks noChangeShapeType="1"/>
          </p:cNvSpPr>
          <p:nvPr/>
        </p:nvSpPr>
        <p:spPr bwMode="auto">
          <a:xfrm>
            <a:off x="6705600" y="1981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34" name="Line 69"/>
          <p:cNvSpPr>
            <a:spLocks noChangeShapeType="1"/>
          </p:cNvSpPr>
          <p:nvPr/>
        </p:nvSpPr>
        <p:spPr bwMode="auto">
          <a:xfrm flipV="1">
            <a:off x="6934200" y="990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35" name="Line 70"/>
          <p:cNvSpPr>
            <a:spLocks noChangeShapeType="1"/>
          </p:cNvSpPr>
          <p:nvPr/>
        </p:nvSpPr>
        <p:spPr bwMode="auto">
          <a:xfrm flipH="1">
            <a:off x="719138" y="990600"/>
            <a:ext cx="6215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36" name="Text Box 71"/>
          <p:cNvSpPr txBox="1">
            <a:spLocks noChangeArrowheads="1"/>
          </p:cNvSpPr>
          <p:nvPr/>
        </p:nvSpPr>
        <p:spPr bwMode="auto">
          <a:xfrm>
            <a:off x="1143000" y="6035675"/>
            <a:ext cx="532262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IF/</a:t>
            </a:r>
          </a:p>
          <a:p>
            <a:r>
              <a:rPr lang="en-US" b="1" dirty="0">
                <a:latin typeface="Calibri" pitchFamily="34" charset="0"/>
              </a:rPr>
              <a:t>ID</a:t>
            </a:r>
          </a:p>
        </p:txBody>
      </p:sp>
      <p:sp>
        <p:nvSpPr>
          <p:cNvPr id="28737" name="Text Box 72"/>
          <p:cNvSpPr txBox="1">
            <a:spLocks noChangeArrowheads="1"/>
          </p:cNvSpPr>
          <p:nvPr/>
        </p:nvSpPr>
        <p:spPr bwMode="auto">
          <a:xfrm>
            <a:off x="3733800" y="6035675"/>
            <a:ext cx="612668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ID/</a:t>
            </a:r>
          </a:p>
          <a:p>
            <a:r>
              <a:rPr lang="en-US" b="1" dirty="0">
                <a:latin typeface="Calibri" pitchFamily="34" charset="0"/>
              </a:rPr>
              <a:t>EX</a:t>
            </a:r>
          </a:p>
        </p:txBody>
      </p:sp>
      <p:sp>
        <p:nvSpPr>
          <p:cNvPr id="28738" name="Text Box 73"/>
          <p:cNvSpPr txBox="1">
            <a:spLocks noChangeArrowheads="1"/>
          </p:cNvSpPr>
          <p:nvPr/>
        </p:nvSpPr>
        <p:spPr bwMode="auto">
          <a:xfrm>
            <a:off x="6016240" y="6035675"/>
            <a:ext cx="867545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EX/</a:t>
            </a:r>
          </a:p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28739" name="Text Box 74"/>
          <p:cNvSpPr txBox="1">
            <a:spLocks noChangeArrowheads="1"/>
          </p:cNvSpPr>
          <p:nvPr/>
        </p:nvSpPr>
        <p:spPr bwMode="auto">
          <a:xfrm>
            <a:off x="7595992" y="6035675"/>
            <a:ext cx="992579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r>
              <a:rPr lang="en-US" b="1" dirty="0">
                <a:latin typeface="Calibri" pitchFamily="34" charset="0"/>
              </a:rPr>
              <a:t>/</a:t>
            </a:r>
          </a:p>
          <a:p>
            <a:pPr algn="ctr"/>
            <a:r>
              <a:rPr lang="en-US" b="1" dirty="0">
                <a:latin typeface="Calibri" pitchFamily="34" charset="0"/>
              </a:rPr>
              <a:t>WB</a:t>
            </a:r>
          </a:p>
        </p:txBody>
      </p:sp>
      <p:sp>
        <p:nvSpPr>
          <p:cNvPr id="28740" name="Line 75"/>
          <p:cNvSpPr>
            <a:spLocks noChangeShapeType="1"/>
          </p:cNvSpPr>
          <p:nvPr/>
        </p:nvSpPr>
        <p:spPr bwMode="auto">
          <a:xfrm>
            <a:off x="4410075" y="5410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41" name="Line 76"/>
          <p:cNvSpPr>
            <a:spLocks noChangeShapeType="1"/>
          </p:cNvSpPr>
          <p:nvPr/>
        </p:nvSpPr>
        <p:spPr bwMode="auto">
          <a:xfrm>
            <a:off x="6705600" y="5410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42" name="AutoShape 77"/>
          <p:cNvSpPr>
            <a:spLocks noChangeArrowheads="1"/>
          </p:cNvSpPr>
          <p:nvPr/>
        </p:nvSpPr>
        <p:spPr bwMode="auto">
          <a:xfrm rot="-5400000">
            <a:off x="1562100" y="3336925"/>
            <a:ext cx="533400" cy="190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X</a:t>
            </a:r>
          </a:p>
        </p:txBody>
      </p:sp>
      <p:sp>
        <p:nvSpPr>
          <p:cNvPr id="28743" name="Line 78"/>
          <p:cNvSpPr>
            <a:spLocks noChangeShapeType="1"/>
          </p:cNvSpPr>
          <p:nvPr/>
        </p:nvSpPr>
        <p:spPr bwMode="auto">
          <a:xfrm>
            <a:off x="1676400" y="5410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44" name="Rectangle 79"/>
          <p:cNvSpPr>
            <a:spLocks noChangeArrowheads="1"/>
          </p:cNvSpPr>
          <p:nvPr/>
        </p:nvSpPr>
        <p:spPr bwMode="auto">
          <a:xfrm>
            <a:off x="3962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noop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28745" name="Rectangle 80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 </a:t>
            </a:r>
          </a:p>
        </p:txBody>
      </p:sp>
      <p:sp>
        <p:nvSpPr>
          <p:cNvPr id="28746" name="Rectangle 81"/>
          <p:cNvSpPr>
            <a:spLocks noChangeArrowheads="1"/>
          </p:cNvSpPr>
          <p:nvPr/>
        </p:nvSpPr>
        <p:spPr bwMode="auto">
          <a:xfrm>
            <a:off x="3962400" y="3505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8747" name="Rectangle 82"/>
          <p:cNvSpPr>
            <a:spLocks noChangeArrowheads="1"/>
          </p:cNvSpPr>
          <p:nvPr/>
        </p:nvSpPr>
        <p:spPr bwMode="auto">
          <a:xfrm>
            <a:off x="3962400" y="2895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8748" name="Rectangle 83"/>
          <p:cNvSpPr>
            <a:spLocks noChangeArrowheads="1"/>
          </p:cNvSpPr>
          <p:nvPr/>
        </p:nvSpPr>
        <p:spPr bwMode="auto">
          <a:xfrm>
            <a:off x="39624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b="1" dirty="0">
              <a:latin typeface="Calibri" pitchFamily="34" charset="0"/>
            </a:endParaRPr>
          </a:p>
        </p:txBody>
      </p:sp>
      <p:sp>
        <p:nvSpPr>
          <p:cNvPr id="28749" name="Rectangle 84"/>
          <p:cNvSpPr>
            <a:spLocks noChangeArrowheads="1"/>
          </p:cNvSpPr>
          <p:nvPr/>
        </p:nvSpPr>
        <p:spPr bwMode="auto">
          <a:xfrm>
            <a:off x="11430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2</a:t>
            </a:r>
          </a:p>
        </p:txBody>
      </p:sp>
      <p:sp>
        <p:nvSpPr>
          <p:cNvPr id="28750" name="Rectangle 85"/>
          <p:cNvSpPr>
            <a:spLocks noChangeArrowheads="1"/>
          </p:cNvSpPr>
          <p:nvPr/>
        </p:nvSpPr>
        <p:spPr bwMode="auto">
          <a:xfrm>
            <a:off x="6248400" y="1828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>
              <a:latin typeface="Calibri" pitchFamily="34" charset="0"/>
            </a:endParaRPr>
          </a:p>
        </p:txBody>
      </p:sp>
      <p:sp>
        <p:nvSpPr>
          <p:cNvPr id="28751" name="Rectangle 86"/>
          <p:cNvSpPr>
            <a:spLocks noChangeArrowheads="1"/>
          </p:cNvSpPr>
          <p:nvPr/>
        </p:nvSpPr>
        <p:spPr bwMode="auto">
          <a:xfrm>
            <a:off x="62484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8752" name="Rectangle 87"/>
          <p:cNvSpPr>
            <a:spLocks noChangeArrowheads="1"/>
          </p:cNvSpPr>
          <p:nvPr/>
        </p:nvSpPr>
        <p:spPr bwMode="auto">
          <a:xfrm>
            <a:off x="6248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noop</a:t>
            </a:r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8753" name="Rectangle 88"/>
          <p:cNvSpPr>
            <a:spLocks noChangeArrowheads="1"/>
          </p:cNvSpPr>
          <p:nvPr/>
        </p:nvSpPr>
        <p:spPr bwMode="auto">
          <a:xfrm>
            <a:off x="6248400" y="4343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8754" name="Rectangle 89"/>
          <p:cNvSpPr>
            <a:spLocks noChangeArrowheads="1"/>
          </p:cNvSpPr>
          <p:nvPr/>
        </p:nvSpPr>
        <p:spPr bwMode="auto">
          <a:xfrm>
            <a:off x="78486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add</a:t>
            </a:r>
          </a:p>
        </p:txBody>
      </p:sp>
      <p:sp>
        <p:nvSpPr>
          <p:cNvPr id="28755" name="Rectangle 90"/>
          <p:cNvSpPr>
            <a:spLocks noChangeArrowheads="1"/>
          </p:cNvSpPr>
          <p:nvPr/>
        </p:nvSpPr>
        <p:spPr bwMode="auto">
          <a:xfrm>
            <a:off x="7848600" y="2667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21</a:t>
            </a:r>
          </a:p>
        </p:txBody>
      </p:sp>
      <p:sp>
        <p:nvSpPr>
          <p:cNvPr id="28756" name="Rectangle 91"/>
          <p:cNvSpPr>
            <a:spLocks noChangeArrowheads="1"/>
          </p:cNvSpPr>
          <p:nvPr/>
        </p:nvSpPr>
        <p:spPr bwMode="auto">
          <a:xfrm>
            <a:off x="78486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 </a:t>
            </a:r>
          </a:p>
        </p:txBody>
      </p:sp>
      <p:sp>
        <p:nvSpPr>
          <p:cNvPr id="28757" name="Line 92"/>
          <p:cNvSpPr>
            <a:spLocks noChangeShapeType="1"/>
          </p:cNvSpPr>
          <p:nvPr/>
        </p:nvSpPr>
        <p:spPr bwMode="auto">
          <a:xfrm>
            <a:off x="8939213" y="3048000"/>
            <a:ext cx="128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58" name="Line 93"/>
          <p:cNvSpPr>
            <a:spLocks noChangeShapeType="1"/>
          </p:cNvSpPr>
          <p:nvPr/>
        </p:nvSpPr>
        <p:spPr bwMode="auto">
          <a:xfrm>
            <a:off x="9067800" y="30480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59" name="Rectangle 94"/>
          <p:cNvSpPr>
            <a:spLocks noChangeArrowheads="1"/>
          </p:cNvSpPr>
          <p:nvPr/>
        </p:nvSpPr>
        <p:spPr bwMode="auto">
          <a:xfrm>
            <a:off x="6248400" y="2438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8760" name="Rectangle 95"/>
          <p:cNvSpPr>
            <a:spLocks noChangeArrowheads="1"/>
          </p:cNvSpPr>
          <p:nvPr/>
        </p:nvSpPr>
        <p:spPr bwMode="auto">
          <a:xfrm rot="5400000">
            <a:off x="609600" y="30480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nor 3 4 5</a:t>
            </a:r>
          </a:p>
        </p:txBody>
      </p:sp>
      <p:sp>
        <p:nvSpPr>
          <p:cNvPr id="28761" name="Rectangle 96"/>
          <p:cNvSpPr>
            <a:spLocks noChangeArrowheads="1"/>
          </p:cNvSpPr>
          <p:nvPr/>
        </p:nvSpPr>
        <p:spPr bwMode="auto">
          <a:xfrm>
            <a:off x="3200400" y="2819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7</a:t>
            </a:r>
          </a:p>
        </p:txBody>
      </p:sp>
      <p:sp>
        <p:nvSpPr>
          <p:cNvPr id="28762" name="Rectangle 97"/>
          <p:cNvSpPr>
            <a:spLocks noChangeArrowheads="1"/>
          </p:cNvSpPr>
          <p:nvPr/>
        </p:nvSpPr>
        <p:spPr bwMode="auto">
          <a:xfrm>
            <a:off x="3200400" y="30480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10</a:t>
            </a:r>
          </a:p>
        </p:txBody>
      </p:sp>
      <p:sp>
        <p:nvSpPr>
          <p:cNvPr id="28763" name="Rectangle 98"/>
          <p:cNvSpPr>
            <a:spLocks noChangeArrowheads="1"/>
          </p:cNvSpPr>
          <p:nvPr/>
        </p:nvSpPr>
        <p:spPr bwMode="auto">
          <a:xfrm>
            <a:off x="3200400" y="3276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11</a:t>
            </a:r>
          </a:p>
        </p:txBody>
      </p:sp>
      <p:sp>
        <p:nvSpPr>
          <p:cNvPr id="28764" name="Rectangle 99"/>
          <p:cNvSpPr>
            <a:spLocks noChangeArrowheads="1"/>
          </p:cNvSpPr>
          <p:nvPr/>
        </p:nvSpPr>
        <p:spPr bwMode="auto">
          <a:xfrm>
            <a:off x="3200400" y="3505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8765" name="Rectangle 100"/>
          <p:cNvSpPr>
            <a:spLocks noChangeArrowheads="1"/>
          </p:cNvSpPr>
          <p:nvPr/>
        </p:nvSpPr>
        <p:spPr bwMode="auto">
          <a:xfrm>
            <a:off x="3200400" y="2590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14</a:t>
            </a:r>
          </a:p>
        </p:txBody>
      </p:sp>
      <p:sp>
        <p:nvSpPr>
          <p:cNvPr id="28766" name="Rectangle 101"/>
          <p:cNvSpPr>
            <a:spLocks noChangeArrowheads="1"/>
          </p:cNvSpPr>
          <p:nvPr/>
        </p:nvSpPr>
        <p:spPr bwMode="auto">
          <a:xfrm>
            <a:off x="3200400" y="3733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8767" name="Rectangle 102"/>
          <p:cNvSpPr>
            <a:spLocks noChangeArrowheads="1"/>
          </p:cNvSpPr>
          <p:nvPr/>
        </p:nvSpPr>
        <p:spPr bwMode="auto">
          <a:xfrm>
            <a:off x="3200400" y="23622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8768" name="Rectangle 103"/>
          <p:cNvSpPr>
            <a:spLocks noChangeArrowheads="1"/>
          </p:cNvSpPr>
          <p:nvPr/>
        </p:nvSpPr>
        <p:spPr bwMode="auto">
          <a:xfrm>
            <a:off x="3200400" y="3962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8769" name="Rectangle 104"/>
          <p:cNvSpPr>
            <a:spLocks noChangeArrowheads="1"/>
          </p:cNvSpPr>
          <p:nvPr/>
        </p:nvSpPr>
        <p:spPr bwMode="auto">
          <a:xfrm>
            <a:off x="2957513" y="2828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R2</a:t>
            </a:r>
          </a:p>
        </p:txBody>
      </p:sp>
      <p:sp>
        <p:nvSpPr>
          <p:cNvPr id="28770" name="Rectangle 105"/>
          <p:cNvSpPr>
            <a:spLocks noChangeArrowheads="1"/>
          </p:cNvSpPr>
          <p:nvPr/>
        </p:nvSpPr>
        <p:spPr bwMode="auto">
          <a:xfrm>
            <a:off x="2957513" y="3057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R3</a:t>
            </a:r>
          </a:p>
        </p:txBody>
      </p:sp>
      <p:sp>
        <p:nvSpPr>
          <p:cNvPr id="28771" name="Rectangle 106"/>
          <p:cNvSpPr>
            <a:spLocks noChangeArrowheads="1"/>
          </p:cNvSpPr>
          <p:nvPr/>
        </p:nvSpPr>
        <p:spPr bwMode="auto">
          <a:xfrm>
            <a:off x="2957513" y="3286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R4</a:t>
            </a:r>
          </a:p>
        </p:txBody>
      </p:sp>
      <p:sp>
        <p:nvSpPr>
          <p:cNvPr id="28772" name="Rectangle 107"/>
          <p:cNvSpPr>
            <a:spLocks noChangeArrowheads="1"/>
          </p:cNvSpPr>
          <p:nvPr/>
        </p:nvSpPr>
        <p:spPr bwMode="auto">
          <a:xfrm>
            <a:off x="2957513" y="3514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R5</a:t>
            </a:r>
          </a:p>
        </p:txBody>
      </p:sp>
      <p:sp>
        <p:nvSpPr>
          <p:cNvPr id="28773" name="Rectangle 108"/>
          <p:cNvSpPr>
            <a:spLocks noChangeArrowheads="1"/>
          </p:cNvSpPr>
          <p:nvPr/>
        </p:nvSpPr>
        <p:spPr bwMode="auto">
          <a:xfrm>
            <a:off x="2957513" y="2600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R1</a:t>
            </a:r>
          </a:p>
        </p:txBody>
      </p:sp>
      <p:sp>
        <p:nvSpPr>
          <p:cNvPr id="28774" name="Rectangle 109"/>
          <p:cNvSpPr>
            <a:spLocks noChangeArrowheads="1"/>
          </p:cNvSpPr>
          <p:nvPr/>
        </p:nvSpPr>
        <p:spPr bwMode="auto">
          <a:xfrm>
            <a:off x="2957513" y="3743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R6</a:t>
            </a:r>
          </a:p>
        </p:txBody>
      </p:sp>
      <p:sp>
        <p:nvSpPr>
          <p:cNvPr id="28775" name="Rectangle 110"/>
          <p:cNvSpPr>
            <a:spLocks noChangeArrowheads="1"/>
          </p:cNvSpPr>
          <p:nvPr/>
        </p:nvSpPr>
        <p:spPr bwMode="auto">
          <a:xfrm>
            <a:off x="2957513" y="2371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R0</a:t>
            </a:r>
          </a:p>
        </p:txBody>
      </p:sp>
      <p:sp>
        <p:nvSpPr>
          <p:cNvPr id="28776" name="Rectangle 111"/>
          <p:cNvSpPr>
            <a:spLocks noChangeArrowheads="1"/>
          </p:cNvSpPr>
          <p:nvPr/>
        </p:nvSpPr>
        <p:spPr bwMode="auto">
          <a:xfrm>
            <a:off x="2957513" y="3971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R7</a:t>
            </a:r>
          </a:p>
        </p:txBody>
      </p:sp>
      <p:sp>
        <p:nvSpPr>
          <p:cNvPr id="28777" name="Text Box 112"/>
          <p:cNvSpPr txBox="1">
            <a:spLocks noChangeArrowheads="1"/>
          </p:cNvSpPr>
          <p:nvPr/>
        </p:nvSpPr>
        <p:spPr bwMode="auto">
          <a:xfrm>
            <a:off x="2228850" y="2662238"/>
            <a:ext cx="48109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regA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28778" name="Text Box 113"/>
          <p:cNvSpPr txBox="1">
            <a:spLocks noChangeArrowheads="1"/>
          </p:cNvSpPr>
          <p:nvPr/>
        </p:nvSpPr>
        <p:spPr bwMode="auto">
          <a:xfrm>
            <a:off x="2233613" y="2886075"/>
            <a:ext cx="47468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regB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28779" name="Rectangle 114"/>
          <p:cNvSpPr>
            <a:spLocks noChangeArrowheads="1"/>
          </p:cNvSpPr>
          <p:nvPr/>
        </p:nvSpPr>
        <p:spPr bwMode="auto">
          <a:xfrm>
            <a:off x="19812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780" name="Rectangle 115"/>
          <p:cNvSpPr>
            <a:spLocks noChangeArrowheads="1"/>
          </p:cNvSpPr>
          <p:nvPr/>
        </p:nvSpPr>
        <p:spPr bwMode="auto">
          <a:xfrm>
            <a:off x="22098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781" name="Rectangle 116"/>
          <p:cNvSpPr>
            <a:spLocks noChangeArrowheads="1"/>
          </p:cNvSpPr>
          <p:nvPr/>
        </p:nvSpPr>
        <p:spPr bwMode="auto">
          <a:xfrm>
            <a:off x="24384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782" name="Line 117"/>
          <p:cNvSpPr>
            <a:spLocks noChangeShapeType="1"/>
          </p:cNvSpPr>
          <p:nvPr/>
        </p:nvSpPr>
        <p:spPr bwMode="auto">
          <a:xfrm>
            <a:off x="2667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83" name="Line 118"/>
          <p:cNvSpPr>
            <a:spLocks noChangeShapeType="1"/>
          </p:cNvSpPr>
          <p:nvPr/>
        </p:nvSpPr>
        <p:spPr bwMode="auto">
          <a:xfrm flipH="1">
            <a:off x="2286000" y="5105400"/>
            <a:ext cx="678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84" name="Line 119"/>
          <p:cNvSpPr>
            <a:spLocks noChangeShapeType="1"/>
          </p:cNvSpPr>
          <p:nvPr/>
        </p:nvSpPr>
        <p:spPr bwMode="auto">
          <a:xfrm flipV="1">
            <a:off x="2286000" y="38862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85" name="Text Box 120"/>
          <p:cNvSpPr txBox="1">
            <a:spLocks noChangeArrowheads="1"/>
          </p:cNvSpPr>
          <p:nvPr/>
        </p:nvSpPr>
        <p:spPr bwMode="auto">
          <a:xfrm>
            <a:off x="2209800" y="3657600"/>
            <a:ext cx="471488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latin typeface="Calibri" pitchFamily="34" charset="0"/>
              </a:rPr>
              <a:t>data</a:t>
            </a:r>
          </a:p>
        </p:txBody>
      </p:sp>
      <p:sp>
        <p:nvSpPr>
          <p:cNvPr id="28786" name="Text Box 121"/>
          <p:cNvSpPr txBox="1">
            <a:spLocks noChangeArrowheads="1"/>
          </p:cNvSpPr>
          <p:nvPr/>
        </p:nvSpPr>
        <p:spPr bwMode="auto">
          <a:xfrm>
            <a:off x="2393785" y="3228945"/>
            <a:ext cx="31451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3</a:t>
            </a:r>
          </a:p>
        </p:txBody>
      </p:sp>
      <p:sp>
        <p:nvSpPr>
          <p:cNvPr id="28787" name="Text Box 122"/>
          <p:cNvSpPr txBox="1">
            <a:spLocks noChangeArrowheads="1"/>
          </p:cNvSpPr>
          <p:nvPr/>
        </p:nvSpPr>
        <p:spPr bwMode="auto">
          <a:xfrm>
            <a:off x="3260725" y="41275"/>
            <a:ext cx="1920013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End of cycle 4</a:t>
            </a:r>
          </a:p>
        </p:txBody>
      </p:sp>
      <p:sp>
        <p:nvSpPr>
          <p:cNvPr id="124" name="Rectangle 99">
            <a:extLst>
              <a:ext uri="{FF2B5EF4-FFF2-40B4-BE49-F238E27FC236}">
                <a16:creationId xmlns:a16="http://schemas.microsoft.com/office/drawing/2014/main" id="{0522C405-0083-DC42-9C99-A5911B74E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505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77 </a:t>
            </a:r>
          </a:p>
        </p:txBody>
      </p:sp>
      <p:sp>
        <p:nvSpPr>
          <p:cNvPr id="125" name="Rectangle 101">
            <a:extLst>
              <a:ext uri="{FF2B5EF4-FFF2-40B4-BE49-F238E27FC236}">
                <a16:creationId xmlns:a16="http://schemas.microsoft.com/office/drawing/2014/main" id="{EC9493DE-EFB1-9445-9B60-90122ACCF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</a:t>
            </a:r>
          </a:p>
        </p:txBody>
      </p:sp>
      <p:sp>
        <p:nvSpPr>
          <p:cNvPr id="126" name="Rectangle 103">
            <a:extLst>
              <a:ext uri="{FF2B5EF4-FFF2-40B4-BE49-F238E27FC236}">
                <a16:creationId xmlns:a16="http://schemas.microsoft.com/office/drawing/2014/main" id="{84A4FB0D-4298-1448-94D1-41A26B755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962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8</a:t>
            </a:r>
          </a:p>
        </p:txBody>
      </p:sp>
      <p:sp>
        <p:nvSpPr>
          <p:cNvPr id="127" name="Line 64">
            <a:extLst>
              <a:ext uri="{FF2B5EF4-FFF2-40B4-BE49-F238E27FC236}">
                <a16:creationId xmlns:a16="http://schemas.microsoft.com/office/drawing/2014/main" id="{FBB4A7D6-D7E1-0749-9838-2496F8F24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886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BFD423FB-0CCC-4E4D-98B3-FFE62BC32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62199"/>
            <a:ext cx="1341905" cy="363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2F5C8AE-5BBC-4937-BFD0-F82E0F048D2E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29699" name="Group 2"/>
          <p:cNvGrpSpPr>
            <a:grpSpLocks/>
          </p:cNvGrpSpPr>
          <p:nvPr/>
        </p:nvGrpSpPr>
        <p:grpSpPr bwMode="auto">
          <a:xfrm>
            <a:off x="1524000" y="2286000"/>
            <a:ext cx="1443038" cy="1676400"/>
            <a:chOff x="1248" y="1584"/>
            <a:chExt cx="816" cy="960"/>
          </a:xfrm>
        </p:grpSpPr>
        <p:sp>
          <p:nvSpPr>
            <p:cNvPr id="29819" name="Oval 3" descr="Weave"/>
            <p:cNvSpPr>
              <a:spLocks noChangeArrowheads="1"/>
            </p:cNvSpPr>
            <p:nvPr/>
          </p:nvSpPr>
          <p:spPr bwMode="auto">
            <a:xfrm>
              <a:off x="1248" y="1728"/>
              <a:ext cx="816" cy="816"/>
            </a:xfrm>
            <a:prstGeom prst="ellipse">
              <a:avLst/>
            </a:prstGeom>
            <a:pattFill prst="weave">
              <a:fgClr>
                <a:srgbClr val="FF9900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29820" name="Text Box 4"/>
            <p:cNvSpPr txBox="1">
              <a:spLocks noChangeArrowheads="1"/>
            </p:cNvSpPr>
            <p:nvPr/>
          </p:nvSpPr>
          <p:spPr bwMode="auto">
            <a:xfrm>
              <a:off x="1248" y="1584"/>
              <a:ext cx="599" cy="1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  <a:latin typeface="Calibri" pitchFamily="34" charset="0"/>
                </a:rPr>
                <a:t>     No Hazard </a:t>
              </a:r>
            </a:p>
          </p:txBody>
        </p:sp>
      </p:grpSp>
      <p:sp>
        <p:nvSpPr>
          <p:cNvPr id="29700" name="Line 5"/>
          <p:cNvSpPr>
            <a:spLocks noChangeShapeType="1"/>
          </p:cNvSpPr>
          <p:nvPr/>
        </p:nvSpPr>
        <p:spPr bwMode="auto">
          <a:xfrm>
            <a:off x="1676400" y="33528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01" name="Line 6"/>
          <p:cNvSpPr>
            <a:spLocks noChangeShapeType="1"/>
          </p:cNvSpPr>
          <p:nvPr/>
        </p:nvSpPr>
        <p:spPr bwMode="auto">
          <a:xfrm>
            <a:off x="1676400" y="35052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02" name="Line 7"/>
          <p:cNvSpPr>
            <a:spLocks noChangeShapeType="1"/>
          </p:cNvSpPr>
          <p:nvPr/>
        </p:nvSpPr>
        <p:spPr bwMode="auto">
          <a:xfrm>
            <a:off x="1905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 flipH="1" flipV="1">
            <a:off x="5229225" y="3876675"/>
            <a:ext cx="117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04" name="Line 9"/>
          <p:cNvSpPr>
            <a:spLocks noChangeShapeType="1"/>
          </p:cNvSpPr>
          <p:nvPr/>
        </p:nvSpPr>
        <p:spPr bwMode="auto">
          <a:xfrm flipV="1">
            <a:off x="5715000" y="25908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6248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>
            <a:off x="6705600" y="44958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152400" y="2933700"/>
            <a:ext cx="3048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PC</a:t>
            </a:r>
          </a:p>
        </p:txBody>
      </p:sp>
      <p:sp>
        <p:nvSpPr>
          <p:cNvPr id="29708" name="Rectangle 13"/>
          <p:cNvSpPr>
            <a:spLocks noChangeArrowheads="1"/>
          </p:cNvSpPr>
          <p:nvPr/>
        </p:nvSpPr>
        <p:spPr bwMode="auto">
          <a:xfrm>
            <a:off x="609600" y="2857500"/>
            <a:ext cx="4572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Inst</a:t>
            </a:r>
          </a:p>
          <a:p>
            <a:pPr algn="ctr"/>
            <a:r>
              <a:rPr lang="en-US" sz="1400" dirty="0" err="1">
                <a:latin typeface="Calibri" pitchFamily="34" charset="0"/>
              </a:rPr>
              <a:t>mem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 rot="-5400000">
            <a:off x="2247900" y="28575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Calibri" pitchFamily="34" charset="0"/>
              </a:rPr>
              <a:t>Register file</a:t>
            </a: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29710" name="AutoShape 15"/>
          <p:cNvSpPr>
            <a:spLocks noChangeArrowheads="1"/>
          </p:cNvSpPr>
          <p:nvPr/>
        </p:nvSpPr>
        <p:spPr bwMode="auto">
          <a:xfrm rot="-5400000">
            <a:off x="8286750" y="29146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grpSp>
        <p:nvGrpSpPr>
          <p:cNvPr id="29711" name="Group 16"/>
          <p:cNvGrpSpPr>
            <a:grpSpLocks/>
          </p:cNvGrpSpPr>
          <p:nvPr/>
        </p:nvGrpSpPr>
        <p:grpSpPr bwMode="auto">
          <a:xfrm>
            <a:off x="5334000" y="2743200"/>
            <a:ext cx="531985" cy="1371600"/>
            <a:chOff x="-72" y="2365"/>
            <a:chExt cx="389" cy="1056"/>
          </a:xfrm>
        </p:grpSpPr>
        <p:sp>
          <p:nvSpPr>
            <p:cNvPr id="29817" name="Freeform 17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598 w 672"/>
                <a:gd name="T1" fmla="*/ 854 h 288"/>
                <a:gd name="T2" fmla="*/ 6438 w 672"/>
                <a:gd name="T3" fmla="*/ 0 h 288"/>
                <a:gd name="T4" fmla="*/ 4141 w 672"/>
                <a:gd name="T5" fmla="*/ 0 h 288"/>
                <a:gd name="T6" fmla="*/ 3679 w 672"/>
                <a:gd name="T7" fmla="*/ 285 h 288"/>
                <a:gd name="T8" fmla="*/ 2763 w 672"/>
                <a:gd name="T9" fmla="*/ 285 h 288"/>
                <a:gd name="T10" fmla="*/ 2296 w 672"/>
                <a:gd name="T11" fmla="*/ 0 h 288"/>
                <a:gd name="T12" fmla="*/ 0 w 672"/>
                <a:gd name="T13" fmla="*/ 0 h 288"/>
                <a:gd name="T14" fmla="*/ 1842 w 672"/>
                <a:gd name="T15" fmla="*/ 854 h 288"/>
                <a:gd name="T16" fmla="*/ 4598 w 672"/>
                <a:gd name="T17" fmla="*/ 854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9818" name="Text Box 18"/>
            <p:cNvSpPr txBox="1">
              <a:spLocks noChangeArrowheads="1"/>
            </p:cNvSpPr>
            <p:nvPr/>
          </p:nvSpPr>
          <p:spPr bwMode="auto">
            <a:xfrm>
              <a:off x="96" y="2630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A</a:t>
              </a:r>
            </a:p>
            <a:p>
              <a:r>
                <a:rPr lang="en-US" sz="1400" b="1" dirty="0">
                  <a:latin typeface="Calibri" pitchFamily="34" charset="0"/>
                </a:rPr>
                <a:t>L</a:t>
              </a:r>
            </a:p>
            <a:p>
              <a:r>
                <a:rPr lang="en-US" sz="1400" b="1" dirty="0">
                  <a:latin typeface="Calibri" pitchFamily="34" charset="0"/>
                </a:rPr>
                <a:t>U</a:t>
              </a:r>
            </a:p>
          </p:txBody>
        </p:sp>
      </p:grpSp>
      <p:sp>
        <p:nvSpPr>
          <p:cNvPr id="29712" name="AutoShape 19"/>
          <p:cNvSpPr>
            <a:spLocks noChangeArrowheads="1"/>
          </p:cNvSpPr>
          <p:nvPr/>
        </p:nvSpPr>
        <p:spPr bwMode="auto">
          <a:xfrm rot="5400000" flipH="1">
            <a:off x="171450" y="1047750"/>
            <a:ext cx="7620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X</a:t>
            </a:r>
          </a:p>
        </p:txBody>
      </p:sp>
      <p:sp>
        <p:nvSpPr>
          <p:cNvPr id="29713" name="Rectangle 20"/>
          <p:cNvSpPr>
            <a:spLocks noChangeArrowheads="1"/>
          </p:cNvSpPr>
          <p:nvPr/>
        </p:nvSpPr>
        <p:spPr bwMode="auto">
          <a:xfrm>
            <a:off x="304800" y="18288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4" name="Rectangle 21"/>
          <p:cNvSpPr>
            <a:spLocks noChangeArrowheads="1"/>
          </p:cNvSpPr>
          <p:nvPr/>
        </p:nvSpPr>
        <p:spPr bwMode="auto">
          <a:xfrm>
            <a:off x="1143000" y="800100"/>
            <a:ext cx="457200" cy="529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9715" name="Rectangle 22"/>
          <p:cNvSpPr>
            <a:spLocks noChangeArrowheads="1"/>
          </p:cNvSpPr>
          <p:nvPr/>
        </p:nvSpPr>
        <p:spPr bwMode="auto">
          <a:xfrm>
            <a:off x="3962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9716" name="Rectangle 23"/>
          <p:cNvSpPr>
            <a:spLocks noChangeArrowheads="1"/>
          </p:cNvSpPr>
          <p:nvPr/>
        </p:nvSpPr>
        <p:spPr bwMode="auto">
          <a:xfrm>
            <a:off x="7010400" y="2971800"/>
            <a:ext cx="6858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Data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memory</a:t>
            </a:r>
          </a:p>
        </p:txBody>
      </p:sp>
      <p:sp>
        <p:nvSpPr>
          <p:cNvPr id="29717" name="Rectangle 24"/>
          <p:cNvSpPr>
            <a:spLocks noChangeArrowheads="1"/>
          </p:cNvSpPr>
          <p:nvPr/>
        </p:nvSpPr>
        <p:spPr bwMode="auto">
          <a:xfrm>
            <a:off x="78486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29718" name="Group 25"/>
          <p:cNvGrpSpPr>
            <a:grpSpLocks/>
          </p:cNvGrpSpPr>
          <p:nvPr/>
        </p:nvGrpSpPr>
        <p:grpSpPr bwMode="auto">
          <a:xfrm>
            <a:off x="609600" y="1828800"/>
            <a:ext cx="427038" cy="762000"/>
            <a:chOff x="624" y="1248"/>
            <a:chExt cx="269" cy="480"/>
          </a:xfrm>
        </p:grpSpPr>
        <p:sp>
          <p:nvSpPr>
            <p:cNvPr id="29815" name="Freeform 26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9816" name="Text Box 27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grpSp>
        <p:nvGrpSpPr>
          <p:cNvPr id="29719" name="Group 28"/>
          <p:cNvGrpSpPr>
            <a:grpSpLocks/>
          </p:cNvGrpSpPr>
          <p:nvPr/>
        </p:nvGrpSpPr>
        <p:grpSpPr bwMode="auto">
          <a:xfrm>
            <a:off x="4876800" y="1600200"/>
            <a:ext cx="427038" cy="762000"/>
            <a:chOff x="624" y="1248"/>
            <a:chExt cx="269" cy="480"/>
          </a:xfrm>
        </p:grpSpPr>
        <p:sp>
          <p:nvSpPr>
            <p:cNvPr id="29813" name="Freeform 29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9814" name="Text Box 30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sp>
        <p:nvSpPr>
          <p:cNvPr id="29720" name="Line 31"/>
          <p:cNvSpPr>
            <a:spLocks noChangeShapeType="1"/>
          </p:cNvSpPr>
          <p:nvPr/>
        </p:nvSpPr>
        <p:spPr bwMode="auto">
          <a:xfrm>
            <a:off x="1066800" y="328295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21" name="Line 32"/>
          <p:cNvSpPr>
            <a:spLocks noChangeShapeType="1"/>
          </p:cNvSpPr>
          <p:nvPr/>
        </p:nvSpPr>
        <p:spPr bwMode="auto">
          <a:xfrm>
            <a:off x="990600" y="2209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22" name="Line 33"/>
          <p:cNvSpPr>
            <a:spLocks noChangeShapeType="1"/>
          </p:cNvSpPr>
          <p:nvPr/>
        </p:nvSpPr>
        <p:spPr bwMode="auto">
          <a:xfrm flipV="1">
            <a:off x="1066800" y="1447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23" name="Line 34"/>
          <p:cNvSpPr>
            <a:spLocks noChangeShapeType="1"/>
          </p:cNvSpPr>
          <p:nvPr/>
        </p:nvSpPr>
        <p:spPr bwMode="auto">
          <a:xfrm flipH="1">
            <a:off x="714375" y="1447800"/>
            <a:ext cx="428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24" name="Line 35"/>
          <p:cNvSpPr>
            <a:spLocks noChangeShapeType="1"/>
          </p:cNvSpPr>
          <p:nvPr/>
        </p:nvSpPr>
        <p:spPr bwMode="auto">
          <a:xfrm>
            <a:off x="538163" y="1938338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25" name="Line 36"/>
          <p:cNvSpPr>
            <a:spLocks noChangeShapeType="1"/>
          </p:cNvSpPr>
          <p:nvPr/>
        </p:nvSpPr>
        <p:spPr bwMode="auto">
          <a:xfrm flipV="1">
            <a:off x="457200" y="3276600"/>
            <a:ext cx="1524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26" name="Line 37"/>
          <p:cNvSpPr>
            <a:spLocks noChangeShapeType="1"/>
          </p:cNvSpPr>
          <p:nvPr/>
        </p:nvSpPr>
        <p:spPr bwMode="auto">
          <a:xfrm flipV="1">
            <a:off x="533400" y="2438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27" name="Line 38"/>
          <p:cNvSpPr>
            <a:spLocks noChangeShapeType="1"/>
          </p:cNvSpPr>
          <p:nvPr/>
        </p:nvSpPr>
        <p:spPr bwMode="auto">
          <a:xfrm>
            <a:off x="533400" y="24384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28" name="Line 39"/>
          <p:cNvSpPr>
            <a:spLocks noChangeShapeType="1"/>
          </p:cNvSpPr>
          <p:nvPr/>
        </p:nvSpPr>
        <p:spPr bwMode="auto">
          <a:xfrm flipV="1">
            <a:off x="76200" y="12192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29" name="Line 40"/>
          <p:cNvSpPr>
            <a:spLocks noChangeShapeType="1"/>
          </p:cNvSpPr>
          <p:nvPr/>
        </p:nvSpPr>
        <p:spPr bwMode="auto">
          <a:xfrm>
            <a:off x="76200" y="1219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30" name="Line 41"/>
          <p:cNvSpPr>
            <a:spLocks noChangeShapeType="1"/>
          </p:cNvSpPr>
          <p:nvPr/>
        </p:nvSpPr>
        <p:spPr bwMode="auto">
          <a:xfrm>
            <a:off x="76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31" name="Line 42"/>
          <p:cNvSpPr>
            <a:spLocks noChangeShapeType="1"/>
          </p:cNvSpPr>
          <p:nvPr/>
        </p:nvSpPr>
        <p:spPr bwMode="auto">
          <a:xfrm>
            <a:off x="1600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32" name="Line 43"/>
          <p:cNvSpPr>
            <a:spLocks noChangeShapeType="1"/>
          </p:cNvSpPr>
          <p:nvPr/>
        </p:nvSpPr>
        <p:spPr bwMode="auto">
          <a:xfrm>
            <a:off x="1676400" y="2895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33" name="Line 44"/>
          <p:cNvSpPr>
            <a:spLocks noChangeShapeType="1"/>
          </p:cNvSpPr>
          <p:nvPr/>
        </p:nvSpPr>
        <p:spPr bwMode="auto">
          <a:xfrm>
            <a:off x="1676400" y="4267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34" name="Line 45"/>
          <p:cNvSpPr>
            <a:spLocks noChangeShapeType="1"/>
          </p:cNvSpPr>
          <p:nvPr/>
        </p:nvSpPr>
        <p:spPr bwMode="auto">
          <a:xfrm>
            <a:off x="1676400" y="2895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35" name="Line 46"/>
          <p:cNvSpPr>
            <a:spLocks noChangeShapeType="1"/>
          </p:cNvSpPr>
          <p:nvPr/>
        </p:nvSpPr>
        <p:spPr bwMode="auto">
          <a:xfrm>
            <a:off x="1676400" y="3124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36" name="Line 47"/>
          <p:cNvSpPr>
            <a:spLocks noChangeShapeType="1"/>
          </p:cNvSpPr>
          <p:nvPr/>
        </p:nvSpPr>
        <p:spPr bwMode="auto">
          <a:xfrm>
            <a:off x="3581400" y="36576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37" name="Line 48"/>
          <p:cNvSpPr>
            <a:spLocks noChangeShapeType="1"/>
          </p:cNvSpPr>
          <p:nvPr/>
        </p:nvSpPr>
        <p:spPr bwMode="auto">
          <a:xfrm>
            <a:off x="3581400" y="3048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38" name="Line 49"/>
          <p:cNvSpPr>
            <a:spLocks noChangeShapeType="1"/>
          </p:cNvSpPr>
          <p:nvPr/>
        </p:nvSpPr>
        <p:spPr bwMode="auto">
          <a:xfrm>
            <a:off x="4419600" y="3657600"/>
            <a:ext cx="457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39" name="Line 50"/>
          <p:cNvSpPr>
            <a:spLocks noChangeShapeType="1"/>
          </p:cNvSpPr>
          <p:nvPr/>
        </p:nvSpPr>
        <p:spPr bwMode="auto">
          <a:xfrm>
            <a:off x="4419600" y="3048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40" name="Line 51"/>
          <p:cNvSpPr>
            <a:spLocks noChangeShapeType="1"/>
          </p:cNvSpPr>
          <p:nvPr/>
        </p:nvSpPr>
        <p:spPr bwMode="auto">
          <a:xfrm flipV="1">
            <a:off x="1600200" y="22098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41" name="Line 52"/>
          <p:cNvSpPr>
            <a:spLocks noChangeShapeType="1"/>
          </p:cNvSpPr>
          <p:nvPr/>
        </p:nvSpPr>
        <p:spPr bwMode="auto">
          <a:xfrm>
            <a:off x="4419600" y="2209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42" name="Line 53"/>
          <p:cNvSpPr>
            <a:spLocks noChangeShapeType="1"/>
          </p:cNvSpPr>
          <p:nvPr/>
        </p:nvSpPr>
        <p:spPr bwMode="auto">
          <a:xfrm>
            <a:off x="4419600" y="42672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43" name="Line 54"/>
          <p:cNvSpPr>
            <a:spLocks noChangeShapeType="1"/>
          </p:cNvSpPr>
          <p:nvPr/>
        </p:nvSpPr>
        <p:spPr bwMode="auto">
          <a:xfrm flipV="1">
            <a:off x="4572000" y="17526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44" name="Line 55"/>
          <p:cNvSpPr>
            <a:spLocks noChangeShapeType="1"/>
          </p:cNvSpPr>
          <p:nvPr/>
        </p:nvSpPr>
        <p:spPr bwMode="auto">
          <a:xfrm>
            <a:off x="4572000" y="1752600"/>
            <a:ext cx="30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45" name="AutoShape 56"/>
          <p:cNvSpPr>
            <a:spLocks noChangeArrowheads="1"/>
          </p:cNvSpPr>
          <p:nvPr/>
        </p:nvSpPr>
        <p:spPr bwMode="auto">
          <a:xfrm rot="-5400000">
            <a:off x="45529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sp>
        <p:nvSpPr>
          <p:cNvPr id="29746" name="Line 57"/>
          <p:cNvSpPr>
            <a:spLocks noChangeShapeType="1"/>
          </p:cNvSpPr>
          <p:nvPr/>
        </p:nvSpPr>
        <p:spPr bwMode="auto">
          <a:xfrm>
            <a:off x="5815013" y="3429000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47" name="Line 58"/>
          <p:cNvSpPr>
            <a:spLocks noChangeShapeType="1"/>
          </p:cNvSpPr>
          <p:nvPr/>
        </p:nvSpPr>
        <p:spPr bwMode="auto">
          <a:xfrm>
            <a:off x="5257800" y="1981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48" name="Line 59"/>
          <p:cNvSpPr>
            <a:spLocks noChangeShapeType="1"/>
          </p:cNvSpPr>
          <p:nvPr/>
        </p:nvSpPr>
        <p:spPr bwMode="auto">
          <a:xfrm>
            <a:off x="67056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49" name="Line 60"/>
          <p:cNvSpPr>
            <a:spLocks noChangeShapeType="1"/>
          </p:cNvSpPr>
          <p:nvPr/>
        </p:nvSpPr>
        <p:spPr bwMode="auto">
          <a:xfrm flipV="1">
            <a:off x="6934200" y="2819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50" name="Line 61"/>
          <p:cNvSpPr>
            <a:spLocks noChangeShapeType="1"/>
          </p:cNvSpPr>
          <p:nvPr/>
        </p:nvSpPr>
        <p:spPr bwMode="auto">
          <a:xfrm>
            <a:off x="6934200" y="2819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51" name="Line 62"/>
          <p:cNvSpPr>
            <a:spLocks noChangeShapeType="1"/>
          </p:cNvSpPr>
          <p:nvPr/>
        </p:nvSpPr>
        <p:spPr bwMode="auto">
          <a:xfrm>
            <a:off x="7696200" y="3352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52" name="Line 63"/>
          <p:cNvSpPr>
            <a:spLocks noChangeShapeType="1"/>
          </p:cNvSpPr>
          <p:nvPr/>
        </p:nvSpPr>
        <p:spPr bwMode="auto">
          <a:xfrm>
            <a:off x="83058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53" name="Line 64"/>
          <p:cNvSpPr>
            <a:spLocks noChangeShapeType="1"/>
          </p:cNvSpPr>
          <p:nvPr/>
        </p:nvSpPr>
        <p:spPr bwMode="auto">
          <a:xfrm>
            <a:off x="8305800" y="2819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54" name="Line 65"/>
          <p:cNvSpPr>
            <a:spLocks noChangeShapeType="1"/>
          </p:cNvSpPr>
          <p:nvPr/>
        </p:nvSpPr>
        <p:spPr bwMode="auto">
          <a:xfrm>
            <a:off x="4495800" y="36576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55" name="Line 66"/>
          <p:cNvSpPr>
            <a:spLocks noChangeShapeType="1"/>
          </p:cNvSpPr>
          <p:nvPr/>
        </p:nvSpPr>
        <p:spPr bwMode="auto">
          <a:xfrm>
            <a:off x="4495800" y="4495800"/>
            <a:ext cx="17526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56" name="Line 67"/>
          <p:cNvSpPr>
            <a:spLocks noChangeShapeType="1"/>
          </p:cNvSpPr>
          <p:nvPr/>
        </p:nvSpPr>
        <p:spPr bwMode="auto">
          <a:xfrm>
            <a:off x="2286000" y="38862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57" name="Line 68"/>
          <p:cNvSpPr>
            <a:spLocks noChangeShapeType="1"/>
          </p:cNvSpPr>
          <p:nvPr/>
        </p:nvSpPr>
        <p:spPr bwMode="auto">
          <a:xfrm>
            <a:off x="6705600" y="1981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58" name="Line 69"/>
          <p:cNvSpPr>
            <a:spLocks noChangeShapeType="1"/>
          </p:cNvSpPr>
          <p:nvPr/>
        </p:nvSpPr>
        <p:spPr bwMode="auto">
          <a:xfrm flipV="1">
            <a:off x="6934200" y="990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59" name="Line 70"/>
          <p:cNvSpPr>
            <a:spLocks noChangeShapeType="1"/>
          </p:cNvSpPr>
          <p:nvPr/>
        </p:nvSpPr>
        <p:spPr bwMode="auto">
          <a:xfrm flipH="1">
            <a:off x="719138" y="990600"/>
            <a:ext cx="6215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60" name="Text Box 71"/>
          <p:cNvSpPr txBox="1">
            <a:spLocks noChangeArrowheads="1"/>
          </p:cNvSpPr>
          <p:nvPr/>
        </p:nvSpPr>
        <p:spPr bwMode="auto">
          <a:xfrm>
            <a:off x="1143000" y="6035675"/>
            <a:ext cx="532262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IF/</a:t>
            </a:r>
          </a:p>
          <a:p>
            <a:r>
              <a:rPr lang="en-US" b="1" dirty="0">
                <a:latin typeface="Calibri" pitchFamily="34" charset="0"/>
              </a:rPr>
              <a:t>ID</a:t>
            </a:r>
          </a:p>
        </p:txBody>
      </p:sp>
      <p:sp>
        <p:nvSpPr>
          <p:cNvPr id="29761" name="Text Box 72"/>
          <p:cNvSpPr txBox="1">
            <a:spLocks noChangeArrowheads="1"/>
          </p:cNvSpPr>
          <p:nvPr/>
        </p:nvSpPr>
        <p:spPr bwMode="auto">
          <a:xfrm>
            <a:off x="3733800" y="6035675"/>
            <a:ext cx="612668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ID/</a:t>
            </a:r>
          </a:p>
          <a:p>
            <a:r>
              <a:rPr lang="en-US" b="1" dirty="0">
                <a:latin typeface="Calibri" pitchFamily="34" charset="0"/>
              </a:rPr>
              <a:t>EX</a:t>
            </a:r>
          </a:p>
        </p:txBody>
      </p:sp>
      <p:sp>
        <p:nvSpPr>
          <p:cNvPr id="29762" name="Text Box 73"/>
          <p:cNvSpPr txBox="1">
            <a:spLocks noChangeArrowheads="1"/>
          </p:cNvSpPr>
          <p:nvPr/>
        </p:nvSpPr>
        <p:spPr bwMode="auto">
          <a:xfrm>
            <a:off x="6016240" y="6035675"/>
            <a:ext cx="867545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EX/</a:t>
            </a:r>
          </a:p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29763" name="Text Box 74"/>
          <p:cNvSpPr txBox="1">
            <a:spLocks noChangeArrowheads="1"/>
          </p:cNvSpPr>
          <p:nvPr/>
        </p:nvSpPr>
        <p:spPr bwMode="auto">
          <a:xfrm>
            <a:off x="7595992" y="6035675"/>
            <a:ext cx="992579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r>
              <a:rPr lang="en-US" b="1" dirty="0">
                <a:latin typeface="Calibri" pitchFamily="34" charset="0"/>
              </a:rPr>
              <a:t>/</a:t>
            </a:r>
          </a:p>
          <a:p>
            <a:pPr algn="ctr"/>
            <a:r>
              <a:rPr lang="en-US" b="1" dirty="0">
                <a:latin typeface="Calibri" pitchFamily="34" charset="0"/>
              </a:rPr>
              <a:t>WB</a:t>
            </a:r>
          </a:p>
        </p:txBody>
      </p:sp>
      <p:sp>
        <p:nvSpPr>
          <p:cNvPr id="29764" name="Line 75"/>
          <p:cNvSpPr>
            <a:spLocks noChangeShapeType="1"/>
          </p:cNvSpPr>
          <p:nvPr/>
        </p:nvSpPr>
        <p:spPr bwMode="auto">
          <a:xfrm>
            <a:off x="4410075" y="5410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65" name="Line 76"/>
          <p:cNvSpPr>
            <a:spLocks noChangeShapeType="1"/>
          </p:cNvSpPr>
          <p:nvPr/>
        </p:nvSpPr>
        <p:spPr bwMode="auto">
          <a:xfrm>
            <a:off x="6705600" y="5410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66" name="AutoShape 77"/>
          <p:cNvSpPr>
            <a:spLocks noChangeArrowheads="1"/>
          </p:cNvSpPr>
          <p:nvPr/>
        </p:nvSpPr>
        <p:spPr bwMode="auto">
          <a:xfrm rot="-5400000">
            <a:off x="1562100" y="3336925"/>
            <a:ext cx="533400" cy="190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X</a:t>
            </a:r>
          </a:p>
        </p:txBody>
      </p:sp>
      <p:sp>
        <p:nvSpPr>
          <p:cNvPr id="29767" name="Line 78"/>
          <p:cNvSpPr>
            <a:spLocks noChangeShapeType="1"/>
          </p:cNvSpPr>
          <p:nvPr/>
        </p:nvSpPr>
        <p:spPr bwMode="auto">
          <a:xfrm>
            <a:off x="1676400" y="5410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68" name="Rectangle 79"/>
          <p:cNvSpPr>
            <a:spLocks noChangeArrowheads="1"/>
          </p:cNvSpPr>
          <p:nvPr/>
        </p:nvSpPr>
        <p:spPr bwMode="auto">
          <a:xfrm>
            <a:off x="3962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noop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29769" name="Rectangle 80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 </a:t>
            </a:r>
          </a:p>
        </p:txBody>
      </p:sp>
      <p:sp>
        <p:nvSpPr>
          <p:cNvPr id="29770" name="Rectangle 81"/>
          <p:cNvSpPr>
            <a:spLocks noChangeArrowheads="1"/>
          </p:cNvSpPr>
          <p:nvPr/>
        </p:nvSpPr>
        <p:spPr bwMode="auto">
          <a:xfrm>
            <a:off x="3962400" y="3505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9771" name="Rectangle 82"/>
          <p:cNvSpPr>
            <a:spLocks noChangeArrowheads="1"/>
          </p:cNvSpPr>
          <p:nvPr/>
        </p:nvSpPr>
        <p:spPr bwMode="auto">
          <a:xfrm>
            <a:off x="3962400" y="2895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9772" name="Rectangle 83"/>
          <p:cNvSpPr>
            <a:spLocks noChangeArrowheads="1"/>
          </p:cNvSpPr>
          <p:nvPr/>
        </p:nvSpPr>
        <p:spPr bwMode="auto">
          <a:xfrm>
            <a:off x="39624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b="1" dirty="0">
              <a:latin typeface="Calibri" pitchFamily="34" charset="0"/>
            </a:endParaRPr>
          </a:p>
        </p:txBody>
      </p:sp>
      <p:sp>
        <p:nvSpPr>
          <p:cNvPr id="29773" name="Rectangle 84"/>
          <p:cNvSpPr>
            <a:spLocks noChangeArrowheads="1"/>
          </p:cNvSpPr>
          <p:nvPr/>
        </p:nvSpPr>
        <p:spPr bwMode="auto">
          <a:xfrm>
            <a:off x="11430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2</a:t>
            </a:r>
          </a:p>
        </p:txBody>
      </p:sp>
      <p:sp>
        <p:nvSpPr>
          <p:cNvPr id="29774" name="Rectangle 85"/>
          <p:cNvSpPr>
            <a:spLocks noChangeArrowheads="1"/>
          </p:cNvSpPr>
          <p:nvPr/>
        </p:nvSpPr>
        <p:spPr bwMode="auto">
          <a:xfrm>
            <a:off x="6248400" y="1828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>
              <a:latin typeface="Calibri" pitchFamily="34" charset="0"/>
            </a:endParaRPr>
          </a:p>
        </p:txBody>
      </p:sp>
      <p:sp>
        <p:nvSpPr>
          <p:cNvPr id="29775" name="Rectangle 86"/>
          <p:cNvSpPr>
            <a:spLocks noChangeArrowheads="1"/>
          </p:cNvSpPr>
          <p:nvPr/>
        </p:nvSpPr>
        <p:spPr bwMode="auto">
          <a:xfrm>
            <a:off x="62484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9776" name="Rectangle 87"/>
          <p:cNvSpPr>
            <a:spLocks noChangeArrowheads="1"/>
          </p:cNvSpPr>
          <p:nvPr/>
        </p:nvSpPr>
        <p:spPr bwMode="auto">
          <a:xfrm>
            <a:off x="6248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noop</a:t>
            </a:r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9777" name="Rectangle 88"/>
          <p:cNvSpPr>
            <a:spLocks noChangeArrowheads="1"/>
          </p:cNvSpPr>
          <p:nvPr/>
        </p:nvSpPr>
        <p:spPr bwMode="auto">
          <a:xfrm>
            <a:off x="6248400" y="4343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9778" name="Rectangle 89"/>
          <p:cNvSpPr>
            <a:spLocks noChangeArrowheads="1"/>
          </p:cNvSpPr>
          <p:nvPr/>
        </p:nvSpPr>
        <p:spPr bwMode="auto">
          <a:xfrm>
            <a:off x="78486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add</a:t>
            </a:r>
          </a:p>
        </p:txBody>
      </p:sp>
      <p:sp>
        <p:nvSpPr>
          <p:cNvPr id="29779" name="Rectangle 90"/>
          <p:cNvSpPr>
            <a:spLocks noChangeArrowheads="1"/>
          </p:cNvSpPr>
          <p:nvPr/>
        </p:nvSpPr>
        <p:spPr bwMode="auto">
          <a:xfrm>
            <a:off x="7848600" y="2667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21</a:t>
            </a:r>
          </a:p>
        </p:txBody>
      </p:sp>
      <p:sp>
        <p:nvSpPr>
          <p:cNvPr id="29780" name="Rectangle 91"/>
          <p:cNvSpPr>
            <a:spLocks noChangeArrowheads="1"/>
          </p:cNvSpPr>
          <p:nvPr/>
        </p:nvSpPr>
        <p:spPr bwMode="auto">
          <a:xfrm>
            <a:off x="78486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 </a:t>
            </a:r>
          </a:p>
        </p:txBody>
      </p:sp>
      <p:sp>
        <p:nvSpPr>
          <p:cNvPr id="29781" name="Line 92"/>
          <p:cNvSpPr>
            <a:spLocks noChangeShapeType="1"/>
          </p:cNvSpPr>
          <p:nvPr/>
        </p:nvSpPr>
        <p:spPr bwMode="auto">
          <a:xfrm>
            <a:off x="8939213" y="3048000"/>
            <a:ext cx="128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82" name="Line 93"/>
          <p:cNvSpPr>
            <a:spLocks noChangeShapeType="1"/>
          </p:cNvSpPr>
          <p:nvPr/>
        </p:nvSpPr>
        <p:spPr bwMode="auto">
          <a:xfrm>
            <a:off x="9067800" y="30480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83" name="Rectangle 94"/>
          <p:cNvSpPr>
            <a:spLocks noChangeArrowheads="1"/>
          </p:cNvSpPr>
          <p:nvPr/>
        </p:nvSpPr>
        <p:spPr bwMode="auto">
          <a:xfrm>
            <a:off x="6248400" y="2438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9784" name="Rectangle 95"/>
          <p:cNvSpPr>
            <a:spLocks noChangeArrowheads="1"/>
          </p:cNvSpPr>
          <p:nvPr/>
        </p:nvSpPr>
        <p:spPr bwMode="auto">
          <a:xfrm rot="5400000">
            <a:off x="609600" y="30480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nor 3 4 5</a:t>
            </a:r>
          </a:p>
        </p:txBody>
      </p:sp>
      <p:sp>
        <p:nvSpPr>
          <p:cNvPr id="29785" name="Rectangle 96"/>
          <p:cNvSpPr>
            <a:spLocks noChangeArrowheads="1"/>
          </p:cNvSpPr>
          <p:nvPr/>
        </p:nvSpPr>
        <p:spPr bwMode="auto">
          <a:xfrm>
            <a:off x="3200400" y="2819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7</a:t>
            </a:r>
          </a:p>
        </p:txBody>
      </p:sp>
      <p:sp>
        <p:nvSpPr>
          <p:cNvPr id="29786" name="Rectangle 97"/>
          <p:cNvSpPr>
            <a:spLocks noChangeArrowheads="1"/>
          </p:cNvSpPr>
          <p:nvPr/>
        </p:nvSpPr>
        <p:spPr bwMode="auto">
          <a:xfrm>
            <a:off x="3200400" y="30480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10</a:t>
            </a:r>
          </a:p>
        </p:txBody>
      </p:sp>
      <p:sp>
        <p:nvSpPr>
          <p:cNvPr id="29787" name="Rectangle 98"/>
          <p:cNvSpPr>
            <a:spLocks noChangeArrowheads="1"/>
          </p:cNvSpPr>
          <p:nvPr/>
        </p:nvSpPr>
        <p:spPr bwMode="auto">
          <a:xfrm>
            <a:off x="3200400" y="3276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11</a:t>
            </a:r>
          </a:p>
        </p:txBody>
      </p:sp>
      <p:sp>
        <p:nvSpPr>
          <p:cNvPr id="29788" name="Rectangle 99"/>
          <p:cNvSpPr>
            <a:spLocks noChangeArrowheads="1"/>
          </p:cNvSpPr>
          <p:nvPr/>
        </p:nvSpPr>
        <p:spPr bwMode="auto">
          <a:xfrm>
            <a:off x="3200400" y="3505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9789" name="Rectangle 100"/>
          <p:cNvSpPr>
            <a:spLocks noChangeArrowheads="1"/>
          </p:cNvSpPr>
          <p:nvPr/>
        </p:nvSpPr>
        <p:spPr bwMode="auto">
          <a:xfrm>
            <a:off x="3200400" y="2590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14</a:t>
            </a:r>
          </a:p>
        </p:txBody>
      </p:sp>
      <p:sp>
        <p:nvSpPr>
          <p:cNvPr id="29790" name="Rectangle 101"/>
          <p:cNvSpPr>
            <a:spLocks noChangeArrowheads="1"/>
          </p:cNvSpPr>
          <p:nvPr/>
        </p:nvSpPr>
        <p:spPr bwMode="auto">
          <a:xfrm>
            <a:off x="3200400" y="3733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9791" name="Rectangle 102"/>
          <p:cNvSpPr>
            <a:spLocks noChangeArrowheads="1"/>
          </p:cNvSpPr>
          <p:nvPr/>
        </p:nvSpPr>
        <p:spPr bwMode="auto">
          <a:xfrm>
            <a:off x="3200400" y="23622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92" name="Rectangle 103"/>
          <p:cNvSpPr>
            <a:spLocks noChangeArrowheads="1"/>
          </p:cNvSpPr>
          <p:nvPr/>
        </p:nvSpPr>
        <p:spPr bwMode="auto">
          <a:xfrm>
            <a:off x="3200400" y="3962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29793" name="Rectangle 104"/>
          <p:cNvSpPr>
            <a:spLocks noChangeArrowheads="1"/>
          </p:cNvSpPr>
          <p:nvPr/>
        </p:nvSpPr>
        <p:spPr bwMode="auto">
          <a:xfrm>
            <a:off x="2957513" y="2828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R2</a:t>
            </a:r>
          </a:p>
        </p:txBody>
      </p:sp>
      <p:sp>
        <p:nvSpPr>
          <p:cNvPr id="29794" name="Rectangle 105"/>
          <p:cNvSpPr>
            <a:spLocks noChangeArrowheads="1"/>
          </p:cNvSpPr>
          <p:nvPr/>
        </p:nvSpPr>
        <p:spPr bwMode="auto">
          <a:xfrm>
            <a:off x="2957513" y="3057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R3</a:t>
            </a:r>
          </a:p>
        </p:txBody>
      </p:sp>
      <p:sp>
        <p:nvSpPr>
          <p:cNvPr id="29795" name="Rectangle 106"/>
          <p:cNvSpPr>
            <a:spLocks noChangeArrowheads="1"/>
          </p:cNvSpPr>
          <p:nvPr/>
        </p:nvSpPr>
        <p:spPr bwMode="auto">
          <a:xfrm>
            <a:off x="2957513" y="3286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R4</a:t>
            </a:r>
          </a:p>
        </p:txBody>
      </p:sp>
      <p:sp>
        <p:nvSpPr>
          <p:cNvPr id="29796" name="Rectangle 107"/>
          <p:cNvSpPr>
            <a:spLocks noChangeArrowheads="1"/>
          </p:cNvSpPr>
          <p:nvPr/>
        </p:nvSpPr>
        <p:spPr bwMode="auto">
          <a:xfrm>
            <a:off x="2957513" y="3514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R5</a:t>
            </a:r>
          </a:p>
        </p:txBody>
      </p:sp>
      <p:sp>
        <p:nvSpPr>
          <p:cNvPr id="29797" name="Rectangle 108"/>
          <p:cNvSpPr>
            <a:spLocks noChangeArrowheads="1"/>
          </p:cNvSpPr>
          <p:nvPr/>
        </p:nvSpPr>
        <p:spPr bwMode="auto">
          <a:xfrm>
            <a:off x="2957513" y="2600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R1</a:t>
            </a:r>
          </a:p>
        </p:txBody>
      </p:sp>
      <p:sp>
        <p:nvSpPr>
          <p:cNvPr id="29798" name="Rectangle 109"/>
          <p:cNvSpPr>
            <a:spLocks noChangeArrowheads="1"/>
          </p:cNvSpPr>
          <p:nvPr/>
        </p:nvSpPr>
        <p:spPr bwMode="auto">
          <a:xfrm>
            <a:off x="2957513" y="3743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R6</a:t>
            </a:r>
          </a:p>
        </p:txBody>
      </p:sp>
      <p:sp>
        <p:nvSpPr>
          <p:cNvPr id="29799" name="Rectangle 110"/>
          <p:cNvSpPr>
            <a:spLocks noChangeArrowheads="1"/>
          </p:cNvSpPr>
          <p:nvPr/>
        </p:nvSpPr>
        <p:spPr bwMode="auto">
          <a:xfrm>
            <a:off x="2957513" y="2371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R0</a:t>
            </a:r>
          </a:p>
        </p:txBody>
      </p:sp>
      <p:sp>
        <p:nvSpPr>
          <p:cNvPr id="29800" name="Rectangle 111"/>
          <p:cNvSpPr>
            <a:spLocks noChangeArrowheads="1"/>
          </p:cNvSpPr>
          <p:nvPr/>
        </p:nvSpPr>
        <p:spPr bwMode="auto">
          <a:xfrm>
            <a:off x="2957513" y="3971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R7</a:t>
            </a:r>
          </a:p>
        </p:txBody>
      </p:sp>
      <p:sp>
        <p:nvSpPr>
          <p:cNvPr id="29801" name="Text Box 112"/>
          <p:cNvSpPr txBox="1">
            <a:spLocks noChangeArrowheads="1"/>
          </p:cNvSpPr>
          <p:nvPr/>
        </p:nvSpPr>
        <p:spPr bwMode="auto">
          <a:xfrm>
            <a:off x="2228850" y="2662238"/>
            <a:ext cx="48109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regA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29802" name="Text Box 113"/>
          <p:cNvSpPr txBox="1">
            <a:spLocks noChangeArrowheads="1"/>
          </p:cNvSpPr>
          <p:nvPr/>
        </p:nvSpPr>
        <p:spPr bwMode="auto">
          <a:xfrm>
            <a:off x="2233613" y="2886075"/>
            <a:ext cx="47468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regB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29803" name="Rectangle 114"/>
          <p:cNvSpPr>
            <a:spLocks noChangeArrowheads="1"/>
          </p:cNvSpPr>
          <p:nvPr/>
        </p:nvSpPr>
        <p:spPr bwMode="auto">
          <a:xfrm>
            <a:off x="19812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9804" name="Rectangle 115"/>
          <p:cNvSpPr>
            <a:spLocks noChangeArrowheads="1"/>
          </p:cNvSpPr>
          <p:nvPr/>
        </p:nvSpPr>
        <p:spPr bwMode="auto">
          <a:xfrm>
            <a:off x="22098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9805" name="Rectangle 116"/>
          <p:cNvSpPr>
            <a:spLocks noChangeArrowheads="1"/>
          </p:cNvSpPr>
          <p:nvPr/>
        </p:nvSpPr>
        <p:spPr bwMode="auto">
          <a:xfrm>
            <a:off x="24384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9806" name="Line 117"/>
          <p:cNvSpPr>
            <a:spLocks noChangeShapeType="1"/>
          </p:cNvSpPr>
          <p:nvPr/>
        </p:nvSpPr>
        <p:spPr bwMode="auto">
          <a:xfrm>
            <a:off x="2667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807" name="Line 118"/>
          <p:cNvSpPr>
            <a:spLocks noChangeShapeType="1"/>
          </p:cNvSpPr>
          <p:nvPr/>
        </p:nvSpPr>
        <p:spPr bwMode="auto">
          <a:xfrm flipH="1">
            <a:off x="2286000" y="5105400"/>
            <a:ext cx="678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808" name="Line 119"/>
          <p:cNvSpPr>
            <a:spLocks noChangeShapeType="1"/>
          </p:cNvSpPr>
          <p:nvPr/>
        </p:nvSpPr>
        <p:spPr bwMode="auto">
          <a:xfrm flipV="1">
            <a:off x="2286000" y="38862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809" name="Text Box 120"/>
          <p:cNvSpPr txBox="1">
            <a:spLocks noChangeArrowheads="1"/>
          </p:cNvSpPr>
          <p:nvPr/>
        </p:nvSpPr>
        <p:spPr bwMode="auto">
          <a:xfrm>
            <a:off x="2209800" y="3657600"/>
            <a:ext cx="471488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latin typeface="Calibri" pitchFamily="34" charset="0"/>
              </a:rPr>
              <a:t>data</a:t>
            </a:r>
          </a:p>
        </p:txBody>
      </p:sp>
      <p:sp>
        <p:nvSpPr>
          <p:cNvPr id="29810" name="Text Box 121"/>
          <p:cNvSpPr txBox="1">
            <a:spLocks noChangeArrowheads="1"/>
          </p:cNvSpPr>
          <p:nvPr/>
        </p:nvSpPr>
        <p:spPr bwMode="auto">
          <a:xfrm>
            <a:off x="1963738" y="2540000"/>
            <a:ext cx="31451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3</a:t>
            </a:r>
          </a:p>
        </p:txBody>
      </p:sp>
      <p:sp>
        <p:nvSpPr>
          <p:cNvPr id="29811" name="Text Box 122"/>
          <p:cNvSpPr txBox="1">
            <a:spLocks noChangeArrowheads="1"/>
          </p:cNvSpPr>
          <p:nvPr/>
        </p:nvSpPr>
        <p:spPr bwMode="auto">
          <a:xfrm>
            <a:off x="2411238" y="3224153"/>
            <a:ext cx="31451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3</a:t>
            </a:r>
          </a:p>
        </p:txBody>
      </p:sp>
      <p:sp>
        <p:nvSpPr>
          <p:cNvPr id="29812" name="Text Box 123"/>
          <p:cNvSpPr txBox="1">
            <a:spLocks noChangeArrowheads="1"/>
          </p:cNvSpPr>
          <p:nvPr/>
        </p:nvSpPr>
        <p:spPr bwMode="auto">
          <a:xfrm>
            <a:off x="3260725" y="41275"/>
            <a:ext cx="2547557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First half of cycle 5</a:t>
            </a:r>
          </a:p>
        </p:txBody>
      </p:sp>
      <p:sp>
        <p:nvSpPr>
          <p:cNvPr id="125" name="Line 64">
            <a:extLst>
              <a:ext uri="{FF2B5EF4-FFF2-40B4-BE49-F238E27FC236}">
                <a16:creationId xmlns:a16="http://schemas.microsoft.com/office/drawing/2014/main" id="{D7243F0B-BDEB-D34E-926E-329E0BC58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886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Rectangle 99">
            <a:extLst>
              <a:ext uri="{FF2B5EF4-FFF2-40B4-BE49-F238E27FC236}">
                <a16:creationId xmlns:a16="http://schemas.microsoft.com/office/drawing/2014/main" id="{DDDEA122-4971-2247-8822-D2F254CD6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505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77 </a:t>
            </a:r>
          </a:p>
        </p:txBody>
      </p:sp>
      <p:sp>
        <p:nvSpPr>
          <p:cNvPr id="128" name="Rectangle 101">
            <a:extLst>
              <a:ext uri="{FF2B5EF4-FFF2-40B4-BE49-F238E27FC236}">
                <a16:creationId xmlns:a16="http://schemas.microsoft.com/office/drawing/2014/main" id="{68B1D4F3-518A-7140-AFE3-80AB5D87F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</a:t>
            </a:r>
          </a:p>
        </p:txBody>
      </p:sp>
      <p:sp>
        <p:nvSpPr>
          <p:cNvPr id="129" name="Rectangle 103">
            <a:extLst>
              <a:ext uri="{FF2B5EF4-FFF2-40B4-BE49-F238E27FC236}">
                <a16:creationId xmlns:a16="http://schemas.microsoft.com/office/drawing/2014/main" id="{8D6FEB78-A130-7647-85C0-35055D423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962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802434-4BFF-1842-A145-0BE7EB498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693" y="1175444"/>
            <a:ext cx="1840338" cy="781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C664FCDE-20F2-45D1-98F9-E93B632C9325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30723" name="Group 2"/>
          <p:cNvGrpSpPr>
            <a:grpSpLocks/>
          </p:cNvGrpSpPr>
          <p:nvPr/>
        </p:nvGrpSpPr>
        <p:grpSpPr bwMode="auto">
          <a:xfrm>
            <a:off x="1524000" y="2286000"/>
            <a:ext cx="1443038" cy="1676400"/>
            <a:chOff x="1248" y="1584"/>
            <a:chExt cx="816" cy="960"/>
          </a:xfrm>
        </p:grpSpPr>
        <p:sp>
          <p:nvSpPr>
            <p:cNvPr id="30841" name="Oval 3" descr="Weave"/>
            <p:cNvSpPr>
              <a:spLocks noChangeArrowheads="1"/>
            </p:cNvSpPr>
            <p:nvPr/>
          </p:nvSpPr>
          <p:spPr bwMode="auto">
            <a:xfrm>
              <a:off x="1248" y="1728"/>
              <a:ext cx="816" cy="816"/>
            </a:xfrm>
            <a:prstGeom prst="ellipse">
              <a:avLst/>
            </a:prstGeom>
            <a:pattFill prst="weave">
              <a:fgClr>
                <a:srgbClr val="FF9900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30842" name="Text Box 4"/>
            <p:cNvSpPr txBox="1">
              <a:spLocks noChangeArrowheads="1"/>
            </p:cNvSpPr>
            <p:nvPr/>
          </p:nvSpPr>
          <p:spPr bwMode="auto">
            <a:xfrm>
              <a:off x="1248" y="1584"/>
              <a:ext cx="224" cy="1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  <a:latin typeface="Calibri" pitchFamily="34" charset="0"/>
                </a:rPr>
                <a:t>      </a:t>
              </a:r>
            </a:p>
          </p:txBody>
        </p:sp>
      </p:grpSp>
      <p:sp>
        <p:nvSpPr>
          <p:cNvPr id="30724" name="Line 5"/>
          <p:cNvSpPr>
            <a:spLocks noChangeShapeType="1"/>
          </p:cNvSpPr>
          <p:nvPr/>
        </p:nvSpPr>
        <p:spPr bwMode="auto">
          <a:xfrm>
            <a:off x="1676400" y="33528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25" name="Line 6"/>
          <p:cNvSpPr>
            <a:spLocks noChangeShapeType="1"/>
          </p:cNvSpPr>
          <p:nvPr/>
        </p:nvSpPr>
        <p:spPr bwMode="auto">
          <a:xfrm>
            <a:off x="1676400" y="35052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26" name="Line 7"/>
          <p:cNvSpPr>
            <a:spLocks noChangeShapeType="1"/>
          </p:cNvSpPr>
          <p:nvPr/>
        </p:nvSpPr>
        <p:spPr bwMode="auto">
          <a:xfrm>
            <a:off x="1905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27" name="Line 8"/>
          <p:cNvSpPr>
            <a:spLocks noChangeShapeType="1"/>
          </p:cNvSpPr>
          <p:nvPr/>
        </p:nvSpPr>
        <p:spPr bwMode="auto">
          <a:xfrm flipH="1" flipV="1">
            <a:off x="5229225" y="3876675"/>
            <a:ext cx="117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28" name="Line 9"/>
          <p:cNvSpPr>
            <a:spLocks noChangeShapeType="1"/>
          </p:cNvSpPr>
          <p:nvPr/>
        </p:nvSpPr>
        <p:spPr bwMode="auto">
          <a:xfrm flipV="1">
            <a:off x="5715000" y="25908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29" name="Rectangle 10"/>
          <p:cNvSpPr>
            <a:spLocks noChangeArrowheads="1"/>
          </p:cNvSpPr>
          <p:nvPr/>
        </p:nvSpPr>
        <p:spPr bwMode="auto">
          <a:xfrm>
            <a:off x="6248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730" name="Line 11"/>
          <p:cNvSpPr>
            <a:spLocks noChangeShapeType="1"/>
          </p:cNvSpPr>
          <p:nvPr/>
        </p:nvSpPr>
        <p:spPr bwMode="auto">
          <a:xfrm>
            <a:off x="6705600" y="44958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31" name="Rectangle 12"/>
          <p:cNvSpPr>
            <a:spLocks noChangeArrowheads="1"/>
          </p:cNvSpPr>
          <p:nvPr/>
        </p:nvSpPr>
        <p:spPr bwMode="auto">
          <a:xfrm>
            <a:off x="152400" y="2933700"/>
            <a:ext cx="3048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PC</a:t>
            </a:r>
          </a:p>
        </p:txBody>
      </p:sp>
      <p:sp>
        <p:nvSpPr>
          <p:cNvPr id="30732" name="Rectangle 13"/>
          <p:cNvSpPr>
            <a:spLocks noChangeArrowheads="1"/>
          </p:cNvSpPr>
          <p:nvPr/>
        </p:nvSpPr>
        <p:spPr bwMode="auto">
          <a:xfrm>
            <a:off x="609600" y="2857500"/>
            <a:ext cx="4572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Inst</a:t>
            </a:r>
          </a:p>
          <a:p>
            <a:pPr algn="ctr"/>
            <a:r>
              <a:rPr lang="en-US" sz="1400" dirty="0" err="1">
                <a:latin typeface="Calibri" pitchFamily="34" charset="0"/>
              </a:rPr>
              <a:t>mem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0733" name="Rectangle 14"/>
          <p:cNvSpPr>
            <a:spLocks noChangeArrowheads="1"/>
          </p:cNvSpPr>
          <p:nvPr/>
        </p:nvSpPr>
        <p:spPr bwMode="auto">
          <a:xfrm rot="-5400000">
            <a:off x="2247900" y="28575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Calibri" pitchFamily="34" charset="0"/>
              </a:rPr>
              <a:t>Register file</a:t>
            </a: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30734" name="AutoShape 15"/>
          <p:cNvSpPr>
            <a:spLocks noChangeArrowheads="1"/>
          </p:cNvSpPr>
          <p:nvPr/>
        </p:nvSpPr>
        <p:spPr bwMode="auto">
          <a:xfrm rot="-5400000">
            <a:off x="8286750" y="29146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grpSp>
        <p:nvGrpSpPr>
          <p:cNvPr id="30735" name="Group 16"/>
          <p:cNvGrpSpPr>
            <a:grpSpLocks/>
          </p:cNvGrpSpPr>
          <p:nvPr/>
        </p:nvGrpSpPr>
        <p:grpSpPr bwMode="auto">
          <a:xfrm>
            <a:off x="5334000" y="2743200"/>
            <a:ext cx="531985" cy="1371600"/>
            <a:chOff x="-72" y="2365"/>
            <a:chExt cx="389" cy="1056"/>
          </a:xfrm>
        </p:grpSpPr>
        <p:sp>
          <p:nvSpPr>
            <p:cNvPr id="30839" name="Freeform 17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598 w 672"/>
                <a:gd name="T1" fmla="*/ 854 h 288"/>
                <a:gd name="T2" fmla="*/ 6438 w 672"/>
                <a:gd name="T3" fmla="*/ 0 h 288"/>
                <a:gd name="T4" fmla="*/ 4141 w 672"/>
                <a:gd name="T5" fmla="*/ 0 h 288"/>
                <a:gd name="T6" fmla="*/ 3679 w 672"/>
                <a:gd name="T7" fmla="*/ 285 h 288"/>
                <a:gd name="T8" fmla="*/ 2763 w 672"/>
                <a:gd name="T9" fmla="*/ 285 h 288"/>
                <a:gd name="T10" fmla="*/ 2296 w 672"/>
                <a:gd name="T11" fmla="*/ 0 h 288"/>
                <a:gd name="T12" fmla="*/ 0 w 672"/>
                <a:gd name="T13" fmla="*/ 0 h 288"/>
                <a:gd name="T14" fmla="*/ 1842 w 672"/>
                <a:gd name="T15" fmla="*/ 854 h 288"/>
                <a:gd name="T16" fmla="*/ 4598 w 672"/>
                <a:gd name="T17" fmla="*/ 854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0840" name="Text Box 18"/>
            <p:cNvSpPr txBox="1">
              <a:spLocks noChangeArrowheads="1"/>
            </p:cNvSpPr>
            <p:nvPr/>
          </p:nvSpPr>
          <p:spPr bwMode="auto">
            <a:xfrm>
              <a:off x="96" y="2630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A</a:t>
              </a:r>
            </a:p>
            <a:p>
              <a:r>
                <a:rPr lang="en-US" sz="1400" b="1" dirty="0">
                  <a:latin typeface="Calibri" pitchFamily="34" charset="0"/>
                </a:rPr>
                <a:t>L</a:t>
              </a:r>
            </a:p>
            <a:p>
              <a:r>
                <a:rPr lang="en-US" sz="1400" b="1" dirty="0">
                  <a:latin typeface="Calibri" pitchFamily="34" charset="0"/>
                </a:rPr>
                <a:t>U</a:t>
              </a:r>
            </a:p>
          </p:txBody>
        </p:sp>
      </p:grpSp>
      <p:sp>
        <p:nvSpPr>
          <p:cNvPr id="30736" name="AutoShape 19"/>
          <p:cNvSpPr>
            <a:spLocks noChangeArrowheads="1"/>
          </p:cNvSpPr>
          <p:nvPr/>
        </p:nvSpPr>
        <p:spPr bwMode="auto">
          <a:xfrm rot="5400000" flipH="1">
            <a:off x="171450" y="1047750"/>
            <a:ext cx="7620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X</a:t>
            </a:r>
          </a:p>
        </p:txBody>
      </p:sp>
      <p:sp>
        <p:nvSpPr>
          <p:cNvPr id="30737" name="Rectangle 20"/>
          <p:cNvSpPr>
            <a:spLocks noChangeArrowheads="1"/>
          </p:cNvSpPr>
          <p:nvPr/>
        </p:nvSpPr>
        <p:spPr bwMode="auto">
          <a:xfrm>
            <a:off x="304800" y="18288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8" name="Rectangle 21"/>
          <p:cNvSpPr>
            <a:spLocks noChangeArrowheads="1"/>
          </p:cNvSpPr>
          <p:nvPr/>
        </p:nvSpPr>
        <p:spPr bwMode="auto">
          <a:xfrm>
            <a:off x="1143000" y="800100"/>
            <a:ext cx="457200" cy="529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739" name="Rectangle 22"/>
          <p:cNvSpPr>
            <a:spLocks noChangeArrowheads="1"/>
          </p:cNvSpPr>
          <p:nvPr/>
        </p:nvSpPr>
        <p:spPr bwMode="auto">
          <a:xfrm>
            <a:off x="3962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740" name="Rectangle 23"/>
          <p:cNvSpPr>
            <a:spLocks noChangeArrowheads="1"/>
          </p:cNvSpPr>
          <p:nvPr/>
        </p:nvSpPr>
        <p:spPr bwMode="auto">
          <a:xfrm>
            <a:off x="7010400" y="2971800"/>
            <a:ext cx="6858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Data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memory</a:t>
            </a:r>
          </a:p>
        </p:txBody>
      </p:sp>
      <p:sp>
        <p:nvSpPr>
          <p:cNvPr id="30741" name="Rectangle 24"/>
          <p:cNvSpPr>
            <a:spLocks noChangeArrowheads="1"/>
          </p:cNvSpPr>
          <p:nvPr/>
        </p:nvSpPr>
        <p:spPr bwMode="auto">
          <a:xfrm>
            <a:off x="78486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30742" name="Group 25"/>
          <p:cNvGrpSpPr>
            <a:grpSpLocks/>
          </p:cNvGrpSpPr>
          <p:nvPr/>
        </p:nvGrpSpPr>
        <p:grpSpPr bwMode="auto">
          <a:xfrm>
            <a:off x="609600" y="1828800"/>
            <a:ext cx="427038" cy="762000"/>
            <a:chOff x="624" y="1248"/>
            <a:chExt cx="269" cy="480"/>
          </a:xfrm>
        </p:grpSpPr>
        <p:sp>
          <p:nvSpPr>
            <p:cNvPr id="30837" name="Freeform 26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0838" name="Text Box 27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grpSp>
        <p:nvGrpSpPr>
          <p:cNvPr id="30743" name="Group 28"/>
          <p:cNvGrpSpPr>
            <a:grpSpLocks/>
          </p:cNvGrpSpPr>
          <p:nvPr/>
        </p:nvGrpSpPr>
        <p:grpSpPr bwMode="auto">
          <a:xfrm>
            <a:off x="4876800" y="1600200"/>
            <a:ext cx="427038" cy="762000"/>
            <a:chOff x="624" y="1248"/>
            <a:chExt cx="269" cy="480"/>
          </a:xfrm>
        </p:grpSpPr>
        <p:sp>
          <p:nvSpPr>
            <p:cNvPr id="30835" name="Freeform 29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0836" name="Text Box 30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sp>
        <p:nvSpPr>
          <p:cNvPr id="30744" name="Line 31"/>
          <p:cNvSpPr>
            <a:spLocks noChangeShapeType="1"/>
          </p:cNvSpPr>
          <p:nvPr/>
        </p:nvSpPr>
        <p:spPr bwMode="auto">
          <a:xfrm>
            <a:off x="1066800" y="328295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45" name="Line 32"/>
          <p:cNvSpPr>
            <a:spLocks noChangeShapeType="1"/>
          </p:cNvSpPr>
          <p:nvPr/>
        </p:nvSpPr>
        <p:spPr bwMode="auto">
          <a:xfrm>
            <a:off x="990600" y="2209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46" name="Line 33"/>
          <p:cNvSpPr>
            <a:spLocks noChangeShapeType="1"/>
          </p:cNvSpPr>
          <p:nvPr/>
        </p:nvSpPr>
        <p:spPr bwMode="auto">
          <a:xfrm flipV="1">
            <a:off x="1066800" y="1447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47" name="Line 34"/>
          <p:cNvSpPr>
            <a:spLocks noChangeShapeType="1"/>
          </p:cNvSpPr>
          <p:nvPr/>
        </p:nvSpPr>
        <p:spPr bwMode="auto">
          <a:xfrm flipH="1">
            <a:off x="714375" y="1447800"/>
            <a:ext cx="428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48" name="Line 35"/>
          <p:cNvSpPr>
            <a:spLocks noChangeShapeType="1"/>
          </p:cNvSpPr>
          <p:nvPr/>
        </p:nvSpPr>
        <p:spPr bwMode="auto">
          <a:xfrm>
            <a:off x="538163" y="1938338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49" name="Line 36"/>
          <p:cNvSpPr>
            <a:spLocks noChangeShapeType="1"/>
          </p:cNvSpPr>
          <p:nvPr/>
        </p:nvSpPr>
        <p:spPr bwMode="auto">
          <a:xfrm flipV="1">
            <a:off x="457200" y="3276600"/>
            <a:ext cx="1524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50" name="Line 37"/>
          <p:cNvSpPr>
            <a:spLocks noChangeShapeType="1"/>
          </p:cNvSpPr>
          <p:nvPr/>
        </p:nvSpPr>
        <p:spPr bwMode="auto">
          <a:xfrm flipV="1">
            <a:off x="533400" y="2438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51" name="Line 38"/>
          <p:cNvSpPr>
            <a:spLocks noChangeShapeType="1"/>
          </p:cNvSpPr>
          <p:nvPr/>
        </p:nvSpPr>
        <p:spPr bwMode="auto">
          <a:xfrm>
            <a:off x="533400" y="24384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52" name="Line 39"/>
          <p:cNvSpPr>
            <a:spLocks noChangeShapeType="1"/>
          </p:cNvSpPr>
          <p:nvPr/>
        </p:nvSpPr>
        <p:spPr bwMode="auto">
          <a:xfrm flipV="1">
            <a:off x="76200" y="12192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53" name="Line 40"/>
          <p:cNvSpPr>
            <a:spLocks noChangeShapeType="1"/>
          </p:cNvSpPr>
          <p:nvPr/>
        </p:nvSpPr>
        <p:spPr bwMode="auto">
          <a:xfrm>
            <a:off x="76200" y="1219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54" name="Line 41"/>
          <p:cNvSpPr>
            <a:spLocks noChangeShapeType="1"/>
          </p:cNvSpPr>
          <p:nvPr/>
        </p:nvSpPr>
        <p:spPr bwMode="auto">
          <a:xfrm>
            <a:off x="76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55" name="Line 42"/>
          <p:cNvSpPr>
            <a:spLocks noChangeShapeType="1"/>
          </p:cNvSpPr>
          <p:nvPr/>
        </p:nvSpPr>
        <p:spPr bwMode="auto">
          <a:xfrm>
            <a:off x="1600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56" name="Line 43"/>
          <p:cNvSpPr>
            <a:spLocks noChangeShapeType="1"/>
          </p:cNvSpPr>
          <p:nvPr/>
        </p:nvSpPr>
        <p:spPr bwMode="auto">
          <a:xfrm>
            <a:off x="1676400" y="2895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57" name="Line 44"/>
          <p:cNvSpPr>
            <a:spLocks noChangeShapeType="1"/>
          </p:cNvSpPr>
          <p:nvPr/>
        </p:nvSpPr>
        <p:spPr bwMode="auto">
          <a:xfrm>
            <a:off x="1676400" y="4267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58" name="Line 45"/>
          <p:cNvSpPr>
            <a:spLocks noChangeShapeType="1"/>
          </p:cNvSpPr>
          <p:nvPr/>
        </p:nvSpPr>
        <p:spPr bwMode="auto">
          <a:xfrm>
            <a:off x="1676400" y="2895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59" name="Line 46"/>
          <p:cNvSpPr>
            <a:spLocks noChangeShapeType="1"/>
          </p:cNvSpPr>
          <p:nvPr/>
        </p:nvSpPr>
        <p:spPr bwMode="auto">
          <a:xfrm>
            <a:off x="1676400" y="3124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60" name="Line 47"/>
          <p:cNvSpPr>
            <a:spLocks noChangeShapeType="1"/>
          </p:cNvSpPr>
          <p:nvPr/>
        </p:nvSpPr>
        <p:spPr bwMode="auto">
          <a:xfrm>
            <a:off x="3581400" y="36576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61" name="Line 48"/>
          <p:cNvSpPr>
            <a:spLocks noChangeShapeType="1"/>
          </p:cNvSpPr>
          <p:nvPr/>
        </p:nvSpPr>
        <p:spPr bwMode="auto">
          <a:xfrm>
            <a:off x="3581400" y="3048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62" name="Line 49"/>
          <p:cNvSpPr>
            <a:spLocks noChangeShapeType="1"/>
          </p:cNvSpPr>
          <p:nvPr/>
        </p:nvSpPr>
        <p:spPr bwMode="auto">
          <a:xfrm>
            <a:off x="4419600" y="3657600"/>
            <a:ext cx="457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63" name="Line 50"/>
          <p:cNvSpPr>
            <a:spLocks noChangeShapeType="1"/>
          </p:cNvSpPr>
          <p:nvPr/>
        </p:nvSpPr>
        <p:spPr bwMode="auto">
          <a:xfrm>
            <a:off x="4419600" y="3048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64" name="Line 51"/>
          <p:cNvSpPr>
            <a:spLocks noChangeShapeType="1"/>
          </p:cNvSpPr>
          <p:nvPr/>
        </p:nvSpPr>
        <p:spPr bwMode="auto">
          <a:xfrm flipV="1">
            <a:off x="1600200" y="22098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65" name="Line 52"/>
          <p:cNvSpPr>
            <a:spLocks noChangeShapeType="1"/>
          </p:cNvSpPr>
          <p:nvPr/>
        </p:nvSpPr>
        <p:spPr bwMode="auto">
          <a:xfrm>
            <a:off x="4419600" y="2209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66" name="Line 53"/>
          <p:cNvSpPr>
            <a:spLocks noChangeShapeType="1"/>
          </p:cNvSpPr>
          <p:nvPr/>
        </p:nvSpPr>
        <p:spPr bwMode="auto">
          <a:xfrm>
            <a:off x="4419600" y="42672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67" name="Line 54"/>
          <p:cNvSpPr>
            <a:spLocks noChangeShapeType="1"/>
          </p:cNvSpPr>
          <p:nvPr/>
        </p:nvSpPr>
        <p:spPr bwMode="auto">
          <a:xfrm flipV="1">
            <a:off x="4572000" y="17526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68" name="Line 55"/>
          <p:cNvSpPr>
            <a:spLocks noChangeShapeType="1"/>
          </p:cNvSpPr>
          <p:nvPr/>
        </p:nvSpPr>
        <p:spPr bwMode="auto">
          <a:xfrm>
            <a:off x="4572000" y="1752600"/>
            <a:ext cx="30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69" name="AutoShape 56"/>
          <p:cNvSpPr>
            <a:spLocks noChangeArrowheads="1"/>
          </p:cNvSpPr>
          <p:nvPr/>
        </p:nvSpPr>
        <p:spPr bwMode="auto">
          <a:xfrm rot="-5400000">
            <a:off x="45529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sp>
        <p:nvSpPr>
          <p:cNvPr id="30770" name="Line 57"/>
          <p:cNvSpPr>
            <a:spLocks noChangeShapeType="1"/>
          </p:cNvSpPr>
          <p:nvPr/>
        </p:nvSpPr>
        <p:spPr bwMode="auto">
          <a:xfrm>
            <a:off x="5815013" y="3429000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71" name="Line 58"/>
          <p:cNvSpPr>
            <a:spLocks noChangeShapeType="1"/>
          </p:cNvSpPr>
          <p:nvPr/>
        </p:nvSpPr>
        <p:spPr bwMode="auto">
          <a:xfrm>
            <a:off x="5257800" y="1981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72" name="Line 59"/>
          <p:cNvSpPr>
            <a:spLocks noChangeShapeType="1"/>
          </p:cNvSpPr>
          <p:nvPr/>
        </p:nvSpPr>
        <p:spPr bwMode="auto">
          <a:xfrm>
            <a:off x="67056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73" name="Line 60"/>
          <p:cNvSpPr>
            <a:spLocks noChangeShapeType="1"/>
          </p:cNvSpPr>
          <p:nvPr/>
        </p:nvSpPr>
        <p:spPr bwMode="auto">
          <a:xfrm flipV="1">
            <a:off x="6934200" y="2819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74" name="Line 61"/>
          <p:cNvSpPr>
            <a:spLocks noChangeShapeType="1"/>
          </p:cNvSpPr>
          <p:nvPr/>
        </p:nvSpPr>
        <p:spPr bwMode="auto">
          <a:xfrm>
            <a:off x="6934200" y="2819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75" name="Line 62"/>
          <p:cNvSpPr>
            <a:spLocks noChangeShapeType="1"/>
          </p:cNvSpPr>
          <p:nvPr/>
        </p:nvSpPr>
        <p:spPr bwMode="auto">
          <a:xfrm>
            <a:off x="7696200" y="3352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76" name="Line 63"/>
          <p:cNvSpPr>
            <a:spLocks noChangeShapeType="1"/>
          </p:cNvSpPr>
          <p:nvPr/>
        </p:nvSpPr>
        <p:spPr bwMode="auto">
          <a:xfrm>
            <a:off x="83058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77" name="Line 64"/>
          <p:cNvSpPr>
            <a:spLocks noChangeShapeType="1"/>
          </p:cNvSpPr>
          <p:nvPr/>
        </p:nvSpPr>
        <p:spPr bwMode="auto">
          <a:xfrm>
            <a:off x="8305800" y="2819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78" name="Line 65"/>
          <p:cNvSpPr>
            <a:spLocks noChangeShapeType="1"/>
          </p:cNvSpPr>
          <p:nvPr/>
        </p:nvSpPr>
        <p:spPr bwMode="auto">
          <a:xfrm>
            <a:off x="4495800" y="36576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79" name="Line 66"/>
          <p:cNvSpPr>
            <a:spLocks noChangeShapeType="1"/>
          </p:cNvSpPr>
          <p:nvPr/>
        </p:nvSpPr>
        <p:spPr bwMode="auto">
          <a:xfrm>
            <a:off x="4495800" y="4495800"/>
            <a:ext cx="17526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80" name="Line 67"/>
          <p:cNvSpPr>
            <a:spLocks noChangeShapeType="1"/>
          </p:cNvSpPr>
          <p:nvPr/>
        </p:nvSpPr>
        <p:spPr bwMode="auto">
          <a:xfrm>
            <a:off x="2286000" y="38862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81" name="Line 68"/>
          <p:cNvSpPr>
            <a:spLocks noChangeShapeType="1"/>
          </p:cNvSpPr>
          <p:nvPr/>
        </p:nvSpPr>
        <p:spPr bwMode="auto">
          <a:xfrm>
            <a:off x="6705600" y="1981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82" name="Line 69"/>
          <p:cNvSpPr>
            <a:spLocks noChangeShapeType="1"/>
          </p:cNvSpPr>
          <p:nvPr/>
        </p:nvSpPr>
        <p:spPr bwMode="auto">
          <a:xfrm flipV="1">
            <a:off x="6934200" y="990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83" name="Line 70"/>
          <p:cNvSpPr>
            <a:spLocks noChangeShapeType="1"/>
          </p:cNvSpPr>
          <p:nvPr/>
        </p:nvSpPr>
        <p:spPr bwMode="auto">
          <a:xfrm flipH="1">
            <a:off x="719138" y="990600"/>
            <a:ext cx="6215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84" name="Text Box 71"/>
          <p:cNvSpPr txBox="1">
            <a:spLocks noChangeArrowheads="1"/>
          </p:cNvSpPr>
          <p:nvPr/>
        </p:nvSpPr>
        <p:spPr bwMode="auto">
          <a:xfrm>
            <a:off x="1143000" y="6035675"/>
            <a:ext cx="532262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IF/</a:t>
            </a:r>
          </a:p>
          <a:p>
            <a:r>
              <a:rPr lang="en-US" b="1" dirty="0">
                <a:latin typeface="Calibri" pitchFamily="34" charset="0"/>
              </a:rPr>
              <a:t>ID</a:t>
            </a:r>
          </a:p>
        </p:txBody>
      </p:sp>
      <p:sp>
        <p:nvSpPr>
          <p:cNvPr id="30785" name="Text Box 72"/>
          <p:cNvSpPr txBox="1">
            <a:spLocks noChangeArrowheads="1"/>
          </p:cNvSpPr>
          <p:nvPr/>
        </p:nvSpPr>
        <p:spPr bwMode="auto">
          <a:xfrm>
            <a:off x="3733800" y="6035675"/>
            <a:ext cx="612668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ID/</a:t>
            </a:r>
          </a:p>
          <a:p>
            <a:r>
              <a:rPr lang="en-US" b="1" dirty="0">
                <a:latin typeface="Calibri" pitchFamily="34" charset="0"/>
              </a:rPr>
              <a:t>EX</a:t>
            </a:r>
          </a:p>
        </p:txBody>
      </p:sp>
      <p:sp>
        <p:nvSpPr>
          <p:cNvPr id="30786" name="Text Box 73"/>
          <p:cNvSpPr txBox="1">
            <a:spLocks noChangeArrowheads="1"/>
          </p:cNvSpPr>
          <p:nvPr/>
        </p:nvSpPr>
        <p:spPr bwMode="auto">
          <a:xfrm>
            <a:off x="6016240" y="6035675"/>
            <a:ext cx="867545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EX/</a:t>
            </a:r>
          </a:p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30787" name="Text Box 74"/>
          <p:cNvSpPr txBox="1">
            <a:spLocks noChangeArrowheads="1"/>
          </p:cNvSpPr>
          <p:nvPr/>
        </p:nvSpPr>
        <p:spPr bwMode="auto">
          <a:xfrm>
            <a:off x="7580910" y="6179403"/>
            <a:ext cx="992579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r>
              <a:rPr lang="en-US" b="1" dirty="0">
                <a:latin typeface="Calibri" pitchFamily="34" charset="0"/>
              </a:rPr>
              <a:t>/</a:t>
            </a:r>
          </a:p>
          <a:p>
            <a:pPr algn="ctr"/>
            <a:r>
              <a:rPr lang="en-US" b="1" dirty="0">
                <a:latin typeface="Calibri" pitchFamily="34" charset="0"/>
              </a:rPr>
              <a:t>WB</a:t>
            </a:r>
          </a:p>
        </p:txBody>
      </p:sp>
      <p:sp>
        <p:nvSpPr>
          <p:cNvPr id="30788" name="Line 75"/>
          <p:cNvSpPr>
            <a:spLocks noChangeShapeType="1"/>
          </p:cNvSpPr>
          <p:nvPr/>
        </p:nvSpPr>
        <p:spPr bwMode="auto">
          <a:xfrm>
            <a:off x="4410075" y="5410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89" name="Line 76"/>
          <p:cNvSpPr>
            <a:spLocks noChangeShapeType="1"/>
          </p:cNvSpPr>
          <p:nvPr/>
        </p:nvSpPr>
        <p:spPr bwMode="auto">
          <a:xfrm>
            <a:off x="6705600" y="5410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90" name="AutoShape 77"/>
          <p:cNvSpPr>
            <a:spLocks noChangeArrowheads="1"/>
          </p:cNvSpPr>
          <p:nvPr/>
        </p:nvSpPr>
        <p:spPr bwMode="auto">
          <a:xfrm rot="-5400000">
            <a:off x="1562100" y="3336925"/>
            <a:ext cx="533400" cy="190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X</a:t>
            </a:r>
          </a:p>
        </p:txBody>
      </p:sp>
      <p:sp>
        <p:nvSpPr>
          <p:cNvPr id="30791" name="Line 78"/>
          <p:cNvSpPr>
            <a:spLocks noChangeShapeType="1"/>
          </p:cNvSpPr>
          <p:nvPr/>
        </p:nvSpPr>
        <p:spPr bwMode="auto">
          <a:xfrm>
            <a:off x="1676400" y="5410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92" name="Rectangle 79"/>
          <p:cNvSpPr>
            <a:spLocks noChangeArrowheads="1"/>
          </p:cNvSpPr>
          <p:nvPr/>
        </p:nvSpPr>
        <p:spPr bwMode="auto">
          <a:xfrm>
            <a:off x="3962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nor</a:t>
            </a:r>
          </a:p>
        </p:txBody>
      </p:sp>
      <p:sp>
        <p:nvSpPr>
          <p:cNvPr id="30793" name="Rectangle 80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 </a:t>
            </a:r>
          </a:p>
        </p:txBody>
      </p:sp>
      <p:sp>
        <p:nvSpPr>
          <p:cNvPr id="30794" name="Rectangle 81"/>
          <p:cNvSpPr>
            <a:spLocks noChangeArrowheads="1"/>
          </p:cNvSpPr>
          <p:nvPr/>
        </p:nvSpPr>
        <p:spPr bwMode="auto">
          <a:xfrm>
            <a:off x="3962400" y="3505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11</a:t>
            </a:r>
          </a:p>
        </p:txBody>
      </p:sp>
      <p:sp>
        <p:nvSpPr>
          <p:cNvPr id="30795" name="Rectangle 82"/>
          <p:cNvSpPr>
            <a:spLocks noChangeArrowheads="1"/>
          </p:cNvSpPr>
          <p:nvPr/>
        </p:nvSpPr>
        <p:spPr bwMode="auto">
          <a:xfrm>
            <a:off x="3962400" y="2895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21</a:t>
            </a:r>
          </a:p>
        </p:txBody>
      </p:sp>
      <p:sp>
        <p:nvSpPr>
          <p:cNvPr id="30796" name="Rectangle 83"/>
          <p:cNvSpPr>
            <a:spLocks noChangeArrowheads="1"/>
          </p:cNvSpPr>
          <p:nvPr/>
        </p:nvSpPr>
        <p:spPr bwMode="auto">
          <a:xfrm>
            <a:off x="39624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0797" name="Rectangle 84"/>
          <p:cNvSpPr>
            <a:spLocks noChangeArrowheads="1"/>
          </p:cNvSpPr>
          <p:nvPr/>
        </p:nvSpPr>
        <p:spPr bwMode="auto">
          <a:xfrm>
            <a:off x="11430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0798" name="Rectangle 85"/>
          <p:cNvSpPr>
            <a:spLocks noChangeArrowheads="1"/>
          </p:cNvSpPr>
          <p:nvPr/>
        </p:nvSpPr>
        <p:spPr bwMode="auto">
          <a:xfrm>
            <a:off x="6248400" y="1828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>
              <a:latin typeface="Calibri" pitchFamily="34" charset="0"/>
            </a:endParaRPr>
          </a:p>
        </p:txBody>
      </p:sp>
      <p:sp>
        <p:nvSpPr>
          <p:cNvPr id="30799" name="Rectangle 86"/>
          <p:cNvSpPr>
            <a:spLocks noChangeArrowheads="1"/>
          </p:cNvSpPr>
          <p:nvPr/>
        </p:nvSpPr>
        <p:spPr bwMode="auto">
          <a:xfrm>
            <a:off x="62484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30800" name="Rectangle 87"/>
          <p:cNvSpPr>
            <a:spLocks noChangeArrowheads="1"/>
          </p:cNvSpPr>
          <p:nvPr/>
        </p:nvSpPr>
        <p:spPr bwMode="auto">
          <a:xfrm>
            <a:off x="6248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noop</a:t>
            </a:r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30801" name="Rectangle 88"/>
          <p:cNvSpPr>
            <a:spLocks noChangeArrowheads="1"/>
          </p:cNvSpPr>
          <p:nvPr/>
        </p:nvSpPr>
        <p:spPr bwMode="auto">
          <a:xfrm>
            <a:off x="6248400" y="4343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30802" name="Rectangle 89"/>
          <p:cNvSpPr>
            <a:spLocks noChangeArrowheads="1"/>
          </p:cNvSpPr>
          <p:nvPr/>
        </p:nvSpPr>
        <p:spPr bwMode="auto">
          <a:xfrm>
            <a:off x="78486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noop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30803" name="Rectangle 90"/>
          <p:cNvSpPr>
            <a:spLocks noChangeArrowheads="1"/>
          </p:cNvSpPr>
          <p:nvPr/>
        </p:nvSpPr>
        <p:spPr bwMode="auto">
          <a:xfrm>
            <a:off x="7848600" y="2667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30804" name="Rectangle 91"/>
          <p:cNvSpPr>
            <a:spLocks noChangeArrowheads="1"/>
          </p:cNvSpPr>
          <p:nvPr/>
        </p:nvSpPr>
        <p:spPr bwMode="auto">
          <a:xfrm>
            <a:off x="78486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 </a:t>
            </a:r>
          </a:p>
        </p:txBody>
      </p:sp>
      <p:sp>
        <p:nvSpPr>
          <p:cNvPr id="30805" name="Line 92"/>
          <p:cNvSpPr>
            <a:spLocks noChangeShapeType="1"/>
          </p:cNvSpPr>
          <p:nvPr/>
        </p:nvSpPr>
        <p:spPr bwMode="auto">
          <a:xfrm>
            <a:off x="8939213" y="3048000"/>
            <a:ext cx="128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806" name="Line 93"/>
          <p:cNvSpPr>
            <a:spLocks noChangeShapeType="1"/>
          </p:cNvSpPr>
          <p:nvPr/>
        </p:nvSpPr>
        <p:spPr bwMode="auto">
          <a:xfrm>
            <a:off x="9067800" y="30480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807" name="Rectangle 94"/>
          <p:cNvSpPr>
            <a:spLocks noChangeArrowheads="1"/>
          </p:cNvSpPr>
          <p:nvPr/>
        </p:nvSpPr>
        <p:spPr bwMode="auto">
          <a:xfrm>
            <a:off x="6248400" y="2438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30808" name="Rectangle 95"/>
          <p:cNvSpPr>
            <a:spLocks noChangeArrowheads="1"/>
          </p:cNvSpPr>
          <p:nvPr/>
        </p:nvSpPr>
        <p:spPr bwMode="auto">
          <a:xfrm rot="5400000">
            <a:off x="609600" y="30480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add   6 3 7</a:t>
            </a:r>
          </a:p>
        </p:txBody>
      </p:sp>
      <p:sp>
        <p:nvSpPr>
          <p:cNvPr id="30809" name="Rectangle 96"/>
          <p:cNvSpPr>
            <a:spLocks noChangeArrowheads="1"/>
          </p:cNvSpPr>
          <p:nvPr/>
        </p:nvSpPr>
        <p:spPr bwMode="auto">
          <a:xfrm>
            <a:off x="3200400" y="2819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7</a:t>
            </a:r>
          </a:p>
        </p:txBody>
      </p:sp>
      <p:sp>
        <p:nvSpPr>
          <p:cNvPr id="30810" name="Rectangle 97"/>
          <p:cNvSpPr>
            <a:spLocks noChangeArrowheads="1"/>
          </p:cNvSpPr>
          <p:nvPr/>
        </p:nvSpPr>
        <p:spPr bwMode="auto">
          <a:xfrm>
            <a:off x="3200400" y="3048000"/>
            <a:ext cx="304800" cy="228600"/>
          </a:xfrm>
          <a:prstGeom prst="rect">
            <a:avLst/>
          </a:prstGeom>
          <a:solidFill>
            <a:srgbClr val="99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21</a:t>
            </a:r>
          </a:p>
        </p:txBody>
      </p:sp>
      <p:sp>
        <p:nvSpPr>
          <p:cNvPr id="30811" name="Rectangle 98"/>
          <p:cNvSpPr>
            <a:spLocks noChangeArrowheads="1"/>
          </p:cNvSpPr>
          <p:nvPr/>
        </p:nvSpPr>
        <p:spPr bwMode="auto">
          <a:xfrm>
            <a:off x="3200400" y="3276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11 </a:t>
            </a:r>
          </a:p>
        </p:txBody>
      </p:sp>
      <p:sp>
        <p:nvSpPr>
          <p:cNvPr id="30812" name="Rectangle 99"/>
          <p:cNvSpPr>
            <a:spLocks noChangeArrowheads="1"/>
          </p:cNvSpPr>
          <p:nvPr/>
        </p:nvSpPr>
        <p:spPr bwMode="auto">
          <a:xfrm>
            <a:off x="3200400" y="3505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77 </a:t>
            </a:r>
          </a:p>
        </p:txBody>
      </p:sp>
      <p:sp>
        <p:nvSpPr>
          <p:cNvPr id="30813" name="Rectangle 100"/>
          <p:cNvSpPr>
            <a:spLocks noChangeArrowheads="1"/>
          </p:cNvSpPr>
          <p:nvPr/>
        </p:nvSpPr>
        <p:spPr bwMode="auto">
          <a:xfrm>
            <a:off x="3200400" y="2590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14</a:t>
            </a:r>
          </a:p>
        </p:txBody>
      </p:sp>
      <p:sp>
        <p:nvSpPr>
          <p:cNvPr id="30814" name="Rectangle 101"/>
          <p:cNvSpPr>
            <a:spLocks noChangeArrowheads="1"/>
          </p:cNvSpPr>
          <p:nvPr/>
        </p:nvSpPr>
        <p:spPr bwMode="auto">
          <a:xfrm>
            <a:off x="3200400" y="3733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</a:t>
            </a:r>
          </a:p>
        </p:txBody>
      </p:sp>
      <p:sp>
        <p:nvSpPr>
          <p:cNvPr id="30815" name="Rectangle 102"/>
          <p:cNvSpPr>
            <a:spLocks noChangeArrowheads="1"/>
          </p:cNvSpPr>
          <p:nvPr/>
        </p:nvSpPr>
        <p:spPr bwMode="auto">
          <a:xfrm>
            <a:off x="3200400" y="23622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816" name="Rectangle 103"/>
          <p:cNvSpPr>
            <a:spLocks noChangeArrowheads="1"/>
          </p:cNvSpPr>
          <p:nvPr/>
        </p:nvSpPr>
        <p:spPr bwMode="auto">
          <a:xfrm>
            <a:off x="3200400" y="3962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8</a:t>
            </a:r>
          </a:p>
        </p:txBody>
      </p:sp>
      <p:sp>
        <p:nvSpPr>
          <p:cNvPr id="30817" name="Rectangle 104"/>
          <p:cNvSpPr>
            <a:spLocks noChangeArrowheads="1"/>
          </p:cNvSpPr>
          <p:nvPr/>
        </p:nvSpPr>
        <p:spPr bwMode="auto">
          <a:xfrm>
            <a:off x="2957513" y="2828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R2</a:t>
            </a:r>
          </a:p>
        </p:txBody>
      </p:sp>
      <p:sp>
        <p:nvSpPr>
          <p:cNvPr id="30818" name="Rectangle 105"/>
          <p:cNvSpPr>
            <a:spLocks noChangeArrowheads="1"/>
          </p:cNvSpPr>
          <p:nvPr/>
        </p:nvSpPr>
        <p:spPr bwMode="auto">
          <a:xfrm>
            <a:off x="2957513" y="3057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R3</a:t>
            </a:r>
          </a:p>
        </p:txBody>
      </p:sp>
      <p:sp>
        <p:nvSpPr>
          <p:cNvPr id="30819" name="Rectangle 106"/>
          <p:cNvSpPr>
            <a:spLocks noChangeArrowheads="1"/>
          </p:cNvSpPr>
          <p:nvPr/>
        </p:nvSpPr>
        <p:spPr bwMode="auto">
          <a:xfrm>
            <a:off x="2957513" y="3286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R4</a:t>
            </a:r>
          </a:p>
        </p:txBody>
      </p:sp>
      <p:sp>
        <p:nvSpPr>
          <p:cNvPr id="30820" name="Rectangle 107"/>
          <p:cNvSpPr>
            <a:spLocks noChangeArrowheads="1"/>
          </p:cNvSpPr>
          <p:nvPr/>
        </p:nvSpPr>
        <p:spPr bwMode="auto">
          <a:xfrm>
            <a:off x="2957513" y="3514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R5</a:t>
            </a:r>
          </a:p>
        </p:txBody>
      </p:sp>
      <p:sp>
        <p:nvSpPr>
          <p:cNvPr id="30821" name="Rectangle 108"/>
          <p:cNvSpPr>
            <a:spLocks noChangeArrowheads="1"/>
          </p:cNvSpPr>
          <p:nvPr/>
        </p:nvSpPr>
        <p:spPr bwMode="auto">
          <a:xfrm>
            <a:off x="2957513" y="2600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R1</a:t>
            </a:r>
          </a:p>
        </p:txBody>
      </p:sp>
      <p:sp>
        <p:nvSpPr>
          <p:cNvPr id="30822" name="Rectangle 109"/>
          <p:cNvSpPr>
            <a:spLocks noChangeArrowheads="1"/>
          </p:cNvSpPr>
          <p:nvPr/>
        </p:nvSpPr>
        <p:spPr bwMode="auto">
          <a:xfrm>
            <a:off x="2957513" y="3743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R6</a:t>
            </a:r>
          </a:p>
        </p:txBody>
      </p:sp>
      <p:sp>
        <p:nvSpPr>
          <p:cNvPr id="30823" name="Rectangle 110"/>
          <p:cNvSpPr>
            <a:spLocks noChangeArrowheads="1"/>
          </p:cNvSpPr>
          <p:nvPr/>
        </p:nvSpPr>
        <p:spPr bwMode="auto">
          <a:xfrm>
            <a:off x="2957513" y="2371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R0</a:t>
            </a:r>
          </a:p>
        </p:txBody>
      </p:sp>
      <p:sp>
        <p:nvSpPr>
          <p:cNvPr id="30824" name="Rectangle 111"/>
          <p:cNvSpPr>
            <a:spLocks noChangeArrowheads="1"/>
          </p:cNvSpPr>
          <p:nvPr/>
        </p:nvSpPr>
        <p:spPr bwMode="auto">
          <a:xfrm>
            <a:off x="2957513" y="3971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R7</a:t>
            </a:r>
          </a:p>
        </p:txBody>
      </p:sp>
      <p:sp>
        <p:nvSpPr>
          <p:cNvPr id="30825" name="Text Box 112"/>
          <p:cNvSpPr txBox="1">
            <a:spLocks noChangeArrowheads="1"/>
          </p:cNvSpPr>
          <p:nvPr/>
        </p:nvSpPr>
        <p:spPr bwMode="auto">
          <a:xfrm>
            <a:off x="2228850" y="2662238"/>
            <a:ext cx="48109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regA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30826" name="Text Box 113"/>
          <p:cNvSpPr txBox="1">
            <a:spLocks noChangeArrowheads="1"/>
          </p:cNvSpPr>
          <p:nvPr/>
        </p:nvSpPr>
        <p:spPr bwMode="auto">
          <a:xfrm>
            <a:off x="2233613" y="2886075"/>
            <a:ext cx="47468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regB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30827" name="Rectangle 114"/>
          <p:cNvSpPr>
            <a:spLocks noChangeArrowheads="1"/>
          </p:cNvSpPr>
          <p:nvPr/>
        </p:nvSpPr>
        <p:spPr bwMode="auto">
          <a:xfrm>
            <a:off x="19812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5</a:t>
            </a:r>
          </a:p>
        </p:txBody>
      </p:sp>
      <p:sp>
        <p:nvSpPr>
          <p:cNvPr id="30828" name="Rectangle 115"/>
          <p:cNvSpPr>
            <a:spLocks noChangeArrowheads="1"/>
          </p:cNvSpPr>
          <p:nvPr/>
        </p:nvSpPr>
        <p:spPr bwMode="auto">
          <a:xfrm>
            <a:off x="22098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829" name="Rectangle 116"/>
          <p:cNvSpPr>
            <a:spLocks noChangeArrowheads="1"/>
          </p:cNvSpPr>
          <p:nvPr/>
        </p:nvSpPr>
        <p:spPr bwMode="auto">
          <a:xfrm>
            <a:off x="24384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830" name="Line 117"/>
          <p:cNvSpPr>
            <a:spLocks noChangeShapeType="1"/>
          </p:cNvSpPr>
          <p:nvPr/>
        </p:nvSpPr>
        <p:spPr bwMode="auto">
          <a:xfrm>
            <a:off x="2667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831" name="Line 118"/>
          <p:cNvSpPr>
            <a:spLocks noChangeShapeType="1"/>
          </p:cNvSpPr>
          <p:nvPr/>
        </p:nvSpPr>
        <p:spPr bwMode="auto">
          <a:xfrm flipH="1">
            <a:off x="2286000" y="5105400"/>
            <a:ext cx="678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832" name="Line 119"/>
          <p:cNvSpPr>
            <a:spLocks noChangeShapeType="1"/>
          </p:cNvSpPr>
          <p:nvPr/>
        </p:nvSpPr>
        <p:spPr bwMode="auto">
          <a:xfrm flipV="1">
            <a:off x="2286000" y="38862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833" name="Text Box 120"/>
          <p:cNvSpPr txBox="1">
            <a:spLocks noChangeArrowheads="1"/>
          </p:cNvSpPr>
          <p:nvPr/>
        </p:nvSpPr>
        <p:spPr bwMode="auto">
          <a:xfrm>
            <a:off x="2209800" y="3657600"/>
            <a:ext cx="471488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latin typeface="Calibri" pitchFamily="34" charset="0"/>
              </a:rPr>
              <a:t>data</a:t>
            </a:r>
          </a:p>
        </p:txBody>
      </p:sp>
      <p:sp>
        <p:nvSpPr>
          <p:cNvPr id="30834" name="Text Box 121"/>
          <p:cNvSpPr txBox="1">
            <a:spLocks noChangeArrowheads="1"/>
          </p:cNvSpPr>
          <p:nvPr/>
        </p:nvSpPr>
        <p:spPr bwMode="auto">
          <a:xfrm>
            <a:off x="3330575" y="76200"/>
            <a:ext cx="1920013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End of cycle 5</a:t>
            </a:r>
          </a:p>
        </p:txBody>
      </p:sp>
      <p:sp>
        <p:nvSpPr>
          <p:cNvPr id="123" name="Line 64">
            <a:extLst>
              <a:ext uri="{FF2B5EF4-FFF2-40B4-BE49-F238E27FC236}">
                <a16:creationId xmlns:a16="http://schemas.microsoft.com/office/drawing/2014/main" id="{EE9A5EC9-9A18-C843-A982-B92BA8965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886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54C43F62-0290-C24F-A0CA-3DE9CBC2E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693" y="1175444"/>
            <a:ext cx="1840338" cy="781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36DD59-764C-43E2-BBD3-B3DCA6EB3F3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Time Graph</a:t>
            </a:r>
          </a:p>
        </p:txBody>
      </p:sp>
      <p:graphicFrame>
        <p:nvGraphicFramePr>
          <p:cNvPr id="306286" name="Group 110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687893119"/>
              </p:ext>
            </p:extLst>
          </p:nvPr>
        </p:nvGraphicFramePr>
        <p:xfrm>
          <a:off x="838200" y="1752600"/>
          <a:ext cx="7899400" cy="187007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Time: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add 1 2 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nor 3 4 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ID*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ID*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F6EA81E-C909-4008-9A41-3799A3EF44C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423"/>
            <a:ext cx="7620000" cy="1143000"/>
          </a:xfrm>
        </p:spPr>
        <p:txBody>
          <a:bodyPr/>
          <a:lstStyle/>
          <a:p>
            <a:pPr eaLnBrk="1" hangingPunct="1"/>
            <a:r>
              <a:rPr lang="en-US" dirty="0"/>
              <a:t>Pipelining - What can go wrong?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447800"/>
            <a:ext cx="7620000" cy="4114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Data hazards</a:t>
            </a:r>
            <a:r>
              <a:rPr lang="en-US" dirty="0"/>
              <a:t>: since register reads occur in stage 2 and register writes occur in stage 5 it is possible to read an old / stale value before the correct value is written back.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Control hazards</a:t>
            </a:r>
            <a:r>
              <a:rPr lang="en-US" dirty="0"/>
              <a:t>: A branch instruction may change the PC, but not until stage 4.  What do we fetch before that?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Exceptions</a:t>
            </a:r>
            <a:r>
              <a:rPr lang="en-US" dirty="0"/>
              <a:t>: How do you handle </a:t>
            </a:r>
            <a:br>
              <a:rPr lang="en-US" dirty="0"/>
            </a:br>
            <a:r>
              <a:rPr lang="en-US" dirty="0"/>
              <a:t>exceptions in a pipelined processor </a:t>
            </a:r>
            <a:br>
              <a:rPr lang="en-US" dirty="0"/>
            </a:br>
            <a:r>
              <a:rPr lang="en-US" dirty="0"/>
              <a:t>with 5 instructions in flight?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Today - Data hazards</a:t>
            </a:r>
          </a:p>
          <a:p>
            <a:pPr lvl="1" eaLnBrk="1" hangingPunct="1"/>
            <a:r>
              <a:rPr lang="en-US" dirty="0"/>
              <a:t>What are they?</a:t>
            </a:r>
          </a:p>
          <a:p>
            <a:pPr lvl="1" eaLnBrk="1" hangingPunct="1"/>
            <a:r>
              <a:rPr lang="en-US" dirty="0"/>
              <a:t>How do you detect them?</a:t>
            </a:r>
          </a:p>
          <a:p>
            <a:pPr lvl="1" eaLnBrk="1" hangingPunct="1"/>
            <a:r>
              <a:rPr lang="en-US" dirty="0"/>
              <a:t>How do you deal with them?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558" y="3189555"/>
            <a:ext cx="3317841" cy="23730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36DD59-764C-43E2-BBD3-B3DCA6EB3F3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Exercise</a:t>
            </a:r>
          </a:p>
        </p:txBody>
      </p:sp>
      <p:graphicFrame>
        <p:nvGraphicFramePr>
          <p:cNvPr id="306286" name="Group 110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245887332"/>
              </p:ext>
            </p:extLst>
          </p:nvPr>
        </p:nvGraphicFramePr>
        <p:xfrm>
          <a:off x="838200" y="1752600"/>
          <a:ext cx="7899400" cy="411480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Time: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add 1 2 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nor 3 4 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ID*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ID*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add 6 3 7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gridSpan="1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1. Identify the data hazards in this extended program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2. Complete the time graph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lw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3 6 10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3"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sw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6 2 12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3"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84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36DD59-764C-43E2-BBD3-B3DCA6EB3F3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Solution</a:t>
            </a:r>
          </a:p>
        </p:txBody>
      </p:sp>
      <p:graphicFrame>
        <p:nvGraphicFramePr>
          <p:cNvPr id="306286" name="Group 110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252114918"/>
              </p:ext>
            </p:extLst>
          </p:nvPr>
        </p:nvGraphicFramePr>
        <p:xfrm>
          <a:off x="838200" y="1752600"/>
          <a:ext cx="7899400" cy="411480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Time: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add 1 2 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nor 3 4 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ID*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ID*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add 6 3 7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lw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3 6 10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sw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6 2 12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72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36DD59-764C-43E2-BBD3-B3DCA6EB3F3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Solution</a:t>
            </a:r>
          </a:p>
        </p:txBody>
      </p:sp>
      <p:graphicFrame>
        <p:nvGraphicFramePr>
          <p:cNvPr id="306286" name="Group 110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645023587"/>
              </p:ext>
            </p:extLst>
          </p:nvPr>
        </p:nvGraphicFramePr>
        <p:xfrm>
          <a:off x="838200" y="1752600"/>
          <a:ext cx="7899400" cy="411480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Time: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add 1 2 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nor 3 4 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ID*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ID*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add 6 3 7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lw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3 6 10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sw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6 2 12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4191000" y="76200"/>
            <a:ext cx="4419600" cy="175260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Poll:</a:t>
            </a:r>
            <a:r>
              <a:rPr kumimoji="0" lang="en-US" sz="1600" b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</a:t>
            </a:r>
            <a:r>
              <a:rPr kumimoji="0" lang="en-US" sz="1600" b="1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How many total stalls occur during the </a:t>
            </a:r>
            <a:r>
              <a:rPr kumimoji="0" lang="en-US" sz="1600" b="1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lw</a:t>
            </a:r>
            <a:r>
              <a:rPr kumimoji="0" lang="en-US" sz="1600" b="1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and </a:t>
            </a:r>
            <a:r>
              <a:rPr kumimoji="0" lang="en-US" sz="1600" b="1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sw</a:t>
            </a:r>
            <a:r>
              <a:rPr kumimoji="0" lang="en-US" sz="1600" b="1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instructions?</a:t>
            </a:r>
            <a:endParaRPr kumimoji="0" lang="en-US" sz="1600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956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36DD59-764C-43E2-BBD3-B3DCA6EB3F3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Solution</a:t>
            </a:r>
          </a:p>
        </p:txBody>
      </p:sp>
      <p:graphicFrame>
        <p:nvGraphicFramePr>
          <p:cNvPr id="306286" name="Group 110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034874234"/>
              </p:ext>
            </p:extLst>
          </p:nvPr>
        </p:nvGraphicFramePr>
        <p:xfrm>
          <a:off x="838200" y="1752600"/>
          <a:ext cx="7899400" cy="411480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Time: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add 1 2 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nor 3 4 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ID*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ID*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add 6 3 7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lw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3 6 10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sw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6 2 12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44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36DD59-764C-43E2-BBD3-B3DCA6EB3F3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Solution</a:t>
            </a:r>
          </a:p>
        </p:txBody>
      </p:sp>
      <p:graphicFrame>
        <p:nvGraphicFramePr>
          <p:cNvPr id="306286" name="Group 110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843063812"/>
              </p:ext>
            </p:extLst>
          </p:nvPr>
        </p:nvGraphicFramePr>
        <p:xfrm>
          <a:off x="838200" y="1752600"/>
          <a:ext cx="7899400" cy="411480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Time: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add 1 2 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nor 3 4 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ID*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ID*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add 6 3 7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lw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3 6 10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sw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6 2 12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ID*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ID*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79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C0C711-2575-43BA-9E87-6C186AD8D5A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2438400" y="2362200"/>
            <a:ext cx="4419600" cy="175260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Poll:</a:t>
            </a:r>
            <a:r>
              <a:rPr kumimoji="0" lang="en-US" sz="1600" b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</a:t>
            </a:r>
            <a:r>
              <a:rPr kumimoji="0" lang="en-US" sz="1600" b="1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Which</a:t>
            </a:r>
            <a:r>
              <a:rPr kumimoji="0" lang="en-US" sz="1600" b="1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problems does "detect and stall" fix over "avoid hazards"? (select all)</a:t>
            </a:r>
          </a:p>
          <a:p>
            <a:pPr marL="342900" marR="0" lvl="0" indent="-34290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Century Gothic"/>
                <a:cs typeface="+mn-cs"/>
              </a:rPr>
              <a:t>Breaking backwards compatibility</a:t>
            </a:r>
          </a:p>
          <a:p>
            <a:pPr marL="342900" marR="0" lvl="0" indent="-34290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Larger programs</a:t>
            </a:r>
          </a:p>
          <a:p>
            <a:pPr marL="342900" marR="0" lvl="0" indent="-34290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Century Gothic"/>
                <a:cs typeface="+mn-cs"/>
              </a:rPr>
              <a:t>Slower programs</a:t>
            </a:r>
            <a:endParaRPr kumimoji="0" lang="en-US" sz="1600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89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19363A-4250-4795-83F2-D3BF834BCD1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76200"/>
            <a:ext cx="7620000" cy="1143000"/>
          </a:xfrm>
        </p:spPr>
        <p:txBody>
          <a:bodyPr/>
          <a:lstStyle/>
          <a:p>
            <a:pPr eaLnBrk="1" hangingPunct="1"/>
            <a:r>
              <a:rPr lang="en-US"/>
              <a:t>Problems with detect and stall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724400"/>
          </a:xfrm>
        </p:spPr>
        <p:txBody>
          <a:bodyPr/>
          <a:lstStyle/>
          <a:p>
            <a:pPr eaLnBrk="1" hangingPunct="1"/>
            <a:r>
              <a:rPr lang="en-US" dirty="0"/>
              <a:t>CPI increases every time a hazard is detected!</a:t>
            </a:r>
          </a:p>
          <a:p>
            <a:pPr eaLnBrk="1" hangingPunct="1"/>
            <a:r>
              <a:rPr lang="en-US" dirty="0"/>
              <a:t>Is that necessary?  Not always!</a:t>
            </a:r>
          </a:p>
          <a:p>
            <a:pPr lvl="1" eaLnBrk="1" hangingPunct="1"/>
            <a:r>
              <a:rPr lang="en-US" dirty="0"/>
              <a:t>Re-route the result of the add to the nor</a:t>
            </a:r>
          </a:p>
          <a:p>
            <a:pPr lvl="2" eaLnBrk="1" hangingPunct="1"/>
            <a:r>
              <a:rPr lang="en-US" dirty="0"/>
              <a:t>nor no longer needs to read R3 from </a:t>
            </a:r>
            <a:r>
              <a:rPr lang="en-US" dirty="0" err="1"/>
              <a:t>reg</a:t>
            </a:r>
            <a:r>
              <a:rPr lang="en-US" dirty="0"/>
              <a:t> file</a:t>
            </a:r>
          </a:p>
          <a:p>
            <a:pPr lvl="2" eaLnBrk="1" hangingPunct="1"/>
            <a:r>
              <a:rPr lang="en-US" dirty="0"/>
              <a:t>It can get the data later (when it is ready)</a:t>
            </a:r>
          </a:p>
          <a:p>
            <a:pPr lvl="2" eaLnBrk="1" hangingPunct="1"/>
            <a:r>
              <a:rPr lang="en-US" dirty="0"/>
              <a:t>This lets us complete the decode this cycle</a:t>
            </a:r>
          </a:p>
          <a:p>
            <a:pPr lvl="3" eaLnBrk="1" hangingPunct="1"/>
            <a:r>
              <a:rPr lang="en-US" dirty="0"/>
              <a:t>But we need more control to remember that the data that we aren’t getting from the </a:t>
            </a:r>
            <a:r>
              <a:rPr lang="en-US" dirty="0" err="1"/>
              <a:t>reg</a:t>
            </a:r>
            <a:r>
              <a:rPr lang="en-US" dirty="0"/>
              <a:t> file at this time will be found elsewhere in the pipeline at a later cycle.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599C7-FC75-4D77-9B62-6FE66430719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fld id="{5EC29223-A08F-4DDE-8B0A-920F8AE8D83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676400" y="33528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676400" y="35052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905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 flipV="1">
            <a:off x="5229225" y="3876675"/>
            <a:ext cx="117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5715000" y="25908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248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8305800" y="50292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705600" y="44958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" y="2933700"/>
            <a:ext cx="3048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PC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09600" y="2857500"/>
            <a:ext cx="4572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Inst</a:t>
            </a:r>
          </a:p>
          <a:p>
            <a:pPr algn="ctr"/>
            <a:r>
              <a:rPr lang="en-US" sz="1400" dirty="0" err="1">
                <a:latin typeface="Calibri" pitchFamily="34" charset="0"/>
              </a:rPr>
              <a:t>mem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 rot="-5400000">
            <a:off x="2247900" y="28575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Calibri" pitchFamily="34" charset="0"/>
              </a:rPr>
              <a:t>Register file</a:t>
            </a: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 rot="-5400000">
            <a:off x="8286750" y="29146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5334000" y="2743200"/>
            <a:ext cx="531985" cy="1371600"/>
            <a:chOff x="-72" y="2365"/>
            <a:chExt cx="389" cy="1056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598 w 672"/>
                <a:gd name="T1" fmla="*/ 854 h 288"/>
                <a:gd name="T2" fmla="*/ 6438 w 672"/>
                <a:gd name="T3" fmla="*/ 0 h 288"/>
                <a:gd name="T4" fmla="*/ 4141 w 672"/>
                <a:gd name="T5" fmla="*/ 0 h 288"/>
                <a:gd name="T6" fmla="*/ 3679 w 672"/>
                <a:gd name="T7" fmla="*/ 285 h 288"/>
                <a:gd name="T8" fmla="*/ 2763 w 672"/>
                <a:gd name="T9" fmla="*/ 285 h 288"/>
                <a:gd name="T10" fmla="*/ 2296 w 672"/>
                <a:gd name="T11" fmla="*/ 0 h 288"/>
                <a:gd name="T12" fmla="*/ 0 w 672"/>
                <a:gd name="T13" fmla="*/ 0 h 288"/>
                <a:gd name="T14" fmla="*/ 1842 w 672"/>
                <a:gd name="T15" fmla="*/ 854 h 288"/>
                <a:gd name="T16" fmla="*/ 4598 w 672"/>
                <a:gd name="T17" fmla="*/ 854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96" y="2630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A</a:t>
              </a:r>
            </a:p>
            <a:p>
              <a:r>
                <a:rPr lang="en-US" sz="1400" b="1" dirty="0">
                  <a:latin typeface="Calibri" pitchFamily="34" charset="0"/>
                </a:rPr>
                <a:t>L</a:t>
              </a:r>
            </a:p>
            <a:p>
              <a:r>
                <a:rPr lang="en-US" sz="1400" b="1" dirty="0">
                  <a:latin typeface="Calibri" pitchFamily="34" charset="0"/>
                </a:rPr>
                <a:t>U</a:t>
              </a:r>
            </a:p>
          </p:txBody>
        </p:sp>
      </p:grpSp>
      <p:sp>
        <p:nvSpPr>
          <p:cNvPr id="19" name="AutoShape 17"/>
          <p:cNvSpPr>
            <a:spLocks noChangeArrowheads="1"/>
          </p:cNvSpPr>
          <p:nvPr/>
        </p:nvSpPr>
        <p:spPr bwMode="auto">
          <a:xfrm rot="5400000" flipH="1">
            <a:off x="171450" y="1047750"/>
            <a:ext cx="7620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X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304800" y="18288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143000" y="800100"/>
            <a:ext cx="457200" cy="529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962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7010400" y="2971800"/>
            <a:ext cx="6858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Data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memory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78486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609600" y="1828800"/>
            <a:ext cx="427038" cy="762000"/>
            <a:chOff x="624" y="1248"/>
            <a:chExt cx="269" cy="480"/>
          </a:xfrm>
        </p:grpSpPr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4876800" y="1600200"/>
            <a:ext cx="427038" cy="762000"/>
            <a:chOff x="624" y="1248"/>
            <a:chExt cx="269" cy="480"/>
          </a:xfrm>
        </p:grpSpPr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1066800" y="328295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990600" y="2209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V="1">
            <a:off x="1066800" y="1447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>
            <a:off x="714375" y="1447800"/>
            <a:ext cx="428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538163" y="1938338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V="1">
            <a:off x="457200" y="3276600"/>
            <a:ext cx="1524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V="1">
            <a:off x="533400" y="2438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533400" y="24384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 flipV="1">
            <a:off x="76200" y="12192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76200" y="1219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76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1600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1676400" y="2895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1676400" y="4267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1676400" y="2895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1676400" y="3124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3581400" y="36576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3581400" y="3048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4419600" y="3657600"/>
            <a:ext cx="457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4419600" y="3048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 flipV="1">
            <a:off x="1600200" y="22098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>
            <a:off x="4419600" y="2209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>
            <a:off x="4419600" y="42672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 flipV="1">
            <a:off x="4572000" y="17526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>
            <a:off x="4572000" y="1752600"/>
            <a:ext cx="30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AutoShape 54"/>
          <p:cNvSpPr>
            <a:spLocks noChangeArrowheads="1"/>
          </p:cNvSpPr>
          <p:nvPr/>
        </p:nvSpPr>
        <p:spPr bwMode="auto">
          <a:xfrm rot="-5400000">
            <a:off x="45529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>
            <a:off x="5815013" y="3429000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5257800" y="1981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>
            <a:off x="67056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 flipV="1">
            <a:off x="6934200" y="2819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>
            <a:off x="6934200" y="2819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auto">
          <a:xfrm>
            <a:off x="7696200" y="3352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>
            <a:off x="83058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>
            <a:off x="8305800" y="2819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>
            <a:off x="4495800" y="36576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>
            <a:off x="4495800" y="4495800"/>
            <a:ext cx="17526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>
            <a:off x="2438400" y="3810000"/>
            <a:ext cx="30480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" name="Line 66"/>
          <p:cNvSpPr>
            <a:spLocks noChangeShapeType="1"/>
          </p:cNvSpPr>
          <p:nvPr/>
        </p:nvSpPr>
        <p:spPr bwMode="auto">
          <a:xfrm>
            <a:off x="6705600" y="1981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" name="Line 67"/>
          <p:cNvSpPr>
            <a:spLocks noChangeShapeType="1"/>
          </p:cNvSpPr>
          <p:nvPr/>
        </p:nvSpPr>
        <p:spPr bwMode="auto">
          <a:xfrm flipV="1">
            <a:off x="6934200" y="990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Line 68"/>
          <p:cNvSpPr>
            <a:spLocks noChangeShapeType="1"/>
          </p:cNvSpPr>
          <p:nvPr/>
        </p:nvSpPr>
        <p:spPr bwMode="auto">
          <a:xfrm flipH="1">
            <a:off x="719138" y="990600"/>
            <a:ext cx="6215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" name="Text Box 69"/>
          <p:cNvSpPr txBox="1">
            <a:spLocks noChangeArrowheads="1"/>
          </p:cNvSpPr>
          <p:nvPr/>
        </p:nvSpPr>
        <p:spPr bwMode="auto">
          <a:xfrm>
            <a:off x="1143000" y="6035675"/>
            <a:ext cx="532262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IF/</a:t>
            </a:r>
          </a:p>
          <a:p>
            <a:r>
              <a:rPr lang="en-US" b="1" dirty="0">
                <a:latin typeface="Calibri" pitchFamily="34" charset="0"/>
              </a:rPr>
              <a:t>ID</a:t>
            </a:r>
          </a:p>
        </p:txBody>
      </p:sp>
      <p:sp>
        <p:nvSpPr>
          <p:cNvPr id="72" name="Text Box 70"/>
          <p:cNvSpPr txBox="1">
            <a:spLocks noChangeArrowheads="1"/>
          </p:cNvSpPr>
          <p:nvPr/>
        </p:nvSpPr>
        <p:spPr bwMode="auto">
          <a:xfrm>
            <a:off x="3733800" y="6035675"/>
            <a:ext cx="612668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ID/</a:t>
            </a:r>
          </a:p>
          <a:p>
            <a:r>
              <a:rPr lang="en-US" b="1" dirty="0">
                <a:latin typeface="Calibri" pitchFamily="34" charset="0"/>
              </a:rPr>
              <a:t>EX</a:t>
            </a:r>
          </a:p>
        </p:txBody>
      </p:sp>
      <p:sp>
        <p:nvSpPr>
          <p:cNvPr id="73" name="Text Box 71"/>
          <p:cNvSpPr txBox="1">
            <a:spLocks noChangeArrowheads="1"/>
          </p:cNvSpPr>
          <p:nvPr/>
        </p:nvSpPr>
        <p:spPr bwMode="auto">
          <a:xfrm>
            <a:off x="6016240" y="6035675"/>
            <a:ext cx="867545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EX/</a:t>
            </a:r>
          </a:p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74" name="Text Box 72"/>
          <p:cNvSpPr txBox="1">
            <a:spLocks noChangeArrowheads="1"/>
          </p:cNvSpPr>
          <p:nvPr/>
        </p:nvSpPr>
        <p:spPr bwMode="auto">
          <a:xfrm>
            <a:off x="7595992" y="6035675"/>
            <a:ext cx="992579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r>
              <a:rPr lang="en-US" b="1" dirty="0">
                <a:latin typeface="Calibri" pitchFamily="34" charset="0"/>
              </a:rPr>
              <a:t>/</a:t>
            </a:r>
          </a:p>
          <a:p>
            <a:pPr algn="ctr"/>
            <a:r>
              <a:rPr lang="en-US" b="1" dirty="0">
                <a:latin typeface="Calibri" pitchFamily="34" charset="0"/>
              </a:rPr>
              <a:t>WB</a:t>
            </a:r>
          </a:p>
        </p:txBody>
      </p:sp>
      <p:sp>
        <p:nvSpPr>
          <p:cNvPr id="75" name="Line 73"/>
          <p:cNvSpPr>
            <a:spLocks noChangeShapeType="1"/>
          </p:cNvSpPr>
          <p:nvPr/>
        </p:nvSpPr>
        <p:spPr bwMode="auto">
          <a:xfrm>
            <a:off x="4410075" y="5410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Line 74"/>
          <p:cNvSpPr>
            <a:spLocks noChangeShapeType="1"/>
          </p:cNvSpPr>
          <p:nvPr/>
        </p:nvSpPr>
        <p:spPr bwMode="auto">
          <a:xfrm>
            <a:off x="6705600" y="5410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" name="AutoShape 75"/>
          <p:cNvSpPr>
            <a:spLocks noChangeArrowheads="1"/>
          </p:cNvSpPr>
          <p:nvPr/>
        </p:nvSpPr>
        <p:spPr bwMode="auto">
          <a:xfrm rot="-5400000">
            <a:off x="1562100" y="3336925"/>
            <a:ext cx="533400" cy="190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X</a:t>
            </a:r>
          </a:p>
        </p:txBody>
      </p:sp>
      <p:sp>
        <p:nvSpPr>
          <p:cNvPr id="78" name="Line 76"/>
          <p:cNvSpPr>
            <a:spLocks noChangeShapeType="1"/>
          </p:cNvSpPr>
          <p:nvPr/>
        </p:nvSpPr>
        <p:spPr bwMode="auto">
          <a:xfrm>
            <a:off x="1676400" y="5410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" name="Rectangle 77"/>
          <p:cNvSpPr>
            <a:spLocks noChangeArrowheads="1"/>
          </p:cNvSpPr>
          <p:nvPr/>
        </p:nvSpPr>
        <p:spPr bwMode="auto">
          <a:xfrm>
            <a:off x="3962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op</a:t>
            </a:r>
          </a:p>
        </p:txBody>
      </p:sp>
      <p:sp>
        <p:nvSpPr>
          <p:cNvPr id="80" name="Rectangle 78"/>
          <p:cNvSpPr>
            <a:spLocks noChangeArrowheads="1"/>
          </p:cNvSpPr>
          <p:nvPr/>
        </p:nvSpPr>
        <p:spPr bwMode="auto">
          <a:xfrm>
            <a:off x="3962400" y="4800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dest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81" name="Rectangle 79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offset</a:t>
            </a:r>
          </a:p>
        </p:txBody>
      </p:sp>
      <p:sp>
        <p:nvSpPr>
          <p:cNvPr id="82" name="Rectangle 80"/>
          <p:cNvSpPr>
            <a:spLocks noChangeArrowheads="1"/>
          </p:cNvSpPr>
          <p:nvPr/>
        </p:nvSpPr>
        <p:spPr bwMode="auto">
          <a:xfrm>
            <a:off x="3962400" y="3505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valB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83" name="Rectangle 81"/>
          <p:cNvSpPr>
            <a:spLocks noChangeArrowheads="1"/>
          </p:cNvSpPr>
          <p:nvPr/>
        </p:nvSpPr>
        <p:spPr bwMode="auto">
          <a:xfrm>
            <a:off x="3962400" y="2895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valA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84" name="Rectangle 82"/>
          <p:cNvSpPr>
            <a:spLocks noChangeArrowheads="1"/>
          </p:cNvSpPr>
          <p:nvPr/>
        </p:nvSpPr>
        <p:spPr bwMode="auto">
          <a:xfrm>
            <a:off x="39624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PC+1</a:t>
            </a:r>
          </a:p>
        </p:txBody>
      </p:sp>
      <p:sp>
        <p:nvSpPr>
          <p:cNvPr id="85" name="Rectangle 83"/>
          <p:cNvSpPr>
            <a:spLocks noChangeArrowheads="1"/>
          </p:cNvSpPr>
          <p:nvPr/>
        </p:nvSpPr>
        <p:spPr bwMode="auto">
          <a:xfrm>
            <a:off x="11430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PC+1</a:t>
            </a:r>
          </a:p>
        </p:txBody>
      </p:sp>
      <p:sp>
        <p:nvSpPr>
          <p:cNvPr id="86" name="Rectangle 84"/>
          <p:cNvSpPr>
            <a:spLocks noChangeArrowheads="1"/>
          </p:cNvSpPr>
          <p:nvPr/>
        </p:nvSpPr>
        <p:spPr bwMode="auto">
          <a:xfrm>
            <a:off x="6248400" y="1828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target</a:t>
            </a:r>
          </a:p>
        </p:txBody>
      </p:sp>
      <p:sp>
        <p:nvSpPr>
          <p:cNvPr id="87" name="Rectangle 85"/>
          <p:cNvSpPr>
            <a:spLocks noChangeArrowheads="1"/>
          </p:cNvSpPr>
          <p:nvPr/>
        </p:nvSpPr>
        <p:spPr bwMode="auto">
          <a:xfrm>
            <a:off x="62484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ALU</a:t>
            </a:r>
          </a:p>
          <a:p>
            <a:pPr algn="ctr"/>
            <a:r>
              <a:rPr lang="en-US" sz="1200" b="1" dirty="0">
                <a:latin typeface="Calibri" pitchFamily="34" charset="0"/>
              </a:rPr>
              <a:t>result</a:t>
            </a:r>
          </a:p>
        </p:txBody>
      </p:sp>
      <p:sp>
        <p:nvSpPr>
          <p:cNvPr id="88" name="Rectangle 86"/>
          <p:cNvSpPr>
            <a:spLocks noChangeArrowheads="1"/>
          </p:cNvSpPr>
          <p:nvPr/>
        </p:nvSpPr>
        <p:spPr bwMode="auto">
          <a:xfrm>
            <a:off x="6248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op</a:t>
            </a:r>
          </a:p>
        </p:txBody>
      </p:sp>
      <p:sp>
        <p:nvSpPr>
          <p:cNvPr id="89" name="Rectangle 87"/>
          <p:cNvSpPr>
            <a:spLocks noChangeArrowheads="1"/>
          </p:cNvSpPr>
          <p:nvPr/>
        </p:nvSpPr>
        <p:spPr bwMode="auto">
          <a:xfrm>
            <a:off x="6248400" y="4800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dest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90" name="Rectangle 88"/>
          <p:cNvSpPr>
            <a:spLocks noChangeArrowheads="1"/>
          </p:cNvSpPr>
          <p:nvPr/>
        </p:nvSpPr>
        <p:spPr bwMode="auto">
          <a:xfrm>
            <a:off x="6248400" y="4343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valB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91" name="Line 89"/>
          <p:cNvSpPr>
            <a:spLocks noChangeShapeType="1"/>
          </p:cNvSpPr>
          <p:nvPr/>
        </p:nvSpPr>
        <p:spPr bwMode="auto">
          <a:xfrm>
            <a:off x="4419600" y="5029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2" name="Rectangle 90"/>
          <p:cNvSpPr>
            <a:spLocks noChangeArrowheads="1"/>
          </p:cNvSpPr>
          <p:nvPr/>
        </p:nvSpPr>
        <p:spPr bwMode="auto">
          <a:xfrm>
            <a:off x="78486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op</a:t>
            </a:r>
          </a:p>
        </p:txBody>
      </p:sp>
      <p:sp>
        <p:nvSpPr>
          <p:cNvPr id="93" name="Rectangle 91"/>
          <p:cNvSpPr>
            <a:spLocks noChangeArrowheads="1"/>
          </p:cNvSpPr>
          <p:nvPr/>
        </p:nvSpPr>
        <p:spPr bwMode="auto">
          <a:xfrm>
            <a:off x="7848600" y="4800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dest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94" name="Rectangle 92"/>
          <p:cNvSpPr>
            <a:spLocks noChangeArrowheads="1"/>
          </p:cNvSpPr>
          <p:nvPr/>
        </p:nvSpPr>
        <p:spPr bwMode="auto">
          <a:xfrm>
            <a:off x="7848600" y="2667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ALU</a:t>
            </a:r>
          </a:p>
          <a:p>
            <a:pPr algn="ctr"/>
            <a:r>
              <a:rPr lang="en-US" sz="1200" b="1" dirty="0">
                <a:latin typeface="Calibri" pitchFamily="34" charset="0"/>
              </a:rPr>
              <a:t>result</a:t>
            </a:r>
          </a:p>
        </p:txBody>
      </p:sp>
      <p:sp>
        <p:nvSpPr>
          <p:cNvPr id="95" name="Rectangle 93"/>
          <p:cNvSpPr>
            <a:spLocks noChangeArrowheads="1"/>
          </p:cNvSpPr>
          <p:nvPr/>
        </p:nvSpPr>
        <p:spPr bwMode="auto">
          <a:xfrm>
            <a:off x="78486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err="1">
                <a:latin typeface="Calibri" pitchFamily="34" charset="0"/>
              </a:rPr>
              <a:t>mdata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96" name="Line 94"/>
          <p:cNvSpPr>
            <a:spLocks noChangeShapeType="1"/>
          </p:cNvSpPr>
          <p:nvPr/>
        </p:nvSpPr>
        <p:spPr bwMode="auto">
          <a:xfrm>
            <a:off x="6705600" y="5029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7" name="Line 95"/>
          <p:cNvSpPr>
            <a:spLocks noChangeShapeType="1"/>
          </p:cNvSpPr>
          <p:nvPr/>
        </p:nvSpPr>
        <p:spPr bwMode="auto">
          <a:xfrm flipH="1">
            <a:off x="8534400" y="4495800"/>
            <a:ext cx="533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8" name="Line 96"/>
          <p:cNvSpPr>
            <a:spLocks noChangeShapeType="1"/>
          </p:cNvSpPr>
          <p:nvPr/>
        </p:nvSpPr>
        <p:spPr bwMode="auto">
          <a:xfrm flipH="1">
            <a:off x="8534400" y="4191000"/>
            <a:ext cx="53340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9" name="Line 97"/>
          <p:cNvSpPr>
            <a:spLocks noChangeShapeType="1"/>
          </p:cNvSpPr>
          <p:nvPr/>
        </p:nvSpPr>
        <p:spPr bwMode="auto">
          <a:xfrm>
            <a:off x="8939213" y="3048000"/>
            <a:ext cx="15240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0" name="Line 98"/>
          <p:cNvSpPr>
            <a:spLocks noChangeShapeType="1"/>
          </p:cNvSpPr>
          <p:nvPr/>
        </p:nvSpPr>
        <p:spPr bwMode="auto">
          <a:xfrm>
            <a:off x="9067800" y="3048000"/>
            <a:ext cx="0" cy="114300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1" name="Line 99"/>
          <p:cNvSpPr>
            <a:spLocks noChangeShapeType="1"/>
          </p:cNvSpPr>
          <p:nvPr/>
        </p:nvSpPr>
        <p:spPr bwMode="auto">
          <a:xfrm flipV="1">
            <a:off x="9067800" y="44958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" name="Rectangle 100"/>
          <p:cNvSpPr>
            <a:spLocks noChangeArrowheads="1"/>
          </p:cNvSpPr>
          <p:nvPr/>
        </p:nvSpPr>
        <p:spPr bwMode="auto">
          <a:xfrm>
            <a:off x="6248400" y="2438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eq</a:t>
            </a:r>
            <a:r>
              <a:rPr lang="en-US" sz="1600" b="1" dirty="0">
                <a:latin typeface="Calibri" pitchFamily="34" charset="0"/>
              </a:rPr>
              <a:t>?</a:t>
            </a:r>
          </a:p>
        </p:txBody>
      </p:sp>
      <p:sp>
        <p:nvSpPr>
          <p:cNvPr id="103" name="Rectangle 101"/>
          <p:cNvSpPr>
            <a:spLocks noChangeArrowheads="1"/>
          </p:cNvSpPr>
          <p:nvPr/>
        </p:nvSpPr>
        <p:spPr bwMode="auto">
          <a:xfrm rot="5400000">
            <a:off x="609600" y="30480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instruction</a:t>
            </a:r>
          </a:p>
        </p:txBody>
      </p:sp>
      <p:sp>
        <p:nvSpPr>
          <p:cNvPr id="104" name="Rectangle 102"/>
          <p:cNvSpPr>
            <a:spLocks noChangeArrowheads="1"/>
          </p:cNvSpPr>
          <p:nvPr/>
        </p:nvSpPr>
        <p:spPr bwMode="auto">
          <a:xfrm>
            <a:off x="3200400" y="2819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105" name="Rectangle 103"/>
          <p:cNvSpPr>
            <a:spLocks noChangeArrowheads="1"/>
          </p:cNvSpPr>
          <p:nvPr/>
        </p:nvSpPr>
        <p:spPr bwMode="auto">
          <a:xfrm>
            <a:off x="3200400" y="30480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106" name="Rectangle 104"/>
          <p:cNvSpPr>
            <a:spLocks noChangeArrowheads="1"/>
          </p:cNvSpPr>
          <p:nvPr/>
        </p:nvSpPr>
        <p:spPr bwMode="auto">
          <a:xfrm>
            <a:off x="3200400" y="3276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107" name="Rectangle 105"/>
          <p:cNvSpPr>
            <a:spLocks noChangeArrowheads="1"/>
          </p:cNvSpPr>
          <p:nvPr/>
        </p:nvSpPr>
        <p:spPr bwMode="auto">
          <a:xfrm>
            <a:off x="3200400" y="3505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108" name="Rectangle 106"/>
          <p:cNvSpPr>
            <a:spLocks noChangeArrowheads="1"/>
          </p:cNvSpPr>
          <p:nvPr/>
        </p:nvSpPr>
        <p:spPr bwMode="auto">
          <a:xfrm>
            <a:off x="3200400" y="2590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109" name="Rectangle 107"/>
          <p:cNvSpPr>
            <a:spLocks noChangeArrowheads="1"/>
          </p:cNvSpPr>
          <p:nvPr/>
        </p:nvSpPr>
        <p:spPr bwMode="auto">
          <a:xfrm>
            <a:off x="3200400" y="3733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110" name="Rectangle 108"/>
          <p:cNvSpPr>
            <a:spLocks noChangeArrowheads="1"/>
          </p:cNvSpPr>
          <p:nvPr/>
        </p:nvSpPr>
        <p:spPr bwMode="auto">
          <a:xfrm>
            <a:off x="3200400" y="23622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0</a:t>
            </a:r>
          </a:p>
        </p:txBody>
      </p:sp>
      <p:sp>
        <p:nvSpPr>
          <p:cNvPr id="111" name="Rectangle 109"/>
          <p:cNvSpPr>
            <a:spLocks noChangeArrowheads="1"/>
          </p:cNvSpPr>
          <p:nvPr/>
        </p:nvSpPr>
        <p:spPr bwMode="auto">
          <a:xfrm>
            <a:off x="3200400" y="3962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112" name="Rectangle 110"/>
          <p:cNvSpPr>
            <a:spLocks noChangeArrowheads="1"/>
          </p:cNvSpPr>
          <p:nvPr/>
        </p:nvSpPr>
        <p:spPr bwMode="auto">
          <a:xfrm>
            <a:off x="2957513" y="2828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R2</a:t>
            </a:r>
          </a:p>
        </p:txBody>
      </p:sp>
      <p:sp>
        <p:nvSpPr>
          <p:cNvPr id="113" name="Rectangle 111"/>
          <p:cNvSpPr>
            <a:spLocks noChangeArrowheads="1"/>
          </p:cNvSpPr>
          <p:nvPr/>
        </p:nvSpPr>
        <p:spPr bwMode="auto">
          <a:xfrm>
            <a:off x="2957513" y="3057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R3</a:t>
            </a:r>
          </a:p>
        </p:txBody>
      </p:sp>
      <p:sp>
        <p:nvSpPr>
          <p:cNvPr id="114" name="Rectangle 112"/>
          <p:cNvSpPr>
            <a:spLocks noChangeArrowheads="1"/>
          </p:cNvSpPr>
          <p:nvPr/>
        </p:nvSpPr>
        <p:spPr bwMode="auto">
          <a:xfrm>
            <a:off x="2957513" y="3286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R4</a:t>
            </a:r>
          </a:p>
        </p:txBody>
      </p:sp>
      <p:sp>
        <p:nvSpPr>
          <p:cNvPr id="115" name="Rectangle 113"/>
          <p:cNvSpPr>
            <a:spLocks noChangeArrowheads="1"/>
          </p:cNvSpPr>
          <p:nvPr/>
        </p:nvSpPr>
        <p:spPr bwMode="auto">
          <a:xfrm>
            <a:off x="2957513" y="3514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R5</a:t>
            </a:r>
          </a:p>
        </p:txBody>
      </p:sp>
      <p:sp>
        <p:nvSpPr>
          <p:cNvPr id="116" name="Rectangle 114"/>
          <p:cNvSpPr>
            <a:spLocks noChangeArrowheads="1"/>
          </p:cNvSpPr>
          <p:nvPr/>
        </p:nvSpPr>
        <p:spPr bwMode="auto">
          <a:xfrm>
            <a:off x="2957513" y="2600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R1</a:t>
            </a:r>
          </a:p>
        </p:txBody>
      </p:sp>
      <p:sp>
        <p:nvSpPr>
          <p:cNvPr id="117" name="Rectangle 115"/>
          <p:cNvSpPr>
            <a:spLocks noChangeArrowheads="1"/>
          </p:cNvSpPr>
          <p:nvPr/>
        </p:nvSpPr>
        <p:spPr bwMode="auto">
          <a:xfrm>
            <a:off x="2957513" y="3743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R6</a:t>
            </a:r>
          </a:p>
        </p:txBody>
      </p:sp>
      <p:sp>
        <p:nvSpPr>
          <p:cNvPr id="118" name="Rectangle 116"/>
          <p:cNvSpPr>
            <a:spLocks noChangeArrowheads="1"/>
          </p:cNvSpPr>
          <p:nvPr/>
        </p:nvSpPr>
        <p:spPr bwMode="auto">
          <a:xfrm>
            <a:off x="2957513" y="2371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R0</a:t>
            </a:r>
          </a:p>
        </p:txBody>
      </p:sp>
      <p:sp>
        <p:nvSpPr>
          <p:cNvPr id="119" name="Rectangle 117"/>
          <p:cNvSpPr>
            <a:spLocks noChangeArrowheads="1"/>
          </p:cNvSpPr>
          <p:nvPr/>
        </p:nvSpPr>
        <p:spPr bwMode="auto">
          <a:xfrm>
            <a:off x="2957513" y="3971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R7</a:t>
            </a:r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228850" y="2662238"/>
            <a:ext cx="48109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regA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21" name="Text Box 119"/>
          <p:cNvSpPr txBox="1">
            <a:spLocks noChangeArrowheads="1"/>
          </p:cNvSpPr>
          <p:nvPr/>
        </p:nvSpPr>
        <p:spPr bwMode="auto">
          <a:xfrm>
            <a:off x="2233613" y="2886075"/>
            <a:ext cx="47468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regB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22" name="Text Box 120"/>
          <p:cNvSpPr txBox="1">
            <a:spLocks noChangeArrowheads="1"/>
          </p:cNvSpPr>
          <p:nvPr/>
        </p:nvSpPr>
        <p:spPr bwMode="auto">
          <a:xfrm>
            <a:off x="8610600" y="3900488"/>
            <a:ext cx="519113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latin typeface="Calibri" pitchFamily="34" charset="0"/>
              </a:rPr>
              <a:t>data</a:t>
            </a:r>
          </a:p>
        </p:txBody>
      </p:sp>
      <p:sp>
        <p:nvSpPr>
          <p:cNvPr id="123" name="Text Box 121"/>
          <p:cNvSpPr txBox="1">
            <a:spLocks noChangeArrowheads="1"/>
          </p:cNvSpPr>
          <p:nvPr/>
        </p:nvSpPr>
        <p:spPr bwMode="auto">
          <a:xfrm>
            <a:off x="8653463" y="4191000"/>
            <a:ext cx="5032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err="1">
                <a:latin typeface="Calibri" pitchFamily="34" charset="0"/>
              </a:rPr>
              <a:t>dest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124" name="Rectangle 122"/>
          <p:cNvSpPr>
            <a:spLocks noChangeArrowheads="1"/>
          </p:cNvSpPr>
          <p:nvPr/>
        </p:nvSpPr>
        <p:spPr bwMode="auto">
          <a:xfrm>
            <a:off x="19812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5" name="Rectangle 123"/>
          <p:cNvSpPr>
            <a:spLocks noChangeArrowheads="1"/>
          </p:cNvSpPr>
          <p:nvPr/>
        </p:nvSpPr>
        <p:spPr bwMode="auto">
          <a:xfrm>
            <a:off x="22098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6" name="Rectangle 124"/>
          <p:cNvSpPr>
            <a:spLocks noChangeArrowheads="1"/>
          </p:cNvSpPr>
          <p:nvPr/>
        </p:nvSpPr>
        <p:spPr bwMode="auto">
          <a:xfrm>
            <a:off x="24384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7" name="Line 125"/>
          <p:cNvSpPr>
            <a:spLocks noChangeShapeType="1"/>
          </p:cNvSpPr>
          <p:nvPr/>
        </p:nvSpPr>
        <p:spPr bwMode="auto">
          <a:xfrm>
            <a:off x="2667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9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1DC3A8A-BA5D-4E4A-A9BC-48E5EFFA3E2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228600"/>
            <a:ext cx="7620000" cy="914400"/>
          </a:xfrm>
        </p:spPr>
        <p:txBody>
          <a:bodyPr/>
          <a:lstStyle/>
          <a:p>
            <a:pPr eaLnBrk="1" hangingPunct="1"/>
            <a:r>
              <a:rPr lang="en-US" dirty="0"/>
              <a:t>Handling data hazards III: Detect and forward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752600"/>
            <a:ext cx="7620000" cy="4114800"/>
          </a:xfrm>
        </p:spPr>
        <p:txBody>
          <a:bodyPr/>
          <a:lstStyle/>
          <a:p>
            <a:pPr eaLnBrk="1" hangingPunct="1"/>
            <a:r>
              <a:rPr lang="en-US" sz="2000" dirty="0"/>
              <a:t>Detect: same as detect and stall</a:t>
            </a:r>
          </a:p>
          <a:p>
            <a:pPr lvl="1" eaLnBrk="1" hangingPunct="1"/>
            <a:r>
              <a:rPr lang="en-US" sz="1800" dirty="0"/>
              <a:t>Except that all 4 hazards have to be treated differently</a:t>
            </a:r>
          </a:p>
          <a:p>
            <a:pPr lvl="2" eaLnBrk="1" hangingPunct="1"/>
            <a:r>
              <a:rPr lang="en-US" sz="1600" dirty="0"/>
              <a:t>i.e., you can’t logical-OR the 4 hazard signals</a:t>
            </a:r>
          </a:p>
          <a:p>
            <a:pPr eaLnBrk="1" hangingPunct="1"/>
            <a:r>
              <a:rPr lang="en-US" sz="2000" dirty="0"/>
              <a:t>Forward:</a:t>
            </a:r>
          </a:p>
          <a:p>
            <a:pPr lvl="1" eaLnBrk="1" hangingPunct="1"/>
            <a:r>
              <a:rPr lang="en-US" sz="1800" dirty="0"/>
              <a:t>New </a:t>
            </a:r>
            <a:r>
              <a:rPr lang="en-US" sz="1800" dirty="0">
                <a:solidFill>
                  <a:srgbClr val="FF0000"/>
                </a:solidFill>
              </a:rPr>
              <a:t>bypass </a:t>
            </a:r>
            <a:r>
              <a:rPr lang="en-US" sz="1800" dirty="0" err="1">
                <a:solidFill>
                  <a:srgbClr val="FF0000"/>
                </a:solidFill>
              </a:rPr>
              <a:t>datapaths</a:t>
            </a:r>
            <a:r>
              <a:rPr lang="en-US" sz="1800" dirty="0"/>
              <a:t> route computed data to where it is needed</a:t>
            </a:r>
          </a:p>
          <a:p>
            <a:pPr lvl="1" eaLnBrk="1" hangingPunct="1"/>
            <a:r>
              <a:rPr lang="en-US" sz="1800" dirty="0"/>
              <a:t>New MUX and control to pick the right data</a:t>
            </a:r>
          </a:p>
          <a:p>
            <a:pPr eaLnBrk="1" hangingPunct="1">
              <a:buClr>
                <a:schemeClr val="tx1"/>
              </a:buClr>
            </a:pPr>
            <a:r>
              <a:rPr lang="en-US" sz="2000" dirty="0">
                <a:solidFill>
                  <a:srgbClr val="FF0000"/>
                </a:solidFill>
              </a:rPr>
              <a:t>Beware:</a:t>
            </a:r>
            <a:r>
              <a:rPr lang="en-US" sz="2000" dirty="0"/>
              <a:t> Stalling may still be required even in the presence of forwarding</a:t>
            </a:r>
          </a:p>
          <a:p>
            <a:pPr lvl="1" eaLnBrk="1" hangingPunct="1"/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We will use this program for the next example</a:t>
            </a:r>
            <a:br>
              <a:rPr lang="en-US" dirty="0"/>
            </a:br>
            <a:r>
              <a:rPr lang="en-US" dirty="0"/>
              <a:t> (same as last pipeline diagram example)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1. add 		1 2 3</a:t>
            </a:r>
            <a:br>
              <a:rPr lang="en-US" dirty="0"/>
            </a:br>
            <a:r>
              <a:rPr lang="en-US" dirty="0"/>
              <a:t>	2. nor 		3 4 5</a:t>
            </a:r>
            <a:br>
              <a:rPr lang="en-US" dirty="0"/>
            </a:br>
            <a:r>
              <a:rPr lang="en-US" dirty="0"/>
              <a:t>	3. add 		6 3 7</a:t>
            </a:r>
            <a:br>
              <a:rPr lang="en-US" dirty="0"/>
            </a:br>
            <a:r>
              <a:rPr lang="en-US" dirty="0"/>
              <a:t>	4. </a:t>
            </a:r>
            <a:r>
              <a:rPr lang="en-US" dirty="0" err="1"/>
              <a:t>lw</a:t>
            </a:r>
            <a:r>
              <a:rPr lang="en-US" dirty="0"/>
              <a:t> 		3 6 10</a:t>
            </a:r>
            <a:br>
              <a:rPr lang="en-US" dirty="0"/>
            </a:br>
            <a:r>
              <a:rPr lang="en-US" dirty="0"/>
              <a:t>	5. </a:t>
            </a:r>
            <a:r>
              <a:rPr lang="en-US" dirty="0" err="1"/>
              <a:t>sw</a:t>
            </a:r>
            <a:r>
              <a:rPr lang="en-US" dirty="0"/>
              <a:t> 		6 2 12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C0C711-2575-43BA-9E87-6C186AD8D5A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4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3E4259-C753-4DE8-B5BB-0BB38702A6C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Pipeline function for ADD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600200"/>
            <a:ext cx="8001000" cy="4419600"/>
          </a:xfrm>
        </p:spPr>
        <p:txBody>
          <a:bodyPr/>
          <a:lstStyle/>
          <a:p>
            <a:pPr eaLnBrk="1" hangingPunct="1"/>
            <a:r>
              <a:rPr lang="en-US"/>
              <a:t>Fetch: read instruction from memory</a:t>
            </a:r>
          </a:p>
          <a:p>
            <a:pPr eaLnBrk="1" hangingPunct="1"/>
            <a:r>
              <a:rPr lang="en-US" dirty="0"/>
              <a:t>Decode: </a:t>
            </a:r>
            <a:r>
              <a:rPr lang="en-US" b="1" u="sng" dirty="0"/>
              <a:t>read source operands from </a:t>
            </a:r>
            <a:r>
              <a:rPr lang="en-US" b="1" u="sng" dirty="0" err="1"/>
              <a:t>reg</a:t>
            </a:r>
            <a:endParaRPr lang="en-US" b="1" u="sng" dirty="0"/>
          </a:p>
          <a:p>
            <a:pPr eaLnBrk="1" hangingPunct="1"/>
            <a:r>
              <a:rPr lang="en-US" dirty="0"/>
              <a:t>Execute: calculate sum</a:t>
            </a:r>
          </a:p>
          <a:p>
            <a:pPr eaLnBrk="1" hangingPunct="1"/>
            <a:r>
              <a:rPr lang="en-US" dirty="0"/>
              <a:t>Memory: pass results to next stage</a:t>
            </a:r>
          </a:p>
          <a:p>
            <a:pPr eaLnBrk="1" hangingPunct="1"/>
            <a:r>
              <a:rPr lang="en-US" dirty="0" err="1"/>
              <a:t>Writeback</a:t>
            </a:r>
            <a:r>
              <a:rPr lang="en-US" dirty="0"/>
              <a:t>: </a:t>
            </a:r>
            <a:r>
              <a:rPr lang="en-US" b="1" u="sng" dirty="0"/>
              <a:t>write sum into register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07" name="Text Box 74"/>
          <p:cNvSpPr txBox="1">
            <a:spLocks noChangeArrowheads="1"/>
          </p:cNvSpPr>
          <p:nvPr/>
        </p:nvSpPr>
        <p:spPr bwMode="auto">
          <a:xfrm>
            <a:off x="7595992" y="6035675"/>
            <a:ext cx="992579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r>
              <a:rPr lang="en-US" b="1" dirty="0">
                <a:latin typeface="Calibri" pitchFamily="34" charset="0"/>
              </a:rPr>
              <a:t>/</a:t>
            </a:r>
          </a:p>
          <a:p>
            <a:pPr algn="ctr"/>
            <a:r>
              <a:rPr lang="en-US" b="1" dirty="0">
                <a:latin typeface="Calibri" pitchFamily="34" charset="0"/>
              </a:rPr>
              <a:t>WB</a:t>
            </a:r>
          </a:p>
        </p:txBody>
      </p:sp>
      <p:sp>
        <p:nvSpPr>
          <p:cNvPr id="3584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1B9E2924-EF79-4430-8CD2-7B71819377B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5843" name="Line 2"/>
          <p:cNvSpPr>
            <a:spLocks noChangeShapeType="1"/>
          </p:cNvSpPr>
          <p:nvPr/>
        </p:nvSpPr>
        <p:spPr bwMode="auto">
          <a:xfrm>
            <a:off x="6019800" y="3429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5844" name="Group 3"/>
          <p:cNvGrpSpPr>
            <a:grpSpLocks/>
          </p:cNvGrpSpPr>
          <p:nvPr/>
        </p:nvGrpSpPr>
        <p:grpSpPr bwMode="auto">
          <a:xfrm>
            <a:off x="1524000" y="2260600"/>
            <a:ext cx="1443038" cy="1701800"/>
            <a:chOff x="1248" y="1570"/>
            <a:chExt cx="816" cy="974"/>
          </a:xfrm>
        </p:grpSpPr>
        <p:sp>
          <p:nvSpPr>
            <p:cNvPr id="35967" name="Oval 4" descr="Weave"/>
            <p:cNvSpPr>
              <a:spLocks noChangeArrowheads="1"/>
            </p:cNvSpPr>
            <p:nvPr/>
          </p:nvSpPr>
          <p:spPr bwMode="auto">
            <a:xfrm>
              <a:off x="1248" y="1728"/>
              <a:ext cx="816" cy="816"/>
            </a:xfrm>
            <a:prstGeom prst="ellipse">
              <a:avLst/>
            </a:prstGeom>
            <a:pattFill prst="weave">
              <a:fgClr>
                <a:srgbClr val="FF9900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35968" name="Text Box 5"/>
            <p:cNvSpPr txBox="1">
              <a:spLocks noChangeArrowheads="1"/>
            </p:cNvSpPr>
            <p:nvPr/>
          </p:nvSpPr>
          <p:spPr bwMode="auto">
            <a:xfrm>
              <a:off x="1248" y="1570"/>
              <a:ext cx="624" cy="17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00FF"/>
                  </a:solidFill>
                  <a:latin typeface="Calibri" pitchFamily="34" charset="0"/>
                </a:rPr>
                <a:t>          Hazard</a:t>
              </a:r>
            </a:p>
          </p:txBody>
        </p:sp>
      </p:grp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1676400" y="33528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46" name="Line 7"/>
          <p:cNvSpPr>
            <a:spLocks noChangeShapeType="1"/>
          </p:cNvSpPr>
          <p:nvPr/>
        </p:nvSpPr>
        <p:spPr bwMode="auto">
          <a:xfrm>
            <a:off x="1676400" y="35052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47" name="Line 8"/>
          <p:cNvSpPr>
            <a:spLocks noChangeShapeType="1"/>
          </p:cNvSpPr>
          <p:nvPr/>
        </p:nvSpPr>
        <p:spPr bwMode="auto">
          <a:xfrm>
            <a:off x="1905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48" name="Line 9"/>
          <p:cNvSpPr>
            <a:spLocks noChangeShapeType="1"/>
          </p:cNvSpPr>
          <p:nvPr/>
        </p:nvSpPr>
        <p:spPr bwMode="auto">
          <a:xfrm flipH="1" flipV="1">
            <a:off x="5410200" y="3886200"/>
            <a:ext cx="193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49" name="Line 10"/>
          <p:cNvSpPr>
            <a:spLocks noChangeShapeType="1"/>
          </p:cNvSpPr>
          <p:nvPr/>
        </p:nvSpPr>
        <p:spPr bwMode="auto">
          <a:xfrm flipV="1">
            <a:off x="5715000" y="25908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50" name="Rectangle 11"/>
          <p:cNvSpPr>
            <a:spLocks noChangeArrowheads="1"/>
          </p:cNvSpPr>
          <p:nvPr/>
        </p:nvSpPr>
        <p:spPr bwMode="auto">
          <a:xfrm>
            <a:off x="6248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851" name="Line 12"/>
          <p:cNvSpPr>
            <a:spLocks noChangeShapeType="1"/>
          </p:cNvSpPr>
          <p:nvPr/>
        </p:nvSpPr>
        <p:spPr bwMode="auto">
          <a:xfrm>
            <a:off x="6705600" y="44958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52" name="Rectangle 13"/>
          <p:cNvSpPr>
            <a:spLocks noChangeArrowheads="1"/>
          </p:cNvSpPr>
          <p:nvPr/>
        </p:nvSpPr>
        <p:spPr bwMode="auto">
          <a:xfrm>
            <a:off x="152400" y="2933700"/>
            <a:ext cx="3048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PC</a:t>
            </a:r>
          </a:p>
        </p:txBody>
      </p:sp>
      <p:sp>
        <p:nvSpPr>
          <p:cNvPr id="35853" name="Rectangle 14"/>
          <p:cNvSpPr>
            <a:spLocks noChangeArrowheads="1"/>
          </p:cNvSpPr>
          <p:nvPr/>
        </p:nvSpPr>
        <p:spPr bwMode="auto">
          <a:xfrm>
            <a:off x="609600" y="2857500"/>
            <a:ext cx="4572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Inst</a:t>
            </a:r>
          </a:p>
          <a:p>
            <a:pPr algn="ctr"/>
            <a:r>
              <a:rPr lang="en-US" sz="1400" dirty="0" err="1">
                <a:latin typeface="Calibri" pitchFamily="34" charset="0"/>
              </a:rPr>
              <a:t>mem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5854" name="Rectangle 15"/>
          <p:cNvSpPr>
            <a:spLocks noChangeArrowheads="1"/>
          </p:cNvSpPr>
          <p:nvPr/>
        </p:nvSpPr>
        <p:spPr bwMode="auto">
          <a:xfrm rot="-5400000">
            <a:off x="2247900" y="28575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Calibri" pitchFamily="34" charset="0"/>
              </a:rPr>
              <a:t>Register file</a:t>
            </a: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35855" name="AutoShape 16"/>
          <p:cNvSpPr>
            <a:spLocks noChangeArrowheads="1"/>
          </p:cNvSpPr>
          <p:nvPr/>
        </p:nvSpPr>
        <p:spPr bwMode="auto">
          <a:xfrm rot="-5400000">
            <a:off x="8286750" y="29146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grpSp>
        <p:nvGrpSpPr>
          <p:cNvPr id="35856" name="Group 17"/>
          <p:cNvGrpSpPr>
            <a:grpSpLocks/>
          </p:cNvGrpSpPr>
          <p:nvPr/>
        </p:nvGrpSpPr>
        <p:grpSpPr bwMode="auto">
          <a:xfrm>
            <a:off x="5562600" y="2743200"/>
            <a:ext cx="531985" cy="1371600"/>
            <a:chOff x="-72" y="2365"/>
            <a:chExt cx="389" cy="1056"/>
          </a:xfrm>
        </p:grpSpPr>
        <p:sp>
          <p:nvSpPr>
            <p:cNvPr id="35965" name="Freeform 18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598 w 672"/>
                <a:gd name="T1" fmla="*/ 854 h 288"/>
                <a:gd name="T2" fmla="*/ 6438 w 672"/>
                <a:gd name="T3" fmla="*/ 0 h 288"/>
                <a:gd name="T4" fmla="*/ 4141 w 672"/>
                <a:gd name="T5" fmla="*/ 0 h 288"/>
                <a:gd name="T6" fmla="*/ 3679 w 672"/>
                <a:gd name="T7" fmla="*/ 285 h 288"/>
                <a:gd name="T8" fmla="*/ 2763 w 672"/>
                <a:gd name="T9" fmla="*/ 285 h 288"/>
                <a:gd name="T10" fmla="*/ 2296 w 672"/>
                <a:gd name="T11" fmla="*/ 0 h 288"/>
                <a:gd name="T12" fmla="*/ 0 w 672"/>
                <a:gd name="T13" fmla="*/ 0 h 288"/>
                <a:gd name="T14" fmla="*/ 1842 w 672"/>
                <a:gd name="T15" fmla="*/ 854 h 288"/>
                <a:gd name="T16" fmla="*/ 4598 w 672"/>
                <a:gd name="T17" fmla="*/ 854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5966" name="Text Box 19"/>
            <p:cNvSpPr txBox="1">
              <a:spLocks noChangeArrowheads="1"/>
            </p:cNvSpPr>
            <p:nvPr/>
          </p:nvSpPr>
          <p:spPr bwMode="auto">
            <a:xfrm>
              <a:off x="96" y="2630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A</a:t>
              </a:r>
            </a:p>
            <a:p>
              <a:r>
                <a:rPr lang="en-US" sz="1400" b="1" dirty="0">
                  <a:latin typeface="Calibri" pitchFamily="34" charset="0"/>
                </a:rPr>
                <a:t>L</a:t>
              </a:r>
            </a:p>
            <a:p>
              <a:r>
                <a:rPr lang="en-US" sz="1400" b="1" dirty="0">
                  <a:latin typeface="Calibri" pitchFamily="34" charset="0"/>
                </a:rPr>
                <a:t>U</a:t>
              </a:r>
            </a:p>
          </p:txBody>
        </p:sp>
      </p:grpSp>
      <p:sp>
        <p:nvSpPr>
          <p:cNvPr id="35857" name="AutoShape 20"/>
          <p:cNvSpPr>
            <a:spLocks noChangeArrowheads="1"/>
          </p:cNvSpPr>
          <p:nvPr/>
        </p:nvSpPr>
        <p:spPr bwMode="auto">
          <a:xfrm rot="5400000" flipH="1">
            <a:off x="171450" y="1047750"/>
            <a:ext cx="7620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X</a:t>
            </a:r>
          </a:p>
        </p:txBody>
      </p:sp>
      <p:sp>
        <p:nvSpPr>
          <p:cNvPr id="35858" name="Rectangle 21"/>
          <p:cNvSpPr>
            <a:spLocks noChangeArrowheads="1"/>
          </p:cNvSpPr>
          <p:nvPr/>
        </p:nvSpPr>
        <p:spPr bwMode="auto">
          <a:xfrm>
            <a:off x="304800" y="18288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5859" name="Rectangle 22"/>
          <p:cNvSpPr>
            <a:spLocks noChangeArrowheads="1"/>
          </p:cNvSpPr>
          <p:nvPr/>
        </p:nvSpPr>
        <p:spPr bwMode="auto">
          <a:xfrm>
            <a:off x="1143000" y="800100"/>
            <a:ext cx="457200" cy="529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860" name="Rectangle 23"/>
          <p:cNvSpPr>
            <a:spLocks noChangeArrowheads="1"/>
          </p:cNvSpPr>
          <p:nvPr/>
        </p:nvSpPr>
        <p:spPr bwMode="auto">
          <a:xfrm>
            <a:off x="3962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861" name="Rectangle 24"/>
          <p:cNvSpPr>
            <a:spLocks noChangeArrowheads="1"/>
          </p:cNvSpPr>
          <p:nvPr/>
        </p:nvSpPr>
        <p:spPr bwMode="auto">
          <a:xfrm>
            <a:off x="7010400" y="2971800"/>
            <a:ext cx="6858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Data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memory</a:t>
            </a:r>
          </a:p>
        </p:txBody>
      </p:sp>
      <p:sp>
        <p:nvSpPr>
          <p:cNvPr id="35862" name="Rectangle 25"/>
          <p:cNvSpPr>
            <a:spLocks noChangeArrowheads="1"/>
          </p:cNvSpPr>
          <p:nvPr/>
        </p:nvSpPr>
        <p:spPr bwMode="auto">
          <a:xfrm>
            <a:off x="78486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35863" name="Group 26"/>
          <p:cNvGrpSpPr>
            <a:grpSpLocks/>
          </p:cNvGrpSpPr>
          <p:nvPr/>
        </p:nvGrpSpPr>
        <p:grpSpPr bwMode="auto">
          <a:xfrm>
            <a:off x="609600" y="1828800"/>
            <a:ext cx="427038" cy="762000"/>
            <a:chOff x="624" y="1248"/>
            <a:chExt cx="269" cy="480"/>
          </a:xfrm>
        </p:grpSpPr>
        <p:sp>
          <p:nvSpPr>
            <p:cNvPr id="35963" name="Freeform 27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5964" name="Text Box 28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grpSp>
        <p:nvGrpSpPr>
          <p:cNvPr id="35864" name="Group 29"/>
          <p:cNvGrpSpPr>
            <a:grpSpLocks/>
          </p:cNvGrpSpPr>
          <p:nvPr/>
        </p:nvGrpSpPr>
        <p:grpSpPr bwMode="auto">
          <a:xfrm>
            <a:off x="4876800" y="1600200"/>
            <a:ext cx="427038" cy="762000"/>
            <a:chOff x="624" y="1248"/>
            <a:chExt cx="269" cy="480"/>
          </a:xfrm>
        </p:grpSpPr>
        <p:sp>
          <p:nvSpPr>
            <p:cNvPr id="35961" name="Freeform 30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5962" name="Text Box 31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sp>
        <p:nvSpPr>
          <p:cNvPr id="35865" name="Line 32"/>
          <p:cNvSpPr>
            <a:spLocks noChangeShapeType="1"/>
          </p:cNvSpPr>
          <p:nvPr/>
        </p:nvSpPr>
        <p:spPr bwMode="auto">
          <a:xfrm>
            <a:off x="1066800" y="328295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66" name="Line 33"/>
          <p:cNvSpPr>
            <a:spLocks noChangeShapeType="1"/>
          </p:cNvSpPr>
          <p:nvPr/>
        </p:nvSpPr>
        <p:spPr bwMode="auto">
          <a:xfrm>
            <a:off x="990600" y="2209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67" name="Line 34"/>
          <p:cNvSpPr>
            <a:spLocks noChangeShapeType="1"/>
          </p:cNvSpPr>
          <p:nvPr/>
        </p:nvSpPr>
        <p:spPr bwMode="auto">
          <a:xfrm flipV="1">
            <a:off x="1066800" y="1447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68" name="Line 35"/>
          <p:cNvSpPr>
            <a:spLocks noChangeShapeType="1"/>
          </p:cNvSpPr>
          <p:nvPr/>
        </p:nvSpPr>
        <p:spPr bwMode="auto">
          <a:xfrm flipH="1">
            <a:off x="714375" y="1447800"/>
            <a:ext cx="428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69" name="Line 36"/>
          <p:cNvSpPr>
            <a:spLocks noChangeShapeType="1"/>
          </p:cNvSpPr>
          <p:nvPr/>
        </p:nvSpPr>
        <p:spPr bwMode="auto">
          <a:xfrm>
            <a:off x="538163" y="1938338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70" name="Line 37"/>
          <p:cNvSpPr>
            <a:spLocks noChangeShapeType="1"/>
          </p:cNvSpPr>
          <p:nvPr/>
        </p:nvSpPr>
        <p:spPr bwMode="auto">
          <a:xfrm flipV="1">
            <a:off x="457200" y="3276600"/>
            <a:ext cx="1524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71" name="Line 38"/>
          <p:cNvSpPr>
            <a:spLocks noChangeShapeType="1"/>
          </p:cNvSpPr>
          <p:nvPr/>
        </p:nvSpPr>
        <p:spPr bwMode="auto">
          <a:xfrm flipV="1">
            <a:off x="533400" y="2438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72" name="Line 39"/>
          <p:cNvSpPr>
            <a:spLocks noChangeShapeType="1"/>
          </p:cNvSpPr>
          <p:nvPr/>
        </p:nvSpPr>
        <p:spPr bwMode="auto">
          <a:xfrm>
            <a:off x="533400" y="24384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73" name="Line 40"/>
          <p:cNvSpPr>
            <a:spLocks noChangeShapeType="1"/>
          </p:cNvSpPr>
          <p:nvPr/>
        </p:nvSpPr>
        <p:spPr bwMode="auto">
          <a:xfrm flipV="1">
            <a:off x="76200" y="12192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74" name="Line 41"/>
          <p:cNvSpPr>
            <a:spLocks noChangeShapeType="1"/>
          </p:cNvSpPr>
          <p:nvPr/>
        </p:nvSpPr>
        <p:spPr bwMode="auto">
          <a:xfrm>
            <a:off x="76200" y="1219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75" name="Line 42"/>
          <p:cNvSpPr>
            <a:spLocks noChangeShapeType="1"/>
          </p:cNvSpPr>
          <p:nvPr/>
        </p:nvSpPr>
        <p:spPr bwMode="auto">
          <a:xfrm>
            <a:off x="76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76" name="Line 43"/>
          <p:cNvSpPr>
            <a:spLocks noChangeShapeType="1"/>
          </p:cNvSpPr>
          <p:nvPr/>
        </p:nvSpPr>
        <p:spPr bwMode="auto">
          <a:xfrm>
            <a:off x="1600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77" name="Line 44"/>
          <p:cNvSpPr>
            <a:spLocks noChangeShapeType="1"/>
          </p:cNvSpPr>
          <p:nvPr/>
        </p:nvSpPr>
        <p:spPr bwMode="auto">
          <a:xfrm>
            <a:off x="1676400" y="2895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78" name="Line 45"/>
          <p:cNvSpPr>
            <a:spLocks noChangeShapeType="1"/>
          </p:cNvSpPr>
          <p:nvPr/>
        </p:nvSpPr>
        <p:spPr bwMode="auto">
          <a:xfrm>
            <a:off x="1676400" y="4267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79" name="Line 46"/>
          <p:cNvSpPr>
            <a:spLocks noChangeShapeType="1"/>
          </p:cNvSpPr>
          <p:nvPr/>
        </p:nvSpPr>
        <p:spPr bwMode="auto">
          <a:xfrm>
            <a:off x="1676400" y="2895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80" name="Line 47"/>
          <p:cNvSpPr>
            <a:spLocks noChangeShapeType="1"/>
          </p:cNvSpPr>
          <p:nvPr/>
        </p:nvSpPr>
        <p:spPr bwMode="auto">
          <a:xfrm>
            <a:off x="1676400" y="3124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81" name="Line 48"/>
          <p:cNvSpPr>
            <a:spLocks noChangeShapeType="1"/>
          </p:cNvSpPr>
          <p:nvPr/>
        </p:nvSpPr>
        <p:spPr bwMode="auto">
          <a:xfrm>
            <a:off x="3581400" y="36576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82" name="Line 49"/>
          <p:cNvSpPr>
            <a:spLocks noChangeShapeType="1"/>
          </p:cNvSpPr>
          <p:nvPr/>
        </p:nvSpPr>
        <p:spPr bwMode="auto">
          <a:xfrm>
            <a:off x="3581400" y="3048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83" name="Line 50"/>
          <p:cNvSpPr>
            <a:spLocks noChangeShapeType="1"/>
          </p:cNvSpPr>
          <p:nvPr/>
        </p:nvSpPr>
        <p:spPr bwMode="auto">
          <a:xfrm>
            <a:off x="4419600" y="3657600"/>
            <a:ext cx="685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84" name="Line 51"/>
          <p:cNvSpPr>
            <a:spLocks noChangeShapeType="1"/>
          </p:cNvSpPr>
          <p:nvPr/>
        </p:nvSpPr>
        <p:spPr bwMode="auto">
          <a:xfrm>
            <a:off x="4419600" y="3048000"/>
            <a:ext cx="1143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85" name="Line 52"/>
          <p:cNvSpPr>
            <a:spLocks noChangeShapeType="1"/>
          </p:cNvSpPr>
          <p:nvPr/>
        </p:nvSpPr>
        <p:spPr bwMode="auto">
          <a:xfrm flipV="1">
            <a:off x="1600200" y="22098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86" name="Line 53"/>
          <p:cNvSpPr>
            <a:spLocks noChangeShapeType="1"/>
          </p:cNvSpPr>
          <p:nvPr/>
        </p:nvSpPr>
        <p:spPr bwMode="auto">
          <a:xfrm>
            <a:off x="4419600" y="2209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87" name="Line 54"/>
          <p:cNvSpPr>
            <a:spLocks noChangeShapeType="1"/>
          </p:cNvSpPr>
          <p:nvPr/>
        </p:nvSpPr>
        <p:spPr bwMode="auto">
          <a:xfrm>
            <a:off x="4419600" y="4267200"/>
            <a:ext cx="685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88" name="Line 55"/>
          <p:cNvSpPr>
            <a:spLocks noChangeShapeType="1"/>
          </p:cNvSpPr>
          <p:nvPr/>
        </p:nvSpPr>
        <p:spPr bwMode="auto">
          <a:xfrm flipV="1">
            <a:off x="4648200" y="17526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89" name="Line 56"/>
          <p:cNvSpPr>
            <a:spLocks noChangeShapeType="1"/>
          </p:cNvSpPr>
          <p:nvPr/>
        </p:nvSpPr>
        <p:spPr bwMode="auto">
          <a:xfrm>
            <a:off x="4648200" y="1752600"/>
            <a:ext cx="228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90" name="AutoShape 57"/>
          <p:cNvSpPr>
            <a:spLocks noChangeArrowheads="1"/>
          </p:cNvSpPr>
          <p:nvPr/>
        </p:nvSpPr>
        <p:spPr bwMode="auto">
          <a:xfrm rot="-5400000">
            <a:off x="47815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sp>
        <p:nvSpPr>
          <p:cNvPr id="35891" name="Line 58"/>
          <p:cNvSpPr>
            <a:spLocks noChangeShapeType="1"/>
          </p:cNvSpPr>
          <p:nvPr/>
        </p:nvSpPr>
        <p:spPr bwMode="auto">
          <a:xfrm>
            <a:off x="5257800" y="1981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92" name="Line 59"/>
          <p:cNvSpPr>
            <a:spLocks noChangeShapeType="1"/>
          </p:cNvSpPr>
          <p:nvPr/>
        </p:nvSpPr>
        <p:spPr bwMode="auto">
          <a:xfrm>
            <a:off x="67056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93" name="Line 60"/>
          <p:cNvSpPr>
            <a:spLocks noChangeShapeType="1"/>
          </p:cNvSpPr>
          <p:nvPr/>
        </p:nvSpPr>
        <p:spPr bwMode="auto">
          <a:xfrm flipV="1">
            <a:off x="6934200" y="2819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94" name="Line 61"/>
          <p:cNvSpPr>
            <a:spLocks noChangeShapeType="1"/>
          </p:cNvSpPr>
          <p:nvPr/>
        </p:nvSpPr>
        <p:spPr bwMode="auto">
          <a:xfrm>
            <a:off x="6934200" y="2819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95" name="Line 62"/>
          <p:cNvSpPr>
            <a:spLocks noChangeShapeType="1"/>
          </p:cNvSpPr>
          <p:nvPr/>
        </p:nvSpPr>
        <p:spPr bwMode="auto">
          <a:xfrm>
            <a:off x="7696200" y="3352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96" name="Line 63"/>
          <p:cNvSpPr>
            <a:spLocks noChangeShapeType="1"/>
          </p:cNvSpPr>
          <p:nvPr/>
        </p:nvSpPr>
        <p:spPr bwMode="auto">
          <a:xfrm>
            <a:off x="83058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97" name="Line 64"/>
          <p:cNvSpPr>
            <a:spLocks noChangeShapeType="1"/>
          </p:cNvSpPr>
          <p:nvPr/>
        </p:nvSpPr>
        <p:spPr bwMode="auto">
          <a:xfrm>
            <a:off x="8305800" y="2819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98" name="Line 65"/>
          <p:cNvSpPr>
            <a:spLocks noChangeShapeType="1"/>
          </p:cNvSpPr>
          <p:nvPr/>
        </p:nvSpPr>
        <p:spPr bwMode="auto">
          <a:xfrm>
            <a:off x="4495800" y="36576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99" name="Line 66"/>
          <p:cNvSpPr>
            <a:spLocks noChangeShapeType="1"/>
          </p:cNvSpPr>
          <p:nvPr/>
        </p:nvSpPr>
        <p:spPr bwMode="auto">
          <a:xfrm>
            <a:off x="4495800" y="4495800"/>
            <a:ext cx="17526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900" name="Line 67"/>
          <p:cNvSpPr>
            <a:spLocks noChangeShapeType="1"/>
          </p:cNvSpPr>
          <p:nvPr/>
        </p:nvSpPr>
        <p:spPr bwMode="auto">
          <a:xfrm>
            <a:off x="2286000" y="38862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901" name="Line 68"/>
          <p:cNvSpPr>
            <a:spLocks noChangeShapeType="1"/>
          </p:cNvSpPr>
          <p:nvPr/>
        </p:nvSpPr>
        <p:spPr bwMode="auto">
          <a:xfrm>
            <a:off x="6705600" y="1981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902" name="Line 69"/>
          <p:cNvSpPr>
            <a:spLocks noChangeShapeType="1"/>
          </p:cNvSpPr>
          <p:nvPr/>
        </p:nvSpPr>
        <p:spPr bwMode="auto">
          <a:xfrm flipV="1">
            <a:off x="6934200" y="990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903" name="Line 70"/>
          <p:cNvSpPr>
            <a:spLocks noChangeShapeType="1"/>
          </p:cNvSpPr>
          <p:nvPr/>
        </p:nvSpPr>
        <p:spPr bwMode="auto">
          <a:xfrm flipH="1">
            <a:off x="719138" y="990600"/>
            <a:ext cx="6215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904" name="Text Box 71"/>
          <p:cNvSpPr txBox="1">
            <a:spLocks noChangeArrowheads="1"/>
          </p:cNvSpPr>
          <p:nvPr/>
        </p:nvSpPr>
        <p:spPr bwMode="auto">
          <a:xfrm>
            <a:off x="1143000" y="6035675"/>
            <a:ext cx="532262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IF/</a:t>
            </a:r>
          </a:p>
          <a:p>
            <a:r>
              <a:rPr lang="en-US" b="1" dirty="0">
                <a:latin typeface="Calibri" pitchFamily="34" charset="0"/>
              </a:rPr>
              <a:t>ID</a:t>
            </a:r>
          </a:p>
        </p:txBody>
      </p:sp>
      <p:sp>
        <p:nvSpPr>
          <p:cNvPr id="35905" name="Text Box 72"/>
          <p:cNvSpPr txBox="1">
            <a:spLocks noChangeArrowheads="1"/>
          </p:cNvSpPr>
          <p:nvPr/>
        </p:nvSpPr>
        <p:spPr bwMode="auto">
          <a:xfrm>
            <a:off x="3733800" y="6035675"/>
            <a:ext cx="612668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ID/</a:t>
            </a:r>
          </a:p>
          <a:p>
            <a:r>
              <a:rPr lang="en-US" b="1" dirty="0">
                <a:latin typeface="Calibri" pitchFamily="34" charset="0"/>
              </a:rPr>
              <a:t>EX</a:t>
            </a:r>
          </a:p>
        </p:txBody>
      </p:sp>
      <p:sp>
        <p:nvSpPr>
          <p:cNvPr id="35906" name="Text Box 73"/>
          <p:cNvSpPr txBox="1">
            <a:spLocks noChangeArrowheads="1"/>
          </p:cNvSpPr>
          <p:nvPr/>
        </p:nvSpPr>
        <p:spPr bwMode="auto">
          <a:xfrm>
            <a:off x="6016240" y="6035675"/>
            <a:ext cx="867545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EX/</a:t>
            </a:r>
          </a:p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35908" name="Line 75"/>
          <p:cNvSpPr>
            <a:spLocks noChangeShapeType="1"/>
          </p:cNvSpPr>
          <p:nvPr/>
        </p:nvSpPr>
        <p:spPr bwMode="auto">
          <a:xfrm>
            <a:off x="4410075" y="5410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909" name="Line 76"/>
          <p:cNvSpPr>
            <a:spLocks noChangeShapeType="1"/>
          </p:cNvSpPr>
          <p:nvPr/>
        </p:nvSpPr>
        <p:spPr bwMode="auto">
          <a:xfrm>
            <a:off x="6705600" y="5410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910" name="AutoShape 77"/>
          <p:cNvSpPr>
            <a:spLocks noChangeArrowheads="1"/>
          </p:cNvSpPr>
          <p:nvPr/>
        </p:nvSpPr>
        <p:spPr bwMode="auto">
          <a:xfrm rot="-5400000">
            <a:off x="1562100" y="3336925"/>
            <a:ext cx="533400" cy="190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X</a:t>
            </a:r>
          </a:p>
        </p:txBody>
      </p:sp>
      <p:sp>
        <p:nvSpPr>
          <p:cNvPr id="35911" name="Line 78"/>
          <p:cNvSpPr>
            <a:spLocks noChangeShapeType="1"/>
          </p:cNvSpPr>
          <p:nvPr/>
        </p:nvSpPr>
        <p:spPr bwMode="auto">
          <a:xfrm>
            <a:off x="1676400" y="5410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912" name="Rectangle 79"/>
          <p:cNvSpPr>
            <a:spLocks noChangeArrowheads="1"/>
          </p:cNvSpPr>
          <p:nvPr/>
        </p:nvSpPr>
        <p:spPr bwMode="auto">
          <a:xfrm>
            <a:off x="3962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add</a:t>
            </a:r>
          </a:p>
        </p:txBody>
      </p:sp>
      <p:sp>
        <p:nvSpPr>
          <p:cNvPr id="35913" name="Rectangle 80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 </a:t>
            </a:r>
          </a:p>
        </p:txBody>
      </p:sp>
      <p:sp>
        <p:nvSpPr>
          <p:cNvPr id="35914" name="Rectangle 81"/>
          <p:cNvSpPr>
            <a:spLocks noChangeArrowheads="1"/>
          </p:cNvSpPr>
          <p:nvPr/>
        </p:nvSpPr>
        <p:spPr bwMode="auto">
          <a:xfrm>
            <a:off x="3962400" y="3505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7</a:t>
            </a:r>
          </a:p>
        </p:txBody>
      </p:sp>
      <p:sp>
        <p:nvSpPr>
          <p:cNvPr id="35915" name="Rectangle 82"/>
          <p:cNvSpPr>
            <a:spLocks noChangeArrowheads="1"/>
          </p:cNvSpPr>
          <p:nvPr/>
        </p:nvSpPr>
        <p:spPr bwMode="auto">
          <a:xfrm>
            <a:off x="3962400" y="2895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14</a:t>
            </a:r>
          </a:p>
        </p:txBody>
      </p:sp>
      <p:sp>
        <p:nvSpPr>
          <p:cNvPr id="35916" name="Rectangle 83"/>
          <p:cNvSpPr>
            <a:spLocks noChangeArrowheads="1"/>
          </p:cNvSpPr>
          <p:nvPr/>
        </p:nvSpPr>
        <p:spPr bwMode="auto">
          <a:xfrm>
            <a:off x="39624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5917" name="Rectangle 84"/>
          <p:cNvSpPr>
            <a:spLocks noChangeArrowheads="1"/>
          </p:cNvSpPr>
          <p:nvPr/>
        </p:nvSpPr>
        <p:spPr bwMode="auto">
          <a:xfrm>
            <a:off x="11430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5918" name="Rectangle 85"/>
          <p:cNvSpPr>
            <a:spLocks noChangeArrowheads="1"/>
          </p:cNvSpPr>
          <p:nvPr/>
        </p:nvSpPr>
        <p:spPr bwMode="auto">
          <a:xfrm>
            <a:off x="6248400" y="1828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>
              <a:latin typeface="Calibri" pitchFamily="34" charset="0"/>
            </a:endParaRPr>
          </a:p>
        </p:txBody>
      </p:sp>
      <p:sp>
        <p:nvSpPr>
          <p:cNvPr id="35919" name="Rectangle 86"/>
          <p:cNvSpPr>
            <a:spLocks noChangeArrowheads="1"/>
          </p:cNvSpPr>
          <p:nvPr/>
        </p:nvSpPr>
        <p:spPr bwMode="auto">
          <a:xfrm>
            <a:off x="62484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35920" name="Rectangle 87"/>
          <p:cNvSpPr>
            <a:spLocks noChangeArrowheads="1"/>
          </p:cNvSpPr>
          <p:nvPr/>
        </p:nvSpPr>
        <p:spPr bwMode="auto">
          <a:xfrm>
            <a:off x="6248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</a:t>
            </a:r>
          </a:p>
        </p:txBody>
      </p:sp>
      <p:sp>
        <p:nvSpPr>
          <p:cNvPr id="35921" name="Rectangle 88"/>
          <p:cNvSpPr>
            <a:spLocks noChangeArrowheads="1"/>
          </p:cNvSpPr>
          <p:nvPr/>
        </p:nvSpPr>
        <p:spPr bwMode="auto">
          <a:xfrm>
            <a:off x="6248400" y="4343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35922" name="Rectangle 89"/>
          <p:cNvSpPr>
            <a:spLocks noChangeArrowheads="1"/>
          </p:cNvSpPr>
          <p:nvPr/>
        </p:nvSpPr>
        <p:spPr bwMode="auto">
          <a:xfrm>
            <a:off x="78486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</a:t>
            </a:r>
          </a:p>
        </p:txBody>
      </p:sp>
      <p:sp>
        <p:nvSpPr>
          <p:cNvPr id="35923" name="Rectangle 90"/>
          <p:cNvSpPr>
            <a:spLocks noChangeArrowheads="1"/>
          </p:cNvSpPr>
          <p:nvPr/>
        </p:nvSpPr>
        <p:spPr bwMode="auto">
          <a:xfrm>
            <a:off x="7848600" y="2667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35924" name="Rectangle 91"/>
          <p:cNvSpPr>
            <a:spLocks noChangeArrowheads="1"/>
          </p:cNvSpPr>
          <p:nvPr/>
        </p:nvSpPr>
        <p:spPr bwMode="auto">
          <a:xfrm>
            <a:off x="78486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 </a:t>
            </a:r>
          </a:p>
        </p:txBody>
      </p:sp>
      <p:sp>
        <p:nvSpPr>
          <p:cNvPr id="35925" name="Line 92"/>
          <p:cNvSpPr>
            <a:spLocks noChangeShapeType="1"/>
          </p:cNvSpPr>
          <p:nvPr/>
        </p:nvSpPr>
        <p:spPr bwMode="auto">
          <a:xfrm>
            <a:off x="8939213" y="3048000"/>
            <a:ext cx="128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926" name="Line 93"/>
          <p:cNvSpPr>
            <a:spLocks noChangeShapeType="1"/>
          </p:cNvSpPr>
          <p:nvPr/>
        </p:nvSpPr>
        <p:spPr bwMode="auto">
          <a:xfrm>
            <a:off x="9067800" y="30480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927" name="Rectangle 94"/>
          <p:cNvSpPr>
            <a:spLocks noChangeArrowheads="1"/>
          </p:cNvSpPr>
          <p:nvPr/>
        </p:nvSpPr>
        <p:spPr bwMode="auto">
          <a:xfrm>
            <a:off x="6248400" y="2438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35928" name="Rectangle 95"/>
          <p:cNvSpPr>
            <a:spLocks noChangeArrowheads="1"/>
          </p:cNvSpPr>
          <p:nvPr/>
        </p:nvSpPr>
        <p:spPr bwMode="auto">
          <a:xfrm rot="5400000">
            <a:off x="609600" y="30480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nor   3 4 5</a:t>
            </a:r>
          </a:p>
        </p:txBody>
      </p:sp>
      <p:sp>
        <p:nvSpPr>
          <p:cNvPr id="35929" name="Rectangle 96"/>
          <p:cNvSpPr>
            <a:spLocks noChangeArrowheads="1"/>
          </p:cNvSpPr>
          <p:nvPr/>
        </p:nvSpPr>
        <p:spPr bwMode="auto">
          <a:xfrm>
            <a:off x="3200400" y="2819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7</a:t>
            </a:r>
          </a:p>
        </p:txBody>
      </p:sp>
      <p:sp>
        <p:nvSpPr>
          <p:cNvPr id="35930" name="Rectangle 97"/>
          <p:cNvSpPr>
            <a:spLocks noChangeArrowheads="1"/>
          </p:cNvSpPr>
          <p:nvPr/>
        </p:nvSpPr>
        <p:spPr bwMode="auto">
          <a:xfrm>
            <a:off x="3200400" y="30480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10</a:t>
            </a:r>
          </a:p>
        </p:txBody>
      </p:sp>
      <p:sp>
        <p:nvSpPr>
          <p:cNvPr id="35931" name="Rectangle 98"/>
          <p:cNvSpPr>
            <a:spLocks noChangeArrowheads="1"/>
          </p:cNvSpPr>
          <p:nvPr/>
        </p:nvSpPr>
        <p:spPr bwMode="auto">
          <a:xfrm>
            <a:off x="3200400" y="3276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11</a:t>
            </a:r>
          </a:p>
        </p:txBody>
      </p:sp>
      <p:sp>
        <p:nvSpPr>
          <p:cNvPr id="35932" name="Rectangle 99"/>
          <p:cNvSpPr>
            <a:spLocks noChangeArrowheads="1"/>
          </p:cNvSpPr>
          <p:nvPr/>
        </p:nvSpPr>
        <p:spPr bwMode="auto">
          <a:xfrm>
            <a:off x="3200400" y="3505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77 </a:t>
            </a:r>
          </a:p>
        </p:txBody>
      </p:sp>
      <p:sp>
        <p:nvSpPr>
          <p:cNvPr id="35933" name="Rectangle 100"/>
          <p:cNvSpPr>
            <a:spLocks noChangeArrowheads="1"/>
          </p:cNvSpPr>
          <p:nvPr/>
        </p:nvSpPr>
        <p:spPr bwMode="auto">
          <a:xfrm>
            <a:off x="3200400" y="2590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14</a:t>
            </a:r>
          </a:p>
        </p:txBody>
      </p:sp>
      <p:sp>
        <p:nvSpPr>
          <p:cNvPr id="35934" name="Rectangle 101"/>
          <p:cNvSpPr>
            <a:spLocks noChangeArrowheads="1"/>
          </p:cNvSpPr>
          <p:nvPr/>
        </p:nvSpPr>
        <p:spPr bwMode="auto">
          <a:xfrm>
            <a:off x="3200400" y="3733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 </a:t>
            </a:r>
          </a:p>
        </p:txBody>
      </p:sp>
      <p:sp>
        <p:nvSpPr>
          <p:cNvPr id="35935" name="Rectangle 102"/>
          <p:cNvSpPr>
            <a:spLocks noChangeArrowheads="1"/>
          </p:cNvSpPr>
          <p:nvPr/>
        </p:nvSpPr>
        <p:spPr bwMode="auto">
          <a:xfrm>
            <a:off x="3200400" y="23622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5936" name="Rectangle 103"/>
          <p:cNvSpPr>
            <a:spLocks noChangeArrowheads="1"/>
          </p:cNvSpPr>
          <p:nvPr/>
        </p:nvSpPr>
        <p:spPr bwMode="auto">
          <a:xfrm>
            <a:off x="3200400" y="3962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8</a:t>
            </a:r>
          </a:p>
        </p:txBody>
      </p:sp>
      <p:sp>
        <p:nvSpPr>
          <p:cNvPr id="35937" name="Rectangle 104"/>
          <p:cNvSpPr>
            <a:spLocks noChangeArrowheads="1"/>
          </p:cNvSpPr>
          <p:nvPr/>
        </p:nvSpPr>
        <p:spPr bwMode="auto">
          <a:xfrm>
            <a:off x="2957513" y="2828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R2</a:t>
            </a:r>
          </a:p>
        </p:txBody>
      </p:sp>
      <p:sp>
        <p:nvSpPr>
          <p:cNvPr id="35938" name="Rectangle 105"/>
          <p:cNvSpPr>
            <a:spLocks noChangeArrowheads="1"/>
          </p:cNvSpPr>
          <p:nvPr/>
        </p:nvSpPr>
        <p:spPr bwMode="auto">
          <a:xfrm>
            <a:off x="2957513" y="3057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R3</a:t>
            </a:r>
          </a:p>
        </p:txBody>
      </p:sp>
      <p:sp>
        <p:nvSpPr>
          <p:cNvPr id="35939" name="Rectangle 106"/>
          <p:cNvSpPr>
            <a:spLocks noChangeArrowheads="1"/>
          </p:cNvSpPr>
          <p:nvPr/>
        </p:nvSpPr>
        <p:spPr bwMode="auto">
          <a:xfrm>
            <a:off x="2957513" y="3286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R4</a:t>
            </a:r>
          </a:p>
        </p:txBody>
      </p:sp>
      <p:sp>
        <p:nvSpPr>
          <p:cNvPr id="35940" name="Rectangle 107"/>
          <p:cNvSpPr>
            <a:spLocks noChangeArrowheads="1"/>
          </p:cNvSpPr>
          <p:nvPr/>
        </p:nvSpPr>
        <p:spPr bwMode="auto">
          <a:xfrm>
            <a:off x="2957513" y="3514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R5</a:t>
            </a:r>
          </a:p>
        </p:txBody>
      </p:sp>
      <p:sp>
        <p:nvSpPr>
          <p:cNvPr id="35941" name="Rectangle 108"/>
          <p:cNvSpPr>
            <a:spLocks noChangeArrowheads="1"/>
          </p:cNvSpPr>
          <p:nvPr/>
        </p:nvSpPr>
        <p:spPr bwMode="auto">
          <a:xfrm>
            <a:off x="2957513" y="2600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R1</a:t>
            </a:r>
          </a:p>
        </p:txBody>
      </p:sp>
      <p:sp>
        <p:nvSpPr>
          <p:cNvPr id="35942" name="Rectangle 109"/>
          <p:cNvSpPr>
            <a:spLocks noChangeArrowheads="1"/>
          </p:cNvSpPr>
          <p:nvPr/>
        </p:nvSpPr>
        <p:spPr bwMode="auto">
          <a:xfrm>
            <a:off x="2957513" y="3743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R6</a:t>
            </a:r>
          </a:p>
        </p:txBody>
      </p:sp>
      <p:sp>
        <p:nvSpPr>
          <p:cNvPr id="35943" name="Rectangle 110"/>
          <p:cNvSpPr>
            <a:spLocks noChangeArrowheads="1"/>
          </p:cNvSpPr>
          <p:nvPr/>
        </p:nvSpPr>
        <p:spPr bwMode="auto">
          <a:xfrm>
            <a:off x="2957513" y="2371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R0</a:t>
            </a:r>
          </a:p>
        </p:txBody>
      </p:sp>
      <p:sp>
        <p:nvSpPr>
          <p:cNvPr id="35944" name="Rectangle 111"/>
          <p:cNvSpPr>
            <a:spLocks noChangeArrowheads="1"/>
          </p:cNvSpPr>
          <p:nvPr/>
        </p:nvSpPr>
        <p:spPr bwMode="auto">
          <a:xfrm>
            <a:off x="2957513" y="3971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R7</a:t>
            </a:r>
          </a:p>
        </p:txBody>
      </p:sp>
      <p:sp>
        <p:nvSpPr>
          <p:cNvPr id="35945" name="Text Box 112"/>
          <p:cNvSpPr txBox="1">
            <a:spLocks noChangeArrowheads="1"/>
          </p:cNvSpPr>
          <p:nvPr/>
        </p:nvSpPr>
        <p:spPr bwMode="auto">
          <a:xfrm>
            <a:off x="2228850" y="2662238"/>
            <a:ext cx="48109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regA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35946" name="Text Box 113"/>
          <p:cNvSpPr txBox="1">
            <a:spLocks noChangeArrowheads="1"/>
          </p:cNvSpPr>
          <p:nvPr/>
        </p:nvSpPr>
        <p:spPr bwMode="auto">
          <a:xfrm>
            <a:off x="2233613" y="2886075"/>
            <a:ext cx="47468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regB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35947" name="Rectangle 114"/>
          <p:cNvSpPr>
            <a:spLocks noChangeArrowheads="1"/>
          </p:cNvSpPr>
          <p:nvPr/>
        </p:nvSpPr>
        <p:spPr bwMode="auto">
          <a:xfrm>
            <a:off x="19812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948" name="Rectangle 115"/>
          <p:cNvSpPr>
            <a:spLocks noChangeArrowheads="1"/>
          </p:cNvSpPr>
          <p:nvPr/>
        </p:nvSpPr>
        <p:spPr bwMode="auto">
          <a:xfrm>
            <a:off x="22098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949" name="Rectangle 116"/>
          <p:cNvSpPr>
            <a:spLocks noChangeArrowheads="1"/>
          </p:cNvSpPr>
          <p:nvPr/>
        </p:nvSpPr>
        <p:spPr bwMode="auto">
          <a:xfrm>
            <a:off x="24384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950" name="Line 117"/>
          <p:cNvSpPr>
            <a:spLocks noChangeShapeType="1"/>
          </p:cNvSpPr>
          <p:nvPr/>
        </p:nvSpPr>
        <p:spPr bwMode="auto">
          <a:xfrm>
            <a:off x="2667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951" name="Line 118"/>
          <p:cNvSpPr>
            <a:spLocks noChangeShapeType="1"/>
          </p:cNvSpPr>
          <p:nvPr/>
        </p:nvSpPr>
        <p:spPr bwMode="auto">
          <a:xfrm flipH="1">
            <a:off x="2286000" y="5105400"/>
            <a:ext cx="678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952" name="Line 119"/>
          <p:cNvSpPr>
            <a:spLocks noChangeShapeType="1"/>
          </p:cNvSpPr>
          <p:nvPr/>
        </p:nvSpPr>
        <p:spPr bwMode="auto">
          <a:xfrm flipV="1">
            <a:off x="2286000" y="38862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953" name="Text Box 120"/>
          <p:cNvSpPr txBox="1">
            <a:spLocks noChangeArrowheads="1"/>
          </p:cNvSpPr>
          <p:nvPr/>
        </p:nvSpPr>
        <p:spPr bwMode="auto">
          <a:xfrm>
            <a:off x="2209800" y="3657600"/>
            <a:ext cx="471488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latin typeface="Calibri" pitchFamily="34" charset="0"/>
              </a:rPr>
              <a:t>data</a:t>
            </a:r>
          </a:p>
        </p:txBody>
      </p:sp>
      <p:sp>
        <p:nvSpPr>
          <p:cNvPr id="35954" name="Text Box 121"/>
          <p:cNvSpPr txBox="1">
            <a:spLocks noChangeArrowheads="1"/>
          </p:cNvSpPr>
          <p:nvPr/>
        </p:nvSpPr>
        <p:spPr bwMode="auto">
          <a:xfrm>
            <a:off x="1963738" y="2540000"/>
            <a:ext cx="31451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3</a:t>
            </a:r>
          </a:p>
        </p:txBody>
      </p:sp>
      <p:grpSp>
        <p:nvGrpSpPr>
          <p:cNvPr id="35955" name="Group 122"/>
          <p:cNvGrpSpPr>
            <a:grpSpLocks/>
          </p:cNvGrpSpPr>
          <p:nvPr/>
        </p:nvGrpSpPr>
        <p:grpSpPr bwMode="auto">
          <a:xfrm>
            <a:off x="3962400" y="5715000"/>
            <a:ext cx="4343400" cy="381000"/>
            <a:chOff x="2496" y="3600"/>
            <a:chExt cx="2736" cy="240"/>
          </a:xfrm>
        </p:grpSpPr>
        <p:sp>
          <p:nvSpPr>
            <p:cNvPr id="35958" name="Rectangle 123"/>
            <p:cNvSpPr>
              <a:spLocks noChangeArrowheads="1"/>
            </p:cNvSpPr>
            <p:nvPr/>
          </p:nvSpPr>
          <p:spPr bwMode="auto">
            <a:xfrm>
              <a:off x="2496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fwd</a:t>
              </a:r>
            </a:p>
          </p:txBody>
        </p:sp>
        <p:sp>
          <p:nvSpPr>
            <p:cNvPr id="35959" name="Rectangle 124"/>
            <p:cNvSpPr>
              <a:spLocks noChangeArrowheads="1"/>
            </p:cNvSpPr>
            <p:nvPr/>
          </p:nvSpPr>
          <p:spPr bwMode="auto">
            <a:xfrm>
              <a:off x="3936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fwd</a:t>
              </a:r>
            </a:p>
          </p:txBody>
        </p:sp>
        <p:sp>
          <p:nvSpPr>
            <p:cNvPr id="35960" name="Rectangle 125"/>
            <p:cNvSpPr>
              <a:spLocks noChangeArrowheads="1"/>
            </p:cNvSpPr>
            <p:nvPr/>
          </p:nvSpPr>
          <p:spPr bwMode="auto">
            <a:xfrm>
              <a:off x="4944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fwd</a:t>
              </a:r>
            </a:p>
          </p:txBody>
        </p:sp>
      </p:grpSp>
      <p:sp>
        <p:nvSpPr>
          <p:cNvPr id="35956" name="Text Box 126"/>
          <p:cNvSpPr txBox="1">
            <a:spLocks noChangeArrowheads="1"/>
          </p:cNvSpPr>
          <p:nvPr/>
        </p:nvSpPr>
        <p:spPr bwMode="auto">
          <a:xfrm>
            <a:off x="1943100" y="3230814"/>
            <a:ext cx="31451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3</a:t>
            </a:r>
          </a:p>
        </p:txBody>
      </p:sp>
      <p:sp>
        <p:nvSpPr>
          <p:cNvPr id="35957" name="Text Box 127"/>
          <p:cNvSpPr txBox="1">
            <a:spLocks noChangeArrowheads="1"/>
          </p:cNvSpPr>
          <p:nvPr/>
        </p:nvSpPr>
        <p:spPr bwMode="auto">
          <a:xfrm>
            <a:off x="3236913" y="0"/>
            <a:ext cx="2547557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First half of cycle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8247C2-343E-9F40-B49E-D7998701DD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18" y="1074161"/>
            <a:ext cx="1346281" cy="985462"/>
          </a:xfrm>
          <a:prstGeom prst="rect">
            <a:avLst/>
          </a:prstGeom>
        </p:spPr>
      </p:pic>
      <p:sp>
        <p:nvSpPr>
          <p:cNvPr id="133" name="Line 64">
            <a:extLst>
              <a:ext uri="{FF2B5EF4-FFF2-40B4-BE49-F238E27FC236}">
                <a16:creationId xmlns:a16="http://schemas.microsoft.com/office/drawing/2014/main" id="{E44CDDC8-3B5C-6444-A003-F094A9DA0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886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934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148FA07A-39FE-43CF-91A1-7F259E95677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6867" name="Line 2"/>
          <p:cNvSpPr>
            <a:spLocks noChangeShapeType="1"/>
          </p:cNvSpPr>
          <p:nvPr/>
        </p:nvSpPr>
        <p:spPr bwMode="auto">
          <a:xfrm>
            <a:off x="6019800" y="3429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6868" name="Group 3"/>
          <p:cNvGrpSpPr>
            <a:grpSpLocks/>
          </p:cNvGrpSpPr>
          <p:nvPr/>
        </p:nvGrpSpPr>
        <p:grpSpPr bwMode="auto">
          <a:xfrm>
            <a:off x="1524000" y="2286000"/>
            <a:ext cx="1443038" cy="1676400"/>
            <a:chOff x="1248" y="1584"/>
            <a:chExt cx="816" cy="960"/>
          </a:xfrm>
        </p:grpSpPr>
        <p:sp>
          <p:nvSpPr>
            <p:cNvPr id="36991" name="Oval 4" descr="Weave"/>
            <p:cNvSpPr>
              <a:spLocks noChangeArrowheads="1"/>
            </p:cNvSpPr>
            <p:nvPr/>
          </p:nvSpPr>
          <p:spPr bwMode="auto">
            <a:xfrm>
              <a:off x="1248" y="1728"/>
              <a:ext cx="816" cy="816"/>
            </a:xfrm>
            <a:prstGeom prst="ellipse">
              <a:avLst/>
            </a:prstGeom>
            <a:pattFill prst="weave">
              <a:fgClr>
                <a:srgbClr val="FF9900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36992" name="Text Box 5"/>
            <p:cNvSpPr txBox="1">
              <a:spLocks noChangeArrowheads="1"/>
            </p:cNvSpPr>
            <p:nvPr/>
          </p:nvSpPr>
          <p:spPr bwMode="auto">
            <a:xfrm>
              <a:off x="1248" y="1584"/>
              <a:ext cx="124" cy="1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  <a:latin typeface="Calibri" pitchFamily="34" charset="0"/>
                </a:rPr>
                <a:t> </a:t>
              </a:r>
            </a:p>
          </p:txBody>
        </p:sp>
      </p:grpSp>
      <p:sp>
        <p:nvSpPr>
          <p:cNvPr id="36869" name="Line 6"/>
          <p:cNvSpPr>
            <a:spLocks noChangeShapeType="1"/>
          </p:cNvSpPr>
          <p:nvPr/>
        </p:nvSpPr>
        <p:spPr bwMode="auto">
          <a:xfrm>
            <a:off x="1676400" y="33528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870" name="Line 7"/>
          <p:cNvSpPr>
            <a:spLocks noChangeShapeType="1"/>
          </p:cNvSpPr>
          <p:nvPr/>
        </p:nvSpPr>
        <p:spPr bwMode="auto">
          <a:xfrm>
            <a:off x="1676400" y="35052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871" name="Line 8"/>
          <p:cNvSpPr>
            <a:spLocks noChangeShapeType="1"/>
          </p:cNvSpPr>
          <p:nvPr/>
        </p:nvSpPr>
        <p:spPr bwMode="auto">
          <a:xfrm>
            <a:off x="1905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872" name="Line 9"/>
          <p:cNvSpPr>
            <a:spLocks noChangeShapeType="1"/>
          </p:cNvSpPr>
          <p:nvPr/>
        </p:nvSpPr>
        <p:spPr bwMode="auto">
          <a:xfrm flipH="1" flipV="1">
            <a:off x="5410200" y="3886200"/>
            <a:ext cx="193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873" name="Line 10"/>
          <p:cNvSpPr>
            <a:spLocks noChangeShapeType="1"/>
          </p:cNvSpPr>
          <p:nvPr/>
        </p:nvSpPr>
        <p:spPr bwMode="auto">
          <a:xfrm flipV="1">
            <a:off x="5715000" y="25908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874" name="Rectangle 11"/>
          <p:cNvSpPr>
            <a:spLocks noChangeArrowheads="1"/>
          </p:cNvSpPr>
          <p:nvPr/>
        </p:nvSpPr>
        <p:spPr bwMode="auto">
          <a:xfrm>
            <a:off x="6248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875" name="Line 12"/>
          <p:cNvSpPr>
            <a:spLocks noChangeShapeType="1"/>
          </p:cNvSpPr>
          <p:nvPr/>
        </p:nvSpPr>
        <p:spPr bwMode="auto">
          <a:xfrm>
            <a:off x="6705600" y="44958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876" name="Rectangle 13"/>
          <p:cNvSpPr>
            <a:spLocks noChangeArrowheads="1"/>
          </p:cNvSpPr>
          <p:nvPr/>
        </p:nvSpPr>
        <p:spPr bwMode="auto">
          <a:xfrm>
            <a:off x="152400" y="2933700"/>
            <a:ext cx="3048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PC</a:t>
            </a:r>
          </a:p>
        </p:txBody>
      </p:sp>
      <p:sp>
        <p:nvSpPr>
          <p:cNvPr id="36877" name="Rectangle 14"/>
          <p:cNvSpPr>
            <a:spLocks noChangeArrowheads="1"/>
          </p:cNvSpPr>
          <p:nvPr/>
        </p:nvSpPr>
        <p:spPr bwMode="auto">
          <a:xfrm>
            <a:off x="609600" y="2857500"/>
            <a:ext cx="4572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Inst</a:t>
            </a:r>
          </a:p>
          <a:p>
            <a:pPr algn="ctr"/>
            <a:r>
              <a:rPr lang="en-US" sz="1400" dirty="0" err="1">
                <a:latin typeface="Calibri" pitchFamily="34" charset="0"/>
              </a:rPr>
              <a:t>mem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6878" name="Rectangle 15"/>
          <p:cNvSpPr>
            <a:spLocks noChangeArrowheads="1"/>
          </p:cNvSpPr>
          <p:nvPr/>
        </p:nvSpPr>
        <p:spPr bwMode="auto">
          <a:xfrm rot="-5400000">
            <a:off x="2247900" y="28575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Calibri" pitchFamily="34" charset="0"/>
              </a:rPr>
              <a:t>Register file</a:t>
            </a: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36879" name="AutoShape 16"/>
          <p:cNvSpPr>
            <a:spLocks noChangeArrowheads="1"/>
          </p:cNvSpPr>
          <p:nvPr/>
        </p:nvSpPr>
        <p:spPr bwMode="auto">
          <a:xfrm rot="-5400000">
            <a:off x="8286750" y="29146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grpSp>
        <p:nvGrpSpPr>
          <p:cNvPr id="36880" name="Group 17"/>
          <p:cNvGrpSpPr>
            <a:grpSpLocks/>
          </p:cNvGrpSpPr>
          <p:nvPr/>
        </p:nvGrpSpPr>
        <p:grpSpPr bwMode="auto">
          <a:xfrm>
            <a:off x="5562600" y="2743200"/>
            <a:ext cx="531985" cy="1371600"/>
            <a:chOff x="-72" y="2365"/>
            <a:chExt cx="389" cy="1056"/>
          </a:xfrm>
        </p:grpSpPr>
        <p:sp>
          <p:nvSpPr>
            <p:cNvPr id="36989" name="Freeform 18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598 w 672"/>
                <a:gd name="T1" fmla="*/ 854 h 288"/>
                <a:gd name="T2" fmla="*/ 6438 w 672"/>
                <a:gd name="T3" fmla="*/ 0 h 288"/>
                <a:gd name="T4" fmla="*/ 4141 w 672"/>
                <a:gd name="T5" fmla="*/ 0 h 288"/>
                <a:gd name="T6" fmla="*/ 3679 w 672"/>
                <a:gd name="T7" fmla="*/ 285 h 288"/>
                <a:gd name="T8" fmla="*/ 2763 w 672"/>
                <a:gd name="T9" fmla="*/ 285 h 288"/>
                <a:gd name="T10" fmla="*/ 2296 w 672"/>
                <a:gd name="T11" fmla="*/ 0 h 288"/>
                <a:gd name="T12" fmla="*/ 0 w 672"/>
                <a:gd name="T13" fmla="*/ 0 h 288"/>
                <a:gd name="T14" fmla="*/ 1842 w 672"/>
                <a:gd name="T15" fmla="*/ 854 h 288"/>
                <a:gd name="T16" fmla="*/ 4598 w 672"/>
                <a:gd name="T17" fmla="*/ 854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6990" name="Text Box 19"/>
            <p:cNvSpPr txBox="1">
              <a:spLocks noChangeArrowheads="1"/>
            </p:cNvSpPr>
            <p:nvPr/>
          </p:nvSpPr>
          <p:spPr bwMode="auto">
            <a:xfrm>
              <a:off x="96" y="2630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A</a:t>
              </a:r>
            </a:p>
            <a:p>
              <a:r>
                <a:rPr lang="en-US" sz="1400" b="1" dirty="0">
                  <a:latin typeface="Calibri" pitchFamily="34" charset="0"/>
                </a:rPr>
                <a:t>L</a:t>
              </a:r>
            </a:p>
            <a:p>
              <a:r>
                <a:rPr lang="en-US" sz="1400" b="1" dirty="0">
                  <a:latin typeface="Calibri" pitchFamily="34" charset="0"/>
                </a:rPr>
                <a:t>U</a:t>
              </a:r>
            </a:p>
          </p:txBody>
        </p:sp>
      </p:grpSp>
      <p:sp>
        <p:nvSpPr>
          <p:cNvPr id="36881" name="AutoShape 20"/>
          <p:cNvSpPr>
            <a:spLocks noChangeArrowheads="1"/>
          </p:cNvSpPr>
          <p:nvPr/>
        </p:nvSpPr>
        <p:spPr bwMode="auto">
          <a:xfrm rot="5400000" flipH="1">
            <a:off x="171450" y="1047750"/>
            <a:ext cx="7620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X</a:t>
            </a:r>
          </a:p>
        </p:txBody>
      </p:sp>
      <p:sp>
        <p:nvSpPr>
          <p:cNvPr id="36882" name="Rectangle 21"/>
          <p:cNvSpPr>
            <a:spLocks noChangeArrowheads="1"/>
          </p:cNvSpPr>
          <p:nvPr/>
        </p:nvSpPr>
        <p:spPr bwMode="auto">
          <a:xfrm>
            <a:off x="304800" y="18288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6883" name="Rectangle 22"/>
          <p:cNvSpPr>
            <a:spLocks noChangeArrowheads="1"/>
          </p:cNvSpPr>
          <p:nvPr/>
        </p:nvSpPr>
        <p:spPr bwMode="auto">
          <a:xfrm>
            <a:off x="1143000" y="800100"/>
            <a:ext cx="457200" cy="529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884" name="Rectangle 23"/>
          <p:cNvSpPr>
            <a:spLocks noChangeArrowheads="1"/>
          </p:cNvSpPr>
          <p:nvPr/>
        </p:nvSpPr>
        <p:spPr bwMode="auto">
          <a:xfrm>
            <a:off x="3962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885" name="Rectangle 24"/>
          <p:cNvSpPr>
            <a:spLocks noChangeArrowheads="1"/>
          </p:cNvSpPr>
          <p:nvPr/>
        </p:nvSpPr>
        <p:spPr bwMode="auto">
          <a:xfrm>
            <a:off x="7010400" y="2971800"/>
            <a:ext cx="6858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Data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memory</a:t>
            </a:r>
          </a:p>
        </p:txBody>
      </p:sp>
      <p:sp>
        <p:nvSpPr>
          <p:cNvPr id="36886" name="Rectangle 25"/>
          <p:cNvSpPr>
            <a:spLocks noChangeArrowheads="1"/>
          </p:cNvSpPr>
          <p:nvPr/>
        </p:nvSpPr>
        <p:spPr bwMode="auto">
          <a:xfrm>
            <a:off x="78486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36887" name="Group 26"/>
          <p:cNvGrpSpPr>
            <a:grpSpLocks/>
          </p:cNvGrpSpPr>
          <p:nvPr/>
        </p:nvGrpSpPr>
        <p:grpSpPr bwMode="auto">
          <a:xfrm>
            <a:off x="609600" y="1828800"/>
            <a:ext cx="427038" cy="762000"/>
            <a:chOff x="624" y="1248"/>
            <a:chExt cx="269" cy="480"/>
          </a:xfrm>
        </p:grpSpPr>
        <p:sp>
          <p:nvSpPr>
            <p:cNvPr id="36987" name="Freeform 27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6988" name="Text Box 28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grpSp>
        <p:nvGrpSpPr>
          <p:cNvPr id="36888" name="Group 29"/>
          <p:cNvGrpSpPr>
            <a:grpSpLocks/>
          </p:cNvGrpSpPr>
          <p:nvPr/>
        </p:nvGrpSpPr>
        <p:grpSpPr bwMode="auto">
          <a:xfrm>
            <a:off x="4876800" y="1600200"/>
            <a:ext cx="427038" cy="762000"/>
            <a:chOff x="624" y="1248"/>
            <a:chExt cx="269" cy="480"/>
          </a:xfrm>
        </p:grpSpPr>
        <p:sp>
          <p:nvSpPr>
            <p:cNvPr id="36985" name="Freeform 30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6986" name="Text Box 31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sp>
        <p:nvSpPr>
          <p:cNvPr id="36889" name="Line 32"/>
          <p:cNvSpPr>
            <a:spLocks noChangeShapeType="1"/>
          </p:cNvSpPr>
          <p:nvPr/>
        </p:nvSpPr>
        <p:spPr bwMode="auto">
          <a:xfrm>
            <a:off x="1066800" y="328295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890" name="Line 33"/>
          <p:cNvSpPr>
            <a:spLocks noChangeShapeType="1"/>
          </p:cNvSpPr>
          <p:nvPr/>
        </p:nvSpPr>
        <p:spPr bwMode="auto">
          <a:xfrm>
            <a:off x="990600" y="2209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891" name="Line 34"/>
          <p:cNvSpPr>
            <a:spLocks noChangeShapeType="1"/>
          </p:cNvSpPr>
          <p:nvPr/>
        </p:nvSpPr>
        <p:spPr bwMode="auto">
          <a:xfrm flipV="1">
            <a:off x="1066800" y="1447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892" name="Line 35"/>
          <p:cNvSpPr>
            <a:spLocks noChangeShapeType="1"/>
          </p:cNvSpPr>
          <p:nvPr/>
        </p:nvSpPr>
        <p:spPr bwMode="auto">
          <a:xfrm flipH="1">
            <a:off x="714375" y="1447800"/>
            <a:ext cx="428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893" name="Line 36"/>
          <p:cNvSpPr>
            <a:spLocks noChangeShapeType="1"/>
          </p:cNvSpPr>
          <p:nvPr/>
        </p:nvSpPr>
        <p:spPr bwMode="auto">
          <a:xfrm>
            <a:off x="538163" y="1938338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894" name="Line 37"/>
          <p:cNvSpPr>
            <a:spLocks noChangeShapeType="1"/>
          </p:cNvSpPr>
          <p:nvPr/>
        </p:nvSpPr>
        <p:spPr bwMode="auto">
          <a:xfrm flipV="1">
            <a:off x="457200" y="3276600"/>
            <a:ext cx="1524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895" name="Line 38"/>
          <p:cNvSpPr>
            <a:spLocks noChangeShapeType="1"/>
          </p:cNvSpPr>
          <p:nvPr/>
        </p:nvSpPr>
        <p:spPr bwMode="auto">
          <a:xfrm flipV="1">
            <a:off x="533400" y="2438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896" name="Line 39"/>
          <p:cNvSpPr>
            <a:spLocks noChangeShapeType="1"/>
          </p:cNvSpPr>
          <p:nvPr/>
        </p:nvSpPr>
        <p:spPr bwMode="auto">
          <a:xfrm>
            <a:off x="533400" y="24384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897" name="Line 40"/>
          <p:cNvSpPr>
            <a:spLocks noChangeShapeType="1"/>
          </p:cNvSpPr>
          <p:nvPr/>
        </p:nvSpPr>
        <p:spPr bwMode="auto">
          <a:xfrm flipV="1">
            <a:off x="76200" y="12192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898" name="Line 41"/>
          <p:cNvSpPr>
            <a:spLocks noChangeShapeType="1"/>
          </p:cNvSpPr>
          <p:nvPr/>
        </p:nvSpPr>
        <p:spPr bwMode="auto">
          <a:xfrm>
            <a:off x="76200" y="1219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899" name="Line 42"/>
          <p:cNvSpPr>
            <a:spLocks noChangeShapeType="1"/>
          </p:cNvSpPr>
          <p:nvPr/>
        </p:nvSpPr>
        <p:spPr bwMode="auto">
          <a:xfrm>
            <a:off x="76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00" name="Line 43"/>
          <p:cNvSpPr>
            <a:spLocks noChangeShapeType="1"/>
          </p:cNvSpPr>
          <p:nvPr/>
        </p:nvSpPr>
        <p:spPr bwMode="auto">
          <a:xfrm>
            <a:off x="1600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01" name="Line 44"/>
          <p:cNvSpPr>
            <a:spLocks noChangeShapeType="1"/>
          </p:cNvSpPr>
          <p:nvPr/>
        </p:nvSpPr>
        <p:spPr bwMode="auto">
          <a:xfrm>
            <a:off x="1676400" y="2895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02" name="Line 45"/>
          <p:cNvSpPr>
            <a:spLocks noChangeShapeType="1"/>
          </p:cNvSpPr>
          <p:nvPr/>
        </p:nvSpPr>
        <p:spPr bwMode="auto">
          <a:xfrm>
            <a:off x="1676400" y="4267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03" name="Line 46"/>
          <p:cNvSpPr>
            <a:spLocks noChangeShapeType="1"/>
          </p:cNvSpPr>
          <p:nvPr/>
        </p:nvSpPr>
        <p:spPr bwMode="auto">
          <a:xfrm>
            <a:off x="1676400" y="2895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04" name="Line 47"/>
          <p:cNvSpPr>
            <a:spLocks noChangeShapeType="1"/>
          </p:cNvSpPr>
          <p:nvPr/>
        </p:nvSpPr>
        <p:spPr bwMode="auto">
          <a:xfrm>
            <a:off x="1676400" y="3124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05" name="Line 48"/>
          <p:cNvSpPr>
            <a:spLocks noChangeShapeType="1"/>
          </p:cNvSpPr>
          <p:nvPr/>
        </p:nvSpPr>
        <p:spPr bwMode="auto">
          <a:xfrm>
            <a:off x="3581400" y="36576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06" name="Line 49"/>
          <p:cNvSpPr>
            <a:spLocks noChangeShapeType="1"/>
          </p:cNvSpPr>
          <p:nvPr/>
        </p:nvSpPr>
        <p:spPr bwMode="auto">
          <a:xfrm>
            <a:off x="3581400" y="3048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07" name="Line 50"/>
          <p:cNvSpPr>
            <a:spLocks noChangeShapeType="1"/>
          </p:cNvSpPr>
          <p:nvPr/>
        </p:nvSpPr>
        <p:spPr bwMode="auto">
          <a:xfrm>
            <a:off x="4419600" y="3657600"/>
            <a:ext cx="685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08" name="Line 51"/>
          <p:cNvSpPr>
            <a:spLocks noChangeShapeType="1"/>
          </p:cNvSpPr>
          <p:nvPr/>
        </p:nvSpPr>
        <p:spPr bwMode="auto">
          <a:xfrm>
            <a:off x="4419600" y="3048000"/>
            <a:ext cx="1143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09" name="Line 52"/>
          <p:cNvSpPr>
            <a:spLocks noChangeShapeType="1"/>
          </p:cNvSpPr>
          <p:nvPr/>
        </p:nvSpPr>
        <p:spPr bwMode="auto">
          <a:xfrm flipV="1">
            <a:off x="1600200" y="22098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10" name="Line 53"/>
          <p:cNvSpPr>
            <a:spLocks noChangeShapeType="1"/>
          </p:cNvSpPr>
          <p:nvPr/>
        </p:nvSpPr>
        <p:spPr bwMode="auto">
          <a:xfrm>
            <a:off x="4419600" y="2209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11" name="Line 54"/>
          <p:cNvSpPr>
            <a:spLocks noChangeShapeType="1"/>
          </p:cNvSpPr>
          <p:nvPr/>
        </p:nvSpPr>
        <p:spPr bwMode="auto">
          <a:xfrm>
            <a:off x="4419600" y="4267200"/>
            <a:ext cx="685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12" name="Line 55"/>
          <p:cNvSpPr>
            <a:spLocks noChangeShapeType="1"/>
          </p:cNvSpPr>
          <p:nvPr/>
        </p:nvSpPr>
        <p:spPr bwMode="auto">
          <a:xfrm flipV="1">
            <a:off x="4648200" y="17526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13" name="Line 56"/>
          <p:cNvSpPr>
            <a:spLocks noChangeShapeType="1"/>
          </p:cNvSpPr>
          <p:nvPr/>
        </p:nvSpPr>
        <p:spPr bwMode="auto">
          <a:xfrm>
            <a:off x="4648200" y="1752600"/>
            <a:ext cx="228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14" name="AutoShape 57"/>
          <p:cNvSpPr>
            <a:spLocks noChangeArrowheads="1"/>
          </p:cNvSpPr>
          <p:nvPr/>
        </p:nvSpPr>
        <p:spPr bwMode="auto">
          <a:xfrm rot="-5400000">
            <a:off x="47815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sp>
        <p:nvSpPr>
          <p:cNvPr id="36915" name="Line 58"/>
          <p:cNvSpPr>
            <a:spLocks noChangeShapeType="1"/>
          </p:cNvSpPr>
          <p:nvPr/>
        </p:nvSpPr>
        <p:spPr bwMode="auto">
          <a:xfrm>
            <a:off x="5257800" y="1981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16" name="Line 59"/>
          <p:cNvSpPr>
            <a:spLocks noChangeShapeType="1"/>
          </p:cNvSpPr>
          <p:nvPr/>
        </p:nvSpPr>
        <p:spPr bwMode="auto">
          <a:xfrm>
            <a:off x="67056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17" name="Line 60"/>
          <p:cNvSpPr>
            <a:spLocks noChangeShapeType="1"/>
          </p:cNvSpPr>
          <p:nvPr/>
        </p:nvSpPr>
        <p:spPr bwMode="auto">
          <a:xfrm flipV="1">
            <a:off x="6934200" y="2819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18" name="Line 61"/>
          <p:cNvSpPr>
            <a:spLocks noChangeShapeType="1"/>
          </p:cNvSpPr>
          <p:nvPr/>
        </p:nvSpPr>
        <p:spPr bwMode="auto">
          <a:xfrm>
            <a:off x="6934200" y="2819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19" name="Line 62"/>
          <p:cNvSpPr>
            <a:spLocks noChangeShapeType="1"/>
          </p:cNvSpPr>
          <p:nvPr/>
        </p:nvSpPr>
        <p:spPr bwMode="auto">
          <a:xfrm>
            <a:off x="7696200" y="3352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20" name="Line 63"/>
          <p:cNvSpPr>
            <a:spLocks noChangeShapeType="1"/>
          </p:cNvSpPr>
          <p:nvPr/>
        </p:nvSpPr>
        <p:spPr bwMode="auto">
          <a:xfrm>
            <a:off x="83058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21" name="Line 64"/>
          <p:cNvSpPr>
            <a:spLocks noChangeShapeType="1"/>
          </p:cNvSpPr>
          <p:nvPr/>
        </p:nvSpPr>
        <p:spPr bwMode="auto">
          <a:xfrm>
            <a:off x="8305800" y="2819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22" name="Line 65"/>
          <p:cNvSpPr>
            <a:spLocks noChangeShapeType="1"/>
          </p:cNvSpPr>
          <p:nvPr/>
        </p:nvSpPr>
        <p:spPr bwMode="auto">
          <a:xfrm>
            <a:off x="4495800" y="36576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23" name="Line 66"/>
          <p:cNvSpPr>
            <a:spLocks noChangeShapeType="1"/>
          </p:cNvSpPr>
          <p:nvPr/>
        </p:nvSpPr>
        <p:spPr bwMode="auto">
          <a:xfrm>
            <a:off x="4495800" y="4495800"/>
            <a:ext cx="17526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24" name="Line 67"/>
          <p:cNvSpPr>
            <a:spLocks noChangeShapeType="1"/>
          </p:cNvSpPr>
          <p:nvPr/>
        </p:nvSpPr>
        <p:spPr bwMode="auto">
          <a:xfrm>
            <a:off x="2286000" y="3886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25" name="Line 68"/>
          <p:cNvSpPr>
            <a:spLocks noChangeShapeType="1"/>
          </p:cNvSpPr>
          <p:nvPr/>
        </p:nvSpPr>
        <p:spPr bwMode="auto">
          <a:xfrm>
            <a:off x="6705600" y="1981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26" name="Line 69"/>
          <p:cNvSpPr>
            <a:spLocks noChangeShapeType="1"/>
          </p:cNvSpPr>
          <p:nvPr/>
        </p:nvSpPr>
        <p:spPr bwMode="auto">
          <a:xfrm flipV="1">
            <a:off x="6934200" y="990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27" name="Line 70"/>
          <p:cNvSpPr>
            <a:spLocks noChangeShapeType="1"/>
          </p:cNvSpPr>
          <p:nvPr/>
        </p:nvSpPr>
        <p:spPr bwMode="auto">
          <a:xfrm flipH="1">
            <a:off x="719138" y="990600"/>
            <a:ext cx="6215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28" name="Text Box 71"/>
          <p:cNvSpPr txBox="1">
            <a:spLocks noChangeArrowheads="1"/>
          </p:cNvSpPr>
          <p:nvPr/>
        </p:nvSpPr>
        <p:spPr bwMode="auto">
          <a:xfrm>
            <a:off x="1143000" y="6035675"/>
            <a:ext cx="532262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IF/</a:t>
            </a:r>
          </a:p>
          <a:p>
            <a:r>
              <a:rPr lang="en-US" b="1" dirty="0">
                <a:latin typeface="Calibri" pitchFamily="34" charset="0"/>
              </a:rPr>
              <a:t>ID</a:t>
            </a:r>
          </a:p>
        </p:txBody>
      </p:sp>
      <p:sp>
        <p:nvSpPr>
          <p:cNvPr id="36929" name="Text Box 72"/>
          <p:cNvSpPr txBox="1">
            <a:spLocks noChangeArrowheads="1"/>
          </p:cNvSpPr>
          <p:nvPr/>
        </p:nvSpPr>
        <p:spPr bwMode="auto">
          <a:xfrm>
            <a:off x="3733800" y="6035675"/>
            <a:ext cx="612668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ID/</a:t>
            </a:r>
          </a:p>
          <a:p>
            <a:r>
              <a:rPr lang="en-US" b="1" dirty="0">
                <a:latin typeface="Calibri" pitchFamily="34" charset="0"/>
              </a:rPr>
              <a:t>EX</a:t>
            </a:r>
          </a:p>
        </p:txBody>
      </p:sp>
      <p:sp>
        <p:nvSpPr>
          <p:cNvPr id="36930" name="Text Box 73"/>
          <p:cNvSpPr txBox="1">
            <a:spLocks noChangeArrowheads="1"/>
          </p:cNvSpPr>
          <p:nvPr/>
        </p:nvSpPr>
        <p:spPr bwMode="auto">
          <a:xfrm>
            <a:off x="6016240" y="6035675"/>
            <a:ext cx="867545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EX/</a:t>
            </a:r>
          </a:p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36931" name="Text Box 74"/>
          <p:cNvSpPr txBox="1">
            <a:spLocks noChangeArrowheads="1"/>
          </p:cNvSpPr>
          <p:nvPr/>
        </p:nvSpPr>
        <p:spPr bwMode="auto">
          <a:xfrm>
            <a:off x="7618021" y="6034105"/>
            <a:ext cx="992579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r>
              <a:rPr lang="en-US" b="1" dirty="0">
                <a:latin typeface="Calibri" pitchFamily="34" charset="0"/>
              </a:rPr>
              <a:t>/</a:t>
            </a:r>
          </a:p>
          <a:p>
            <a:pPr algn="ctr"/>
            <a:r>
              <a:rPr lang="en-US" b="1" dirty="0">
                <a:latin typeface="Calibri" pitchFamily="34" charset="0"/>
              </a:rPr>
              <a:t>WB</a:t>
            </a:r>
          </a:p>
        </p:txBody>
      </p:sp>
      <p:sp>
        <p:nvSpPr>
          <p:cNvPr id="36932" name="Line 75"/>
          <p:cNvSpPr>
            <a:spLocks noChangeShapeType="1"/>
          </p:cNvSpPr>
          <p:nvPr/>
        </p:nvSpPr>
        <p:spPr bwMode="auto">
          <a:xfrm>
            <a:off x="4410075" y="5410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33" name="Line 76"/>
          <p:cNvSpPr>
            <a:spLocks noChangeShapeType="1"/>
          </p:cNvSpPr>
          <p:nvPr/>
        </p:nvSpPr>
        <p:spPr bwMode="auto">
          <a:xfrm>
            <a:off x="6705600" y="5410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34" name="AutoShape 77"/>
          <p:cNvSpPr>
            <a:spLocks noChangeArrowheads="1"/>
          </p:cNvSpPr>
          <p:nvPr/>
        </p:nvSpPr>
        <p:spPr bwMode="auto">
          <a:xfrm rot="-5400000">
            <a:off x="1562100" y="3336925"/>
            <a:ext cx="533400" cy="190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X</a:t>
            </a:r>
          </a:p>
        </p:txBody>
      </p:sp>
      <p:sp>
        <p:nvSpPr>
          <p:cNvPr id="36935" name="Line 78"/>
          <p:cNvSpPr>
            <a:spLocks noChangeShapeType="1"/>
          </p:cNvSpPr>
          <p:nvPr/>
        </p:nvSpPr>
        <p:spPr bwMode="auto">
          <a:xfrm>
            <a:off x="1676400" y="5410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36" name="Rectangle 79"/>
          <p:cNvSpPr>
            <a:spLocks noChangeArrowheads="1"/>
          </p:cNvSpPr>
          <p:nvPr/>
        </p:nvSpPr>
        <p:spPr bwMode="auto">
          <a:xfrm>
            <a:off x="3962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nor</a:t>
            </a:r>
          </a:p>
        </p:txBody>
      </p:sp>
      <p:sp>
        <p:nvSpPr>
          <p:cNvPr id="36937" name="Rectangle 80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 </a:t>
            </a:r>
          </a:p>
        </p:txBody>
      </p:sp>
      <p:sp>
        <p:nvSpPr>
          <p:cNvPr id="36938" name="Rectangle 81"/>
          <p:cNvSpPr>
            <a:spLocks noChangeArrowheads="1"/>
          </p:cNvSpPr>
          <p:nvPr/>
        </p:nvSpPr>
        <p:spPr bwMode="auto">
          <a:xfrm>
            <a:off x="3962400" y="3505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11</a:t>
            </a:r>
          </a:p>
        </p:txBody>
      </p:sp>
      <p:sp>
        <p:nvSpPr>
          <p:cNvPr id="36939" name="Rectangle 82"/>
          <p:cNvSpPr>
            <a:spLocks noChangeArrowheads="1"/>
          </p:cNvSpPr>
          <p:nvPr/>
        </p:nvSpPr>
        <p:spPr bwMode="auto">
          <a:xfrm>
            <a:off x="3962400" y="2895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10</a:t>
            </a:r>
          </a:p>
        </p:txBody>
      </p:sp>
      <p:sp>
        <p:nvSpPr>
          <p:cNvPr id="36940" name="Rectangle 83"/>
          <p:cNvSpPr>
            <a:spLocks noChangeArrowheads="1"/>
          </p:cNvSpPr>
          <p:nvPr/>
        </p:nvSpPr>
        <p:spPr bwMode="auto">
          <a:xfrm>
            <a:off x="39624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6941" name="Rectangle 84"/>
          <p:cNvSpPr>
            <a:spLocks noChangeArrowheads="1"/>
          </p:cNvSpPr>
          <p:nvPr/>
        </p:nvSpPr>
        <p:spPr bwMode="auto">
          <a:xfrm>
            <a:off x="11430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6942" name="Rectangle 85"/>
          <p:cNvSpPr>
            <a:spLocks noChangeArrowheads="1"/>
          </p:cNvSpPr>
          <p:nvPr/>
        </p:nvSpPr>
        <p:spPr bwMode="auto">
          <a:xfrm>
            <a:off x="6248400" y="1828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>
              <a:latin typeface="Calibri" pitchFamily="34" charset="0"/>
            </a:endParaRPr>
          </a:p>
        </p:txBody>
      </p:sp>
      <p:sp>
        <p:nvSpPr>
          <p:cNvPr id="36943" name="Rectangle 86"/>
          <p:cNvSpPr>
            <a:spLocks noChangeArrowheads="1"/>
          </p:cNvSpPr>
          <p:nvPr/>
        </p:nvSpPr>
        <p:spPr bwMode="auto">
          <a:xfrm>
            <a:off x="62484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21</a:t>
            </a:r>
          </a:p>
        </p:txBody>
      </p:sp>
      <p:sp>
        <p:nvSpPr>
          <p:cNvPr id="36944" name="Rectangle 87"/>
          <p:cNvSpPr>
            <a:spLocks noChangeArrowheads="1"/>
          </p:cNvSpPr>
          <p:nvPr/>
        </p:nvSpPr>
        <p:spPr bwMode="auto">
          <a:xfrm>
            <a:off x="6248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add</a:t>
            </a:r>
          </a:p>
        </p:txBody>
      </p:sp>
      <p:sp>
        <p:nvSpPr>
          <p:cNvPr id="36945" name="Rectangle 88"/>
          <p:cNvSpPr>
            <a:spLocks noChangeArrowheads="1"/>
          </p:cNvSpPr>
          <p:nvPr/>
        </p:nvSpPr>
        <p:spPr bwMode="auto">
          <a:xfrm>
            <a:off x="6248400" y="4343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36946" name="Rectangle 89"/>
          <p:cNvSpPr>
            <a:spLocks noChangeArrowheads="1"/>
          </p:cNvSpPr>
          <p:nvPr/>
        </p:nvSpPr>
        <p:spPr bwMode="auto">
          <a:xfrm>
            <a:off x="78486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</a:t>
            </a:r>
          </a:p>
        </p:txBody>
      </p:sp>
      <p:sp>
        <p:nvSpPr>
          <p:cNvPr id="36947" name="Rectangle 90"/>
          <p:cNvSpPr>
            <a:spLocks noChangeArrowheads="1"/>
          </p:cNvSpPr>
          <p:nvPr/>
        </p:nvSpPr>
        <p:spPr bwMode="auto">
          <a:xfrm>
            <a:off x="7848600" y="2667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36948" name="Rectangle 91"/>
          <p:cNvSpPr>
            <a:spLocks noChangeArrowheads="1"/>
          </p:cNvSpPr>
          <p:nvPr/>
        </p:nvSpPr>
        <p:spPr bwMode="auto">
          <a:xfrm>
            <a:off x="78486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 </a:t>
            </a:r>
          </a:p>
        </p:txBody>
      </p:sp>
      <p:sp>
        <p:nvSpPr>
          <p:cNvPr id="36949" name="Line 92"/>
          <p:cNvSpPr>
            <a:spLocks noChangeShapeType="1"/>
          </p:cNvSpPr>
          <p:nvPr/>
        </p:nvSpPr>
        <p:spPr bwMode="auto">
          <a:xfrm>
            <a:off x="8939213" y="3048000"/>
            <a:ext cx="128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50" name="Line 93"/>
          <p:cNvSpPr>
            <a:spLocks noChangeShapeType="1"/>
          </p:cNvSpPr>
          <p:nvPr/>
        </p:nvSpPr>
        <p:spPr bwMode="auto">
          <a:xfrm>
            <a:off x="9067800" y="30480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51" name="Rectangle 94"/>
          <p:cNvSpPr>
            <a:spLocks noChangeArrowheads="1"/>
          </p:cNvSpPr>
          <p:nvPr/>
        </p:nvSpPr>
        <p:spPr bwMode="auto">
          <a:xfrm>
            <a:off x="6248400" y="2438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36952" name="Rectangle 95"/>
          <p:cNvSpPr>
            <a:spLocks noChangeArrowheads="1"/>
          </p:cNvSpPr>
          <p:nvPr/>
        </p:nvSpPr>
        <p:spPr bwMode="auto">
          <a:xfrm rot="5400000">
            <a:off x="609600" y="30480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add   4 3 7</a:t>
            </a:r>
          </a:p>
        </p:txBody>
      </p:sp>
      <p:sp>
        <p:nvSpPr>
          <p:cNvPr id="36953" name="Rectangle 96"/>
          <p:cNvSpPr>
            <a:spLocks noChangeArrowheads="1"/>
          </p:cNvSpPr>
          <p:nvPr/>
        </p:nvSpPr>
        <p:spPr bwMode="auto">
          <a:xfrm>
            <a:off x="3200400" y="2819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7</a:t>
            </a:r>
          </a:p>
        </p:txBody>
      </p:sp>
      <p:sp>
        <p:nvSpPr>
          <p:cNvPr id="36954" name="Rectangle 97"/>
          <p:cNvSpPr>
            <a:spLocks noChangeArrowheads="1"/>
          </p:cNvSpPr>
          <p:nvPr/>
        </p:nvSpPr>
        <p:spPr bwMode="auto">
          <a:xfrm>
            <a:off x="3200400" y="30480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10</a:t>
            </a:r>
          </a:p>
        </p:txBody>
      </p:sp>
      <p:sp>
        <p:nvSpPr>
          <p:cNvPr id="36955" name="Rectangle 98"/>
          <p:cNvSpPr>
            <a:spLocks noChangeArrowheads="1"/>
          </p:cNvSpPr>
          <p:nvPr/>
        </p:nvSpPr>
        <p:spPr bwMode="auto">
          <a:xfrm>
            <a:off x="3200400" y="3276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11</a:t>
            </a:r>
          </a:p>
        </p:txBody>
      </p:sp>
      <p:sp>
        <p:nvSpPr>
          <p:cNvPr id="36956" name="Rectangle 99"/>
          <p:cNvSpPr>
            <a:spLocks noChangeArrowheads="1"/>
          </p:cNvSpPr>
          <p:nvPr/>
        </p:nvSpPr>
        <p:spPr bwMode="auto">
          <a:xfrm>
            <a:off x="3200400" y="3505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77</a:t>
            </a:r>
          </a:p>
        </p:txBody>
      </p:sp>
      <p:sp>
        <p:nvSpPr>
          <p:cNvPr id="36957" name="Rectangle 100"/>
          <p:cNvSpPr>
            <a:spLocks noChangeArrowheads="1"/>
          </p:cNvSpPr>
          <p:nvPr/>
        </p:nvSpPr>
        <p:spPr bwMode="auto">
          <a:xfrm>
            <a:off x="3200400" y="2590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14</a:t>
            </a:r>
          </a:p>
        </p:txBody>
      </p:sp>
      <p:sp>
        <p:nvSpPr>
          <p:cNvPr id="36958" name="Rectangle 101"/>
          <p:cNvSpPr>
            <a:spLocks noChangeArrowheads="1"/>
          </p:cNvSpPr>
          <p:nvPr/>
        </p:nvSpPr>
        <p:spPr bwMode="auto">
          <a:xfrm>
            <a:off x="3200400" y="3733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</a:t>
            </a:r>
          </a:p>
        </p:txBody>
      </p:sp>
      <p:sp>
        <p:nvSpPr>
          <p:cNvPr id="36959" name="Rectangle 102"/>
          <p:cNvSpPr>
            <a:spLocks noChangeArrowheads="1"/>
          </p:cNvSpPr>
          <p:nvPr/>
        </p:nvSpPr>
        <p:spPr bwMode="auto">
          <a:xfrm>
            <a:off x="3200400" y="23622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6960" name="Rectangle 103"/>
          <p:cNvSpPr>
            <a:spLocks noChangeArrowheads="1"/>
          </p:cNvSpPr>
          <p:nvPr/>
        </p:nvSpPr>
        <p:spPr bwMode="auto">
          <a:xfrm>
            <a:off x="3200400" y="3962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8</a:t>
            </a:r>
          </a:p>
        </p:txBody>
      </p:sp>
      <p:sp>
        <p:nvSpPr>
          <p:cNvPr id="36961" name="Rectangle 104"/>
          <p:cNvSpPr>
            <a:spLocks noChangeArrowheads="1"/>
          </p:cNvSpPr>
          <p:nvPr/>
        </p:nvSpPr>
        <p:spPr bwMode="auto">
          <a:xfrm>
            <a:off x="2957513" y="2828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R2</a:t>
            </a:r>
          </a:p>
        </p:txBody>
      </p:sp>
      <p:sp>
        <p:nvSpPr>
          <p:cNvPr id="36962" name="Rectangle 105"/>
          <p:cNvSpPr>
            <a:spLocks noChangeArrowheads="1"/>
          </p:cNvSpPr>
          <p:nvPr/>
        </p:nvSpPr>
        <p:spPr bwMode="auto">
          <a:xfrm>
            <a:off x="2957513" y="3057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R3</a:t>
            </a:r>
          </a:p>
        </p:txBody>
      </p:sp>
      <p:sp>
        <p:nvSpPr>
          <p:cNvPr id="36963" name="Rectangle 106"/>
          <p:cNvSpPr>
            <a:spLocks noChangeArrowheads="1"/>
          </p:cNvSpPr>
          <p:nvPr/>
        </p:nvSpPr>
        <p:spPr bwMode="auto">
          <a:xfrm>
            <a:off x="2957513" y="3286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R4</a:t>
            </a:r>
          </a:p>
        </p:txBody>
      </p:sp>
      <p:sp>
        <p:nvSpPr>
          <p:cNvPr id="36964" name="Rectangle 107"/>
          <p:cNvSpPr>
            <a:spLocks noChangeArrowheads="1"/>
          </p:cNvSpPr>
          <p:nvPr/>
        </p:nvSpPr>
        <p:spPr bwMode="auto">
          <a:xfrm>
            <a:off x="2957513" y="3514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R5</a:t>
            </a:r>
          </a:p>
        </p:txBody>
      </p:sp>
      <p:sp>
        <p:nvSpPr>
          <p:cNvPr id="36965" name="Rectangle 108"/>
          <p:cNvSpPr>
            <a:spLocks noChangeArrowheads="1"/>
          </p:cNvSpPr>
          <p:nvPr/>
        </p:nvSpPr>
        <p:spPr bwMode="auto">
          <a:xfrm>
            <a:off x="2957513" y="2600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R1</a:t>
            </a:r>
          </a:p>
        </p:txBody>
      </p:sp>
      <p:sp>
        <p:nvSpPr>
          <p:cNvPr id="36966" name="Rectangle 109"/>
          <p:cNvSpPr>
            <a:spLocks noChangeArrowheads="1"/>
          </p:cNvSpPr>
          <p:nvPr/>
        </p:nvSpPr>
        <p:spPr bwMode="auto">
          <a:xfrm>
            <a:off x="2957513" y="3743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R6</a:t>
            </a:r>
          </a:p>
        </p:txBody>
      </p:sp>
      <p:sp>
        <p:nvSpPr>
          <p:cNvPr id="36967" name="Rectangle 110"/>
          <p:cNvSpPr>
            <a:spLocks noChangeArrowheads="1"/>
          </p:cNvSpPr>
          <p:nvPr/>
        </p:nvSpPr>
        <p:spPr bwMode="auto">
          <a:xfrm>
            <a:off x="2957513" y="2371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R0</a:t>
            </a:r>
          </a:p>
        </p:txBody>
      </p:sp>
      <p:sp>
        <p:nvSpPr>
          <p:cNvPr id="36968" name="Rectangle 111"/>
          <p:cNvSpPr>
            <a:spLocks noChangeArrowheads="1"/>
          </p:cNvSpPr>
          <p:nvPr/>
        </p:nvSpPr>
        <p:spPr bwMode="auto">
          <a:xfrm>
            <a:off x="2957513" y="3971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R7</a:t>
            </a:r>
          </a:p>
        </p:txBody>
      </p:sp>
      <p:sp>
        <p:nvSpPr>
          <p:cNvPr id="36969" name="Text Box 112"/>
          <p:cNvSpPr txBox="1">
            <a:spLocks noChangeArrowheads="1"/>
          </p:cNvSpPr>
          <p:nvPr/>
        </p:nvSpPr>
        <p:spPr bwMode="auto">
          <a:xfrm>
            <a:off x="2228850" y="2662238"/>
            <a:ext cx="48109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regA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36970" name="Text Box 113"/>
          <p:cNvSpPr txBox="1">
            <a:spLocks noChangeArrowheads="1"/>
          </p:cNvSpPr>
          <p:nvPr/>
        </p:nvSpPr>
        <p:spPr bwMode="auto">
          <a:xfrm>
            <a:off x="2233613" y="2886075"/>
            <a:ext cx="47468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regB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36971" name="Rectangle 114"/>
          <p:cNvSpPr>
            <a:spLocks noChangeArrowheads="1"/>
          </p:cNvSpPr>
          <p:nvPr/>
        </p:nvSpPr>
        <p:spPr bwMode="auto">
          <a:xfrm>
            <a:off x="19812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5</a:t>
            </a:r>
          </a:p>
        </p:txBody>
      </p:sp>
      <p:sp>
        <p:nvSpPr>
          <p:cNvPr id="36972" name="Rectangle 115"/>
          <p:cNvSpPr>
            <a:spLocks noChangeArrowheads="1"/>
          </p:cNvSpPr>
          <p:nvPr/>
        </p:nvSpPr>
        <p:spPr bwMode="auto">
          <a:xfrm>
            <a:off x="22098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973" name="Rectangle 116"/>
          <p:cNvSpPr>
            <a:spLocks noChangeArrowheads="1"/>
          </p:cNvSpPr>
          <p:nvPr/>
        </p:nvSpPr>
        <p:spPr bwMode="auto">
          <a:xfrm>
            <a:off x="24384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974" name="Line 117"/>
          <p:cNvSpPr>
            <a:spLocks noChangeShapeType="1"/>
          </p:cNvSpPr>
          <p:nvPr/>
        </p:nvSpPr>
        <p:spPr bwMode="auto">
          <a:xfrm>
            <a:off x="2667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75" name="Line 118"/>
          <p:cNvSpPr>
            <a:spLocks noChangeShapeType="1"/>
          </p:cNvSpPr>
          <p:nvPr/>
        </p:nvSpPr>
        <p:spPr bwMode="auto">
          <a:xfrm flipH="1">
            <a:off x="2286000" y="5105400"/>
            <a:ext cx="678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76" name="Line 119"/>
          <p:cNvSpPr>
            <a:spLocks noChangeShapeType="1"/>
          </p:cNvSpPr>
          <p:nvPr/>
        </p:nvSpPr>
        <p:spPr bwMode="auto">
          <a:xfrm flipV="1">
            <a:off x="2286000" y="38862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977" name="Text Box 120"/>
          <p:cNvSpPr txBox="1">
            <a:spLocks noChangeArrowheads="1"/>
          </p:cNvSpPr>
          <p:nvPr/>
        </p:nvSpPr>
        <p:spPr bwMode="auto">
          <a:xfrm>
            <a:off x="2209800" y="3657600"/>
            <a:ext cx="471488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latin typeface="Calibri" pitchFamily="34" charset="0"/>
              </a:rPr>
              <a:t>data</a:t>
            </a:r>
          </a:p>
        </p:txBody>
      </p:sp>
      <p:sp>
        <p:nvSpPr>
          <p:cNvPr id="36978" name="Text Box 121"/>
          <p:cNvSpPr txBox="1">
            <a:spLocks noChangeArrowheads="1"/>
          </p:cNvSpPr>
          <p:nvPr/>
        </p:nvSpPr>
        <p:spPr bwMode="auto">
          <a:xfrm>
            <a:off x="1963738" y="2540000"/>
            <a:ext cx="2603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 </a:t>
            </a:r>
          </a:p>
        </p:txBody>
      </p:sp>
      <p:grpSp>
        <p:nvGrpSpPr>
          <p:cNvPr id="36979" name="Group 122"/>
          <p:cNvGrpSpPr>
            <a:grpSpLocks/>
          </p:cNvGrpSpPr>
          <p:nvPr/>
        </p:nvGrpSpPr>
        <p:grpSpPr bwMode="auto">
          <a:xfrm>
            <a:off x="3962400" y="5715000"/>
            <a:ext cx="4343400" cy="381000"/>
            <a:chOff x="2496" y="3600"/>
            <a:chExt cx="2736" cy="240"/>
          </a:xfrm>
        </p:grpSpPr>
        <p:sp>
          <p:nvSpPr>
            <p:cNvPr id="36982" name="Rectangle 123"/>
            <p:cNvSpPr>
              <a:spLocks noChangeArrowheads="1"/>
            </p:cNvSpPr>
            <p:nvPr/>
          </p:nvSpPr>
          <p:spPr bwMode="auto">
            <a:xfrm>
              <a:off x="2496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H1</a:t>
              </a:r>
            </a:p>
          </p:txBody>
        </p:sp>
        <p:sp>
          <p:nvSpPr>
            <p:cNvPr id="36983" name="Rectangle 124"/>
            <p:cNvSpPr>
              <a:spLocks noChangeArrowheads="1"/>
            </p:cNvSpPr>
            <p:nvPr/>
          </p:nvSpPr>
          <p:spPr bwMode="auto">
            <a:xfrm>
              <a:off x="3936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 </a:t>
              </a:r>
            </a:p>
          </p:txBody>
        </p:sp>
        <p:sp>
          <p:nvSpPr>
            <p:cNvPr id="36984" name="Rectangle 125"/>
            <p:cNvSpPr>
              <a:spLocks noChangeArrowheads="1"/>
            </p:cNvSpPr>
            <p:nvPr/>
          </p:nvSpPr>
          <p:spPr bwMode="auto">
            <a:xfrm>
              <a:off x="4944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 </a:t>
              </a:r>
            </a:p>
          </p:txBody>
        </p:sp>
      </p:grpSp>
      <p:sp>
        <p:nvSpPr>
          <p:cNvPr id="36980" name="Text Box 126"/>
          <p:cNvSpPr txBox="1">
            <a:spLocks noChangeArrowheads="1"/>
          </p:cNvSpPr>
          <p:nvPr/>
        </p:nvSpPr>
        <p:spPr bwMode="auto">
          <a:xfrm>
            <a:off x="2183040" y="3227328"/>
            <a:ext cx="31451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3</a:t>
            </a:r>
          </a:p>
        </p:txBody>
      </p:sp>
      <p:sp>
        <p:nvSpPr>
          <p:cNvPr id="36981" name="Text Box 127"/>
          <p:cNvSpPr txBox="1">
            <a:spLocks noChangeArrowheads="1"/>
          </p:cNvSpPr>
          <p:nvPr/>
        </p:nvSpPr>
        <p:spPr bwMode="auto">
          <a:xfrm>
            <a:off x="3570288" y="0"/>
            <a:ext cx="20034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Calibri" pitchFamily="34" charset="0"/>
              </a:rPr>
              <a:t>End of cycle 3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EAC50BCB-E5B8-F849-BF79-1BF2F98724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18" y="1074161"/>
            <a:ext cx="1346281" cy="985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0104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C25841AD-75E9-4005-92D7-7D546421E4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7891" name="Line 2"/>
          <p:cNvSpPr>
            <a:spLocks noChangeShapeType="1"/>
          </p:cNvSpPr>
          <p:nvPr/>
        </p:nvSpPr>
        <p:spPr bwMode="auto">
          <a:xfrm>
            <a:off x="6019800" y="3429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892" name="Line 3"/>
          <p:cNvSpPr>
            <a:spLocks noChangeShapeType="1"/>
          </p:cNvSpPr>
          <p:nvPr/>
        </p:nvSpPr>
        <p:spPr bwMode="auto">
          <a:xfrm>
            <a:off x="5410200" y="2971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1480549" y="2262188"/>
            <a:ext cx="1491251" cy="1700212"/>
            <a:chOff x="1221" y="1570"/>
            <a:chExt cx="843" cy="974"/>
          </a:xfrm>
        </p:grpSpPr>
        <p:sp>
          <p:nvSpPr>
            <p:cNvPr id="38025" name="Oval 5" descr="Weave"/>
            <p:cNvSpPr>
              <a:spLocks noChangeArrowheads="1"/>
            </p:cNvSpPr>
            <p:nvPr/>
          </p:nvSpPr>
          <p:spPr bwMode="auto">
            <a:xfrm>
              <a:off x="1248" y="1728"/>
              <a:ext cx="816" cy="816"/>
            </a:xfrm>
            <a:prstGeom prst="ellipse">
              <a:avLst/>
            </a:prstGeom>
            <a:pattFill prst="weave">
              <a:fgClr>
                <a:srgbClr val="FF9900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38026" name="Text Box 6"/>
            <p:cNvSpPr txBox="1">
              <a:spLocks noChangeArrowheads="1"/>
            </p:cNvSpPr>
            <p:nvPr/>
          </p:nvSpPr>
          <p:spPr bwMode="auto">
            <a:xfrm>
              <a:off x="1221" y="1570"/>
              <a:ext cx="748" cy="17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FF"/>
                  </a:solidFill>
                  <a:latin typeface="Calibri" pitchFamily="34" charset="0"/>
                </a:rPr>
                <a:t>      New Hazard</a:t>
              </a:r>
            </a:p>
          </p:txBody>
        </p:sp>
      </p:grpSp>
      <p:sp>
        <p:nvSpPr>
          <p:cNvPr id="37894" name="Line 7"/>
          <p:cNvSpPr>
            <a:spLocks noChangeShapeType="1"/>
          </p:cNvSpPr>
          <p:nvPr/>
        </p:nvSpPr>
        <p:spPr bwMode="auto">
          <a:xfrm>
            <a:off x="1676400" y="33528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895" name="Line 8"/>
          <p:cNvSpPr>
            <a:spLocks noChangeShapeType="1"/>
          </p:cNvSpPr>
          <p:nvPr/>
        </p:nvSpPr>
        <p:spPr bwMode="auto">
          <a:xfrm>
            <a:off x="1676400" y="35052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896" name="Line 9"/>
          <p:cNvSpPr>
            <a:spLocks noChangeShapeType="1"/>
          </p:cNvSpPr>
          <p:nvPr/>
        </p:nvSpPr>
        <p:spPr bwMode="auto">
          <a:xfrm>
            <a:off x="1905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897" name="Line 10"/>
          <p:cNvSpPr>
            <a:spLocks noChangeShapeType="1"/>
          </p:cNvSpPr>
          <p:nvPr/>
        </p:nvSpPr>
        <p:spPr bwMode="auto">
          <a:xfrm flipH="1" flipV="1">
            <a:off x="5410200" y="3886200"/>
            <a:ext cx="193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898" name="Line 11"/>
          <p:cNvSpPr>
            <a:spLocks noChangeShapeType="1"/>
          </p:cNvSpPr>
          <p:nvPr/>
        </p:nvSpPr>
        <p:spPr bwMode="auto">
          <a:xfrm flipV="1">
            <a:off x="5715000" y="25908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899" name="Rectangle 12"/>
          <p:cNvSpPr>
            <a:spLocks noChangeArrowheads="1"/>
          </p:cNvSpPr>
          <p:nvPr/>
        </p:nvSpPr>
        <p:spPr bwMode="auto">
          <a:xfrm>
            <a:off x="6248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7900" name="Line 13"/>
          <p:cNvSpPr>
            <a:spLocks noChangeShapeType="1"/>
          </p:cNvSpPr>
          <p:nvPr/>
        </p:nvSpPr>
        <p:spPr bwMode="auto">
          <a:xfrm>
            <a:off x="6705600" y="44958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01" name="Rectangle 14"/>
          <p:cNvSpPr>
            <a:spLocks noChangeArrowheads="1"/>
          </p:cNvSpPr>
          <p:nvPr/>
        </p:nvSpPr>
        <p:spPr bwMode="auto">
          <a:xfrm>
            <a:off x="152400" y="2933700"/>
            <a:ext cx="3048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PC</a:t>
            </a:r>
          </a:p>
        </p:txBody>
      </p:sp>
      <p:sp>
        <p:nvSpPr>
          <p:cNvPr id="37902" name="Rectangle 15"/>
          <p:cNvSpPr>
            <a:spLocks noChangeArrowheads="1"/>
          </p:cNvSpPr>
          <p:nvPr/>
        </p:nvSpPr>
        <p:spPr bwMode="auto">
          <a:xfrm>
            <a:off x="609600" y="2857500"/>
            <a:ext cx="4572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Inst</a:t>
            </a:r>
          </a:p>
          <a:p>
            <a:pPr algn="ctr"/>
            <a:r>
              <a:rPr lang="en-US" sz="1400" dirty="0" err="1">
                <a:latin typeface="Calibri" pitchFamily="34" charset="0"/>
              </a:rPr>
              <a:t>mem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7903" name="Rectangle 16"/>
          <p:cNvSpPr>
            <a:spLocks noChangeArrowheads="1"/>
          </p:cNvSpPr>
          <p:nvPr/>
        </p:nvSpPr>
        <p:spPr bwMode="auto">
          <a:xfrm rot="-5400000">
            <a:off x="2247900" y="28575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Calibri" pitchFamily="34" charset="0"/>
              </a:rPr>
              <a:t>Register file</a:t>
            </a: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37904" name="AutoShape 17"/>
          <p:cNvSpPr>
            <a:spLocks noChangeArrowheads="1"/>
          </p:cNvSpPr>
          <p:nvPr/>
        </p:nvSpPr>
        <p:spPr bwMode="auto">
          <a:xfrm rot="-5400000">
            <a:off x="8286750" y="29146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grpSp>
        <p:nvGrpSpPr>
          <p:cNvPr id="37905" name="Group 18"/>
          <p:cNvGrpSpPr>
            <a:grpSpLocks/>
          </p:cNvGrpSpPr>
          <p:nvPr/>
        </p:nvGrpSpPr>
        <p:grpSpPr bwMode="auto">
          <a:xfrm>
            <a:off x="5562600" y="2743200"/>
            <a:ext cx="531985" cy="1371600"/>
            <a:chOff x="-72" y="2365"/>
            <a:chExt cx="389" cy="1056"/>
          </a:xfrm>
        </p:grpSpPr>
        <p:sp>
          <p:nvSpPr>
            <p:cNvPr id="38023" name="Freeform 19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598 w 672"/>
                <a:gd name="T1" fmla="*/ 854 h 288"/>
                <a:gd name="T2" fmla="*/ 6438 w 672"/>
                <a:gd name="T3" fmla="*/ 0 h 288"/>
                <a:gd name="T4" fmla="*/ 4141 w 672"/>
                <a:gd name="T5" fmla="*/ 0 h 288"/>
                <a:gd name="T6" fmla="*/ 3679 w 672"/>
                <a:gd name="T7" fmla="*/ 285 h 288"/>
                <a:gd name="T8" fmla="*/ 2763 w 672"/>
                <a:gd name="T9" fmla="*/ 285 h 288"/>
                <a:gd name="T10" fmla="*/ 2296 w 672"/>
                <a:gd name="T11" fmla="*/ 0 h 288"/>
                <a:gd name="T12" fmla="*/ 0 w 672"/>
                <a:gd name="T13" fmla="*/ 0 h 288"/>
                <a:gd name="T14" fmla="*/ 1842 w 672"/>
                <a:gd name="T15" fmla="*/ 854 h 288"/>
                <a:gd name="T16" fmla="*/ 4598 w 672"/>
                <a:gd name="T17" fmla="*/ 854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8024" name="Text Box 20"/>
            <p:cNvSpPr txBox="1">
              <a:spLocks noChangeArrowheads="1"/>
            </p:cNvSpPr>
            <p:nvPr/>
          </p:nvSpPr>
          <p:spPr bwMode="auto">
            <a:xfrm>
              <a:off x="96" y="2630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A</a:t>
              </a:r>
            </a:p>
            <a:p>
              <a:r>
                <a:rPr lang="en-US" sz="1400" b="1" dirty="0">
                  <a:latin typeface="Calibri" pitchFamily="34" charset="0"/>
                </a:rPr>
                <a:t>L</a:t>
              </a:r>
            </a:p>
            <a:p>
              <a:r>
                <a:rPr lang="en-US" sz="1400" b="1" dirty="0">
                  <a:latin typeface="Calibri" pitchFamily="34" charset="0"/>
                </a:rPr>
                <a:t>U</a:t>
              </a:r>
            </a:p>
          </p:txBody>
        </p:sp>
      </p:grpSp>
      <p:sp>
        <p:nvSpPr>
          <p:cNvPr id="37906" name="AutoShape 21"/>
          <p:cNvSpPr>
            <a:spLocks noChangeArrowheads="1"/>
          </p:cNvSpPr>
          <p:nvPr/>
        </p:nvSpPr>
        <p:spPr bwMode="auto">
          <a:xfrm rot="5400000" flipH="1">
            <a:off x="171450" y="1047750"/>
            <a:ext cx="7620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X</a:t>
            </a:r>
          </a:p>
        </p:txBody>
      </p:sp>
      <p:sp>
        <p:nvSpPr>
          <p:cNvPr id="37907" name="Rectangle 22"/>
          <p:cNvSpPr>
            <a:spLocks noChangeArrowheads="1"/>
          </p:cNvSpPr>
          <p:nvPr/>
        </p:nvSpPr>
        <p:spPr bwMode="auto">
          <a:xfrm>
            <a:off x="304800" y="18288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7908" name="Rectangle 23"/>
          <p:cNvSpPr>
            <a:spLocks noChangeArrowheads="1"/>
          </p:cNvSpPr>
          <p:nvPr/>
        </p:nvSpPr>
        <p:spPr bwMode="auto">
          <a:xfrm>
            <a:off x="1143000" y="800100"/>
            <a:ext cx="457200" cy="529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7909" name="Rectangle 24"/>
          <p:cNvSpPr>
            <a:spLocks noChangeArrowheads="1"/>
          </p:cNvSpPr>
          <p:nvPr/>
        </p:nvSpPr>
        <p:spPr bwMode="auto">
          <a:xfrm>
            <a:off x="3962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7910" name="Rectangle 25"/>
          <p:cNvSpPr>
            <a:spLocks noChangeArrowheads="1"/>
          </p:cNvSpPr>
          <p:nvPr/>
        </p:nvSpPr>
        <p:spPr bwMode="auto">
          <a:xfrm>
            <a:off x="7010400" y="2971800"/>
            <a:ext cx="6858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Data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memory</a:t>
            </a:r>
          </a:p>
        </p:txBody>
      </p:sp>
      <p:sp>
        <p:nvSpPr>
          <p:cNvPr id="37911" name="Rectangle 26"/>
          <p:cNvSpPr>
            <a:spLocks noChangeArrowheads="1"/>
          </p:cNvSpPr>
          <p:nvPr/>
        </p:nvSpPr>
        <p:spPr bwMode="auto">
          <a:xfrm>
            <a:off x="78486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37912" name="Group 27"/>
          <p:cNvGrpSpPr>
            <a:grpSpLocks/>
          </p:cNvGrpSpPr>
          <p:nvPr/>
        </p:nvGrpSpPr>
        <p:grpSpPr bwMode="auto">
          <a:xfrm>
            <a:off x="609600" y="1828800"/>
            <a:ext cx="427038" cy="762000"/>
            <a:chOff x="624" y="1248"/>
            <a:chExt cx="269" cy="480"/>
          </a:xfrm>
        </p:grpSpPr>
        <p:sp>
          <p:nvSpPr>
            <p:cNvPr id="38021" name="Freeform 28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8022" name="Text Box 29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grpSp>
        <p:nvGrpSpPr>
          <p:cNvPr id="37913" name="Group 30"/>
          <p:cNvGrpSpPr>
            <a:grpSpLocks/>
          </p:cNvGrpSpPr>
          <p:nvPr/>
        </p:nvGrpSpPr>
        <p:grpSpPr bwMode="auto">
          <a:xfrm>
            <a:off x="4876800" y="1600200"/>
            <a:ext cx="427038" cy="762000"/>
            <a:chOff x="624" y="1248"/>
            <a:chExt cx="269" cy="480"/>
          </a:xfrm>
        </p:grpSpPr>
        <p:sp>
          <p:nvSpPr>
            <p:cNvPr id="38019" name="Freeform 31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8020" name="Text Box 32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sp>
        <p:nvSpPr>
          <p:cNvPr id="37914" name="Line 33"/>
          <p:cNvSpPr>
            <a:spLocks noChangeShapeType="1"/>
          </p:cNvSpPr>
          <p:nvPr/>
        </p:nvSpPr>
        <p:spPr bwMode="auto">
          <a:xfrm>
            <a:off x="1066800" y="328295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15" name="Line 34"/>
          <p:cNvSpPr>
            <a:spLocks noChangeShapeType="1"/>
          </p:cNvSpPr>
          <p:nvPr/>
        </p:nvSpPr>
        <p:spPr bwMode="auto">
          <a:xfrm>
            <a:off x="990600" y="2209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16" name="Line 35"/>
          <p:cNvSpPr>
            <a:spLocks noChangeShapeType="1"/>
          </p:cNvSpPr>
          <p:nvPr/>
        </p:nvSpPr>
        <p:spPr bwMode="auto">
          <a:xfrm flipV="1">
            <a:off x="1066800" y="1447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17" name="Line 36"/>
          <p:cNvSpPr>
            <a:spLocks noChangeShapeType="1"/>
          </p:cNvSpPr>
          <p:nvPr/>
        </p:nvSpPr>
        <p:spPr bwMode="auto">
          <a:xfrm flipH="1">
            <a:off x="714375" y="1447800"/>
            <a:ext cx="428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18" name="Line 37"/>
          <p:cNvSpPr>
            <a:spLocks noChangeShapeType="1"/>
          </p:cNvSpPr>
          <p:nvPr/>
        </p:nvSpPr>
        <p:spPr bwMode="auto">
          <a:xfrm>
            <a:off x="538163" y="1938338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19" name="Line 38"/>
          <p:cNvSpPr>
            <a:spLocks noChangeShapeType="1"/>
          </p:cNvSpPr>
          <p:nvPr/>
        </p:nvSpPr>
        <p:spPr bwMode="auto">
          <a:xfrm flipV="1">
            <a:off x="457200" y="3276600"/>
            <a:ext cx="1524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20" name="Line 39"/>
          <p:cNvSpPr>
            <a:spLocks noChangeShapeType="1"/>
          </p:cNvSpPr>
          <p:nvPr/>
        </p:nvSpPr>
        <p:spPr bwMode="auto">
          <a:xfrm flipV="1">
            <a:off x="533400" y="2438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21" name="Line 40"/>
          <p:cNvSpPr>
            <a:spLocks noChangeShapeType="1"/>
          </p:cNvSpPr>
          <p:nvPr/>
        </p:nvSpPr>
        <p:spPr bwMode="auto">
          <a:xfrm>
            <a:off x="533400" y="24384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22" name="Line 41"/>
          <p:cNvSpPr>
            <a:spLocks noChangeShapeType="1"/>
          </p:cNvSpPr>
          <p:nvPr/>
        </p:nvSpPr>
        <p:spPr bwMode="auto">
          <a:xfrm flipV="1">
            <a:off x="76200" y="12192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23" name="Line 42"/>
          <p:cNvSpPr>
            <a:spLocks noChangeShapeType="1"/>
          </p:cNvSpPr>
          <p:nvPr/>
        </p:nvSpPr>
        <p:spPr bwMode="auto">
          <a:xfrm>
            <a:off x="76200" y="1219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24" name="Line 43"/>
          <p:cNvSpPr>
            <a:spLocks noChangeShapeType="1"/>
          </p:cNvSpPr>
          <p:nvPr/>
        </p:nvSpPr>
        <p:spPr bwMode="auto">
          <a:xfrm>
            <a:off x="76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25" name="Line 44"/>
          <p:cNvSpPr>
            <a:spLocks noChangeShapeType="1"/>
          </p:cNvSpPr>
          <p:nvPr/>
        </p:nvSpPr>
        <p:spPr bwMode="auto">
          <a:xfrm>
            <a:off x="1600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26" name="Line 45"/>
          <p:cNvSpPr>
            <a:spLocks noChangeShapeType="1"/>
          </p:cNvSpPr>
          <p:nvPr/>
        </p:nvSpPr>
        <p:spPr bwMode="auto">
          <a:xfrm>
            <a:off x="1676400" y="2895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27" name="Line 46"/>
          <p:cNvSpPr>
            <a:spLocks noChangeShapeType="1"/>
          </p:cNvSpPr>
          <p:nvPr/>
        </p:nvSpPr>
        <p:spPr bwMode="auto">
          <a:xfrm>
            <a:off x="1676400" y="4267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28" name="Line 47"/>
          <p:cNvSpPr>
            <a:spLocks noChangeShapeType="1"/>
          </p:cNvSpPr>
          <p:nvPr/>
        </p:nvSpPr>
        <p:spPr bwMode="auto">
          <a:xfrm>
            <a:off x="1676400" y="2895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29" name="Line 48"/>
          <p:cNvSpPr>
            <a:spLocks noChangeShapeType="1"/>
          </p:cNvSpPr>
          <p:nvPr/>
        </p:nvSpPr>
        <p:spPr bwMode="auto">
          <a:xfrm>
            <a:off x="1676400" y="3124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30" name="Line 49"/>
          <p:cNvSpPr>
            <a:spLocks noChangeShapeType="1"/>
          </p:cNvSpPr>
          <p:nvPr/>
        </p:nvSpPr>
        <p:spPr bwMode="auto">
          <a:xfrm>
            <a:off x="3581400" y="36576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31" name="Line 50"/>
          <p:cNvSpPr>
            <a:spLocks noChangeShapeType="1"/>
          </p:cNvSpPr>
          <p:nvPr/>
        </p:nvSpPr>
        <p:spPr bwMode="auto">
          <a:xfrm>
            <a:off x="3581400" y="3048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32" name="Line 51"/>
          <p:cNvSpPr>
            <a:spLocks noChangeShapeType="1"/>
          </p:cNvSpPr>
          <p:nvPr/>
        </p:nvSpPr>
        <p:spPr bwMode="auto">
          <a:xfrm>
            <a:off x="4419600" y="3657600"/>
            <a:ext cx="685800" cy="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33" name="Line 52"/>
          <p:cNvSpPr>
            <a:spLocks noChangeShapeType="1"/>
          </p:cNvSpPr>
          <p:nvPr/>
        </p:nvSpPr>
        <p:spPr bwMode="auto">
          <a:xfrm>
            <a:off x="4419600" y="3124200"/>
            <a:ext cx="685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34" name="Line 53"/>
          <p:cNvSpPr>
            <a:spLocks noChangeShapeType="1"/>
          </p:cNvSpPr>
          <p:nvPr/>
        </p:nvSpPr>
        <p:spPr bwMode="auto">
          <a:xfrm flipV="1">
            <a:off x="1600200" y="22098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35" name="Line 54"/>
          <p:cNvSpPr>
            <a:spLocks noChangeShapeType="1"/>
          </p:cNvSpPr>
          <p:nvPr/>
        </p:nvSpPr>
        <p:spPr bwMode="auto">
          <a:xfrm>
            <a:off x="4419600" y="2209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36" name="Line 55"/>
          <p:cNvSpPr>
            <a:spLocks noChangeShapeType="1"/>
          </p:cNvSpPr>
          <p:nvPr/>
        </p:nvSpPr>
        <p:spPr bwMode="auto">
          <a:xfrm>
            <a:off x="4419600" y="4267200"/>
            <a:ext cx="685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37" name="Line 56"/>
          <p:cNvSpPr>
            <a:spLocks noChangeShapeType="1"/>
          </p:cNvSpPr>
          <p:nvPr/>
        </p:nvSpPr>
        <p:spPr bwMode="auto">
          <a:xfrm flipV="1">
            <a:off x="4648200" y="17526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38" name="Line 57"/>
          <p:cNvSpPr>
            <a:spLocks noChangeShapeType="1"/>
          </p:cNvSpPr>
          <p:nvPr/>
        </p:nvSpPr>
        <p:spPr bwMode="auto">
          <a:xfrm>
            <a:off x="4648200" y="1752600"/>
            <a:ext cx="228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39" name="AutoShape 58"/>
          <p:cNvSpPr>
            <a:spLocks noChangeArrowheads="1"/>
          </p:cNvSpPr>
          <p:nvPr/>
        </p:nvSpPr>
        <p:spPr bwMode="auto">
          <a:xfrm rot="-5400000">
            <a:off x="47815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sp>
        <p:nvSpPr>
          <p:cNvPr id="37940" name="Line 59"/>
          <p:cNvSpPr>
            <a:spLocks noChangeShapeType="1"/>
          </p:cNvSpPr>
          <p:nvPr/>
        </p:nvSpPr>
        <p:spPr bwMode="auto">
          <a:xfrm>
            <a:off x="5257800" y="1981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41" name="Line 60"/>
          <p:cNvSpPr>
            <a:spLocks noChangeShapeType="1"/>
          </p:cNvSpPr>
          <p:nvPr/>
        </p:nvSpPr>
        <p:spPr bwMode="auto">
          <a:xfrm>
            <a:off x="67056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42" name="Line 61"/>
          <p:cNvSpPr>
            <a:spLocks noChangeShapeType="1"/>
          </p:cNvSpPr>
          <p:nvPr/>
        </p:nvSpPr>
        <p:spPr bwMode="auto">
          <a:xfrm flipV="1">
            <a:off x="6934200" y="2819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43" name="Line 62"/>
          <p:cNvSpPr>
            <a:spLocks noChangeShapeType="1"/>
          </p:cNvSpPr>
          <p:nvPr/>
        </p:nvSpPr>
        <p:spPr bwMode="auto">
          <a:xfrm>
            <a:off x="6934200" y="2819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44" name="Line 63"/>
          <p:cNvSpPr>
            <a:spLocks noChangeShapeType="1"/>
          </p:cNvSpPr>
          <p:nvPr/>
        </p:nvSpPr>
        <p:spPr bwMode="auto">
          <a:xfrm>
            <a:off x="7696200" y="3352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45" name="Line 64"/>
          <p:cNvSpPr>
            <a:spLocks noChangeShapeType="1"/>
          </p:cNvSpPr>
          <p:nvPr/>
        </p:nvSpPr>
        <p:spPr bwMode="auto">
          <a:xfrm>
            <a:off x="83058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46" name="Line 65"/>
          <p:cNvSpPr>
            <a:spLocks noChangeShapeType="1"/>
          </p:cNvSpPr>
          <p:nvPr/>
        </p:nvSpPr>
        <p:spPr bwMode="auto">
          <a:xfrm>
            <a:off x="8305800" y="2819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47" name="Line 66"/>
          <p:cNvSpPr>
            <a:spLocks noChangeShapeType="1"/>
          </p:cNvSpPr>
          <p:nvPr/>
        </p:nvSpPr>
        <p:spPr bwMode="auto">
          <a:xfrm>
            <a:off x="4495800" y="36576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48" name="Line 67"/>
          <p:cNvSpPr>
            <a:spLocks noChangeShapeType="1"/>
          </p:cNvSpPr>
          <p:nvPr/>
        </p:nvSpPr>
        <p:spPr bwMode="auto">
          <a:xfrm>
            <a:off x="4495800" y="4495800"/>
            <a:ext cx="17526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49" name="Line 68"/>
          <p:cNvSpPr>
            <a:spLocks noChangeShapeType="1"/>
          </p:cNvSpPr>
          <p:nvPr/>
        </p:nvSpPr>
        <p:spPr bwMode="auto">
          <a:xfrm>
            <a:off x="2286000" y="3886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50" name="Line 69"/>
          <p:cNvSpPr>
            <a:spLocks noChangeShapeType="1"/>
          </p:cNvSpPr>
          <p:nvPr/>
        </p:nvSpPr>
        <p:spPr bwMode="auto">
          <a:xfrm>
            <a:off x="6705600" y="1981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51" name="Line 70"/>
          <p:cNvSpPr>
            <a:spLocks noChangeShapeType="1"/>
          </p:cNvSpPr>
          <p:nvPr/>
        </p:nvSpPr>
        <p:spPr bwMode="auto">
          <a:xfrm flipV="1">
            <a:off x="6934200" y="990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52" name="Line 71"/>
          <p:cNvSpPr>
            <a:spLocks noChangeShapeType="1"/>
          </p:cNvSpPr>
          <p:nvPr/>
        </p:nvSpPr>
        <p:spPr bwMode="auto">
          <a:xfrm flipH="1">
            <a:off x="719138" y="990600"/>
            <a:ext cx="6215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53" name="Text Box 72"/>
          <p:cNvSpPr txBox="1">
            <a:spLocks noChangeArrowheads="1"/>
          </p:cNvSpPr>
          <p:nvPr/>
        </p:nvSpPr>
        <p:spPr bwMode="auto">
          <a:xfrm>
            <a:off x="1143000" y="6035675"/>
            <a:ext cx="532262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IF/</a:t>
            </a:r>
          </a:p>
          <a:p>
            <a:r>
              <a:rPr lang="en-US" b="1" dirty="0">
                <a:latin typeface="Calibri" pitchFamily="34" charset="0"/>
              </a:rPr>
              <a:t>ID</a:t>
            </a:r>
          </a:p>
        </p:txBody>
      </p:sp>
      <p:sp>
        <p:nvSpPr>
          <p:cNvPr id="37954" name="Text Box 73"/>
          <p:cNvSpPr txBox="1">
            <a:spLocks noChangeArrowheads="1"/>
          </p:cNvSpPr>
          <p:nvPr/>
        </p:nvSpPr>
        <p:spPr bwMode="auto">
          <a:xfrm>
            <a:off x="3733800" y="6035675"/>
            <a:ext cx="612668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ID/</a:t>
            </a:r>
          </a:p>
          <a:p>
            <a:r>
              <a:rPr lang="en-US" b="1" dirty="0">
                <a:latin typeface="Calibri" pitchFamily="34" charset="0"/>
              </a:rPr>
              <a:t>EX</a:t>
            </a:r>
          </a:p>
        </p:txBody>
      </p:sp>
      <p:sp>
        <p:nvSpPr>
          <p:cNvPr id="37955" name="Text Box 74"/>
          <p:cNvSpPr txBox="1">
            <a:spLocks noChangeArrowheads="1"/>
          </p:cNvSpPr>
          <p:nvPr/>
        </p:nvSpPr>
        <p:spPr bwMode="auto">
          <a:xfrm>
            <a:off x="6016240" y="6035675"/>
            <a:ext cx="867545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EX/</a:t>
            </a:r>
          </a:p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37956" name="Text Box 75"/>
          <p:cNvSpPr txBox="1">
            <a:spLocks noChangeArrowheads="1"/>
          </p:cNvSpPr>
          <p:nvPr/>
        </p:nvSpPr>
        <p:spPr bwMode="auto">
          <a:xfrm>
            <a:off x="7595992" y="6035675"/>
            <a:ext cx="992579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r>
              <a:rPr lang="en-US" b="1" dirty="0">
                <a:latin typeface="Calibri" pitchFamily="34" charset="0"/>
              </a:rPr>
              <a:t>/</a:t>
            </a:r>
          </a:p>
          <a:p>
            <a:pPr algn="ctr"/>
            <a:r>
              <a:rPr lang="en-US" b="1" dirty="0">
                <a:latin typeface="Calibri" pitchFamily="34" charset="0"/>
              </a:rPr>
              <a:t>WB</a:t>
            </a:r>
          </a:p>
        </p:txBody>
      </p:sp>
      <p:sp>
        <p:nvSpPr>
          <p:cNvPr id="37957" name="Line 76"/>
          <p:cNvSpPr>
            <a:spLocks noChangeShapeType="1"/>
          </p:cNvSpPr>
          <p:nvPr/>
        </p:nvSpPr>
        <p:spPr bwMode="auto">
          <a:xfrm>
            <a:off x="4410075" y="5410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58" name="Line 77"/>
          <p:cNvSpPr>
            <a:spLocks noChangeShapeType="1"/>
          </p:cNvSpPr>
          <p:nvPr/>
        </p:nvSpPr>
        <p:spPr bwMode="auto">
          <a:xfrm>
            <a:off x="6705600" y="5410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59" name="AutoShape 78"/>
          <p:cNvSpPr>
            <a:spLocks noChangeArrowheads="1"/>
          </p:cNvSpPr>
          <p:nvPr/>
        </p:nvSpPr>
        <p:spPr bwMode="auto">
          <a:xfrm rot="-5400000">
            <a:off x="1562100" y="3336925"/>
            <a:ext cx="533400" cy="190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X</a:t>
            </a:r>
          </a:p>
        </p:txBody>
      </p:sp>
      <p:sp>
        <p:nvSpPr>
          <p:cNvPr id="37960" name="Line 79"/>
          <p:cNvSpPr>
            <a:spLocks noChangeShapeType="1"/>
          </p:cNvSpPr>
          <p:nvPr/>
        </p:nvSpPr>
        <p:spPr bwMode="auto">
          <a:xfrm>
            <a:off x="1676400" y="5410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61" name="Rectangle 80"/>
          <p:cNvSpPr>
            <a:spLocks noChangeArrowheads="1"/>
          </p:cNvSpPr>
          <p:nvPr/>
        </p:nvSpPr>
        <p:spPr bwMode="auto">
          <a:xfrm>
            <a:off x="3962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nor</a:t>
            </a:r>
          </a:p>
        </p:txBody>
      </p:sp>
      <p:sp>
        <p:nvSpPr>
          <p:cNvPr id="37962" name="Rectangle 81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 </a:t>
            </a:r>
          </a:p>
        </p:txBody>
      </p:sp>
      <p:sp>
        <p:nvSpPr>
          <p:cNvPr id="37963" name="Rectangle 82"/>
          <p:cNvSpPr>
            <a:spLocks noChangeArrowheads="1"/>
          </p:cNvSpPr>
          <p:nvPr/>
        </p:nvSpPr>
        <p:spPr bwMode="auto">
          <a:xfrm>
            <a:off x="3962400" y="3505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11</a:t>
            </a:r>
          </a:p>
        </p:txBody>
      </p:sp>
      <p:sp>
        <p:nvSpPr>
          <p:cNvPr id="37964" name="Rectangle 83"/>
          <p:cNvSpPr>
            <a:spLocks noChangeArrowheads="1"/>
          </p:cNvSpPr>
          <p:nvPr/>
        </p:nvSpPr>
        <p:spPr bwMode="auto">
          <a:xfrm>
            <a:off x="3962400" y="2895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10</a:t>
            </a:r>
          </a:p>
        </p:txBody>
      </p:sp>
      <p:sp>
        <p:nvSpPr>
          <p:cNvPr id="37965" name="Rectangle 84"/>
          <p:cNvSpPr>
            <a:spLocks noChangeArrowheads="1"/>
          </p:cNvSpPr>
          <p:nvPr/>
        </p:nvSpPr>
        <p:spPr bwMode="auto">
          <a:xfrm>
            <a:off x="39624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7966" name="Rectangle 85"/>
          <p:cNvSpPr>
            <a:spLocks noChangeArrowheads="1"/>
          </p:cNvSpPr>
          <p:nvPr/>
        </p:nvSpPr>
        <p:spPr bwMode="auto">
          <a:xfrm>
            <a:off x="11430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7967" name="Rectangle 86"/>
          <p:cNvSpPr>
            <a:spLocks noChangeArrowheads="1"/>
          </p:cNvSpPr>
          <p:nvPr/>
        </p:nvSpPr>
        <p:spPr bwMode="auto">
          <a:xfrm>
            <a:off x="6248400" y="1828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>
              <a:latin typeface="Calibri" pitchFamily="34" charset="0"/>
            </a:endParaRPr>
          </a:p>
        </p:txBody>
      </p:sp>
      <p:sp>
        <p:nvSpPr>
          <p:cNvPr id="37968" name="Rectangle 87"/>
          <p:cNvSpPr>
            <a:spLocks noChangeArrowheads="1"/>
          </p:cNvSpPr>
          <p:nvPr/>
        </p:nvSpPr>
        <p:spPr bwMode="auto">
          <a:xfrm>
            <a:off x="62484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21</a:t>
            </a:r>
          </a:p>
        </p:txBody>
      </p:sp>
      <p:sp>
        <p:nvSpPr>
          <p:cNvPr id="37969" name="Rectangle 88"/>
          <p:cNvSpPr>
            <a:spLocks noChangeArrowheads="1"/>
          </p:cNvSpPr>
          <p:nvPr/>
        </p:nvSpPr>
        <p:spPr bwMode="auto">
          <a:xfrm>
            <a:off x="6248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add</a:t>
            </a:r>
          </a:p>
        </p:txBody>
      </p:sp>
      <p:sp>
        <p:nvSpPr>
          <p:cNvPr id="37970" name="Rectangle 89"/>
          <p:cNvSpPr>
            <a:spLocks noChangeArrowheads="1"/>
          </p:cNvSpPr>
          <p:nvPr/>
        </p:nvSpPr>
        <p:spPr bwMode="auto">
          <a:xfrm>
            <a:off x="6248400" y="4343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37971" name="Rectangle 90"/>
          <p:cNvSpPr>
            <a:spLocks noChangeArrowheads="1"/>
          </p:cNvSpPr>
          <p:nvPr/>
        </p:nvSpPr>
        <p:spPr bwMode="auto">
          <a:xfrm>
            <a:off x="78486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</a:t>
            </a:r>
          </a:p>
        </p:txBody>
      </p:sp>
      <p:sp>
        <p:nvSpPr>
          <p:cNvPr id="37972" name="Rectangle 91"/>
          <p:cNvSpPr>
            <a:spLocks noChangeArrowheads="1"/>
          </p:cNvSpPr>
          <p:nvPr/>
        </p:nvSpPr>
        <p:spPr bwMode="auto">
          <a:xfrm>
            <a:off x="7848600" y="2667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37973" name="Rectangle 92"/>
          <p:cNvSpPr>
            <a:spLocks noChangeArrowheads="1"/>
          </p:cNvSpPr>
          <p:nvPr/>
        </p:nvSpPr>
        <p:spPr bwMode="auto">
          <a:xfrm>
            <a:off x="78486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 </a:t>
            </a:r>
          </a:p>
        </p:txBody>
      </p:sp>
      <p:sp>
        <p:nvSpPr>
          <p:cNvPr id="37974" name="Line 93"/>
          <p:cNvSpPr>
            <a:spLocks noChangeShapeType="1"/>
          </p:cNvSpPr>
          <p:nvPr/>
        </p:nvSpPr>
        <p:spPr bwMode="auto">
          <a:xfrm>
            <a:off x="8939213" y="3048000"/>
            <a:ext cx="128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75" name="Line 94"/>
          <p:cNvSpPr>
            <a:spLocks noChangeShapeType="1"/>
          </p:cNvSpPr>
          <p:nvPr/>
        </p:nvSpPr>
        <p:spPr bwMode="auto">
          <a:xfrm>
            <a:off x="9067800" y="30480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976" name="Rectangle 95"/>
          <p:cNvSpPr>
            <a:spLocks noChangeArrowheads="1"/>
          </p:cNvSpPr>
          <p:nvPr/>
        </p:nvSpPr>
        <p:spPr bwMode="auto">
          <a:xfrm>
            <a:off x="6248400" y="2438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37977" name="Rectangle 96"/>
          <p:cNvSpPr>
            <a:spLocks noChangeArrowheads="1"/>
          </p:cNvSpPr>
          <p:nvPr/>
        </p:nvSpPr>
        <p:spPr bwMode="auto">
          <a:xfrm rot="5400000">
            <a:off x="609600" y="30480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add  6 3 7</a:t>
            </a:r>
          </a:p>
        </p:txBody>
      </p:sp>
      <p:sp>
        <p:nvSpPr>
          <p:cNvPr id="37978" name="Rectangle 97"/>
          <p:cNvSpPr>
            <a:spLocks noChangeArrowheads="1"/>
          </p:cNvSpPr>
          <p:nvPr/>
        </p:nvSpPr>
        <p:spPr bwMode="auto">
          <a:xfrm>
            <a:off x="3200400" y="2819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7</a:t>
            </a:r>
          </a:p>
        </p:txBody>
      </p:sp>
      <p:sp>
        <p:nvSpPr>
          <p:cNvPr id="37979" name="Rectangle 98"/>
          <p:cNvSpPr>
            <a:spLocks noChangeArrowheads="1"/>
          </p:cNvSpPr>
          <p:nvPr/>
        </p:nvSpPr>
        <p:spPr bwMode="auto">
          <a:xfrm>
            <a:off x="3200400" y="30480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10</a:t>
            </a:r>
          </a:p>
        </p:txBody>
      </p:sp>
      <p:sp>
        <p:nvSpPr>
          <p:cNvPr id="37980" name="Rectangle 99"/>
          <p:cNvSpPr>
            <a:spLocks noChangeArrowheads="1"/>
          </p:cNvSpPr>
          <p:nvPr/>
        </p:nvSpPr>
        <p:spPr bwMode="auto">
          <a:xfrm>
            <a:off x="3200400" y="3276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11</a:t>
            </a:r>
          </a:p>
        </p:txBody>
      </p:sp>
      <p:sp>
        <p:nvSpPr>
          <p:cNvPr id="37981" name="Rectangle 100"/>
          <p:cNvSpPr>
            <a:spLocks noChangeArrowheads="1"/>
          </p:cNvSpPr>
          <p:nvPr/>
        </p:nvSpPr>
        <p:spPr bwMode="auto">
          <a:xfrm>
            <a:off x="3200400" y="3505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77</a:t>
            </a:r>
          </a:p>
        </p:txBody>
      </p:sp>
      <p:sp>
        <p:nvSpPr>
          <p:cNvPr id="37982" name="Rectangle 101"/>
          <p:cNvSpPr>
            <a:spLocks noChangeArrowheads="1"/>
          </p:cNvSpPr>
          <p:nvPr/>
        </p:nvSpPr>
        <p:spPr bwMode="auto">
          <a:xfrm>
            <a:off x="3200400" y="2590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14</a:t>
            </a:r>
          </a:p>
        </p:txBody>
      </p:sp>
      <p:sp>
        <p:nvSpPr>
          <p:cNvPr id="37983" name="Rectangle 102"/>
          <p:cNvSpPr>
            <a:spLocks noChangeArrowheads="1"/>
          </p:cNvSpPr>
          <p:nvPr/>
        </p:nvSpPr>
        <p:spPr bwMode="auto">
          <a:xfrm>
            <a:off x="3200400" y="3733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</a:t>
            </a:r>
          </a:p>
        </p:txBody>
      </p:sp>
      <p:sp>
        <p:nvSpPr>
          <p:cNvPr id="37984" name="Rectangle 103"/>
          <p:cNvSpPr>
            <a:spLocks noChangeArrowheads="1"/>
          </p:cNvSpPr>
          <p:nvPr/>
        </p:nvSpPr>
        <p:spPr bwMode="auto">
          <a:xfrm>
            <a:off x="3200400" y="23622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7985" name="Rectangle 104"/>
          <p:cNvSpPr>
            <a:spLocks noChangeArrowheads="1"/>
          </p:cNvSpPr>
          <p:nvPr/>
        </p:nvSpPr>
        <p:spPr bwMode="auto">
          <a:xfrm>
            <a:off x="3200400" y="3962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8</a:t>
            </a:r>
          </a:p>
        </p:txBody>
      </p:sp>
      <p:sp>
        <p:nvSpPr>
          <p:cNvPr id="37986" name="Rectangle 105"/>
          <p:cNvSpPr>
            <a:spLocks noChangeArrowheads="1"/>
          </p:cNvSpPr>
          <p:nvPr/>
        </p:nvSpPr>
        <p:spPr bwMode="auto">
          <a:xfrm>
            <a:off x="2957513" y="2828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R2</a:t>
            </a:r>
          </a:p>
        </p:txBody>
      </p:sp>
      <p:sp>
        <p:nvSpPr>
          <p:cNvPr id="37987" name="Rectangle 106"/>
          <p:cNvSpPr>
            <a:spLocks noChangeArrowheads="1"/>
          </p:cNvSpPr>
          <p:nvPr/>
        </p:nvSpPr>
        <p:spPr bwMode="auto">
          <a:xfrm>
            <a:off x="2957513" y="3057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R3</a:t>
            </a:r>
          </a:p>
        </p:txBody>
      </p:sp>
      <p:sp>
        <p:nvSpPr>
          <p:cNvPr id="37988" name="Rectangle 107"/>
          <p:cNvSpPr>
            <a:spLocks noChangeArrowheads="1"/>
          </p:cNvSpPr>
          <p:nvPr/>
        </p:nvSpPr>
        <p:spPr bwMode="auto">
          <a:xfrm>
            <a:off x="2957513" y="3286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R4</a:t>
            </a:r>
          </a:p>
        </p:txBody>
      </p:sp>
      <p:sp>
        <p:nvSpPr>
          <p:cNvPr id="37989" name="Rectangle 108"/>
          <p:cNvSpPr>
            <a:spLocks noChangeArrowheads="1"/>
          </p:cNvSpPr>
          <p:nvPr/>
        </p:nvSpPr>
        <p:spPr bwMode="auto">
          <a:xfrm>
            <a:off x="2957513" y="3514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R5</a:t>
            </a:r>
          </a:p>
        </p:txBody>
      </p:sp>
      <p:sp>
        <p:nvSpPr>
          <p:cNvPr id="37990" name="Rectangle 109"/>
          <p:cNvSpPr>
            <a:spLocks noChangeArrowheads="1"/>
          </p:cNvSpPr>
          <p:nvPr/>
        </p:nvSpPr>
        <p:spPr bwMode="auto">
          <a:xfrm>
            <a:off x="2957513" y="2600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R1</a:t>
            </a:r>
          </a:p>
        </p:txBody>
      </p:sp>
      <p:sp>
        <p:nvSpPr>
          <p:cNvPr id="37991" name="Rectangle 110"/>
          <p:cNvSpPr>
            <a:spLocks noChangeArrowheads="1"/>
          </p:cNvSpPr>
          <p:nvPr/>
        </p:nvSpPr>
        <p:spPr bwMode="auto">
          <a:xfrm>
            <a:off x="2957513" y="3743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R6</a:t>
            </a:r>
          </a:p>
        </p:txBody>
      </p:sp>
      <p:sp>
        <p:nvSpPr>
          <p:cNvPr id="37992" name="Rectangle 111"/>
          <p:cNvSpPr>
            <a:spLocks noChangeArrowheads="1"/>
          </p:cNvSpPr>
          <p:nvPr/>
        </p:nvSpPr>
        <p:spPr bwMode="auto">
          <a:xfrm>
            <a:off x="2957513" y="2371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R0</a:t>
            </a:r>
          </a:p>
        </p:txBody>
      </p:sp>
      <p:sp>
        <p:nvSpPr>
          <p:cNvPr id="37993" name="Rectangle 112"/>
          <p:cNvSpPr>
            <a:spLocks noChangeArrowheads="1"/>
          </p:cNvSpPr>
          <p:nvPr/>
        </p:nvSpPr>
        <p:spPr bwMode="auto">
          <a:xfrm>
            <a:off x="2957513" y="3971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R7</a:t>
            </a:r>
          </a:p>
        </p:txBody>
      </p:sp>
      <p:sp>
        <p:nvSpPr>
          <p:cNvPr id="37994" name="Text Box 113"/>
          <p:cNvSpPr txBox="1">
            <a:spLocks noChangeArrowheads="1"/>
          </p:cNvSpPr>
          <p:nvPr/>
        </p:nvSpPr>
        <p:spPr bwMode="auto">
          <a:xfrm>
            <a:off x="2228850" y="2662238"/>
            <a:ext cx="48109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regA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37995" name="Text Box 114"/>
          <p:cNvSpPr txBox="1">
            <a:spLocks noChangeArrowheads="1"/>
          </p:cNvSpPr>
          <p:nvPr/>
        </p:nvSpPr>
        <p:spPr bwMode="auto">
          <a:xfrm>
            <a:off x="2233613" y="2886075"/>
            <a:ext cx="47468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regB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37996" name="Rectangle 115"/>
          <p:cNvSpPr>
            <a:spLocks noChangeArrowheads="1"/>
          </p:cNvSpPr>
          <p:nvPr/>
        </p:nvSpPr>
        <p:spPr bwMode="auto">
          <a:xfrm>
            <a:off x="19812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5</a:t>
            </a:r>
          </a:p>
        </p:txBody>
      </p:sp>
      <p:sp>
        <p:nvSpPr>
          <p:cNvPr id="37997" name="Rectangle 116"/>
          <p:cNvSpPr>
            <a:spLocks noChangeArrowheads="1"/>
          </p:cNvSpPr>
          <p:nvPr/>
        </p:nvSpPr>
        <p:spPr bwMode="auto">
          <a:xfrm>
            <a:off x="22098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7998" name="Rectangle 117"/>
          <p:cNvSpPr>
            <a:spLocks noChangeArrowheads="1"/>
          </p:cNvSpPr>
          <p:nvPr/>
        </p:nvSpPr>
        <p:spPr bwMode="auto">
          <a:xfrm>
            <a:off x="24384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7999" name="Line 118"/>
          <p:cNvSpPr>
            <a:spLocks noChangeShapeType="1"/>
          </p:cNvSpPr>
          <p:nvPr/>
        </p:nvSpPr>
        <p:spPr bwMode="auto">
          <a:xfrm>
            <a:off x="2667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000" name="Line 119"/>
          <p:cNvSpPr>
            <a:spLocks noChangeShapeType="1"/>
          </p:cNvSpPr>
          <p:nvPr/>
        </p:nvSpPr>
        <p:spPr bwMode="auto">
          <a:xfrm flipH="1">
            <a:off x="2286000" y="5105400"/>
            <a:ext cx="678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001" name="Line 120"/>
          <p:cNvSpPr>
            <a:spLocks noChangeShapeType="1"/>
          </p:cNvSpPr>
          <p:nvPr/>
        </p:nvSpPr>
        <p:spPr bwMode="auto">
          <a:xfrm flipV="1">
            <a:off x="2286000" y="38862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002" name="Text Box 121"/>
          <p:cNvSpPr txBox="1">
            <a:spLocks noChangeArrowheads="1"/>
          </p:cNvSpPr>
          <p:nvPr/>
        </p:nvSpPr>
        <p:spPr bwMode="auto">
          <a:xfrm>
            <a:off x="2209800" y="3657600"/>
            <a:ext cx="471488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latin typeface="Calibri" pitchFamily="34" charset="0"/>
              </a:rPr>
              <a:t>data</a:t>
            </a:r>
          </a:p>
        </p:txBody>
      </p:sp>
      <p:sp>
        <p:nvSpPr>
          <p:cNvPr id="38003" name="Text Box 122"/>
          <p:cNvSpPr txBox="1">
            <a:spLocks noChangeArrowheads="1"/>
          </p:cNvSpPr>
          <p:nvPr/>
        </p:nvSpPr>
        <p:spPr bwMode="auto">
          <a:xfrm>
            <a:off x="1989045" y="2800290"/>
            <a:ext cx="31451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3</a:t>
            </a:r>
          </a:p>
        </p:txBody>
      </p:sp>
      <p:sp>
        <p:nvSpPr>
          <p:cNvPr id="38004" name="AutoShape 123"/>
          <p:cNvSpPr>
            <a:spLocks noChangeArrowheads="1"/>
          </p:cNvSpPr>
          <p:nvPr/>
        </p:nvSpPr>
        <p:spPr bwMode="auto">
          <a:xfrm rot="-5400000">
            <a:off x="4781550" y="27622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grpSp>
        <p:nvGrpSpPr>
          <p:cNvPr id="38005" name="Group 124"/>
          <p:cNvGrpSpPr>
            <a:grpSpLocks/>
          </p:cNvGrpSpPr>
          <p:nvPr/>
        </p:nvGrpSpPr>
        <p:grpSpPr bwMode="auto">
          <a:xfrm>
            <a:off x="3962400" y="5715000"/>
            <a:ext cx="4343400" cy="381000"/>
            <a:chOff x="2496" y="3600"/>
            <a:chExt cx="2736" cy="240"/>
          </a:xfrm>
        </p:grpSpPr>
        <p:sp>
          <p:nvSpPr>
            <p:cNvPr id="38016" name="Rectangle 125"/>
            <p:cNvSpPr>
              <a:spLocks noChangeArrowheads="1"/>
            </p:cNvSpPr>
            <p:nvPr/>
          </p:nvSpPr>
          <p:spPr bwMode="auto">
            <a:xfrm>
              <a:off x="2496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H1</a:t>
              </a:r>
            </a:p>
          </p:txBody>
        </p:sp>
        <p:sp>
          <p:nvSpPr>
            <p:cNvPr id="38017" name="Rectangle 126"/>
            <p:cNvSpPr>
              <a:spLocks noChangeArrowheads="1"/>
            </p:cNvSpPr>
            <p:nvPr/>
          </p:nvSpPr>
          <p:spPr bwMode="auto">
            <a:xfrm>
              <a:off x="3936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 </a:t>
              </a:r>
            </a:p>
          </p:txBody>
        </p:sp>
        <p:sp>
          <p:nvSpPr>
            <p:cNvPr id="38018" name="Rectangle 127"/>
            <p:cNvSpPr>
              <a:spLocks noChangeArrowheads="1"/>
            </p:cNvSpPr>
            <p:nvPr/>
          </p:nvSpPr>
          <p:spPr bwMode="auto">
            <a:xfrm>
              <a:off x="4944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 </a:t>
              </a:r>
            </a:p>
          </p:txBody>
        </p:sp>
      </p:grpSp>
      <p:sp>
        <p:nvSpPr>
          <p:cNvPr id="38006" name="Line 128"/>
          <p:cNvSpPr>
            <a:spLocks noChangeShapeType="1"/>
          </p:cNvSpPr>
          <p:nvPr/>
        </p:nvSpPr>
        <p:spPr bwMode="auto">
          <a:xfrm flipH="1">
            <a:off x="4953000" y="2819400"/>
            <a:ext cx="152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007" name="Line 129"/>
          <p:cNvSpPr>
            <a:spLocks noChangeShapeType="1"/>
          </p:cNvSpPr>
          <p:nvPr/>
        </p:nvSpPr>
        <p:spPr bwMode="auto">
          <a:xfrm flipH="1">
            <a:off x="4953000" y="4038600"/>
            <a:ext cx="152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008" name="Line 130"/>
          <p:cNvSpPr>
            <a:spLocks noChangeShapeType="1"/>
          </p:cNvSpPr>
          <p:nvPr/>
        </p:nvSpPr>
        <p:spPr bwMode="auto">
          <a:xfrm>
            <a:off x="4953000" y="2819400"/>
            <a:ext cx="0" cy="2057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009" name="Line 131"/>
          <p:cNvSpPr>
            <a:spLocks noChangeShapeType="1"/>
          </p:cNvSpPr>
          <p:nvPr/>
        </p:nvSpPr>
        <p:spPr bwMode="auto">
          <a:xfrm>
            <a:off x="4953000" y="4876800"/>
            <a:ext cx="1905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010" name="Line 132"/>
          <p:cNvSpPr>
            <a:spLocks noChangeShapeType="1"/>
          </p:cNvSpPr>
          <p:nvPr/>
        </p:nvSpPr>
        <p:spPr bwMode="auto">
          <a:xfrm flipV="1">
            <a:off x="6858000" y="3429000"/>
            <a:ext cx="0" cy="1447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011" name="Text Box 133"/>
          <p:cNvSpPr txBox="1">
            <a:spLocks noChangeArrowheads="1"/>
          </p:cNvSpPr>
          <p:nvPr/>
        </p:nvSpPr>
        <p:spPr bwMode="auto">
          <a:xfrm>
            <a:off x="2185895" y="3224892"/>
            <a:ext cx="31451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3</a:t>
            </a:r>
          </a:p>
        </p:txBody>
      </p:sp>
      <p:sp>
        <p:nvSpPr>
          <p:cNvPr id="38012" name="Text Box 134"/>
          <p:cNvSpPr txBox="1">
            <a:spLocks noChangeArrowheads="1"/>
          </p:cNvSpPr>
          <p:nvPr/>
        </p:nvSpPr>
        <p:spPr bwMode="auto">
          <a:xfrm>
            <a:off x="3236913" y="0"/>
            <a:ext cx="2547557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First half of cycle 4</a:t>
            </a:r>
          </a:p>
        </p:txBody>
      </p:sp>
      <p:sp>
        <p:nvSpPr>
          <p:cNvPr id="38013" name="Text Box 135"/>
          <p:cNvSpPr txBox="1">
            <a:spLocks noChangeArrowheads="1"/>
          </p:cNvSpPr>
          <p:nvPr/>
        </p:nvSpPr>
        <p:spPr bwMode="auto">
          <a:xfrm>
            <a:off x="4724400" y="2438400"/>
            <a:ext cx="49564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21</a:t>
            </a:r>
          </a:p>
        </p:txBody>
      </p:sp>
      <p:sp>
        <p:nvSpPr>
          <p:cNvPr id="38014" name="Text Box 136"/>
          <p:cNvSpPr txBox="1">
            <a:spLocks noChangeArrowheads="1"/>
          </p:cNvSpPr>
          <p:nvPr/>
        </p:nvSpPr>
        <p:spPr bwMode="auto">
          <a:xfrm>
            <a:off x="4572000" y="3276600"/>
            <a:ext cx="49564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11</a:t>
            </a:r>
          </a:p>
        </p:txBody>
      </p:sp>
      <p:sp>
        <p:nvSpPr>
          <p:cNvPr id="311433" name="Freeform 137"/>
          <p:cNvSpPr>
            <a:spLocks/>
          </p:cNvSpPr>
          <p:nvPr/>
        </p:nvSpPr>
        <p:spPr bwMode="auto">
          <a:xfrm>
            <a:off x="4419600" y="3276600"/>
            <a:ext cx="1435100" cy="2590800"/>
          </a:xfrm>
          <a:custGeom>
            <a:avLst/>
            <a:gdLst>
              <a:gd name="T0" fmla="*/ 0 w 904"/>
              <a:gd name="T1" fmla="*/ 2147483647 h 1632"/>
              <a:gd name="T2" fmla="*/ 2147483647 w 904"/>
              <a:gd name="T3" fmla="*/ 2147483647 h 1632"/>
              <a:gd name="T4" fmla="*/ 2147483647 w 904"/>
              <a:gd name="T5" fmla="*/ 0 h 1632"/>
              <a:gd name="T6" fmla="*/ 0 60000 65536"/>
              <a:gd name="T7" fmla="*/ 0 60000 65536"/>
              <a:gd name="T8" fmla="*/ 0 60000 65536"/>
              <a:gd name="T9" fmla="*/ 0 w 904"/>
              <a:gd name="T10" fmla="*/ 0 h 1632"/>
              <a:gd name="T11" fmla="*/ 904 w 904"/>
              <a:gd name="T12" fmla="*/ 1632 h 16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4" h="1632">
                <a:moveTo>
                  <a:pt x="0" y="1632"/>
                </a:moveTo>
                <a:cubicBezTo>
                  <a:pt x="364" y="1384"/>
                  <a:pt x="728" y="1136"/>
                  <a:pt x="816" y="864"/>
                </a:cubicBezTo>
                <a:cubicBezTo>
                  <a:pt x="904" y="592"/>
                  <a:pt x="716" y="296"/>
                  <a:pt x="528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663FBA52-64D5-7A42-8632-07260AB41E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18" y="1074161"/>
            <a:ext cx="1346281" cy="985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43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E1D3802-4CAA-402A-ADDF-82464CA866D2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8915" name="Line 2"/>
          <p:cNvSpPr>
            <a:spLocks noChangeShapeType="1"/>
          </p:cNvSpPr>
          <p:nvPr/>
        </p:nvSpPr>
        <p:spPr bwMode="auto">
          <a:xfrm>
            <a:off x="6019800" y="3429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16" name="Line 3"/>
          <p:cNvSpPr>
            <a:spLocks noChangeShapeType="1"/>
          </p:cNvSpPr>
          <p:nvPr/>
        </p:nvSpPr>
        <p:spPr bwMode="auto">
          <a:xfrm>
            <a:off x="5410200" y="2971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8917" name="Group 4"/>
          <p:cNvGrpSpPr>
            <a:grpSpLocks/>
          </p:cNvGrpSpPr>
          <p:nvPr/>
        </p:nvGrpSpPr>
        <p:grpSpPr bwMode="auto">
          <a:xfrm>
            <a:off x="1524000" y="2286000"/>
            <a:ext cx="1443038" cy="1676400"/>
            <a:chOff x="1248" y="1584"/>
            <a:chExt cx="816" cy="960"/>
          </a:xfrm>
        </p:grpSpPr>
        <p:sp>
          <p:nvSpPr>
            <p:cNvPr id="39046" name="Oval 5" descr="Weave"/>
            <p:cNvSpPr>
              <a:spLocks noChangeArrowheads="1"/>
            </p:cNvSpPr>
            <p:nvPr/>
          </p:nvSpPr>
          <p:spPr bwMode="auto">
            <a:xfrm>
              <a:off x="1248" y="1728"/>
              <a:ext cx="816" cy="816"/>
            </a:xfrm>
            <a:prstGeom prst="ellipse">
              <a:avLst/>
            </a:prstGeom>
            <a:pattFill prst="weave">
              <a:fgClr>
                <a:srgbClr val="FF9900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39047" name="Text Box 6"/>
            <p:cNvSpPr txBox="1">
              <a:spLocks noChangeArrowheads="1"/>
            </p:cNvSpPr>
            <p:nvPr/>
          </p:nvSpPr>
          <p:spPr bwMode="auto">
            <a:xfrm>
              <a:off x="1248" y="1584"/>
              <a:ext cx="304" cy="1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  <a:latin typeface="Calibri" pitchFamily="34" charset="0"/>
                </a:rPr>
                <a:t>          </a:t>
              </a:r>
            </a:p>
          </p:txBody>
        </p:sp>
      </p:grpSp>
      <p:sp>
        <p:nvSpPr>
          <p:cNvPr id="38918" name="Line 7"/>
          <p:cNvSpPr>
            <a:spLocks noChangeShapeType="1"/>
          </p:cNvSpPr>
          <p:nvPr/>
        </p:nvSpPr>
        <p:spPr bwMode="auto">
          <a:xfrm>
            <a:off x="1676400" y="33528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19" name="Line 8"/>
          <p:cNvSpPr>
            <a:spLocks noChangeShapeType="1"/>
          </p:cNvSpPr>
          <p:nvPr/>
        </p:nvSpPr>
        <p:spPr bwMode="auto">
          <a:xfrm>
            <a:off x="1676400" y="35052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20" name="Line 9"/>
          <p:cNvSpPr>
            <a:spLocks noChangeShapeType="1"/>
          </p:cNvSpPr>
          <p:nvPr/>
        </p:nvSpPr>
        <p:spPr bwMode="auto">
          <a:xfrm>
            <a:off x="1905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21" name="Line 10"/>
          <p:cNvSpPr>
            <a:spLocks noChangeShapeType="1"/>
          </p:cNvSpPr>
          <p:nvPr/>
        </p:nvSpPr>
        <p:spPr bwMode="auto">
          <a:xfrm flipH="1" flipV="1">
            <a:off x="5410200" y="3886200"/>
            <a:ext cx="193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22" name="Line 11"/>
          <p:cNvSpPr>
            <a:spLocks noChangeShapeType="1"/>
          </p:cNvSpPr>
          <p:nvPr/>
        </p:nvSpPr>
        <p:spPr bwMode="auto">
          <a:xfrm flipV="1">
            <a:off x="5715000" y="25908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23" name="Rectangle 12"/>
          <p:cNvSpPr>
            <a:spLocks noChangeArrowheads="1"/>
          </p:cNvSpPr>
          <p:nvPr/>
        </p:nvSpPr>
        <p:spPr bwMode="auto">
          <a:xfrm>
            <a:off x="6248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8924" name="Line 13"/>
          <p:cNvSpPr>
            <a:spLocks noChangeShapeType="1"/>
          </p:cNvSpPr>
          <p:nvPr/>
        </p:nvSpPr>
        <p:spPr bwMode="auto">
          <a:xfrm>
            <a:off x="6705600" y="44958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25" name="Rectangle 14"/>
          <p:cNvSpPr>
            <a:spLocks noChangeArrowheads="1"/>
          </p:cNvSpPr>
          <p:nvPr/>
        </p:nvSpPr>
        <p:spPr bwMode="auto">
          <a:xfrm>
            <a:off x="152400" y="2933700"/>
            <a:ext cx="3048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PC</a:t>
            </a:r>
          </a:p>
        </p:txBody>
      </p:sp>
      <p:sp>
        <p:nvSpPr>
          <p:cNvPr id="38926" name="Rectangle 15"/>
          <p:cNvSpPr>
            <a:spLocks noChangeArrowheads="1"/>
          </p:cNvSpPr>
          <p:nvPr/>
        </p:nvSpPr>
        <p:spPr bwMode="auto">
          <a:xfrm>
            <a:off x="609600" y="2857500"/>
            <a:ext cx="4572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Inst</a:t>
            </a:r>
          </a:p>
          <a:p>
            <a:pPr algn="ctr"/>
            <a:r>
              <a:rPr lang="en-US" sz="1400" dirty="0" err="1">
                <a:latin typeface="Calibri" pitchFamily="34" charset="0"/>
              </a:rPr>
              <a:t>mem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8927" name="Rectangle 16"/>
          <p:cNvSpPr>
            <a:spLocks noChangeArrowheads="1"/>
          </p:cNvSpPr>
          <p:nvPr/>
        </p:nvSpPr>
        <p:spPr bwMode="auto">
          <a:xfrm rot="-5400000">
            <a:off x="2247900" y="28575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Calibri" pitchFamily="34" charset="0"/>
              </a:rPr>
              <a:t>Register file</a:t>
            </a: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38928" name="AutoShape 17"/>
          <p:cNvSpPr>
            <a:spLocks noChangeArrowheads="1"/>
          </p:cNvSpPr>
          <p:nvPr/>
        </p:nvSpPr>
        <p:spPr bwMode="auto">
          <a:xfrm rot="-5400000">
            <a:off x="8286750" y="29146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grpSp>
        <p:nvGrpSpPr>
          <p:cNvPr id="38929" name="Group 18"/>
          <p:cNvGrpSpPr>
            <a:grpSpLocks/>
          </p:cNvGrpSpPr>
          <p:nvPr/>
        </p:nvGrpSpPr>
        <p:grpSpPr bwMode="auto">
          <a:xfrm>
            <a:off x="5562600" y="2743200"/>
            <a:ext cx="531985" cy="1371600"/>
            <a:chOff x="-72" y="2365"/>
            <a:chExt cx="389" cy="1056"/>
          </a:xfrm>
        </p:grpSpPr>
        <p:sp>
          <p:nvSpPr>
            <p:cNvPr id="39044" name="Freeform 19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598 w 672"/>
                <a:gd name="T1" fmla="*/ 854 h 288"/>
                <a:gd name="T2" fmla="*/ 6438 w 672"/>
                <a:gd name="T3" fmla="*/ 0 h 288"/>
                <a:gd name="T4" fmla="*/ 4141 w 672"/>
                <a:gd name="T5" fmla="*/ 0 h 288"/>
                <a:gd name="T6" fmla="*/ 3679 w 672"/>
                <a:gd name="T7" fmla="*/ 285 h 288"/>
                <a:gd name="T8" fmla="*/ 2763 w 672"/>
                <a:gd name="T9" fmla="*/ 285 h 288"/>
                <a:gd name="T10" fmla="*/ 2296 w 672"/>
                <a:gd name="T11" fmla="*/ 0 h 288"/>
                <a:gd name="T12" fmla="*/ 0 w 672"/>
                <a:gd name="T13" fmla="*/ 0 h 288"/>
                <a:gd name="T14" fmla="*/ 1842 w 672"/>
                <a:gd name="T15" fmla="*/ 854 h 288"/>
                <a:gd name="T16" fmla="*/ 4598 w 672"/>
                <a:gd name="T17" fmla="*/ 854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9045" name="Text Box 20"/>
            <p:cNvSpPr txBox="1">
              <a:spLocks noChangeArrowheads="1"/>
            </p:cNvSpPr>
            <p:nvPr/>
          </p:nvSpPr>
          <p:spPr bwMode="auto">
            <a:xfrm>
              <a:off x="96" y="2630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A</a:t>
              </a:r>
            </a:p>
            <a:p>
              <a:r>
                <a:rPr lang="en-US" sz="1400" b="1" dirty="0">
                  <a:latin typeface="Calibri" pitchFamily="34" charset="0"/>
                </a:rPr>
                <a:t>L</a:t>
              </a:r>
            </a:p>
            <a:p>
              <a:r>
                <a:rPr lang="en-US" sz="1400" b="1" dirty="0">
                  <a:latin typeface="Calibri" pitchFamily="34" charset="0"/>
                </a:rPr>
                <a:t>U</a:t>
              </a:r>
            </a:p>
          </p:txBody>
        </p:sp>
      </p:grpSp>
      <p:sp>
        <p:nvSpPr>
          <p:cNvPr id="38930" name="AutoShape 21"/>
          <p:cNvSpPr>
            <a:spLocks noChangeArrowheads="1"/>
          </p:cNvSpPr>
          <p:nvPr/>
        </p:nvSpPr>
        <p:spPr bwMode="auto">
          <a:xfrm rot="5400000" flipH="1">
            <a:off x="171450" y="1047750"/>
            <a:ext cx="7620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X</a:t>
            </a:r>
          </a:p>
        </p:txBody>
      </p:sp>
      <p:sp>
        <p:nvSpPr>
          <p:cNvPr id="38931" name="Rectangle 22"/>
          <p:cNvSpPr>
            <a:spLocks noChangeArrowheads="1"/>
          </p:cNvSpPr>
          <p:nvPr/>
        </p:nvSpPr>
        <p:spPr bwMode="auto">
          <a:xfrm>
            <a:off x="304800" y="18288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8932" name="Rectangle 23"/>
          <p:cNvSpPr>
            <a:spLocks noChangeArrowheads="1"/>
          </p:cNvSpPr>
          <p:nvPr/>
        </p:nvSpPr>
        <p:spPr bwMode="auto">
          <a:xfrm>
            <a:off x="1143000" y="800100"/>
            <a:ext cx="457200" cy="529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8933" name="Rectangle 24"/>
          <p:cNvSpPr>
            <a:spLocks noChangeArrowheads="1"/>
          </p:cNvSpPr>
          <p:nvPr/>
        </p:nvSpPr>
        <p:spPr bwMode="auto">
          <a:xfrm>
            <a:off x="3962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8934" name="Rectangle 25"/>
          <p:cNvSpPr>
            <a:spLocks noChangeArrowheads="1"/>
          </p:cNvSpPr>
          <p:nvPr/>
        </p:nvSpPr>
        <p:spPr bwMode="auto">
          <a:xfrm>
            <a:off x="7010400" y="2971800"/>
            <a:ext cx="6858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Data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memory</a:t>
            </a:r>
          </a:p>
        </p:txBody>
      </p:sp>
      <p:sp>
        <p:nvSpPr>
          <p:cNvPr id="38935" name="Rectangle 26"/>
          <p:cNvSpPr>
            <a:spLocks noChangeArrowheads="1"/>
          </p:cNvSpPr>
          <p:nvPr/>
        </p:nvSpPr>
        <p:spPr bwMode="auto">
          <a:xfrm>
            <a:off x="78486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38936" name="Group 27"/>
          <p:cNvGrpSpPr>
            <a:grpSpLocks/>
          </p:cNvGrpSpPr>
          <p:nvPr/>
        </p:nvGrpSpPr>
        <p:grpSpPr bwMode="auto">
          <a:xfrm>
            <a:off x="609600" y="1828800"/>
            <a:ext cx="427038" cy="762000"/>
            <a:chOff x="624" y="1248"/>
            <a:chExt cx="269" cy="480"/>
          </a:xfrm>
        </p:grpSpPr>
        <p:sp>
          <p:nvSpPr>
            <p:cNvPr id="39042" name="Freeform 28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9043" name="Text Box 29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grpSp>
        <p:nvGrpSpPr>
          <p:cNvPr id="38937" name="Group 30"/>
          <p:cNvGrpSpPr>
            <a:grpSpLocks/>
          </p:cNvGrpSpPr>
          <p:nvPr/>
        </p:nvGrpSpPr>
        <p:grpSpPr bwMode="auto">
          <a:xfrm>
            <a:off x="4876800" y="1600200"/>
            <a:ext cx="427038" cy="762000"/>
            <a:chOff x="624" y="1248"/>
            <a:chExt cx="269" cy="480"/>
          </a:xfrm>
        </p:grpSpPr>
        <p:sp>
          <p:nvSpPr>
            <p:cNvPr id="39040" name="Freeform 31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9041" name="Text Box 32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sp>
        <p:nvSpPr>
          <p:cNvPr id="38938" name="Line 33"/>
          <p:cNvSpPr>
            <a:spLocks noChangeShapeType="1"/>
          </p:cNvSpPr>
          <p:nvPr/>
        </p:nvSpPr>
        <p:spPr bwMode="auto">
          <a:xfrm>
            <a:off x="1066800" y="328295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39" name="Line 34"/>
          <p:cNvSpPr>
            <a:spLocks noChangeShapeType="1"/>
          </p:cNvSpPr>
          <p:nvPr/>
        </p:nvSpPr>
        <p:spPr bwMode="auto">
          <a:xfrm>
            <a:off x="990600" y="2209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40" name="Line 35"/>
          <p:cNvSpPr>
            <a:spLocks noChangeShapeType="1"/>
          </p:cNvSpPr>
          <p:nvPr/>
        </p:nvSpPr>
        <p:spPr bwMode="auto">
          <a:xfrm flipV="1">
            <a:off x="1066800" y="1447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41" name="Line 36"/>
          <p:cNvSpPr>
            <a:spLocks noChangeShapeType="1"/>
          </p:cNvSpPr>
          <p:nvPr/>
        </p:nvSpPr>
        <p:spPr bwMode="auto">
          <a:xfrm flipH="1">
            <a:off x="714375" y="1447800"/>
            <a:ext cx="428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42" name="Line 37"/>
          <p:cNvSpPr>
            <a:spLocks noChangeShapeType="1"/>
          </p:cNvSpPr>
          <p:nvPr/>
        </p:nvSpPr>
        <p:spPr bwMode="auto">
          <a:xfrm>
            <a:off x="538163" y="1938338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43" name="Line 38"/>
          <p:cNvSpPr>
            <a:spLocks noChangeShapeType="1"/>
          </p:cNvSpPr>
          <p:nvPr/>
        </p:nvSpPr>
        <p:spPr bwMode="auto">
          <a:xfrm flipV="1">
            <a:off x="457200" y="3276600"/>
            <a:ext cx="1524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44" name="Line 39"/>
          <p:cNvSpPr>
            <a:spLocks noChangeShapeType="1"/>
          </p:cNvSpPr>
          <p:nvPr/>
        </p:nvSpPr>
        <p:spPr bwMode="auto">
          <a:xfrm flipV="1">
            <a:off x="533400" y="2438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45" name="Line 40"/>
          <p:cNvSpPr>
            <a:spLocks noChangeShapeType="1"/>
          </p:cNvSpPr>
          <p:nvPr/>
        </p:nvSpPr>
        <p:spPr bwMode="auto">
          <a:xfrm>
            <a:off x="533400" y="24384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46" name="Line 41"/>
          <p:cNvSpPr>
            <a:spLocks noChangeShapeType="1"/>
          </p:cNvSpPr>
          <p:nvPr/>
        </p:nvSpPr>
        <p:spPr bwMode="auto">
          <a:xfrm flipV="1">
            <a:off x="76200" y="12192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47" name="Line 42"/>
          <p:cNvSpPr>
            <a:spLocks noChangeShapeType="1"/>
          </p:cNvSpPr>
          <p:nvPr/>
        </p:nvSpPr>
        <p:spPr bwMode="auto">
          <a:xfrm>
            <a:off x="76200" y="1219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48" name="Line 43"/>
          <p:cNvSpPr>
            <a:spLocks noChangeShapeType="1"/>
          </p:cNvSpPr>
          <p:nvPr/>
        </p:nvSpPr>
        <p:spPr bwMode="auto">
          <a:xfrm>
            <a:off x="76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49" name="Line 44"/>
          <p:cNvSpPr>
            <a:spLocks noChangeShapeType="1"/>
          </p:cNvSpPr>
          <p:nvPr/>
        </p:nvSpPr>
        <p:spPr bwMode="auto">
          <a:xfrm>
            <a:off x="1600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50" name="Line 45"/>
          <p:cNvSpPr>
            <a:spLocks noChangeShapeType="1"/>
          </p:cNvSpPr>
          <p:nvPr/>
        </p:nvSpPr>
        <p:spPr bwMode="auto">
          <a:xfrm>
            <a:off x="1676400" y="2895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51" name="Line 46"/>
          <p:cNvSpPr>
            <a:spLocks noChangeShapeType="1"/>
          </p:cNvSpPr>
          <p:nvPr/>
        </p:nvSpPr>
        <p:spPr bwMode="auto">
          <a:xfrm>
            <a:off x="1676400" y="4267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52" name="Line 47"/>
          <p:cNvSpPr>
            <a:spLocks noChangeShapeType="1"/>
          </p:cNvSpPr>
          <p:nvPr/>
        </p:nvSpPr>
        <p:spPr bwMode="auto">
          <a:xfrm>
            <a:off x="1676400" y="2895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53" name="Line 48"/>
          <p:cNvSpPr>
            <a:spLocks noChangeShapeType="1"/>
          </p:cNvSpPr>
          <p:nvPr/>
        </p:nvSpPr>
        <p:spPr bwMode="auto">
          <a:xfrm>
            <a:off x="1676400" y="3124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54" name="Line 49"/>
          <p:cNvSpPr>
            <a:spLocks noChangeShapeType="1"/>
          </p:cNvSpPr>
          <p:nvPr/>
        </p:nvSpPr>
        <p:spPr bwMode="auto">
          <a:xfrm>
            <a:off x="3581400" y="36576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55" name="Line 50"/>
          <p:cNvSpPr>
            <a:spLocks noChangeShapeType="1"/>
          </p:cNvSpPr>
          <p:nvPr/>
        </p:nvSpPr>
        <p:spPr bwMode="auto">
          <a:xfrm>
            <a:off x="3581400" y="3048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56" name="Line 51"/>
          <p:cNvSpPr>
            <a:spLocks noChangeShapeType="1"/>
          </p:cNvSpPr>
          <p:nvPr/>
        </p:nvSpPr>
        <p:spPr bwMode="auto">
          <a:xfrm>
            <a:off x="4419600" y="3657600"/>
            <a:ext cx="685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57" name="Line 52"/>
          <p:cNvSpPr>
            <a:spLocks noChangeShapeType="1"/>
          </p:cNvSpPr>
          <p:nvPr/>
        </p:nvSpPr>
        <p:spPr bwMode="auto">
          <a:xfrm>
            <a:off x="4419600" y="3124200"/>
            <a:ext cx="685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58" name="Line 53"/>
          <p:cNvSpPr>
            <a:spLocks noChangeShapeType="1"/>
          </p:cNvSpPr>
          <p:nvPr/>
        </p:nvSpPr>
        <p:spPr bwMode="auto">
          <a:xfrm flipV="1">
            <a:off x="1600200" y="22098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59" name="Line 54"/>
          <p:cNvSpPr>
            <a:spLocks noChangeShapeType="1"/>
          </p:cNvSpPr>
          <p:nvPr/>
        </p:nvSpPr>
        <p:spPr bwMode="auto">
          <a:xfrm>
            <a:off x="4419600" y="2209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60" name="Line 55"/>
          <p:cNvSpPr>
            <a:spLocks noChangeShapeType="1"/>
          </p:cNvSpPr>
          <p:nvPr/>
        </p:nvSpPr>
        <p:spPr bwMode="auto">
          <a:xfrm>
            <a:off x="4419600" y="4267200"/>
            <a:ext cx="685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61" name="Line 56"/>
          <p:cNvSpPr>
            <a:spLocks noChangeShapeType="1"/>
          </p:cNvSpPr>
          <p:nvPr/>
        </p:nvSpPr>
        <p:spPr bwMode="auto">
          <a:xfrm flipV="1">
            <a:off x="4648200" y="17526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62" name="Line 57"/>
          <p:cNvSpPr>
            <a:spLocks noChangeShapeType="1"/>
          </p:cNvSpPr>
          <p:nvPr/>
        </p:nvSpPr>
        <p:spPr bwMode="auto">
          <a:xfrm>
            <a:off x="4648200" y="1752600"/>
            <a:ext cx="228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63" name="AutoShape 58"/>
          <p:cNvSpPr>
            <a:spLocks noChangeArrowheads="1"/>
          </p:cNvSpPr>
          <p:nvPr/>
        </p:nvSpPr>
        <p:spPr bwMode="auto">
          <a:xfrm rot="-5400000">
            <a:off x="47815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sp>
        <p:nvSpPr>
          <p:cNvPr id="38964" name="Line 59"/>
          <p:cNvSpPr>
            <a:spLocks noChangeShapeType="1"/>
          </p:cNvSpPr>
          <p:nvPr/>
        </p:nvSpPr>
        <p:spPr bwMode="auto">
          <a:xfrm>
            <a:off x="5257800" y="1981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65" name="Line 60"/>
          <p:cNvSpPr>
            <a:spLocks noChangeShapeType="1"/>
          </p:cNvSpPr>
          <p:nvPr/>
        </p:nvSpPr>
        <p:spPr bwMode="auto">
          <a:xfrm>
            <a:off x="67056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66" name="Line 61"/>
          <p:cNvSpPr>
            <a:spLocks noChangeShapeType="1"/>
          </p:cNvSpPr>
          <p:nvPr/>
        </p:nvSpPr>
        <p:spPr bwMode="auto">
          <a:xfrm flipV="1">
            <a:off x="6934200" y="2819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67" name="Line 62"/>
          <p:cNvSpPr>
            <a:spLocks noChangeShapeType="1"/>
          </p:cNvSpPr>
          <p:nvPr/>
        </p:nvSpPr>
        <p:spPr bwMode="auto">
          <a:xfrm>
            <a:off x="6934200" y="2819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68" name="Line 63"/>
          <p:cNvSpPr>
            <a:spLocks noChangeShapeType="1"/>
          </p:cNvSpPr>
          <p:nvPr/>
        </p:nvSpPr>
        <p:spPr bwMode="auto">
          <a:xfrm>
            <a:off x="7696200" y="3352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69" name="Line 64"/>
          <p:cNvSpPr>
            <a:spLocks noChangeShapeType="1"/>
          </p:cNvSpPr>
          <p:nvPr/>
        </p:nvSpPr>
        <p:spPr bwMode="auto">
          <a:xfrm>
            <a:off x="83058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70" name="Line 65"/>
          <p:cNvSpPr>
            <a:spLocks noChangeShapeType="1"/>
          </p:cNvSpPr>
          <p:nvPr/>
        </p:nvSpPr>
        <p:spPr bwMode="auto">
          <a:xfrm>
            <a:off x="8305800" y="2819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71" name="Line 66"/>
          <p:cNvSpPr>
            <a:spLocks noChangeShapeType="1"/>
          </p:cNvSpPr>
          <p:nvPr/>
        </p:nvSpPr>
        <p:spPr bwMode="auto">
          <a:xfrm>
            <a:off x="4495800" y="36576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72" name="Line 67"/>
          <p:cNvSpPr>
            <a:spLocks noChangeShapeType="1"/>
          </p:cNvSpPr>
          <p:nvPr/>
        </p:nvSpPr>
        <p:spPr bwMode="auto">
          <a:xfrm>
            <a:off x="4495800" y="4495800"/>
            <a:ext cx="17526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73" name="Line 68"/>
          <p:cNvSpPr>
            <a:spLocks noChangeShapeType="1"/>
          </p:cNvSpPr>
          <p:nvPr/>
        </p:nvSpPr>
        <p:spPr bwMode="auto">
          <a:xfrm>
            <a:off x="2286000" y="38862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74" name="Line 69"/>
          <p:cNvSpPr>
            <a:spLocks noChangeShapeType="1"/>
          </p:cNvSpPr>
          <p:nvPr/>
        </p:nvSpPr>
        <p:spPr bwMode="auto">
          <a:xfrm>
            <a:off x="6705600" y="1981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75" name="Line 70"/>
          <p:cNvSpPr>
            <a:spLocks noChangeShapeType="1"/>
          </p:cNvSpPr>
          <p:nvPr/>
        </p:nvSpPr>
        <p:spPr bwMode="auto">
          <a:xfrm flipV="1">
            <a:off x="6934200" y="990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76" name="Line 71"/>
          <p:cNvSpPr>
            <a:spLocks noChangeShapeType="1"/>
          </p:cNvSpPr>
          <p:nvPr/>
        </p:nvSpPr>
        <p:spPr bwMode="auto">
          <a:xfrm flipH="1">
            <a:off x="719138" y="990600"/>
            <a:ext cx="6215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77" name="Text Box 72"/>
          <p:cNvSpPr txBox="1">
            <a:spLocks noChangeArrowheads="1"/>
          </p:cNvSpPr>
          <p:nvPr/>
        </p:nvSpPr>
        <p:spPr bwMode="auto">
          <a:xfrm>
            <a:off x="1143000" y="6035675"/>
            <a:ext cx="532262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IF/</a:t>
            </a:r>
          </a:p>
          <a:p>
            <a:r>
              <a:rPr lang="en-US" b="1" dirty="0">
                <a:latin typeface="Calibri" pitchFamily="34" charset="0"/>
              </a:rPr>
              <a:t>ID</a:t>
            </a:r>
          </a:p>
        </p:txBody>
      </p:sp>
      <p:sp>
        <p:nvSpPr>
          <p:cNvPr id="38978" name="Text Box 73"/>
          <p:cNvSpPr txBox="1">
            <a:spLocks noChangeArrowheads="1"/>
          </p:cNvSpPr>
          <p:nvPr/>
        </p:nvSpPr>
        <p:spPr bwMode="auto">
          <a:xfrm>
            <a:off x="3733800" y="6035675"/>
            <a:ext cx="612668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ID/</a:t>
            </a:r>
          </a:p>
          <a:p>
            <a:r>
              <a:rPr lang="en-US" b="1" dirty="0">
                <a:latin typeface="Calibri" pitchFamily="34" charset="0"/>
              </a:rPr>
              <a:t>EX</a:t>
            </a:r>
          </a:p>
        </p:txBody>
      </p:sp>
      <p:sp>
        <p:nvSpPr>
          <p:cNvPr id="38979" name="Text Box 74"/>
          <p:cNvSpPr txBox="1">
            <a:spLocks noChangeArrowheads="1"/>
          </p:cNvSpPr>
          <p:nvPr/>
        </p:nvSpPr>
        <p:spPr bwMode="auto">
          <a:xfrm>
            <a:off x="6016240" y="6035675"/>
            <a:ext cx="867545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EX/</a:t>
            </a:r>
          </a:p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38980" name="Text Box 75"/>
          <p:cNvSpPr txBox="1">
            <a:spLocks noChangeArrowheads="1"/>
          </p:cNvSpPr>
          <p:nvPr/>
        </p:nvSpPr>
        <p:spPr bwMode="auto">
          <a:xfrm>
            <a:off x="7595992" y="6035675"/>
            <a:ext cx="992579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r>
              <a:rPr lang="en-US" b="1" dirty="0">
                <a:latin typeface="Calibri" pitchFamily="34" charset="0"/>
              </a:rPr>
              <a:t>/</a:t>
            </a:r>
          </a:p>
          <a:p>
            <a:pPr algn="ctr"/>
            <a:r>
              <a:rPr lang="en-US" b="1" dirty="0">
                <a:latin typeface="Calibri" pitchFamily="34" charset="0"/>
              </a:rPr>
              <a:t>WB</a:t>
            </a:r>
          </a:p>
        </p:txBody>
      </p:sp>
      <p:sp>
        <p:nvSpPr>
          <p:cNvPr id="38981" name="Line 76"/>
          <p:cNvSpPr>
            <a:spLocks noChangeShapeType="1"/>
          </p:cNvSpPr>
          <p:nvPr/>
        </p:nvSpPr>
        <p:spPr bwMode="auto">
          <a:xfrm>
            <a:off x="4410075" y="5410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82" name="Line 77"/>
          <p:cNvSpPr>
            <a:spLocks noChangeShapeType="1"/>
          </p:cNvSpPr>
          <p:nvPr/>
        </p:nvSpPr>
        <p:spPr bwMode="auto">
          <a:xfrm>
            <a:off x="6705600" y="5410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83" name="AutoShape 78"/>
          <p:cNvSpPr>
            <a:spLocks noChangeArrowheads="1"/>
          </p:cNvSpPr>
          <p:nvPr/>
        </p:nvSpPr>
        <p:spPr bwMode="auto">
          <a:xfrm rot="-5400000">
            <a:off x="1562100" y="3336925"/>
            <a:ext cx="533400" cy="190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X</a:t>
            </a:r>
          </a:p>
        </p:txBody>
      </p:sp>
      <p:sp>
        <p:nvSpPr>
          <p:cNvPr id="38984" name="Line 79"/>
          <p:cNvSpPr>
            <a:spLocks noChangeShapeType="1"/>
          </p:cNvSpPr>
          <p:nvPr/>
        </p:nvSpPr>
        <p:spPr bwMode="auto">
          <a:xfrm>
            <a:off x="1676400" y="5410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85" name="Rectangle 80"/>
          <p:cNvSpPr>
            <a:spLocks noChangeArrowheads="1"/>
          </p:cNvSpPr>
          <p:nvPr/>
        </p:nvSpPr>
        <p:spPr bwMode="auto">
          <a:xfrm>
            <a:off x="3962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add</a:t>
            </a:r>
          </a:p>
        </p:txBody>
      </p:sp>
      <p:sp>
        <p:nvSpPr>
          <p:cNvPr id="38986" name="Rectangle 81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 </a:t>
            </a:r>
          </a:p>
        </p:txBody>
      </p:sp>
      <p:sp>
        <p:nvSpPr>
          <p:cNvPr id="38987" name="Rectangle 82"/>
          <p:cNvSpPr>
            <a:spLocks noChangeArrowheads="1"/>
          </p:cNvSpPr>
          <p:nvPr/>
        </p:nvSpPr>
        <p:spPr bwMode="auto">
          <a:xfrm>
            <a:off x="3962400" y="3505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10</a:t>
            </a:r>
          </a:p>
        </p:txBody>
      </p:sp>
      <p:sp>
        <p:nvSpPr>
          <p:cNvPr id="38988" name="Rectangle 83"/>
          <p:cNvSpPr>
            <a:spLocks noChangeArrowheads="1"/>
          </p:cNvSpPr>
          <p:nvPr/>
        </p:nvSpPr>
        <p:spPr bwMode="auto">
          <a:xfrm>
            <a:off x="3962400" y="2895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</a:t>
            </a:r>
          </a:p>
        </p:txBody>
      </p:sp>
      <p:sp>
        <p:nvSpPr>
          <p:cNvPr id="38989" name="Rectangle 84"/>
          <p:cNvSpPr>
            <a:spLocks noChangeArrowheads="1"/>
          </p:cNvSpPr>
          <p:nvPr/>
        </p:nvSpPr>
        <p:spPr bwMode="auto">
          <a:xfrm>
            <a:off x="39624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8990" name="Rectangle 85"/>
          <p:cNvSpPr>
            <a:spLocks noChangeArrowheads="1"/>
          </p:cNvSpPr>
          <p:nvPr/>
        </p:nvSpPr>
        <p:spPr bwMode="auto">
          <a:xfrm>
            <a:off x="11430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8991" name="Rectangle 86"/>
          <p:cNvSpPr>
            <a:spLocks noChangeArrowheads="1"/>
          </p:cNvSpPr>
          <p:nvPr/>
        </p:nvSpPr>
        <p:spPr bwMode="auto">
          <a:xfrm>
            <a:off x="6248400" y="1828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>
              <a:latin typeface="Calibri" pitchFamily="34" charset="0"/>
            </a:endParaRPr>
          </a:p>
        </p:txBody>
      </p:sp>
      <p:sp>
        <p:nvSpPr>
          <p:cNvPr id="38992" name="Rectangle 87"/>
          <p:cNvSpPr>
            <a:spLocks noChangeArrowheads="1"/>
          </p:cNvSpPr>
          <p:nvPr/>
        </p:nvSpPr>
        <p:spPr bwMode="auto">
          <a:xfrm>
            <a:off x="6248400" y="3200400"/>
            <a:ext cx="457200" cy="381000"/>
          </a:xfrm>
          <a:prstGeom prst="rect">
            <a:avLst/>
          </a:prstGeom>
          <a:solidFill>
            <a:srgbClr val="33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-32</a:t>
            </a:r>
          </a:p>
        </p:txBody>
      </p:sp>
      <p:sp>
        <p:nvSpPr>
          <p:cNvPr id="38993" name="Rectangle 88"/>
          <p:cNvSpPr>
            <a:spLocks noChangeArrowheads="1"/>
          </p:cNvSpPr>
          <p:nvPr/>
        </p:nvSpPr>
        <p:spPr bwMode="auto">
          <a:xfrm>
            <a:off x="6248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nor  </a:t>
            </a:r>
          </a:p>
        </p:txBody>
      </p:sp>
      <p:sp>
        <p:nvSpPr>
          <p:cNvPr id="38994" name="Rectangle 89"/>
          <p:cNvSpPr>
            <a:spLocks noChangeArrowheads="1"/>
          </p:cNvSpPr>
          <p:nvPr/>
        </p:nvSpPr>
        <p:spPr bwMode="auto">
          <a:xfrm>
            <a:off x="6248400" y="4343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38995" name="Rectangle 90"/>
          <p:cNvSpPr>
            <a:spLocks noChangeArrowheads="1"/>
          </p:cNvSpPr>
          <p:nvPr/>
        </p:nvSpPr>
        <p:spPr bwMode="auto">
          <a:xfrm>
            <a:off x="78486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add</a:t>
            </a:r>
          </a:p>
        </p:txBody>
      </p:sp>
      <p:sp>
        <p:nvSpPr>
          <p:cNvPr id="38996" name="Rectangle 91"/>
          <p:cNvSpPr>
            <a:spLocks noChangeArrowheads="1"/>
          </p:cNvSpPr>
          <p:nvPr/>
        </p:nvSpPr>
        <p:spPr bwMode="auto">
          <a:xfrm>
            <a:off x="7848600" y="2667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21</a:t>
            </a:r>
          </a:p>
        </p:txBody>
      </p:sp>
      <p:sp>
        <p:nvSpPr>
          <p:cNvPr id="38997" name="Rectangle 92"/>
          <p:cNvSpPr>
            <a:spLocks noChangeArrowheads="1"/>
          </p:cNvSpPr>
          <p:nvPr/>
        </p:nvSpPr>
        <p:spPr bwMode="auto">
          <a:xfrm>
            <a:off x="78486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 </a:t>
            </a:r>
          </a:p>
        </p:txBody>
      </p:sp>
      <p:sp>
        <p:nvSpPr>
          <p:cNvPr id="38998" name="Line 93"/>
          <p:cNvSpPr>
            <a:spLocks noChangeShapeType="1"/>
          </p:cNvSpPr>
          <p:nvPr/>
        </p:nvSpPr>
        <p:spPr bwMode="auto">
          <a:xfrm>
            <a:off x="8939213" y="3048000"/>
            <a:ext cx="128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999" name="Line 94"/>
          <p:cNvSpPr>
            <a:spLocks noChangeShapeType="1"/>
          </p:cNvSpPr>
          <p:nvPr/>
        </p:nvSpPr>
        <p:spPr bwMode="auto">
          <a:xfrm>
            <a:off x="9067800" y="30480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000" name="Rectangle 95"/>
          <p:cNvSpPr>
            <a:spLocks noChangeArrowheads="1"/>
          </p:cNvSpPr>
          <p:nvPr/>
        </p:nvSpPr>
        <p:spPr bwMode="auto">
          <a:xfrm>
            <a:off x="6248400" y="2438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39001" name="Rectangle 96"/>
          <p:cNvSpPr>
            <a:spLocks noChangeArrowheads="1"/>
          </p:cNvSpPr>
          <p:nvPr/>
        </p:nvSpPr>
        <p:spPr bwMode="auto">
          <a:xfrm rot="5400000">
            <a:off x="609600" y="30480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lw</a:t>
            </a:r>
            <a:r>
              <a:rPr lang="en-US" sz="1600" b="1" dirty="0">
                <a:latin typeface="Calibri" pitchFamily="34" charset="0"/>
              </a:rPr>
              <a:t>   3 6 10</a:t>
            </a:r>
          </a:p>
        </p:txBody>
      </p:sp>
      <p:sp>
        <p:nvSpPr>
          <p:cNvPr id="39002" name="Rectangle 97"/>
          <p:cNvSpPr>
            <a:spLocks noChangeArrowheads="1"/>
          </p:cNvSpPr>
          <p:nvPr/>
        </p:nvSpPr>
        <p:spPr bwMode="auto">
          <a:xfrm>
            <a:off x="3200400" y="2819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7</a:t>
            </a:r>
          </a:p>
        </p:txBody>
      </p:sp>
      <p:sp>
        <p:nvSpPr>
          <p:cNvPr id="39003" name="Rectangle 98"/>
          <p:cNvSpPr>
            <a:spLocks noChangeArrowheads="1"/>
          </p:cNvSpPr>
          <p:nvPr/>
        </p:nvSpPr>
        <p:spPr bwMode="auto">
          <a:xfrm>
            <a:off x="3200400" y="30480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10</a:t>
            </a:r>
          </a:p>
        </p:txBody>
      </p:sp>
      <p:sp>
        <p:nvSpPr>
          <p:cNvPr id="39004" name="Rectangle 99"/>
          <p:cNvSpPr>
            <a:spLocks noChangeArrowheads="1"/>
          </p:cNvSpPr>
          <p:nvPr/>
        </p:nvSpPr>
        <p:spPr bwMode="auto">
          <a:xfrm>
            <a:off x="3200400" y="3276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11</a:t>
            </a:r>
          </a:p>
        </p:txBody>
      </p:sp>
      <p:sp>
        <p:nvSpPr>
          <p:cNvPr id="39005" name="Rectangle 100"/>
          <p:cNvSpPr>
            <a:spLocks noChangeArrowheads="1"/>
          </p:cNvSpPr>
          <p:nvPr/>
        </p:nvSpPr>
        <p:spPr bwMode="auto">
          <a:xfrm>
            <a:off x="3200400" y="3505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77 </a:t>
            </a:r>
          </a:p>
        </p:txBody>
      </p:sp>
      <p:sp>
        <p:nvSpPr>
          <p:cNvPr id="39006" name="Rectangle 101"/>
          <p:cNvSpPr>
            <a:spLocks noChangeArrowheads="1"/>
          </p:cNvSpPr>
          <p:nvPr/>
        </p:nvSpPr>
        <p:spPr bwMode="auto">
          <a:xfrm>
            <a:off x="3200400" y="2590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14</a:t>
            </a:r>
          </a:p>
        </p:txBody>
      </p:sp>
      <p:sp>
        <p:nvSpPr>
          <p:cNvPr id="39007" name="Rectangle 102"/>
          <p:cNvSpPr>
            <a:spLocks noChangeArrowheads="1"/>
          </p:cNvSpPr>
          <p:nvPr/>
        </p:nvSpPr>
        <p:spPr bwMode="auto">
          <a:xfrm>
            <a:off x="3200400" y="3733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</a:t>
            </a:r>
          </a:p>
        </p:txBody>
      </p:sp>
      <p:sp>
        <p:nvSpPr>
          <p:cNvPr id="39008" name="Rectangle 103"/>
          <p:cNvSpPr>
            <a:spLocks noChangeArrowheads="1"/>
          </p:cNvSpPr>
          <p:nvPr/>
        </p:nvSpPr>
        <p:spPr bwMode="auto">
          <a:xfrm>
            <a:off x="3200400" y="23622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9009" name="Rectangle 104"/>
          <p:cNvSpPr>
            <a:spLocks noChangeArrowheads="1"/>
          </p:cNvSpPr>
          <p:nvPr/>
        </p:nvSpPr>
        <p:spPr bwMode="auto">
          <a:xfrm>
            <a:off x="3200400" y="3962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8</a:t>
            </a:r>
          </a:p>
        </p:txBody>
      </p:sp>
      <p:sp>
        <p:nvSpPr>
          <p:cNvPr id="39010" name="Rectangle 105"/>
          <p:cNvSpPr>
            <a:spLocks noChangeArrowheads="1"/>
          </p:cNvSpPr>
          <p:nvPr/>
        </p:nvSpPr>
        <p:spPr bwMode="auto">
          <a:xfrm>
            <a:off x="2957513" y="2828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R2</a:t>
            </a:r>
          </a:p>
        </p:txBody>
      </p:sp>
      <p:sp>
        <p:nvSpPr>
          <p:cNvPr id="39011" name="Rectangle 106"/>
          <p:cNvSpPr>
            <a:spLocks noChangeArrowheads="1"/>
          </p:cNvSpPr>
          <p:nvPr/>
        </p:nvSpPr>
        <p:spPr bwMode="auto">
          <a:xfrm>
            <a:off x="2957513" y="3057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R3</a:t>
            </a:r>
          </a:p>
        </p:txBody>
      </p:sp>
      <p:sp>
        <p:nvSpPr>
          <p:cNvPr id="39012" name="Rectangle 107"/>
          <p:cNvSpPr>
            <a:spLocks noChangeArrowheads="1"/>
          </p:cNvSpPr>
          <p:nvPr/>
        </p:nvSpPr>
        <p:spPr bwMode="auto">
          <a:xfrm>
            <a:off x="2957513" y="3286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R4</a:t>
            </a:r>
          </a:p>
        </p:txBody>
      </p:sp>
      <p:sp>
        <p:nvSpPr>
          <p:cNvPr id="39013" name="Rectangle 108"/>
          <p:cNvSpPr>
            <a:spLocks noChangeArrowheads="1"/>
          </p:cNvSpPr>
          <p:nvPr/>
        </p:nvSpPr>
        <p:spPr bwMode="auto">
          <a:xfrm>
            <a:off x="2957513" y="3514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R5</a:t>
            </a:r>
          </a:p>
        </p:txBody>
      </p:sp>
      <p:sp>
        <p:nvSpPr>
          <p:cNvPr id="39014" name="Rectangle 109"/>
          <p:cNvSpPr>
            <a:spLocks noChangeArrowheads="1"/>
          </p:cNvSpPr>
          <p:nvPr/>
        </p:nvSpPr>
        <p:spPr bwMode="auto">
          <a:xfrm>
            <a:off x="2957513" y="2600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R1</a:t>
            </a:r>
          </a:p>
        </p:txBody>
      </p:sp>
      <p:sp>
        <p:nvSpPr>
          <p:cNvPr id="39015" name="Rectangle 110"/>
          <p:cNvSpPr>
            <a:spLocks noChangeArrowheads="1"/>
          </p:cNvSpPr>
          <p:nvPr/>
        </p:nvSpPr>
        <p:spPr bwMode="auto">
          <a:xfrm>
            <a:off x="2957513" y="3743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R6</a:t>
            </a:r>
          </a:p>
        </p:txBody>
      </p:sp>
      <p:sp>
        <p:nvSpPr>
          <p:cNvPr id="39016" name="Rectangle 111"/>
          <p:cNvSpPr>
            <a:spLocks noChangeArrowheads="1"/>
          </p:cNvSpPr>
          <p:nvPr/>
        </p:nvSpPr>
        <p:spPr bwMode="auto">
          <a:xfrm>
            <a:off x="2957513" y="2371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R0</a:t>
            </a:r>
          </a:p>
        </p:txBody>
      </p:sp>
      <p:sp>
        <p:nvSpPr>
          <p:cNvPr id="39017" name="Rectangle 112"/>
          <p:cNvSpPr>
            <a:spLocks noChangeArrowheads="1"/>
          </p:cNvSpPr>
          <p:nvPr/>
        </p:nvSpPr>
        <p:spPr bwMode="auto">
          <a:xfrm>
            <a:off x="2957513" y="3971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R7</a:t>
            </a:r>
          </a:p>
        </p:txBody>
      </p:sp>
      <p:sp>
        <p:nvSpPr>
          <p:cNvPr id="39018" name="Text Box 113"/>
          <p:cNvSpPr txBox="1">
            <a:spLocks noChangeArrowheads="1"/>
          </p:cNvSpPr>
          <p:nvPr/>
        </p:nvSpPr>
        <p:spPr bwMode="auto">
          <a:xfrm>
            <a:off x="2228850" y="2662238"/>
            <a:ext cx="48109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regA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39019" name="Text Box 114"/>
          <p:cNvSpPr txBox="1">
            <a:spLocks noChangeArrowheads="1"/>
          </p:cNvSpPr>
          <p:nvPr/>
        </p:nvSpPr>
        <p:spPr bwMode="auto">
          <a:xfrm>
            <a:off x="2233613" y="2886075"/>
            <a:ext cx="47468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regB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39020" name="Rectangle 115"/>
          <p:cNvSpPr>
            <a:spLocks noChangeArrowheads="1"/>
          </p:cNvSpPr>
          <p:nvPr/>
        </p:nvSpPr>
        <p:spPr bwMode="auto">
          <a:xfrm>
            <a:off x="19812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7</a:t>
            </a:r>
          </a:p>
        </p:txBody>
      </p:sp>
      <p:sp>
        <p:nvSpPr>
          <p:cNvPr id="39022" name="Rectangle 117"/>
          <p:cNvSpPr>
            <a:spLocks noChangeArrowheads="1"/>
          </p:cNvSpPr>
          <p:nvPr/>
        </p:nvSpPr>
        <p:spPr bwMode="auto">
          <a:xfrm>
            <a:off x="24384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3</a:t>
            </a:r>
          </a:p>
        </p:txBody>
      </p:sp>
      <p:sp>
        <p:nvSpPr>
          <p:cNvPr id="39023" name="Line 118"/>
          <p:cNvSpPr>
            <a:spLocks noChangeShapeType="1"/>
          </p:cNvSpPr>
          <p:nvPr/>
        </p:nvSpPr>
        <p:spPr bwMode="auto">
          <a:xfrm>
            <a:off x="2667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024" name="Line 119"/>
          <p:cNvSpPr>
            <a:spLocks noChangeShapeType="1"/>
          </p:cNvSpPr>
          <p:nvPr/>
        </p:nvSpPr>
        <p:spPr bwMode="auto">
          <a:xfrm flipH="1">
            <a:off x="2286000" y="5105400"/>
            <a:ext cx="678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025" name="Line 120"/>
          <p:cNvSpPr>
            <a:spLocks noChangeShapeType="1"/>
          </p:cNvSpPr>
          <p:nvPr/>
        </p:nvSpPr>
        <p:spPr bwMode="auto">
          <a:xfrm flipV="1">
            <a:off x="2286000" y="38862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026" name="Text Box 121"/>
          <p:cNvSpPr txBox="1">
            <a:spLocks noChangeArrowheads="1"/>
          </p:cNvSpPr>
          <p:nvPr/>
        </p:nvSpPr>
        <p:spPr bwMode="auto">
          <a:xfrm>
            <a:off x="2209800" y="3657600"/>
            <a:ext cx="471488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latin typeface="Calibri" pitchFamily="34" charset="0"/>
              </a:rPr>
              <a:t>data</a:t>
            </a:r>
          </a:p>
        </p:txBody>
      </p:sp>
      <p:sp>
        <p:nvSpPr>
          <p:cNvPr id="39027" name="AutoShape 122"/>
          <p:cNvSpPr>
            <a:spLocks noChangeArrowheads="1"/>
          </p:cNvSpPr>
          <p:nvPr/>
        </p:nvSpPr>
        <p:spPr bwMode="auto">
          <a:xfrm rot="-5400000">
            <a:off x="4781550" y="27622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grpSp>
        <p:nvGrpSpPr>
          <p:cNvPr id="39028" name="Group 123"/>
          <p:cNvGrpSpPr>
            <a:grpSpLocks/>
          </p:cNvGrpSpPr>
          <p:nvPr/>
        </p:nvGrpSpPr>
        <p:grpSpPr bwMode="auto">
          <a:xfrm>
            <a:off x="3962400" y="5715000"/>
            <a:ext cx="4343400" cy="381000"/>
            <a:chOff x="2496" y="3600"/>
            <a:chExt cx="2736" cy="240"/>
          </a:xfrm>
        </p:grpSpPr>
        <p:sp>
          <p:nvSpPr>
            <p:cNvPr id="39037" name="Rectangle 124"/>
            <p:cNvSpPr>
              <a:spLocks noChangeArrowheads="1"/>
            </p:cNvSpPr>
            <p:nvPr/>
          </p:nvSpPr>
          <p:spPr bwMode="auto">
            <a:xfrm>
              <a:off x="2496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H2 </a:t>
              </a:r>
            </a:p>
          </p:txBody>
        </p:sp>
        <p:sp>
          <p:nvSpPr>
            <p:cNvPr id="39038" name="Rectangle 125"/>
            <p:cNvSpPr>
              <a:spLocks noChangeArrowheads="1"/>
            </p:cNvSpPr>
            <p:nvPr/>
          </p:nvSpPr>
          <p:spPr bwMode="auto">
            <a:xfrm>
              <a:off x="3936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H1</a:t>
              </a:r>
            </a:p>
          </p:txBody>
        </p:sp>
        <p:sp>
          <p:nvSpPr>
            <p:cNvPr id="39039" name="Rectangle 126"/>
            <p:cNvSpPr>
              <a:spLocks noChangeArrowheads="1"/>
            </p:cNvSpPr>
            <p:nvPr/>
          </p:nvSpPr>
          <p:spPr bwMode="auto">
            <a:xfrm>
              <a:off x="4944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 </a:t>
              </a:r>
            </a:p>
          </p:txBody>
        </p:sp>
      </p:grpSp>
      <p:sp>
        <p:nvSpPr>
          <p:cNvPr id="39029" name="Line 127"/>
          <p:cNvSpPr>
            <a:spLocks noChangeShapeType="1"/>
          </p:cNvSpPr>
          <p:nvPr/>
        </p:nvSpPr>
        <p:spPr bwMode="auto">
          <a:xfrm flipH="1">
            <a:off x="4953000" y="28194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030" name="Line 128"/>
          <p:cNvSpPr>
            <a:spLocks noChangeShapeType="1"/>
          </p:cNvSpPr>
          <p:nvPr/>
        </p:nvSpPr>
        <p:spPr bwMode="auto">
          <a:xfrm flipH="1">
            <a:off x="4953000" y="40386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031" name="Line 129"/>
          <p:cNvSpPr>
            <a:spLocks noChangeShapeType="1"/>
          </p:cNvSpPr>
          <p:nvPr/>
        </p:nvSpPr>
        <p:spPr bwMode="auto">
          <a:xfrm>
            <a:off x="4953000" y="2819400"/>
            <a:ext cx="0" cy="2057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032" name="Line 130"/>
          <p:cNvSpPr>
            <a:spLocks noChangeShapeType="1"/>
          </p:cNvSpPr>
          <p:nvPr/>
        </p:nvSpPr>
        <p:spPr bwMode="auto">
          <a:xfrm>
            <a:off x="4953000" y="4876800"/>
            <a:ext cx="1905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033" name="Line 131"/>
          <p:cNvSpPr>
            <a:spLocks noChangeShapeType="1"/>
          </p:cNvSpPr>
          <p:nvPr/>
        </p:nvSpPr>
        <p:spPr bwMode="auto">
          <a:xfrm flipV="1">
            <a:off x="6858000" y="3429000"/>
            <a:ext cx="0" cy="1447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034" name="Line 132"/>
          <p:cNvSpPr>
            <a:spLocks noChangeShapeType="1"/>
          </p:cNvSpPr>
          <p:nvPr/>
        </p:nvSpPr>
        <p:spPr bwMode="auto">
          <a:xfrm>
            <a:off x="4419600" y="59436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035" name="Text Box 133"/>
          <p:cNvSpPr txBox="1">
            <a:spLocks noChangeArrowheads="1"/>
          </p:cNvSpPr>
          <p:nvPr/>
        </p:nvSpPr>
        <p:spPr bwMode="auto">
          <a:xfrm>
            <a:off x="3236913" y="0"/>
            <a:ext cx="1920013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End of cycle 4</a:t>
            </a:r>
          </a:p>
        </p:txBody>
      </p:sp>
      <p:sp>
        <p:nvSpPr>
          <p:cNvPr id="39036" name="Line 134"/>
          <p:cNvSpPr>
            <a:spLocks noChangeShapeType="1"/>
          </p:cNvSpPr>
          <p:nvPr/>
        </p:nvSpPr>
        <p:spPr bwMode="auto">
          <a:xfrm>
            <a:off x="6705600" y="59436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D934ED21-FCCE-054C-AC0F-8425C6EBAA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18" y="1074161"/>
            <a:ext cx="1346281" cy="985462"/>
          </a:xfrm>
          <a:prstGeom prst="rect">
            <a:avLst/>
          </a:prstGeom>
        </p:spPr>
      </p:pic>
      <p:sp>
        <p:nvSpPr>
          <p:cNvPr id="137" name="Rectangle 115">
            <a:extLst>
              <a:ext uri="{FF2B5EF4-FFF2-40B4-BE49-F238E27FC236}">
                <a16:creationId xmlns:a16="http://schemas.microsoft.com/office/drawing/2014/main" id="{03E5AC50-C343-3C43-99DB-EE31ACF2E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076" y="331742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3E829A6-62DE-4020-82DF-5E47D8003C2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9939" name="Line 2"/>
          <p:cNvSpPr>
            <a:spLocks noChangeShapeType="1"/>
          </p:cNvSpPr>
          <p:nvPr/>
        </p:nvSpPr>
        <p:spPr bwMode="auto">
          <a:xfrm>
            <a:off x="8305800" y="2819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40" name="Line 3"/>
          <p:cNvSpPr>
            <a:spLocks noChangeShapeType="1"/>
          </p:cNvSpPr>
          <p:nvPr/>
        </p:nvSpPr>
        <p:spPr bwMode="auto">
          <a:xfrm flipV="1">
            <a:off x="9067800" y="30480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>
            <a:off x="8915400" y="3048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>
            <a:off x="6019800" y="3429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43" name="Line 6"/>
          <p:cNvSpPr>
            <a:spLocks noChangeShapeType="1"/>
          </p:cNvSpPr>
          <p:nvPr/>
        </p:nvSpPr>
        <p:spPr bwMode="auto">
          <a:xfrm>
            <a:off x="5410200" y="2971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9944" name="Group 7"/>
          <p:cNvGrpSpPr>
            <a:grpSpLocks/>
          </p:cNvGrpSpPr>
          <p:nvPr/>
        </p:nvGrpSpPr>
        <p:grpSpPr bwMode="auto">
          <a:xfrm>
            <a:off x="1524000" y="2286000"/>
            <a:ext cx="1443038" cy="1676400"/>
            <a:chOff x="1248" y="1584"/>
            <a:chExt cx="816" cy="960"/>
          </a:xfrm>
        </p:grpSpPr>
        <p:sp>
          <p:nvSpPr>
            <p:cNvPr id="40089" name="Oval 8" descr="Weave"/>
            <p:cNvSpPr>
              <a:spLocks noChangeArrowheads="1"/>
            </p:cNvSpPr>
            <p:nvPr/>
          </p:nvSpPr>
          <p:spPr bwMode="auto">
            <a:xfrm>
              <a:off x="1248" y="1728"/>
              <a:ext cx="816" cy="816"/>
            </a:xfrm>
            <a:prstGeom prst="ellipse">
              <a:avLst/>
            </a:prstGeom>
            <a:pattFill prst="weave">
              <a:fgClr>
                <a:srgbClr val="FF9900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40090" name="Text Box 9"/>
            <p:cNvSpPr txBox="1">
              <a:spLocks noChangeArrowheads="1"/>
            </p:cNvSpPr>
            <p:nvPr/>
          </p:nvSpPr>
          <p:spPr bwMode="auto">
            <a:xfrm>
              <a:off x="1248" y="1584"/>
              <a:ext cx="304" cy="1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  <a:latin typeface="Calibri" pitchFamily="34" charset="0"/>
                </a:rPr>
                <a:t>          </a:t>
              </a:r>
            </a:p>
          </p:txBody>
        </p:sp>
      </p:grpSp>
      <p:sp>
        <p:nvSpPr>
          <p:cNvPr id="39945" name="Line 10"/>
          <p:cNvSpPr>
            <a:spLocks noChangeShapeType="1"/>
          </p:cNvSpPr>
          <p:nvPr/>
        </p:nvSpPr>
        <p:spPr bwMode="auto">
          <a:xfrm>
            <a:off x="1676400" y="33528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46" name="Line 11"/>
          <p:cNvSpPr>
            <a:spLocks noChangeShapeType="1"/>
          </p:cNvSpPr>
          <p:nvPr/>
        </p:nvSpPr>
        <p:spPr bwMode="auto">
          <a:xfrm>
            <a:off x="1676400" y="35052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47" name="Line 12"/>
          <p:cNvSpPr>
            <a:spLocks noChangeShapeType="1"/>
          </p:cNvSpPr>
          <p:nvPr/>
        </p:nvSpPr>
        <p:spPr bwMode="auto">
          <a:xfrm>
            <a:off x="1905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48" name="Line 13"/>
          <p:cNvSpPr>
            <a:spLocks noChangeShapeType="1"/>
          </p:cNvSpPr>
          <p:nvPr/>
        </p:nvSpPr>
        <p:spPr bwMode="auto">
          <a:xfrm flipH="1" flipV="1">
            <a:off x="5410200" y="3886200"/>
            <a:ext cx="193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49" name="Line 14"/>
          <p:cNvSpPr>
            <a:spLocks noChangeShapeType="1"/>
          </p:cNvSpPr>
          <p:nvPr/>
        </p:nvSpPr>
        <p:spPr bwMode="auto">
          <a:xfrm flipV="1">
            <a:off x="5715000" y="25908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50" name="Rectangle 15"/>
          <p:cNvSpPr>
            <a:spLocks noChangeArrowheads="1"/>
          </p:cNvSpPr>
          <p:nvPr/>
        </p:nvSpPr>
        <p:spPr bwMode="auto">
          <a:xfrm>
            <a:off x="6248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9951" name="Line 16"/>
          <p:cNvSpPr>
            <a:spLocks noChangeShapeType="1"/>
          </p:cNvSpPr>
          <p:nvPr/>
        </p:nvSpPr>
        <p:spPr bwMode="auto">
          <a:xfrm>
            <a:off x="6705600" y="44958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52" name="Rectangle 17"/>
          <p:cNvSpPr>
            <a:spLocks noChangeArrowheads="1"/>
          </p:cNvSpPr>
          <p:nvPr/>
        </p:nvSpPr>
        <p:spPr bwMode="auto">
          <a:xfrm>
            <a:off x="152400" y="2933700"/>
            <a:ext cx="3048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PC</a:t>
            </a:r>
          </a:p>
        </p:txBody>
      </p:sp>
      <p:sp>
        <p:nvSpPr>
          <p:cNvPr id="39953" name="Rectangle 18"/>
          <p:cNvSpPr>
            <a:spLocks noChangeArrowheads="1"/>
          </p:cNvSpPr>
          <p:nvPr/>
        </p:nvSpPr>
        <p:spPr bwMode="auto">
          <a:xfrm>
            <a:off x="609600" y="2857500"/>
            <a:ext cx="4572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Inst</a:t>
            </a:r>
          </a:p>
          <a:p>
            <a:pPr algn="ctr"/>
            <a:r>
              <a:rPr lang="en-US" sz="1400" dirty="0" err="1">
                <a:latin typeface="Calibri" pitchFamily="34" charset="0"/>
              </a:rPr>
              <a:t>mem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9954" name="Rectangle 19"/>
          <p:cNvSpPr>
            <a:spLocks noChangeArrowheads="1"/>
          </p:cNvSpPr>
          <p:nvPr/>
        </p:nvSpPr>
        <p:spPr bwMode="auto">
          <a:xfrm rot="-5400000">
            <a:off x="2247900" y="28575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Calibri" pitchFamily="34" charset="0"/>
              </a:rPr>
              <a:t>Register file</a:t>
            </a: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39955" name="AutoShape 20"/>
          <p:cNvSpPr>
            <a:spLocks noChangeArrowheads="1"/>
          </p:cNvSpPr>
          <p:nvPr/>
        </p:nvSpPr>
        <p:spPr bwMode="auto">
          <a:xfrm rot="-5400000">
            <a:off x="8286750" y="29146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grpSp>
        <p:nvGrpSpPr>
          <p:cNvPr id="39956" name="Group 21"/>
          <p:cNvGrpSpPr>
            <a:grpSpLocks/>
          </p:cNvGrpSpPr>
          <p:nvPr/>
        </p:nvGrpSpPr>
        <p:grpSpPr bwMode="auto">
          <a:xfrm>
            <a:off x="5562600" y="2743200"/>
            <a:ext cx="531985" cy="1371600"/>
            <a:chOff x="-72" y="2365"/>
            <a:chExt cx="389" cy="1056"/>
          </a:xfrm>
        </p:grpSpPr>
        <p:sp>
          <p:nvSpPr>
            <p:cNvPr id="40087" name="Freeform 22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598 w 672"/>
                <a:gd name="T1" fmla="*/ 854 h 288"/>
                <a:gd name="T2" fmla="*/ 6438 w 672"/>
                <a:gd name="T3" fmla="*/ 0 h 288"/>
                <a:gd name="T4" fmla="*/ 4141 w 672"/>
                <a:gd name="T5" fmla="*/ 0 h 288"/>
                <a:gd name="T6" fmla="*/ 3679 w 672"/>
                <a:gd name="T7" fmla="*/ 285 h 288"/>
                <a:gd name="T8" fmla="*/ 2763 w 672"/>
                <a:gd name="T9" fmla="*/ 285 h 288"/>
                <a:gd name="T10" fmla="*/ 2296 w 672"/>
                <a:gd name="T11" fmla="*/ 0 h 288"/>
                <a:gd name="T12" fmla="*/ 0 w 672"/>
                <a:gd name="T13" fmla="*/ 0 h 288"/>
                <a:gd name="T14" fmla="*/ 1842 w 672"/>
                <a:gd name="T15" fmla="*/ 854 h 288"/>
                <a:gd name="T16" fmla="*/ 4598 w 672"/>
                <a:gd name="T17" fmla="*/ 854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0088" name="Text Box 23"/>
            <p:cNvSpPr txBox="1">
              <a:spLocks noChangeArrowheads="1"/>
            </p:cNvSpPr>
            <p:nvPr/>
          </p:nvSpPr>
          <p:spPr bwMode="auto">
            <a:xfrm>
              <a:off x="96" y="2630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A</a:t>
              </a:r>
            </a:p>
            <a:p>
              <a:r>
                <a:rPr lang="en-US" sz="1400" b="1" dirty="0">
                  <a:latin typeface="Calibri" pitchFamily="34" charset="0"/>
                </a:rPr>
                <a:t>L</a:t>
              </a:r>
            </a:p>
            <a:p>
              <a:r>
                <a:rPr lang="en-US" sz="1400" b="1" dirty="0">
                  <a:latin typeface="Calibri" pitchFamily="34" charset="0"/>
                </a:rPr>
                <a:t>U</a:t>
              </a:r>
            </a:p>
          </p:txBody>
        </p:sp>
      </p:grpSp>
      <p:sp>
        <p:nvSpPr>
          <p:cNvPr id="39957" name="AutoShape 24"/>
          <p:cNvSpPr>
            <a:spLocks noChangeArrowheads="1"/>
          </p:cNvSpPr>
          <p:nvPr/>
        </p:nvSpPr>
        <p:spPr bwMode="auto">
          <a:xfrm rot="5400000" flipH="1">
            <a:off x="171450" y="1047750"/>
            <a:ext cx="7620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X</a:t>
            </a:r>
          </a:p>
        </p:txBody>
      </p:sp>
      <p:sp>
        <p:nvSpPr>
          <p:cNvPr id="39958" name="Rectangle 25"/>
          <p:cNvSpPr>
            <a:spLocks noChangeArrowheads="1"/>
          </p:cNvSpPr>
          <p:nvPr/>
        </p:nvSpPr>
        <p:spPr bwMode="auto">
          <a:xfrm>
            <a:off x="304800" y="18288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9959" name="Rectangle 26"/>
          <p:cNvSpPr>
            <a:spLocks noChangeArrowheads="1"/>
          </p:cNvSpPr>
          <p:nvPr/>
        </p:nvSpPr>
        <p:spPr bwMode="auto">
          <a:xfrm>
            <a:off x="1143000" y="800100"/>
            <a:ext cx="457200" cy="529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9960" name="Rectangle 27"/>
          <p:cNvSpPr>
            <a:spLocks noChangeArrowheads="1"/>
          </p:cNvSpPr>
          <p:nvPr/>
        </p:nvSpPr>
        <p:spPr bwMode="auto">
          <a:xfrm>
            <a:off x="3962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9961" name="Rectangle 28"/>
          <p:cNvSpPr>
            <a:spLocks noChangeArrowheads="1"/>
          </p:cNvSpPr>
          <p:nvPr/>
        </p:nvSpPr>
        <p:spPr bwMode="auto">
          <a:xfrm>
            <a:off x="7010400" y="2971800"/>
            <a:ext cx="6858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Data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memory</a:t>
            </a:r>
          </a:p>
        </p:txBody>
      </p:sp>
      <p:sp>
        <p:nvSpPr>
          <p:cNvPr id="39962" name="Rectangle 29"/>
          <p:cNvSpPr>
            <a:spLocks noChangeArrowheads="1"/>
          </p:cNvSpPr>
          <p:nvPr/>
        </p:nvSpPr>
        <p:spPr bwMode="auto">
          <a:xfrm>
            <a:off x="78486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39963" name="Group 30"/>
          <p:cNvGrpSpPr>
            <a:grpSpLocks/>
          </p:cNvGrpSpPr>
          <p:nvPr/>
        </p:nvGrpSpPr>
        <p:grpSpPr bwMode="auto">
          <a:xfrm>
            <a:off x="609600" y="1828800"/>
            <a:ext cx="427038" cy="762000"/>
            <a:chOff x="624" y="1248"/>
            <a:chExt cx="269" cy="480"/>
          </a:xfrm>
        </p:grpSpPr>
        <p:sp>
          <p:nvSpPr>
            <p:cNvPr id="40085" name="Freeform 31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0086" name="Text Box 32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grpSp>
        <p:nvGrpSpPr>
          <p:cNvPr id="39964" name="Group 33"/>
          <p:cNvGrpSpPr>
            <a:grpSpLocks/>
          </p:cNvGrpSpPr>
          <p:nvPr/>
        </p:nvGrpSpPr>
        <p:grpSpPr bwMode="auto">
          <a:xfrm>
            <a:off x="4876800" y="1600200"/>
            <a:ext cx="427038" cy="762000"/>
            <a:chOff x="624" y="1248"/>
            <a:chExt cx="269" cy="480"/>
          </a:xfrm>
        </p:grpSpPr>
        <p:sp>
          <p:nvSpPr>
            <p:cNvPr id="40083" name="Freeform 34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0084" name="Text Box 35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sp>
        <p:nvSpPr>
          <p:cNvPr id="39965" name="Line 36"/>
          <p:cNvSpPr>
            <a:spLocks noChangeShapeType="1"/>
          </p:cNvSpPr>
          <p:nvPr/>
        </p:nvSpPr>
        <p:spPr bwMode="auto">
          <a:xfrm>
            <a:off x="1066800" y="328295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66" name="Line 37"/>
          <p:cNvSpPr>
            <a:spLocks noChangeShapeType="1"/>
          </p:cNvSpPr>
          <p:nvPr/>
        </p:nvSpPr>
        <p:spPr bwMode="auto">
          <a:xfrm>
            <a:off x="990600" y="2209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67" name="Line 38"/>
          <p:cNvSpPr>
            <a:spLocks noChangeShapeType="1"/>
          </p:cNvSpPr>
          <p:nvPr/>
        </p:nvSpPr>
        <p:spPr bwMode="auto">
          <a:xfrm flipV="1">
            <a:off x="1066800" y="1447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68" name="Line 39"/>
          <p:cNvSpPr>
            <a:spLocks noChangeShapeType="1"/>
          </p:cNvSpPr>
          <p:nvPr/>
        </p:nvSpPr>
        <p:spPr bwMode="auto">
          <a:xfrm flipH="1">
            <a:off x="714375" y="1447800"/>
            <a:ext cx="428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69" name="Line 40"/>
          <p:cNvSpPr>
            <a:spLocks noChangeShapeType="1"/>
          </p:cNvSpPr>
          <p:nvPr/>
        </p:nvSpPr>
        <p:spPr bwMode="auto">
          <a:xfrm>
            <a:off x="538163" y="1938338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70" name="Line 41"/>
          <p:cNvSpPr>
            <a:spLocks noChangeShapeType="1"/>
          </p:cNvSpPr>
          <p:nvPr/>
        </p:nvSpPr>
        <p:spPr bwMode="auto">
          <a:xfrm flipV="1">
            <a:off x="457200" y="3276600"/>
            <a:ext cx="1524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71" name="Line 42"/>
          <p:cNvSpPr>
            <a:spLocks noChangeShapeType="1"/>
          </p:cNvSpPr>
          <p:nvPr/>
        </p:nvSpPr>
        <p:spPr bwMode="auto">
          <a:xfrm flipV="1">
            <a:off x="533400" y="2438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72" name="Line 43"/>
          <p:cNvSpPr>
            <a:spLocks noChangeShapeType="1"/>
          </p:cNvSpPr>
          <p:nvPr/>
        </p:nvSpPr>
        <p:spPr bwMode="auto">
          <a:xfrm>
            <a:off x="533400" y="24384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73" name="Line 44"/>
          <p:cNvSpPr>
            <a:spLocks noChangeShapeType="1"/>
          </p:cNvSpPr>
          <p:nvPr/>
        </p:nvSpPr>
        <p:spPr bwMode="auto">
          <a:xfrm flipV="1">
            <a:off x="76200" y="12192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74" name="Line 45"/>
          <p:cNvSpPr>
            <a:spLocks noChangeShapeType="1"/>
          </p:cNvSpPr>
          <p:nvPr/>
        </p:nvSpPr>
        <p:spPr bwMode="auto">
          <a:xfrm>
            <a:off x="76200" y="1219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75" name="Line 46"/>
          <p:cNvSpPr>
            <a:spLocks noChangeShapeType="1"/>
          </p:cNvSpPr>
          <p:nvPr/>
        </p:nvSpPr>
        <p:spPr bwMode="auto">
          <a:xfrm>
            <a:off x="76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76" name="Line 47"/>
          <p:cNvSpPr>
            <a:spLocks noChangeShapeType="1"/>
          </p:cNvSpPr>
          <p:nvPr/>
        </p:nvSpPr>
        <p:spPr bwMode="auto">
          <a:xfrm>
            <a:off x="1600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77" name="Line 48"/>
          <p:cNvSpPr>
            <a:spLocks noChangeShapeType="1"/>
          </p:cNvSpPr>
          <p:nvPr/>
        </p:nvSpPr>
        <p:spPr bwMode="auto">
          <a:xfrm>
            <a:off x="1676400" y="2895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78" name="Line 49"/>
          <p:cNvSpPr>
            <a:spLocks noChangeShapeType="1"/>
          </p:cNvSpPr>
          <p:nvPr/>
        </p:nvSpPr>
        <p:spPr bwMode="auto">
          <a:xfrm>
            <a:off x="1676400" y="4267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79" name="Line 50"/>
          <p:cNvSpPr>
            <a:spLocks noChangeShapeType="1"/>
          </p:cNvSpPr>
          <p:nvPr/>
        </p:nvSpPr>
        <p:spPr bwMode="auto">
          <a:xfrm>
            <a:off x="1676400" y="2895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80" name="Line 51"/>
          <p:cNvSpPr>
            <a:spLocks noChangeShapeType="1"/>
          </p:cNvSpPr>
          <p:nvPr/>
        </p:nvSpPr>
        <p:spPr bwMode="auto">
          <a:xfrm>
            <a:off x="1676400" y="3124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81" name="Line 52"/>
          <p:cNvSpPr>
            <a:spLocks noChangeShapeType="1"/>
          </p:cNvSpPr>
          <p:nvPr/>
        </p:nvSpPr>
        <p:spPr bwMode="auto">
          <a:xfrm>
            <a:off x="3581400" y="36576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82" name="Line 53"/>
          <p:cNvSpPr>
            <a:spLocks noChangeShapeType="1"/>
          </p:cNvSpPr>
          <p:nvPr/>
        </p:nvSpPr>
        <p:spPr bwMode="auto">
          <a:xfrm>
            <a:off x="3581400" y="3048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83" name="Line 54"/>
          <p:cNvSpPr>
            <a:spLocks noChangeShapeType="1"/>
          </p:cNvSpPr>
          <p:nvPr/>
        </p:nvSpPr>
        <p:spPr bwMode="auto">
          <a:xfrm>
            <a:off x="4419600" y="3657600"/>
            <a:ext cx="685800" cy="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84" name="Line 55"/>
          <p:cNvSpPr>
            <a:spLocks noChangeShapeType="1"/>
          </p:cNvSpPr>
          <p:nvPr/>
        </p:nvSpPr>
        <p:spPr bwMode="auto">
          <a:xfrm>
            <a:off x="4419600" y="3124200"/>
            <a:ext cx="685800" cy="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85" name="Line 56"/>
          <p:cNvSpPr>
            <a:spLocks noChangeShapeType="1"/>
          </p:cNvSpPr>
          <p:nvPr/>
        </p:nvSpPr>
        <p:spPr bwMode="auto">
          <a:xfrm flipV="1">
            <a:off x="1600200" y="22098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86" name="Line 57"/>
          <p:cNvSpPr>
            <a:spLocks noChangeShapeType="1"/>
          </p:cNvSpPr>
          <p:nvPr/>
        </p:nvSpPr>
        <p:spPr bwMode="auto">
          <a:xfrm>
            <a:off x="4419600" y="2209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87" name="Line 58"/>
          <p:cNvSpPr>
            <a:spLocks noChangeShapeType="1"/>
          </p:cNvSpPr>
          <p:nvPr/>
        </p:nvSpPr>
        <p:spPr bwMode="auto">
          <a:xfrm>
            <a:off x="4419600" y="4267200"/>
            <a:ext cx="685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88" name="Line 59"/>
          <p:cNvSpPr>
            <a:spLocks noChangeShapeType="1"/>
          </p:cNvSpPr>
          <p:nvPr/>
        </p:nvSpPr>
        <p:spPr bwMode="auto">
          <a:xfrm flipV="1">
            <a:off x="4648200" y="17526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89" name="Line 60"/>
          <p:cNvSpPr>
            <a:spLocks noChangeShapeType="1"/>
          </p:cNvSpPr>
          <p:nvPr/>
        </p:nvSpPr>
        <p:spPr bwMode="auto">
          <a:xfrm>
            <a:off x="4648200" y="1752600"/>
            <a:ext cx="228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90" name="AutoShape 61"/>
          <p:cNvSpPr>
            <a:spLocks noChangeArrowheads="1"/>
          </p:cNvSpPr>
          <p:nvPr/>
        </p:nvSpPr>
        <p:spPr bwMode="auto">
          <a:xfrm rot="-5400000">
            <a:off x="47815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sp>
        <p:nvSpPr>
          <p:cNvPr id="39991" name="Line 62"/>
          <p:cNvSpPr>
            <a:spLocks noChangeShapeType="1"/>
          </p:cNvSpPr>
          <p:nvPr/>
        </p:nvSpPr>
        <p:spPr bwMode="auto">
          <a:xfrm>
            <a:off x="5257800" y="1981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92" name="Line 63"/>
          <p:cNvSpPr>
            <a:spLocks noChangeShapeType="1"/>
          </p:cNvSpPr>
          <p:nvPr/>
        </p:nvSpPr>
        <p:spPr bwMode="auto">
          <a:xfrm>
            <a:off x="67056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93" name="Line 64"/>
          <p:cNvSpPr>
            <a:spLocks noChangeShapeType="1"/>
          </p:cNvSpPr>
          <p:nvPr/>
        </p:nvSpPr>
        <p:spPr bwMode="auto">
          <a:xfrm flipV="1">
            <a:off x="6934200" y="2819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94" name="Line 65"/>
          <p:cNvSpPr>
            <a:spLocks noChangeShapeType="1"/>
          </p:cNvSpPr>
          <p:nvPr/>
        </p:nvSpPr>
        <p:spPr bwMode="auto">
          <a:xfrm>
            <a:off x="6934200" y="2819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95" name="Line 66"/>
          <p:cNvSpPr>
            <a:spLocks noChangeShapeType="1"/>
          </p:cNvSpPr>
          <p:nvPr/>
        </p:nvSpPr>
        <p:spPr bwMode="auto">
          <a:xfrm>
            <a:off x="7696200" y="3352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96" name="Line 67"/>
          <p:cNvSpPr>
            <a:spLocks noChangeShapeType="1"/>
          </p:cNvSpPr>
          <p:nvPr/>
        </p:nvSpPr>
        <p:spPr bwMode="auto">
          <a:xfrm>
            <a:off x="83058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97" name="Line 68"/>
          <p:cNvSpPr>
            <a:spLocks noChangeShapeType="1"/>
          </p:cNvSpPr>
          <p:nvPr/>
        </p:nvSpPr>
        <p:spPr bwMode="auto">
          <a:xfrm>
            <a:off x="4495800" y="36576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98" name="Line 69"/>
          <p:cNvSpPr>
            <a:spLocks noChangeShapeType="1"/>
          </p:cNvSpPr>
          <p:nvPr/>
        </p:nvSpPr>
        <p:spPr bwMode="auto">
          <a:xfrm>
            <a:off x="4495800" y="4495800"/>
            <a:ext cx="17526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99" name="Line 70"/>
          <p:cNvSpPr>
            <a:spLocks noChangeShapeType="1"/>
          </p:cNvSpPr>
          <p:nvPr/>
        </p:nvSpPr>
        <p:spPr bwMode="auto">
          <a:xfrm>
            <a:off x="2286000" y="38862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000" name="Line 71"/>
          <p:cNvSpPr>
            <a:spLocks noChangeShapeType="1"/>
          </p:cNvSpPr>
          <p:nvPr/>
        </p:nvSpPr>
        <p:spPr bwMode="auto">
          <a:xfrm>
            <a:off x="6705600" y="1981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001" name="Line 72"/>
          <p:cNvSpPr>
            <a:spLocks noChangeShapeType="1"/>
          </p:cNvSpPr>
          <p:nvPr/>
        </p:nvSpPr>
        <p:spPr bwMode="auto">
          <a:xfrm flipV="1">
            <a:off x="6934200" y="990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002" name="Line 73"/>
          <p:cNvSpPr>
            <a:spLocks noChangeShapeType="1"/>
          </p:cNvSpPr>
          <p:nvPr/>
        </p:nvSpPr>
        <p:spPr bwMode="auto">
          <a:xfrm flipH="1">
            <a:off x="719138" y="990600"/>
            <a:ext cx="6215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003" name="Text Box 74"/>
          <p:cNvSpPr txBox="1">
            <a:spLocks noChangeArrowheads="1"/>
          </p:cNvSpPr>
          <p:nvPr/>
        </p:nvSpPr>
        <p:spPr bwMode="auto">
          <a:xfrm>
            <a:off x="1143000" y="6035675"/>
            <a:ext cx="532262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IF/</a:t>
            </a:r>
          </a:p>
          <a:p>
            <a:r>
              <a:rPr lang="en-US" b="1" dirty="0">
                <a:latin typeface="Calibri" pitchFamily="34" charset="0"/>
              </a:rPr>
              <a:t>ID</a:t>
            </a:r>
          </a:p>
        </p:txBody>
      </p:sp>
      <p:sp>
        <p:nvSpPr>
          <p:cNvPr id="40004" name="Text Box 75"/>
          <p:cNvSpPr txBox="1">
            <a:spLocks noChangeArrowheads="1"/>
          </p:cNvSpPr>
          <p:nvPr/>
        </p:nvSpPr>
        <p:spPr bwMode="auto">
          <a:xfrm>
            <a:off x="3733800" y="6035675"/>
            <a:ext cx="612668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ID/</a:t>
            </a:r>
          </a:p>
          <a:p>
            <a:r>
              <a:rPr lang="en-US" b="1" dirty="0">
                <a:latin typeface="Calibri" pitchFamily="34" charset="0"/>
              </a:rPr>
              <a:t>EX</a:t>
            </a:r>
          </a:p>
        </p:txBody>
      </p:sp>
      <p:sp>
        <p:nvSpPr>
          <p:cNvPr id="40005" name="Text Box 76"/>
          <p:cNvSpPr txBox="1">
            <a:spLocks noChangeArrowheads="1"/>
          </p:cNvSpPr>
          <p:nvPr/>
        </p:nvSpPr>
        <p:spPr bwMode="auto">
          <a:xfrm>
            <a:off x="6016240" y="6035675"/>
            <a:ext cx="867545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EX/</a:t>
            </a:r>
          </a:p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0006" name="Text Box 77"/>
          <p:cNvSpPr txBox="1">
            <a:spLocks noChangeArrowheads="1"/>
          </p:cNvSpPr>
          <p:nvPr/>
        </p:nvSpPr>
        <p:spPr bwMode="auto">
          <a:xfrm>
            <a:off x="7595992" y="6035675"/>
            <a:ext cx="992579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r>
              <a:rPr lang="en-US" b="1" dirty="0">
                <a:latin typeface="Calibri" pitchFamily="34" charset="0"/>
              </a:rPr>
              <a:t>/</a:t>
            </a:r>
          </a:p>
          <a:p>
            <a:pPr algn="ctr"/>
            <a:r>
              <a:rPr lang="en-US" b="1" dirty="0">
                <a:latin typeface="Calibri" pitchFamily="34" charset="0"/>
              </a:rPr>
              <a:t>WB</a:t>
            </a:r>
          </a:p>
        </p:txBody>
      </p:sp>
      <p:sp>
        <p:nvSpPr>
          <p:cNvPr id="40007" name="Line 78"/>
          <p:cNvSpPr>
            <a:spLocks noChangeShapeType="1"/>
          </p:cNvSpPr>
          <p:nvPr/>
        </p:nvSpPr>
        <p:spPr bwMode="auto">
          <a:xfrm>
            <a:off x="4410075" y="5410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008" name="Line 79"/>
          <p:cNvSpPr>
            <a:spLocks noChangeShapeType="1"/>
          </p:cNvSpPr>
          <p:nvPr/>
        </p:nvSpPr>
        <p:spPr bwMode="auto">
          <a:xfrm>
            <a:off x="6705600" y="5410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009" name="AutoShape 80"/>
          <p:cNvSpPr>
            <a:spLocks noChangeArrowheads="1"/>
          </p:cNvSpPr>
          <p:nvPr/>
        </p:nvSpPr>
        <p:spPr bwMode="auto">
          <a:xfrm rot="-5400000">
            <a:off x="1562100" y="3336925"/>
            <a:ext cx="533400" cy="190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X</a:t>
            </a:r>
          </a:p>
        </p:txBody>
      </p:sp>
      <p:sp>
        <p:nvSpPr>
          <p:cNvPr id="40010" name="Line 81"/>
          <p:cNvSpPr>
            <a:spLocks noChangeShapeType="1"/>
          </p:cNvSpPr>
          <p:nvPr/>
        </p:nvSpPr>
        <p:spPr bwMode="auto">
          <a:xfrm>
            <a:off x="1676400" y="5410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011" name="Rectangle 82"/>
          <p:cNvSpPr>
            <a:spLocks noChangeArrowheads="1"/>
          </p:cNvSpPr>
          <p:nvPr/>
        </p:nvSpPr>
        <p:spPr bwMode="auto">
          <a:xfrm>
            <a:off x="3962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add</a:t>
            </a:r>
          </a:p>
        </p:txBody>
      </p:sp>
      <p:sp>
        <p:nvSpPr>
          <p:cNvPr id="40012" name="Rectangle 83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 </a:t>
            </a:r>
          </a:p>
        </p:txBody>
      </p:sp>
      <p:sp>
        <p:nvSpPr>
          <p:cNvPr id="40013" name="Rectangle 84"/>
          <p:cNvSpPr>
            <a:spLocks noChangeArrowheads="1"/>
          </p:cNvSpPr>
          <p:nvPr/>
        </p:nvSpPr>
        <p:spPr bwMode="auto">
          <a:xfrm>
            <a:off x="3962400" y="3505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10</a:t>
            </a:r>
          </a:p>
        </p:txBody>
      </p:sp>
      <p:sp>
        <p:nvSpPr>
          <p:cNvPr id="40014" name="Rectangle 85"/>
          <p:cNvSpPr>
            <a:spLocks noChangeArrowheads="1"/>
          </p:cNvSpPr>
          <p:nvPr/>
        </p:nvSpPr>
        <p:spPr bwMode="auto">
          <a:xfrm>
            <a:off x="3962400" y="2895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</a:t>
            </a:r>
          </a:p>
        </p:txBody>
      </p:sp>
      <p:sp>
        <p:nvSpPr>
          <p:cNvPr id="40015" name="Rectangle 86"/>
          <p:cNvSpPr>
            <a:spLocks noChangeArrowheads="1"/>
          </p:cNvSpPr>
          <p:nvPr/>
        </p:nvSpPr>
        <p:spPr bwMode="auto">
          <a:xfrm>
            <a:off x="39624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3</a:t>
            </a:r>
          </a:p>
        </p:txBody>
      </p:sp>
      <p:sp>
        <p:nvSpPr>
          <p:cNvPr id="40016" name="Rectangle 87"/>
          <p:cNvSpPr>
            <a:spLocks noChangeArrowheads="1"/>
          </p:cNvSpPr>
          <p:nvPr/>
        </p:nvSpPr>
        <p:spPr bwMode="auto">
          <a:xfrm>
            <a:off x="11430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4</a:t>
            </a:r>
          </a:p>
        </p:txBody>
      </p:sp>
      <p:sp>
        <p:nvSpPr>
          <p:cNvPr id="40017" name="Rectangle 88"/>
          <p:cNvSpPr>
            <a:spLocks noChangeArrowheads="1"/>
          </p:cNvSpPr>
          <p:nvPr/>
        </p:nvSpPr>
        <p:spPr bwMode="auto">
          <a:xfrm>
            <a:off x="6248400" y="1828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>
              <a:latin typeface="Calibri" pitchFamily="34" charset="0"/>
            </a:endParaRPr>
          </a:p>
        </p:txBody>
      </p:sp>
      <p:sp>
        <p:nvSpPr>
          <p:cNvPr id="40018" name="Rectangle 89"/>
          <p:cNvSpPr>
            <a:spLocks noChangeArrowheads="1"/>
          </p:cNvSpPr>
          <p:nvPr/>
        </p:nvSpPr>
        <p:spPr bwMode="auto">
          <a:xfrm>
            <a:off x="6248400" y="3200400"/>
            <a:ext cx="457200" cy="381000"/>
          </a:xfrm>
          <a:prstGeom prst="rect">
            <a:avLst/>
          </a:prstGeom>
          <a:solidFill>
            <a:srgbClr val="33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-32</a:t>
            </a:r>
          </a:p>
        </p:txBody>
      </p:sp>
      <p:sp>
        <p:nvSpPr>
          <p:cNvPr id="40019" name="Rectangle 90"/>
          <p:cNvSpPr>
            <a:spLocks noChangeArrowheads="1"/>
          </p:cNvSpPr>
          <p:nvPr/>
        </p:nvSpPr>
        <p:spPr bwMode="auto">
          <a:xfrm>
            <a:off x="6248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nor  </a:t>
            </a:r>
          </a:p>
        </p:txBody>
      </p:sp>
      <p:sp>
        <p:nvSpPr>
          <p:cNvPr id="40020" name="Rectangle 91"/>
          <p:cNvSpPr>
            <a:spLocks noChangeArrowheads="1"/>
          </p:cNvSpPr>
          <p:nvPr/>
        </p:nvSpPr>
        <p:spPr bwMode="auto">
          <a:xfrm>
            <a:off x="6248400" y="4343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40021" name="Rectangle 92"/>
          <p:cNvSpPr>
            <a:spLocks noChangeArrowheads="1"/>
          </p:cNvSpPr>
          <p:nvPr/>
        </p:nvSpPr>
        <p:spPr bwMode="auto">
          <a:xfrm>
            <a:off x="78486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add</a:t>
            </a:r>
          </a:p>
        </p:txBody>
      </p:sp>
      <p:sp>
        <p:nvSpPr>
          <p:cNvPr id="40022" name="Rectangle 93"/>
          <p:cNvSpPr>
            <a:spLocks noChangeArrowheads="1"/>
          </p:cNvSpPr>
          <p:nvPr/>
        </p:nvSpPr>
        <p:spPr bwMode="auto">
          <a:xfrm>
            <a:off x="7848600" y="2667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21</a:t>
            </a:r>
          </a:p>
        </p:txBody>
      </p:sp>
      <p:sp>
        <p:nvSpPr>
          <p:cNvPr id="40023" name="Rectangle 94"/>
          <p:cNvSpPr>
            <a:spLocks noChangeArrowheads="1"/>
          </p:cNvSpPr>
          <p:nvPr/>
        </p:nvSpPr>
        <p:spPr bwMode="auto">
          <a:xfrm>
            <a:off x="78486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 </a:t>
            </a:r>
          </a:p>
        </p:txBody>
      </p:sp>
      <p:sp>
        <p:nvSpPr>
          <p:cNvPr id="40024" name="Rectangle 95"/>
          <p:cNvSpPr>
            <a:spLocks noChangeArrowheads="1"/>
          </p:cNvSpPr>
          <p:nvPr/>
        </p:nvSpPr>
        <p:spPr bwMode="auto">
          <a:xfrm>
            <a:off x="6248400" y="2438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40025" name="Rectangle 96"/>
          <p:cNvSpPr>
            <a:spLocks noChangeArrowheads="1"/>
          </p:cNvSpPr>
          <p:nvPr/>
        </p:nvSpPr>
        <p:spPr bwMode="auto">
          <a:xfrm rot="5400000">
            <a:off x="609600" y="30480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lw</a:t>
            </a:r>
            <a:r>
              <a:rPr lang="en-US" sz="1600" b="1" dirty="0">
                <a:latin typeface="Calibri" pitchFamily="34" charset="0"/>
              </a:rPr>
              <a:t>   3 6 10</a:t>
            </a:r>
          </a:p>
        </p:txBody>
      </p:sp>
      <p:sp>
        <p:nvSpPr>
          <p:cNvPr id="40026" name="Rectangle 97"/>
          <p:cNvSpPr>
            <a:spLocks noChangeArrowheads="1"/>
          </p:cNvSpPr>
          <p:nvPr/>
        </p:nvSpPr>
        <p:spPr bwMode="auto">
          <a:xfrm>
            <a:off x="3200400" y="2819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7</a:t>
            </a:r>
          </a:p>
        </p:txBody>
      </p:sp>
      <p:sp>
        <p:nvSpPr>
          <p:cNvPr id="40027" name="Rectangle 98"/>
          <p:cNvSpPr>
            <a:spLocks noChangeArrowheads="1"/>
          </p:cNvSpPr>
          <p:nvPr/>
        </p:nvSpPr>
        <p:spPr bwMode="auto">
          <a:xfrm>
            <a:off x="3200400" y="30480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10</a:t>
            </a:r>
          </a:p>
        </p:txBody>
      </p:sp>
      <p:sp>
        <p:nvSpPr>
          <p:cNvPr id="40028" name="Rectangle 99"/>
          <p:cNvSpPr>
            <a:spLocks noChangeArrowheads="1"/>
          </p:cNvSpPr>
          <p:nvPr/>
        </p:nvSpPr>
        <p:spPr bwMode="auto">
          <a:xfrm>
            <a:off x="3200400" y="3276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11</a:t>
            </a:r>
          </a:p>
        </p:txBody>
      </p:sp>
      <p:sp>
        <p:nvSpPr>
          <p:cNvPr id="40029" name="Rectangle 100"/>
          <p:cNvSpPr>
            <a:spLocks noChangeArrowheads="1"/>
          </p:cNvSpPr>
          <p:nvPr/>
        </p:nvSpPr>
        <p:spPr bwMode="auto">
          <a:xfrm>
            <a:off x="3200400" y="3505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77 </a:t>
            </a:r>
          </a:p>
        </p:txBody>
      </p:sp>
      <p:sp>
        <p:nvSpPr>
          <p:cNvPr id="40030" name="Rectangle 101"/>
          <p:cNvSpPr>
            <a:spLocks noChangeArrowheads="1"/>
          </p:cNvSpPr>
          <p:nvPr/>
        </p:nvSpPr>
        <p:spPr bwMode="auto">
          <a:xfrm>
            <a:off x="3200400" y="2590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14</a:t>
            </a:r>
          </a:p>
        </p:txBody>
      </p:sp>
      <p:sp>
        <p:nvSpPr>
          <p:cNvPr id="40031" name="Rectangle 102"/>
          <p:cNvSpPr>
            <a:spLocks noChangeArrowheads="1"/>
          </p:cNvSpPr>
          <p:nvPr/>
        </p:nvSpPr>
        <p:spPr bwMode="auto">
          <a:xfrm>
            <a:off x="3200400" y="3733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</a:t>
            </a:r>
          </a:p>
        </p:txBody>
      </p:sp>
      <p:sp>
        <p:nvSpPr>
          <p:cNvPr id="40032" name="Rectangle 103"/>
          <p:cNvSpPr>
            <a:spLocks noChangeArrowheads="1"/>
          </p:cNvSpPr>
          <p:nvPr/>
        </p:nvSpPr>
        <p:spPr bwMode="auto">
          <a:xfrm>
            <a:off x="3200400" y="23622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0</a:t>
            </a:r>
          </a:p>
        </p:txBody>
      </p:sp>
      <p:sp>
        <p:nvSpPr>
          <p:cNvPr id="40033" name="Rectangle 104"/>
          <p:cNvSpPr>
            <a:spLocks noChangeArrowheads="1"/>
          </p:cNvSpPr>
          <p:nvPr/>
        </p:nvSpPr>
        <p:spPr bwMode="auto">
          <a:xfrm>
            <a:off x="3200400" y="3962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8</a:t>
            </a:r>
          </a:p>
        </p:txBody>
      </p:sp>
      <p:sp>
        <p:nvSpPr>
          <p:cNvPr id="40034" name="Rectangle 105"/>
          <p:cNvSpPr>
            <a:spLocks noChangeArrowheads="1"/>
          </p:cNvSpPr>
          <p:nvPr/>
        </p:nvSpPr>
        <p:spPr bwMode="auto">
          <a:xfrm>
            <a:off x="2957513" y="2828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R2</a:t>
            </a:r>
          </a:p>
        </p:txBody>
      </p:sp>
      <p:sp>
        <p:nvSpPr>
          <p:cNvPr id="40035" name="Rectangle 106"/>
          <p:cNvSpPr>
            <a:spLocks noChangeArrowheads="1"/>
          </p:cNvSpPr>
          <p:nvPr/>
        </p:nvSpPr>
        <p:spPr bwMode="auto">
          <a:xfrm>
            <a:off x="2957513" y="3057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R3</a:t>
            </a:r>
          </a:p>
        </p:txBody>
      </p:sp>
      <p:sp>
        <p:nvSpPr>
          <p:cNvPr id="40036" name="Rectangle 107"/>
          <p:cNvSpPr>
            <a:spLocks noChangeArrowheads="1"/>
          </p:cNvSpPr>
          <p:nvPr/>
        </p:nvSpPr>
        <p:spPr bwMode="auto">
          <a:xfrm>
            <a:off x="2957513" y="3286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R4</a:t>
            </a:r>
          </a:p>
        </p:txBody>
      </p:sp>
      <p:sp>
        <p:nvSpPr>
          <p:cNvPr id="40037" name="Rectangle 108"/>
          <p:cNvSpPr>
            <a:spLocks noChangeArrowheads="1"/>
          </p:cNvSpPr>
          <p:nvPr/>
        </p:nvSpPr>
        <p:spPr bwMode="auto">
          <a:xfrm>
            <a:off x="2957513" y="3514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R5</a:t>
            </a:r>
          </a:p>
        </p:txBody>
      </p:sp>
      <p:sp>
        <p:nvSpPr>
          <p:cNvPr id="40038" name="Rectangle 109"/>
          <p:cNvSpPr>
            <a:spLocks noChangeArrowheads="1"/>
          </p:cNvSpPr>
          <p:nvPr/>
        </p:nvSpPr>
        <p:spPr bwMode="auto">
          <a:xfrm>
            <a:off x="2957513" y="2600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R1</a:t>
            </a:r>
          </a:p>
        </p:txBody>
      </p:sp>
      <p:sp>
        <p:nvSpPr>
          <p:cNvPr id="40039" name="Rectangle 110"/>
          <p:cNvSpPr>
            <a:spLocks noChangeArrowheads="1"/>
          </p:cNvSpPr>
          <p:nvPr/>
        </p:nvSpPr>
        <p:spPr bwMode="auto">
          <a:xfrm>
            <a:off x="2957513" y="3743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R6</a:t>
            </a:r>
          </a:p>
        </p:txBody>
      </p:sp>
      <p:sp>
        <p:nvSpPr>
          <p:cNvPr id="40040" name="Rectangle 111"/>
          <p:cNvSpPr>
            <a:spLocks noChangeArrowheads="1"/>
          </p:cNvSpPr>
          <p:nvPr/>
        </p:nvSpPr>
        <p:spPr bwMode="auto">
          <a:xfrm>
            <a:off x="2957513" y="2371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R0</a:t>
            </a:r>
          </a:p>
        </p:txBody>
      </p:sp>
      <p:sp>
        <p:nvSpPr>
          <p:cNvPr id="40041" name="Rectangle 112"/>
          <p:cNvSpPr>
            <a:spLocks noChangeArrowheads="1"/>
          </p:cNvSpPr>
          <p:nvPr/>
        </p:nvSpPr>
        <p:spPr bwMode="auto">
          <a:xfrm>
            <a:off x="2957513" y="3971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R7</a:t>
            </a:r>
          </a:p>
        </p:txBody>
      </p:sp>
      <p:sp>
        <p:nvSpPr>
          <p:cNvPr id="40042" name="Text Box 113"/>
          <p:cNvSpPr txBox="1">
            <a:spLocks noChangeArrowheads="1"/>
          </p:cNvSpPr>
          <p:nvPr/>
        </p:nvSpPr>
        <p:spPr bwMode="auto">
          <a:xfrm>
            <a:off x="2228850" y="2662238"/>
            <a:ext cx="48109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regA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40043" name="Text Box 114"/>
          <p:cNvSpPr txBox="1">
            <a:spLocks noChangeArrowheads="1"/>
          </p:cNvSpPr>
          <p:nvPr/>
        </p:nvSpPr>
        <p:spPr bwMode="auto">
          <a:xfrm>
            <a:off x="2233613" y="2886075"/>
            <a:ext cx="47468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regB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40044" name="Rectangle 115"/>
          <p:cNvSpPr>
            <a:spLocks noChangeArrowheads="1"/>
          </p:cNvSpPr>
          <p:nvPr/>
        </p:nvSpPr>
        <p:spPr bwMode="auto">
          <a:xfrm>
            <a:off x="19812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7</a:t>
            </a:r>
          </a:p>
        </p:txBody>
      </p:sp>
      <p:sp>
        <p:nvSpPr>
          <p:cNvPr id="40045" name="Rectangle 116"/>
          <p:cNvSpPr>
            <a:spLocks noChangeArrowheads="1"/>
          </p:cNvSpPr>
          <p:nvPr/>
        </p:nvSpPr>
        <p:spPr bwMode="auto">
          <a:xfrm>
            <a:off x="22098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 5</a:t>
            </a:r>
            <a:r>
              <a:rPr lang="en-US" b="1" dirty="0">
                <a:latin typeface="Calibri" pitchFamily="34" charset="0"/>
              </a:rPr>
              <a:t> </a:t>
            </a:r>
          </a:p>
        </p:txBody>
      </p:sp>
      <p:sp>
        <p:nvSpPr>
          <p:cNvPr id="40046" name="Rectangle 117"/>
          <p:cNvSpPr>
            <a:spLocks noChangeArrowheads="1"/>
          </p:cNvSpPr>
          <p:nvPr/>
        </p:nvSpPr>
        <p:spPr bwMode="auto">
          <a:xfrm>
            <a:off x="24384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3</a:t>
            </a:r>
          </a:p>
        </p:txBody>
      </p:sp>
      <p:sp>
        <p:nvSpPr>
          <p:cNvPr id="40047" name="Line 118"/>
          <p:cNvSpPr>
            <a:spLocks noChangeShapeType="1"/>
          </p:cNvSpPr>
          <p:nvPr/>
        </p:nvSpPr>
        <p:spPr bwMode="auto">
          <a:xfrm>
            <a:off x="2667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048" name="Line 119"/>
          <p:cNvSpPr>
            <a:spLocks noChangeShapeType="1"/>
          </p:cNvSpPr>
          <p:nvPr/>
        </p:nvSpPr>
        <p:spPr bwMode="auto">
          <a:xfrm flipV="1">
            <a:off x="2286000" y="38862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049" name="Text Box 120"/>
          <p:cNvSpPr txBox="1">
            <a:spLocks noChangeArrowheads="1"/>
          </p:cNvSpPr>
          <p:nvPr/>
        </p:nvSpPr>
        <p:spPr bwMode="auto">
          <a:xfrm>
            <a:off x="2209800" y="3657600"/>
            <a:ext cx="471488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latin typeface="Calibri" pitchFamily="34" charset="0"/>
              </a:rPr>
              <a:t>data</a:t>
            </a:r>
          </a:p>
        </p:txBody>
      </p:sp>
      <p:sp>
        <p:nvSpPr>
          <p:cNvPr id="40050" name="AutoShape 121"/>
          <p:cNvSpPr>
            <a:spLocks noChangeArrowheads="1"/>
          </p:cNvSpPr>
          <p:nvPr/>
        </p:nvSpPr>
        <p:spPr bwMode="auto">
          <a:xfrm rot="-5400000">
            <a:off x="4781550" y="27622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grpSp>
        <p:nvGrpSpPr>
          <p:cNvPr id="40051" name="Group 122"/>
          <p:cNvGrpSpPr>
            <a:grpSpLocks/>
          </p:cNvGrpSpPr>
          <p:nvPr/>
        </p:nvGrpSpPr>
        <p:grpSpPr bwMode="auto">
          <a:xfrm>
            <a:off x="3962400" y="5715000"/>
            <a:ext cx="4343400" cy="381000"/>
            <a:chOff x="2496" y="3600"/>
            <a:chExt cx="2736" cy="240"/>
          </a:xfrm>
        </p:grpSpPr>
        <p:sp>
          <p:nvSpPr>
            <p:cNvPr id="40080" name="Rectangle 123"/>
            <p:cNvSpPr>
              <a:spLocks noChangeArrowheads="1"/>
            </p:cNvSpPr>
            <p:nvPr/>
          </p:nvSpPr>
          <p:spPr bwMode="auto">
            <a:xfrm>
              <a:off x="2496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H2 </a:t>
              </a:r>
            </a:p>
          </p:txBody>
        </p:sp>
        <p:sp>
          <p:nvSpPr>
            <p:cNvPr id="40081" name="Rectangle 124"/>
            <p:cNvSpPr>
              <a:spLocks noChangeArrowheads="1"/>
            </p:cNvSpPr>
            <p:nvPr/>
          </p:nvSpPr>
          <p:spPr bwMode="auto">
            <a:xfrm>
              <a:off x="3936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H1</a:t>
              </a:r>
            </a:p>
          </p:txBody>
        </p:sp>
        <p:sp>
          <p:nvSpPr>
            <p:cNvPr id="40082" name="Rectangle 125"/>
            <p:cNvSpPr>
              <a:spLocks noChangeArrowheads="1"/>
            </p:cNvSpPr>
            <p:nvPr/>
          </p:nvSpPr>
          <p:spPr bwMode="auto">
            <a:xfrm>
              <a:off x="4944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 </a:t>
              </a:r>
            </a:p>
          </p:txBody>
        </p:sp>
      </p:grpSp>
      <p:sp>
        <p:nvSpPr>
          <p:cNvPr id="40052" name="Line 126"/>
          <p:cNvSpPr>
            <a:spLocks noChangeShapeType="1"/>
          </p:cNvSpPr>
          <p:nvPr/>
        </p:nvSpPr>
        <p:spPr bwMode="auto">
          <a:xfrm flipH="1">
            <a:off x="4953000" y="2819400"/>
            <a:ext cx="152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053" name="Line 127"/>
          <p:cNvSpPr>
            <a:spLocks noChangeShapeType="1"/>
          </p:cNvSpPr>
          <p:nvPr/>
        </p:nvSpPr>
        <p:spPr bwMode="auto">
          <a:xfrm flipH="1">
            <a:off x="4953000" y="40386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054" name="Line 128"/>
          <p:cNvSpPr>
            <a:spLocks noChangeShapeType="1"/>
          </p:cNvSpPr>
          <p:nvPr/>
        </p:nvSpPr>
        <p:spPr bwMode="auto">
          <a:xfrm>
            <a:off x="4953000" y="2819400"/>
            <a:ext cx="0" cy="2057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055" name="Line 129"/>
          <p:cNvSpPr>
            <a:spLocks noChangeShapeType="1"/>
          </p:cNvSpPr>
          <p:nvPr/>
        </p:nvSpPr>
        <p:spPr bwMode="auto">
          <a:xfrm>
            <a:off x="4953000" y="4876800"/>
            <a:ext cx="1905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056" name="Line 130"/>
          <p:cNvSpPr>
            <a:spLocks noChangeShapeType="1"/>
          </p:cNvSpPr>
          <p:nvPr/>
        </p:nvSpPr>
        <p:spPr bwMode="auto">
          <a:xfrm flipV="1">
            <a:off x="6858000" y="3429000"/>
            <a:ext cx="0" cy="1447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057" name="Line 131"/>
          <p:cNvSpPr>
            <a:spLocks noChangeShapeType="1"/>
          </p:cNvSpPr>
          <p:nvPr/>
        </p:nvSpPr>
        <p:spPr bwMode="auto">
          <a:xfrm>
            <a:off x="4419600" y="59436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058" name="Text Box 132"/>
          <p:cNvSpPr txBox="1">
            <a:spLocks noChangeArrowheads="1"/>
          </p:cNvSpPr>
          <p:nvPr/>
        </p:nvSpPr>
        <p:spPr bwMode="auto">
          <a:xfrm>
            <a:off x="3236913" y="76200"/>
            <a:ext cx="2547557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First half of cycle 5</a:t>
            </a:r>
          </a:p>
        </p:txBody>
      </p:sp>
      <p:sp>
        <p:nvSpPr>
          <p:cNvPr id="40059" name="Line 133"/>
          <p:cNvSpPr>
            <a:spLocks noChangeShapeType="1"/>
          </p:cNvSpPr>
          <p:nvPr/>
        </p:nvSpPr>
        <p:spPr bwMode="auto">
          <a:xfrm>
            <a:off x="6705600" y="59436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060" name="Text Box 134"/>
          <p:cNvSpPr txBox="1">
            <a:spLocks noChangeArrowheads="1"/>
          </p:cNvSpPr>
          <p:nvPr/>
        </p:nvSpPr>
        <p:spPr bwMode="auto">
          <a:xfrm>
            <a:off x="1963738" y="2540000"/>
            <a:ext cx="31451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3</a:t>
            </a:r>
          </a:p>
        </p:txBody>
      </p:sp>
      <p:sp>
        <p:nvSpPr>
          <p:cNvPr id="313479" name="Text Box 135"/>
          <p:cNvSpPr txBox="1">
            <a:spLocks noChangeArrowheads="1"/>
          </p:cNvSpPr>
          <p:nvPr/>
        </p:nvSpPr>
        <p:spPr bwMode="auto">
          <a:xfrm>
            <a:off x="1600200" y="2209800"/>
            <a:ext cx="1069203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alibri" pitchFamily="34" charset="0"/>
              </a:rPr>
              <a:t>No Hazard</a:t>
            </a:r>
          </a:p>
        </p:txBody>
      </p:sp>
      <p:sp>
        <p:nvSpPr>
          <p:cNvPr id="40062" name="Line 136"/>
          <p:cNvSpPr>
            <a:spLocks noChangeShapeType="1"/>
          </p:cNvSpPr>
          <p:nvPr/>
        </p:nvSpPr>
        <p:spPr bwMode="auto">
          <a:xfrm flipH="1">
            <a:off x="2286000" y="5105400"/>
            <a:ext cx="678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" name="Group 137"/>
          <p:cNvGrpSpPr>
            <a:grpSpLocks/>
          </p:cNvGrpSpPr>
          <p:nvPr/>
        </p:nvGrpSpPr>
        <p:grpSpPr bwMode="auto">
          <a:xfrm>
            <a:off x="4748213" y="2590800"/>
            <a:ext cx="4319587" cy="2514600"/>
            <a:chOff x="2991" y="1632"/>
            <a:chExt cx="2721" cy="1584"/>
          </a:xfrm>
        </p:grpSpPr>
        <p:sp>
          <p:nvSpPr>
            <p:cNvPr id="40065" name="Line 138"/>
            <p:cNvSpPr>
              <a:spLocks noChangeShapeType="1"/>
            </p:cNvSpPr>
            <p:nvPr/>
          </p:nvSpPr>
          <p:spPr bwMode="auto">
            <a:xfrm flipH="1">
              <a:off x="3024" y="163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40066" name="Group 139"/>
            <p:cNvGrpSpPr>
              <a:grpSpLocks/>
            </p:cNvGrpSpPr>
            <p:nvPr/>
          </p:nvGrpSpPr>
          <p:grpSpPr bwMode="auto">
            <a:xfrm>
              <a:off x="2991" y="1728"/>
              <a:ext cx="2721" cy="1488"/>
              <a:chOff x="2991" y="1728"/>
              <a:chExt cx="2721" cy="1488"/>
            </a:xfrm>
          </p:grpSpPr>
          <p:grpSp>
            <p:nvGrpSpPr>
              <p:cNvPr id="40068" name="Group 140"/>
              <p:cNvGrpSpPr>
                <a:grpSpLocks/>
              </p:cNvGrpSpPr>
              <p:nvPr/>
            </p:nvGrpSpPr>
            <p:grpSpPr bwMode="auto">
              <a:xfrm>
                <a:off x="3024" y="1776"/>
                <a:ext cx="2688" cy="1440"/>
                <a:chOff x="3024" y="1776"/>
                <a:chExt cx="2688" cy="1440"/>
              </a:xfrm>
            </p:grpSpPr>
            <p:grpSp>
              <p:nvGrpSpPr>
                <p:cNvPr id="40075" name="Group 141"/>
                <p:cNvGrpSpPr>
                  <a:grpSpLocks/>
                </p:cNvGrpSpPr>
                <p:nvPr/>
              </p:nvGrpSpPr>
              <p:grpSpPr bwMode="auto">
                <a:xfrm>
                  <a:off x="5232" y="1776"/>
                  <a:ext cx="480" cy="1440"/>
                  <a:chOff x="5232" y="1776"/>
                  <a:chExt cx="480" cy="1440"/>
                </a:xfrm>
              </p:grpSpPr>
              <p:sp>
                <p:nvSpPr>
                  <p:cNvPr id="40077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5631" y="1920"/>
                    <a:ext cx="81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 dirty="0">
                      <a:latin typeface="Calibri" pitchFamily="34" charset="0"/>
                    </a:endParaRPr>
                  </a:p>
                </p:txBody>
              </p:sp>
              <p:sp>
                <p:nvSpPr>
                  <p:cNvPr id="40078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5232" y="1776"/>
                    <a:ext cx="192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 dirty="0">
                      <a:latin typeface="Calibri" pitchFamily="34" charset="0"/>
                    </a:endParaRPr>
                  </a:p>
                </p:txBody>
              </p:sp>
              <p:sp>
                <p:nvSpPr>
                  <p:cNvPr id="40079" name="Line 144"/>
                  <p:cNvSpPr>
                    <a:spLocks noChangeShapeType="1"/>
                  </p:cNvSpPr>
                  <p:nvPr/>
                </p:nvSpPr>
                <p:spPr bwMode="auto">
                  <a:xfrm>
                    <a:off x="5712" y="1920"/>
                    <a:ext cx="0" cy="1296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 dirty="0">
                      <a:latin typeface="Calibri" pitchFamily="34" charset="0"/>
                    </a:endParaRPr>
                  </a:p>
                </p:txBody>
              </p:sp>
            </p:grpSp>
            <p:sp>
              <p:nvSpPr>
                <p:cNvPr id="40076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3024" y="3216"/>
                  <a:ext cx="2688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 dirty="0">
                    <a:latin typeface="Calibri" pitchFamily="34" charset="0"/>
                  </a:endParaRPr>
                </a:p>
              </p:txBody>
            </p:sp>
          </p:grpSp>
          <p:sp>
            <p:nvSpPr>
              <p:cNvPr id="40069" name="Line 146"/>
              <p:cNvSpPr>
                <a:spLocks noChangeShapeType="1"/>
              </p:cNvSpPr>
              <p:nvPr/>
            </p:nvSpPr>
            <p:spPr bwMode="auto">
              <a:xfrm flipH="1">
                <a:off x="3024" y="2400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0070" name="Line 147"/>
              <p:cNvSpPr>
                <a:spLocks noChangeShapeType="1"/>
              </p:cNvSpPr>
              <p:nvPr/>
            </p:nvSpPr>
            <p:spPr bwMode="auto">
              <a:xfrm>
                <a:off x="3024" y="2400"/>
                <a:ext cx="0" cy="8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grpSp>
            <p:nvGrpSpPr>
              <p:cNvPr id="40071" name="Group 148"/>
              <p:cNvGrpSpPr>
                <a:grpSpLocks/>
              </p:cNvGrpSpPr>
              <p:nvPr/>
            </p:nvGrpSpPr>
            <p:grpSpPr bwMode="auto">
              <a:xfrm>
                <a:off x="2991" y="1728"/>
                <a:ext cx="312" cy="716"/>
                <a:chOff x="2991" y="1728"/>
                <a:chExt cx="312" cy="716"/>
              </a:xfrm>
            </p:grpSpPr>
            <p:sp>
              <p:nvSpPr>
                <p:cNvPr id="40073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2991" y="2153"/>
                  <a:ext cx="312" cy="29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latin typeface="Calibri" pitchFamily="34" charset="0"/>
                    </a:rPr>
                    <a:t>21</a:t>
                  </a:r>
                </a:p>
              </p:txBody>
            </p:sp>
            <p:sp>
              <p:nvSpPr>
                <p:cNvPr id="40074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3072" y="1728"/>
                  <a:ext cx="214" cy="29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latin typeface="Calibri" pitchFamily="34" charset="0"/>
                    </a:rPr>
                    <a:t>1</a:t>
                  </a:r>
                </a:p>
              </p:txBody>
            </p:sp>
          </p:grpSp>
          <p:sp>
            <p:nvSpPr>
              <p:cNvPr id="40072" name="Line 151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26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40067" name="Line 152"/>
            <p:cNvSpPr>
              <a:spLocks noChangeShapeType="1"/>
            </p:cNvSpPr>
            <p:nvPr/>
          </p:nvSpPr>
          <p:spPr bwMode="auto">
            <a:xfrm flipV="1">
              <a:off x="3024" y="1632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313497" name="Freeform 153"/>
          <p:cNvSpPr>
            <a:spLocks/>
          </p:cNvSpPr>
          <p:nvPr/>
        </p:nvSpPr>
        <p:spPr bwMode="auto">
          <a:xfrm>
            <a:off x="4419600" y="4267200"/>
            <a:ext cx="1143000" cy="1676400"/>
          </a:xfrm>
          <a:custGeom>
            <a:avLst/>
            <a:gdLst>
              <a:gd name="T0" fmla="*/ 0 w 720"/>
              <a:gd name="T1" fmla="*/ 2147483647 h 1056"/>
              <a:gd name="T2" fmla="*/ 2147483647 w 720"/>
              <a:gd name="T3" fmla="*/ 2147483647 h 1056"/>
              <a:gd name="T4" fmla="*/ 2147483647 w 720"/>
              <a:gd name="T5" fmla="*/ 0 h 1056"/>
              <a:gd name="T6" fmla="*/ 0 60000 65536"/>
              <a:gd name="T7" fmla="*/ 0 60000 65536"/>
              <a:gd name="T8" fmla="*/ 0 60000 65536"/>
              <a:gd name="T9" fmla="*/ 0 w 720"/>
              <a:gd name="T10" fmla="*/ 0 h 1056"/>
              <a:gd name="T11" fmla="*/ 720 w 720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1056">
                <a:moveTo>
                  <a:pt x="0" y="1056"/>
                </a:moveTo>
                <a:cubicBezTo>
                  <a:pt x="264" y="784"/>
                  <a:pt x="528" y="512"/>
                  <a:pt x="624" y="336"/>
                </a:cubicBezTo>
                <a:cubicBezTo>
                  <a:pt x="720" y="160"/>
                  <a:pt x="648" y="80"/>
                  <a:pt x="57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696B6234-049C-5740-9D22-660CC44719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18" y="1074161"/>
            <a:ext cx="1346281" cy="985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479" grpId="0" autoUpdateAnimBg="0"/>
      <p:bldP spid="31349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3C218A-2C1E-4749-A9AF-6C133836FB2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0963" name="Line 2"/>
          <p:cNvSpPr>
            <a:spLocks noChangeShapeType="1"/>
          </p:cNvSpPr>
          <p:nvPr/>
        </p:nvSpPr>
        <p:spPr bwMode="auto">
          <a:xfrm>
            <a:off x="6019800" y="3429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964" name="Line 3"/>
          <p:cNvSpPr>
            <a:spLocks noChangeShapeType="1"/>
          </p:cNvSpPr>
          <p:nvPr/>
        </p:nvSpPr>
        <p:spPr bwMode="auto">
          <a:xfrm>
            <a:off x="5410200" y="2971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40965" name="Group 4"/>
          <p:cNvGrpSpPr>
            <a:grpSpLocks/>
          </p:cNvGrpSpPr>
          <p:nvPr/>
        </p:nvGrpSpPr>
        <p:grpSpPr bwMode="auto">
          <a:xfrm>
            <a:off x="1524000" y="2286000"/>
            <a:ext cx="1443038" cy="1676400"/>
            <a:chOff x="1248" y="1584"/>
            <a:chExt cx="816" cy="960"/>
          </a:xfrm>
        </p:grpSpPr>
        <p:sp>
          <p:nvSpPr>
            <p:cNvPr id="41100" name="Oval 5" descr="Weave"/>
            <p:cNvSpPr>
              <a:spLocks noChangeArrowheads="1"/>
            </p:cNvSpPr>
            <p:nvPr/>
          </p:nvSpPr>
          <p:spPr bwMode="auto">
            <a:xfrm>
              <a:off x="1248" y="1728"/>
              <a:ext cx="816" cy="816"/>
            </a:xfrm>
            <a:prstGeom prst="ellipse">
              <a:avLst/>
            </a:prstGeom>
            <a:pattFill prst="weave">
              <a:fgClr>
                <a:srgbClr val="FF9900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41101" name="Text Box 6"/>
            <p:cNvSpPr txBox="1">
              <a:spLocks noChangeArrowheads="1"/>
            </p:cNvSpPr>
            <p:nvPr/>
          </p:nvSpPr>
          <p:spPr bwMode="auto">
            <a:xfrm>
              <a:off x="1248" y="1584"/>
              <a:ext cx="324" cy="1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  <a:latin typeface="Calibri" pitchFamily="34" charset="0"/>
                </a:rPr>
                <a:t>           </a:t>
              </a:r>
            </a:p>
          </p:txBody>
        </p:sp>
      </p:grpSp>
      <p:sp>
        <p:nvSpPr>
          <p:cNvPr id="40966" name="Line 7"/>
          <p:cNvSpPr>
            <a:spLocks noChangeShapeType="1"/>
          </p:cNvSpPr>
          <p:nvPr/>
        </p:nvSpPr>
        <p:spPr bwMode="auto">
          <a:xfrm>
            <a:off x="1676400" y="33528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967" name="Line 8"/>
          <p:cNvSpPr>
            <a:spLocks noChangeShapeType="1"/>
          </p:cNvSpPr>
          <p:nvPr/>
        </p:nvSpPr>
        <p:spPr bwMode="auto">
          <a:xfrm>
            <a:off x="1676400" y="35052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968" name="Line 9"/>
          <p:cNvSpPr>
            <a:spLocks noChangeShapeType="1"/>
          </p:cNvSpPr>
          <p:nvPr/>
        </p:nvSpPr>
        <p:spPr bwMode="auto">
          <a:xfrm>
            <a:off x="1905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969" name="Line 10"/>
          <p:cNvSpPr>
            <a:spLocks noChangeShapeType="1"/>
          </p:cNvSpPr>
          <p:nvPr/>
        </p:nvSpPr>
        <p:spPr bwMode="auto">
          <a:xfrm flipH="1" flipV="1">
            <a:off x="5410200" y="3886200"/>
            <a:ext cx="193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970" name="Line 11"/>
          <p:cNvSpPr>
            <a:spLocks noChangeShapeType="1"/>
          </p:cNvSpPr>
          <p:nvPr/>
        </p:nvSpPr>
        <p:spPr bwMode="auto">
          <a:xfrm flipV="1">
            <a:off x="5715000" y="25908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971" name="Rectangle 12"/>
          <p:cNvSpPr>
            <a:spLocks noChangeArrowheads="1"/>
          </p:cNvSpPr>
          <p:nvPr/>
        </p:nvSpPr>
        <p:spPr bwMode="auto">
          <a:xfrm>
            <a:off x="6248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0972" name="Line 13"/>
          <p:cNvSpPr>
            <a:spLocks noChangeShapeType="1"/>
          </p:cNvSpPr>
          <p:nvPr/>
        </p:nvSpPr>
        <p:spPr bwMode="auto">
          <a:xfrm>
            <a:off x="6705600" y="44958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973" name="Rectangle 14"/>
          <p:cNvSpPr>
            <a:spLocks noChangeArrowheads="1"/>
          </p:cNvSpPr>
          <p:nvPr/>
        </p:nvSpPr>
        <p:spPr bwMode="auto">
          <a:xfrm>
            <a:off x="152400" y="2933700"/>
            <a:ext cx="3048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PC</a:t>
            </a:r>
          </a:p>
        </p:txBody>
      </p:sp>
      <p:sp>
        <p:nvSpPr>
          <p:cNvPr id="40974" name="Rectangle 15"/>
          <p:cNvSpPr>
            <a:spLocks noChangeArrowheads="1"/>
          </p:cNvSpPr>
          <p:nvPr/>
        </p:nvSpPr>
        <p:spPr bwMode="auto">
          <a:xfrm>
            <a:off x="609600" y="2857500"/>
            <a:ext cx="4572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Inst</a:t>
            </a:r>
          </a:p>
          <a:p>
            <a:pPr algn="ctr"/>
            <a:r>
              <a:rPr lang="en-US" sz="1400" dirty="0" err="1">
                <a:latin typeface="Calibri" pitchFamily="34" charset="0"/>
              </a:rPr>
              <a:t>mem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0975" name="Rectangle 16"/>
          <p:cNvSpPr>
            <a:spLocks noChangeArrowheads="1"/>
          </p:cNvSpPr>
          <p:nvPr/>
        </p:nvSpPr>
        <p:spPr bwMode="auto">
          <a:xfrm rot="-5400000">
            <a:off x="2247900" y="28575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Calibri" pitchFamily="34" charset="0"/>
              </a:rPr>
              <a:t>Register file</a:t>
            </a: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40976" name="AutoShape 17"/>
          <p:cNvSpPr>
            <a:spLocks noChangeArrowheads="1"/>
          </p:cNvSpPr>
          <p:nvPr/>
        </p:nvSpPr>
        <p:spPr bwMode="auto">
          <a:xfrm rot="-5400000">
            <a:off x="8286750" y="29146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grpSp>
        <p:nvGrpSpPr>
          <p:cNvPr id="40977" name="Group 18"/>
          <p:cNvGrpSpPr>
            <a:grpSpLocks/>
          </p:cNvGrpSpPr>
          <p:nvPr/>
        </p:nvGrpSpPr>
        <p:grpSpPr bwMode="auto">
          <a:xfrm>
            <a:off x="5562600" y="2743200"/>
            <a:ext cx="531985" cy="1371600"/>
            <a:chOff x="-72" y="2365"/>
            <a:chExt cx="389" cy="1056"/>
          </a:xfrm>
        </p:grpSpPr>
        <p:sp>
          <p:nvSpPr>
            <p:cNvPr id="41098" name="Freeform 19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598 w 672"/>
                <a:gd name="T1" fmla="*/ 854 h 288"/>
                <a:gd name="T2" fmla="*/ 6438 w 672"/>
                <a:gd name="T3" fmla="*/ 0 h 288"/>
                <a:gd name="T4" fmla="*/ 4141 w 672"/>
                <a:gd name="T5" fmla="*/ 0 h 288"/>
                <a:gd name="T6" fmla="*/ 3679 w 672"/>
                <a:gd name="T7" fmla="*/ 285 h 288"/>
                <a:gd name="T8" fmla="*/ 2763 w 672"/>
                <a:gd name="T9" fmla="*/ 285 h 288"/>
                <a:gd name="T10" fmla="*/ 2296 w 672"/>
                <a:gd name="T11" fmla="*/ 0 h 288"/>
                <a:gd name="T12" fmla="*/ 0 w 672"/>
                <a:gd name="T13" fmla="*/ 0 h 288"/>
                <a:gd name="T14" fmla="*/ 1842 w 672"/>
                <a:gd name="T15" fmla="*/ 854 h 288"/>
                <a:gd name="T16" fmla="*/ 4598 w 672"/>
                <a:gd name="T17" fmla="*/ 854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1099" name="Text Box 20"/>
            <p:cNvSpPr txBox="1">
              <a:spLocks noChangeArrowheads="1"/>
            </p:cNvSpPr>
            <p:nvPr/>
          </p:nvSpPr>
          <p:spPr bwMode="auto">
            <a:xfrm>
              <a:off x="96" y="2630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A</a:t>
              </a:r>
            </a:p>
            <a:p>
              <a:r>
                <a:rPr lang="en-US" sz="1400" b="1" dirty="0">
                  <a:latin typeface="Calibri" pitchFamily="34" charset="0"/>
                </a:rPr>
                <a:t>L</a:t>
              </a:r>
            </a:p>
            <a:p>
              <a:r>
                <a:rPr lang="en-US" sz="1400" b="1" dirty="0">
                  <a:latin typeface="Calibri" pitchFamily="34" charset="0"/>
                </a:rPr>
                <a:t>U</a:t>
              </a:r>
            </a:p>
          </p:txBody>
        </p:sp>
      </p:grpSp>
      <p:sp>
        <p:nvSpPr>
          <p:cNvPr id="40978" name="AutoShape 21"/>
          <p:cNvSpPr>
            <a:spLocks noChangeArrowheads="1"/>
          </p:cNvSpPr>
          <p:nvPr/>
        </p:nvSpPr>
        <p:spPr bwMode="auto">
          <a:xfrm rot="5400000" flipH="1">
            <a:off x="171450" y="1047750"/>
            <a:ext cx="7620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X</a:t>
            </a:r>
          </a:p>
        </p:txBody>
      </p:sp>
      <p:sp>
        <p:nvSpPr>
          <p:cNvPr id="40979" name="Rectangle 22"/>
          <p:cNvSpPr>
            <a:spLocks noChangeArrowheads="1"/>
          </p:cNvSpPr>
          <p:nvPr/>
        </p:nvSpPr>
        <p:spPr bwMode="auto">
          <a:xfrm>
            <a:off x="304800" y="18288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1</a:t>
            </a:r>
          </a:p>
        </p:txBody>
      </p:sp>
      <p:sp>
        <p:nvSpPr>
          <p:cNvPr id="40980" name="Rectangle 23"/>
          <p:cNvSpPr>
            <a:spLocks noChangeArrowheads="1"/>
          </p:cNvSpPr>
          <p:nvPr/>
        </p:nvSpPr>
        <p:spPr bwMode="auto">
          <a:xfrm>
            <a:off x="1143000" y="800100"/>
            <a:ext cx="457200" cy="529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0981" name="Rectangle 24"/>
          <p:cNvSpPr>
            <a:spLocks noChangeArrowheads="1"/>
          </p:cNvSpPr>
          <p:nvPr/>
        </p:nvSpPr>
        <p:spPr bwMode="auto">
          <a:xfrm>
            <a:off x="3962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0982" name="Rectangle 25"/>
          <p:cNvSpPr>
            <a:spLocks noChangeArrowheads="1"/>
          </p:cNvSpPr>
          <p:nvPr/>
        </p:nvSpPr>
        <p:spPr bwMode="auto">
          <a:xfrm>
            <a:off x="7010400" y="2971800"/>
            <a:ext cx="6858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Data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memory</a:t>
            </a:r>
          </a:p>
        </p:txBody>
      </p:sp>
      <p:sp>
        <p:nvSpPr>
          <p:cNvPr id="40983" name="Rectangle 26"/>
          <p:cNvSpPr>
            <a:spLocks noChangeArrowheads="1"/>
          </p:cNvSpPr>
          <p:nvPr/>
        </p:nvSpPr>
        <p:spPr bwMode="auto">
          <a:xfrm>
            <a:off x="78486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40984" name="Group 27"/>
          <p:cNvGrpSpPr>
            <a:grpSpLocks/>
          </p:cNvGrpSpPr>
          <p:nvPr/>
        </p:nvGrpSpPr>
        <p:grpSpPr bwMode="auto">
          <a:xfrm>
            <a:off x="609600" y="1828800"/>
            <a:ext cx="427038" cy="762000"/>
            <a:chOff x="624" y="1248"/>
            <a:chExt cx="269" cy="480"/>
          </a:xfrm>
        </p:grpSpPr>
        <p:sp>
          <p:nvSpPr>
            <p:cNvPr id="41096" name="Freeform 28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1097" name="Text Box 29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grpSp>
        <p:nvGrpSpPr>
          <p:cNvPr id="40985" name="Group 30"/>
          <p:cNvGrpSpPr>
            <a:grpSpLocks/>
          </p:cNvGrpSpPr>
          <p:nvPr/>
        </p:nvGrpSpPr>
        <p:grpSpPr bwMode="auto">
          <a:xfrm>
            <a:off x="4876800" y="1600200"/>
            <a:ext cx="427038" cy="762000"/>
            <a:chOff x="624" y="1248"/>
            <a:chExt cx="269" cy="480"/>
          </a:xfrm>
        </p:grpSpPr>
        <p:sp>
          <p:nvSpPr>
            <p:cNvPr id="41094" name="Freeform 31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1095" name="Text Box 32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sp>
        <p:nvSpPr>
          <p:cNvPr id="40986" name="Line 33"/>
          <p:cNvSpPr>
            <a:spLocks noChangeShapeType="1"/>
          </p:cNvSpPr>
          <p:nvPr/>
        </p:nvSpPr>
        <p:spPr bwMode="auto">
          <a:xfrm>
            <a:off x="1066800" y="328295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987" name="Line 34"/>
          <p:cNvSpPr>
            <a:spLocks noChangeShapeType="1"/>
          </p:cNvSpPr>
          <p:nvPr/>
        </p:nvSpPr>
        <p:spPr bwMode="auto">
          <a:xfrm>
            <a:off x="990600" y="2209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988" name="Line 35"/>
          <p:cNvSpPr>
            <a:spLocks noChangeShapeType="1"/>
          </p:cNvSpPr>
          <p:nvPr/>
        </p:nvSpPr>
        <p:spPr bwMode="auto">
          <a:xfrm flipV="1">
            <a:off x="1066800" y="1447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989" name="Line 36"/>
          <p:cNvSpPr>
            <a:spLocks noChangeShapeType="1"/>
          </p:cNvSpPr>
          <p:nvPr/>
        </p:nvSpPr>
        <p:spPr bwMode="auto">
          <a:xfrm flipH="1">
            <a:off x="714375" y="1447800"/>
            <a:ext cx="428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990" name="Line 37"/>
          <p:cNvSpPr>
            <a:spLocks noChangeShapeType="1"/>
          </p:cNvSpPr>
          <p:nvPr/>
        </p:nvSpPr>
        <p:spPr bwMode="auto">
          <a:xfrm>
            <a:off x="538163" y="1938338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991" name="Line 38"/>
          <p:cNvSpPr>
            <a:spLocks noChangeShapeType="1"/>
          </p:cNvSpPr>
          <p:nvPr/>
        </p:nvSpPr>
        <p:spPr bwMode="auto">
          <a:xfrm flipV="1">
            <a:off x="457200" y="3276600"/>
            <a:ext cx="1524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992" name="Line 39"/>
          <p:cNvSpPr>
            <a:spLocks noChangeShapeType="1"/>
          </p:cNvSpPr>
          <p:nvPr/>
        </p:nvSpPr>
        <p:spPr bwMode="auto">
          <a:xfrm flipV="1">
            <a:off x="533400" y="2438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993" name="Line 40"/>
          <p:cNvSpPr>
            <a:spLocks noChangeShapeType="1"/>
          </p:cNvSpPr>
          <p:nvPr/>
        </p:nvSpPr>
        <p:spPr bwMode="auto">
          <a:xfrm>
            <a:off x="533400" y="24384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994" name="Line 41"/>
          <p:cNvSpPr>
            <a:spLocks noChangeShapeType="1"/>
          </p:cNvSpPr>
          <p:nvPr/>
        </p:nvSpPr>
        <p:spPr bwMode="auto">
          <a:xfrm flipV="1">
            <a:off x="76200" y="12192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995" name="Line 42"/>
          <p:cNvSpPr>
            <a:spLocks noChangeShapeType="1"/>
          </p:cNvSpPr>
          <p:nvPr/>
        </p:nvSpPr>
        <p:spPr bwMode="auto">
          <a:xfrm>
            <a:off x="76200" y="1219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996" name="Line 43"/>
          <p:cNvSpPr>
            <a:spLocks noChangeShapeType="1"/>
          </p:cNvSpPr>
          <p:nvPr/>
        </p:nvSpPr>
        <p:spPr bwMode="auto">
          <a:xfrm>
            <a:off x="76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997" name="Line 44"/>
          <p:cNvSpPr>
            <a:spLocks noChangeShapeType="1"/>
          </p:cNvSpPr>
          <p:nvPr/>
        </p:nvSpPr>
        <p:spPr bwMode="auto">
          <a:xfrm>
            <a:off x="1600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998" name="Line 45"/>
          <p:cNvSpPr>
            <a:spLocks noChangeShapeType="1"/>
          </p:cNvSpPr>
          <p:nvPr/>
        </p:nvSpPr>
        <p:spPr bwMode="auto">
          <a:xfrm>
            <a:off x="1676400" y="2895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999" name="Line 46"/>
          <p:cNvSpPr>
            <a:spLocks noChangeShapeType="1"/>
          </p:cNvSpPr>
          <p:nvPr/>
        </p:nvSpPr>
        <p:spPr bwMode="auto">
          <a:xfrm>
            <a:off x="1676400" y="4267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00" name="Line 47"/>
          <p:cNvSpPr>
            <a:spLocks noChangeShapeType="1"/>
          </p:cNvSpPr>
          <p:nvPr/>
        </p:nvSpPr>
        <p:spPr bwMode="auto">
          <a:xfrm>
            <a:off x="1676400" y="2895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01" name="Line 48"/>
          <p:cNvSpPr>
            <a:spLocks noChangeShapeType="1"/>
          </p:cNvSpPr>
          <p:nvPr/>
        </p:nvSpPr>
        <p:spPr bwMode="auto">
          <a:xfrm>
            <a:off x="1676400" y="3124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02" name="Line 49"/>
          <p:cNvSpPr>
            <a:spLocks noChangeShapeType="1"/>
          </p:cNvSpPr>
          <p:nvPr/>
        </p:nvSpPr>
        <p:spPr bwMode="auto">
          <a:xfrm>
            <a:off x="3581400" y="36576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03" name="Line 50"/>
          <p:cNvSpPr>
            <a:spLocks noChangeShapeType="1"/>
          </p:cNvSpPr>
          <p:nvPr/>
        </p:nvSpPr>
        <p:spPr bwMode="auto">
          <a:xfrm>
            <a:off x="3581400" y="30480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04" name="Line 51"/>
          <p:cNvSpPr>
            <a:spLocks noChangeShapeType="1"/>
          </p:cNvSpPr>
          <p:nvPr/>
        </p:nvSpPr>
        <p:spPr bwMode="auto">
          <a:xfrm>
            <a:off x="4419600" y="3657600"/>
            <a:ext cx="685800" cy="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05" name="Line 52"/>
          <p:cNvSpPr>
            <a:spLocks noChangeShapeType="1"/>
          </p:cNvSpPr>
          <p:nvPr/>
        </p:nvSpPr>
        <p:spPr bwMode="auto">
          <a:xfrm>
            <a:off x="4419600" y="3124200"/>
            <a:ext cx="685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06" name="Line 53"/>
          <p:cNvSpPr>
            <a:spLocks noChangeShapeType="1"/>
          </p:cNvSpPr>
          <p:nvPr/>
        </p:nvSpPr>
        <p:spPr bwMode="auto">
          <a:xfrm flipV="1">
            <a:off x="1600200" y="22098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07" name="Line 54"/>
          <p:cNvSpPr>
            <a:spLocks noChangeShapeType="1"/>
          </p:cNvSpPr>
          <p:nvPr/>
        </p:nvSpPr>
        <p:spPr bwMode="auto">
          <a:xfrm>
            <a:off x="4419600" y="2209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08" name="Line 55"/>
          <p:cNvSpPr>
            <a:spLocks noChangeShapeType="1"/>
          </p:cNvSpPr>
          <p:nvPr/>
        </p:nvSpPr>
        <p:spPr bwMode="auto">
          <a:xfrm>
            <a:off x="4419600" y="4267200"/>
            <a:ext cx="685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09" name="Line 56"/>
          <p:cNvSpPr>
            <a:spLocks noChangeShapeType="1"/>
          </p:cNvSpPr>
          <p:nvPr/>
        </p:nvSpPr>
        <p:spPr bwMode="auto">
          <a:xfrm flipV="1">
            <a:off x="4648200" y="17526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10" name="Line 57"/>
          <p:cNvSpPr>
            <a:spLocks noChangeShapeType="1"/>
          </p:cNvSpPr>
          <p:nvPr/>
        </p:nvSpPr>
        <p:spPr bwMode="auto">
          <a:xfrm>
            <a:off x="4648200" y="1752600"/>
            <a:ext cx="228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11" name="AutoShape 58"/>
          <p:cNvSpPr>
            <a:spLocks noChangeArrowheads="1"/>
          </p:cNvSpPr>
          <p:nvPr/>
        </p:nvSpPr>
        <p:spPr bwMode="auto">
          <a:xfrm rot="-5400000">
            <a:off x="47815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sp>
        <p:nvSpPr>
          <p:cNvPr id="41012" name="Line 59"/>
          <p:cNvSpPr>
            <a:spLocks noChangeShapeType="1"/>
          </p:cNvSpPr>
          <p:nvPr/>
        </p:nvSpPr>
        <p:spPr bwMode="auto">
          <a:xfrm>
            <a:off x="5257800" y="1981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13" name="Line 60"/>
          <p:cNvSpPr>
            <a:spLocks noChangeShapeType="1"/>
          </p:cNvSpPr>
          <p:nvPr/>
        </p:nvSpPr>
        <p:spPr bwMode="auto">
          <a:xfrm>
            <a:off x="67056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14" name="Line 61"/>
          <p:cNvSpPr>
            <a:spLocks noChangeShapeType="1"/>
          </p:cNvSpPr>
          <p:nvPr/>
        </p:nvSpPr>
        <p:spPr bwMode="auto">
          <a:xfrm flipV="1">
            <a:off x="6934200" y="2819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15" name="Line 62"/>
          <p:cNvSpPr>
            <a:spLocks noChangeShapeType="1"/>
          </p:cNvSpPr>
          <p:nvPr/>
        </p:nvSpPr>
        <p:spPr bwMode="auto">
          <a:xfrm>
            <a:off x="6934200" y="2819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16" name="Line 63"/>
          <p:cNvSpPr>
            <a:spLocks noChangeShapeType="1"/>
          </p:cNvSpPr>
          <p:nvPr/>
        </p:nvSpPr>
        <p:spPr bwMode="auto">
          <a:xfrm>
            <a:off x="7696200" y="3352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17" name="Line 64"/>
          <p:cNvSpPr>
            <a:spLocks noChangeShapeType="1"/>
          </p:cNvSpPr>
          <p:nvPr/>
        </p:nvSpPr>
        <p:spPr bwMode="auto">
          <a:xfrm>
            <a:off x="83058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18" name="Line 65"/>
          <p:cNvSpPr>
            <a:spLocks noChangeShapeType="1"/>
          </p:cNvSpPr>
          <p:nvPr/>
        </p:nvSpPr>
        <p:spPr bwMode="auto">
          <a:xfrm>
            <a:off x="8305800" y="28194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19" name="Line 66"/>
          <p:cNvSpPr>
            <a:spLocks noChangeShapeType="1"/>
          </p:cNvSpPr>
          <p:nvPr/>
        </p:nvSpPr>
        <p:spPr bwMode="auto">
          <a:xfrm>
            <a:off x="4495800" y="36576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20" name="Line 67"/>
          <p:cNvSpPr>
            <a:spLocks noChangeShapeType="1"/>
          </p:cNvSpPr>
          <p:nvPr/>
        </p:nvSpPr>
        <p:spPr bwMode="auto">
          <a:xfrm>
            <a:off x="4495800" y="4495800"/>
            <a:ext cx="17526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21" name="Line 68"/>
          <p:cNvSpPr>
            <a:spLocks noChangeShapeType="1"/>
          </p:cNvSpPr>
          <p:nvPr/>
        </p:nvSpPr>
        <p:spPr bwMode="auto">
          <a:xfrm>
            <a:off x="2286000" y="3886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22" name="Line 69"/>
          <p:cNvSpPr>
            <a:spLocks noChangeShapeType="1"/>
          </p:cNvSpPr>
          <p:nvPr/>
        </p:nvSpPr>
        <p:spPr bwMode="auto">
          <a:xfrm>
            <a:off x="6705600" y="1981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23" name="Line 70"/>
          <p:cNvSpPr>
            <a:spLocks noChangeShapeType="1"/>
          </p:cNvSpPr>
          <p:nvPr/>
        </p:nvSpPr>
        <p:spPr bwMode="auto">
          <a:xfrm flipV="1">
            <a:off x="6934200" y="990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24" name="Line 71"/>
          <p:cNvSpPr>
            <a:spLocks noChangeShapeType="1"/>
          </p:cNvSpPr>
          <p:nvPr/>
        </p:nvSpPr>
        <p:spPr bwMode="auto">
          <a:xfrm flipH="1">
            <a:off x="719138" y="990600"/>
            <a:ext cx="6215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25" name="Text Box 72"/>
          <p:cNvSpPr txBox="1">
            <a:spLocks noChangeArrowheads="1"/>
          </p:cNvSpPr>
          <p:nvPr/>
        </p:nvSpPr>
        <p:spPr bwMode="auto">
          <a:xfrm>
            <a:off x="1143000" y="6035675"/>
            <a:ext cx="532262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IF/</a:t>
            </a:r>
          </a:p>
          <a:p>
            <a:r>
              <a:rPr lang="en-US" b="1" dirty="0">
                <a:latin typeface="Calibri" pitchFamily="34" charset="0"/>
              </a:rPr>
              <a:t>ID</a:t>
            </a:r>
          </a:p>
        </p:txBody>
      </p:sp>
      <p:sp>
        <p:nvSpPr>
          <p:cNvPr id="41026" name="Text Box 73"/>
          <p:cNvSpPr txBox="1">
            <a:spLocks noChangeArrowheads="1"/>
          </p:cNvSpPr>
          <p:nvPr/>
        </p:nvSpPr>
        <p:spPr bwMode="auto">
          <a:xfrm>
            <a:off x="3733800" y="6035675"/>
            <a:ext cx="612668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ID/</a:t>
            </a:r>
          </a:p>
          <a:p>
            <a:r>
              <a:rPr lang="en-US" b="1" dirty="0">
                <a:latin typeface="Calibri" pitchFamily="34" charset="0"/>
              </a:rPr>
              <a:t>EX</a:t>
            </a:r>
          </a:p>
        </p:txBody>
      </p:sp>
      <p:sp>
        <p:nvSpPr>
          <p:cNvPr id="41027" name="Text Box 74"/>
          <p:cNvSpPr txBox="1">
            <a:spLocks noChangeArrowheads="1"/>
          </p:cNvSpPr>
          <p:nvPr/>
        </p:nvSpPr>
        <p:spPr bwMode="auto">
          <a:xfrm>
            <a:off x="6016240" y="6035675"/>
            <a:ext cx="867545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EX/</a:t>
            </a:r>
          </a:p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1028" name="Text Box 75"/>
          <p:cNvSpPr txBox="1">
            <a:spLocks noChangeArrowheads="1"/>
          </p:cNvSpPr>
          <p:nvPr/>
        </p:nvSpPr>
        <p:spPr bwMode="auto">
          <a:xfrm>
            <a:off x="7595992" y="6035675"/>
            <a:ext cx="992579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r>
              <a:rPr lang="en-US" b="1" dirty="0">
                <a:latin typeface="Calibri" pitchFamily="34" charset="0"/>
              </a:rPr>
              <a:t>/</a:t>
            </a:r>
          </a:p>
          <a:p>
            <a:pPr algn="ctr"/>
            <a:r>
              <a:rPr lang="en-US" b="1" dirty="0">
                <a:latin typeface="Calibri" pitchFamily="34" charset="0"/>
              </a:rPr>
              <a:t>WB</a:t>
            </a:r>
          </a:p>
        </p:txBody>
      </p:sp>
      <p:sp>
        <p:nvSpPr>
          <p:cNvPr id="41029" name="Line 76"/>
          <p:cNvSpPr>
            <a:spLocks noChangeShapeType="1"/>
          </p:cNvSpPr>
          <p:nvPr/>
        </p:nvSpPr>
        <p:spPr bwMode="auto">
          <a:xfrm>
            <a:off x="4410075" y="5410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30" name="Line 77"/>
          <p:cNvSpPr>
            <a:spLocks noChangeShapeType="1"/>
          </p:cNvSpPr>
          <p:nvPr/>
        </p:nvSpPr>
        <p:spPr bwMode="auto">
          <a:xfrm>
            <a:off x="6705600" y="5410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31" name="AutoShape 78"/>
          <p:cNvSpPr>
            <a:spLocks noChangeArrowheads="1"/>
          </p:cNvSpPr>
          <p:nvPr/>
        </p:nvSpPr>
        <p:spPr bwMode="auto">
          <a:xfrm rot="-5400000">
            <a:off x="1562100" y="3336925"/>
            <a:ext cx="533400" cy="190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X</a:t>
            </a:r>
          </a:p>
        </p:txBody>
      </p:sp>
      <p:sp>
        <p:nvSpPr>
          <p:cNvPr id="41032" name="Line 79"/>
          <p:cNvSpPr>
            <a:spLocks noChangeShapeType="1"/>
          </p:cNvSpPr>
          <p:nvPr/>
        </p:nvSpPr>
        <p:spPr bwMode="auto">
          <a:xfrm>
            <a:off x="1676400" y="5410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33" name="Rectangle 80"/>
          <p:cNvSpPr>
            <a:spLocks noChangeArrowheads="1"/>
          </p:cNvSpPr>
          <p:nvPr/>
        </p:nvSpPr>
        <p:spPr bwMode="auto">
          <a:xfrm>
            <a:off x="3962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lw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41034" name="Rectangle 81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 10</a:t>
            </a:r>
          </a:p>
        </p:txBody>
      </p:sp>
      <p:sp>
        <p:nvSpPr>
          <p:cNvPr id="41035" name="Rectangle 82"/>
          <p:cNvSpPr>
            <a:spLocks noChangeArrowheads="1"/>
          </p:cNvSpPr>
          <p:nvPr/>
        </p:nvSpPr>
        <p:spPr bwMode="auto">
          <a:xfrm>
            <a:off x="3962400" y="3505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</a:t>
            </a:r>
          </a:p>
        </p:txBody>
      </p:sp>
      <p:sp>
        <p:nvSpPr>
          <p:cNvPr id="41036" name="Rectangle 83"/>
          <p:cNvSpPr>
            <a:spLocks noChangeArrowheads="1"/>
          </p:cNvSpPr>
          <p:nvPr/>
        </p:nvSpPr>
        <p:spPr bwMode="auto">
          <a:xfrm>
            <a:off x="3962400" y="2895600"/>
            <a:ext cx="457200" cy="381000"/>
          </a:xfrm>
          <a:prstGeom prst="rect">
            <a:avLst/>
          </a:prstGeom>
          <a:solidFill>
            <a:srgbClr val="99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21</a:t>
            </a:r>
          </a:p>
        </p:txBody>
      </p:sp>
      <p:sp>
        <p:nvSpPr>
          <p:cNvPr id="41037" name="Rectangle 84"/>
          <p:cNvSpPr>
            <a:spLocks noChangeArrowheads="1"/>
          </p:cNvSpPr>
          <p:nvPr/>
        </p:nvSpPr>
        <p:spPr bwMode="auto">
          <a:xfrm>
            <a:off x="39624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4</a:t>
            </a:r>
          </a:p>
        </p:txBody>
      </p:sp>
      <p:sp>
        <p:nvSpPr>
          <p:cNvPr id="41038" name="Rectangle 85"/>
          <p:cNvSpPr>
            <a:spLocks noChangeArrowheads="1"/>
          </p:cNvSpPr>
          <p:nvPr/>
        </p:nvSpPr>
        <p:spPr bwMode="auto">
          <a:xfrm>
            <a:off x="11430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 5</a:t>
            </a:r>
          </a:p>
        </p:txBody>
      </p:sp>
      <p:sp>
        <p:nvSpPr>
          <p:cNvPr id="41039" name="Rectangle 86"/>
          <p:cNvSpPr>
            <a:spLocks noChangeArrowheads="1"/>
          </p:cNvSpPr>
          <p:nvPr/>
        </p:nvSpPr>
        <p:spPr bwMode="auto">
          <a:xfrm>
            <a:off x="6248400" y="1828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>
              <a:latin typeface="Calibri" pitchFamily="34" charset="0"/>
            </a:endParaRPr>
          </a:p>
        </p:txBody>
      </p:sp>
      <p:sp>
        <p:nvSpPr>
          <p:cNvPr id="41040" name="Rectangle 87"/>
          <p:cNvSpPr>
            <a:spLocks noChangeArrowheads="1"/>
          </p:cNvSpPr>
          <p:nvPr/>
        </p:nvSpPr>
        <p:spPr bwMode="auto">
          <a:xfrm>
            <a:off x="6248400" y="3200400"/>
            <a:ext cx="457200" cy="381000"/>
          </a:xfrm>
          <a:prstGeom prst="rect">
            <a:avLst/>
          </a:prstGeom>
          <a:solidFill>
            <a:srgbClr val="99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22</a:t>
            </a:r>
          </a:p>
        </p:txBody>
      </p:sp>
      <p:sp>
        <p:nvSpPr>
          <p:cNvPr id="41041" name="Rectangle 88"/>
          <p:cNvSpPr>
            <a:spLocks noChangeArrowheads="1"/>
          </p:cNvSpPr>
          <p:nvPr/>
        </p:nvSpPr>
        <p:spPr bwMode="auto">
          <a:xfrm>
            <a:off x="6248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add</a:t>
            </a:r>
          </a:p>
        </p:txBody>
      </p:sp>
      <p:sp>
        <p:nvSpPr>
          <p:cNvPr id="41042" name="Rectangle 89"/>
          <p:cNvSpPr>
            <a:spLocks noChangeArrowheads="1"/>
          </p:cNvSpPr>
          <p:nvPr/>
        </p:nvSpPr>
        <p:spPr bwMode="auto">
          <a:xfrm>
            <a:off x="6248400" y="4343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41043" name="Rectangle 90"/>
          <p:cNvSpPr>
            <a:spLocks noChangeArrowheads="1"/>
          </p:cNvSpPr>
          <p:nvPr/>
        </p:nvSpPr>
        <p:spPr bwMode="auto">
          <a:xfrm>
            <a:off x="78486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</a:t>
            </a:r>
            <a:r>
              <a:rPr lang="en-US" sz="1600" b="1" dirty="0" err="1">
                <a:latin typeface="Calibri" pitchFamily="34" charset="0"/>
              </a:rPr>
              <a:t>nand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41044" name="Rectangle 91"/>
          <p:cNvSpPr>
            <a:spLocks noChangeArrowheads="1"/>
          </p:cNvSpPr>
          <p:nvPr/>
        </p:nvSpPr>
        <p:spPr bwMode="auto">
          <a:xfrm>
            <a:off x="7848600" y="2667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-32</a:t>
            </a:r>
          </a:p>
        </p:txBody>
      </p:sp>
      <p:sp>
        <p:nvSpPr>
          <p:cNvPr id="41045" name="Rectangle 92"/>
          <p:cNvSpPr>
            <a:spLocks noChangeArrowheads="1"/>
          </p:cNvSpPr>
          <p:nvPr/>
        </p:nvSpPr>
        <p:spPr bwMode="auto">
          <a:xfrm>
            <a:off x="78486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 </a:t>
            </a:r>
          </a:p>
        </p:txBody>
      </p:sp>
      <p:sp>
        <p:nvSpPr>
          <p:cNvPr id="41046" name="Line 93"/>
          <p:cNvSpPr>
            <a:spLocks noChangeShapeType="1"/>
          </p:cNvSpPr>
          <p:nvPr/>
        </p:nvSpPr>
        <p:spPr bwMode="auto">
          <a:xfrm>
            <a:off x="8939213" y="3048000"/>
            <a:ext cx="1285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47" name="Line 94"/>
          <p:cNvSpPr>
            <a:spLocks noChangeShapeType="1"/>
          </p:cNvSpPr>
          <p:nvPr/>
        </p:nvSpPr>
        <p:spPr bwMode="auto">
          <a:xfrm>
            <a:off x="9067800" y="3048000"/>
            <a:ext cx="0" cy="2057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48" name="Rectangle 95"/>
          <p:cNvSpPr>
            <a:spLocks noChangeArrowheads="1"/>
          </p:cNvSpPr>
          <p:nvPr/>
        </p:nvSpPr>
        <p:spPr bwMode="auto">
          <a:xfrm>
            <a:off x="6248400" y="2438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41049" name="Rectangle 96"/>
          <p:cNvSpPr>
            <a:spLocks noChangeArrowheads="1"/>
          </p:cNvSpPr>
          <p:nvPr/>
        </p:nvSpPr>
        <p:spPr bwMode="auto">
          <a:xfrm rot="5400000">
            <a:off x="609600" y="30480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sw</a:t>
            </a:r>
            <a:r>
              <a:rPr lang="en-US" sz="1600" b="1" dirty="0">
                <a:latin typeface="Calibri" pitchFamily="34" charset="0"/>
              </a:rPr>
              <a:t>    6  2  12</a:t>
            </a:r>
          </a:p>
        </p:txBody>
      </p:sp>
      <p:sp>
        <p:nvSpPr>
          <p:cNvPr id="41050" name="Rectangle 97"/>
          <p:cNvSpPr>
            <a:spLocks noChangeArrowheads="1"/>
          </p:cNvSpPr>
          <p:nvPr/>
        </p:nvSpPr>
        <p:spPr bwMode="auto">
          <a:xfrm>
            <a:off x="3200400" y="2819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7</a:t>
            </a:r>
          </a:p>
        </p:txBody>
      </p:sp>
      <p:sp>
        <p:nvSpPr>
          <p:cNvPr id="41051" name="Rectangle 98"/>
          <p:cNvSpPr>
            <a:spLocks noChangeArrowheads="1"/>
          </p:cNvSpPr>
          <p:nvPr/>
        </p:nvSpPr>
        <p:spPr bwMode="auto">
          <a:xfrm>
            <a:off x="3200400" y="3048000"/>
            <a:ext cx="304800" cy="228600"/>
          </a:xfrm>
          <a:prstGeom prst="rect">
            <a:avLst/>
          </a:prstGeom>
          <a:solidFill>
            <a:srgbClr val="99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21</a:t>
            </a:r>
          </a:p>
        </p:txBody>
      </p:sp>
      <p:sp>
        <p:nvSpPr>
          <p:cNvPr id="41052" name="Rectangle 99"/>
          <p:cNvSpPr>
            <a:spLocks noChangeArrowheads="1"/>
          </p:cNvSpPr>
          <p:nvPr/>
        </p:nvSpPr>
        <p:spPr bwMode="auto">
          <a:xfrm>
            <a:off x="3200400" y="3276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11</a:t>
            </a:r>
          </a:p>
        </p:txBody>
      </p:sp>
      <p:sp>
        <p:nvSpPr>
          <p:cNvPr id="41053" name="Rectangle 100"/>
          <p:cNvSpPr>
            <a:spLocks noChangeArrowheads="1"/>
          </p:cNvSpPr>
          <p:nvPr/>
        </p:nvSpPr>
        <p:spPr bwMode="auto">
          <a:xfrm>
            <a:off x="3200400" y="3505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77</a:t>
            </a:r>
          </a:p>
        </p:txBody>
      </p:sp>
      <p:sp>
        <p:nvSpPr>
          <p:cNvPr id="41054" name="Rectangle 101"/>
          <p:cNvSpPr>
            <a:spLocks noChangeArrowheads="1"/>
          </p:cNvSpPr>
          <p:nvPr/>
        </p:nvSpPr>
        <p:spPr bwMode="auto">
          <a:xfrm>
            <a:off x="3200400" y="2590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14</a:t>
            </a:r>
          </a:p>
        </p:txBody>
      </p:sp>
      <p:sp>
        <p:nvSpPr>
          <p:cNvPr id="41055" name="Rectangle 102"/>
          <p:cNvSpPr>
            <a:spLocks noChangeArrowheads="1"/>
          </p:cNvSpPr>
          <p:nvPr/>
        </p:nvSpPr>
        <p:spPr bwMode="auto">
          <a:xfrm>
            <a:off x="3200400" y="3733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</a:t>
            </a:r>
          </a:p>
        </p:txBody>
      </p:sp>
      <p:sp>
        <p:nvSpPr>
          <p:cNvPr id="41056" name="Rectangle 103"/>
          <p:cNvSpPr>
            <a:spLocks noChangeArrowheads="1"/>
          </p:cNvSpPr>
          <p:nvPr/>
        </p:nvSpPr>
        <p:spPr bwMode="auto">
          <a:xfrm>
            <a:off x="3200400" y="23622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0</a:t>
            </a:r>
          </a:p>
        </p:txBody>
      </p:sp>
      <p:sp>
        <p:nvSpPr>
          <p:cNvPr id="41057" name="Rectangle 104"/>
          <p:cNvSpPr>
            <a:spLocks noChangeArrowheads="1"/>
          </p:cNvSpPr>
          <p:nvPr/>
        </p:nvSpPr>
        <p:spPr bwMode="auto">
          <a:xfrm>
            <a:off x="3200400" y="3962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8</a:t>
            </a:r>
          </a:p>
        </p:txBody>
      </p:sp>
      <p:sp>
        <p:nvSpPr>
          <p:cNvPr id="41058" name="Rectangle 105"/>
          <p:cNvSpPr>
            <a:spLocks noChangeArrowheads="1"/>
          </p:cNvSpPr>
          <p:nvPr/>
        </p:nvSpPr>
        <p:spPr bwMode="auto">
          <a:xfrm>
            <a:off x="2957513" y="2828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R2</a:t>
            </a:r>
          </a:p>
        </p:txBody>
      </p:sp>
      <p:sp>
        <p:nvSpPr>
          <p:cNvPr id="41059" name="Rectangle 106"/>
          <p:cNvSpPr>
            <a:spLocks noChangeArrowheads="1"/>
          </p:cNvSpPr>
          <p:nvPr/>
        </p:nvSpPr>
        <p:spPr bwMode="auto">
          <a:xfrm>
            <a:off x="2957513" y="3057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R3</a:t>
            </a:r>
          </a:p>
        </p:txBody>
      </p:sp>
      <p:sp>
        <p:nvSpPr>
          <p:cNvPr id="41060" name="Rectangle 107"/>
          <p:cNvSpPr>
            <a:spLocks noChangeArrowheads="1"/>
          </p:cNvSpPr>
          <p:nvPr/>
        </p:nvSpPr>
        <p:spPr bwMode="auto">
          <a:xfrm>
            <a:off x="2957513" y="3286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R4</a:t>
            </a:r>
          </a:p>
        </p:txBody>
      </p:sp>
      <p:sp>
        <p:nvSpPr>
          <p:cNvPr id="41061" name="Rectangle 108"/>
          <p:cNvSpPr>
            <a:spLocks noChangeArrowheads="1"/>
          </p:cNvSpPr>
          <p:nvPr/>
        </p:nvSpPr>
        <p:spPr bwMode="auto">
          <a:xfrm>
            <a:off x="2957513" y="3514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R5</a:t>
            </a:r>
          </a:p>
        </p:txBody>
      </p:sp>
      <p:sp>
        <p:nvSpPr>
          <p:cNvPr id="41062" name="Rectangle 109"/>
          <p:cNvSpPr>
            <a:spLocks noChangeArrowheads="1"/>
          </p:cNvSpPr>
          <p:nvPr/>
        </p:nvSpPr>
        <p:spPr bwMode="auto">
          <a:xfrm>
            <a:off x="2957513" y="2600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R1</a:t>
            </a:r>
          </a:p>
        </p:txBody>
      </p:sp>
      <p:sp>
        <p:nvSpPr>
          <p:cNvPr id="41063" name="Rectangle 110"/>
          <p:cNvSpPr>
            <a:spLocks noChangeArrowheads="1"/>
          </p:cNvSpPr>
          <p:nvPr/>
        </p:nvSpPr>
        <p:spPr bwMode="auto">
          <a:xfrm>
            <a:off x="2957513" y="3743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R6</a:t>
            </a:r>
          </a:p>
        </p:txBody>
      </p:sp>
      <p:sp>
        <p:nvSpPr>
          <p:cNvPr id="41064" name="Rectangle 111"/>
          <p:cNvSpPr>
            <a:spLocks noChangeArrowheads="1"/>
          </p:cNvSpPr>
          <p:nvPr/>
        </p:nvSpPr>
        <p:spPr bwMode="auto">
          <a:xfrm>
            <a:off x="2957513" y="2371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R0</a:t>
            </a:r>
          </a:p>
        </p:txBody>
      </p:sp>
      <p:sp>
        <p:nvSpPr>
          <p:cNvPr id="41065" name="Rectangle 112"/>
          <p:cNvSpPr>
            <a:spLocks noChangeArrowheads="1"/>
          </p:cNvSpPr>
          <p:nvPr/>
        </p:nvSpPr>
        <p:spPr bwMode="auto">
          <a:xfrm>
            <a:off x="2957513" y="3971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R7</a:t>
            </a:r>
          </a:p>
        </p:txBody>
      </p:sp>
      <p:sp>
        <p:nvSpPr>
          <p:cNvPr id="41066" name="Text Box 113"/>
          <p:cNvSpPr txBox="1">
            <a:spLocks noChangeArrowheads="1"/>
          </p:cNvSpPr>
          <p:nvPr/>
        </p:nvSpPr>
        <p:spPr bwMode="auto">
          <a:xfrm>
            <a:off x="2228850" y="2662238"/>
            <a:ext cx="48109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regA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41067" name="Text Box 114"/>
          <p:cNvSpPr txBox="1">
            <a:spLocks noChangeArrowheads="1"/>
          </p:cNvSpPr>
          <p:nvPr/>
        </p:nvSpPr>
        <p:spPr bwMode="auto">
          <a:xfrm>
            <a:off x="2233613" y="2886075"/>
            <a:ext cx="47468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regB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41068" name="Rectangle 115"/>
          <p:cNvSpPr>
            <a:spLocks noChangeArrowheads="1"/>
          </p:cNvSpPr>
          <p:nvPr/>
        </p:nvSpPr>
        <p:spPr bwMode="auto">
          <a:xfrm>
            <a:off x="19812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1069" name="Rectangle 116"/>
          <p:cNvSpPr>
            <a:spLocks noChangeArrowheads="1"/>
          </p:cNvSpPr>
          <p:nvPr/>
        </p:nvSpPr>
        <p:spPr bwMode="auto">
          <a:xfrm>
            <a:off x="22098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7</a:t>
            </a:r>
            <a:r>
              <a:rPr lang="en-US" b="1" dirty="0">
                <a:latin typeface="Calibri" pitchFamily="34" charset="0"/>
              </a:rPr>
              <a:t> </a:t>
            </a:r>
          </a:p>
        </p:txBody>
      </p:sp>
      <p:sp>
        <p:nvSpPr>
          <p:cNvPr id="41070" name="Rectangle 117"/>
          <p:cNvSpPr>
            <a:spLocks noChangeArrowheads="1"/>
          </p:cNvSpPr>
          <p:nvPr/>
        </p:nvSpPr>
        <p:spPr bwMode="auto">
          <a:xfrm>
            <a:off x="24384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5</a:t>
            </a:r>
          </a:p>
        </p:txBody>
      </p:sp>
      <p:sp>
        <p:nvSpPr>
          <p:cNvPr id="41071" name="Line 118"/>
          <p:cNvSpPr>
            <a:spLocks noChangeShapeType="1"/>
          </p:cNvSpPr>
          <p:nvPr/>
        </p:nvSpPr>
        <p:spPr bwMode="auto">
          <a:xfrm>
            <a:off x="2667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72" name="Line 119"/>
          <p:cNvSpPr>
            <a:spLocks noChangeShapeType="1"/>
          </p:cNvSpPr>
          <p:nvPr/>
        </p:nvSpPr>
        <p:spPr bwMode="auto">
          <a:xfrm flipH="1">
            <a:off x="2286000" y="5105400"/>
            <a:ext cx="6781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73" name="Line 120"/>
          <p:cNvSpPr>
            <a:spLocks noChangeShapeType="1"/>
          </p:cNvSpPr>
          <p:nvPr/>
        </p:nvSpPr>
        <p:spPr bwMode="auto">
          <a:xfrm flipV="1">
            <a:off x="2286000" y="3886200"/>
            <a:ext cx="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74" name="Text Box 121"/>
          <p:cNvSpPr txBox="1">
            <a:spLocks noChangeArrowheads="1"/>
          </p:cNvSpPr>
          <p:nvPr/>
        </p:nvSpPr>
        <p:spPr bwMode="auto">
          <a:xfrm>
            <a:off x="2209800" y="3657600"/>
            <a:ext cx="471488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latin typeface="Calibri" pitchFamily="34" charset="0"/>
              </a:rPr>
              <a:t>data</a:t>
            </a:r>
          </a:p>
        </p:txBody>
      </p:sp>
      <p:sp>
        <p:nvSpPr>
          <p:cNvPr id="41075" name="Text Box 122"/>
          <p:cNvSpPr txBox="1">
            <a:spLocks noChangeArrowheads="1"/>
          </p:cNvSpPr>
          <p:nvPr/>
        </p:nvSpPr>
        <p:spPr bwMode="auto">
          <a:xfrm>
            <a:off x="1963738" y="2540000"/>
            <a:ext cx="2603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 </a:t>
            </a:r>
          </a:p>
        </p:txBody>
      </p:sp>
      <p:sp>
        <p:nvSpPr>
          <p:cNvPr id="41076" name="AutoShape 123"/>
          <p:cNvSpPr>
            <a:spLocks noChangeArrowheads="1"/>
          </p:cNvSpPr>
          <p:nvPr/>
        </p:nvSpPr>
        <p:spPr bwMode="auto">
          <a:xfrm rot="-5400000">
            <a:off x="4781550" y="27622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grpSp>
        <p:nvGrpSpPr>
          <p:cNvPr id="41077" name="Group 124"/>
          <p:cNvGrpSpPr>
            <a:grpSpLocks/>
          </p:cNvGrpSpPr>
          <p:nvPr/>
        </p:nvGrpSpPr>
        <p:grpSpPr bwMode="auto">
          <a:xfrm>
            <a:off x="3962400" y="5715000"/>
            <a:ext cx="4343400" cy="381000"/>
            <a:chOff x="2496" y="3600"/>
            <a:chExt cx="2736" cy="240"/>
          </a:xfrm>
        </p:grpSpPr>
        <p:sp>
          <p:nvSpPr>
            <p:cNvPr id="41091" name="Rectangle 125"/>
            <p:cNvSpPr>
              <a:spLocks noChangeArrowheads="1"/>
            </p:cNvSpPr>
            <p:nvPr/>
          </p:nvSpPr>
          <p:spPr bwMode="auto">
            <a:xfrm>
              <a:off x="2496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 </a:t>
              </a:r>
            </a:p>
          </p:txBody>
        </p:sp>
        <p:sp>
          <p:nvSpPr>
            <p:cNvPr id="41092" name="Rectangle 126"/>
            <p:cNvSpPr>
              <a:spLocks noChangeArrowheads="1"/>
            </p:cNvSpPr>
            <p:nvPr/>
          </p:nvSpPr>
          <p:spPr bwMode="auto">
            <a:xfrm>
              <a:off x="3936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H2</a:t>
              </a:r>
            </a:p>
          </p:txBody>
        </p:sp>
        <p:sp>
          <p:nvSpPr>
            <p:cNvPr id="41093" name="Rectangle 127"/>
            <p:cNvSpPr>
              <a:spLocks noChangeArrowheads="1"/>
            </p:cNvSpPr>
            <p:nvPr/>
          </p:nvSpPr>
          <p:spPr bwMode="auto">
            <a:xfrm>
              <a:off x="4944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H1</a:t>
              </a:r>
            </a:p>
          </p:txBody>
        </p:sp>
      </p:grpSp>
      <p:sp>
        <p:nvSpPr>
          <p:cNvPr id="41078" name="Line 128"/>
          <p:cNvSpPr>
            <a:spLocks noChangeShapeType="1"/>
          </p:cNvSpPr>
          <p:nvPr/>
        </p:nvSpPr>
        <p:spPr bwMode="auto">
          <a:xfrm flipH="1">
            <a:off x="4953000" y="28194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79" name="Line 129"/>
          <p:cNvSpPr>
            <a:spLocks noChangeShapeType="1"/>
          </p:cNvSpPr>
          <p:nvPr/>
        </p:nvSpPr>
        <p:spPr bwMode="auto">
          <a:xfrm flipH="1">
            <a:off x="4953000" y="40386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80" name="Line 130"/>
          <p:cNvSpPr>
            <a:spLocks noChangeShapeType="1"/>
          </p:cNvSpPr>
          <p:nvPr/>
        </p:nvSpPr>
        <p:spPr bwMode="auto">
          <a:xfrm>
            <a:off x="4953000" y="2819400"/>
            <a:ext cx="0" cy="2057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81" name="Line 131"/>
          <p:cNvSpPr>
            <a:spLocks noChangeShapeType="1"/>
          </p:cNvSpPr>
          <p:nvPr/>
        </p:nvSpPr>
        <p:spPr bwMode="auto">
          <a:xfrm>
            <a:off x="4953000" y="4876800"/>
            <a:ext cx="1905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82" name="Line 132"/>
          <p:cNvSpPr>
            <a:spLocks noChangeShapeType="1"/>
          </p:cNvSpPr>
          <p:nvPr/>
        </p:nvSpPr>
        <p:spPr bwMode="auto">
          <a:xfrm flipV="1">
            <a:off x="6858000" y="3429000"/>
            <a:ext cx="0" cy="1447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83" name="Text Box 133"/>
          <p:cNvSpPr txBox="1">
            <a:spLocks noChangeArrowheads="1"/>
          </p:cNvSpPr>
          <p:nvPr/>
        </p:nvSpPr>
        <p:spPr bwMode="auto">
          <a:xfrm>
            <a:off x="1935351" y="3184902"/>
            <a:ext cx="383438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6</a:t>
            </a:r>
            <a:r>
              <a:rPr lang="en-US" b="1" dirty="0">
                <a:latin typeface="Calibri" pitchFamily="34" charset="0"/>
              </a:rPr>
              <a:t> </a:t>
            </a:r>
          </a:p>
        </p:txBody>
      </p:sp>
      <p:grpSp>
        <p:nvGrpSpPr>
          <p:cNvPr id="41084" name="Group 134"/>
          <p:cNvGrpSpPr>
            <a:grpSpLocks/>
          </p:cNvGrpSpPr>
          <p:nvPr/>
        </p:nvGrpSpPr>
        <p:grpSpPr bwMode="auto">
          <a:xfrm>
            <a:off x="4800600" y="2590800"/>
            <a:ext cx="304800" cy="2514600"/>
            <a:chOff x="3024" y="1632"/>
            <a:chExt cx="192" cy="1584"/>
          </a:xfrm>
        </p:grpSpPr>
        <p:sp>
          <p:nvSpPr>
            <p:cNvPr id="41088" name="Line 135"/>
            <p:cNvSpPr>
              <a:spLocks noChangeShapeType="1"/>
            </p:cNvSpPr>
            <p:nvPr/>
          </p:nvSpPr>
          <p:spPr bwMode="auto">
            <a:xfrm flipH="1">
              <a:off x="3024" y="16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1089" name="Line 136"/>
            <p:cNvSpPr>
              <a:spLocks noChangeShapeType="1"/>
            </p:cNvSpPr>
            <p:nvPr/>
          </p:nvSpPr>
          <p:spPr bwMode="auto">
            <a:xfrm flipH="1">
              <a:off x="3024" y="240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1090" name="Line 137"/>
            <p:cNvSpPr>
              <a:spLocks noChangeShapeType="1"/>
            </p:cNvSpPr>
            <p:nvPr/>
          </p:nvSpPr>
          <p:spPr bwMode="auto">
            <a:xfrm>
              <a:off x="3024" y="1632"/>
              <a:ext cx="0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41085" name="Text Box 138"/>
          <p:cNvSpPr txBox="1">
            <a:spLocks noChangeArrowheads="1"/>
          </p:cNvSpPr>
          <p:nvPr/>
        </p:nvSpPr>
        <p:spPr bwMode="auto">
          <a:xfrm>
            <a:off x="3505200" y="76200"/>
            <a:ext cx="1920013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End of cycle 5</a:t>
            </a:r>
          </a:p>
        </p:txBody>
      </p:sp>
      <p:sp>
        <p:nvSpPr>
          <p:cNvPr id="41086" name="Line 139"/>
          <p:cNvSpPr>
            <a:spLocks noChangeShapeType="1"/>
          </p:cNvSpPr>
          <p:nvPr/>
        </p:nvSpPr>
        <p:spPr bwMode="auto">
          <a:xfrm>
            <a:off x="6705600" y="59436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087" name="Line 140"/>
          <p:cNvSpPr>
            <a:spLocks noChangeShapeType="1"/>
          </p:cNvSpPr>
          <p:nvPr/>
        </p:nvSpPr>
        <p:spPr bwMode="auto">
          <a:xfrm>
            <a:off x="4419600" y="59436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11FB1364-41B7-B74A-9D9A-5FD05274BB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18" y="1074161"/>
            <a:ext cx="1346281" cy="985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72E1E57-8546-4229-A973-E292C7DB4F5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1987" name="Line 2"/>
          <p:cNvSpPr>
            <a:spLocks noChangeShapeType="1"/>
          </p:cNvSpPr>
          <p:nvPr/>
        </p:nvSpPr>
        <p:spPr bwMode="auto">
          <a:xfrm>
            <a:off x="6019800" y="3429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988" name="Line 3"/>
          <p:cNvSpPr>
            <a:spLocks noChangeShapeType="1"/>
          </p:cNvSpPr>
          <p:nvPr/>
        </p:nvSpPr>
        <p:spPr bwMode="auto">
          <a:xfrm>
            <a:off x="5410200" y="2971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41989" name="Group 4"/>
          <p:cNvGrpSpPr>
            <a:grpSpLocks/>
          </p:cNvGrpSpPr>
          <p:nvPr/>
        </p:nvGrpSpPr>
        <p:grpSpPr bwMode="auto">
          <a:xfrm>
            <a:off x="1524000" y="2286000"/>
            <a:ext cx="1443038" cy="1676400"/>
            <a:chOff x="1248" y="1584"/>
            <a:chExt cx="816" cy="960"/>
          </a:xfrm>
        </p:grpSpPr>
        <p:sp>
          <p:nvSpPr>
            <p:cNvPr id="42139" name="Oval 5" descr="Weave"/>
            <p:cNvSpPr>
              <a:spLocks noChangeArrowheads="1"/>
            </p:cNvSpPr>
            <p:nvPr/>
          </p:nvSpPr>
          <p:spPr bwMode="auto">
            <a:xfrm>
              <a:off x="1248" y="1728"/>
              <a:ext cx="816" cy="816"/>
            </a:xfrm>
            <a:prstGeom prst="ellipse">
              <a:avLst/>
            </a:prstGeom>
            <a:pattFill prst="weave">
              <a:fgClr>
                <a:srgbClr val="FF9900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42140" name="Text Box 6"/>
            <p:cNvSpPr txBox="1">
              <a:spLocks noChangeArrowheads="1"/>
            </p:cNvSpPr>
            <p:nvPr/>
          </p:nvSpPr>
          <p:spPr bwMode="auto">
            <a:xfrm>
              <a:off x="1248" y="1584"/>
              <a:ext cx="324" cy="1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  <a:latin typeface="Calibri" pitchFamily="34" charset="0"/>
                </a:rPr>
                <a:t>           </a:t>
              </a:r>
            </a:p>
          </p:txBody>
        </p:sp>
      </p:grpSp>
      <p:sp>
        <p:nvSpPr>
          <p:cNvPr id="41990" name="Line 7"/>
          <p:cNvSpPr>
            <a:spLocks noChangeShapeType="1"/>
          </p:cNvSpPr>
          <p:nvPr/>
        </p:nvSpPr>
        <p:spPr bwMode="auto">
          <a:xfrm>
            <a:off x="1676400" y="33528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991" name="Line 8"/>
          <p:cNvSpPr>
            <a:spLocks noChangeShapeType="1"/>
          </p:cNvSpPr>
          <p:nvPr/>
        </p:nvSpPr>
        <p:spPr bwMode="auto">
          <a:xfrm>
            <a:off x="1676400" y="35052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992" name="Line 9"/>
          <p:cNvSpPr>
            <a:spLocks noChangeShapeType="1"/>
          </p:cNvSpPr>
          <p:nvPr/>
        </p:nvSpPr>
        <p:spPr bwMode="auto">
          <a:xfrm>
            <a:off x="1905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993" name="Line 10"/>
          <p:cNvSpPr>
            <a:spLocks noChangeShapeType="1"/>
          </p:cNvSpPr>
          <p:nvPr/>
        </p:nvSpPr>
        <p:spPr bwMode="auto">
          <a:xfrm flipH="1" flipV="1">
            <a:off x="5410200" y="3886200"/>
            <a:ext cx="193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994" name="Line 11"/>
          <p:cNvSpPr>
            <a:spLocks noChangeShapeType="1"/>
          </p:cNvSpPr>
          <p:nvPr/>
        </p:nvSpPr>
        <p:spPr bwMode="auto">
          <a:xfrm flipV="1">
            <a:off x="5715000" y="25908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995" name="Rectangle 12"/>
          <p:cNvSpPr>
            <a:spLocks noChangeArrowheads="1"/>
          </p:cNvSpPr>
          <p:nvPr/>
        </p:nvSpPr>
        <p:spPr bwMode="auto">
          <a:xfrm>
            <a:off x="6248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1996" name="Line 13"/>
          <p:cNvSpPr>
            <a:spLocks noChangeShapeType="1"/>
          </p:cNvSpPr>
          <p:nvPr/>
        </p:nvSpPr>
        <p:spPr bwMode="auto">
          <a:xfrm>
            <a:off x="6705600" y="44958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997" name="Rectangle 14"/>
          <p:cNvSpPr>
            <a:spLocks noChangeArrowheads="1"/>
          </p:cNvSpPr>
          <p:nvPr/>
        </p:nvSpPr>
        <p:spPr bwMode="auto">
          <a:xfrm>
            <a:off x="152400" y="2933700"/>
            <a:ext cx="3048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PC</a:t>
            </a:r>
          </a:p>
        </p:txBody>
      </p:sp>
      <p:sp>
        <p:nvSpPr>
          <p:cNvPr id="41998" name="Rectangle 15"/>
          <p:cNvSpPr>
            <a:spLocks noChangeArrowheads="1"/>
          </p:cNvSpPr>
          <p:nvPr/>
        </p:nvSpPr>
        <p:spPr bwMode="auto">
          <a:xfrm>
            <a:off x="609600" y="2857500"/>
            <a:ext cx="4572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Inst</a:t>
            </a:r>
          </a:p>
          <a:p>
            <a:pPr algn="ctr"/>
            <a:r>
              <a:rPr lang="en-US" sz="1400" dirty="0" err="1">
                <a:latin typeface="Calibri" pitchFamily="34" charset="0"/>
              </a:rPr>
              <a:t>mem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1999" name="Rectangle 16"/>
          <p:cNvSpPr>
            <a:spLocks noChangeArrowheads="1"/>
          </p:cNvSpPr>
          <p:nvPr/>
        </p:nvSpPr>
        <p:spPr bwMode="auto">
          <a:xfrm rot="-5400000">
            <a:off x="2247900" y="28575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Calibri" pitchFamily="34" charset="0"/>
              </a:rPr>
              <a:t>Register file</a:t>
            </a: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42000" name="AutoShape 17"/>
          <p:cNvSpPr>
            <a:spLocks noChangeArrowheads="1"/>
          </p:cNvSpPr>
          <p:nvPr/>
        </p:nvSpPr>
        <p:spPr bwMode="auto">
          <a:xfrm rot="-5400000">
            <a:off x="8286750" y="29146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grpSp>
        <p:nvGrpSpPr>
          <p:cNvPr id="42001" name="Group 18"/>
          <p:cNvGrpSpPr>
            <a:grpSpLocks/>
          </p:cNvGrpSpPr>
          <p:nvPr/>
        </p:nvGrpSpPr>
        <p:grpSpPr bwMode="auto">
          <a:xfrm>
            <a:off x="5562600" y="2743200"/>
            <a:ext cx="531985" cy="1371600"/>
            <a:chOff x="-72" y="2365"/>
            <a:chExt cx="389" cy="1056"/>
          </a:xfrm>
        </p:grpSpPr>
        <p:sp>
          <p:nvSpPr>
            <p:cNvPr id="42137" name="Freeform 19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598 w 672"/>
                <a:gd name="T1" fmla="*/ 854 h 288"/>
                <a:gd name="T2" fmla="*/ 6438 w 672"/>
                <a:gd name="T3" fmla="*/ 0 h 288"/>
                <a:gd name="T4" fmla="*/ 4141 w 672"/>
                <a:gd name="T5" fmla="*/ 0 h 288"/>
                <a:gd name="T6" fmla="*/ 3679 w 672"/>
                <a:gd name="T7" fmla="*/ 285 h 288"/>
                <a:gd name="T8" fmla="*/ 2763 w 672"/>
                <a:gd name="T9" fmla="*/ 285 h 288"/>
                <a:gd name="T10" fmla="*/ 2296 w 672"/>
                <a:gd name="T11" fmla="*/ 0 h 288"/>
                <a:gd name="T12" fmla="*/ 0 w 672"/>
                <a:gd name="T13" fmla="*/ 0 h 288"/>
                <a:gd name="T14" fmla="*/ 1842 w 672"/>
                <a:gd name="T15" fmla="*/ 854 h 288"/>
                <a:gd name="T16" fmla="*/ 4598 w 672"/>
                <a:gd name="T17" fmla="*/ 854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2138" name="Text Box 20"/>
            <p:cNvSpPr txBox="1">
              <a:spLocks noChangeArrowheads="1"/>
            </p:cNvSpPr>
            <p:nvPr/>
          </p:nvSpPr>
          <p:spPr bwMode="auto">
            <a:xfrm>
              <a:off x="96" y="2630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A</a:t>
              </a:r>
            </a:p>
            <a:p>
              <a:r>
                <a:rPr lang="en-US" sz="1400" b="1" dirty="0">
                  <a:latin typeface="Calibri" pitchFamily="34" charset="0"/>
                </a:rPr>
                <a:t>L</a:t>
              </a:r>
            </a:p>
            <a:p>
              <a:r>
                <a:rPr lang="en-US" sz="1400" b="1" dirty="0">
                  <a:latin typeface="Calibri" pitchFamily="34" charset="0"/>
                </a:rPr>
                <a:t>U</a:t>
              </a:r>
            </a:p>
          </p:txBody>
        </p:sp>
      </p:grpSp>
      <p:sp>
        <p:nvSpPr>
          <p:cNvPr id="42002" name="AutoShape 21"/>
          <p:cNvSpPr>
            <a:spLocks noChangeArrowheads="1"/>
          </p:cNvSpPr>
          <p:nvPr/>
        </p:nvSpPr>
        <p:spPr bwMode="auto">
          <a:xfrm rot="5400000" flipH="1">
            <a:off x="171450" y="1047750"/>
            <a:ext cx="7620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X</a:t>
            </a:r>
          </a:p>
        </p:txBody>
      </p:sp>
      <p:sp>
        <p:nvSpPr>
          <p:cNvPr id="42003" name="Rectangle 22"/>
          <p:cNvSpPr>
            <a:spLocks noChangeArrowheads="1"/>
          </p:cNvSpPr>
          <p:nvPr/>
        </p:nvSpPr>
        <p:spPr bwMode="auto">
          <a:xfrm>
            <a:off x="304800" y="18288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1</a:t>
            </a:r>
          </a:p>
        </p:txBody>
      </p:sp>
      <p:sp>
        <p:nvSpPr>
          <p:cNvPr id="42004" name="Rectangle 23"/>
          <p:cNvSpPr>
            <a:spLocks noChangeArrowheads="1"/>
          </p:cNvSpPr>
          <p:nvPr/>
        </p:nvSpPr>
        <p:spPr bwMode="auto">
          <a:xfrm>
            <a:off x="1143000" y="800100"/>
            <a:ext cx="457200" cy="529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2005" name="Rectangle 24"/>
          <p:cNvSpPr>
            <a:spLocks noChangeArrowheads="1"/>
          </p:cNvSpPr>
          <p:nvPr/>
        </p:nvSpPr>
        <p:spPr bwMode="auto">
          <a:xfrm>
            <a:off x="3962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2006" name="Rectangle 25"/>
          <p:cNvSpPr>
            <a:spLocks noChangeArrowheads="1"/>
          </p:cNvSpPr>
          <p:nvPr/>
        </p:nvSpPr>
        <p:spPr bwMode="auto">
          <a:xfrm>
            <a:off x="7010400" y="2971800"/>
            <a:ext cx="6858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Data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memory</a:t>
            </a:r>
          </a:p>
        </p:txBody>
      </p:sp>
      <p:sp>
        <p:nvSpPr>
          <p:cNvPr id="42007" name="Rectangle 26"/>
          <p:cNvSpPr>
            <a:spLocks noChangeArrowheads="1"/>
          </p:cNvSpPr>
          <p:nvPr/>
        </p:nvSpPr>
        <p:spPr bwMode="auto">
          <a:xfrm>
            <a:off x="78486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42008" name="Group 27"/>
          <p:cNvGrpSpPr>
            <a:grpSpLocks/>
          </p:cNvGrpSpPr>
          <p:nvPr/>
        </p:nvGrpSpPr>
        <p:grpSpPr bwMode="auto">
          <a:xfrm>
            <a:off x="609600" y="1828800"/>
            <a:ext cx="427038" cy="762000"/>
            <a:chOff x="624" y="1248"/>
            <a:chExt cx="269" cy="480"/>
          </a:xfrm>
        </p:grpSpPr>
        <p:sp>
          <p:nvSpPr>
            <p:cNvPr id="42135" name="Freeform 28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2136" name="Text Box 29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grpSp>
        <p:nvGrpSpPr>
          <p:cNvPr id="42009" name="Group 30"/>
          <p:cNvGrpSpPr>
            <a:grpSpLocks/>
          </p:cNvGrpSpPr>
          <p:nvPr/>
        </p:nvGrpSpPr>
        <p:grpSpPr bwMode="auto">
          <a:xfrm>
            <a:off x="4876800" y="1600200"/>
            <a:ext cx="427038" cy="762000"/>
            <a:chOff x="624" y="1248"/>
            <a:chExt cx="269" cy="480"/>
          </a:xfrm>
        </p:grpSpPr>
        <p:sp>
          <p:nvSpPr>
            <p:cNvPr id="42133" name="Freeform 31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2134" name="Text Box 32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sp>
        <p:nvSpPr>
          <p:cNvPr id="42010" name="Line 33"/>
          <p:cNvSpPr>
            <a:spLocks noChangeShapeType="1"/>
          </p:cNvSpPr>
          <p:nvPr/>
        </p:nvSpPr>
        <p:spPr bwMode="auto">
          <a:xfrm>
            <a:off x="1066800" y="328295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11" name="Line 34"/>
          <p:cNvSpPr>
            <a:spLocks noChangeShapeType="1"/>
          </p:cNvSpPr>
          <p:nvPr/>
        </p:nvSpPr>
        <p:spPr bwMode="auto">
          <a:xfrm>
            <a:off x="990600" y="2209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12" name="Line 35"/>
          <p:cNvSpPr>
            <a:spLocks noChangeShapeType="1"/>
          </p:cNvSpPr>
          <p:nvPr/>
        </p:nvSpPr>
        <p:spPr bwMode="auto">
          <a:xfrm flipV="1">
            <a:off x="1066800" y="1447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13" name="Line 36"/>
          <p:cNvSpPr>
            <a:spLocks noChangeShapeType="1"/>
          </p:cNvSpPr>
          <p:nvPr/>
        </p:nvSpPr>
        <p:spPr bwMode="auto">
          <a:xfrm flipH="1">
            <a:off x="714375" y="1447800"/>
            <a:ext cx="428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14" name="Line 37"/>
          <p:cNvSpPr>
            <a:spLocks noChangeShapeType="1"/>
          </p:cNvSpPr>
          <p:nvPr/>
        </p:nvSpPr>
        <p:spPr bwMode="auto">
          <a:xfrm>
            <a:off x="538163" y="1938338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15" name="Line 38"/>
          <p:cNvSpPr>
            <a:spLocks noChangeShapeType="1"/>
          </p:cNvSpPr>
          <p:nvPr/>
        </p:nvSpPr>
        <p:spPr bwMode="auto">
          <a:xfrm flipV="1">
            <a:off x="457200" y="3276600"/>
            <a:ext cx="1524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16" name="Line 39"/>
          <p:cNvSpPr>
            <a:spLocks noChangeShapeType="1"/>
          </p:cNvSpPr>
          <p:nvPr/>
        </p:nvSpPr>
        <p:spPr bwMode="auto">
          <a:xfrm flipV="1">
            <a:off x="533400" y="2438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17" name="Line 40"/>
          <p:cNvSpPr>
            <a:spLocks noChangeShapeType="1"/>
          </p:cNvSpPr>
          <p:nvPr/>
        </p:nvSpPr>
        <p:spPr bwMode="auto">
          <a:xfrm>
            <a:off x="533400" y="24384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18" name="Line 41"/>
          <p:cNvSpPr>
            <a:spLocks noChangeShapeType="1"/>
          </p:cNvSpPr>
          <p:nvPr/>
        </p:nvSpPr>
        <p:spPr bwMode="auto">
          <a:xfrm flipV="1">
            <a:off x="76200" y="12192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19" name="Line 42"/>
          <p:cNvSpPr>
            <a:spLocks noChangeShapeType="1"/>
          </p:cNvSpPr>
          <p:nvPr/>
        </p:nvSpPr>
        <p:spPr bwMode="auto">
          <a:xfrm>
            <a:off x="76200" y="1219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20" name="Line 43"/>
          <p:cNvSpPr>
            <a:spLocks noChangeShapeType="1"/>
          </p:cNvSpPr>
          <p:nvPr/>
        </p:nvSpPr>
        <p:spPr bwMode="auto">
          <a:xfrm>
            <a:off x="76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21" name="Line 44"/>
          <p:cNvSpPr>
            <a:spLocks noChangeShapeType="1"/>
          </p:cNvSpPr>
          <p:nvPr/>
        </p:nvSpPr>
        <p:spPr bwMode="auto">
          <a:xfrm>
            <a:off x="1600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22" name="Line 45"/>
          <p:cNvSpPr>
            <a:spLocks noChangeShapeType="1"/>
          </p:cNvSpPr>
          <p:nvPr/>
        </p:nvSpPr>
        <p:spPr bwMode="auto">
          <a:xfrm>
            <a:off x="1676400" y="2895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23" name="Line 46"/>
          <p:cNvSpPr>
            <a:spLocks noChangeShapeType="1"/>
          </p:cNvSpPr>
          <p:nvPr/>
        </p:nvSpPr>
        <p:spPr bwMode="auto">
          <a:xfrm>
            <a:off x="1676400" y="4267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24" name="Line 47"/>
          <p:cNvSpPr>
            <a:spLocks noChangeShapeType="1"/>
          </p:cNvSpPr>
          <p:nvPr/>
        </p:nvSpPr>
        <p:spPr bwMode="auto">
          <a:xfrm>
            <a:off x="1676400" y="2895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25" name="Line 48"/>
          <p:cNvSpPr>
            <a:spLocks noChangeShapeType="1"/>
          </p:cNvSpPr>
          <p:nvPr/>
        </p:nvSpPr>
        <p:spPr bwMode="auto">
          <a:xfrm>
            <a:off x="1676400" y="3124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26" name="Line 49"/>
          <p:cNvSpPr>
            <a:spLocks noChangeShapeType="1"/>
          </p:cNvSpPr>
          <p:nvPr/>
        </p:nvSpPr>
        <p:spPr bwMode="auto">
          <a:xfrm>
            <a:off x="3581400" y="36576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27" name="Line 50"/>
          <p:cNvSpPr>
            <a:spLocks noChangeShapeType="1"/>
          </p:cNvSpPr>
          <p:nvPr/>
        </p:nvSpPr>
        <p:spPr bwMode="auto">
          <a:xfrm>
            <a:off x="3581400" y="3048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28" name="Line 51"/>
          <p:cNvSpPr>
            <a:spLocks noChangeShapeType="1"/>
          </p:cNvSpPr>
          <p:nvPr/>
        </p:nvSpPr>
        <p:spPr bwMode="auto">
          <a:xfrm>
            <a:off x="4419600" y="3657600"/>
            <a:ext cx="685800" cy="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29" name="Line 52"/>
          <p:cNvSpPr>
            <a:spLocks noChangeShapeType="1"/>
          </p:cNvSpPr>
          <p:nvPr/>
        </p:nvSpPr>
        <p:spPr bwMode="auto">
          <a:xfrm>
            <a:off x="4419600" y="3124200"/>
            <a:ext cx="685800" cy="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30" name="Line 53"/>
          <p:cNvSpPr>
            <a:spLocks noChangeShapeType="1"/>
          </p:cNvSpPr>
          <p:nvPr/>
        </p:nvSpPr>
        <p:spPr bwMode="auto">
          <a:xfrm flipV="1">
            <a:off x="1600200" y="22098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31" name="Line 54"/>
          <p:cNvSpPr>
            <a:spLocks noChangeShapeType="1"/>
          </p:cNvSpPr>
          <p:nvPr/>
        </p:nvSpPr>
        <p:spPr bwMode="auto">
          <a:xfrm>
            <a:off x="4419600" y="2209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32" name="Line 55"/>
          <p:cNvSpPr>
            <a:spLocks noChangeShapeType="1"/>
          </p:cNvSpPr>
          <p:nvPr/>
        </p:nvSpPr>
        <p:spPr bwMode="auto">
          <a:xfrm>
            <a:off x="4419600" y="4267200"/>
            <a:ext cx="6858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33" name="Line 56"/>
          <p:cNvSpPr>
            <a:spLocks noChangeShapeType="1"/>
          </p:cNvSpPr>
          <p:nvPr/>
        </p:nvSpPr>
        <p:spPr bwMode="auto">
          <a:xfrm flipV="1">
            <a:off x="4648200" y="17526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34" name="Line 57"/>
          <p:cNvSpPr>
            <a:spLocks noChangeShapeType="1"/>
          </p:cNvSpPr>
          <p:nvPr/>
        </p:nvSpPr>
        <p:spPr bwMode="auto">
          <a:xfrm>
            <a:off x="4648200" y="1752600"/>
            <a:ext cx="228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35" name="AutoShape 58"/>
          <p:cNvSpPr>
            <a:spLocks noChangeArrowheads="1"/>
          </p:cNvSpPr>
          <p:nvPr/>
        </p:nvSpPr>
        <p:spPr bwMode="auto">
          <a:xfrm rot="-5400000">
            <a:off x="47815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sp>
        <p:nvSpPr>
          <p:cNvPr id="42036" name="Line 59"/>
          <p:cNvSpPr>
            <a:spLocks noChangeShapeType="1"/>
          </p:cNvSpPr>
          <p:nvPr/>
        </p:nvSpPr>
        <p:spPr bwMode="auto">
          <a:xfrm>
            <a:off x="5257800" y="1981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37" name="Line 60"/>
          <p:cNvSpPr>
            <a:spLocks noChangeShapeType="1"/>
          </p:cNvSpPr>
          <p:nvPr/>
        </p:nvSpPr>
        <p:spPr bwMode="auto">
          <a:xfrm>
            <a:off x="67056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38" name="Line 61"/>
          <p:cNvSpPr>
            <a:spLocks noChangeShapeType="1"/>
          </p:cNvSpPr>
          <p:nvPr/>
        </p:nvSpPr>
        <p:spPr bwMode="auto">
          <a:xfrm flipV="1">
            <a:off x="6934200" y="2819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39" name="Line 62"/>
          <p:cNvSpPr>
            <a:spLocks noChangeShapeType="1"/>
          </p:cNvSpPr>
          <p:nvPr/>
        </p:nvSpPr>
        <p:spPr bwMode="auto">
          <a:xfrm>
            <a:off x="6934200" y="2819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40" name="Line 63"/>
          <p:cNvSpPr>
            <a:spLocks noChangeShapeType="1"/>
          </p:cNvSpPr>
          <p:nvPr/>
        </p:nvSpPr>
        <p:spPr bwMode="auto">
          <a:xfrm>
            <a:off x="7696200" y="3352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41" name="Line 64"/>
          <p:cNvSpPr>
            <a:spLocks noChangeShapeType="1"/>
          </p:cNvSpPr>
          <p:nvPr/>
        </p:nvSpPr>
        <p:spPr bwMode="auto">
          <a:xfrm>
            <a:off x="83058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42" name="Line 65"/>
          <p:cNvSpPr>
            <a:spLocks noChangeShapeType="1"/>
          </p:cNvSpPr>
          <p:nvPr/>
        </p:nvSpPr>
        <p:spPr bwMode="auto">
          <a:xfrm>
            <a:off x="8305800" y="2819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43" name="Line 66"/>
          <p:cNvSpPr>
            <a:spLocks noChangeShapeType="1"/>
          </p:cNvSpPr>
          <p:nvPr/>
        </p:nvSpPr>
        <p:spPr bwMode="auto">
          <a:xfrm>
            <a:off x="4495800" y="36576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44" name="Line 67"/>
          <p:cNvSpPr>
            <a:spLocks noChangeShapeType="1"/>
          </p:cNvSpPr>
          <p:nvPr/>
        </p:nvSpPr>
        <p:spPr bwMode="auto">
          <a:xfrm>
            <a:off x="4495800" y="4495800"/>
            <a:ext cx="17526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45" name="Line 68"/>
          <p:cNvSpPr>
            <a:spLocks noChangeShapeType="1"/>
          </p:cNvSpPr>
          <p:nvPr/>
        </p:nvSpPr>
        <p:spPr bwMode="auto">
          <a:xfrm>
            <a:off x="2286000" y="40386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46" name="Line 69"/>
          <p:cNvSpPr>
            <a:spLocks noChangeShapeType="1"/>
          </p:cNvSpPr>
          <p:nvPr/>
        </p:nvSpPr>
        <p:spPr bwMode="auto">
          <a:xfrm>
            <a:off x="6705600" y="1981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47" name="Line 70"/>
          <p:cNvSpPr>
            <a:spLocks noChangeShapeType="1"/>
          </p:cNvSpPr>
          <p:nvPr/>
        </p:nvSpPr>
        <p:spPr bwMode="auto">
          <a:xfrm flipV="1">
            <a:off x="6934200" y="990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48" name="Line 71"/>
          <p:cNvSpPr>
            <a:spLocks noChangeShapeType="1"/>
          </p:cNvSpPr>
          <p:nvPr/>
        </p:nvSpPr>
        <p:spPr bwMode="auto">
          <a:xfrm flipH="1">
            <a:off x="719138" y="990600"/>
            <a:ext cx="6215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49" name="Text Box 72"/>
          <p:cNvSpPr txBox="1">
            <a:spLocks noChangeArrowheads="1"/>
          </p:cNvSpPr>
          <p:nvPr/>
        </p:nvSpPr>
        <p:spPr bwMode="auto">
          <a:xfrm>
            <a:off x="1143000" y="6035675"/>
            <a:ext cx="532262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IF/</a:t>
            </a:r>
          </a:p>
          <a:p>
            <a:r>
              <a:rPr lang="en-US" b="1" dirty="0">
                <a:latin typeface="Calibri" pitchFamily="34" charset="0"/>
              </a:rPr>
              <a:t>ID</a:t>
            </a:r>
          </a:p>
        </p:txBody>
      </p:sp>
      <p:sp>
        <p:nvSpPr>
          <p:cNvPr id="42050" name="Text Box 73"/>
          <p:cNvSpPr txBox="1">
            <a:spLocks noChangeArrowheads="1"/>
          </p:cNvSpPr>
          <p:nvPr/>
        </p:nvSpPr>
        <p:spPr bwMode="auto">
          <a:xfrm>
            <a:off x="3733800" y="6035675"/>
            <a:ext cx="612668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ID/</a:t>
            </a:r>
          </a:p>
          <a:p>
            <a:r>
              <a:rPr lang="en-US" b="1" dirty="0">
                <a:latin typeface="Calibri" pitchFamily="34" charset="0"/>
              </a:rPr>
              <a:t>EX</a:t>
            </a:r>
          </a:p>
        </p:txBody>
      </p:sp>
      <p:sp>
        <p:nvSpPr>
          <p:cNvPr id="42051" name="Text Box 74"/>
          <p:cNvSpPr txBox="1">
            <a:spLocks noChangeArrowheads="1"/>
          </p:cNvSpPr>
          <p:nvPr/>
        </p:nvSpPr>
        <p:spPr bwMode="auto">
          <a:xfrm>
            <a:off x="6016240" y="6035675"/>
            <a:ext cx="867545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EX/</a:t>
            </a:r>
          </a:p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2052" name="Text Box 75"/>
          <p:cNvSpPr txBox="1">
            <a:spLocks noChangeArrowheads="1"/>
          </p:cNvSpPr>
          <p:nvPr/>
        </p:nvSpPr>
        <p:spPr bwMode="auto">
          <a:xfrm>
            <a:off x="7595992" y="6035675"/>
            <a:ext cx="992579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r>
              <a:rPr lang="en-US" b="1" dirty="0">
                <a:latin typeface="Calibri" pitchFamily="34" charset="0"/>
              </a:rPr>
              <a:t>/</a:t>
            </a:r>
          </a:p>
          <a:p>
            <a:pPr algn="ctr"/>
            <a:r>
              <a:rPr lang="en-US" b="1" dirty="0">
                <a:latin typeface="Calibri" pitchFamily="34" charset="0"/>
              </a:rPr>
              <a:t>WB</a:t>
            </a:r>
          </a:p>
        </p:txBody>
      </p:sp>
      <p:sp>
        <p:nvSpPr>
          <p:cNvPr id="42053" name="Line 76"/>
          <p:cNvSpPr>
            <a:spLocks noChangeShapeType="1"/>
          </p:cNvSpPr>
          <p:nvPr/>
        </p:nvSpPr>
        <p:spPr bwMode="auto">
          <a:xfrm>
            <a:off x="4410075" y="5410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54" name="Line 77"/>
          <p:cNvSpPr>
            <a:spLocks noChangeShapeType="1"/>
          </p:cNvSpPr>
          <p:nvPr/>
        </p:nvSpPr>
        <p:spPr bwMode="auto">
          <a:xfrm>
            <a:off x="6705600" y="5410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55" name="AutoShape 78"/>
          <p:cNvSpPr>
            <a:spLocks noChangeArrowheads="1"/>
          </p:cNvSpPr>
          <p:nvPr/>
        </p:nvSpPr>
        <p:spPr bwMode="auto">
          <a:xfrm rot="-5400000">
            <a:off x="1562100" y="3336925"/>
            <a:ext cx="533400" cy="190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X</a:t>
            </a:r>
          </a:p>
        </p:txBody>
      </p:sp>
      <p:sp>
        <p:nvSpPr>
          <p:cNvPr id="42056" name="Line 79"/>
          <p:cNvSpPr>
            <a:spLocks noChangeShapeType="1"/>
          </p:cNvSpPr>
          <p:nvPr/>
        </p:nvSpPr>
        <p:spPr bwMode="auto">
          <a:xfrm>
            <a:off x="1676400" y="5410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57" name="Rectangle 80"/>
          <p:cNvSpPr>
            <a:spLocks noChangeArrowheads="1"/>
          </p:cNvSpPr>
          <p:nvPr/>
        </p:nvSpPr>
        <p:spPr bwMode="auto">
          <a:xfrm>
            <a:off x="3962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lw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42058" name="Rectangle 81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 10</a:t>
            </a:r>
          </a:p>
        </p:txBody>
      </p:sp>
      <p:sp>
        <p:nvSpPr>
          <p:cNvPr id="42059" name="Rectangle 82"/>
          <p:cNvSpPr>
            <a:spLocks noChangeArrowheads="1"/>
          </p:cNvSpPr>
          <p:nvPr/>
        </p:nvSpPr>
        <p:spPr bwMode="auto">
          <a:xfrm>
            <a:off x="3962400" y="3505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</a:t>
            </a:r>
          </a:p>
        </p:txBody>
      </p:sp>
      <p:sp>
        <p:nvSpPr>
          <p:cNvPr id="42060" name="Rectangle 83"/>
          <p:cNvSpPr>
            <a:spLocks noChangeArrowheads="1"/>
          </p:cNvSpPr>
          <p:nvPr/>
        </p:nvSpPr>
        <p:spPr bwMode="auto">
          <a:xfrm>
            <a:off x="3962400" y="2895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21</a:t>
            </a:r>
          </a:p>
        </p:txBody>
      </p:sp>
      <p:sp>
        <p:nvSpPr>
          <p:cNvPr id="42061" name="Rectangle 84"/>
          <p:cNvSpPr>
            <a:spLocks noChangeArrowheads="1"/>
          </p:cNvSpPr>
          <p:nvPr/>
        </p:nvSpPr>
        <p:spPr bwMode="auto">
          <a:xfrm>
            <a:off x="39624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4</a:t>
            </a:r>
          </a:p>
        </p:txBody>
      </p:sp>
      <p:sp>
        <p:nvSpPr>
          <p:cNvPr id="42062" name="Rectangle 85"/>
          <p:cNvSpPr>
            <a:spLocks noChangeArrowheads="1"/>
          </p:cNvSpPr>
          <p:nvPr/>
        </p:nvSpPr>
        <p:spPr bwMode="auto">
          <a:xfrm>
            <a:off x="11430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 5</a:t>
            </a:r>
          </a:p>
        </p:txBody>
      </p:sp>
      <p:sp>
        <p:nvSpPr>
          <p:cNvPr id="42063" name="Rectangle 86"/>
          <p:cNvSpPr>
            <a:spLocks noChangeArrowheads="1"/>
          </p:cNvSpPr>
          <p:nvPr/>
        </p:nvSpPr>
        <p:spPr bwMode="auto">
          <a:xfrm>
            <a:off x="6248400" y="1828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>
              <a:latin typeface="Calibri" pitchFamily="34" charset="0"/>
            </a:endParaRPr>
          </a:p>
        </p:txBody>
      </p:sp>
      <p:sp>
        <p:nvSpPr>
          <p:cNvPr id="42064" name="Rectangle 87"/>
          <p:cNvSpPr>
            <a:spLocks noChangeArrowheads="1"/>
          </p:cNvSpPr>
          <p:nvPr/>
        </p:nvSpPr>
        <p:spPr bwMode="auto">
          <a:xfrm>
            <a:off x="62484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22</a:t>
            </a:r>
          </a:p>
        </p:txBody>
      </p:sp>
      <p:sp>
        <p:nvSpPr>
          <p:cNvPr id="42065" name="Rectangle 88"/>
          <p:cNvSpPr>
            <a:spLocks noChangeArrowheads="1"/>
          </p:cNvSpPr>
          <p:nvPr/>
        </p:nvSpPr>
        <p:spPr bwMode="auto">
          <a:xfrm>
            <a:off x="6248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add</a:t>
            </a:r>
          </a:p>
        </p:txBody>
      </p:sp>
      <p:sp>
        <p:nvSpPr>
          <p:cNvPr id="42066" name="Rectangle 89"/>
          <p:cNvSpPr>
            <a:spLocks noChangeArrowheads="1"/>
          </p:cNvSpPr>
          <p:nvPr/>
        </p:nvSpPr>
        <p:spPr bwMode="auto">
          <a:xfrm>
            <a:off x="6248400" y="4343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42067" name="Rectangle 90"/>
          <p:cNvSpPr>
            <a:spLocks noChangeArrowheads="1"/>
          </p:cNvSpPr>
          <p:nvPr/>
        </p:nvSpPr>
        <p:spPr bwMode="auto">
          <a:xfrm>
            <a:off x="78486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nor</a:t>
            </a:r>
          </a:p>
        </p:txBody>
      </p:sp>
      <p:sp>
        <p:nvSpPr>
          <p:cNvPr id="42068" name="Rectangle 91"/>
          <p:cNvSpPr>
            <a:spLocks noChangeArrowheads="1"/>
          </p:cNvSpPr>
          <p:nvPr/>
        </p:nvSpPr>
        <p:spPr bwMode="auto">
          <a:xfrm>
            <a:off x="7848600" y="2667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-32</a:t>
            </a:r>
          </a:p>
        </p:txBody>
      </p:sp>
      <p:sp>
        <p:nvSpPr>
          <p:cNvPr id="42069" name="Rectangle 92"/>
          <p:cNvSpPr>
            <a:spLocks noChangeArrowheads="1"/>
          </p:cNvSpPr>
          <p:nvPr/>
        </p:nvSpPr>
        <p:spPr bwMode="auto">
          <a:xfrm>
            <a:off x="78486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 </a:t>
            </a:r>
          </a:p>
        </p:txBody>
      </p:sp>
      <p:sp>
        <p:nvSpPr>
          <p:cNvPr id="42070" name="Line 93"/>
          <p:cNvSpPr>
            <a:spLocks noChangeShapeType="1"/>
          </p:cNvSpPr>
          <p:nvPr/>
        </p:nvSpPr>
        <p:spPr bwMode="auto">
          <a:xfrm>
            <a:off x="8939213" y="3048000"/>
            <a:ext cx="128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71" name="Line 94"/>
          <p:cNvSpPr>
            <a:spLocks noChangeShapeType="1"/>
          </p:cNvSpPr>
          <p:nvPr/>
        </p:nvSpPr>
        <p:spPr bwMode="auto">
          <a:xfrm>
            <a:off x="9067800" y="30480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72" name="Rectangle 95"/>
          <p:cNvSpPr>
            <a:spLocks noChangeArrowheads="1"/>
          </p:cNvSpPr>
          <p:nvPr/>
        </p:nvSpPr>
        <p:spPr bwMode="auto">
          <a:xfrm>
            <a:off x="6248400" y="2438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42073" name="Rectangle 96"/>
          <p:cNvSpPr>
            <a:spLocks noChangeArrowheads="1"/>
          </p:cNvSpPr>
          <p:nvPr/>
        </p:nvSpPr>
        <p:spPr bwMode="auto">
          <a:xfrm rot="5400000">
            <a:off x="609600" y="30480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sw</a:t>
            </a:r>
            <a:r>
              <a:rPr lang="en-US" sz="1600" b="1" dirty="0">
                <a:latin typeface="Calibri" pitchFamily="34" charset="0"/>
              </a:rPr>
              <a:t>    6  2  12</a:t>
            </a:r>
          </a:p>
        </p:txBody>
      </p:sp>
      <p:sp>
        <p:nvSpPr>
          <p:cNvPr id="42074" name="Rectangle 97"/>
          <p:cNvSpPr>
            <a:spLocks noChangeArrowheads="1"/>
          </p:cNvSpPr>
          <p:nvPr/>
        </p:nvSpPr>
        <p:spPr bwMode="auto">
          <a:xfrm>
            <a:off x="3200400" y="2819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7</a:t>
            </a:r>
          </a:p>
        </p:txBody>
      </p:sp>
      <p:sp>
        <p:nvSpPr>
          <p:cNvPr id="42075" name="Rectangle 98"/>
          <p:cNvSpPr>
            <a:spLocks noChangeArrowheads="1"/>
          </p:cNvSpPr>
          <p:nvPr/>
        </p:nvSpPr>
        <p:spPr bwMode="auto">
          <a:xfrm>
            <a:off x="3200400" y="30480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21</a:t>
            </a:r>
          </a:p>
        </p:txBody>
      </p:sp>
      <p:sp>
        <p:nvSpPr>
          <p:cNvPr id="42076" name="Rectangle 99"/>
          <p:cNvSpPr>
            <a:spLocks noChangeArrowheads="1"/>
          </p:cNvSpPr>
          <p:nvPr/>
        </p:nvSpPr>
        <p:spPr bwMode="auto">
          <a:xfrm>
            <a:off x="3200400" y="3276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11</a:t>
            </a:r>
          </a:p>
        </p:txBody>
      </p:sp>
      <p:sp>
        <p:nvSpPr>
          <p:cNvPr id="42077" name="Rectangle 100"/>
          <p:cNvSpPr>
            <a:spLocks noChangeArrowheads="1"/>
          </p:cNvSpPr>
          <p:nvPr/>
        </p:nvSpPr>
        <p:spPr bwMode="auto">
          <a:xfrm>
            <a:off x="3200400" y="3505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77</a:t>
            </a:r>
          </a:p>
        </p:txBody>
      </p:sp>
      <p:sp>
        <p:nvSpPr>
          <p:cNvPr id="42078" name="Rectangle 101"/>
          <p:cNvSpPr>
            <a:spLocks noChangeArrowheads="1"/>
          </p:cNvSpPr>
          <p:nvPr/>
        </p:nvSpPr>
        <p:spPr bwMode="auto">
          <a:xfrm>
            <a:off x="3200400" y="2590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14</a:t>
            </a:r>
          </a:p>
        </p:txBody>
      </p:sp>
      <p:sp>
        <p:nvSpPr>
          <p:cNvPr id="42079" name="Rectangle 102"/>
          <p:cNvSpPr>
            <a:spLocks noChangeArrowheads="1"/>
          </p:cNvSpPr>
          <p:nvPr/>
        </p:nvSpPr>
        <p:spPr bwMode="auto">
          <a:xfrm>
            <a:off x="3200400" y="3733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</a:t>
            </a:r>
          </a:p>
        </p:txBody>
      </p:sp>
      <p:sp>
        <p:nvSpPr>
          <p:cNvPr id="42080" name="Rectangle 103"/>
          <p:cNvSpPr>
            <a:spLocks noChangeArrowheads="1"/>
          </p:cNvSpPr>
          <p:nvPr/>
        </p:nvSpPr>
        <p:spPr bwMode="auto">
          <a:xfrm>
            <a:off x="3200400" y="23622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0</a:t>
            </a:r>
          </a:p>
        </p:txBody>
      </p:sp>
      <p:sp>
        <p:nvSpPr>
          <p:cNvPr id="42081" name="Rectangle 104"/>
          <p:cNvSpPr>
            <a:spLocks noChangeArrowheads="1"/>
          </p:cNvSpPr>
          <p:nvPr/>
        </p:nvSpPr>
        <p:spPr bwMode="auto">
          <a:xfrm>
            <a:off x="3200400" y="3962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8</a:t>
            </a:r>
          </a:p>
        </p:txBody>
      </p:sp>
      <p:sp>
        <p:nvSpPr>
          <p:cNvPr id="42082" name="Rectangle 105"/>
          <p:cNvSpPr>
            <a:spLocks noChangeArrowheads="1"/>
          </p:cNvSpPr>
          <p:nvPr/>
        </p:nvSpPr>
        <p:spPr bwMode="auto">
          <a:xfrm>
            <a:off x="2957513" y="2828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R2</a:t>
            </a:r>
          </a:p>
        </p:txBody>
      </p:sp>
      <p:sp>
        <p:nvSpPr>
          <p:cNvPr id="42083" name="Rectangle 106"/>
          <p:cNvSpPr>
            <a:spLocks noChangeArrowheads="1"/>
          </p:cNvSpPr>
          <p:nvPr/>
        </p:nvSpPr>
        <p:spPr bwMode="auto">
          <a:xfrm>
            <a:off x="2957513" y="3057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R3</a:t>
            </a:r>
          </a:p>
        </p:txBody>
      </p:sp>
      <p:sp>
        <p:nvSpPr>
          <p:cNvPr id="42084" name="Rectangle 107"/>
          <p:cNvSpPr>
            <a:spLocks noChangeArrowheads="1"/>
          </p:cNvSpPr>
          <p:nvPr/>
        </p:nvSpPr>
        <p:spPr bwMode="auto">
          <a:xfrm>
            <a:off x="2957513" y="3286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R4</a:t>
            </a:r>
          </a:p>
        </p:txBody>
      </p:sp>
      <p:sp>
        <p:nvSpPr>
          <p:cNvPr id="42085" name="Rectangle 108"/>
          <p:cNvSpPr>
            <a:spLocks noChangeArrowheads="1"/>
          </p:cNvSpPr>
          <p:nvPr/>
        </p:nvSpPr>
        <p:spPr bwMode="auto">
          <a:xfrm>
            <a:off x="2957513" y="3514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R5</a:t>
            </a:r>
          </a:p>
        </p:txBody>
      </p:sp>
      <p:sp>
        <p:nvSpPr>
          <p:cNvPr id="42086" name="Rectangle 109"/>
          <p:cNvSpPr>
            <a:spLocks noChangeArrowheads="1"/>
          </p:cNvSpPr>
          <p:nvPr/>
        </p:nvSpPr>
        <p:spPr bwMode="auto">
          <a:xfrm>
            <a:off x="2957513" y="2600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R1</a:t>
            </a:r>
          </a:p>
        </p:txBody>
      </p:sp>
      <p:sp>
        <p:nvSpPr>
          <p:cNvPr id="42087" name="Rectangle 110"/>
          <p:cNvSpPr>
            <a:spLocks noChangeArrowheads="1"/>
          </p:cNvSpPr>
          <p:nvPr/>
        </p:nvSpPr>
        <p:spPr bwMode="auto">
          <a:xfrm>
            <a:off x="2957513" y="3743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R6</a:t>
            </a:r>
          </a:p>
        </p:txBody>
      </p:sp>
      <p:sp>
        <p:nvSpPr>
          <p:cNvPr id="42088" name="Rectangle 111"/>
          <p:cNvSpPr>
            <a:spLocks noChangeArrowheads="1"/>
          </p:cNvSpPr>
          <p:nvPr/>
        </p:nvSpPr>
        <p:spPr bwMode="auto">
          <a:xfrm>
            <a:off x="2957513" y="2371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R0</a:t>
            </a:r>
          </a:p>
        </p:txBody>
      </p:sp>
      <p:sp>
        <p:nvSpPr>
          <p:cNvPr id="42089" name="Rectangle 112"/>
          <p:cNvSpPr>
            <a:spLocks noChangeArrowheads="1"/>
          </p:cNvSpPr>
          <p:nvPr/>
        </p:nvSpPr>
        <p:spPr bwMode="auto">
          <a:xfrm>
            <a:off x="2957513" y="3971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R7</a:t>
            </a:r>
          </a:p>
        </p:txBody>
      </p:sp>
      <p:sp>
        <p:nvSpPr>
          <p:cNvPr id="42090" name="Text Box 113"/>
          <p:cNvSpPr txBox="1">
            <a:spLocks noChangeArrowheads="1"/>
          </p:cNvSpPr>
          <p:nvPr/>
        </p:nvSpPr>
        <p:spPr bwMode="auto">
          <a:xfrm>
            <a:off x="2228850" y="2662238"/>
            <a:ext cx="48109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regA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42091" name="Text Box 114"/>
          <p:cNvSpPr txBox="1">
            <a:spLocks noChangeArrowheads="1"/>
          </p:cNvSpPr>
          <p:nvPr/>
        </p:nvSpPr>
        <p:spPr bwMode="auto">
          <a:xfrm>
            <a:off x="2233613" y="2886075"/>
            <a:ext cx="47468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regB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42092" name="Rectangle 115"/>
          <p:cNvSpPr>
            <a:spLocks noChangeArrowheads="1"/>
          </p:cNvSpPr>
          <p:nvPr/>
        </p:nvSpPr>
        <p:spPr bwMode="auto">
          <a:xfrm>
            <a:off x="19812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6</a:t>
            </a:r>
          </a:p>
        </p:txBody>
      </p:sp>
      <p:sp>
        <p:nvSpPr>
          <p:cNvPr id="42093" name="Rectangle 116"/>
          <p:cNvSpPr>
            <a:spLocks noChangeArrowheads="1"/>
          </p:cNvSpPr>
          <p:nvPr/>
        </p:nvSpPr>
        <p:spPr bwMode="auto">
          <a:xfrm>
            <a:off x="22098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7</a:t>
            </a:r>
            <a:r>
              <a:rPr lang="en-US" b="1" dirty="0">
                <a:latin typeface="Calibri" pitchFamily="34" charset="0"/>
              </a:rPr>
              <a:t> </a:t>
            </a:r>
          </a:p>
        </p:txBody>
      </p:sp>
      <p:sp>
        <p:nvSpPr>
          <p:cNvPr id="42094" name="Rectangle 117"/>
          <p:cNvSpPr>
            <a:spLocks noChangeArrowheads="1"/>
          </p:cNvSpPr>
          <p:nvPr/>
        </p:nvSpPr>
        <p:spPr bwMode="auto">
          <a:xfrm>
            <a:off x="24384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5</a:t>
            </a:r>
          </a:p>
        </p:txBody>
      </p:sp>
      <p:sp>
        <p:nvSpPr>
          <p:cNvPr id="42095" name="Line 118"/>
          <p:cNvSpPr>
            <a:spLocks noChangeShapeType="1"/>
          </p:cNvSpPr>
          <p:nvPr/>
        </p:nvSpPr>
        <p:spPr bwMode="auto">
          <a:xfrm>
            <a:off x="2667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96" name="Line 119"/>
          <p:cNvSpPr>
            <a:spLocks noChangeShapeType="1"/>
          </p:cNvSpPr>
          <p:nvPr/>
        </p:nvSpPr>
        <p:spPr bwMode="auto">
          <a:xfrm flipH="1">
            <a:off x="2286000" y="5105400"/>
            <a:ext cx="678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97" name="Line 120"/>
          <p:cNvSpPr>
            <a:spLocks noChangeShapeType="1"/>
          </p:cNvSpPr>
          <p:nvPr/>
        </p:nvSpPr>
        <p:spPr bwMode="auto">
          <a:xfrm flipV="1">
            <a:off x="2286000" y="40386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098" name="Text Box 121"/>
          <p:cNvSpPr txBox="1">
            <a:spLocks noChangeArrowheads="1"/>
          </p:cNvSpPr>
          <p:nvPr/>
        </p:nvSpPr>
        <p:spPr bwMode="auto">
          <a:xfrm>
            <a:off x="2347913" y="3838575"/>
            <a:ext cx="471487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latin typeface="Calibri" pitchFamily="34" charset="0"/>
              </a:rPr>
              <a:t>data</a:t>
            </a:r>
          </a:p>
        </p:txBody>
      </p:sp>
      <p:sp>
        <p:nvSpPr>
          <p:cNvPr id="42099" name="Text Box 122"/>
          <p:cNvSpPr txBox="1">
            <a:spLocks noChangeArrowheads="1"/>
          </p:cNvSpPr>
          <p:nvPr/>
        </p:nvSpPr>
        <p:spPr bwMode="auto">
          <a:xfrm>
            <a:off x="1963738" y="2540000"/>
            <a:ext cx="2603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 </a:t>
            </a:r>
          </a:p>
        </p:txBody>
      </p:sp>
      <p:sp>
        <p:nvSpPr>
          <p:cNvPr id="42100" name="AutoShape 123"/>
          <p:cNvSpPr>
            <a:spLocks noChangeArrowheads="1"/>
          </p:cNvSpPr>
          <p:nvPr/>
        </p:nvSpPr>
        <p:spPr bwMode="auto">
          <a:xfrm rot="-5400000">
            <a:off x="4781550" y="27622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grpSp>
        <p:nvGrpSpPr>
          <p:cNvPr id="42101" name="Group 124"/>
          <p:cNvGrpSpPr>
            <a:grpSpLocks/>
          </p:cNvGrpSpPr>
          <p:nvPr/>
        </p:nvGrpSpPr>
        <p:grpSpPr bwMode="auto">
          <a:xfrm>
            <a:off x="3962400" y="5715000"/>
            <a:ext cx="4343400" cy="381000"/>
            <a:chOff x="2496" y="3600"/>
            <a:chExt cx="2736" cy="240"/>
          </a:xfrm>
        </p:grpSpPr>
        <p:sp>
          <p:nvSpPr>
            <p:cNvPr id="42130" name="Rectangle 125"/>
            <p:cNvSpPr>
              <a:spLocks noChangeArrowheads="1"/>
            </p:cNvSpPr>
            <p:nvPr/>
          </p:nvSpPr>
          <p:spPr bwMode="auto">
            <a:xfrm>
              <a:off x="2496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 </a:t>
              </a:r>
            </a:p>
          </p:txBody>
        </p:sp>
        <p:sp>
          <p:nvSpPr>
            <p:cNvPr id="42131" name="Rectangle 126"/>
            <p:cNvSpPr>
              <a:spLocks noChangeArrowheads="1"/>
            </p:cNvSpPr>
            <p:nvPr/>
          </p:nvSpPr>
          <p:spPr bwMode="auto">
            <a:xfrm>
              <a:off x="3936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H2</a:t>
              </a:r>
            </a:p>
          </p:txBody>
        </p:sp>
        <p:sp>
          <p:nvSpPr>
            <p:cNvPr id="42132" name="Rectangle 127"/>
            <p:cNvSpPr>
              <a:spLocks noChangeArrowheads="1"/>
            </p:cNvSpPr>
            <p:nvPr/>
          </p:nvSpPr>
          <p:spPr bwMode="auto">
            <a:xfrm>
              <a:off x="4944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H1</a:t>
              </a:r>
            </a:p>
          </p:txBody>
        </p:sp>
      </p:grpSp>
      <p:sp>
        <p:nvSpPr>
          <p:cNvPr id="42102" name="Line 128"/>
          <p:cNvSpPr>
            <a:spLocks noChangeShapeType="1"/>
          </p:cNvSpPr>
          <p:nvPr/>
        </p:nvSpPr>
        <p:spPr bwMode="auto">
          <a:xfrm flipH="1">
            <a:off x="4953000" y="28194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103" name="Line 129"/>
          <p:cNvSpPr>
            <a:spLocks noChangeShapeType="1"/>
          </p:cNvSpPr>
          <p:nvPr/>
        </p:nvSpPr>
        <p:spPr bwMode="auto">
          <a:xfrm flipH="1">
            <a:off x="4953000" y="40386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104" name="Line 130"/>
          <p:cNvSpPr>
            <a:spLocks noChangeShapeType="1"/>
          </p:cNvSpPr>
          <p:nvPr/>
        </p:nvSpPr>
        <p:spPr bwMode="auto">
          <a:xfrm>
            <a:off x="4953000" y="2819400"/>
            <a:ext cx="0" cy="2057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105" name="Line 131"/>
          <p:cNvSpPr>
            <a:spLocks noChangeShapeType="1"/>
          </p:cNvSpPr>
          <p:nvPr/>
        </p:nvSpPr>
        <p:spPr bwMode="auto">
          <a:xfrm>
            <a:off x="4953000" y="4876800"/>
            <a:ext cx="1905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106" name="Line 132"/>
          <p:cNvSpPr>
            <a:spLocks noChangeShapeType="1"/>
          </p:cNvSpPr>
          <p:nvPr/>
        </p:nvSpPr>
        <p:spPr bwMode="auto">
          <a:xfrm flipV="1">
            <a:off x="6858000" y="3429000"/>
            <a:ext cx="0" cy="1447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42107" name="Group 133"/>
          <p:cNvGrpSpPr>
            <a:grpSpLocks/>
          </p:cNvGrpSpPr>
          <p:nvPr/>
        </p:nvGrpSpPr>
        <p:grpSpPr bwMode="auto">
          <a:xfrm>
            <a:off x="4800600" y="2590800"/>
            <a:ext cx="304800" cy="2514600"/>
            <a:chOff x="3024" y="1632"/>
            <a:chExt cx="192" cy="1584"/>
          </a:xfrm>
        </p:grpSpPr>
        <p:sp>
          <p:nvSpPr>
            <p:cNvPr id="42127" name="Line 134"/>
            <p:cNvSpPr>
              <a:spLocks noChangeShapeType="1"/>
            </p:cNvSpPr>
            <p:nvPr/>
          </p:nvSpPr>
          <p:spPr bwMode="auto">
            <a:xfrm flipH="1">
              <a:off x="3024" y="16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2128" name="Line 135"/>
            <p:cNvSpPr>
              <a:spLocks noChangeShapeType="1"/>
            </p:cNvSpPr>
            <p:nvPr/>
          </p:nvSpPr>
          <p:spPr bwMode="auto">
            <a:xfrm flipH="1">
              <a:off x="3024" y="240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2129" name="Line 136"/>
            <p:cNvSpPr>
              <a:spLocks noChangeShapeType="1"/>
            </p:cNvSpPr>
            <p:nvPr/>
          </p:nvSpPr>
          <p:spPr bwMode="auto">
            <a:xfrm>
              <a:off x="3024" y="1632"/>
              <a:ext cx="0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42108" name="Text Box 137"/>
          <p:cNvSpPr txBox="1">
            <a:spLocks noChangeArrowheads="1"/>
          </p:cNvSpPr>
          <p:nvPr/>
        </p:nvSpPr>
        <p:spPr bwMode="auto">
          <a:xfrm>
            <a:off x="3276600" y="76200"/>
            <a:ext cx="2547557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First half of cycle 6</a:t>
            </a:r>
          </a:p>
        </p:txBody>
      </p:sp>
      <p:sp>
        <p:nvSpPr>
          <p:cNvPr id="42109" name="Text Box 138"/>
          <p:cNvSpPr txBox="1">
            <a:spLocks noChangeArrowheads="1"/>
          </p:cNvSpPr>
          <p:nvPr/>
        </p:nvSpPr>
        <p:spPr bwMode="auto">
          <a:xfrm>
            <a:off x="1812925" y="2209800"/>
            <a:ext cx="777457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alibri" pitchFamily="34" charset="0"/>
              </a:rPr>
              <a:t>Hazard</a:t>
            </a:r>
          </a:p>
        </p:txBody>
      </p:sp>
      <p:sp>
        <p:nvSpPr>
          <p:cNvPr id="42110" name="Text Box 139"/>
          <p:cNvSpPr txBox="1">
            <a:spLocks noChangeArrowheads="1"/>
          </p:cNvSpPr>
          <p:nvPr/>
        </p:nvSpPr>
        <p:spPr bwMode="auto">
          <a:xfrm>
            <a:off x="1965325" y="2479675"/>
            <a:ext cx="31451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6</a:t>
            </a:r>
          </a:p>
        </p:txBody>
      </p:sp>
      <p:grpSp>
        <p:nvGrpSpPr>
          <p:cNvPr id="8" name="Group 140"/>
          <p:cNvGrpSpPr>
            <a:grpSpLocks/>
          </p:cNvGrpSpPr>
          <p:nvPr/>
        </p:nvGrpSpPr>
        <p:grpSpPr bwMode="auto">
          <a:xfrm>
            <a:off x="1219200" y="609600"/>
            <a:ext cx="990600" cy="1981200"/>
            <a:chOff x="1056" y="144"/>
            <a:chExt cx="624" cy="1584"/>
          </a:xfrm>
        </p:grpSpPr>
        <p:sp>
          <p:nvSpPr>
            <p:cNvPr id="42121" name="Text Box 141"/>
            <p:cNvSpPr txBox="1">
              <a:spLocks noChangeArrowheads="1"/>
            </p:cNvSpPr>
            <p:nvPr/>
          </p:nvSpPr>
          <p:spPr bwMode="auto">
            <a:xfrm>
              <a:off x="1056" y="287"/>
              <a:ext cx="217" cy="22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Calibri" pitchFamily="34" charset="0"/>
                </a:rPr>
                <a:t>en</a:t>
              </a:r>
            </a:p>
          </p:txBody>
        </p:sp>
        <p:grpSp>
          <p:nvGrpSpPr>
            <p:cNvPr id="42122" name="Group 142"/>
            <p:cNvGrpSpPr>
              <a:grpSpLocks/>
            </p:cNvGrpSpPr>
            <p:nvPr/>
          </p:nvGrpSpPr>
          <p:grpSpPr bwMode="auto">
            <a:xfrm>
              <a:off x="1104" y="144"/>
              <a:ext cx="576" cy="1584"/>
              <a:chOff x="1104" y="144"/>
              <a:chExt cx="576" cy="1584"/>
            </a:xfrm>
          </p:grpSpPr>
          <p:sp>
            <p:nvSpPr>
              <p:cNvPr id="42123" name="Line 143"/>
              <p:cNvSpPr>
                <a:spLocks noChangeShapeType="1"/>
              </p:cNvSpPr>
              <p:nvPr/>
            </p:nvSpPr>
            <p:spPr bwMode="auto">
              <a:xfrm flipV="1">
                <a:off x="1680" y="144"/>
                <a:ext cx="0" cy="15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2124" name="Line 144"/>
              <p:cNvSpPr>
                <a:spLocks noChangeShapeType="1"/>
              </p:cNvSpPr>
              <p:nvPr/>
            </p:nvSpPr>
            <p:spPr bwMode="auto">
              <a:xfrm flipH="1">
                <a:off x="1152" y="144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2125" name="Line 145"/>
              <p:cNvSpPr>
                <a:spLocks noChangeShapeType="1"/>
              </p:cNvSpPr>
              <p:nvPr/>
            </p:nvSpPr>
            <p:spPr bwMode="auto">
              <a:xfrm>
                <a:off x="1152" y="14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2126" name="Oval 146"/>
              <p:cNvSpPr>
                <a:spLocks noChangeArrowheads="1"/>
              </p:cNvSpPr>
              <p:nvPr/>
            </p:nvSpPr>
            <p:spPr bwMode="auto">
              <a:xfrm>
                <a:off x="1104" y="192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</p:grpSp>
      </p:grpSp>
      <p:grpSp>
        <p:nvGrpSpPr>
          <p:cNvPr id="10" name="Group 147"/>
          <p:cNvGrpSpPr>
            <a:grpSpLocks/>
          </p:cNvGrpSpPr>
          <p:nvPr/>
        </p:nvGrpSpPr>
        <p:grpSpPr bwMode="auto">
          <a:xfrm>
            <a:off x="49213" y="609600"/>
            <a:ext cx="1398587" cy="2530158"/>
            <a:chOff x="120" y="144"/>
            <a:chExt cx="1032" cy="1993"/>
          </a:xfrm>
        </p:grpSpPr>
        <p:grpSp>
          <p:nvGrpSpPr>
            <p:cNvPr id="42116" name="Group 148"/>
            <p:cNvGrpSpPr>
              <a:grpSpLocks/>
            </p:cNvGrpSpPr>
            <p:nvPr/>
          </p:nvGrpSpPr>
          <p:grpSpPr bwMode="auto">
            <a:xfrm>
              <a:off x="120" y="144"/>
              <a:ext cx="1032" cy="1824"/>
              <a:chOff x="120" y="144"/>
              <a:chExt cx="1032" cy="1824"/>
            </a:xfrm>
          </p:grpSpPr>
          <p:sp>
            <p:nvSpPr>
              <p:cNvPr id="42118" name="Line 149"/>
              <p:cNvSpPr>
                <a:spLocks noChangeShapeType="1"/>
              </p:cNvSpPr>
              <p:nvPr/>
            </p:nvSpPr>
            <p:spPr bwMode="auto">
              <a:xfrm flipH="1">
                <a:off x="816" y="14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2119" name="Freeform 150"/>
              <p:cNvSpPr>
                <a:spLocks/>
              </p:cNvSpPr>
              <p:nvPr/>
            </p:nvSpPr>
            <p:spPr bwMode="auto">
              <a:xfrm>
                <a:off x="120" y="144"/>
                <a:ext cx="696" cy="1728"/>
              </a:xfrm>
              <a:custGeom>
                <a:avLst/>
                <a:gdLst>
                  <a:gd name="T0" fmla="*/ 168 w 696"/>
                  <a:gd name="T1" fmla="*/ 1392 h 1824"/>
                  <a:gd name="T2" fmla="*/ 24 w 696"/>
                  <a:gd name="T3" fmla="*/ 440 h 1824"/>
                  <a:gd name="T4" fmla="*/ 312 w 696"/>
                  <a:gd name="T5" fmla="*/ 110 h 1824"/>
                  <a:gd name="T6" fmla="*/ 696 w 696"/>
                  <a:gd name="T7" fmla="*/ 0 h 18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96"/>
                  <a:gd name="T13" fmla="*/ 0 h 1824"/>
                  <a:gd name="T14" fmla="*/ 696 w 696"/>
                  <a:gd name="T15" fmla="*/ 1824 h 18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96" h="1824">
                    <a:moveTo>
                      <a:pt x="168" y="1824"/>
                    </a:moveTo>
                    <a:cubicBezTo>
                      <a:pt x="84" y="1340"/>
                      <a:pt x="0" y="856"/>
                      <a:pt x="24" y="576"/>
                    </a:cubicBezTo>
                    <a:cubicBezTo>
                      <a:pt x="48" y="296"/>
                      <a:pt x="200" y="240"/>
                      <a:pt x="312" y="144"/>
                    </a:cubicBezTo>
                    <a:cubicBezTo>
                      <a:pt x="424" y="48"/>
                      <a:pt x="560" y="24"/>
                      <a:pt x="696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2120" name="Oval 151"/>
              <p:cNvSpPr>
                <a:spLocks noChangeArrowheads="1"/>
              </p:cNvSpPr>
              <p:nvPr/>
            </p:nvSpPr>
            <p:spPr bwMode="auto">
              <a:xfrm>
                <a:off x="240" y="1872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42117" name="Text Box 152"/>
            <p:cNvSpPr txBox="1">
              <a:spLocks noChangeArrowheads="1"/>
            </p:cNvSpPr>
            <p:nvPr/>
          </p:nvSpPr>
          <p:spPr bwMode="auto">
            <a:xfrm>
              <a:off x="193" y="1919"/>
              <a:ext cx="255" cy="2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Calibri" pitchFamily="34" charset="0"/>
                </a:rPr>
                <a:t>en</a:t>
              </a:r>
            </a:p>
          </p:txBody>
        </p:sp>
      </p:grpSp>
      <p:sp>
        <p:nvSpPr>
          <p:cNvPr id="42113" name="Line 153"/>
          <p:cNvSpPr>
            <a:spLocks noChangeShapeType="1"/>
          </p:cNvSpPr>
          <p:nvPr/>
        </p:nvSpPr>
        <p:spPr bwMode="auto">
          <a:xfrm>
            <a:off x="6705600" y="59436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114" name="Line 154"/>
          <p:cNvSpPr>
            <a:spLocks noChangeShapeType="1"/>
          </p:cNvSpPr>
          <p:nvPr/>
        </p:nvSpPr>
        <p:spPr bwMode="auto">
          <a:xfrm>
            <a:off x="4419600" y="59436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5547" name="Rectangle 155"/>
          <p:cNvSpPr>
            <a:spLocks noChangeArrowheads="1"/>
          </p:cNvSpPr>
          <p:nvPr/>
        </p:nvSpPr>
        <p:spPr bwMode="auto">
          <a:xfrm>
            <a:off x="1981200" y="3546475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L</a:t>
            </a:r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02436BE8-EB5A-D848-895F-53EFFE02A6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319" y="1074161"/>
            <a:ext cx="1346281" cy="985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547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55C1344-0855-4DC5-828F-A7997C4DD77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3011" name="Line 2"/>
          <p:cNvSpPr>
            <a:spLocks noChangeShapeType="1"/>
          </p:cNvSpPr>
          <p:nvPr/>
        </p:nvSpPr>
        <p:spPr bwMode="auto">
          <a:xfrm>
            <a:off x="6019800" y="3429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12" name="Line 3"/>
          <p:cNvSpPr>
            <a:spLocks noChangeShapeType="1"/>
          </p:cNvSpPr>
          <p:nvPr/>
        </p:nvSpPr>
        <p:spPr bwMode="auto">
          <a:xfrm>
            <a:off x="5410200" y="2971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43013" name="Group 4"/>
          <p:cNvGrpSpPr>
            <a:grpSpLocks/>
          </p:cNvGrpSpPr>
          <p:nvPr/>
        </p:nvGrpSpPr>
        <p:grpSpPr bwMode="auto">
          <a:xfrm>
            <a:off x="1524000" y="2286000"/>
            <a:ext cx="1443038" cy="1676400"/>
            <a:chOff x="1248" y="1584"/>
            <a:chExt cx="816" cy="960"/>
          </a:xfrm>
        </p:grpSpPr>
        <p:sp>
          <p:nvSpPr>
            <p:cNvPr id="43151" name="Oval 5" descr="Weave"/>
            <p:cNvSpPr>
              <a:spLocks noChangeArrowheads="1"/>
            </p:cNvSpPr>
            <p:nvPr/>
          </p:nvSpPr>
          <p:spPr bwMode="auto">
            <a:xfrm>
              <a:off x="1248" y="1728"/>
              <a:ext cx="816" cy="816"/>
            </a:xfrm>
            <a:prstGeom prst="ellipse">
              <a:avLst/>
            </a:prstGeom>
            <a:pattFill prst="weave">
              <a:fgClr>
                <a:srgbClr val="FF9900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43152" name="Text Box 6"/>
            <p:cNvSpPr txBox="1">
              <a:spLocks noChangeArrowheads="1"/>
            </p:cNvSpPr>
            <p:nvPr/>
          </p:nvSpPr>
          <p:spPr bwMode="auto">
            <a:xfrm>
              <a:off x="1248" y="1584"/>
              <a:ext cx="324" cy="1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  <a:latin typeface="Calibri" pitchFamily="34" charset="0"/>
                </a:rPr>
                <a:t>           </a:t>
              </a:r>
            </a:p>
          </p:txBody>
        </p:sp>
      </p:grpSp>
      <p:sp>
        <p:nvSpPr>
          <p:cNvPr id="43014" name="Line 7"/>
          <p:cNvSpPr>
            <a:spLocks noChangeShapeType="1"/>
          </p:cNvSpPr>
          <p:nvPr/>
        </p:nvSpPr>
        <p:spPr bwMode="auto">
          <a:xfrm>
            <a:off x="1676400" y="33528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15" name="Line 8"/>
          <p:cNvSpPr>
            <a:spLocks noChangeShapeType="1"/>
          </p:cNvSpPr>
          <p:nvPr/>
        </p:nvSpPr>
        <p:spPr bwMode="auto">
          <a:xfrm>
            <a:off x="1676400" y="35052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16" name="Line 9"/>
          <p:cNvSpPr>
            <a:spLocks noChangeShapeType="1"/>
          </p:cNvSpPr>
          <p:nvPr/>
        </p:nvSpPr>
        <p:spPr bwMode="auto">
          <a:xfrm>
            <a:off x="1905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17" name="Line 10"/>
          <p:cNvSpPr>
            <a:spLocks noChangeShapeType="1"/>
          </p:cNvSpPr>
          <p:nvPr/>
        </p:nvSpPr>
        <p:spPr bwMode="auto">
          <a:xfrm flipH="1" flipV="1">
            <a:off x="5410200" y="3886200"/>
            <a:ext cx="193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18" name="Line 11"/>
          <p:cNvSpPr>
            <a:spLocks noChangeShapeType="1"/>
          </p:cNvSpPr>
          <p:nvPr/>
        </p:nvSpPr>
        <p:spPr bwMode="auto">
          <a:xfrm flipV="1">
            <a:off x="5715000" y="25908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19" name="Rectangle 12"/>
          <p:cNvSpPr>
            <a:spLocks noChangeArrowheads="1"/>
          </p:cNvSpPr>
          <p:nvPr/>
        </p:nvSpPr>
        <p:spPr bwMode="auto">
          <a:xfrm>
            <a:off x="6248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3020" name="Line 13"/>
          <p:cNvSpPr>
            <a:spLocks noChangeShapeType="1"/>
          </p:cNvSpPr>
          <p:nvPr/>
        </p:nvSpPr>
        <p:spPr bwMode="auto">
          <a:xfrm>
            <a:off x="6705600" y="44958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21" name="Rectangle 14"/>
          <p:cNvSpPr>
            <a:spLocks noChangeArrowheads="1"/>
          </p:cNvSpPr>
          <p:nvPr/>
        </p:nvSpPr>
        <p:spPr bwMode="auto">
          <a:xfrm>
            <a:off x="152400" y="2933700"/>
            <a:ext cx="3048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PC</a:t>
            </a:r>
          </a:p>
        </p:txBody>
      </p:sp>
      <p:sp>
        <p:nvSpPr>
          <p:cNvPr id="43022" name="Rectangle 15"/>
          <p:cNvSpPr>
            <a:spLocks noChangeArrowheads="1"/>
          </p:cNvSpPr>
          <p:nvPr/>
        </p:nvSpPr>
        <p:spPr bwMode="auto">
          <a:xfrm>
            <a:off x="609600" y="2857500"/>
            <a:ext cx="4572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Inst</a:t>
            </a:r>
          </a:p>
          <a:p>
            <a:pPr algn="ctr"/>
            <a:r>
              <a:rPr lang="en-US" sz="1400" dirty="0" err="1">
                <a:latin typeface="Calibri" pitchFamily="34" charset="0"/>
              </a:rPr>
              <a:t>mem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3023" name="Rectangle 16"/>
          <p:cNvSpPr>
            <a:spLocks noChangeArrowheads="1"/>
          </p:cNvSpPr>
          <p:nvPr/>
        </p:nvSpPr>
        <p:spPr bwMode="auto">
          <a:xfrm rot="-5400000">
            <a:off x="2247900" y="28575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Calibri" pitchFamily="34" charset="0"/>
              </a:rPr>
              <a:t>Register file</a:t>
            </a: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43024" name="AutoShape 17"/>
          <p:cNvSpPr>
            <a:spLocks noChangeArrowheads="1"/>
          </p:cNvSpPr>
          <p:nvPr/>
        </p:nvSpPr>
        <p:spPr bwMode="auto">
          <a:xfrm rot="-5400000">
            <a:off x="8286750" y="29146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grpSp>
        <p:nvGrpSpPr>
          <p:cNvPr id="43025" name="Group 18"/>
          <p:cNvGrpSpPr>
            <a:grpSpLocks/>
          </p:cNvGrpSpPr>
          <p:nvPr/>
        </p:nvGrpSpPr>
        <p:grpSpPr bwMode="auto">
          <a:xfrm>
            <a:off x="5562600" y="2743200"/>
            <a:ext cx="531985" cy="1371600"/>
            <a:chOff x="-72" y="2365"/>
            <a:chExt cx="389" cy="1056"/>
          </a:xfrm>
        </p:grpSpPr>
        <p:sp>
          <p:nvSpPr>
            <p:cNvPr id="43149" name="Freeform 19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598 w 672"/>
                <a:gd name="T1" fmla="*/ 854 h 288"/>
                <a:gd name="T2" fmla="*/ 6438 w 672"/>
                <a:gd name="T3" fmla="*/ 0 h 288"/>
                <a:gd name="T4" fmla="*/ 4141 w 672"/>
                <a:gd name="T5" fmla="*/ 0 h 288"/>
                <a:gd name="T6" fmla="*/ 3679 w 672"/>
                <a:gd name="T7" fmla="*/ 285 h 288"/>
                <a:gd name="T8" fmla="*/ 2763 w 672"/>
                <a:gd name="T9" fmla="*/ 285 h 288"/>
                <a:gd name="T10" fmla="*/ 2296 w 672"/>
                <a:gd name="T11" fmla="*/ 0 h 288"/>
                <a:gd name="T12" fmla="*/ 0 w 672"/>
                <a:gd name="T13" fmla="*/ 0 h 288"/>
                <a:gd name="T14" fmla="*/ 1842 w 672"/>
                <a:gd name="T15" fmla="*/ 854 h 288"/>
                <a:gd name="T16" fmla="*/ 4598 w 672"/>
                <a:gd name="T17" fmla="*/ 854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3150" name="Text Box 20"/>
            <p:cNvSpPr txBox="1">
              <a:spLocks noChangeArrowheads="1"/>
            </p:cNvSpPr>
            <p:nvPr/>
          </p:nvSpPr>
          <p:spPr bwMode="auto">
            <a:xfrm>
              <a:off x="96" y="2630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A</a:t>
              </a:r>
            </a:p>
            <a:p>
              <a:r>
                <a:rPr lang="en-US" sz="1400" b="1" dirty="0">
                  <a:latin typeface="Calibri" pitchFamily="34" charset="0"/>
                </a:rPr>
                <a:t>L</a:t>
              </a:r>
            </a:p>
            <a:p>
              <a:r>
                <a:rPr lang="en-US" sz="1400" b="1" dirty="0">
                  <a:latin typeface="Calibri" pitchFamily="34" charset="0"/>
                </a:rPr>
                <a:t>U</a:t>
              </a:r>
            </a:p>
          </p:txBody>
        </p:sp>
      </p:grpSp>
      <p:sp>
        <p:nvSpPr>
          <p:cNvPr id="43026" name="AutoShape 21"/>
          <p:cNvSpPr>
            <a:spLocks noChangeArrowheads="1"/>
          </p:cNvSpPr>
          <p:nvPr/>
        </p:nvSpPr>
        <p:spPr bwMode="auto">
          <a:xfrm rot="5400000" flipH="1">
            <a:off x="171450" y="1047750"/>
            <a:ext cx="7620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X</a:t>
            </a:r>
          </a:p>
        </p:txBody>
      </p:sp>
      <p:sp>
        <p:nvSpPr>
          <p:cNvPr id="43027" name="Rectangle 22"/>
          <p:cNvSpPr>
            <a:spLocks noChangeArrowheads="1"/>
          </p:cNvSpPr>
          <p:nvPr/>
        </p:nvSpPr>
        <p:spPr bwMode="auto">
          <a:xfrm>
            <a:off x="304800" y="18288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1</a:t>
            </a:r>
          </a:p>
        </p:txBody>
      </p:sp>
      <p:sp>
        <p:nvSpPr>
          <p:cNvPr id="43028" name="Rectangle 23"/>
          <p:cNvSpPr>
            <a:spLocks noChangeArrowheads="1"/>
          </p:cNvSpPr>
          <p:nvPr/>
        </p:nvSpPr>
        <p:spPr bwMode="auto">
          <a:xfrm>
            <a:off x="1143000" y="800100"/>
            <a:ext cx="457200" cy="529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3029" name="Rectangle 24"/>
          <p:cNvSpPr>
            <a:spLocks noChangeArrowheads="1"/>
          </p:cNvSpPr>
          <p:nvPr/>
        </p:nvSpPr>
        <p:spPr bwMode="auto">
          <a:xfrm>
            <a:off x="3962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3030" name="Rectangle 25"/>
          <p:cNvSpPr>
            <a:spLocks noChangeArrowheads="1"/>
          </p:cNvSpPr>
          <p:nvPr/>
        </p:nvSpPr>
        <p:spPr bwMode="auto">
          <a:xfrm>
            <a:off x="7010400" y="2971800"/>
            <a:ext cx="6858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Data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memory</a:t>
            </a:r>
          </a:p>
        </p:txBody>
      </p:sp>
      <p:sp>
        <p:nvSpPr>
          <p:cNvPr id="43031" name="Rectangle 26"/>
          <p:cNvSpPr>
            <a:spLocks noChangeArrowheads="1"/>
          </p:cNvSpPr>
          <p:nvPr/>
        </p:nvSpPr>
        <p:spPr bwMode="auto">
          <a:xfrm>
            <a:off x="78486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43032" name="Group 27"/>
          <p:cNvGrpSpPr>
            <a:grpSpLocks/>
          </p:cNvGrpSpPr>
          <p:nvPr/>
        </p:nvGrpSpPr>
        <p:grpSpPr bwMode="auto">
          <a:xfrm>
            <a:off x="609600" y="1828800"/>
            <a:ext cx="427038" cy="762000"/>
            <a:chOff x="624" y="1248"/>
            <a:chExt cx="269" cy="480"/>
          </a:xfrm>
        </p:grpSpPr>
        <p:sp>
          <p:nvSpPr>
            <p:cNvPr id="43147" name="Freeform 28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3148" name="Text Box 29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grpSp>
        <p:nvGrpSpPr>
          <p:cNvPr id="43033" name="Group 30"/>
          <p:cNvGrpSpPr>
            <a:grpSpLocks/>
          </p:cNvGrpSpPr>
          <p:nvPr/>
        </p:nvGrpSpPr>
        <p:grpSpPr bwMode="auto">
          <a:xfrm>
            <a:off x="4876800" y="1600200"/>
            <a:ext cx="427038" cy="762000"/>
            <a:chOff x="624" y="1248"/>
            <a:chExt cx="269" cy="480"/>
          </a:xfrm>
        </p:grpSpPr>
        <p:sp>
          <p:nvSpPr>
            <p:cNvPr id="43145" name="Freeform 31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3146" name="Text Box 32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sp>
        <p:nvSpPr>
          <p:cNvPr id="43034" name="Line 33"/>
          <p:cNvSpPr>
            <a:spLocks noChangeShapeType="1"/>
          </p:cNvSpPr>
          <p:nvPr/>
        </p:nvSpPr>
        <p:spPr bwMode="auto">
          <a:xfrm>
            <a:off x="1066800" y="328295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35" name="Line 34"/>
          <p:cNvSpPr>
            <a:spLocks noChangeShapeType="1"/>
          </p:cNvSpPr>
          <p:nvPr/>
        </p:nvSpPr>
        <p:spPr bwMode="auto">
          <a:xfrm>
            <a:off x="990600" y="2209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36" name="Line 35"/>
          <p:cNvSpPr>
            <a:spLocks noChangeShapeType="1"/>
          </p:cNvSpPr>
          <p:nvPr/>
        </p:nvSpPr>
        <p:spPr bwMode="auto">
          <a:xfrm flipV="1">
            <a:off x="1066800" y="1447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37" name="Line 36"/>
          <p:cNvSpPr>
            <a:spLocks noChangeShapeType="1"/>
          </p:cNvSpPr>
          <p:nvPr/>
        </p:nvSpPr>
        <p:spPr bwMode="auto">
          <a:xfrm flipH="1">
            <a:off x="714375" y="1447800"/>
            <a:ext cx="428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38" name="Line 37"/>
          <p:cNvSpPr>
            <a:spLocks noChangeShapeType="1"/>
          </p:cNvSpPr>
          <p:nvPr/>
        </p:nvSpPr>
        <p:spPr bwMode="auto">
          <a:xfrm>
            <a:off x="538163" y="1938338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39" name="Line 38"/>
          <p:cNvSpPr>
            <a:spLocks noChangeShapeType="1"/>
          </p:cNvSpPr>
          <p:nvPr/>
        </p:nvSpPr>
        <p:spPr bwMode="auto">
          <a:xfrm flipV="1">
            <a:off x="457200" y="3276600"/>
            <a:ext cx="1524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40" name="Line 39"/>
          <p:cNvSpPr>
            <a:spLocks noChangeShapeType="1"/>
          </p:cNvSpPr>
          <p:nvPr/>
        </p:nvSpPr>
        <p:spPr bwMode="auto">
          <a:xfrm flipV="1">
            <a:off x="533400" y="2438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41" name="Line 40"/>
          <p:cNvSpPr>
            <a:spLocks noChangeShapeType="1"/>
          </p:cNvSpPr>
          <p:nvPr/>
        </p:nvSpPr>
        <p:spPr bwMode="auto">
          <a:xfrm>
            <a:off x="533400" y="24384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42" name="Line 41"/>
          <p:cNvSpPr>
            <a:spLocks noChangeShapeType="1"/>
          </p:cNvSpPr>
          <p:nvPr/>
        </p:nvSpPr>
        <p:spPr bwMode="auto">
          <a:xfrm flipV="1">
            <a:off x="76200" y="12192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43" name="Line 42"/>
          <p:cNvSpPr>
            <a:spLocks noChangeShapeType="1"/>
          </p:cNvSpPr>
          <p:nvPr/>
        </p:nvSpPr>
        <p:spPr bwMode="auto">
          <a:xfrm>
            <a:off x="76200" y="1219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44" name="Line 43"/>
          <p:cNvSpPr>
            <a:spLocks noChangeShapeType="1"/>
          </p:cNvSpPr>
          <p:nvPr/>
        </p:nvSpPr>
        <p:spPr bwMode="auto">
          <a:xfrm>
            <a:off x="76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45" name="Line 44"/>
          <p:cNvSpPr>
            <a:spLocks noChangeShapeType="1"/>
          </p:cNvSpPr>
          <p:nvPr/>
        </p:nvSpPr>
        <p:spPr bwMode="auto">
          <a:xfrm>
            <a:off x="1600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46" name="Line 45"/>
          <p:cNvSpPr>
            <a:spLocks noChangeShapeType="1"/>
          </p:cNvSpPr>
          <p:nvPr/>
        </p:nvSpPr>
        <p:spPr bwMode="auto">
          <a:xfrm>
            <a:off x="1676400" y="2895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47" name="Line 46"/>
          <p:cNvSpPr>
            <a:spLocks noChangeShapeType="1"/>
          </p:cNvSpPr>
          <p:nvPr/>
        </p:nvSpPr>
        <p:spPr bwMode="auto">
          <a:xfrm>
            <a:off x="1676400" y="4267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48" name="Line 47"/>
          <p:cNvSpPr>
            <a:spLocks noChangeShapeType="1"/>
          </p:cNvSpPr>
          <p:nvPr/>
        </p:nvSpPr>
        <p:spPr bwMode="auto">
          <a:xfrm>
            <a:off x="1676400" y="2895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49" name="Line 48"/>
          <p:cNvSpPr>
            <a:spLocks noChangeShapeType="1"/>
          </p:cNvSpPr>
          <p:nvPr/>
        </p:nvSpPr>
        <p:spPr bwMode="auto">
          <a:xfrm>
            <a:off x="1676400" y="3124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50" name="Line 49"/>
          <p:cNvSpPr>
            <a:spLocks noChangeShapeType="1"/>
          </p:cNvSpPr>
          <p:nvPr/>
        </p:nvSpPr>
        <p:spPr bwMode="auto">
          <a:xfrm>
            <a:off x="3581400" y="36576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51" name="Line 50"/>
          <p:cNvSpPr>
            <a:spLocks noChangeShapeType="1"/>
          </p:cNvSpPr>
          <p:nvPr/>
        </p:nvSpPr>
        <p:spPr bwMode="auto">
          <a:xfrm>
            <a:off x="3581400" y="3048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52" name="Line 51"/>
          <p:cNvSpPr>
            <a:spLocks noChangeShapeType="1"/>
          </p:cNvSpPr>
          <p:nvPr/>
        </p:nvSpPr>
        <p:spPr bwMode="auto">
          <a:xfrm>
            <a:off x="4419600" y="3657600"/>
            <a:ext cx="685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53" name="Line 52"/>
          <p:cNvSpPr>
            <a:spLocks noChangeShapeType="1"/>
          </p:cNvSpPr>
          <p:nvPr/>
        </p:nvSpPr>
        <p:spPr bwMode="auto">
          <a:xfrm>
            <a:off x="4419600" y="3124200"/>
            <a:ext cx="685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54" name="Line 53"/>
          <p:cNvSpPr>
            <a:spLocks noChangeShapeType="1"/>
          </p:cNvSpPr>
          <p:nvPr/>
        </p:nvSpPr>
        <p:spPr bwMode="auto">
          <a:xfrm flipV="1">
            <a:off x="1600200" y="22098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55" name="Line 54"/>
          <p:cNvSpPr>
            <a:spLocks noChangeShapeType="1"/>
          </p:cNvSpPr>
          <p:nvPr/>
        </p:nvSpPr>
        <p:spPr bwMode="auto">
          <a:xfrm>
            <a:off x="4419600" y="2209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56" name="Line 55"/>
          <p:cNvSpPr>
            <a:spLocks noChangeShapeType="1"/>
          </p:cNvSpPr>
          <p:nvPr/>
        </p:nvSpPr>
        <p:spPr bwMode="auto">
          <a:xfrm>
            <a:off x="4419600" y="4267200"/>
            <a:ext cx="685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57" name="Line 56"/>
          <p:cNvSpPr>
            <a:spLocks noChangeShapeType="1"/>
          </p:cNvSpPr>
          <p:nvPr/>
        </p:nvSpPr>
        <p:spPr bwMode="auto">
          <a:xfrm flipV="1">
            <a:off x="4648200" y="17526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58" name="Line 57"/>
          <p:cNvSpPr>
            <a:spLocks noChangeShapeType="1"/>
          </p:cNvSpPr>
          <p:nvPr/>
        </p:nvSpPr>
        <p:spPr bwMode="auto">
          <a:xfrm>
            <a:off x="4648200" y="1752600"/>
            <a:ext cx="228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59" name="AutoShape 58"/>
          <p:cNvSpPr>
            <a:spLocks noChangeArrowheads="1"/>
          </p:cNvSpPr>
          <p:nvPr/>
        </p:nvSpPr>
        <p:spPr bwMode="auto">
          <a:xfrm rot="-5400000">
            <a:off x="47815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sp>
        <p:nvSpPr>
          <p:cNvPr id="43060" name="Line 59"/>
          <p:cNvSpPr>
            <a:spLocks noChangeShapeType="1"/>
          </p:cNvSpPr>
          <p:nvPr/>
        </p:nvSpPr>
        <p:spPr bwMode="auto">
          <a:xfrm>
            <a:off x="5257800" y="1981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61" name="Line 60"/>
          <p:cNvSpPr>
            <a:spLocks noChangeShapeType="1"/>
          </p:cNvSpPr>
          <p:nvPr/>
        </p:nvSpPr>
        <p:spPr bwMode="auto">
          <a:xfrm>
            <a:off x="67056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62" name="Line 61"/>
          <p:cNvSpPr>
            <a:spLocks noChangeShapeType="1"/>
          </p:cNvSpPr>
          <p:nvPr/>
        </p:nvSpPr>
        <p:spPr bwMode="auto">
          <a:xfrm flipV="1">
            <a:off x="6934200" y="2819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63" name="Line 62"/>
          <p:cNvSpPr>
            <a:spLocks noChangeShapeType="1"/>
          </p:cNvSpPr>
          <p:nvPr/>
        </p:nvSpPr>
        <p:spPr bwMode="auto">
          <a:xfrm>
            <a:off x="6934200" y="2819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64" name="Line 63"/>
          <p:cNvSpPr>
            <a:spLocks noChangeShapeType="1"/>
          </p:cNvSpPr>
          <p:nvPr/>
        </p:nvSpPr>
        <p:spPr bwMode="auto">
          <a:xfrm>
            <a:off x="7696200" y="3352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65" name="Line 64"/>
          <p:cNvSpPr>
            <a:spLocks noChangeShapeType="1"/>
          </p:cNvSpPr>
          <p:nvPr/>
        </p:nvSpPr>
        <p:spPr bwMode="auto">
          <a:xfrm>
            <a:off x="83058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66" name="Line 65"/>
          <p:cNvSpPr>
            <a:spLocks noChangeShapeType="1"/>
          </p:cNvSpPr>
          <p:nvPr/>
        </p:nvSpPr>
        <p:spPr bwMode="auto">
          <a:xfrm>
            <a:off x="8305800" y="2819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67" name="Line 66"/>
          <p:cNvSpPr>
            <a:spLocks noChangeShapeType="1"/>
          </p:cNvSpPr>
          <p:nvPr/>
        </p:nvSpPr>
        <p:spPr bwMode="auto">
          <a:xfrm>
            <a:off x="4495800" y="36576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68" name="Line 67"/>
          <p:cNvSpPr>
            <a:spLocks noChangeShapeType="1"/>
          </p:cNvSpPr>
          <p:nvPr/>
        </p:nvSpPr>
        <p:spPr bwMode="auto">
          <a:xfrm>
            <a:off x="4495800" y="4495800"/>
            <a:ext cx="17526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69" name="Line 68"/>
          <p:cNvSpPr>
            <a:spLocks noChangeShapeType="1"/>
          </p:cNvSpPr>
          <p:nvPr/>
        </p:nvSpPr>
        <p:spPr bwMode="auto">
          <a:xfrm>
            <a:off x="2286000" y="38862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70" name="Line 69"/>
          <p:cNvSpPr>
            <a:spLocks noChangeShapeType="1"/>
          </p:cNvSpPr>
          <p:nvPr/>
        </p:nvSpPr>
        <p:spPr bwMode="auto">
          <a:xfrm>
            <a:off x="6705600" y="1981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71" name="Line 70"/>
          <p:cNvSpPr>
            <a:spLocks noChangeShapeType="1"/>
          </p:cNvSpPr>
          <p:nvPr/>
        </p:nvSpPr>
        <p:spPr bwMode="auto">
          <a:xfrm flipV="1">
            <a:off x="6934200" y="990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72" name="Line 71"/>
          <p:cNvSpPr>
            <a:spLocks noChangeShapeType="1"/>
          </p:cNvSpPr>
          <p:nvPr/>
        </p:nvSpPr>
        <p:spPr bwMode="auto">
          <a:xfrm flipH="1">
            <a:off x="719138" y="990600"/>
            <a:ext cx="6215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73" name="Text Box 72"/>
          <p:cNvSpPr txBox="1">
            <a:spLocks noChangeArrowheads="1"/>
          </p:cNvSpPr>
          <p:nvPr/>
        </p:nvSpPr>
        <p:spPr bwMode="auto">
          <a:xfrm>
            <a:off x="1143000" y="6035675"/>
            <a:ext cx="532262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IF/</a:t>
            </a:r>
          </a:p>
          <a:p>
            <a:r>
              <a:rPr lang="en-US" b="1" dirty="0">
                <a:latin typeface="Calibri" pitchFamily="34" charset="0"/>
              </a:rPr>
              <a:t>ID</a:t>
            </a:r>
          </a:p>
        </p:txBody>
      </p:sp>
      <p:sp>
        <p:nvSpPr>
          <p:cNvPr id="43074" name="Text Box 73"/>
          <p:cNvSpPr txBox="1">
            <a:spLocks noChangeArrowheads="1"/>
          </p:cNvSpPr>
          <p:nvPr/>
        </p:nvSpPr>
        <p:spPr bwMode="auto">
          <a:xfrm>
            <a:off x="3733800" y="6035675"/>
            <a:ext cx="612668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ID/</a:t>
            </a:r>
          </a:p>
          <a:p>
            <a:r>
              <a:rPr lang="en-US" b="1" dirty="0">
                <a:latin typeface="Calibri" pitchFamily="34" charset="0"/>
              </a:rPr>
              <a:t>EX</a:t>
            </a:r>
          </a:p>
        </p:txBody>
      </p:sp>
      <p:sp>
        <p:nvSpPr>
          <p:cNvPr id="43075" name="Text Box 74"/>
          <p:cNvSpPr txBox="1">
            <a:spLocks noChangeArrowheads="1"/>
          </p:cNvSpPr>
          <p:nvPr/>
        </p:nvSpPr>
        <p:spPr bwMode="auto">
          <a:xfrm>
            <a:off x="6016240" y="6035675"/>
            <a:ext cx="867545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EX/</a:t>
            </a:r>
          </a:p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3076" name="Text Box 75"/>
          <p:cNvSpPr txBox="1">
            <a:spLocks noChangeArrowheads="1"/>
          </p:cNvSpPr>
          <p:nvPr/>
        </p:nvSpPr>
        <p:spPr bwMode="auto">
          <a:xfrm>
            <a:off x="7595992" y="6035675"/>
            <a:ext cx="992579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r>
              <a:rPr lang="en-US" b="1" dirty="0">
                <a:latin typeface="Calibri" pitchFamily="34" charset="0"/>
              </a:rPr>
              <a:t>/</a:t>
            </a:r>
          </a:p>
          <a:p>
            <a:pPr algn="ctr"/>
            <a:r>
              <a:rPr lang="en-US" b="1" dirty="0">
                <a:latin typeface="Calibri" pitchFamily="34" charset="0"/>
              </a:rPr>
              <a:t>WB</a:t>
            </a:r>
          </a:p>
        </p:txBody>
      </p:sp>
      <p:sp>
        <p:nvSpPr>
          <p:cNvPr id="43077" name="Line 76"/>
          <p:cNvSpPr>
            <a:spLocks noChangeShapeType="1"/>
          </p:cNvSpPr>
          <p:nvPr/>
        </p:nvSpPr>
        <p:spPr bwMode="auto">
          <a:xfrm>
            <a:off x="4410075" y="5410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78" name="Line 77"/>
          <p:cNvSpPr>
            <a:spLocks noChangeShapeType="1"/>
          </p:cNvSpPr>
          <p:nvPr/>
        </p:nvSpPr>
        <p:spPr bwMode="auto">
          <a:xfrm>
            <a:off x="6705600" y="5410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79" name="AutoShape 78"/>
          <p:cNvSpPr>
            <a:spLocks noChangeArrowheads="1"/>
          </p:cNvSpPr>
          <p:nvPr/>
        </p:nvSpPr>
        <p:spPr bwMode="auto">
          <a:xfrm rot="-5400000">
            <a:off x="1562100" y="3336925"/>
            <a:ext cx="533400" cy="190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X</a:t>
            </a:r>
          </a:p>
        </p:txBody>
      </p:sp>
      <p:sp>
        <p:nvSpPr>
          <p:cNvPr id="43080" name="Line 79"/>
          <p:cNvSpPr>
            <a:spLocks noChangeShapeType="1"/>
          </p:cNvSpPr>
          <p:nvPr/>
        </p:nvSpPr>
        <p:spPr bwMode="auto">
          <a:xfrm>
            <a:off x="1676400" y="5410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81" name="Rectangle 80"/>
          <p:cNvSpPr>
            <a:spLocks noChangeArrowheads="1"/>
          </p:cNvSpPr>
          <p:nvPr/>
        </p:nvSpPr>
        <p:spPr bwMode="auto">
          <a:xfrm>
            <a:off x="3962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43082" name="Rectangle 81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  </a:t>
            </a:r>
          </a:p>
        </p:txBody>
      </p:sp>
      <p:sp>
        <p:nvSpPr>
          <p:cNvPr id="43083" name="Rectangle 82"/>
          <p:cNvSpPr>
            <a:spLocks noChangeArrowheads="1"/>
          </p:cNvSpPr>
          <p:nvPr/>
        </p:nvSpPr>
        <p:spPr bwMode="auto">
          <a:xfrm>
            <a:off x="3962400" y="3505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</a:t>
            </a:r>
          </a:p>
        </p:txBody>
      </p:sp>
      <p:sp>
        <p:nvSpPr>
          <p:cNvPr id="43084" name="Rectangle 83"/>
          <p:cNvSpPr>
            <a:spLocks noChangeArrowheads="1"/>
          </p:cNvSpPr>
          <p:nvPr/>
        </p:nvSpPr>
        <p:spPr bwMode="auto">
          <a:xfrm>
            <a:off x="3962400" y="2895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</a:t>
            </a:r>
          </a:p>
        </p:txBody>
      </p:sp>
      <p:sp>
        <p:nvSpPr>
          <p:cNvPr id="43085" name="Rectangle 84"/>
          <p:cNvSpPr>
            <a:spLocks noChangeArrowheads="1"/>
          </p:cNvSpPr>
          <p:nvPr/>
        </p:nvSpPr>
        <p:spPr bwMode="auto">
          <a:xfrm>
            <a:off x="39624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 </a:t>
            </a:r>
          </a:p>
        </p:txBody>
      </p:sp>
      <p:sp>
        <p:nvSpPr>
          <p:cNvPr id="43086" name="Rectangle 85"/>
          <p:cNvSpPr>
            <a:spLocks noChangeArrowheads="1"/>
          </p:cNvSpPr>
          <p:nvPr/>
        </p:nvSpPr>
        <p:spPr bwMode="auto">
          <a:xfrm>
            <a:off x="11430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 5</a:t>
            </a:r>
          </a:p>
        </p:txBody>
      </p:sp>
      <p:sp>
        <p:nvSpPr>
          <p:cNvPr id="43087" name="Rectangle 86"/>
          <p:cNvSpPr>
            <a:spLocks noChangeArrowheads="1"/>
          </p:cNvSpPr>
          <p:nvPr/>
        </p:nvSpPr>
        <p:spPr bwMode="auto">
          <a:xfrm>
            <a:off x="6248400" y="1828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>
              <a:latin typeface="Calibri" pitchFamily="34" charset="0"/>
            </a:endParaRPr>
          </a:p>
        </p:txBody>
      </p:sp>
      <p:sp>
        <p:nvSpPr>
          <p:cNvPr id="43088" name="Rectangle 87"/>
          <p:cNvSpPr>
            <a:spLocks noChangeArrowheads="1"/>
          </p:cNvSpPr>
          <p:nvPr/>
        </p:nvSpPr>
        <p:spPr bwMode="auto">
          <a:xfrm>
            <a:off x="62484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31</a:t>
            </a:r>
          </a:p>
        </p:txBody>
      </p:sp>
      <p:sp>
        <p:nvSpPr>
          <p:cNvPr id="43089" name="Rectangle 88"/>
          <p:cNvSpPr>
            <a:spLocks noChangeArrowheads="1"/>
          </p:cNvSpPr>
          <p:nvPr/>
        </p:nvSpPr>
        <p:spPr bwMode="auto">
          <a:xfrm>
            <a:off x="6248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</a:t>
            </a:r>
            <a:r>
              <a:rPr lang="en-US" sz="1600" b="1" dirty="0" err="1">
                <a:latin typeface="Calibri" pitchFamily="34" charset="0"/>
              </a:rPr>
              <a:t>lw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43090" name="Rectangle 89"/>
          <p:cNvSpPr>
            <a:spLocks noChangeArrowheads="1"/>
          </p:cNvSpPr>
          <p:nvPr/>
        </p:nvSpPr>
        <p:spPr bwMode="auto">
          <a:xfrm>
            <a:off x="6248400" y="4343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</a:t>
            </a:r>
          </a:p>
        </p:txBody>
      </p:sp>
      <p:sp>
        <p:nvSpPr>
          <p:cNvPr id="43091" name="Rectangle 90"/>
          <p:cNvSpPr>
            <a:spLocks noChangeArrowheads="1"/>
          </p:cNvSpPr>
          <p:nvPr/>
        </p:nvSpPr>
        <p:spPr bwMode="auto">
          <a:xfrm>
            <a:off x="78486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add</a:t>
            </a:r>
          </a:p>
        </p:txBody>
      </p:sp>
      <p:sp>
        <p:nvSpPr>
          <p:cNvPr id="43092" name="Rectangle 91"/>
          <p:cNvSpPr>
            <a:spLocks noChangeArrowheads="1"/>
          </p:cNvSpPr>
          <p:nvPr/>
        </p:nvSpPr>
        <p:spPr bwMode="auto">
          <a:xfrm>
            <a:off x="7848600" y="2667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22</a:t>
            </a:r>
          </a:p>
        </p:txBody>
      </p:sp>
      <p:sp>
        <p:nvSpPr>
          <p:cNvPr id="43093" name="Rectangle 92"/>
          <p:cNvSpPr>
            <a:spLocks noChangeArrowheads="1"/>
          </p:cNvSpPr>
          <p:nvPr/>
        </p:nvSpPr>
        <p:spPr bwMode="auto">
          <a:xfrm>
            <a:off x="78486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 </a:t>
            </a:r>
          </a:p>
        </p:txBody>
      </p:sp>
      <p:sp>
        <p:nvSpPr>
          <p:cNvPr id="43094" name="Line 93"/>
          <p:cNvSpPr>
            <a:spLocks noChangeShapeType="1"/>
          </p:cNvSpPr>
          <p:nvPr/>
        </p:nvSpPr>
        <p:spPr bwMode="auto">
          <a:xfrm>
            <a:off x="8939213" y="3048000"/>
            <a:ext cx="128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95" name="Line 94"/>
          <p:cNvSpPr>
            <a:spLocks noChangeShapeType="1"/>
          </p:cNvSpPr>
          <p:nvPr/>
        </p:nvSpPr>
        <p:spPr bwMode="auto">
          <a:xfrm>
            <a:off x="9067800" y="30480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096" name="Rectangle 95"/>
          <p:cNvSpPr>
            <a:spLocks noChangeArrowheads="1"/>
          </p:cNvSpPr>
          <p:nvPr/>
        </p:nvSpPr>
        <p:spPr bwMode="auto">
          <a:xfrm>
            <a:off x="6248400" y="2438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43097" name="Rectangle 96"/>
          <p:cNvSpPr>
            <a:spLocks noChangeArrowheads="1"/>
          </p:cNvSpPr>
          <p:nvPr/>
        </p:nvSpPr>
        <p:spPr bwMode="auto">
          <a:xfrm rot="5400000">
            <a:off x="609600" y="30480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sw</a:t>
            </a:r>
            <a:r>
              <a:rPr lang="en-US" sz="1600" b="1" dirty="0">
                <a:latin typeface="Calibri" pitchFamily="34" charset="0"/>
              </a:rPr>
              <a:t>    6  2  12</a:t>
            </a:r>
          </a:p>
        </p:txBody>
      </p:sp>
      <p:sp>
        <p:nvSpPr>
          <p:cNvPr id="43098" name="Rectangle 97"/>
          <p:cNvSpPr>
            <a:spLocks noChangeArrowheads="1"/>
          </p:cNvSpPr>
          <p:nvPr/>
        </p:nvSpPr>
        <p:spPr bwMode="auto">
          <a:xfrm>
            <a:off x="3200400" y="2819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7</a:t>
            </a:r>
          </a:p>
        </p:txBody>
      </p:sp>
      <p:sp>
        <p:nvSpPr>
          <p:cNvPr id="43099" name="Rectangle 98"/>
          <p:cNvSpPr>
            <a:spLocks noChangeArrowheads="1"/>
          </p:cNvSpPr>
          <p:nvPr/>
        </p:nvSpPr>
        <p:spPr bwMode="auto">
          <a:xfrm>
            <a:off x="3200400" y="30480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21</a:t>
            </a:r>
          </a:p>
        </p:txBody>
      </p:sp>
      <p:sp>
        <p:nvSpPr>
          <p:cNvPr id="43100" name="Rectangle 99"/>
          <p:cNvSpPr>
            <a:spLocks noChangeArrowheads="1"/>
          </p:cNvSpPr>
          <p:nvPr/>
        </p:nvSpPr>
        <p:spPr bwMode="auto">
          <a:xfrm>
            <a:off x="3200400" y="3276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11</a:t>
            </a:r>
          </a:p>
        </p:txBody>
      </p:sp>
      <p:sp>
        <p:nvSpPr>
          <p:cNvPr id="43101" name="Rectangle 100"/>
          <p:cNvSpPr>
            <a:spLocks noChangeArrowheads="1"/>
          </p:cNvSpPr>
          <p:nvPr/>
        </p:nvSpPr>
        <p:spPr bwMode="auto">
          <a:xfrm>
            <a:off x="3200400" y="3505200"/>
            <a:ext cx="304800" cy="228600"/>
          </a:xfrm>
          <a:prstGeom prst="rect">
            <a:avLst/>
          </a:prstGeom>
          <a:solidFill>
            <a:srgbClr val="33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-32 </a:t>
            </a:r>
          </a:p>
        </p:txBody>
      </p:sp>
      <p:sp>
        <p:nvSpPr>
          <p:cNvPr id="43102" name="Rectangle 101"/>
          <p:cNvSpPr>
            <a:spLocks noChangeArrowheads="1"/>
          </p:cNvSpPr>
          <p:nvPr/>
        </p:nvSpPr>
        <p:spPr bwMode="auto">
          <a:xfrm>
            <a:off x="3200400" y="2590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14</a:t>
            </a:r>
          </a:p>
        </p:txBody>
      </p:sp>
      <p:sp>
        <p:nvSpPr>
          <p:cNvPr id="43103" name="Rectangle 102"/>
          <p:cNvSpPr>
            <a:spLocks noChangeArrowheads="1"/>
          </p:cNvSpPr>
          <p:nvPr/>
        </p:nvSpPr>
        <p:spPr bwMode="auto">
          <a:xfrm>
            <a:off x="3200400" y="3733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</a:t>
            </a:r>
          </a:p>
        </p:txBody>
      </p:sp>
      <p:sp>
        <p:nvSpPr>
          <p:cNvPr id="43104" name="Rectangle 103"/>
          <p:cNvSpPr>
            <a:spLocks noChangeArrowheads="1"/>
          </p:cNvSpPr>
          <p:nvPr/>
        </p:nvSpPr>
        <p:spPr bwMode="auto">
          <a:xfrm>
            <a:off x="3200400" y="23622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0</a:t>
            </a:r>
          </a:p>
        </p:txBody>
      </p:sp>
      <p:sp>
        <p:nvSpPr>
          <p:cNvPr id="43105" name="Rectangle 104"/>
          <p:cNvSpPr>
            <a:spLocks noChangeArrowheads="1"/>
          </p:cNvSpPr>
          <p:nvPr/>
        </p:nvSpPr>
        <p:spPr bwMode="auto">
          <a:xfrm>
            <a:off x="3200400" y="3962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8</a:t>
            </a:r>
          </a:p>
        </p:txBody>
      </p:sp>
      <p:sp>
        <p:nvSpPr>
          <p:cNvPr id="43106" name="Rectangle 105"/>
          <p:cNvSpPr>
            <a:spLocks noChangeArrowheads="1"/>
          </p:cNvSpPr>
          <p:nvPr/>
        </p:nvSpPr>
        <p:spPr bwMode="auto">
          <a:xfrm>
            <a:off x="2957513" y="2828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R2</a:t>
            </a:r>
          </a:p>
        </p:txBody>
      </p:sp>
      <p:sp>
        <p:nvSpPr>
          <p:cNvPr id="43107" name="Rectangle 106"/>
          <p:cNvSpPr>
            <a:spLocks noChangeArrowheads="1"/>
          </p:cNvSpPr>
          <p:nvPr/>
        </p:nvSpPr>
        <p:spPr bwMode="auto">
          <a:xfrm>
            <a:off x="2957513" y="3057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R3</a:t>
            </a:r>
          </a:p>
        </p:txBody>
      </p:sp>
      <p:sp>
        <p:nvSpPr>
          <p:cNvPr id="43108" name="Rectangle 107"/>
          <p:cNvSpPr>
            <a:spLocks noChangeArrowheads="1"/>
          </p:cNvSpPr>
          <p:nvPr/>
        </p:nvSpPr>
        <p:spPr bwMode="auto">
          <a:xfrm>
            <a:off x="2957513" y="3286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R4</a:t>
            </a:r>
          </a:p>
        </p:txBody>
      </p:sp>
      <p:sp>
        <p:nvSpPr>
          <p:cNvPr id="43109" name="Rectangle 108"/>
          <p:cNvSpPr>
            <a:spLocks noChangeArrowheads="1"/>
          </p:cNvSpPr>
          <p:nvPr/>
        </p:nvSpPr>
        <p:spPr bwMode="auto">
          <a:xfrm>
            <a:off x="2957513" y="3514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R5</a:t>
            </a:r>
          </a:p>
        </p:txBody>
      </p:sp>
      <p:sp>
        <p:nvSpPr>
          <p:cNvPr id="43110" name="Rectangle 109"/>
          <p:cNvSpPr>
            <a:spLocks noChangeArrowheads="1"/>
          </p:cNvSpPr>
          <p:nvPr/>
        </p:nvSpPr>
        <p:spPr bwMode="auto">
          <a:xfrm>
            <a:off x="2957513" y="2600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R1</a:t>
            </a:r>
          </a:p>
        </p:txBody>
      </p:sp>
      <p:sp>
        <p:nvSpPr>
          <p:cNvPr id="43111" name="Rectangle 110"/>
          <p:cNvSpPr>
            <a:spLocks noChangeArrowheads="1"/>
          </p:cNvSpPr>
          <p:nvPr/>
        </p:nvSpPr>
        <p:spPr bwMode="auto">
          <a:xfrm>
            <a:off x="2957513" y="3743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R6</a:t>
            </a:r>
          </a:p>
        </p:txBody>
      </p:sp>
      <p:sp>
        <p:nvSpPr>
          <p:cNvPr id="43112" name="Rectangle 111"/>
          <p:cNvSpPr>
            <a:spLocks noChangeArrowheads="1"/>
          </p:cNvSpPr>
          <p:nvPr/>
        </p:nvSpPr>
        <p:spPr bwMode="auto">
          <a:xfrm>
            <a:off x="2957513" y="2371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R0</a:t>
            </a:r>
          </a:p>
        </p:txBody>
      </p:sp>
      <p:sp>
        <p:nvSpPr>
          <p:cNvPr id="43113" name="Rectangle 112"/>
          <p:cNvSpPr>
            <a:spLocks noChangeArrowheads="1"/>
          </p:cNvSpPr>
          <p:nvPr/>
        </p:nvSpPr>
        <p:spPr bwMode="auto">
          <a:xfrm>
            <a:off x="2957513" y="3971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R7</a:t>
            </a:r>
          </a:p>
        </p:txBody>
      </p:sp>
      <p:sp>
        <p:nvSpPr>
          <p:cNvPr id="43114" name="Text Box 113"/>
          <p:cNvSpPr txBox="1">
            <a:spLocks noChangeArrowheads="1"/>
          </p:cNvSpPr>
          <p:nvPr/>
        </p:nvSpPr>
        <p:spPr bwMode="auto">
          <a:xfrm>
            <a:off x="2228850" y="2662238"/>
            <a:ext cx="48109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regA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43115" name="Text Box 114"/>
          <p:cNvSpPr txBox="1">
            <a:spLocks noChangeArrowheads="1"/>
          </p:cNvSpPr>
          <p:nvPr/>
        </p:nvSpPr>
        <p:spPr bwMode="auto">
          <a:xfrm>
            <a:off x="2233613" y="2886075"/>
            <a:ext cx="47468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regB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43116" name="Rectangle 115"/>
          <p:cNvSpPr>
            <a:spLocks noChangeArrowheads="1"/>
          </p:cNvSpPr>
          <p:nvPr/>
        </p:nvSpPr>
        <p:spPr bwMode="auto">
          <a:xfrm>
            <a:off x="19812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3117" name="Rectangle 116"/>
          <p:cNvSpPr>
            <a:spLocks noChangeArrowheads="1"/>
          </p:cNvSpPr>
          <p:nvPr/>
        </p:nvSpPr>
        <p:spPr bwMode="auto">
          <a:xfrm>
            <a:off x="22098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6</a:t>
            </a:r>
            <a:r>
              <a:rPr lang="en-US" b="1" dirty="0">
                <a:latin typeface="Calibri" pitchFamily="34" charset="0"/>
              </a:rPr>
              <a:t> </a:t>
            </a:r>
          </a:p>
        </p:txBody>
      </p:sp>
      <p:sp>
        <p:nvSpPr>
          <p:cNvPr id="43118" name="Rectangle 117"/>
          <p:cNvSpPr>
            <a:spLocks noChangeArrowheads="1"/>
          </p:cNvSpPr>
          <p:nvPr/>
        </p:nvSpPr>
        <p:spPr bwMode="auto">
          <a:xfrm>
            <a:off x="24384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7</a:t>
            </a:r>
          </a:p>
        </p:txBody>
      </p:sp>
      <p:sp>
        <p:nvSpPr>
          <p:cNvPr id="43119" name="Line 118"/>
          <p:cNvSpPr>
            <a:spLocks noChangeShapeType="1"/>
          </p:cNvSpPr>
          <p:nvPr/>
        </p:nvSpPr>
        <p:spPr bwMode="auto">
          <a:xfrm>
            <a:off x="2667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120" name="Line 119"/>
          <p:cNvSpPr>
            <a:spLocks noChangeShapeType="1"/>
          </p:cNvSpPr>
          <p:nvPr/>
        </p:nvSpPr>
        <p:spPr bwMode="auto">
          <a:xfrm flipH="1">
            <a:off x="2286000" y="5105400"/>
            <a:ext cx="678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121" name="Line 120"/>
          <p:cNvSpPr>
            <a:spLocks noChangeShapeType="1"/>
          </p:cNvSpPr>
          <p:nvPr/>
        </p:nvSpPr>
        <p:spPr bwMode="auto">
          <a:xfrm flipV="1">
            <a:off x="2286000" y="38862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122" name="Text Box 121"/>
          <p:cNvSpPr txBox="1">
            <a:spLocks noChangeArrowheads="1"/>
          </p:cNvSpPr>
          <p:nvPr/>
        </p:nvSpPr>
        <p:spPr bwMode="auto">
          <a:xfrm>
            <a:off x="2209800" y="3657600"/>
            <a:ext cx="471488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latin typeface="Calibri" pitchFamily="34" charset="0"/>
              </a:rPr>
              <a:t>data</a:t>
            </a:r>
          </a:p>
        </p:txBody>
      </p:sp>
      <p:sp>
        <p:nvSpPr>
          <p:cNvPr id="43123" name="Text Box 122"/>
          <p:cNvSpPr txBox="1">
            <a:spLocks noChangeArrowheads="1"/>
          </p:cNvSpPr>
          <p:nvPr/>
        </p:nvSpPr>
        <p:spPr bwMode="auto">
          <a:xfrm>
            <a:off x="1963738" y="2540000"/>
            <a:ext cx="2603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 </a:t>
            </a:r>
          </a:p>
        </p:txBody>
      </p:sp>
      <p:sp>
        <p:nvSpPr>
          <p:cNvPr id="43124" name="AutoShape 123"/>
          <p:cNvSpPr>
            <a:spLocks noChangeArrowheads="1"/>
          </p:cNvSpPr>
          <p:nvPr/>
        </p:nvSpPr>
        <p:spPr bwMode="auto">
          <a:xfrm rot="-5400000">
            <a:off x="4781550" y="27622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grpSp>
        <p:nvGrpSpPr>
          <p:cNvPr id="43125" name="Group 124"/>
          <p:cNvGrpSpPr>
            <a:grpSpLocks/>
          </p:cNvGrpSpPr>
          <p:nvPr/>
        </p:nvGrpSpPr>
        <p:grpSpPr bwMode="auto">
          <a:xfrm>
            <a:off x="3962400" y="5715000"/>
            <a:ext cx="4343400" cy="381000"/>
            <a:chOff x="2496" y="3600"/>
            <a:chExt cx="2736" cy="240"/>
          </a:xfrm>
        </p:grpSpPr>
        <p:sp>
          <p:nvSpPr>
            <p:cNvPr id="43142" name="Rectangle 125"/>
            <p:cNvSpPr>
              <a:spLocks noChangeArrowheads="1"/>
            </p:cNvSpPr>
            <p:nvPr/>
          </p:nvSpPr>
          <p:spPr bwMode="auto">
            <a:xfrm>
              <a:off x="2496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 </a:t>
              </a:r>
            </a:p>
          </p:txBody>
        </p:sp>
        <p:sp>
          <p:nvSpPr>
            <p:cNvPr id="43143" name="Rectangle 126"/>
            <p:cNvSpPr>
              <a:spLocks noChangeArrowheads="1"/>
            </p:cNvSpPr>
            <p:nvPr/>
          </p:nvSpPr>
          <p:spPr bwMode="auto">
            <a:xfrm>
              <a:off x="3936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 </a:t>
              </a:r>
            </a:p>
          </p:txBody>
        </p:sp>
        <p:sp>
          <p:nvSpPr>
            <p:cNvPr id="43144" name="Rectangle 127"/>
            <p:cNvSpPr>
              <a:spLocks noChangeArrowheads="1"/>
            </p:cNvSpPr>
            <p:nvPr/>
          </p:nvSpPr>
          <p:spPr bwMode="auto">
            <a:xfrm>
              <a:off x="4944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H2</a:t>
              </a:r>
            </a:p>
          </p:txBody>
        </p:sp>
      </p:grpSp>
      <p:sp>
        <p:nvSpPr>
          <p:cNvPr id="43126" name="Line 128"/>
          <p:cNvSpPr>
            <a:spLocks noChangeShapeType="1"/>
          </p:cNvSpPr>
          <p:nvPr/>
        </p:nvSpPr>
        <p:spPr bwMode="auto">
          <a:xfrm flipH="1">
            <a:off x="4953000" y="28194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127" name="Line 129"/>
          <p:cNvSpPr>
            <a:spLocks noChangeShapeType="1"/>
          </p:cNvSpPr>
          <p:nvPr/>
        </p:nvSpPr>
        <p:spPr bwMode="auto">
          <a:xfrm flipH="1">
            <a:off x="4953000" y="40386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128" name="Line 130"/>
          <p:cNvSpPr>
            <a:spLocks noChangeShapeType="1"/>
          </p:cNvSpPr>
          <p:nvPr/>
        </p:nvSpPr>
        <p:spPr bwMode="auto">
          <a:xfrm>
            <a:off x="4953000" y="2819400"/>
            <a:ext cx="0" cy="2057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129" name="Line 131"/>
          <p:cNvSpPr>
            <a:spLocks noChangeShapeType="1"/>
          </p:cNvSpPr>
          <p:nvPr/>
        </p:nvSpPr>
        <p:spPr bwMode="auto">
          <a:xfrm>
            <a:off x="4953000" y="4876800"/>
            <a:ext cx="1905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130" name="Line 132"/>
          <p:cNvSpPr>
            <a:spLocks noChangeShapeType="1"/>
          </p:cNvSpPr>
          <p:nvPr/>
        </p:nvSpPr>
        <p:spPr bwMode="auto">
          <a:xfrm flipV="1">
            <a:off x="6858000" y="3429000"/>
            <a:ext cx="0" cy="1447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43131" name="Group 133"/>
          <p:cNvGrpSpPr>
            <a:grpSpLocks/>
          </p:cNvGrpSpPr>
          <p:nvPr/>
        </p:nvGrpSpPr>
        <p:grpSpPr bwMode="auto">
          <a:xfrm>
            <a:off x="4800600" y="2590800"/>
            <a:ext cx="304800" cy="2514600"/>
            <a:chOff x="3024" y="1632"/>
            <a:chExt cx="192" cy="1584"/>
          </a:xfrm>
        </p:grpSpPr>
        <p:sp>
          <p:nvSpPr>
            <p:cNvPr id="43139" name="Line 134"/>
            <p:cNvSpPr>
              <a:spLocks noChangeShapeType="1"/>
            </p:cNvSpPr>
            <p:nvPr/>
          </p:nvSpPr>
          <p:spPr bwMode="auto">
            <a:xfrm flipH="1">
              <a:off x="3024" y="16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3140" name="Line 135"/>
            <p:cNvSpPr>
              <a:spLocks noChangeShapeType="1"/>
            </p:cNvSpPr>
            <p:nvPr/>
          </p:nvSpPr>
          <p:spPr bwMode="auto">
            <a:xfrm flipH="1">
              <a:off x="3024" y="240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3141" name="Line 136"/>
            <p:cNvSpPr>
              <a:spLocks noChangeShapeType="1"/>
            </p:cNvSpPr>
            <p:nvPr/>
          </p:nvSpPr>
          <p:spPr bwMode="auto">
            <a:xfrm>
              <a:off x="3024" y="1632"/>
              <a:ext cx="0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43132" name="Text Box 137"/>
          <p:cNvSpPr txBox="1">
            <a:spLocks noChangeArrowheads="1"/>
          </p:cNvSpPr>
          <p:nvPr/>
        </p:nvSpPr>
        <p:spPr bwMode="auto">
          <a:xfrm>
            <a:off x="3505200" y="76200"/>
            <a:ext cx="1920013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End of cycle 6</a:t>
            </a:r>
          </a:p>
        </p:txBody>
      </p:sp>
      <p:sp>
        <p:nvSpPr>
          <p:cNvPr id="43133" name="Text Box 138"/>
          <p:cNvSpPr txBox="1">
            <a:spLocks noChangeArrowheads="1"/>
          </p:cNvSpPr>
          <p:nvPr/>
        </p:nvSpPr>
        <p:spPr bwMode="auto">
          <a:xfrm>
            <a:off x="1965325" y="2479675"/>
            <a:ext cx="1841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b="1" dirty="0">
              <a:latin typeface="Calibri" pitchFamily="34" charset="0"/>
            </a:endParaRPr>
          </a:p>
        </p:txBody>
      </p:sp>
      <p:sp>
        <p:nvSpPr>
          <p:cNvPr id="43134" name="Line 139"/>
          <p:cNvSpPr>
            <a:spLocks noChangeShapeType="1"/>
          </p:cNvSpPr>
          <p:nvPr/>
        </p:nvSpPr>
        <p:spPr bwMode="auto">
          <a:xfrm>
            <a:off x="6705600" y="59436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135" name="Line 140"/>
          <p:cNvSpPr>
            <a:spLocks noChangeShapeType="1"/>
          </p:cNvSpPr>
          <p:nvPr/>
        </p:nvSpPr>
        <p:spPr bwMode="auto">
          <a:xfrm>
            <a:off x="4419600" y="59436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43136" name="Group 141"/>
          <p:cNvGrpSpPr>
            <a:grpSpLocks/>
          </p:cNvGrpSpPr>
          <p:nvPr/>
        </p:nvGrpSpPr>
        <p:grpSpPr bwMode="auto">
          <a:xfrm>
            <a:off x="2146300" y="3962400"/>
            <a:ext cx="2273300" cy="1676400"/>
            <a:chOff x="1352" y="2496"/>
            <a:chExt cx="1432" cy="1056"/>
          </a:xfrm>
        </p:grpSpPr>
        <p:sp>
          <p:nvSpPr>
            <p:cNvPr id="43137" name="Freeform 142"/>
            <p:cNvSpPr>
              <a:spLocks/>
            </p:cNvSpPr>
            <p:nvPr/>
          </p:nvSpPr>
          <p:spPr bwMode="auto">
            <a:xfrm>
              <a:off x="1352" y="2496"/>
              <a:ext cx="1144" cy="912"/>
            </a:xfrm>
            <a:custGeom>
              <a:avLst/>
              <a:gdLst>
                <a:gd name="T0" fmla="*/ 40 w 1144"/>
                <a:gd name="T1" fmla="*/ 0 h 912"/>
                <a:gd name="T2" fmla="*/ 184 w 1144"/>
                <a:gd name="T3" fmla="*/ 576 h 912"/>
                <a:gd name="T4" fmla="*/ 1144 w 1144"/>
                <a:gd name="T5" fmla="*/ 912 h 912"/>
                <a:gd name="T6" fmla="*/ 0 60000 65536"/>
                <a:gd name="T7" fmla="*/ 0 60000 65536"/>
                <a:gd name="T8" fmla="*/ 0 60000 65536"/>
                <a:gd name="T9" fmla="*/ 0 w 1144"/>
                <a:gd name="T10" fmla="*/ 0 h 912"/>
                <a:gd name="T11" fmla="*/ 1144 w 1144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4" h="912">
                  <a:moveTo>
                    <a:pt x="40" y="0"/>
                  </a:moveTo>
                  <a:cubicBezTo>
                    <a:pt x="20" y="212"/>
                    <a:pt x="0" y="424"/>
                    <a:pt x="184" y="576"/>
                  </a:cubicBezTo>
                  <a:cubicBezTo>
                    <a:pt x="368" y="728"/>
                    <a:pt x="756" y="820"/>
                    <a:pt x="1144" y="91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3138" name="Rectangle 143"/>
            <p:cNvSpPr>
              <a:spLocks noChangeArrowheads="1"/>
            </p:cNvSpPr>
            <p:nvPr/>
          </p:nvSpPr>
          <p:spPr bwMode="auto">
            <a:xfrm>
              <a:off x="2496" y="3312"/>
              <a:ext cx="288" cy="240"/>
            </a:xfrm>
            <a:prstGeom prst="rect">
              <a:avLst/>
            </a:prstGeom>
            <a:solidFill>
              <a:srgbClr val="FF7C8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 err="1">
                  <a:latin typeface="Calibri" pitchFamily="34" charset="0"/>
                </a:rPr>
                <a:t>noop</a:t>
              </a:r>
              <a:endParaRPr lang="en-US" sz="1600" b="1" dirty="0">
                <a:latin typeface="Calibri" pitchFamily="34" charset="0"/>
              </a:endParaRPr>
            </a:p>
          </p:txBody>
        </p:sp>
      </p:grp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0D38B5B-FF96-354D-AEA4-35C070BF45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18" y="1074161"/>
            <a:ext cx="1346281" cy="985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7818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0454DA0C-62C4-4344-83BA-B4F129FA830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4035" name="Line 2"/>
          <p:cNvSpPr>
            <a:spLocks noChangeShapeType="1"/>
          </p:cNvSpPr>
          <p:nvPr/>
        </p:nvSpPr>
        <p:spPr bwMode="auto">
          <a:xfrm>
            <a:off x="6019800" y="3429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36" name="Line 3"/>
          <p:cNvSpPr>
            <a:spLocks noChangeShapeType="1"/>
          </p:cNvSpPr>
          <p:nvPr/>
        </p:nvSpPr>
        <p:spPr bwMode="auto">
          <a:xfrm>
            <a:off x="5410200" y="2971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44037" name="Group 4"/>
          <p:cNvGrpSpPr>
            <a:grpSpLocks/>
          </p:cNvGrpSpPr>
          <p:nvPr/>
        </p:nvGrpSpPr>
        <p:grpSpPr bwMode="auto">
          <a:xfrm>
            <a:off x="1524000" y="2286000"/>
            <a:ext cx="1443038" cy="1676400"/>
            <a:chOff x="1248" y="1584"/>
            <a:chExt cx="816" cy="960"/>
          </a:xfrm>
        </p:grpSpPr>
        <p:sp>
          <p:nvSpPr>
            <p:cNvPr id="44174" name="Oval 5" descr="Weave"/>
            <p:cNvSpPr>
              <a:spLocks noChangeArrowheads="1"/>
            </p:cNvSpPr>
            <p:nvPr/>
          </p:nvSpPr>
          <p:spPr bwMode="auto">
            <a:xfrm>
              <a:off x="1248" y="1728"/>
              <a:ext cx="816" cy="816"/>
            </a:xfrm>
            <a:prstGeom prst="ellipse">
              <a:avLst/>
            </a:prstGeom>
            <a:pattFill prst="weave">
              <a:fgClr>
                <a:srgbClr val="FF9900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44175" name="Text Box 6"/>
            <p:cNvSpPr txBox="1">
              <a:spLocks noChangeArrowheads="1"/>
            </p:cNvSpPr>
            <p:nvPr/>
          </p:nvSpPr>
          <p:spPr bwMode="auto">
            <a:xfrm>
              <a:off x="1248" y="1584"/>
              <a:ext cx="324" cy="1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  <a:latin typeface="Calibri" pitchFamily="34" charset="0"/>
                </a:rPr>
                <a:t>           </a:t>
              </a:r>
            </a:p>
          </p:txBody>
        </p:sp>
      </p:grpSp>
      <p:sp>
        <p:nvSpPr>
          <p:cNvPr id="44038" name="Line 7"/>
          <p:cNvSpPr>
            <a:spLocks noChangeShapeType="1"/>
          </p:cNvSpPr>
          <p:nvPr/>
        </p:nvSpPr>
        <p:spPr bwMode="auto">
          <a:xfrm>
            <a:off x="1676400" y="33528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39" name="Line 8"/>
          <p:cNvSpPr>
            <a:spLocks noChangeShapeType="1"/>
          </p:cNvSpPr>
          <p:nvPr/>
        </p:nvSpPr>
        <p:spPr bwMode="auto">
          <a:xfrm>
            <a:off x="1676400" y="35052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40" name="Line 9"/>
          <p:cNvSpPr>
            <a:spLocks noChangeShapeType="1"/>
          </p:cNvSpPr>
          <p:nvPr/>
        </p:nvSpPr>
        <p:spPr bwMode="auto">
          <a:xfrm>
            <a:off x="1905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41" name="Line 10"/>
          <p:cNvSpPr>
            <a:spLocks noChangeShapeType="1"/>
          </p:cNvSpPr>
          <p:nvPr/>
        </p:nvSpPr>
        <p:spPr bwMode="auto">
          <a:xfrm flipH="1" flipV="1">
            <a:off x="5410200" y="3886200"/>
            <a:ext cx="193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42" name="Line 11"/>
          <p:cNvSpPr>
            <a:spLocks noChangeShapeType="1"/>
          </p:cNvSpPr>
          <p:nvPr/>
        </p:nvSpPr>
        <p:spPr bwMode="auto">
          <a:xfrm flipV="1">
            <a:off x="5715000" y="25908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43" name="Rectangle 12"/>
          <p:cNvSpPr>
            <a:spLocks noChangeArrowheads="1"/>
          </p:cNvSpPr>
          <p:nvPr/>
        </p:nvSpPr>
        <p:spPr bwMode="auto">
          <a:xfrm>
            <a:off x="6248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044" name="Line 13"/>
          <p:cNvSpPr>
            <a:spLocks noChangeShapeType="1"/>
          </p:cNvSpPr>
          <p:nvPr/>
        </p:nvSpPr>
        <p:spPr bwMode="auto">
          <a:xfrm>
            <a:off x="6705600" y="44958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45" name="Rectangle 14"/>
          <p:cNvSpPr>
            <a:spLocks noChangeArrowheads="1"/>
          </p:cNvSpPr>
          <p:nvPr/>
        </p:nvSpPr>
        <p:spPr bwMode="auto">
          <a:xfrm>
            <a:off x="152400" y="2933700"/>
            <a:ext cx="3048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PC</a:t>
            </a:r>
          </a:p>
        </p:txBody>
      </p:sp>
      <p:sp>
        <p:nvSpPr>
          <p:cNvPr id="44046" name="Rectangle 15"/>
          <p:cNvSpPr>
            <a:spLocks noChangeArrowheads="1"/>
          </p:cNvSpPr>
          <p:nvPr/>
        </p:nvSpPr>
        <p:spPr bwMode="auto">
          <a:xfrm>
            <a:off x="609600" y="2857500"/>
            <a:ext cx="4572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Inst</a:t>
            </a:r>
          </a:p>
          <a:p>
            <a:pPr algn="ctr"/>
            <a:r>
              <a:rPr lang="en-US" sz="1400" dirty="0" err="1">
                <a:latin typeface="Calibri" pitchFamily="34" charset="0"/>
              </a:rPr>
              <a:t>mem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4047" name="Rectangle 16"/>
          <p:cNvSpPr>
            <a:spLocks noChangeArrowheads="1"/>
          </p:cNvSpPr>
          <p:nvPr/>
        </p:nvSpPr>
        <p:spPr bwMode="auto">
          <a:xfrm rot="-5400000">
            <a:off x="2247900" y="28575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Calibri" pitchFamily="34" charset="0"/>
              </a:rPr>
              <a:t>Register file</a:t>
            </a: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44048" name="AutoShape 17"/>
          <p:cNvSpPr>
            <a:spLocks noChangeArrowheads="1"/>
          </p:cNvSpPr>
          <p:nvPr/>
        </p:nvSpPr>
        <p:spPr bwMode="auto">
          <a:xfrm rot="-5400000">
            <a:off x="8286750" y="29146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grpSp>
        <p:nvGrpSpPr>
          <p:cNvPr id="44049" name="Group 18"/>
          <p:cNvGrpSpPr>
            <a:grpSpLocks/>
          </p:cNvGrpSpPr>
          <p:nvPr/>
        </p:nvGrpSpPr>
        <p:grpSpPr bwMode="auto">
          <a:xfrm>
            <a:off x="5562600" y="2743200"/>
            <a:ext cx="531985" cy="1371600"/>
            <a:chOff x="-72" y="2365"/>
            <a:chExt cx="389" cy="1056"/>
          </a:xfrm>
        </p:grpSpPr>
        <p:sp>
          <p:nvSpPr>
            <p:cNvPr id="44172" name="Freeform 19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598 w 672"/>
                <a:gd name="T1" fmla="*/ 854 h 288"/>
                <a:gd name="T2" fmla="*/ 6438 w 672"/>
                <a:gd name="T3" fmla="*/ 0 h 288"/>
                <a:gd name="T4" fmla="*/ 4141 w 672"/>
                <a:gd name="T5" fmla="*/ 0 h 288"/>
                <a:gd name="T6" fmla="*/ 3679 w 672"/>
                <a:gd name="T7" fmla="*/ 285 h 288"/>
                <a:gd name="T8" fmla="*/ 2763 w 672"/>
                <a:gd name="T9" fmla="*/ 285 h 288"/>
                <a:gd name="T10" fmla="*/ 2296 w 672"/>
                <a:gd name="T11" fmla="*/ 0 h 288"/>
                <a:gd name="T12" fmla="*/ 0 w 672"/>
                <a:gd name="T13" fmla="*/ 0 h 288"/>
                <a:gd name="T14" fmla="*/ 1842 w 672"/>
                <a:gd name="T15" fmla="*/ 854 h 288"/>
                <a:gd name="T16" fmla="*/ 4598 w 672"/>
                <a:gd name="T17" fmla="*/ 854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4173" name="Text Box 20"/>
            <p:cNvSpPr txBox="1">
              <a:spLocks noChangeArrowheads="1"/>
            </p:cNvSpPr>
            <p:nvPr/>
          </p:nvSpPr>
          <p:spPr bwMode="auto">
            <a:xfrm>
              <a:off x="96" y="2630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A</a:t>
              </a:r>
            </a:p>
            <a:p>
              <a:r>
                <a:rPr lang="en-US" sz="1400" b="1" dirty="0">
                  <a:latin typeface="Calibri" pitchFamily="34" charset="0"/>
                </a:rPr>
                <a:t>L</a:t>
              </a:r>
            </a:p>
            <a:p>
              <a:r>
                <a:rPr lang="en-US" sz="1400" b="1" dirty="0">
                  <a:latin typeface="Calibri" pitchFamily="34" charset="0"/>
                </a:rPr>
                <a:t>U</a:t>
              </a:r>
            </a:p>
          </p:txBody>
        </p:sp>
      </p:grpSp>
      <p:sp>
        <p:nvSpPr>
          <p:cNvPr id="44050" name="AutoShape 21"/>
          <p:cNvSpPr>
            <a:spLocks noChangeArrowheads="1"/>
          </p:cNvSpPr>
          <p:nvPr/>
        </p:nvSpPr>
        <p:spPr bwMode="auto">
          <a:xfrm rot="5400000" flipH="1">
            <a:off x="171450" y="1047750"/>
            <a:ext cx="7620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X</a:t>
            </a:r>
          </a:p>
        </p:txBody>
      </p:sp>
      <p:sp>
        <p:nvSpPr>
          <p:cNvPr id="44051" name="Rectangle 22"/>
          <p:cNvSpPr>
            <a:spLocks noChangeArrowheads="1"/>
          </p:cNvSpPr>
          <p:nvPr/>
        </p:nvSpPr>
        <p:spPr bwMode="auto">
          <a:xfrm>
            <a:off x="304800" y="18288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1</a:t>
            </a:r>
          </a:p>
        </p:txBody>
      </p:sp>
      <p:sp>
        <p:nvSpPr>
          <p:cNvPr id="44052" name="Rectangle 23"/>
          <p:cNvSpPr>
            <a:spLocks noChangeArrowheads="1"/>
          </p:cNvSpPr>
          <p:nvPr/>
        </p:nvSpPr>
        <p:spPr bwMode="auto">
          <a:xfrm>
            <a:off x="1143000" y="800100"/>
            <a:ext cx="457200" cy="529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053" name="Rectangle 24"/>
          <p:cNvSpPr>
            <a:spLocks noChangeArrowheads="1"/>
          </p:cNvSpPr>
          <p:nvPr/>
        </p:nvSpPr>
        <p:spPr bwMode="auto">
          <a:xfrm>
            <a:off x="3962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054" name="Rectangle 25"/>
          <p:cNvSpPr>
            <a:spLocks noChangeArrowheads="1"/>
          </p:cNvSpPr>
          <p:nvPr/>
        </p:nvSpPr>
        <p:spPr bwMode="auto">
          <a:xfrm>
            <a:off x="7010400" y="2971800"/>
            <a:ext cx="6858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Data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memory</a:t>
            </a:r>
          </a:p>
        </p:txBody>
      </p:sp>
      <p:sp>
        <p:nvSpPr>
          <p:cNvPr id="44055" name="Rectangle 26"/>
          <p:cNvSpPr>
            <a:spLocks noChangeArrowheads="1"/>
          </p:cNvSpPr>
          <p:nvPr/>
        </p:nvSpPr>
        <p:spPr bwMode="auto">
          <a:xfrm>
            <a:off x="78486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44056" name="Group 27"/>
          <p:cNvGrpSpPr>
            <a:grpSpLocks/>
          </p:cNvGrpSpPr>
          <p:nvPr/>
        </p:nvGrpSpPr>
        <p:grpSpPr bwMode="auto">
          <a:xfrm>
            <a:off x="609600" y="1828800"/>
            <a:ext cx="427038" cy="762000"/>
            <a:chOff x="624" y="1248"/>
            <a:chExt cx="269" cy="480"/>
          </a:xfrm>
        </p:grpSpPr>
        <p:sp>
          <p:nvSpPr>
            <p:cNvPr id="44170" name="Freeform 28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4171" name="Text Box 29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grpSp>
        <p:nvGrpSpPr>
          <p:cNvPr id="44057" name="Group 30"/>
          <p:cNvGrpSpPr>
            <a:grpSpLocks/>
          </p:cNvGrpSpPr>
          <p:nvPr/>
        </p:nvGrpSpPr>
        <p:grpSpPr bwMode="auto">
          <a:xfrm>
            <a:off x="4876800" y="1600200"/>
            <a:ext cx="427038" cy="762000"/>
            <a:chOff x="624" y="1248"/>
            <a:chExt cx="269" cy="480"/>
          </a:xfrm>
        </p:grpSpPr>
        <p:sp>
          <p:nvSpPr>
            <p:cNvPr id="44168" name="Freeform 31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4169" name="Text Box 32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sp>
        <p:nvSpPr>
          <p:cNvPr id="44058" name="Line 33"/>
          <p:cNvSpPr>
            <a:spLocks noChangeShapeType="1"/>
          </p:cNvSpPr>
          <p:nvPr/>
        </p:nvSpPr>
        <p:spPr bwMode="auto">
          <a:xfrm>
            <a:off x="1066800" y="328295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59" name="Line 34"/>
          <p:cNvSpPr>
            <a:spLocks noChangeShapeType="1"/>
          </p:cNvSpPr>
          <p:nvPr/>
        </p:nvSpPr>
        <p:spPr bwMode="auto">
          <a:xfrm>
            <a:off x="990600" y="2209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60" name="Line 35"/>
          <p:cNvSpPr>
            <a:spLocks noChangeShapeType="1"/>
          </p:cNvSpPr>
          <p:nvPr/>
        </p:nvSpPr>
        <p:spPr bwMode="auto">
          <a:xfrm flipV="1">
            <a:off x="1066800" y="1447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61" name="Line 36"/>
          <p:cNvSpPr>
            <a:spLocks noChangeShapeType="1"/>
          </p:cNvSpPr>
          <p:nvPr/>
        </p:nvSpPr>
        <p:spPr bwMode="auto">
          <a:xfrm flipH="1">
            <a:off x="714375" y="1447800"/>
            <a:ext cx="428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62" name="Line 37"/>
          <p:cNvSpPr>
            <a:spLocks noChangeShapeType="1"/>
          </p:cNvSpPr>
          <p:nvPr/>
        </p:nvSpPr>
        <p:spPr bwMode="auto">
          <a:xfrm>
            <a:off x="538163" y="1938338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63" name="Line 38"/>
          <p:cNvSpPr>
            <a:spLocks noChangeShapeType="1"/>
          </p:cNvSpPr>
          <p:nvPr/>
        </p:nvSpPr>
        <p:spPr bwMode="auto">
          <a:xfrm flipV="1">
            <a:off x="457200" y="3276600"/>
            <a:ext cx="1524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64" name="Line 39"/>
          <p:cNvSpPr>
            <a:spLocks noChangeShapeType="1"/>
          </p:cNvSpPr>
          <p:nvPr/>
        </p:nvSpPr>
        <p:spPr bwMode="auto">
          <a:xfrm flipV="1">
            <a:off x="533400" y="2438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65" name="Line 40"/>
          <p:cNvSpPr>
            <a:spLocks noChangeShapeType="1"/>
          </p:cNvSpPr>
          <p:nvPr/>
        </p:nvSpPr>
        <p:spPr bwMode="auto">
          <a:xfrm>
            <a:off x="533400" y="24384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66" name="Line 41"/>
          <p:cNvSpPr>
            <a:spLocks noChangeShapeType="1"/>
          </p:cNvSpPr>
          <p:nvPr/>
        </p:nvSpPr>
        <p:spPr bwMode="auto">
          <a:xfrm flipV="1">
            <a:off x="76200" y="12192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67" name="Line 42"/>
          <p:cNvSpPr>
            <a:spLocks noChangeShapeType="1"/>
          </p:cNvSpPr>
          <p:nvPr/>
        </p:nvSpPr>
        <p:spPr bwMode="auto">
          <a:xfrm>
            <a:off x="76200" y="1219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68" name="Line 43"/>
          <p:cNvSpPr>
            <a:spLocks noChangeShapeType="1"/>
          </p:cNvSpPr>
          <p:nvPr/>
        </p:nvSpPr>
        <p:spPr bwMode="auto">
          <a:xfrm>
            <a:off x="76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69" name="Line 44"/>
          <p:cNvSpPr>
            <a:spLocks noChangeShapeType="1"/>
          </p:cNvSpPr>
          <p:nvPr/>
        </p:nvSpPr>
        <p:spPr bwMode="auto">
          <a:xfrm>
            <a:off x="1600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70" name="Line 45"/>
          <p:cNvSpPr>
            <a:spLocks noChangeShapeType="1"/>
          </p:cNvSpPr>
          <p:nvPr/>
        </p:nvSpPr>
        <p:spPr bwMode="auto">
          <a:xfrm>
            <a:off x="1676400" y="2895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71" name="Line 46"/>
          <p:cNvSpPr>
            <a:spLocks noChangeShapeType="1"/>
          </p:cNvSpPr>
          <p:nvPr/>
        </p:nvSpPr>
        <p:spPr bwMode="auto">
          <a:xfrm>
            <a:off x="1676400" y="4267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72" name="Line 47"/>
          <p:cNvSpPr>
            <a:spLocks noChangeShapeType="1"/>
          </p:cNvSpPr>
          <p:nvPr/>
        </p:nvSpPr>
        <p:spPr bwMode="auto">
          <a:xfrm>
            <a:off x="1676400" y="2895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73" name="Line 48"/>
          <p:cNvSpPr>
            <a:spLocks noChangeShapeType="1"/>
          </p:cNvSpPr>
          <p:nvPr/>
        </p:nvSpPr>
        <p:spPr bwMode="auto">
          <a:xfrm>
            <a:off x="1676400" y="3124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74" name="Line 49"/>
          <p:cNvSpPr>
            <a:spLocks noChangeShapeType="1"/>
          </p:cNvSpPr>
          <p:nvPr/>
        </p:nvSpPr>
        <p:spPr bwMode="auto">
          <a:xfrm>
            <a:off x="3581400" y="36576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75" name="Line 50"/>
          <p:cNvSpPr>
            <a:spLocks noChangeShapeType="1"/>
          </p:cNvSpPr>
          <p:nvPr/>
        </p:nvSpPr>
        <p:spPr bwMode="auto">
          <a:xfrm>
            <a:off x="3581400" y="3048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76" name="Line 51"/>
          <p:cNvSpPr>
            <a:spLocks noChangeShapeType="1"/>
          </p:cNvSpPr>
          <p:nvPr/>
        </p:nvSpPr>
        <p:spPr bwMode="auto">
          <a:xfrm>
            <a:off x="4419600" y="3657600"/>
            <a:ext cx="685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77" name="Line 52"/>
          <p:cNvSpPr>
            <a:spLocks noChangeShapeType="1"/>
          </p:cNvSpPr>
          <p:nvPr/>
        </p:nvSpPr>
        <p:spPr bwMode="auto">
          <a:xfrm>
            <a:off x="4419600" y="3124200"/>
            <a:ext cx="685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78" name="Line 53"/>
          <p:cNvSpPr>
            <a:spLocks noChangeShapeType="1"/>
          </p:cNvSpPr>
          <p:nvPr/>
        </p:nvSpPr>
        <p:spPr bwMode="auto">
          <a:xfrm flipV="1">
            <a:off x="1600200" y="22098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79" name="Line 54"/>
          <p:cNvSpPr>
            <a:spLocks noChangeShapeType="1"/>
          </p:cNvSpPr>
          <p:nvPr/>
        </p:nvSpPr>
        <p:spPr bwMode="auto">
          <a:xfrm>
            <a:off x="4419600" y="2209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80" name="Line 55"/>
          <p:cNvSpPr>
            <a:spLocks noChangeShapeType="1"/>
          </p:cNvSpPr>
          <p:nvPr/>
        </p:nvSpPr>
        <p:spPr bwMode="auto">
          <a:xfrm>
            <a:off x="4419600" y="4267200"/>
            <a:ext cx="685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81" name="Line 56"/>
          <p:cNvSpPr>
            <a:spLocks noChangeShapeType="1"/>
          </p:cNvSpPr>
          <p:nvPr/>
        </p:nvSpPr>
        <p:spPr bwMode="auto">
          <a:xfrm flipV="1">
            <a:off x="4648200" y="17526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82" name="Line 57"/>
          <p:cNvSpPr>
            <a:spLocks noChangeShapeType="1"/>
          </p:cNvSpPr>
          <p:nvPr/>
        </p:nvSpPr>
        <p:spPr bwMode="auto">
          <a:xfrm>
            <a:off x="4648200" y="1752600"/>
            <a:ext cx="228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83" name="AutoShape 58"/>
          <p:cNvSpPr>
            <a:spLocks noChangeArrowheads="1"/>
          </p:cNvSpPr>
          <p:nvPr/>
        </p:nvSpPr>
        <p:spPr bwMode="auto">
          <a:xfrm rot="-5400000">
            <a:off x="47815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sp>
        <p:nvSpPr>
          <p:cNvPr id="44084" name="Line 59"/>
          <p:cNvSpPr>
            <a:spLocks noChangeShapeType="1"/>
          </p:cNvSpPr>
          <p:nvPr/>
        </p:nvSpPr>
        <p:spPr bwMode="auto">
          <a:xfrm>
            <a:off x="5257800" y="1981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85" name="Line 60"/>
          <p:cNvSpPr>
            <a:spLocks noChangeShapeType="1"/>
          </p:cNvSpPr>
          <p:nvPr/>
        </p:nvSpPr>
        <p:spPr bwMode="auto">
          <a:xfrm>
            <a:off x="67056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86" name="Line 61"/>
          <p:cNvSpPr>
            <a:spLocks noChangeShapeType="1"/>
          </p:cNvSpPr>
          <p:nvPr/>
        </p:nvSpPr>
        <p:spPr bwMode="auto">
          <a:xfrm flipV="1">
            <a:off x="6934200" y="2819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87" name="Line 62"/>
          <p:cNvSpPr>
            <a:spLocks noChangeShapeType="1"/>
          </p:cNvSpPr>
          <p:nvPr/>
        </p:nvSpPr>
        <p:spPr bwMode="auto">
          <a:xfrm>
            <a:off x="6934200" y="2819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88" name="Line 63"/>
          <p:cNvSpPr>
            <a:spLocks noChangeShapeType="1"/>
          </p:cNvSpPr>
          <p:nvPr/>
        </p:nvSpPr>
        <p:spPr bwMode="auto">
          <a:xfrm>
            <a:off x="7696200" y="3352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89" name="Line 64"/>
          <p:cNvSpPr>
            <a:spLocks noChangeShapeType="1"/>
          </p:cNvSpPr>
          <p:nvPr/>
        </p:nvSpPr>
        <p:spPr bwMode="auto">
          <a:xfrm>
            <a:off x="83058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90" name="Line 65"/>
          <p:cNvSpPr>
            <a:spLocks noChangeShapeType="1"/>
          </p:cNvSpPr>
          <p:nvPr/>
        </p:nvSpPr>
        <p:spPr bwMode="auto">
          <a:xfrm>
            <a:off x="8305800" y="2819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91" name="Line 66"/>
          <p:cNvSpPr>
            <a:spLocks noChangeShapeType="1"/>
          </p:cNvSpPr>
          <p:nvPr/>
        </p:nvSpPr>
        <p:spPr bwMode="auto">
          <a:xfrm>
            <a:off x="4495800" y="36576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92" name="Line 67"/>
          <p:cNvSpPr>
            <a:spLocks noChangeShapeType="1"/>
          </p:cNvSpPr>
          <p:nvPr/>
        </p:nvSpPr>
        <p:spPr bwMode="auto">
          <a:xfrm>
            <a:off x="4495800" y="4495800"/>
            <a:ext cx="17526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93" name="Line 68"/>
          <p:cNvSpPr>
            <a:spLocks noChangeShapeType="1"/>
          </p:cNvSpPr>
          <p:nvPr/>
        </p:nvSpPr>
        <p:spPr bwMode="auto">
          <a:xfrm>
            <a:off x="2286000" y="38862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94" name="Line 69"/>
          <p:cNvSpPr>
            <a:spLocks noChangeShapeType="1"/>
          </p:cNvSpPr>
          <p:nvPr/>
        </p:nvSpPr>
        <p:spPr bwMode="auto">
          <a:xfrm>
            <a:off x="6705600" y="1981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95" name="Line 70"/>
          <p:cNvSpPr>
            <a:spLocks noChangeShapeType="1"/>
          </p:cNvSpPr>
          <p:nvPr/>
        </p:nvSpPr>
        <p:spPr bwMode="auto">
          <a:xfrm flipV="1">
            <a:off x="6934200" y="990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96" name="Line 71"/>
          <p:cNvSpPr>
            <a:spLocks noChangeShapeType="1"/>
          </p:cNvSpPr>
          <p:nvPr/>
        </p:nvSpPr>
        <p:spPr bwMode="auto">
          <a:xfrm flipH="1">
            <a:off x="719138" y="990600"/>
            <a:ext cx="6215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097" name="Text Box 72"/>
          <p:cNvSpPr txBox="1">
            <a:spLocks noChangeArrowheads="1"/>
          </p:cNvSpPr>
          <p:nvPr/>
        </p:nvSpPr>
        <p:spPr bwMode="auto">
          <a:xfrm>
            <a:off x="1143000" y="6035675"/>
            <a:ext cx="532262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IF/</a:t>
            </a:r>
          </a:p>
          <a:p>
            <a:r>
              <a:rPr lang="en-US" b="1" dirty="0">
                <a:latin typeface="Calibri" pitchFamily="34" charset="0"/>
              </a:rPr>
              <a:t>ID</a:t>
            </a:r>
          </a:p>
        </p:txBody>
      </p:sp>
      <p:sp>
        <p:nvSpPr>
          <p:cNvPr id="44098" name="Text Box 73"/>
          <p:cNvSpPr txBox="1">
            <a:spLocks noChangeArrowheads="1"/>
          </p:cNvSpPr>
          <p:nvPr/>
        </p:nvSpPr>
        <p:spPr bwMode="auto">
          <a:xfrm>
            <a:off x="3733800" y="6035675"/>
            <a:ext cx="612668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ID/</a:t>
            </a:r>
          </a:p>
          <a:p>
            <a:r>
              <a:rPr lang="en-US" b="1" dirty="0">
                <a:latin typeface="Calibri" pitchFamily="34" charset="0"/>
              </a:rPr>
              <a:t>EX</a:t>
            </a:r>
          </a:p>
        </p:txBody>
      </p:sp>
      <p:sp>
        <p:nvSpPr>
          <p:cNvPr id="44099" name="Text Box 74"/>
          <p:cNvSpPr txBox="1">
            <a:spLocks noChangeArrowheads="1"/>
          </p:cNvSpPr>
          <p:nvPr/>
        </p:nvSpPr>
        <p:spPr bwMode="auto">
          <a:xfrm>
            <a:off x="6016240" y="6035675"/>
            <a:ext cx="867545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EX/</a:t>
            </a:r>
          </a:p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4100" name="Text Box 75"/>
          <p:cNvSpPr txBox="1">
            <a:spLocks noChangeArrowheads="1"/>
          </p:cNvSpPr>
          <p:nvPr/>
        </p:nvSpPr>
        <p:spPr bwMode="auto">
          <a:xfrm>
            <a:off x="7595992" y="6035675"/>
            <a:ext cx="992579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r>
              <a:rPr lang="en-US" b="1" dirty="0">
                <a:latin typeface="Calibri" pitchFamily="34" charset="0"/>
              </a:rPr>
              <a:t>/</a:t>
            </a:r>
          </a:p>
          <a:p>
            <a:pPr algn="ctr"/>
            <a:r>
              <a:rPr lang="en-US" b="1" dirty="0">
                <a:latin typeface="Calibri" pitchFamily="34" charset="0"/>
              </a:rPr>
              <a:t>WB</a:t>
            </a:r>
          </a:p>
        </p:txBody>
      </p:sp>
      <p:sp>
        <p:nvSpPr>
          <p:cNvPr id="44101" name="Line 76"/>
          <p:cNvSpPr>
            <a:spLocks noChangeShapeType="1"/>
          </p:cNvSpPr>
          <p:nvPr/>
        </p:nvSpPr>
        <p:spPr bwMode="auto">
          <a:xfrm>
            <a:off x="4410075" y="5410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102" name="Line 77"/>
          <p:cNvSpPr>
            <a:spLocks noChangeShapeType="1"/>
          </p:cNvSpPr>
          <p:nvPr/>
        </p:nvSpPr>
        <p:spPr bwMode="auto">
          <a:xfrm>
            <a:off x="6705600" y="5410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103" name="AutoShape 78"/>
          <p:cNvSpPr>
            <a:spLocks noChangeArrowheads="1"/>
          </p:cNvSpPr>
          <p:nvPr/>
        </p:nvSpPr>
        <p:spPr bwMode="auto">
          <a:xfrm rot="-5400000">
            <a:off x="1562100" y="3336925"/>
            <a:ext cx="533400" cy="190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X</a:t>
            </a:r>
          </a:p>
        </p:txBody>
      </p:sp>
      <p:sp>
        <p:nvSpPr>
          <p:cNvPr id="44104" name="Line 79"/>
          <p:cNvSpPr>
            <a:spLocks noChangeShapeType="1"/>
          </p:cNvSpPr>
          <p:nvPr/>
        </p:nvSpPr>
        <p:spPr bwMode="auto">
          <a:xfrm>
            <a:off x="1676400" y="5410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105" name="Rectangle 80"/>
          <p:cNvSpPr>
            <a:spLocks noChangeArrowheads="1"/>
          </p:cNvSpPr>
          <p:nvPr/>
        </p:nvSpPr>
        <p:spPr bwMode="auto">
          <a:xfrm>
            <a:off x="3962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noop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44106" name="Rectangle 81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  </a:t>
            </a:r>
          </a:p>
        </p:txBody>
      </p:sp>
      <p:sp>
        <p:nvSpPr>
          <p:cNvPr id="44107" name="Rectangle 82"/>
          <p:cNvSpPr>
            <a:spLocks noChangeArrowheads="1"/>
          </p:cNvSpPr>
          <p:nvPr/>
        </p:nvSpPr>
        <p:spPr bwMode="auto">
          <a:xfrm>
            <a:off x="3962400" y="3505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</a:t>
            </a:r>
          </a:p>
        </p:txBody>
      </p:sp>
      <p:sp>
        <p:nvSpPr>
          <p:cNvPr id="44108" name="Rectangle 83"/>
          <p:cNvSpPr>
            <a:spLocks noChangeArrowheads="1"/>
          </p:cNvSpPr>
          <p:nvPr/>
        </p:nvSpPr>
        <p:spPr bwMode="auto">
          <a:xfrm>
            <a:off x="3962400" y="2895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</a:t>
            </a:r>
          </a:p>
        </p:txBody>
      </p:sp>
      <p:sp>
        <p:nvSpPr>
          <p:cNvPr id="44109" name="Rectangle 84"/>
          <p:cNvSpPr>
            <a:spLocks noChangeArrowheads="1"/>
          </p:cNvSpPr>
          <p:nvPr/>
        </p:nvSpPr>
        <p:spPr bwMode="auto">
          <a:xfrm>
            <a:off x="39624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 </a:t>
            </a:r>
          </a:p>
        </p:txBody>
      </p:sp>
      <p:sp>
        <p:nvSpPr>
          <p:cNvPr id="44110" name="Rectangle 85"/>
          <p:cNvSpPr>
            <a:spLocks noChangeArrowheads="1"/>
          </p:cNvSpPr>
          <p:nvPr/>
        </p:nvSpPr>
        <p:spPr bwMode="auto">
          <a:xfrm>
            <a:off x="11430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 5</a:t>
            </a:r>
          </a:p>
        </p:txBody>
      </p:sp>
      <p:sp>
        <p:nvSpPr>
          <p:cNvPr id="44111" name="Rectangle 86"/>
          <p:cNvSpPr>
            <a:spLocks noChangeArrowheads="1"/>
          </p:cNvSpPr>
          <p:nvPr/>
        </p:nvSpPr>
        <p:spPr bwMode="auto">
          <a:xfrm>
            <a:off x="6248400" y="1828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>
              <a:latin typeface="Calibri" pitchFamily="34" charset="0"/>
            </a:endParaRPr>
          </a:p>
        </p:txBody>
      </p:sp>
      <p:sp>
        <p:nvSpPr>
          <p:cNvPr id="44112" name="Rectangle 87"/>
          <p:cNvSpPr>
            <a:spLocks noChangeArrowheads="1"/>
          </p:cNvSpPr>
          <p:nvPr/>
        </p:nvSpPr>
        <p:spPr bwMode="auto">
          <a:xfrm>
            <a:off x="62484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31</a:t>
            </a:r>
          </a:p>
        </p:txBody>
      </p:sp>
      <p:sp>
        <p:nvSpPr>
          <p:cNvPr id="44113" name="Rectangle 88"/>
          <p:cNvSpPr>
            <a:spLocks noChangeArrowheads="1"/>
          </p:cNvSpPr>
          <p:nvPr/>
        </p:nvSpPr>
        <p:spPr bwMode="auto">
          <a:xfrm>
            <a:off x="6248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</a:t>
            </a:r>
            <a:r>
              <a:rPr lang="en-US" sz="1600" b="1" dirty="0" err="1">
                <a:latin typeface="Calibri" pitchFamily="34" charset="0"/>
              </a:rPr>
              <a:t>lw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44114" name="Rectangle 89"/>
          <p:cNvSpPr>
            <a:spLocks noChangeArrowheads="1"/>
          </p:cNvSpPr>
          <p:nvPr/>
        </p:nvSpPr>
        <p:spPr bwMode="auto">
          <a:xfrm>
            <a:off x="6248400" y="4343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</a:t>
            </a:r>
          </a:p>
        </p:txBody>
      </p:sp>
      <p:sp>
        <p:nvSpPr>
          <p:cNvPr id="44115" name="Rectangle 90"/>
          <p:cNvSpPr>
            <a:spLocks noChangeArrowheads="1"/>
          </p:cNvSpPr>
          <p:nvPr/>
        </p:nvSpPr>
        <p:spPr bwMode="auto">
          <a:xfrm>
            <a:off x="78486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add</a:t>
            </a:r>
          </a:p>
        </p:txBody>
      </p:sp>
      <p:sp>
        <p:nvSpPr>
          <p:cNvPr id="44116" name="Rectangle 91"/>
          <p:cNvSpPr>
            <a:spLocks noChangeArrowheads="1"/>
          </p:cNvSpPr>
          <p:nvPr/>
        </p:nvSpPr>
        <p:spPr bwMode="auto">
          <a:xfrm>
            <a:off x="7848600" y="2667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22</a:t>
            </a:r>
          </a:p>
        </p:txBody>
      </p:sp>
      <p:sp>
        <p:nvSpPr>
          <p:cNvPr id="44117" name="Rectangle 92"/>
          <p:cNvSpPr>
            <a:spLocks noChangeArrowheads="1"/>
          </p:cNvSpPr>
          <p:nvPr/>
        </p:nvSpPr>
        <p:spPr bwMode="auto">
          <a:xfrm>
            <a:off x="78486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 </a:t>
            </a:r>
          </a:p>
        </p:txBody>
      </p:sp>
      <p:sp>
        <p:nvSpPr>
          <p:cNvPr id="44118" name="Line 93"/>
          <p:cNvSpPr>
            <a:spLocks noChangeShapeType="1"/>
          </p:cNvSpPr>
          <p:nvPr/>
        </p:nvSpPr>
        <p:spPr bwMode="auto">
          <a:xfrm>
            <a:off x="8939213" y="3048000"/>
            <a:ext cx="128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119" name="Line 94"/>
          <p:cNvSpPr>
            <a:spLocks noChangeShapeType="1"/>
          </p:cNvSpPr>
          <p:nvPr/>
        </p:nvSpPr>
        <p:spPr bwMode="auto">
          <a:xfrm>
            <a:off x="9067800" y="30480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120" name="Rectangle 95"/>
          <p:cNvSpPr>
            <a:spLocks noChangeArrowheads="1"/>
          </p:cNvSpPr>
          <p:nvPr/>
        </p:nvSpPr>
        <p:spPr bwMode="auto">
          <a:xfrm>
            <a:off x="6248400" y="2438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44121" name="Rectangle 96"/>
          <p:cNvSpPr>
            <a:spLocks noChangeArrowheads="1"/>
          </p:cNvSpPr>
          <p:nvPr/>
        </p:nvSpPr>
        <p:spPr bwMode="auto">
          <a:xfrm rot="5400000">
            <a:off x="609600" y="30480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sw</a:t>
            </a:r>
            <a:r>
              <a:rPr lang="en-US" sz="1600" b="1" dirty="0">
                <a:latin typeface="Calibri" pitchFamily="34" charset="0"/>
              </a:rPr>
              <a:t>    6  2  12</a:t>
            </a:r>
          </a:p>
        </p:txBody>
      </p:sp>
      <p:sp>
        <p:nvSpPr>
          <p:cNvPr id="44122" name="Rectangle 97"/>
          <p:cNvSpPr>
            <a:spLocks noChangeArrowheads="1"/>
          </p:cNvSpPr>
          <p:nvPr/>
        </p:nvSpPr>
        <p:spPr bwMode="auto">
          <a:xfrm>
            <a:off x="3200400" y="2819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7</a:t>
            </a:r>
          </a:p>
        </p:txBody>
      </p:sp>
      <p:sp>
        <p:nvSpPr>
          <p:cNvPr id="44123" name="Rectangle 98"/>
          <p:cNvSpPr>
            <a:spLocks noChangeArrowheads="1"/>
          </p:cNvSpPr>
          <p:nvPr/>
        </p:nvSpPr>
        <p:spPr bwMode="auto">
          <a:xfrm>
            <a:off x="3200400" y="30480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21</a:t>
            </a:r>
          </a:p>
        </p:txBody>
      </p:sp>
      <p:sp>
        <p:nvSpPr>
          <p:cNvPr id="44124" name="Rectangle 99"/>
          <p:cNvSpPr>
            <a:spLocks noChangeArrowheads="1"/>
          </p:cNvSpPr>
          <p:nvPr/>
        </p:nvSpPr>
        <p:spPr bwMode="auto">
          <a:xfrm>
            <a:off x="3200400" y="3276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11</a:t>
            </a:r>
          </a:p>
        </p:txBody>
      </p:sp>
      <p:sp>
        <p:nvSpPr>
          <p:cNvPr id="44125" name="Rectangle 100"/>
          <p:cNvSpPr>
            <a:spLocks noChangeArrowheads="1"/>
          </p:cNvSpPr>
          <p:nvPr/>
        </p:nvSpPr>
        <p:spPr bwMode="auto">
          <a:xfrm>
            <a:off x="3200400" y="3505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-32 </a:t>
            </a:r>
          </a:p>
        </p:txBody>
      </p:sp>
      <p:sp>
        <p:nvSpPr>
          <p:cNvPr id="44126" name="Rectangle 101"/>
          <p:cNvSpPr>
            <a:spLocks noChangeArrowheads="1"/>
          </p:cNvSpPr>
          <p:nvPr/>
        </p:nvSpPr>
        <p:spPr bwMode="auto">
          <a:xfrm>
            <a:off x="3200400" y="2590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14</a:t>
            </a:r>
          </a:p>
        </p:txBody>
      </p:sp>
      <p:sp>
        <p:nvSpPr>
          <p:cNvPr id="44127" name="Rectangle 102"/>
          <p:cNvSpPr>
            <a:spLocks noChangeArrowheads="1"/>
          </p:cNvSpPr>
          <p:nvPr/>
        </p:nvSpPr>
        <p:spPr bwMode="auto">
          <a:xfrm>
            <a:off x="3200400" y="3733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</a:t>
            </a:r>
          </a:p>
        </p:txBody>
      </p:sp>
      <p:sp>
        <p:nvSpPr>
          <p:cNvPr id="44128" name="Rectangle 103"/>
          <p:cNvSpPr>
            <a:spLocks noChangeArrowheads="1"/>
          </p:cNvSpPr>
          <p:nvPr/>
        </p:nvSpPr>
        <p:spPr bwMode="auto">
          <a:xfrm>
            <a:off x="3200400" y="23622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0</a:t>
            </a:r>
          </a:p>
        </p:txBody>
      </p:sp>
      <p:sp>
        <p:nvSpPr>
          <p:cNvPr id="44129" name="Rectangle 104"/>
          <p:cNvSpPr>
            <a:spLocks noChangeArrowheads="1"/>
          </p:cNvSpPr>
          <p:nvPr/>
        </p:nvSpPr>
        <p:spPr bwMode="auto">
          <a:xfrm>
            <a:off x="3200400" y="3962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8</a:t>
            </a:r>
          </a:p>
        </p:txBody>
      </p:sp>
      <p:sp>
        <p:nvSpPr>
          <p:cNvPr id="44130" name="Rectangle 105"/>
          <p:cNvSpPr>
            <a:spLocks noChangeArrowheads="1"/>
          </p:cNvSpPr>
          <p:nvPr/>
        </p:nvSpPr>
        <p:spPr bwMode="auto">
          <a:xfrm>
            <a:off x="2957513" y="2828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R2</a:t>
            </a:r>
          </a:p>
        </p:txBody>
      </p:sp>
      <p:sp>
        <p:nvSpPr>
          <p:cNvPr id="44131" name="Rectangle 106"/>
          <p:cNvSpPr>
            <a:spLocks noChangeArrowheads="1"/>
          </p:cNvSpPr>
          <p:nvPr/>
        </p:nvSpPr>
        <p:spPr bwMode="auto">
          <a:xfrm>
            <a:off x="2957513" y="3057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R3</a:t>
            </a:r>
          </a:p>
        </p:txBody>
      </p:sp>
      <p:sp>
        <p:nvSpPr>
          <p:cNvPr id="44132" name="Rectangle 107"/>
          <p:cNvSpPr>
            <a:spLocks noChangeArrowheads="1"/>
          </p:cNvSpPr>
          <p:nvPr/>
        </p:nvSpPr>
        <p:spPr bwMode="auto">
          <a:xfrm>
            <a:off x="2957513" y="3286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R4</a:t>
            </a:r>
          </a:p>
        </p:txBody>
      </p:sp>
      <p:sp>
        <p:nvSpPr>
          <p:cNvPr id="44133" name="Rectangle 108"/>
          <p:cNvSpPr>
            <a:spLocks noChangeArrowheads="1"/>
          </p:cNvSpPr>
          <p:nvPr/>
        </p:nvSpPr>
        <p:spPr bwMode="auto">
          <a:xfrm>
            <a:off x="2957513" y="3514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R5</a:t>
            </a:r>
          </a:p>
        </p:txBody>
      </p:sp>
      <p:sp>
        <p:nvSpPr>
          <p:cNvPr id="44134" name="Rectangle 109"/>
          <p:cNvSpPr>
            <a:spLocks noChangeArrowheads="1"/>
          </p:cNvSpPr>
          <p:nvPr/>
        </p:nvSpPr>
        <p:spPr bwMode="auto">
          <a:xfrm>
            <a:off x="2957513" y="2600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R1</a:t>
            </a:r>
          </a:p>
        </p:txBody>
      </p:sp>
      <p:sp>
        <p:nvSpPr>
          <p:cNvPr id="44135" name="Rectangle 110"/>
          <p:cNvSpPr>
            <a:spLocks noChangeArrowheads="1"/>
          </p:cNvSpPr>
          <p:nvPr/>
        </p:nvSpPr>
        <p:spPr bwMode="auto">
          <a:xfrm>
            <a:off x="2957513" y="3743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R6</a:t>
            </a:r>
          </a:p>
        </p:txBody>
      </p:sp>
      <p:sp>
        <p:nvSpPr>
          <p:cNvPr id="44136" name="Rectangle 111"/>
          <p:cNvSpPr>
            <a:spLocks noChangeArrowheads="1"/>
          </p:cNvSpPr>
          <p:nvPr/>
        </p:nvSpPr>
        <p:spPr bwMode="auto">
          <a:xfrm>
            <a:off x="2957513" y="2371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R0</a:t>
            </a:r>
          </a:p>
        </p:txBody>
      </p:sp>
      <p:sp>
        <p:nvSpPr>
          <p:cNvPr id="44137" name="Rectangle 112"/>
          <p:cNvSpPr>
            <a:spLocks noChangeArrowheads="1"/>
          </p:cNvSpPr>
          <p:nvPr/>
        </p:nvSpPr>
        <p:spPr bwMode="auto">
          <a:xfrm>
            <a:off x="2957513" y="3971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R7</a:t>
            </a:r>
          </a:p>
        </p:txBody>
      </p:sp>
      <p:sp>
        <p:nvSpPr>
          <p:cNvPr id="44138" name="Text Box 113"/>
          <p:cNvSpPr txBox="1">
            <a:spLocks noChangeArrowheads="1"/>
          </p:cNvSpPr>
          <p:nvPr/>
        </p:nvSpPr>
        <p:spPr bwMode="auto">
          <a:xfrm>
            <a:off x="2228850" y="2662238"/>
            <a:ext cx="48109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regA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44139" name="Text Box 114"/>
          <p:cNvSpPr txBox="1">
            <a:spLocks noChangeArrowheads="1"/>
          </p:cNvSpPr>
          <p:nvPr/>
        </p:nvSpPr>
        <p:spPr bwMode="auto">
          <a:xfrm>
            <a:off x="2233613" y="2886075"/>
            <a:ext cx="47468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regB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44140" name="Rectangle 115"/>
          <p:cNvSpPr>
            <a:spLocks noChangeArrowheads="1"/>
          </p:cNvSpPr>
          <p:nvPr/>
        </p:nvSpPr>
        <p:spPr bwMode="auto">
          <a:xfrm>
            <a:off x="19812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141" name="Rectangle 116"/>
          <p:cNvSpPr>
            <a:spLocks noChangeArrowheads="1"/>
          </p:cNvSpPr>
          <p:nvPr/>
        </p:nvSpPr>
        <p:spPr bwMode="auto">
          <a:xfrm>
            <a:off x="22098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 6</a:t>
            </a:r>
            <a:r>
              <a:rPr lang="en-US" b="1" dirty="0">
                <a:latin typeface="Calibri" pitchFamily="34" charset="0"/>
              </a:rPr>
              <a:t> </a:t>
            </a:r>
          </a:p>
        </p:txBody>
      </p:sp>
      <p:sp>
        <p:nvSpPr>
          <p:cNvPr id="44142" name="Rectangle 117"/>
          <p:cNvSpPr>
            <a:spLocks noChangeArrowheads="1"/>
          </p:cNvSpPr>
          <p:nvPr/>
        </p:nvSpPr>
        <p:spPr bwMode="auto">
          <a:xfrm>
            <a:off x="24384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7</a:t>
            </a:r>
          </a:p>
        </p:txBody>
      </p:sp>
      <p:sp>
        <p:nvSpPr>
          <p:cNvPr id="44143" name="Line 118"/>
          <p:cNvSpPr>
            <a:spLocks noChangeShapeType="1"/>
          </p:cNvSpPr>
          <p:nvPr/>
        </p:nvSpPr>
        <p:spPr bwMode="auto">
          <a:xfrm>
            <a:off x="2667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144" name="Line 119"/>
          <p:cNvSpPr>
            <a:spLocks noChangeShapeType="1"/>
          </p:cNvSpPr>
          <p:nvPr/>
        </p:nvSpPr>
        <p:spPr bwMode="auto">
          <a:xfrm flipH="1">
            <a:off x="2286000" y="5105400"/>
            <a:ext cx="678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145" name="Line 120"/>
          <p:cNvSpPr>
            <a:spLocks noChangeShapeType="1"/>
          </p:cNvSpPr>
          <p:nvPr/>
        </p:nvSpPr>
        <p:spPr bwMode="auto">
          <a:xfrm flipV="1">
            <a:off x="2286000" y="38862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146" name="Text Box 121"/>
          <p:cNvSpPr txBox="1">
            <a:spLocks noChangeArrowheads="1"/>
          </p:cNvSpPr>
          <p:nvPr/>
        </p:nvSpPr>
        <p:spPr bwMode="auto">
          <a:xfrm>
            <a:off x="2209800" y="3657600"/>
            <a:ext cx="471488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latin typeface="Calibri" pitchFamily="34" charset="0"/>
              </a:rPr>
              <a:t>data</a:t>
            </a:r>
          </a:p>
        </p:txBody>
      </p:sp>
      <p:sp>
        <p:nvSpPr>
          <p:cNvPr id="44147" name="Text Box 122"/>
          <p:cNvSpPr txBox="1">
            <a:spLocks noChangeArrowheads="1"/>
          </p:cNvSpPr>
          <p:nvPr/>
        </p:nvSpPr>
        <p:spPr bwMode="auto">
          <a:xfrm>
            <a:off x="1963738" y="2540000"/>
            <a:ext cx="2603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 </a:t>
            </a:r>
          </a:p>
        </p:txBody>
      </p:sp>
      <p:sp>
        <p:nvSpPr>
          <p:cNvPr id="44148" name="AutoShape 123"/>
          <p:cNvSpPr>
            <a:spLocks noChangeArrowheads="1"/>
          </p:cNvSpPr>
          <p:nvPr/>
        </p:nvSpPr>
        <p:spPr bwMode="auto">
          <a:xfrm rot="-5400000">
            <a:off x="4781550" y="27622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grpSp>
        <p:nvGrpSpPr>
          <p:cNvPr id="44149" name="Group 124"/>
          <p:cNvGrpSpPr>
            <a:grpSpLocks/>
          </p:cNvGrpSpPr>
          <p:nvPr/>
        </p:nvGrpSpPr>
        <p:grpSpPr bwMode="auto">
          <a:xfrm>
            <a:off x="3962400" y="5715000"/>
            <a:ext cx="4343400" cy="381000"/>
            <a:chOff x="2496" y="3600"/>
            <a:chExt cx="2736" cy="240"/>
          </a:xfrm>
        </p:grpSpPr>
        <p:sp>
          <p:nvSpPr>
            <p:cNvPr id="44165" name="Rectangle 125"/>
            <p:cNvSpPr>
              <a:spLocks noChangeArrowheads="1"/>
            </p:cNvSpPr>
            <p:nvPr/>
          </p:nvSpPr>
          <p:spPr bwMode="auto">
            <a:xfrm>
              <a:off x="2496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 </a:t>
              </a:r>
            </a:p>
          </p:txBody>
        </p:sp>
        <p:sp>
          <p:nvSpPr>
            <p:cNvPr id="44166" name="Rectangle 126"/>
            <p:cNvSpPr>
              <a:spLocks noChangeArrowheads="1"/>
            </p:cNvSpPr>
            <p:nvPr/>
          </p:nvSpPr>
          <p:spPr bwMode="auto">
            <a:xfrm>
              <a:off x="3936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 </a:t>
              </a:r>
            </a:p>
          </p:txBody>
        </p:sp>
        <p:sp>
          <p:nvSpPr>
            <p:cNvPr id="44167" name="Rectangle 127"/>
            <p:cNvSpPr>
              <a:spLocks noChangeArrowheads="1"/>
            </p:cNvSpPr>
            <p:nvPr/>
          </p:nvSpPr>
          <p:spPr bwMode="auto">
            <a:xfrm>
              <a:off x="4944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H2</a:t>
              </a:r>
            </a:p>
          </p:txBody>
        </p:sp>
      </p:grpSp>
      <p:sp>
        <p:nvSpPr>
          <p:cNvPr id="44150" name="Line 128"/>
          <p:cNvSpPr>
            <a:spLocks noChangeShapeType="1"/>
          </p:cNvSpPr>
          <p:nvPr/>
        </p:nvSpPr>
        <p:spPr bwMode="auto">
          <a:xfrm flipH="1">
            <a:off x="4953000" y="28194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151" name="Line 129"/>
          <p:cNvSpPr>
            <a:spLocks noChangeShapeType="1"/>
          </p:cNvSpPr>
          <p:nvPr/>
        </p:nvSpPr>
        <p:spPr bwMode="auto">
          <a:xfrm flipH="1">
            <a:off x="4953000" y="40386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152" name="Line 130"/>
          <p:cNvSpPr>
            <a:spLocks noChangeShapeType="1"/>
          </p:cNvSpPr>
          <p:nvPr/>
        </p:nvSpPr>
        <p:spPr bwMode="auto">
          <a:xfrm>
            <a:off x="4953000" y="2819400"/>
            <a:ext cx="0" cy="2057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153" name="Line 131"/>
          <p:cNvSpPr>
            <a:spLocks noChangeShapeType="1"/>
          </p:cNvSpPr>
          <p:nvPr/>
        </p:nvSpPr>
        <p:spPr bwMode="auto">
          <a:xfrm>
            <a:off x="4953000" y="4876800"/>
            <a:ext cx="1905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154" name="Line 132"/>
          <p:cNvSpPr>
            <a:spLocks noChangeShapeType="1"/>
          </p:cNvSpPr>
          <p:nvPr/>
        </p:nvSpPr>
        <p:spPr bwMode="auto">
          <a:xfrm flipV="1">
            <a:off x="6858000" y="3429000"/>
            <a:ext cx="0" cy="1447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44155" name="Group 133"/>
          <p:cNvGrpSpPr>
            <a:grpSpLocks/>
          </p:cNvGrpSpPr>
          <p:nvPr/>
        </p:nvGrpSpPr>
        <p:grpSpPr bwMode="auto">
          <a:xfrm>
            <a:off x="4800600" y="2590800"/>
            <a:ext cx="304800" cy="2514600"/>
            <a:chOff x="3024" y="1632"/>
            <a:chExt cx="192" cy="1584"/>
          </a:xfrm>
        </p:grpSpPr>
        <p:sp>
          <p:nvSpPr>
            <p:cNvPr id="44162" name="Line 134"/>
            <p:cNvSpPr>
              <a:spLocks noChangeShapeType="1"/>
            </p:cNvSpPr>
            <p:nvPr/>
          </p:nvSpPr>
          <p:spPr bwMode="auto">
            <a:xfrm flipH="1">
              <a:off x="3024" y="16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4163" name="Line 135"/>
            <p:cNvSpPr>
              <a:spLocks noChangeShapeType="1"/>
            </p:cNvSpPr>
            <p:nvPr/>
          </p:nvSpPr>
          <p:spPr bwMode="auto">
            <a:xfrm flipH="1">
              <a:off x="3024" y="240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4164" name="Line 136"/>
            <p:cNvSpPr>
              <a:spLocks noChangeShapeType="1"/>
            </p:cNvSpPr>
            <p:nvPr/>
          </p:nvSpPr>
          <p:spPr bwMode="auto">
            <a:xfrm>
              <a:off x="3024" y="1632"/>
              <a:ext cx="0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44156" name="Text Box 137"/>
          <p:cNvSpPr txBox="1">
            <a:spLocks noChangeArrowheads="1"/>
          </p:cNvSpPr>
          <p:nvPr/>
        </p:nvSpPr>
        <p:spPr bwMode="auto">
          <a:xfrm>
            <a:off x="3200400" y="76200"/>
            <a:ext cx="2547557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First half of cycle 7</a:t>
            </a:r>
          </a:p>
        </p:txBody>
      </p:sp>
      <p:sp>
        <p:nvSpPr>
          <p:cNvPr id="44157" name="Text Box 138"/>
          <p:cNvSpPr txBox="1">
            <a:spLocks noChangeArrowheads="1"/>
          </p:cNvSpPr>
          <p:nvPr/>
        </p:nvSpPr>
        <p:spPr bwMode="auto">
          <a:xfrm>
            <a:off x="1812925" y="2271713"/>
            <a:ext cx="777457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Hazard</a:t>
            </a:r>
          </a:p>
        </p:txBody>
      </p:sp>
      <p:sp>
        <p:nvSpPr>
          <p:cNvPr id="44158" name="Text Box 139"/>
          <p:cNvSpPr txBox="1">
            <a:spLocks noChangeArrowheads="1"/>
          </p:cNvSpPr>
          <p:nvPr/>
        </p:nvSpPr>
        <p:spPr bwMode="auto">
          <a:xfrm>
            <a:off x="1965325" y="2479675"/>
            <a:ext cx="1841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b="1" dirty="0">
              <a:latin typeface="Calibri" pitchFamily="34" charset="0"/>
            </a:endParaRPr>
          </a:p>
        </p:txBody>
      </p:sp>
      <p:sp>
        <p:nvSpPr>
          <p:cNvPr id="44159" name="Text Box 140"/>
          <p:cNvSpPr txBox="1">
            <a:spLocks noChangeArrowheads="1"/>
          </p:cNvSpPr>
          <p:nvPr/>
        </p:nvSpPr>
        <p:spPr bwMode="auto">
          <a:xfrm>
            <a:off x="2041525" y="2590800"/>
            <a:ext cx="31451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6</a:t>
            </a:r>
          </a:p>
        </p:txBody>
      </p:sp>
      <p:sp>
        <p:nvSpPr>
          <p:cNvPr id="44160" name="Line 141"/>
          <p:cNvSpPr>
            <a:spLocks noChangeShapeType="1"/>
          </p:cNvSpPr>
          <p:nvPr/>
        </p:nvSpPr>
        <p:spPr bwMode="auto">
          <a:xfrm>
            <a:off x="6705600" y="59436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161" name="Line 142"/>
          <p:cNvSpPr>
            <a:spLocks noChangeShapeType="1"/>
          </p:cNvSpPr>
          <p:nvPr/>
        </p:nvSpPr>
        <p:spPr bwMode="auto">
          <a:xfrm>
            <a:off x="4419600" y="59436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C6641086-0056-2248-920C-BA7182A63C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18" y="1074161"/>
            <a:ext cx="1346281" cy="985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C7DC30C3-F2B6-49AD-9AA1-08523217612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5059" name="Line 2"/>
          <p:cNvSpPr>
            <a:spLocks noChangeShapeType="1"/>
          </p:cNvSpPr>
          <p:nvPr/>
        </p:nvSpPr>
        <p:spPr bwMode="auto">
          <a:xfrm>
            <a:off x="6019800" y="3429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5410200" y="2971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45061" name="Group 4"/>
          <p:cNvGrpSpPr>
            <a:grpSpLocks/>
          </p:cNvGrpSpPr>
          <p:nvPr/>
        </p:nvGrpSpPr>
        <p:grpSpPr bwMode="auto">
          <a:xfrm>
            <a:off x="1524000" y="2286000"/>
            <a:ext cx="1443038" cy="1676400"/>
            <a:chOff x="1248" y="1584"/>
            <a:chExt cx="816" cy="960"/>
          </a:xfrm>
        </p:grpSpPr>
        <p:sp>
          <p:nvSpPr>
            <p:cNvPr id="45197" name="Oval 5" descr="Weave"/>
            <p:cNvSpPr>
              <a:spLocks noChangeArrowheads="1"/>
            </p:cNvSpPr>
            <p:nvPr/>
          </p:nvSpPr>
          <p:spPr bwMode="auto">
            <a:xfrm>
              <a:off x="1248" y="1728"/>
              <a:ext cx="816" cy="816"/>
            </a:xfrm>
            <a:prstGeom prst="ellipse">
              <a:avLst/>
            </a:prstGeom>
            <a:pattFill prst="weave">
              <a:fgClr>
                <a:srgbClr val="FF9900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45198" name="Text Box 6"/>
            <p:cNvSpPr txBox="1">
              <a:spLocks noChangeArrowheads="1"/>
            </p:cNvSpPr>
            <p:nvPr/>
          </p:nvSpPr>
          <p:spPr bwMode="auto">
            <a:xfrm>
              <a:off x="1248" y="1584"/>
              <a:ext cx="324" cy="1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  <a:latin typeface="Calibri" pitchFamily="34" charset="0"/>
                </a:rPr>
                <a:t>           </a:t>
              </a:r>
            </a:p>
          </p:txBody>
        </p:sp>
      </p:grpSp>
      <p:sp>
        <p:nvSpPr>
          <p:cNvPr id="45062" name="Line 7"/>
          <p:cNvSpPr>
            <a:spLocks noChangeShapeType="1"/>
          </p:cNvSpPr>
          <p:nvPr/>
        </p:nvSpPr>
        <p:spPr bwMode="auto">
          <a:xfrm>
            <a:off x="1676400" y="33528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063" name="Line 8"/>
          <p:cNvSpPr>
            <a:spLocks noChangeShapeType="1"/>
          </p:cNvSpPr>
          <p:nvPr/>
        </p:nvSpPr>
        <p:spPr bwMode="auto">
          <a:xfrm>
            <a:off x="1676400" y="35052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064" name="Line 9"/>
          <p:cNvSpPr>
            <a:spLocks noChangeShapeType="1"/>
          </p:cNvSpPr>
          <p:nvPr/>
        </p:nvSpPr>
        <p:spPr bwMode="auto">
          <a:xfrm>
            <a:off x="1905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065" name="Line 10"/>
          <p:cNvSpPr>
            <a:spLocks noChangeShapeType="1"/>
          </p:cNvSpPr>
          <p:nvPr/>
        </p:nvSpPr>
        <p:spPr bwMode="auto">
          <a:xfrm flipH="1" flipV="1">
            <a:off x="5410200" y="3886200"/>
            <a:ext cx="193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066" name="Line 11"/>
          <p:cNvSpPr>
            <a:spLocks noChangeShapeType="1"/>
          </p:cNvSpPr>
          <p:nvPr/>
        </p:nvSpPr>
        <p:spPr bwMode="auto">
          <a:xfrm flipV="1">
            <a:off x="5715000" y="25908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067" name="Rectangle 12"/>
          <p:cNvSpPr>
            <a:spLocks noChangeArrowheads="1"/>
          </p:cNvSpPr>
          <p:nvPr/>
        </p:nvSpPr>
        <p:spPr bwMode="auto">
          <a:xfrm>
            <a:off x="6248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068" name="Line 13"/>
          <p:cNvSpPr>
            <a:spLocks noChangeShapeType="1"/>
          </p:cNvSpPr>
          <p:nvPr/>
        </p:nvSpPr>
        <p:spPr bwMode="auto">
          <a:xfrm>
            <a:off x="6705600" y="44958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069" name="Rectangle 14"/>
          <p:cNvSpPr>
            <a:spLocks noChangeArrowheads="1"/>
          </p:cNvSpPr>
          <p:nvPr/>
        </p:nvSpPr>
        <p:spPr bwMode="auto">
          <a:xfrm>
            <a:off x="152400" y="2933700"/>
            <a:ext cx="3048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PC</a:t>
            </a:r>
          </a:p>
        </p:txBody>
      </p:sp>
      <p:sp>
        <p:nvSpPr>
          <p:cNvPr id="45070" name="Rectangle 15"/>
          <p:cNvSpPr>
            <a:spLocks noChangeArrowheads="1"/>
          </p:cNvSpPr>
          <p:nvPr/>
        </p:nvSpPr>
        <p:spPr bwMode="auto">
          <a:xfrm>
            <a:off x="609600" y="2857500"/>
            <a:ext cx="4572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Inst</a:t>
            </a:r>
          </a:p>
          <a:p>
            <a:pPr algn="ctr"/>
            <a:r>
              <a:rPr lang="en-US" sz="1400" dirty="0" err="1">
                <a:latin typeface="Calibri" pitchFamily="34" charset="0"/>
              </a:rPr>
              <a:t>mem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5071" name="Rectangle 16"/>
          <p:cNvSpPr>
            <a:spLocks noChangeArrowheads="1"/>
          </p:cNvSpPr>
          <p:nvPr/>
        </p:nvSpPr>
        <p:spPr bwMode="auto">
          <a:xfrm rot="-5400000">
            <a:off x="2247900" y="28575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Calibri" pitchFamily="34" charset="0"/>
              </a:rPr>
              <a:t>Register file</a:t>
            </a: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45072" name="AutoShape 17"/>
          <p:cNvSpPr>
            <a:spLocks noChangeArrowheads="1"/>
          </p:cNvSpPr>
          <p:nvPr/>
        </p:nvSpPr>
        <p:spPr bwMode="auto">
          <a:xfrm rot="-5400000">
            <a:off x="8286750" y="29146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grpSp>
        <p:nvGrpSpPr>
          <p:cNvPr id="45073" name="Group 18"/>
          <p:cNvGrpSpPr>
            <a:grpSpLocks/>
          </p:cNvGrpSpPr>
          <p:nvPr/>
        </p:nvGrpSpPr>
        <p:grpSpPr bwMode="auto">
          <a:xfrm>
            <a:off x="5562600" y="2743200"/>
            <a:ext cx="531985" cy="1371600"/>
            <a:chOff x="-72" y="2365"/>
            <a:chExt cx="389" cy="1056"/>
          </a:xfrm>
        </p:grpSpPr>
        <p:sp>
          <p:nvSpPr>
            <p:cNvPr id="45195" name="Freeform 19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598 w 672"/>
                <a:gd name="T1" fmla="*/ 854 h 288"/>
                <a:gd name="T2" fmla="*/ 6438 w 672"/>
                <a:gd name="T3" fmla="*/ 0 h 288"/>
                <a:gd name="T4" fmla="*/ 4141 w 672"/>
                <a:gd name="T5" fmla="*/ 0 h 288"/>
                <a:gd name="T6" fmla="*/ 3679 w 672"/>
                <a:gd name="T7" fmla="*/ 285 h 288"/>
                <a:gd name="T8" fmla="*/ 2763 w 672"/>
                <a:gd name="T9" fmla="*/ 285 h 288"/>
                <a:gd name="T10" fmla="*/ 2296 w 672"/>
                <a:gd name="T11" fmla="*/ 0 h 288"/>
                <a:gd name="T12" fmla="*/ 0 w 672"/>
                <a:gd name="T13" fmla="*/ 0 h 288"/>
                <a:gd name="T14" fmla="*/ 1842 w 672"/>
                <a:gd name="T15" fmla="*/ 854 h 288"/>
                <a:gd name="T16" fmla="*/ 4598 w 672"/>
                <a:gd name="T17" fmla="*/ 854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5196" name="Text Box 20"/>
            <p:cNvSpPr txBox="1">
              <a:spLocks noChangeArrowheads="1"/>
            </p:cNvSpPr>
            <p:nvPr/>
          </p:nvSpPr>
          <p:spPr bwMode="auto">
            <a:xfrm>
              <a:off x="96" y="2630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A</a:t>
              </a:r>
            </a:p>
            <a:p>
              <a:r>
                <a:rPr lang="en-US" sz="1400" b="1" dirty="0">
                  <a:latin typeface="Calibri" pitchFamily="34" charset="0"/>
                </a:rPr>
                <a:t>L</a:t>
              </a:r>
            </a:p>
            <a:p>
              <a:r>
                <a:rPr lang="en-US" sz="1400" b="1" dirty="0">
                  <a:latin typeface="Calibri" pitchFamily="34" charset="0"/>
                </a:rPr>
                <a:t>U</a:t>
              </a:r>
            </a:p>
          </p:txBody>
        </p:sp>
      </p:grpSp>
      <p:sp>
        <p:nvSpPr>
          <p:cNvPr id="45074" name="AutoShape 21"/>
          <p:cNvSpPr>
            <a:spLocks noChangeArrowheads="1"/>
          </p:cNvSpPr>
          <p:nvPr/>
        </p:nvSpPr>
        <p:spPr bwMode="auto">
          <a:xfrm rot="5400000" flipH="1">
            <a:off x="171450" y="1047750"/>
            <a:ext cx="7620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X</a:t>
            </a:r>
          </a:p>
        </p:txBody>
      </p:sp>
      <p:sp>
        <p:nvSpPr>
          <p:cNvPr id="45075" name="Rectangle 22"/>
          <p:cNvSpPr>
            <a:spLocks noChangeArrowheads="1"/>
          </p:cNvSpPr>
          <p:nvPr/>
        </p:nvSpPr>
        <p:spPr bwMode="auto">
          <a:xfrm>
            <a:off x="304800" y="18288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1</a:t>
            </a:r>
          </a:p>
        </p:txBody>
      </p:sp>
      <p:sp>
        <p:nvSpPr>
          <p:cNvPr id="45076" name="Rectangle 23"/>
          <p:cNvSpPr>
            <a:spLocks noChangeArrowheads="1"/>
          </p:cNvSpPr>
          <p:nvPr/>
        </p:nvSpPr>
        <p:spPr bwMode="auto">
          <a:xfrm>
            <a:off x="1143000" y="800100"/>
            <a:ext cx="457200" cy="529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077" name="Rectangle 24"/>
          <p:cNvSpPr>
            <a:spLocks noChangeArrowheads="1"/>
          </p:cNvSpPr>
          <p:nvPr/>
        </p:nvSpPr>
        <p:spPr bwMode="auto">
          <a:xfrm>
            <a:off x="3962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078" name="Rectangle 25"/>
          <p:cNvSpPr>
            <a:spLocks noChangeArrowheads="1"/>
          </p:cNvSpPr>
          <p:nvPr/>
        </p:nvSpPr>
        <p:spPr bwMode="auto">
          <a:xfrm>
            <a:off x="7010400" y="2971800"/>
            <a:ext cx="6858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Data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memory</a:t>
            </a:r>
          </a:p>
        </p:txBody>
      </p:sp>
      <p:sp>
        <p:nvSpPr>
          <p:cNvPr id="45079" name="Rectangle 26"/>
          <p:cNvSpPr>
            <a:spLocks noChangeArrowheads="1"/>
          </p:cNvSpPr>
          <p:nvPr/>
        </p:nvSpPr>
        <p:spPr bwMode="auto">
          <a:xfrm>
            <a:off x="78486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45080" name="Group 27"/>
          <p:cNvGrpSpPr>
            <a:grpSpLocks/>
          </p:cNvGrpSpPr>
          <p:nvPr/>
        </p:nvGrpSpPr>
        <p:grpSpPr bwMode="auto">
          <a:xfrm>
            <a:off x="609600" y="1828800"/>
            <a:ext cx="427038" cy="762000"/>
            <a:chOff x="624" y="1248"/>
            <a:chExt cx="269" cy="480"/>
          </a:xfrm>
        </p:grpSpPr>
        <p:sp>
          <p:nvSpPr>
            <p:cNvPr id="45193" name="Freeform 28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5194" name="Text Box 29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grpSp>
        <p:nvGrpSpPr>
          <p:cNvPr id="45081" name="Group 30"/>
          <p:cNvGrpSpPr>
            <a:grpSpLocks/>
          </p:cNvGrpSpPr>
          <p:nvPr/>
        </p:nvGrpSpPr>
        <p:grpSpPr bwMode="auto">
          <a:xfrm>
            <a:off x="4876800" y="1600200"/>
            <a:ext cx="427038" cy="762000"/>
            <a:chOff x="624" y="1248"/>
            <a:chExt cx="269" cy="480"/>
          </a:xfrm>
        </p:grpSpPr>
        <p:sp>
          <p:nvSpPr>
            <p:cNvPr id="45191" name="Freeform 31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5192" name="Text Box 32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sp>
        <p:nvSpPr>
          <p:cNvPr id="45082" name="Line 33"/>
          <p:cNvSpPr>
            <a:spLocks noChangeShapeType="1"/>
          </p:cNvSpPr>
          <p:nvPr/>
        </p:nvSpPr>
        <p:spPr bwMode="auto">
          <a:xfrm>
            <a:off x="1066800" y="328295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083" name="Line 34"/>
          <p:cNvSpPr>
            <a:spLocks noChangeShapeType="1"/>
          </p:cNvSpPr>
          <p:nvPr/>
        </p:nvSpPr>
        <p:spPr bwMode="auto">
          <a:xfrm>
            <a:off x="990600" y="2209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084" name="Line 35"/>
          <p:cNvSpPr>
            <a:spLocks noChangeShapeType="1"/>
          </p:cNvSpPr>
          <p:nvPr/>
        </p:nvSpPr>
        <p:spPr bwMode="auto">
          <a:xfrm flipV="1">
            <a:off x="1066800" y="1447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085" name="Line 36"/>
          <p:cNvSpPr>
            <a:spLocks noChangeShapeType="1"/>
          </p:cNvSpPr>
          <p:nvPr/>
        </p:nvSpPr>
        <p:spPr bwMode="auto">
          <a:xfrm flipH="1">
            <a:off x="714375" y="1447800"/>
            <a:ext cx="428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086" name="Line 37"/>
          <p:cNvSpPr>
            <a:spLocks noChangeShapeType="1"/>
          </p:cNvSpPr>
          <p:nvPr/>
        </p:nvSpPr>
        <p:spPr bwMode="auto">
          <a:xfrm>
            <a:off x="538163" y="1938338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087" name="Line 38"/>
          <p:cNvSpPr>
            <a:spLocks noChangeShapeType="1"/>
          </p:cNvSpPr>
          <p:nvPr/>
        </p:nvSpPr>
        <p:spPr bwMode="auto">
          <a:xfrm flipV="1">
            <a:off x="457200" y="3276600"/>
            <a:ext cx="1524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088" name="Line 39"/>
          <p:cNvSpPr>
            <a:spLocks noChangeShapeType="1"/>
          </p:cNvSpPr>
          <p:nvPr/>
        </p:nvSpPr>
        <p:spPr bwMode="auto">
          <a:xfrm flipV="1">
            <a:off x="533400" y="2438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089" name="Line 40"/>
          <p:cNvSpPr>
            <a:spLocks noChangeShapeType="1"/>
          </p:cNvSpPr>
          <p:nvPr/>
        </p:nvSpPr>
        <p:spPr bwMode="auto">
          <a:xfrm>
            <a:off x="533400" y="24384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090" name="Line 41"/>
          <p:cNvSpPr>
            <a:spLocks noChangeShapeType="1"/>
          </p:cNvSpPr>
          <p:nvPr/>
        </p:nvSpPr>
        <p:spPr bwMode="auto">
          <a:xfrm flipV="1">
            <a:off x="76200" y="12192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091" name="Line 42"/>
          <p:cNvSpPr>
            <a:spLocks noChangeShapeType="1"/>
          </p:cNvSpPr>
          <p:nvPr/>
        </p:nvSpPr>
        <p:spPr bwMode="auto">
          <a:xfrm>
            <a:off x="76200" y="1219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092" name="Line 43"/>
          <p:cNvSpPr>
            <a:spLocks noChangeShapeType="1"/>
          </p:cNvSpPr>
          <p:nvPr/>
        </p:nvSpPr>
        <p:spPr bwMode="auto">
          <a:xfrm>
            <a:off x="76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093" name="Line 44"/>
          <p:cNvSpPr>
            <a:spLocks noChangeShapeType="1"/>
          </p:cNvSpPr>
          <p:nvPr/>
        </p:nvSpPr>
        <p:spPr bwMode="auto">
          <a:xfrm>
            <a:off x="1600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094" name="Line 45"/>
          <p:cNvSpPr>
            <a:spLocks noChangeShapeType="1"/>
          </p:cNvSpPr>
          <p:nvPr/>
        </p:nvSpPr>
        <p:spPr bwMode="auto">
          <a:xfrm>
            <a:off x="1676400" y="2895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095" name="Line 46"/>
          <p:cNvSpPr>
            <a:spLocks noChangeShapeType="1"/>
          </p:cNvSpPr>
          <p:nvPr/>
        </p:nvSpPr>
        <p:spPr bwMode="auto">
          <a:xfrm>
            <a:off x="1676400" y="4267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096" name="Line 47"/>
          <p:cNvSpPr>
            <a:spLocks noChangeShapeType="1"/>
          </p:cNvSpPr>
          <p:nvPr/>
        </p:nvSpPr>
        <p:spPr bwMode="auto">
          <a:xfrm>
            <a:off x="1676400" y="2895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097" name="Line 48"/>
          <p:cNvSpPr>
            <a:spLocks noChangeShapeType="1"/>
          </p:cNvSpPr>
          <p:nvPr/>
        </p:nvSpPr>
        <p:spPr bwMode="auto">
          <a:xfrm>
            <a:off x="1676400" y="3124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098" name="Line 49"/>
          <p:cNvSpPr>
            <a:spLocks noChangeShapeType="1"/>
          </p:cNvSpPr>
          <p:nvPr/>
        </p:nvSpPr>
        <p:spPr bwMode="auto">
          <a:xfrm>
            <a:off x="3581400" y="36576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099" name="Line 50"/>
          <p:cNvSpPr>
            <a:spLocks noChangeShapeType="1"/>
          </p:cNvSpPr>
          <p:nvPr/>
        </p:nvSpPr>
        <p:spPr bwMode="auto">
          <a:xfrm>
            <a:off x="3581400" y="3048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00" name="Line 51"/>
          <p:cNvSpPr>
            <a:spLocks noChangeShapeType="1"/>
          </p:cNvSpPr>
          <p:nvPr/>
        </p:nvSpPr>
        <p:spPr bwMode="auto">
          <a:xfrm>
            <a:off x="4419600" y="3657600"/>
            <a:ext cx="685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01" name="Line 52"/>
          <p:cNvSpPr>
            <a:spLocks noChangeShapeType="1"/>
          </p:cNvSpPr>
          <p:nvPr/>
        </p:nvSpPr>
        <p:spPr bwMode="auto">
          <a:xfrm>
            <a:off x="4419600" y="3124200"/>
            <a:ext cx="685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02" name="Line 53"/>
          <p:cNvSpPr>
            <a:spLocks noChangeShapeType="1"/>
          </p:cNvSpPr>
          <p:nvPr/>
        </p:nvSpPr>
        <p:spPr bwMode="auto">
          <a:xfrm flipV="1">
            <a:off x="1600200" y="22098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03" name="Line 54"/>
          <p:cNvSpPr>
            <a:spLocks noChangeShapeType="1"/>
          </p:cNvSpPr>
          <p:nvPr/>
        </p:nvSpPr>
        <p:spPr bwMode="auto">
          <a:xfrm>
            <a:off x="4419600" y="2209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04" name="Line 55"/>
          <p:cNvSpPr>
            <a:spLocks noChangeShapeType="1"/>
          </p:cNvSpPr>
          <p:nvPr/>
        </p:nvSpPr>
        <p:spPr bwMode="auto">
          <a:xfrm>
            <a:off x="4419600" y="4267200"/>
            <a:ext cx="685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05" name="Line 56"/>
          <p:cNvSpPr>
            <a:spLocks noChangeShapeType="1"/>
          </p:cNvSpPr>
          <p:nvPr/>
        </p:nvSpPr>
        <p:spPr bwMode="auto">
          <a:xfrm flipV="1">
            <a:off x="4648200" y="17526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06" name="Line 57"/>
          <p:cNvSpPr>
            <a:spLocks noChangeShapeType="1"/>
          </p:cNvSpPr>
          <p:nvPr/>
        </p:nvSpPr>
        <p:spPr bwMode="auto">
          <a:xfrm>
            <a:off x="4648200" y="1752600"/>
            <a:ext cx="228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07" name="AutoShape 58"/>
          <p:cNvSpPr>
            <a:spLocks noChangeArrowheads="1"/>
          </p:cNvSpPr>
          <p:nvPr/>
        </p:nvSpPr>
        <p:spPr bwMode="auto">
          <a:xfrm rot="-5400000">
            <a:off x="47815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sp>
        <p:nvSpPr>
          <p:cNvPr id="45108" name="Line 59"/>
          <p:cNvSpPr>
            <a:spLocks noChangeShapeType="1"/>
          </p:cNvSpPr>
          <p:nvPr/>
        </p:nvSpPr>
        <p:spPr bwMode="auto">
          <a:xfrm>
            <a:off x="5257800" y="1981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09" name="Line 60"/>
          <p:cNvSpPr>
            <a:spLocks noChangeShapeType="1"/>
          </p:cNvSpPr>
          <p:nvPr/>
        </p:nvSpPr>
        <p:spPr bwMode="auto">
          <a:xfrm>
            <a:off x="67056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10" name="Line 61"/>
          <p:cNvSpPr>
            <a:spLocks noChangeShapeType="1"/>
          </p:cNvSpPr>
          <p:nvPr/>
        </p:nvSpPr>
        <p:spPr bwMode="auto">
          <a:xfrm flipV="1">
            <a:off x="6934200" y="2819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11" name="Line 62"/>
          <p:cNvSpPr>
            <a:spLocks noChangeShapeType="1"/>
          </p:cNvSpPr>
          <p:nvPr/>
        </p:nvSpPr>
        <p:spPr bwMode="auto">
          <a:xfrm>
            <a:off x="6934200" y="2819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12" name="Line 63"/>
          <p:cNvSpPr>
            <a:spLocks noChangeShapeType="1"/>
          </p:cNvSpPr>
          <p:nvPr/>
        </p:nvSpPr>
        <p:spPr bwMode="auto">
          <a:xfrm>
            <a:off x="7696200" y="3352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13" name="Line 64"/>
          <p:cNvSpPr>
            <a:spLocks noChangeShapeType="1"/>
          </p:cNvSpPr>
          <p:nvPr/>
        </p:nvSpPr>
        <p:spPr bwMode="auto">
          <a:xfrm>
            <a:off x="83058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14" name="Line 65"/>
          <p:cNvSpPr>
            <a:spLocks noChangeShapeType="1"/>
          </p:cNvSpPr>
          <p:nvPr/>
        </p:nvSpPr>
        <p:spPr bwMode="auto">
          <a:xfrm>
            <a:off x="8305800" y="2819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15" name="Line 66"/>
          <p:cNvSpPr>
            <a:spLocks noChangeShapeType="1"/>
          </p:cNvSpPr>
          <p:nvPr/>
        </p:nvSpPr>
        <p:spPr bwMode="auto">
          <a:xfrm>
            <a:off x="4495800" y="36576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16" name="Line 67"/>
          <p:cNvSpPr>
            <a:spLocks noChangeShapeType="1"/>
          </p:cNvSpPr>
          <p:nvPr/>
        </p:nvSpPr>
        <p:spPr bwMode="auto">
          <a:xfrm>
            <a:off x="4495800" y="4495800"/>
            <a:ext cx="17526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17" name="Line 68"/>
          <p:cNvSpPr>
            <a:spLocks noChangeShapeType="1"/>
          </p:cNvSpPr>
          <p:nvPr/>
        </p:nvSpPr>
        <p:spPr bwMode="auto">
          <a:xfrm>
            <a:off x="2286000" y="38862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18" name="Line 69"/>
          <p:cNvSpPr>
            <a:spLocks noChangeShapeType="1"/>
          </p:cNvSpPr>
          <p:nvPr/>
        </p:nvSpPr>
        <p:spPr bwMode="auto">
          <a:xfrm>
            <a:off x="6705600" y="1981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19" name="Line 70"/>
          <p:cNvSpPr>
            <a:spLocks noChangeShapeType="1"/>
          </p:cNvSpPr>
          <p:nvPr/>
        </p:nvSpPr>
        <p:spPr bwMode="auto">
          <a:xfrm flipV="1">
            <a:off x="6934200" y="990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20" name="Line 71"/>
          <p:cNvSpPr>
            <a:spLocks noChangeShapeType="1"/>
          </p:cNvSpPr>
          <p:nvPr/>
        </p:nvSpPr>
        <p:spPr bwMode="auto">
          <a:xfrm flipH="1">
            <a:off x="719138" y="990600"/>
            <a:ext cx="6215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21" name="Text Box 72"/>
          <p:cNvSpPr txBox="1">
            <a:spLocks noChangeArrowheads="1"/>
          </p:cNvSpPr>
          <p:nvPr/>
        </p:nvSpPr>
        <p:spPr bwMode="auto">
          <a:xfrm>
            <a:off x="1143000" y="6035675"/>
            <a:ext cx="532262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IF/</a:t>
            </a:r>
          </a:p>
          <a:p>
            <a:r>
              <a:rPr lang="en-US" b="1" dirty="0">
                <a:latin typeface="Calibri" pitchFamily="34" charset="0"/>
              </a:rPr>
              <a:t>ID</a:t>
            </a:r>
          </a:p>
        </p:txBody>
      </p:sp>
      <p:sp>
        <p:nvSpPr>
          <p:cNvPr id="45122" name="Text Box 73"/>
          <p:cNvSpPr txBox="1">
            <a:spLocks noChangeArrowheads="1"/>
          </p:cNvSpPr>
          <p:nvPr/>
        </p:nvSpPr>
        <p:spPr bwMode="auto">
          <a:xfrm>
            <a:off x="3733800" y="6035675"/>
            <a:ext cx="612668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ID/</a:t>
            </a:r>
          </a:p>
          <a:p>
            <a:r>
              <a:rPr lang="en-US" b="1" dirty="0">
                <a:latin typeface="Calibri" pitchFamily="34" charset="0"/>
              </a:rPr>
              <a:t>EX</a:t>
            </a:r>
          </a:p>
        </p:txBody>
      </p:sp>
      <p:sp>
        <p:nvSpPr>
          <p:cNvPr id="45123" name="Text Box 74"/>
          <p:cNvSpPr txBox="1">
            <a:spLocks noChangeArrowheads="1"/>
          </p:cNvSpPr>
          <p:nvPr/>
        </p:nvSpPr>
        <p:spPr bwMode="auto">
          <a:xfrm>
            <a:off x="6016240" y="6035675"/>
            <a:ext cx="867545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EX/</a:t>
            </a:r>
          </a:p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5124" name="Text Box 75"/>
          <p:cNvSpPr txBox="1">
            <a:spLocks noChangeArrowheads="1"/>
          </p:cNvSpPr>
          <p:nvPr/>
        </p:nvSpPr>
        <p:spPr bwMode="auto">
          <a:xfrm>
            <a:off x="7595992" y="6035675"/>
            <a:ext cx="992579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r>
              <a:rPr lang="en-US" b="1" dirty="0">
                <a:latin typeface="Calibri" pitchFamily="34" charset="0"/>
              </a:rPr>
              <a:t>/</a:t>
            </a:r>
          </a:p>
          <a:p>
            <a:pPr algn="ctr"/>
            <a:r>
              <a:rPr lang="en-US" b="1" dirty="0">
                <a:latin typeface="Calibri" pitchFamily="34" charset="0"/>
              </a:rPr>
              <a:t>WB</a:t>
            </a:r>
          </a:p>
        </p:txBody>
      </p:sp>
      <p:sp>
        <p:nvSpPr>
          <p:cNvPr id="45125" name="Line 76"/>
          <p:cNvSpPr>
            <a:spLocks noChangeShapeType="1"/>
          </p:cNvSpPr>
          <p:nvPr/>
        </p:nvSpPr>
        <p:spPr bwMode="auto">
          <a:xfrm>
            <a:off x="4410075" y="5410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26" name="Line 77"/>
          <p:cNvSpPr>
            <a:spLocks noChangeShapeType="1"/>
          </p:cNvSpPr>
          <p:nvPr/>
        </p:nvSpPr>
        <p:spPr bwMode="auto">
          <a:xfrm>
            <a:off x="6705600" y="5410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27" name="AutoShape 78"/>
          <p:cNvSpPr>
            <a:spLocks noChangeArrowheads="1"/>
          </p:cNvSpPr>
          <p:nvPr/>
        </p:nvSpPr>
        <p:spPr bwMode="auto">
          <a:xfrm rot="-5400000">
            <a:off x="1562100" y="3336925"/>
            <a:ext cx="533400" cy="190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X</a:t>
            </a:r>
          </a:p>
        </p:txBody>
      </p:sp>
      <p:sp>
        <p:nvSpPr>
          <p:cNvPr id="45128" name="Line 79"/>
          <p:cNvSpPr>
            <a:spLocks noChangeShapeType="1"/>
          </p:cNvSpPr>
          <p:nvPr/>
        </p:nvSpPr>
        <p:spPr bwMode="auto">
          <a:xfrm>
            <a:off x="1676400" y="5410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29" name="Rectangle 80"/>
          <p:cNvSpPr>
            <a:spLocks noChangeArrowheads="1"/>
          </p:cNvSpPr>
          <p:nvPr/>
        </p:nvSpPr>
        <p:spPr bwMode="auto">
          <a:xfrm>
            <a:off x="3962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sw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45130" name="Rectangle 81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  12</a:t>
            </a:r>
          </a:p>
        </p:txBody>
      </p:sp>
      <p:sp>
        <p:nvSpPr>
          <p:cNvPr id="45131" name="Rectangle 82"/>
          <p:cNvSpPr>
            <a:spLocks noChangeArrowheads="1"/>
          </p:cNvSpPr>
          <p:nvPr/>
        </p:nvSpPr>
        <p:spPr bwMode="auto">
          <a:xfrm>
            <a:off x="3962400" y="3505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7 </a:t>
            </a:r>
          </a:p>
        </p:txBody>
      </p:sp>
      <p:sp>
        <p:nvSpPr>
          <p:cNvPr id="45132" name="Rectangle 83"/>
          <p:cNvSpPr>
            <a:spLocks noChangeArrowheads="1"/>
          </p:cNvSpPr>
          <p:nvPr/>
        </p:nvSpPr>
        <p:spPr bwMode="auto">
          <a:xfrm>
            <a:off x="3962400" y="2895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1  </a:t>
            </a:r>
          </a:p>
        </p:txBody>
      </p:sp>
      <p:sp>
        <p:nvSpPr>
          <p:cNvPr id="45133" name="Rectangle 84"/>
          <p:cNvSpPr>
            <a:spLocks noChangeArrowheads="1"/>
          </p:cNvSpPr>
          <p:nvPr/>
        </p:nvSpPr>
        <p:spPr bwMode="auto">
          <a:xfrm>
            <a:off x="39624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5 </a:t>
            </a:r>
          </a:p>
        </p:txBody>
      </p:sp>
      <p:sp>
        <p:nvSpPr>
          <p:cNvPr id="45134" name="Rectangle 85"/>
          <p:cNvSpPr>
            <a:spLocks noChangeArrowheads="1"/>
          </p:cNvSpPr>
          <p:nvPr/>
        </p:nvSpPr>
        <p:spPr bwMode="auto">
          <a:xfrm>
            <a:off x="11430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  </a:t>
            </a:r>
          </a:p>
        </p:txBody>
      </p:sp>
      <p:sp>
        <p:nvSpPr>
          <p:cNvPr id="45135" name="Rectangle 86"/>
          <p:cNvSpPr>
            <a:spLocks noChangeArrowheads="1"/>
          </p:cNvSpPr>
          <p:nvPr/>
        </p:nvSpPr>
        <p:spPr bwMode="auto">
          <a:xfrm>
            <a:off x="6248400" y="1828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>
              <a:latin typeface="Calibri" pitchFamily="34" charset="0"/>
            </a:endParaRPr>
          </a:p>
        </p:txBody>
      </p:sp>
      <p:sp>
        <p:nvSpPr>
          <p:cNvPr id="45136" name="Rectangle 87"/>
          <p:cNvSpPr>
            <a:spLocks noChangeArrowheads="1"/>
          </p:cNvSpPr>
          <p:nvPr/>
        </p:nvSpPr>
        <p:spPr bwMode="auto">
          <a:xfrm>
            <a:off x="62484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</a:t>
            </a:r>
          </a:p>
        </p:txBody>
      </p:sp>
      <p:sp>
        <p:nvSpPr>
          <p:cNvPr id="45137" name="Rectangle 88"/>
          <p:cNvSpPr>
            <a:spLocks noChangeArrowheads="1"/>
          </p:cNvSpPr>
          <p:nvPr/>
        </p:nvSpPr>
        <p:spPr bwMode="auto">
          <a:xfrm>
            <a:off x="6248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</a:t>
            </a:r>
            <a:r>
              <a:rPr lang="en-US" sz="1600" b="1" dirty="0" err="1">
                <a:latin typeface="Calibri" pitchFamily="34" charset="0"/>
              </a:rPr>
              <a:t>noop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45138" name="Rectangle 89"/>
          <p:cNvSpPr>
            <a:spLocks noChangeArrowheads="1"/>
          </p:cNvSpPr>
          <p:nvPr/>
        </p:nvSpPr>
        <p:spPr bwMode="auto">
          <a:xfrm>
            <a:off x="6248400" y="4343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</a:t>
            </a:r>
          </a:p>
        </p:txBody>
      </p:sp>
      <p:sp>
        <p:nvSpPr>
          <p:cNvPr id="45139" name="Rectangle 90"/>
          <p:cNvSpPr>
            <a:spLocks noChangeArrowheads="1"/>
          </p:cNvSpPr>
          <p:nvPr/>
        </p:nvSpPr>
        <p:spPr bwMode="auto">
          <a:xfrm>
            <a:off x="78486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</a:t>
            </a:r>
            <a:r>
              <a:rPr lang="en-US" sz="1600" b="1" dirty="0" err="1">
                <a:latin typeface="Calibri" pitchFamily="34" charset="0"/>
              </a:rPr>
              <a:t>lw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45140" name="Rectangle 91"/>
          <p:cNvSpPr>
            <a:spLocks noChangeArrowheads="1"/>
          </p:cNvSpPr>
          <p:nvPr/>
        </p:nvSpPr>
        <p:spPr bwMode="auto">
          <a:xfrm>
            <a:off x="7848600" y="2667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45141" name="Rectangle 92"/>
          <p:cNvSpPr>
            <a:spLocks noChangeArrowheads="1"/>
          </p:cNvSpPr>
          <p:nvPr/>
        </p:nvSpPr>
        <p:spPr bwMode="auto">
          <a:xfrm>
            <a:off x="78486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99</a:t>
            </a:r>
          </a:p>
        </p:txBody>
      </p:sp>
      <p:sp>
        <p:nvSpPr>
          <p:cNvPr id="45142" name="Line 93"/>
          <p:cNvSpPr>
            <a:spLocks noChangeShapeType="1"/>
          </p:cNvSpPr>
          <p:nvPr/>
        </p:nvSpPr>
        <p:spPr bwMode="auto">
          <a:xfrm>
            <a:off x="8939213" y="3048000"/>
            <a:ext cx="128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43" name="Line 94"/>
          <p:cNvSpPr>
            <a:spLocks noChangeShapeType="1"/>
          </p:cNvSpPr>
          <p:nvPr/>
        </p:nvSpPr>
        <p:spPr bwMode="auto">
          <a:xfrm>
            <a:off x="9067800" y="30480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44" name="Rectangle 95"/>
          <p:cNvSpPr>
            <a:spLocks noChangeArrowheads="1"/>
          </p:cNvSpPr>
          <p:nvPr/>
        </p:nvSpPr>
        <p:spPr bwMode="auto">
          <a:xfrm>
            <a:off x="6248400" y="2438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45145" name="Rectangle 96"/>
          <p:cNvSpPr>
            <a:spLocks noChangeArrowheads="1"/>
          </p:cNvSpPr>
          <p:nvPr/>
        </p:nvSpPr>
        <p:spPr bwMode="auto">
          <a:xfrm rot="5400000">
            <a:off x="609600" y="30480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45146" name="Rectangle 97"/>
          <p:cNvSpPr>
            <a:spLocks noChangeArrowheads="1"/>
          </p:cNvSpPr>
          <p:nvPr/>
        </p:nvSpPr>
        <p:spPr bwMode="auto">
          <a:xfrm>
            <a:off x="3200400" y="2819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7</a:t>
            </a:r>
          </a:p>
        </p:txBody>
      </p:sp>
      <p:sp>
        <p:nvSpPr>
          <p:cNvPr id="45147" name="Rectangle 98"/>
          <p:cNvSpPr>
            <a:spLocks noChangeArrowheads="1"/>
          </p:cNvSpPr>
          <p:nvPr/>
        </p:nvSpPr>
        <p:spPr bwMode="auto">
          <a:xfrm>
            <a:off x="3200400" y="30480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21</a:t>
            </a:r>
          </a:p>
        </p:txBody>
      </p:sp>
      <p:sp>
        <p:nvSpPr>
          <p:cNvPr id="45148" name="Rectangle 99"/>
          <p:cNvSpPr>
            <a:spLocks noChangeArrowheads="1"/>
          </p:cNvSpPr>
          <p:nvPr/>
        </p:nvSpPr>
        <p:spPr bwMode="auto">
          <a:xfrm>
            <a:off x="3200400" y="3276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11</a:t>
            </a:r>
          </a:p>
        </p:txBody>
      </p:sp>
      <p:sp>
        <p:nvSpPr>
          <p:cNvPr id="45149" name="Rectangle 100"/>
          <p:cNvSpPr>
            <a:spLocks noChangeArrowheads="1"/>
          </p:cNvSpPr>
          <p:nvPr/>
        </p:nvSpPr>
        <p:spPr bwMode="auto">
          <a:xfrm>
            <a:off x="3200400" y="3505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-32 </a:t>
            </a:r>
          </a:p>
        </p:txBody>
      </p:sp>
      <p:sp>
        <p:nvSpPr>
          <p:cNvPr id="45150" name="Rectangle 101"/>
          <p:cNvSpPr>
            <a:spLocks noChangeArrowheads="1"/>
          </p:cNvSpPr>
          <p:nvPr/>
        </p:nvSpPr>
        <p:spPr bwMode="auto">
          <a:xfrm>
            <a:off x="3200400" y="2590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14</a:t>
            </a:r>
          </a:p>
        </p:txBody>
      </p:sp>
      <p:sp>
        <p:nvSpPr>
          <p:cNvPr id="45151" name="Rectangle 102"/>
          <p:cNvSpPr>
            <a:spLocks noChangeArrowheads="1"/>
          </p:cNvSpPr>
          <p:nvPr/>
        </p:nvSpPr>
        <p:spPr bwMode="auto">
          <a:xfrm>
            <a:off x="3200400" y="3733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</a:t>
            </a:r>
          </a:p>
        </p:txBody>
      </p:sp>
      <p:sp>
        <p:nvSpPr>
          <p:cNvPr id="45152" name="Rectangle 103"/>
          <p:cNvSpPr>
            <a:spLocks noChangeArrowheads="1"/>
          </p:cNvSpPr>
          <p:nvPr/>
        </p:nvSpPr>
        <p:spPr bwMode="auto">
          <a:xfrm>
            <a:off x="3200400" y="23622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0</a:t>
            </a:r>
          </a:p>
        </p:txBody>
      </p:sp>
      <p:sp>
        <p:nvSpPr>
          <p:cNvPr id="45153" name="Rectangle 104"/>
          <p:cNvSpPr>
            <a:spLocks noChangeArrowheads="1"/>
          </p:cNvSpPr>
          <p:nvPr/>
        </p:nvSpPr>
        <p:spPr bwMode="auto">
          <a:xfrm>
            <a:off x="3200400" y="3962400"/>
            <a:ext cx="304800" cy="228600"/>
          </a:xfrm>
          <a:prstGeom prst="rect">
            <a:avLst/>
          </a:prstGeom>
          <a:solidFill>
            <a:srgbClr val="33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22</a:t>
            </a:r>
          </a:p>
        </p:txBody>
      </p:sp>
      <p:sp>
        <p:nvSpPr>
          <p:cNvPr id="45154" name="Rectangle 105"/>
          <p:cNvSpPr>
            <a:spLocks noChangeArrowheads="1"/>
          </p:cNvSpPr>
          <p:nvPr/>
        </p:nvSpPr>
        <p:spPr bwMode="auto">
          <a:xfrm>
            <a:off x="2957513" y="2828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R2</a:t>
            </a:r>
          </a:p>
        </p:txBody>
      </p:sp>
      <p:sp>
        <p:nvSpPr>
          <p:cNvPr id="45155" name="Rectangle 106"/>
          <p:cNvSpPr>
            <a:spLocks noChangeArrowheads="1"/>
          </p:cNvSpPr>
          <p:nvPr/>
        </p:nvSpPr>
        <p:spPr bwMode="auto">
          <a:xfrm>
            <a:off x="2957513" y="3057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R3</a:t>
            </a:r>
          </a:p>
        </p:txBody>
      </p:sp>
      <p:sp>
        <p:nvSpPr>
          <p:cNvPr id="45156" name="Rectangle 107"/>
          <p:cNvSpPr>
            <a:spLocks noChangeArrowheads="1"/>
          </p:cNvSpPr>
          <p:nvPr/>
        </p:nvSpPr>
        <p:spPr bwMode="auto">
          <a:xfrm>
            <a:off x="2957513" y="3286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R4</a:t>
            </a:r>
          </a:p>
        </p:txBody>
      </p:sp>
      <p:sp>
        <p:nvSpPr>
          <p:cNvPr id="45157" name="Rectangle 108"/>
          <p:cNvSpPr>
            <a:spLocks noChangeArrowheads="1"/>
          </p:cNvSpPr>
          <p:nvPr/>
        </p:nvSpPr>
        <p:spPr bwMode="auto">
          <a:xfrm>
            <a:off x="2957513" y="3514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R5</a:t>
            </a:r>
          </a:p>
        </p:txBody>
      </p:sp>
      <p:sp>
        <p:nvSpPr>
          <p:cNvPr id="45158" name="Rectangle 109"/>
          <p:cNvSpPr>
            <a:spLocks noChangeArrowheads="1"/>
          </p:cNvSpPr>
          <p:nvPr/>
        </p:nvSpPr>
        <p:spPr bwMode="auto">
          <a:xfrm>
            <a:off x="2957513" y="2600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R1</a:t>
            </a:r>
          </a:p>
        </p:txBody>
      </p:sp>
      <p:sp>
        <p:nvSpPr>
          <p:cNvPr id="45159" name="Rectangle 110"/>
          <p:cNvSpPr>
            <a:spLocks noChangeArrowheads="1"/>
          </p:cNvSpPr>
          <p:nvPr/>
        </p:nvSpPr>
        <p:spPr bwMode="auto">
          <a:xfrm>
            <a:off x="2957513" y="3743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R6</a:t>
            </a:r>
          </a:p>
        </p:txBody>
      </p:sp>
      <p:sp>
        <p:nvSpPr>
          <p:cNvPr id="45160" name="Rectangle 111"/>
          <p:cNvSpPr>
            <a:spLocks noChangeArrowheads="1"/>
          </p:cNvSpPr>
          <p:nvPr/>
        </p:nvSpPr>
        <p:spPr bwMode="auto">
          <a:xfrm>
            <a:off x="2957513" y="2371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R0</a:t>
            </a:r>
          </a:p>
        </p:txBody>
      </p:sp>
      <p:sp>
        <p:nvSpPr>
          <p:cNvPr id="45161" name="Rectangle 112"/>
          <p:cNvSpPr>
            <a:spLocks noChangeArrowheads="1"/>
          </p:cNvSpPr>
          <p:nvPr/>
        </p:nvSpPr>
        <p:spPr bwMode="auto">
          <a:xfrm>
            <a:off x="2957513" y="3971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R7</a:t>
            </a:r>
          </a:p>
        </p:txBody>
      </p:sp>
      <p:sp>
        <p:nvSpPr>
          <p:cNvPr id="45162" name="Text Box 113"/>
          <p:cNvSpPr txBox="1">
            <a:spLocks noChangeArrowheads="1"/>
          </p:cNvSpPr>
          <p:nvPr/>
        </p:nvSpPr>
        <p:spPr bwMode="auto">
          <a:xfrm>
            <a:off x="2228850" y="2662238"/>
            <a:ext cx="48109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regA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45163" name="Text Box 114"/>
          <p:cNvSpPr txBox="1">
            <a:spLocks noChangeArrowheads="1"/>
          </p:cNvSpPr>
          <p:nvPr/>
        </p:nvSpPr>
        <p:spPr bwMode="auto">
          <a:xfrm>
            <a:off x="2233613" y="2886075"/>
            <a:ext cx="47468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regB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45164" name="Rectangle 115"/>
          <p:cNvSpPr>
            <a:spLocks noChangeArrowheads="1"/>
          </p:cNvSpPr>
          <p:nvPr/>
        </p:nvSpPr>
        <p:spPr bwMode="auto">
          <a:xfrm>
            <a:off x="19812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165" name="Rectangle 116"/>
          <p:cNvSpPr>
            <a:spLocks noChangeArrowheads="1"/>
          </p:cNvSpPr>
          <p:nvPr/>
        </p:nvSpPr>
        <p:spPr bwMode="auto">
          <a:xfrm>
            <a:off x="22098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  </a:t>
            </a:r>
          </a:p>
        </p:txBody>
      </p:sp>
      <p:sp>
        <p:nvSpPr>
          <p:cNvPr id="45166" name="Rectangle 117"/>
          <p:cNvSpPr>
            <a:spLocks noChangeArrowheads="1"/>
          </p:cNvSpPr>
          <p:nvPr/>
        </p:nvSpPr>
        <p:spPr bwMode="auto">
          <a:xfrm>
            <a:off x="24384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6</a:t>
            </a:r>
          </a:p>
        </p:txBody>
      </p:sp>
      <p:sp>
        <p:nvSpPr>
          <p:cNvPr id="45167" name="Line 118"/>
          <p:cNvSpPr>
            <a:spLocks noChangeShapeType="1"/>
          </p:cNvSpPr>
          <p:nvPr/>
        </p:nvSpPr>
        <p:spPr bwMode="auto">
          <a:xfrm>
            <a:off x="2667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68" name="Line 119"/>
          <p:cNvSpPr>
            <a:spLocks noChangeShapeType="1"/>
          </p:cNvSpPr>
          <p:nvPr/>
        </p:nvSpPr>
        <p:spPr bwMode="auto">
          <a:xfrm flipH="1">
            <a:off x="2286000" y="5105400"/>
            <a:ext cx="678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69" name="Line 120"/>
          <p:cNvSpPr>
            <a:spLocks noChangeShapeType="1"/>
          </p:cNvSpPr>
          <p:nvPr/>
        </p:nvSpPr>
        <p:spPr bwMode="auto">
          <a:xfrm flipV="1">
            <a:off x="2286000" y="38862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70" name="Text Box 121"/>
          <p:cNvSpPr txBox="1">
            <a:spLocks noChangeArrowheads="1"/>
          </p:cNvSpPr>
          <p:nvPr/>
        </p:nvSpPr>
        <p:spPr bwMode="auto">
          <a:xfrm>
            <a:off x="2209800" y="3657600"/>
            <a:ext cx="471488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latin typeface="Calibri" pitchFamily="34" charset="0"/>
              </a:rPr>
              <a:t>data</a:t>
            </a:r>
          </a:p>
        </p:txBody>
      </p:sp>
      <p:sp>
        <p:nvSpPr>
          <p:cNvPr id="45171" name="Text Box 122"/>
          <p:cNvSpPr txBox="1">
            <a:spLocks noChangeArrowheads="1"/>
          </p:cNvSpPr>
          <p:nvPr/>
        </p:nvSpPr>
        <p:spPr bwMode="auto">
          <a:xfrm>
            <a:off x="1963738" y="2540000"/>
            <a:ext cx="2603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 </a:t>
            </a:r>
          </a:p>
        </p:txBody>
      </p:sp>
      <p:sp>
        <p:nvSpPr>
          <p:cNvPr id="45172" name="AutoShape 123"/>
          <p:cNvSpPr>
            <a:spLocks noChangeArrowheads="1"/>
          </p:cNvSpPr>
          <p:nvPr/>
        </p:nvSpPr>
        <p:spPr bwMode="auto">
          <a:xfrm rot="-5400000">
            <a:off x="4781550" y="27622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grpSp>
        <p:nvGrpSpPr>
          <p:cNvPr id="45173" name="Group 124"/>
          <p:cNvGrpSpPr>
            <a:grpSpLocks/>
          </p:cNvGrpSpPr>
          <p:nvPr/>
        </p:nvGrpSpPr>
        <p:grpSpPr bwMode="auto">
          <a:xfrm>
            <a:off x="3962400" y="5715000"/>
            <a:ext cx="4343400" cy="381000"/>
            <a:chOff x="2496" y="3600"/>
            <a:chExt cx="2736" cy="240"/>
          </a:xfrm>
        </p:grpSpPr>
        <p:sp>
          <p:nvSpPr>
            <p:cNvPr id="45188" name="Rectangle 125"/>
            <p:cNvSpPr>
              <a:spLocks noChangeArrowheads="1"/>
            </p:cNvSpPr>
            <p:nvPr/>
          </p:nvSpPr>
          <p:spPr bwMode="auto">
            <a:xfrm>
              <a:off x="2496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 H3</a:t>
              </a:r>
            </a:p>
          </p:txBody>
        </p:sp>
        <p:sp>
          <p:nvSpPr>
            <p:cNvPr id="45189" name="Rectangle 126"/>
            <p:cNvSpPr>
              <a:spLocks noChangeArrowheads="1"/>
            </p:cNvSpPr>
            <p:nvPr/>
          </p:nvSpPr>
          <p:spPr bwMode="auto">
            <a:xfrm>
              <a:off x="3936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 </a:t>
              </a:r>
            </a:p>
          </p:txBody>
        </p:sp>
        <p:sp>
          <p:nvSpPr>
            <p:cNvPr id="45190" name="Rectangle 127"/>
            <p:cNvSpPr>
              <a:spLocks noChangeArrowheads="1"/>
            </p:cNvSpPr>
            <p:nvPr/>
          </p:nvSpPr>
          <p:spPr bwMode="auto">
            <a:xfrm>
              <a:off x="4944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 </a:t>
              </a:r>
            </a:p>
          </p:txBody>
        </p:sp>
      </p:grpSp>
      <p:sp>
        <p:nvSpPr>
          <p:cNvPr id="45174" name="Line 128"/>
          <p:cNvSpPr>
            <a:spLocks noChangeShapeType="1"/>
          </p:cNvSpPr>
          <p:nvPr/>
        </p:nvSpPr>
        <p:spPr bwMode="auto">
          <a:xfrm flipH="1">
            <a:off x="4953000" y="28194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75" name="Line 129"/>
          <p:cNvSpPr>
            <a:spLocks noChangeShapeType="1"/>
          </p:cNvSpPr>
          <p:nvPr/>
        </p:nvSpPr>
        <p:spPr bwMode="auto">
          <a:xfrm flipH="1">
            <a:off x="4953000" y="40386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76" name="Line 130"/>
          <p:cNvSpPr>
            <a:spLocks noChangeShapeType="1"/>
          </p:cNvSpPr>
          <p:nvPr/>
        </p:nvSpPr>
        <p:spPr bwMode="auto">
          <a:xfrm>
            <a:off x="4953000" y="2819400"/>
            <a:ext cx="0" cy="2057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77" name="Line 131"/>
          <p:cNvSpPr>
            <a:spLocks noChangeShapeType="1"/>
          </p:cNvSpPr>
          <p:nvPr/>
        </p:nvSpPr>
        <p:spPr bwMode="auto">
          <a:xfrm>
            <a:off x="4953000" y="4876800"/>
            <a:ext cx="1905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78" name="Line 132"/>
          <p:cNvSpPr>
            <a:spLocks noChangeShapeType="1"/>
          </p:cNvSpPr>
          <p:nvPr/>
        </p:nvSpPr>
        <p:spPr bwMode="auto">
          <a:xfrm flipV="1">
            <a:off x="6858000" y="3429000"/>
            <a:ext cx="0" cy="1447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45179" name="Group 133"/>
          <p:cNvGrpSpPr>
            <a:grpSpLocks/>
          </p:cNvGrpSpPr>
          <p:nvPr/>
        </p:nvGrpSpPr>
        <p:grpSpPr bwMode="auto">
          <a:xfrm>
            <a:off x="4800600" y="2590800"/>
            <a:ext cx="304800" cy="2514600"/>
            <a:chOff x="3024" y="1632"/>
            <a:chExt cx="192" cy="1584"/>
          </a:xfrm>
        </p:grpSpPr>
        <p:sp>
          <p:nvSpPr>
            <p:cNvPr id="45185" name="Line 134"/>
            <p:cNvSpPr>
              <a:spLocks noChangeShapeType="1"/>
            </p:cNvSpPr>
            <p:nvPr/>
          </p:nvSpPr>
          <p:spPr bwMode="auto">
            <a:xfrm flipH="1">
              <a:off x="3024" y="16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5186" name="Line 135"/>
            <p:cNvSpPr>
              <a:spLocks noChangeShapeType="1"/>
            </p:cNvSpPr>
            <p:nvPr/>
          </p:nvSpPr>
          <p:spPr bwMode="auto">
            <a:xfrm flipH="1">
              <a:off x="3024" y="240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5187" name="Line 136"/>
            <p:cNvSpPr>
              <a:spLocks noChangeShapeType="1"/>
            </p:cNvSpPr>
            <p:nvPr/>
          </p:nvSpPr>
          <p:spPr bwMode="auto">
            <a:xfrm>
              <a:off x="3024" y="1632"/>
              <a:ext cx="0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45180" name="Text Box 137"/>
          <p:cNvSpPr txBox="1">
            <a:spLocks noChangeArrowheads="1"/>
          </p:cNvSpPr>
          <p:nvPr/>
        </p:nvSpPr>
        <p:spPr bwMode="auto">
          <a:xfrm>
            <a:off x="3505200" y="76200"/>
            <a:ext cx="1920013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End of cycle 7</a:t>
            </a:r>
          </a:p>
        </p:txBody>
      </p:sp>
      <p:sp>
        <p:nvSpPr>
          <p:cNvPr id="45181" name="Text Box 138"/>
          <p:cNvSpPr txBox="1">
            <a:spLocks noChangeArrowheads="1"/>
          </p:cNvSpPr>
          <p:nvPr/>
        </p:nvSpPr>
        <p:spPr bwMode="auto">
          <a:xfrm>
            <a:off x="1965325" y="2479675"/>
            <a:ext cx="1841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b="1" dirty="0">
              <a:latin typeface="Calibri" pitchFamily="34" charset="0"/>
            </a:endParaRPr>
          </a:p>
        </p:txBody>
      </p:sp>
      <p:sp>
        <p:nvSpPr>
          <p:cNvPr id="45182" name="Text Box 139"/>
          <p:cNvSpPr txBox="1">
            <a:spLocks noChangeArrowheads="1"/>
          </p:cNvSpPr>
          <p:nvPr/>
        </p:nvSpPr>
        <p:spPr bwMode="auto">
          <a:xfrm>
            <a:off x="2041525" y="2479675"/>
            <a:ext cx="2603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 </a:t>
            </a:r>
          </a:p>
        </p:txBody>
      </p:sp>
      <p:sp>
        <p:nvSpPr>
          <p:cNvPr id="45183" name="Line 140"/>
          <p:cNvSpPr>
            <a:spLocks noChangeShapeType="1"/>
          </p:cNvSpPr>
          <p:nvPr/>
        </p:nvSpPr>
        <p:spPr bwMode="auto">
          <a:xfrm>
            <a:off x="6705600" y="59436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184" name="Line 141"/>
          <p:cNvSpPr>
            <a:spLocks noChangeShapeType="1"/>
          </p:cNvSpPr>
          <p:nvPr/>
        </p:nvSpPr>
        <p:spPr bwMode="auto">
          <a:xfrm>
            <a:off x="4419600" y="59436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DA327722-CFE6-AA40-BC71-BF24DCEFB1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18" y="1074161"/>
            <a:ext cx="1346281" cy="985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5C02E66-4B08-41CC-859D-5D21C9700A3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-7143"/>
            <a:ext cx="7689850" cy="1143000"/>
          </a:xfrm>
        </p:spPr>
        <p:txBody>
          <a:bodyPr/>
          <a:lstStyle/>
          <a:p>
            <a:pPr eaLnBrk="1" hangingPunct="1"/>
            <a:r>
              <a:rPr lang="en-US" dirty="0"/>
              <a:t>Data Hazards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505200" y="1676400"/>
            <a:ext cx="2031325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add	1   2   </a:t>
            </a:r>
            <a:r>
              <a:rPr lang="en-US" b="1" u="sng" dirty="0">
                <a:solidFill>
                  <a:srgbClr val="0000FF"/>
                </a:solidFill>
                <a:latin typeface="Calibri" pitchFamily="34" charset="0"/>
              </a:rPr>
              <a:t>3</a:t>
            </a:r>
          </a:p>
          <a:p>
            <a:r>
              <a:rPr lang="en-US" b="1" dirty="0">
                <a:latin typeface="Calibri" pitchFamily="34" charset="0"/>
              </a:rPr>
              <a:t>nor  	</a:t>
            </a:r>
            <a:r>
              <a:rPr lang="en-US" b="1" u="sng" dirty="0">
                <a:solidFill>
                  <a:srgbClr val="0000FF"/>
                </a:solidFill>
                <a:latin typeface="Calibri" pitchFamily="34" charset="0"/>
              </a:rPr>
              <a:t>3</a:t>
            </a:r>
            <a:r>
              <a:rPr lang="en-US" b="1" dirty="0">
                <a:latin typeface="Calibri" pitchFamily="34" charset="0"/>
              </a:rPr>
              <a:t>   4   5</a:t>
            </a:r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>
            <a:off x="1981200" y="3276600"/>
            <a:ext cx="647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1752600" y="2819400"/>
            <a:ext cx="77296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time</a:t>
            </a:r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2743200" y="32766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48" name="Line 7"/>
          <p:cNvSpPr>
            <a:spLocks noChangeShapeType="1"/>
          </p:cNvSpPr>
          <p:nvPr/>
        </p:nvSpPr>
        <p:spPr bwMode="auto">
          <a:xfrm>
            <a:off x="3733800" y="32766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>
            <a:off x="4648200" y="32766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>
            <a:off x="5715000" y="32766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>
            <a:off x="6705600" y="32766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>
            <a:off x="7620000" y="32766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2057400" y="3733800"/>
            <a:ext cx="471170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fetch    decode    execute   memory    </a:t>
            </a:r>
            <a:r>
              <a:rPr lang="en-US" sz="1800" b="1" u="sng" dirty="0" err="1">
                <a:solidFill>
                  <a:srgbClr val="0000FF"/>
                </a:solidFill>
                <a:latin typeface="Calibri" pitchFamily="34" charset="0"/>
              </a:rPr>
              <a:t>writeback</a:t>
            </a:r>
            <a:endParaRPr lang="en-US" sz="1800" b="1" u="sng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0254" name="Text Box 13"/>
          <p:cNvSpPr txBox="1">
            <a:spLocks noChangeArrowheads="1"/>
          </p:cNvSpPr>
          <p:nvPr/>
        </p:nvSpPr>
        <p:spPr bwMode="auto">
          <a:xfrm>
            <a:off x="2895600" y="4419600"/>
            <a:ext cx="482600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fetch     </a:t>
            </a:r>
            <a:r>
              <a:rPr lang="en-US" sz="1800" b="1" u="sng" dirty="0">
                <a:solidFill>
                  <a:srgbClr val="0000FF"/>
                </a:solidFill>
                <a:latin typeface="Calibri" pitchFamily="34" charset="0"/>
              </a:rPr>
              <a:t>decode</a:t>
            </a:r>
            <a:r>
              <a:rPr lang="en-US" sz="1800" b="1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en-US" sz="1800" b="1" dirty="0">
                <a:latin typeface="Calibri" pitchFamily="34" charset="0"/>
              </a:rPr>
              <a:t>   execute     memory   </a:t>
            </a:r>
            <a:r>
              <a:rPr lang="en-US" sz="1800" b="1" dirty="0" err="1">
                <a:latin typeface="Calibri" pitchFamily="34" charset="0"/>
              </a:rPr>
              <a:t>writeback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898525" y="3600450"/>
            <a:ext cx="83820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alibri" pitchFamily="34" charset="0"/>
              </a:rPr>
              <a:t>add</a:t>
            </a:r>
          </a:p>
        </p:txBody>
      </p:sp>
      <p:sp>
        <p:nvSpPr>
          <p:cNvPr id="10256" name="Text Box 15"/>
          <p:cNvSpPr txBox="1">
            <a:spLocks noChangeArrowheads="1"/>
          </p:cNvSpPr>
          <p:nvPr/>
        </p:nvSpPr>
        <p:spPr bwMode="auto">
          <a:xfrm>
            <a:off x="914400" y="4343400"/>
            <a:ext cx="771365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alibri" pitchFamily="34" charset="0"/>
              </a:rPr>
              <a:t>nor</a:t>
            </a:r>
          </a:p>
        </p:txBody>
      </p:sp>
      <p:sp>
        <p:nvSpPr>
          <p:cNvPr id="10257" name="Text Box 16"/>
          <p:cNvSpPr txBox="1">
            <a:spLocks noChangeArrowheads="1"/>
          </p:cNvSpPr>
          <p:nvPr/>
        </p:nvSpPr>
        <p:spPr bwMode="auto">
          <a:xfrm>
            <a:off x="1371600" y="5410200"/>
            <a:ext cx="6826934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If not careful, nor will read a stale value of 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register 3</a:t>
            </a:r>
          </a:p>
        </p:txBody>
      </p:sp>
      <p:sp>
        <p:nvSpPr>
          <p:cNvPr id="284689" name="Line 17"/>
          <p:cNvSpPr>
            <a:spLocks noChangeShapeType="1"/>
          </p:cNvSpPr>
          <p:nvPr/>
        </p:nvSpPr>
        <p:spPr bwMode="auto">
          <a:xfrm flipH="1">
            <a:off x="4572000" y="4114800"/>
            <a:ext cx="152400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59" name="Text Box 18"/>
          <p:cNvSpPr txBox="1">
            <a:spLocks noChangeArrowheads="1"/>
          </p:cNvSpPr>
          <p:nvPr/>
        </p:nvSpPr>
        <p:spPr bwMode="auto">
          <a:xfrm>
            <a:off x="6019800" y="2362200"/>
            <a:ext cx="2474588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RAW Dependency</a:t>
            </a:r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 flipH="1" flipV="1">
            <a:off x="5562600" y="1981200"/>
            <a:ext cx="457200" cy="609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61" name="Line 20"/>
          <p:cNvSpPr>
            <a:spLocks noChangeShapeType="1"/>
          </p:cNvSpPr>
          <p:nvPr/>
        </p:nvSpPr>
        <p:spPr bwMode="auto">
          <a:xfrm flipH="1" flipV="1">
            <a:off x="4800600" y="2438400"/>
            <a:ext cx="12192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62" name="Text Box 21"/>
          <p:cNvSpPr txBox="1">
            <a:spLocks noChangeArrowheads="1"/>
          </p:cNvSpPr>
          <p:nvPr/>
        </p:nvSpPr>
        <p:spPr bwMode="auto">
          <a:xfrm>
            <a:off x="6172200" y="4038600"/>
            <a:ext cx="1071447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Hazard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350BB-ED99-6C41-BB29-E69F3793757B}"/>
              </a:ext>
            </a:extLst>
          </p:cNvPr>
          <p:cNvSpPr txBox="1"/>
          <p:nvPr/>
        </p:nvSpPr>
        <p:spPr>
          <a:xfrm>
            <a:off x="708576" y="1845187"/>
            <a:ext cx="1625600" cy="6001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Recall: registers</a:t>
            </a:r>
            <a:b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are read /sourced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In the “decode” stage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7818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2DFEF1EE-A15D-479F-AFE8-E7AB567D47BF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6083" name="Line 2"/>
          <p:cNvSpPr>
            <a:spLocks noChangeShapeType="1"/>
          </p:cNvSpPr>
          <p:nvPr/>
        </p:nvSpPr>
        <p:spPr bwMode="auto">
          <a:xfrm>
            <a:off x="6019800" y="3429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084" name="Line 3"/>
          <p:cNvSpPr>
            <a:spLocks noChangeShapeType="1"/>
          </p:cNvSpPr>
          <p:nvPr/>
        </p:nvSpPr>
        <p:spPr bwMode="auto">
          <a:xfrm>
            <a:off x="5410200" y="2971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46085" name="Group 4"/>
          <p:cNvGrpSpPr>
            <a:grpSpLocks/>
          </p:cNvGrpSpPr>
          <p:nvPr/>
        </p:nvGrpSpPr>
        <p:grpSpPr bwMode="auto">
          <a:xfrm>
            <a:off x="1524000" y="2286000"/>
            <a:ext cx="1443038" cy="1676400"/>
            <a:chOff x="1248" y="1584"/>
            <a:chExt cx="816" cy="960"/>
          </a:xfrm>
        </p:grpSpPr>
        <p:sp>
          <p:nvSpPr>
            <p:cNvPr id="46224" name="Oval 5" descr="Weave"/>
            <p:cNvSpPr>
              <a:spLocks noChangeArrowheads="1"/>
            </p:cNvSpPr>
            <p:nvPr/>
          </p:nvSpPr>
          <p:spPr bwMode="auto">
            <a:xfrm>
              <a:off x="1248" y="1728"/>
              <a:ext cx="816" cy="816"/>
            </a:xfrm>
            <a:prstGeom prst="ellipse">
              <a:avLst/>
            </a:prstGeom>
            <a:pattFill prst="weave">
              <a:fgClr>
                <a:srgbClr val="FF9900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46225" name="Text Box 6"/>
            <p:cNvSpPr txBox="1">
              <a:spLocks noChangeArrowheads="1"/>
            </p:cNvSpPr>
            <p:nvPr/>
          </p:nvSpPr>
          <p:spPr bwMode="auto">
            <a:xfrm>
              <a:off x="1248" y="1584"/>
              <a:ext cx="324" cy="1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  <a:latin typeface="Calibri" pitchFamily="34" charset="0"/>
                </a:rPr>
                <a:t>           </a:t>
              </a:r>
            </a:p>
          </p:txBody>
        </p:sp>
      </p:grpSp>
      <p:sp>
        <p:nvSpPr>
          <p:cNvPr id="46086" name="Line 7"/>
          <p:cNvSpPr>
            <a:spLocks noChangeShapeType="1"/>
          </p:cNvSpPr>
          <p:nvPr/>
        </p:nvSpPr>
        <p:spPr bwMode="auto">
          <a:xfrm>
            <a:off x="1676400" y="33528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087" name="Line 8"/>
          <p:cNvSpPr>
            <a:spLocks noChangeShapeType="1"/>
          </p:cNvSpPr>
          <p:nvPr/>
        </p:nvSpPr>
        <p:spPr bwMode="auto">
          <a:xfrm>
            <a:off x="1676400" y="35052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088" name="Line 9"/>
          <p:cNvSpPr>
            <a:spLocks noChangeShapeType="1"/>
          </p:cNvSpPr>
          <p:nvPr/>
        </p:nvSpPr>
        <p:spPr bwMode="auto">
          <a:xfrm>
            <a:off x="1905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089" name="Line 10"/>
          <p:cNvSpPr>
            <a:spLocks noChangeShapeType="1"/>
          </p:cNvSpPr>
          <p:nvPr/>
        </p:nvSpPr>
        <p:spPr bwMode="auto">
          <a:xfrm flipH="1" flipV="1">
            <a:off x="5410200" y="3886200"/>
            <a:ext cx="193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090" name="Line 11"/>
          <p:cNvSpPr>
            <a:spLocks noChangeShapeType="1"/>
          </p:cNvSpPr>
          <p:nvPr/>
        </p:nvSpPr>
        <p:spPr bwMode="auto">
          <a:xfrm flipV="1">
            <a:off x="5715000" y="25908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091" name="Rectangle 12"/>
          <p:cNvSpPr>
            <a:spLocks noChangeArrowheads="1"/>
          </p:cNvSpPr>
          <p:nvPr/>
        </p:nvSpPr>
        <p:spPr bwMode="auto">
          <a:xfrm>
            <a:off x="6248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6705600" y="44958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093" name="Rectangle 14"/>
          <p:cNvSpPr>
            <a:spLocks noChangeArrowheads="1"/>
          </p:cNvSpPr>
          <p:nvPr/>
        </p:nvSpPr>
        <p:spPr bwMode="auto">
          <a:xfrm>
            <a:off x="152400" y="2933700"/>
            <a:ext cx="3048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PC</a:t>
            </a: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609600" y="2857500"/>
            <a:ext cx="4572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Inst</a:t>
            </a:r>
          </a:p>
          <a:p>
            <a:pPr algn="ctr"/>
            <a:r>
              <a:rPr lang="en-US" sz="1400" dirty="0" err="1">
                <a:latin typeface="Calibri" pitchFamily="34" charset="0"/>
              </a:rPr>
              <a:t>mem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 rot="-5400000">
            <a:off x="2247900" y="28575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Calibri" pitchFamily="34" charset="0"/>
              </a:rPr>
              <a:t>Register file</a:t>
            </a: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46096" name="AutoShape 17"/>
          <p:cNvSpPr>
            <a:spLocks noChangeArrowheads="1"/>
          </p:cNvSpPr>
          <p:nvPr/>
        </p:nvSpPr>
        <p:spPr bwMode="auto">
          <a:xfrm rot="-5400000">
            <a:off x="8286750" y="29146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grpSp>
        <p:nvGrpSpPr>
          <p:cNvPr id="46097" name="Group 18"/>
          <p:cNvGrpSpPr>
            <a:grpSpLocks/>
          </p:cNvGrpSpPr>
          <p:nvPr/>
        </p:nvGrpSpPr>
        <p:grpSpPr bwMode="auto">
          <a:xfrm>
            <a:off x="5562600" y="2743200"/>
            <a:ext cx="531985" cy="1371600"/>
            <a:chOff x="-72" y="2365"/>
            <a:chExt cx="389" cy="1056"/>
          </a:xfrm>
        </p:grpSpPr>
        <p:sp>
          <p:nvSpPr>
            <p:cNvPr id="46222" name="Freeform 19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598 w 672"/>
                <a:gd name="T1" fmla="*/ 854 h 288"/>
                <a:gd name="T2" fmla="*/ 6438 w 672"/>
                <a:gd name="T3" fmla="*/ 0 h 288"/>
                <a:gd name="T4" fmla="*/ 4141 w 672"/>
                <a:gd name="T5" fmla="*/ 0 h 288"/>
                <a:gd name="T6" fmla="*/ 3679 w 672"/>
                <a:gd name="T7" fmla="*/ 285 h 288"/>
                <a:gd name="T8" fmla="*/ 2763 w 672"/>
                <a:gd name="T9" fmla="*/ 285 h 288"/>
                <a:gd name="T10" fmla="*/ 2296 w 672"/>
                <a:gd name="T11" fmla="*/ 0 h 288"/>
                <a:gd name="T12" fmla="*/ 0 w 672"/>
                <a:gd name="T13" fmla="*/ 0 h 288"/>
                <a:gd name="T14" fmla="*/ 1842 w 672"/>
                <a:gd name="T15" fmla="*/ 854 h 288"/>
                <a:gd name="T16" fmla="*/ 4598 w 672"/>
                <a:gd name="T17" fmla="*/ 854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6223" name="Text Box 20"/>
            <p:cNvSpPr txBox="1">
              <a:spLocks noChangeArrowheads="1"/>
            </p:cNvSpPr>
            <p:nvPr/>
          </p:nvSpPr>
          <p:spPr bwMode="auto">
            <a:xfrm>
              <a:off x="96" y="2630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A</a:t>
              </a:r>
            </a:p>
            <a:p>
              <a:r>
                <a:rPr lang="en-US" sz="1400" b="1" dirty="0">
                  <a:latin typeface="Calibri" pitchFamily="34" charset="0"/>
                </a:rPr>
                <a:t>L</a:t>
              </a:r>
            </a:p>
            <a:p>
              <a:r>
                <a:rPr lang="en-US" sz="1400" b="1" dirty="0">
                  <a:latin typeface="Calibri" pitchFamily="34" charset="0"/>
                </a:rPr>
                <a:t>U</a:t>
              </a:r>
            </a:p>
          </p:txBody>
        </p:sp>
      </p:grpSp>
      <p:sp>
        <p:nvSpPr>
          <p:cNvPr id="46098" name="AutoShape 21"/>
          <p:cNvSpPr>
            <a:spLocks noChangeArrowheads="1"/>
          </p:cNvSpPr>
          <p:nvPr/>
        </p:nvSpPr>
        <p:spPr bwMode="auto">
          <a:xfrm rot="5400000" flipH="1">
            <a:off x="171450" y="1047750"/>
            <a:ext cx="7620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X</a:t>
            </a:r>
          </a:p>
        </p:txBody>
      </p:sp>
      <p:sp>
        <p:nvSpPr>
          <p:cNvPr id="46099" name="Rectangle 22"/>
          <p:cNvSpPr>
            <a:spLocks noChangeArrowheads="1"/>
          </p:cNvSpPr>
          <p:nvPr/>
        </p:nvSpPr>
        <p:spPr bwMode="auto">
          <a:xfrm>
            <a:off x="304800" y="18288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1</a:t>
            </a:r>
          </a:p>
        </p:txBody>
      </p:sp>
      <p:sp>
        <p:nvSpPr>
          <p:cNvPr id="46100" name="Rectangle 23"/>
          <p:cNvSpPr>
            <a:spLocks noChangeArrowheads="1"/>
          </p:cNvSpPr>
          <p:nvPr/>
        </p:nvSpPr>
        <p:spPr bwMode="auto">
          <a:xfrm>
            <a:off x="1143000" y="800100"/>
            <a:ext cx="457200" cy="529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101" name="Rectangle 24"/>
          <p:cNvSpPr>
            <a:spLocks noChangeArrowheads="1"/>
          </p:cNvSpPr>
          <p:nvPr/>
        </p:nvSpPr>
        <p:spPr bwMode="auto">
          <a:xfrm>
            <a:off x="3962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102" name="Rectangle 25"/>
          <p:cNvSpPr>
            <a:spLocks noChangeArrowheads="1"/>
          </p:cNvSpPr>
          <p:nvPr/>
        </p:nvSpPr>
        <p:spPr bwMode="auto">
          <a:xfrm>
            <a:off x="7010400" y="2971800"/>
            <a:ext cx="6858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Data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memory</a:t>
            </a:r>
          </a:p>
        </p:txBody>
      </p:sp>
      <p:sp>
        <p:nvSpPr>
          <p:cNvPr id="46103" name="Rectangle 26"/>
          <p:cNvSpPr>
            <a:spLocks noChangeArrowheads="1"/>
          </p:cNvSpPr>
          <p:nvPr/>
        </p:nvSpPr>
        <p:spPr bwMode="auto">
          <a:xfrm>
            <a:off x="78486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46104" name="Group 27"/>
          <p:cNvGrpSpPr>
            <a:grpSpLocks/>
          </p:cNvGrpSpPr>
          <p:nvPr/>
        </p:nvGrpSpPr>
        <p:grpSpPr bwMode="auto">
          <a:xfrm>
            <a:off x="609600" y="1828800"/>
            <a:ext cx="427038" cy="762000"/>
            <a:chOff x="624" y="1248"/>
            <a:chExt cx="269" cy="480"/>
          </a:xfrm>
        </p:grpSpPr>
        <p:sp>
          <p:nvSpPr>
            <p:cNvPr id="46220" name="Freeform 28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6221" name="Text Box 29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grpSp>
        <p:nvGrpSpPr>
          <p:cNvPr id="46105" name="Group 30"/>
          <p:cNvGrpSpPr>
            <a:grpSpLocks/>
          </p:cNvGrpSpPr>
          <p:nvPr/>
        </p:nvGrpSpPr>
        <p:grpSpPr bwMode="auto">
          <a:xfrm>
            <a:off x="4876800" y="1600200"/>
            <a:ext cx="427038" cy="762000"/>
            <a:chOff x="624" y="1248"/>
            <a:chExt cx="269" cy="480"/>
          </a:xfrm>
        </p:grpSpPr>
        <p:sp>
          <p:nvSpPr>
            <p:cNvPr id="46218" name="Freeform 31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6219" name="Text Box 32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sp>
        <p:nvSpPr>
          <p:cNvPr id="46106" name="Line 33"/>
          <p:cNvSpPr>
            <a:spLocks noChangeShapeType="1"/>
          </p:cNvSpPr>
          <p:nvPr/>
        </p:nvSpPr>
        <p:spPr bwMode="auto">
          <a:xfrm>
            <a:off x="1066800" y="328295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07" name="Line 34"/>
          <p:cNvSpPr>
            <a:spLocks noChangeShapeType="1"/>
          </p:cNvSpPr>
          <p:nvPr/>
        </p:nvSpPr>
        <p:spPr bwMode="auto">
          <a:xfrm>
            <a:off x="990600" y="2209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08" name="Line 35"/>
          <p:cNvSpPr>
            <a:spLocks noChangeShapeType="1"/>
          </p:cNvSpPr>
          <p:nvPr/>
        </p:nvSpPr>
        <p:spPr bwMode="auto">
          <a:xfrm flipV="1">
            <a:off x="1066800" y="1447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09" name="Line 36"/>
          <p:cNvSpPr>
            <a:spLocks noChangeShapeType="1"/>
          </p:cNvSpPr>
          <p:nvPr/>
        </p:nvSpPr>
        <p:spPr bwMode="auto">
          <a:xfrm flipH="1">
            <a:off x="714375" y="1447800"/>
            <a:ext cx="428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10" name="Line 37"/>
          <p:cNvSpPr>
            <a:spLocks noChangeShapeType="1"/>
          </p:cNvSpPr>
          <p:nvPr/>
        </p:nvSpPr>
        <p:spPr bwMode="auto">
          <a:xfrm>
            <a:off x="538163" y="1938338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11" name="Line 38"/>
          <p:cNvSpPr>
            <a:spLocks noChangeShapeType="1"/>
          </p:cNvSpPr>
          <p:nvPr/>
        </p:nvSpPr>
        <p:spPr bwMode="auto">
          <a:xfrm flipV="1">
            <a:off x="457200" y="3276600"/>
            <a:ext cx="1524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12" name="Line 39"/>
          <p:cNvSpPr>
            <a:spLocks noChangeShapeType="1"/>
          </p:cNvSpPr>
          <p:nvPr/>
        </p:nvSpPr>
        <p:spPr bwMode="auto">
          <a:xfrm flipV="1">
            <a:off x="533400" y="2438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13" name="Line 40"/>
          <p:cNvSpPr>
            <a:spLocks noChangeShapeType="1"/>
          </p:cNvSpPr>
          <p:nvPr/>
        </p:nvSpPr>
        <p:spPr bwMode="auto">
          <a:xfrm>
            <a:off x="533400" y="24384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14" name="Line 41"/>
          <p:cNvSpPr>
            <a:spLocks noChangeShapeType="1"/>
          </p:cNvSpPr>
          <p:nvPr/>
        </p:nvSpPr>
        <p:spPr bwMode="auto">
          <a:xfrm flipV="1">
            <a:off x="76200" y="12192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15" name="Line 42"/>
          <p:cNvSpPr>
            <a:spLocks noChangeShapeType="1"/>
          </p:cNvSpPr>
          <p:nvPr/>
        </p:nvSpPr>
        <p:spPr bwMode="auto">
          <a:xfrm>
            <a:off x="76200" y="1219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16" name="Line 43"/>
          <p:cNvSpPr>
            <a:spLocks noChangeShapeType="1"/>
          </p:cNvSpPr>
          <p:nvPr/>
        </p:nvSpPr>
        <p:spPr bwMode="auto">
          <a:xfrm>
            <a:off x="76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17" name="Line 44"/>
          <p:cNvSpPr>
            <a:spLocks noChangeShapeType="1"/>
          </p:cNvSpPr>
          <p:nvPr/>
        </p:nvSpPr>
        <p:spPr bwMode="auto">
          <a:xfrm>
            <a:off x="1600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18" name="Line 45"/>
          <p:cNvSpPr>
            <a:spLocks noChangeShapeType="1"/>
          </p:cNvSpPr>
          <p:nvPr/>
        </p:nvSpPr>
        <p:spPr bwMode="auto">
          <a:xfrm>
            <a:off x="1676400" y="2895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19" name="Line 46"/>
          <p:cNvSpPr>
            <a:spLocks noChangeShapeType="1"/>
          </p:cNvSpPr>
          <p:nvPr/>
        </p:nvSpPr>
        <p:spPr bwMode="auto">
          <a:xfrm>
            <a:off x="1676400" y="4267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20" name="Line 47"/>
          <p:cNvSpPr>
            <a:spLocks noChangeShapeType="1"/>
          </p:cNvSpPr>
          <p:nvPr/>
        </p:nvSpPr>
        <p:spPr bwMode="auto">
          <a:xfrm>
            <a:off x="1676400" y="2895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21" name="Line 48"/>
          <p:cNvSpPr>
            <a:spLocks noChangeShapeType="1"/>
          </p:cNvSpPr>
          <p:nvPr/>
        </p:nvSpPr>
        <p:spPr bwMode="auto">
          <a:xfrm>
            <a:off x="1676400" y="3124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22" name="Line 49"/>
          <p:cNvSpPr>
            <a:spLocks noChangeShapeType="1"/>
          </p:cNvSpPr>
          <p:nvPr/>
        </p:nvSpPr>
        <p:spPr bwMode="auto">
          <a:xfrm>
            <a:off x="3581400" y="36576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23" name="Line 50"/>
          <p:cNvSpPr>
            <a:spLocks noChangeShapeType="1"/>
          </p:cNvSpPr>
          <p:nvPr/>
        </p:nvSpPr>
        <p:spPr bwMode="auto">
          <a:xfrm>
            <a:off x="3581400" y="3048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24" name="Line 51"/>
          <p:cNvSpPr>
            <a:spLocks noChangeShapeType="1"/>
          </p:cNvSpPr>
          <p:nvPr/>
        </p:nvSpPr>
        <p:spPr bwMode="auto">
          <a:xfrm>
            <a:off x="4419600" y="3657600"/>
            <a:ext cx="685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25" name="Line 52"/>
          <p:cNvSpPr>
            <a:spLocks noChangeShapeType="1"/>
          </p:cNvSpPr>
          <p:nvPr/>
        </p:nvSpPr>
        <p:spPr bwMode="auto">
          <a:xfrm>
            <a:off x="4419600" y="3124200"/>
            <a:ext cx="685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26" name="Line 53"/>
          <p:cNvSpPr>
            <a:spLocks noChangeShapeType="1"/>
          </p:cNvSpPr>
          <p:nvPr/>
        </p:nvSpPr>
        <p:spPr bwMode="auto">
          <a:xfrm flipV="1">
            <a:off x="1600200" y="22098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27" name="Line 54"/>
          <p:cNvSpPr>
            <a:spLocks noChangeShapeType="1"/>
          </p:cNvSpPr>
          <p:nvPr/>
        </p:nvSpPr>
        <p:spPr bwMode="auto">
          <a:xfrm>
            <a:off x="4419600" y="2209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28" name="Line 55"/>
          <p:cNvSpPr>
            <a:spLocks noChangeShapeType="1"/>
          </p:cNvSpPr>
          <p:nvPr/>
        </p:nvSpPr>
        <p:spPr bwMode="auto">
          <a:xfrm>
            <a:off x="4419600" y="4267200"/>
            <a:ext cx="6858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29" name="Line 56"/>
          <p:cNvSpPr>
            <a:spLocks noChangeShapeType="1"/>
          </p:cNvSpPr>
          <p:nvPr/>
        </p:nvSpPr>
        <p:spPr bwMode="auto">
          <a:xfrm flipV="1">
            <a:off x="4648200" y="17526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30" name="Line 57"/>
          <p:cNvSpPr>
            <a:spLocks noChangeShapeType="1"/>
          </p:cNvSpPr>
          <p:nvPr/>
        </p:nvSpPr>
        <p:spPr bwMode="auto">
          <a:xfrm>
            <a:off x="4648200" y="1752600"/>
            <a:ext cx="228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31" name="AutoShape 58"/>
          <p:cNvSpPr>
            <a:spLocks noChangeArrowheads="1"/>
          </p:cNvSpPr>
          <p:nvPr/>
        </p:nvSpPr>
        <p:spPr bwMode="auto">
          <a:xfrm rot="-5400000">
            <a:off x="47815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sp>
        <p:nvSpPr>
          <p:cNvPr id="46132" name="Line 59"/>
          <p:cNvSpPr>
            <a:spLocks noChangeShapeType="1"/>
          </p:cNvSpPr>
          <p:nvPr/>
        </p:nvSpPr>
        <p:spPr bwMode="auto">
          <a:xfrm>
            <a:off x="5257800" y="1981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33" name="Line 60"/>
          <p:cNvSpPr>
            <a:spLocks noChangeShapeType="1"/>
          </p:cNvSpPr>
          <p:nvPr/>
        </p:nvSpPr>
        <p:spPr bwMode="auto">
          <a:xfrm>
            <a:off x="67056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34" name="Line 61"/>
          <p:cNvSpPr>
            <a:spLocks noChangeShapeType="1"/>
          </p:cNvSpPr>
          <p:nvPr/>
        </p:nvSpPr>
        <p:spPr bwMode="auto">
          <a:xfrm flipV="1">
            <a:off x="6934200" y="2819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35" name="Line 62"/>
          <p:cNvSpPr>
            <a:spLocks noChangeShapeType="1"/>
          </p:cNvSpPr>
          <p:nvPr/>
        </p:nvSpPr>
        <p:spPr bwMode="auto">
          <a:xfrm>
            <a:off x="6934200" y="2819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36" name="Line 63"/>
          <p:cNvSpPr>
            <a:spLocks noChangeShapeType="1"/>
          </p:cNvSpPr>
          <p:nvPr/>
        </p:nvSpPr>
        <p:spPr bwMode="auto">
          <a:xfrm>
            <a:off x="7696200" y="3352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37" name="Line 64"/>
          <p:cNvSpPr>
            <a:spLocks noChangeShapeType="1"/>
          </p:cNvSpPr>
          <p:nvPr/>
        </p:nvSpPr>
        <p:spPr bwMode="auto">
          <a:xfrm>
            <a:off x="8305800" y="33528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38" name="Line 65"/>
          <p:cNvSpPr>
            <a:spLocks noChangeShapeType="1"/>
          </p:cNvSpPr>
          <p:nvPr/>
        </p:nvSpPr>
        <p:spPr bwMode="auto">
          <a:xfrm>
            <a:off x="8305800" y="2819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39" name="Line 66"/>
          <p:cNvSpPr>
            <a:spLocks noChangeShapeType="1"/>
          </p:cNvSpPr>
          <p:nvPr/>
        </p:nvSpPr>
        <p:spPr bwMode="auto">
          <a:xfrm>
            <a:off x="4495800" y="36576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40" name="Line 67"/>
          <p:cNvSpPr>
            <a:spLocks noChangeShapeType="1"/>
          </p:cNvSpPr>
          <p:nvPr/>
        </p:nvSpPr>
        <p:spPr bwMode="auto">
          <a:xfrm>
            <a:off x="4495800" y="4495800"/>
            <a:ext cx="17526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41" name="Line 68"/>
          <p:cNvSpPr>
            <a:spLocks noChangeShapeType="1"/>
          </p:cNvSpPr>
          <p:nvPr/>
        </p:nvSpPr>
        <p:spPr bwMode="auto">
          <a:xfrm>
            <a:off x="2286000" y="38862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42" name="Line 69"/>
          <p:cNvSpPr>
            <a:spLocks noChangeShapeType="1"/>
          </p:cNvSpPr>
          <p:nvPr/>
        </p:nvSpPr>
        <p:spPr bwMode="auto">
          <a:xfrm>
            <a:off x="6705600" y="1981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43" name="Line 70"/>
          <p:cNvSpPr>
            <a:spLocks noChangeShapeType="1"/>
          </p:cNvSpPr>
          <p:nvPr/>
        </p:nvSpPr>
        <p:spPr bwMode="auto">
          <a:xfrm flipV="1">
            <a:off x="6934200" y="990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44" name="Line 71"/>
          <p:cNvSpPr>
            <a:spLocks noChangeShapeType="1"/>
          </p:cNvSpPr>
          <p:nvPr/>
        </p:nvSpPr>
        <p:spPr bwMode="auto">
          <a:xfrm flipH="1">
            <a:off x="719138" y="990600"/>
            <a:ext cx="6215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45" name="Text Box 72"/>
          <p:cNvSpPr txBox="1">
            <a:spLocks noChangeArrowheads="1"/>
          </p:cNvSpPr>
          <p:nvPr/>
        </p:nvSpPr>
        <p:spPr bwMode="auto">
          <a:xfrm>
            <a:off x="1143000" y="6035675"/>
            <a:ext cx="532262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IF/</a:t>
            </a:r>
          </a:p>
          <a:p>
            <a:r>
              <a:rPr lang="en-US" b="1" dirty="0">
                <a:latin typeface="Calibri" pitchFamily="34" charset="0"/>
              </a:rPr>
              <a:t>ID</a:t>
            </a:r>
          </a:p>
        </p:txBody>
      </p:sp>
      <p:sp>
        <p:nvSpPr>
          <p:cNvPr id="46146" name="Text Box 73"/>
          <p:cNvSpPr txBox="1">
            <a:spLocks noChangeArrowheads="1"/>
          </p:cNvSpPr>
          <p:nvPr/>
        </p:nvSpPr>
        <p:spPr bwMode="auto">
          <a:xfrm>
            <a:off x="3733800" y="6035675"/>
            <a:ext cx="612668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ID/</a:t>
            </a:r>
          </a:p>
          <a:p>
            <a:r>
              <a:rPr lang="en-US" b="1" dirty="0">
                <a:latin typeface="Calibri" pitchFamily="34" charset="0"/>
              </a:rPr>
              <a:t>EX</a:t>
            </a:r>
          </a:p>
        </p:txBody>
      </p:sp>
      <p:sp>
        <p:nvSpPr>
          <p:cNvPr id="46147" name="Text Box 74"/>
          <p:cNvSpPr txBox="1">
            <a:spLocks noChangeArrowheads="1"/>
          </p:cNvSpPr>
          <p:nvPr/>
        </p:nvSpPr>
        <p:spPr bwMode="auto">
          <a:xfrm>
            <a:off x="6016240" y="6035675"/>
            <a:ext cx="867545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EX/</a:t>
            </a:r>
          </a:p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6148" name="Text Box 75"/>
          <p:cNvSpPr txBox="1">
            <a:spLocks noChangeArrowheads="1"/>
          </p:cNvSpPr>
          <p:nvPr/>
        </p:nvSpPr>
        <p:spPr bwMode="auto">
          <a:xfrm>
            <a:off x="7595992" y="6035675"/>
            <a:ext cx="992579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r>
              <a:rPr lang="en-US" b="1" dirty="0">
                <a:latin typeface="Calibri" pitchFamily="34" charset="0"/>
              </a:rPr>
              <a:t>/</a:t>
            </a:r>
          </a:p>
          <a:p>
            <a:pPr algn="ctr"/>
            <a:r>
              <a:rPr lang="en-US" b="1" dirty="0">
                <a:latin typeface="Calibri" pitchFamily="34" charset="0"/>
              </a:rPr>
              <a:t>WB</a:t>
            </a:r>
          </a:p>
        </p:txBody>
      </p:sp>
      <p:sp>
        <p:nvSpPr>
          <p:cNvPr id="46149" name="Line 76"/>
          <p:cNvSpPr>
            <a:spLocks noChangeShapeType="1"/>
          </p:cNvSpPr>
          <p:nvPr/>
        </p:nvSpPr>
        <p:spPr bwMode="auto">
          <a:xfrm>
            <a:off x="4410075" y="5410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50" name="Line 77"/>
          <p:cNvSpPr>
            <a:spLocks noChangeShapeType="1"/>
          </p:cNvSpPr>
          <p:nvPr/>
        </p:nvSpPr>
        <p:spPr bwMode="auto">
          <a:xfrm>
            <a:off x="6705600" y="5410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51" name="AutoShape 78"/>
          <p:cNvSpPr>
            <a:spLocks noChangeArrowheads="1"/>
          </p:cNvSpPr>
          <p:nvPr/>
        </p:nvSpPr>
        <p:spPr bwMode="auto">
          <a:xfrm rot="-5400000">
            <a:off x="1562100" y="3336925"/>
            <a:ext cx="533400" cy="190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X</a:t>
            </a:r>
          </a:p>
        </p:txBody>
      </p:sp>
      <p:sp>
        <p:nvSpPr>
          <p:cNvPr id="46152" name="Line 79"/>
          <p:cNvSpPr>
            <a:spLocks noChangeShapeType="1"/>
          </p:cNvSpPr>
          <p:nvPr/>
        </p:nvSpPr>
        <p:spPr bwMode="auto">
          <a:xfrm>
            <a:off x="1676400" y="5410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53" name="Rectangle 80"/>
          <p:cNvSpPr>
            <a:spLocks noChangeArrowheads="1"/>
          </p:cNvSpPr>
          <p:nvPr/>
        </p:nvSpPr>
        <p:spPr bwMode="auto">
          <a:xfrm>
            <a:off x="3962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latin typeface="Calibri" pitchFamily="34" charset="0"/>
              </a:rPr>
              <a:t>sw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46154" name="Rectangle 81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  12</a:t>
            </a:r>
          </a:p>
        </p:txBody>
      </p:sp>
      <p:sp>
        <p:nvSpPr>
          <p:cNvPr id="46155" name="Rectangle 82"/>
          <p:cNvSpPr>
            <a:spLocks noChangeArrowheads="1"/>
          </p:cNvSpPr>
          <p:nvPr/>
        </p:nvSpPr>
        <p:spPr bwMode="auto">
          <a:xfrm>
            <a:off x="3962400" y="3505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7 </a:t>
            </a:r>
          </a:p>
        </p:txBody>
      </p:sp>
      <p:sp>
        <p:nvSpPr>
          <p:cNvPr id="46156" name="Rectangle 83"/>
          <p:cNvSpPr>
            <a:spLocks noChangeArrowheads="1"/>
          </p:cNvSpPr>
          <p:nvPr/>
        </p:nvSpPr>
        <p:spPr bwMode="auto">
          <a:xfrm>
            <a:off x="3962400" y="2895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1  </a:t>
            </a:r>
          </a:p>
        </p:txBody>
      </p:sp>
      <p:sp>
        <p:nvSpPr>
          <p:cNvPr id="46157" name="Rectangle 84"/>
          <p:cNvSpPr>
            <a:spLocks noChangeArrowheads="1"/>
          </p:cNvSpPr>
          <p:nvPr/>
        </p:nvSpPr>
        <p:spPr bwMode="auto">
          <a:xfrm>
            <a:off x="39624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5 </a:t>
            </a:r>
          </a:p>
        </p:txBody>
      </p:sp>
      <p:sp>
        <p:nvSpPr>
          <p:cNvPr id="46158" name="Rectangle 85"/>
          <p:cNvSpPr>
            <a:spLocks noChangeArrowheads="1"/>
          </p:cNvSpPr>
          <p:nvPr/>
        </p:nvSpPr>
        <p:spPr bwMode="auto">
          <a:xfrm>
            <a:off x="11430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  </a:t>
            </a:r>
          </a:p>
        </p:txBody>
      </p:sp>
      <p:sp>
        <p:nvSpPr>
          <p:cNvPr id="46159" name="Rectangle 86"/>
          <p:cNvSpPr>
            <a:spLocks noChangeArrowheads="1"/>
          </p:cNvSpPr>
          <p:nvPr/>
        </p:nvSpPr>
        <p:spPr bwMode="auto">
          <a:xfrm>
            <a:off x="6248400" y="1828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>
              <a:latin typeface="Calibri" pitchFamily="34" charset="0"/>
            </a:endParaRPr>
          </a:p>
        </p:txBody>
      </p:sp>
      <p:sp>
        <p:nvSpPr>
          <p:cNvPr id="46160" name="Rectangle 87"/>
          <p:cNvSpPr>
            <a:spLocks noChangeArrowheads="1"/>
          </p:cNvSpPr>
          <p:nvPr/>
        </p:nvSpPr>
        <p:spPr bwMode="auto">
          <a:xfrm>
            <a:off x="62484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</a:t>
            </a:r>
          </a:p>
        </p:txBody>
      </p:sp>
      <p:sp>
        <p:nvSpPr>
          <p:cNvPr id="46161" name="Rectangle 88"/>
          <p:cNvSpPr>
            <a:spLocks noChangeArrowheads="1"/>
          </p:cNvSpPr>
          <p:nvPr/>
        </p:nvSpPr>
        <p:spPr bwMode="auto">
          <a:xfrm>
            <a:off x="6248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noop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46162" name="Rectangle 89"/>
          <p:cNvSpPr>
            <a:spLocks noChangeArrowheads="1"/>
          </p:cNvSpPr>
          <p:nvPr/>
        </p:nvSpPr>
        <p:spPr bwMode="auto">
          <a:xfrm>
            <a:off x="6248400" y="4343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</a:t>
            </a:r>
          </a:p>
        </p:txBody>
      </p:sp>
      <p:sp>
        <p:nvSpPr>
          <p:cNvPr id="46163" name="Rectangle 90"/>
          <p:cNvSpPr>
            <a:spLocks noChangeArrowheads="1"/>
          </p:cNvSpPr>
          <p:nvPr/>
        </p:nvSpPr>
        <p:spPr bwMode="auto">
          <a:xfrm>
            <a:off x="78486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</a:t>
            </a:r>
            <a:r>
              <a:rPr lang="en-US" sz="1600" b="1" dirty="0" err="1">
                <a:latin typeface="Calibri" pitchFamily="34" charset="0"/>
              </a:rPr>
              <a:t>lw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46164" name="Rectangle 91"/>
          <p:cNvSpPr>
            <a:spLocks noChangeArrowheads="1"/>
          </p:cNvSpPr>
          <p:nvPr/>
        </p:nvSpPr>
        <p:spPr bwMode="auto">
          <a:xfrm>
            <a:off x="7848600" y="2667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46165" name="Rectangle 92"/>
          <p:cNvSpPr>
            <a:spLocks noChangeArrowheads="1"/>
          </p:cNvSpPr>
          <p:nvPr/>
        </p:nvSpPr>
        <p:spPr bwMode="auto">
          <a:xfrm>
            <a:off x="78486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 99</a:t>
            </a:r>
          </a:p>
        </p:txBody>
      </p:sp>
      <p:sp>
        <p:nvSpPr>
          <p:cNvPr id="46166" name="Line 93"/>
          <p:cNvSpPr>
            <a:spLocks noChangeShapeType="1"/>
          </p:cNvSpPr>
          <p:nvPr/>
        </p:nvSpPr>
        <p:spPr bwMode="auto">
          <a:xfrm>
            <a:off x="8939213" y="3048000"/>
            <a:ext cx="1285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67" name="Line 94"/>
          <p:cNvSpPr>
            <a:spLocks noChangeShapeType="1"/>
          </p:cNvSpPr>
          <p:nvPr/>
        </p:nvSpPr>
        <p:spPr bwMode="auto">
          <a:xfrm>
            <a:off x="9067800" y="3048000"/>
            <a:ext cx="0" cy="2057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68" name="Rectangle 95"/>
          <p:cNvSpPr>
            <a:spLocks noChangeArrowheads="1"/>
          </p:cNvSpPr>
          <p:nvPr/>
        </p:nvSpPr>
        <p:spPr bwMode="auto">
          <a:xfrm>
            <a:off x="6248400" y="2438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46169" name="Rectangle 96"/>
          <p:cNvSpPr>
            <a:spLocks noChangeArrowheads="1"/>
          </p:cNvSpPr>
          <p:nvPr/>
        </p:nvSpPr>
        <p:spPr bwMode="auto">
          <a:xfrm rot="5400000">
            <a:off x="609600" y="30480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46170" name="Rectangle 97"/>
          <p:cNvSpPr>
            <a:spLocks noChangeArrowheads="1"/>
          </p:cNvSpPr>
          <p:nvPr/>
        </p:nvSpPr>
        <p:spPr bwMode="auto">
          <a:xfrm>
            <a:off x="3200400" y="2819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7</a:t>
            </a:r>
          </a:p>
        </p:txBody>
      </p:sp>
      <p:sp>
        <p:nvSpPr>
          <p:cNvPr id="46171" name="Rectangle 98"/>
          <p:cNvSpPr>
            <a:spLocks noChangeArrowheads="1"/>
          </p:cNvSpPr>
          <p:nvPr/>
        </p:nvSpPr>
        <p:spPr bwMode="auto">
          <a:xfrm>
            <a:off x="3200400" y="30480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21</a:t>
            </a:r>
          </a:p>
        </p:txBody>
      </p:sp>
      <p:sp>
        <p:nvSpPr>
          <p:cNvPr id="46172" name="Rectangle 99"/>
          <p:cNvSpPr>
            <a:spLocks noChangeArrowheads="1"/>
          </p:cNvSpPr>
          <p:nvPr/>
        </p:nvSpPr>
        <p:spPr bwMode="auto">
          <a:xfrm>
            <a:off x="3200400" y="3276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11</a:t>
            </a:r>
          </a:p>
        </p:txBody>
      </p:sp>
      <p:sp>
        <p:nvSpPr>
          <p:cNvPr id="46173" name="Rectangle 100"/>
          <p:cNvSpPr>
            <a:spLocks noChangeArrowheads="1"/>
          </p:cNvSpPr>
          <p:nvPr/>
        </p:nvSpPr>
        <p:spPr bwMode="auto">
          <a:xfrm>
            <a:off x="3200400" y="3505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-32 </a:t>
            </a:r>
          </a:p>
        </p:txBody>
      </p:sp>
      <p:sp>
        <p:nvSpPr>
          <p:cNvPr id="46174" name="Rectangle 101"/>
          <p:cNvSpPr>
            <a:spLocks noChangeArrowheads="1"/>
          </p:cNvSpPr>
          <p:nvPr/>
        </p:nvSpPr>
        <p:spPr bwMode="auto">
          <a:xfrm>
            <a:off x="3200400" y="2590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14</a:t>
            </a:r>
          </a:p>
        </p:txBody>
      </p:sp>
      <p:sp>
        <p:nvSpPr>
          <p:cNvPr id="46175" name="Rectangle 102"/>
          <p:cNvSpPr>
            <a:spLocks noChangeArrowheads="1"/>
          </p:cNvSpPr>
          <p:nvPr/>
        </p:nvSpPr>
        <p:spPr bwMode="auto">
          <a:xfrm>
            <a:off x="3200400" y="3733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</a:t>
            </a:r>
          </a:p>
        </p:txBody>
      </p:sp>
      <p:sp>
        <p:nvSpPr>
          <p:cNvPr id="46176" name="Rectangle 103"/>
          <p:cNvSpPr>
            <a:spLocks noChangeArrowheads="1"/>
          </p:cNvSpPr>
          <p:nvPr/>
        </p:nvSpPr>
        <p:spPr bwMode="auto">
          <a:xfrm>
            <a:off x="3200400" y="23622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0</a:t>
            </a:r>
          </a:p>
        </p:txBody>
      </p:sp>
      <p:sp>
        <p:nvSpPr>
          <p:cNvPr id="46177" name="Rectangle 104"/>
          <p:cNvSpPr>
            <a:spLocks noChangeArrowheads="1"/>
          </p:cNvSpPr>
          <p:nvPr/>
        </p:nvSpPr>
        <p:spPr bwMode="auto">
          <a:xfrm>
            <a:off x="3200400" y="3962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22</a:t>
            </a:r>
          </a:p>
        </p:txBody>
      </p:sp>
      <p:sp>
        <p:nvSpPr>
          <p:cNvPr id="46178" name="Rectangle 105"/>
          <p:cNvSpPr>
            <a:spLocks noChangeArrowheads="1"/>
          </p:cNvSpPr>
          <p:nvPr/>
        </p:nvSpPr>
        <p:spPr bwMode="auto">
          <a:xfrm>
            <a:off x="2957513" y="2828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R2</a:t>
            </a:r>
          </a:p>
        </p:txBody>
      </p:sp>
      <p:sp>
        <p:nvSpPr>
          <p:cNvPr id="46179" name="Rectangle 106"/>
          <p:cNvSpPr>
            <a:spLocks noChangeArrowheads="1"/>
          </p:cNvSpPr>
          <p:nvPr/>
        </p:nvSpPr>
        <p:spPr bwMode="auto">
          <a:xfrm>
            <a:off x="2957513" y="3057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R3</a:t>
            </a:r>
          </a:p>
        </p:txBody>
      </p:sp>
      <p:sp>
        <p:nvSpPr>
          <p:cNvPr id="46180" name="Rectangle 107"/>
          <p:cNvSpPr>
            <a:spLocks noChangeArrowheads="1"/>
          </p:cNvSpPr>
          <p:nvPr/>
        </p:nvSpPr>
        <p:spPr bwMode="auto">
          <a:xfrm>
            <a:off x="2957513" y="3286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R4</a:t>
            </a:r>
          </a:p>
        </p:txBody>
      </p:sp>
      <p:sp>
        <p:nvSpPr>
          <p:cNvPr id="46181" name="Rectangle 108"/>
          <p:cNvSpPr>
            <a:spLocks noChangeArrowheads="1"/>
          </p:cNvSpPr>
          <p:nvPr/>
        </p:nvSpPr>
        <p:spPr bwMode="auto">
          <a:xfrm>
            <a:off x="2957513" y="3514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R5</a:t>
            </a:r>
          </a:p>
        </p:txBody>
      </p:sp>
      <p:sp>
        <p:nvSpPr>
          <p:cNvPr id="46182" name="Rectangle 109"/>
          <p:cNvSpPr>
            <a:spLocks noChangeArrowheads="1"/>
          </p:cNvSpPr>
          <p:nvPr/>
        </p:nvSpPr>
        <p:spPr bwMode="auto">
          <a:xfrm>
            <a:off x="2957513" y="2600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R1</a:t>
            </a:r>
          </a:p>
        </p:txBody>
      </p:sp>
      <p:sp>
        <p:nvSpPr>
          <p:cNvPr id="46183" name="Rectangle 110"/>
          <p:cNvSpPr>
            <a:spLocks noChangeArrowheads="1"/>
          </p:cNvSpPr>
          <p:nvPr/>
        </p:nvSpPr>
        <p:spPr bwMode="auto">
          <a:xfrm>
            <a:off x="2957513" y="3743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R6</a:t>
            </a:r>
          </a:p>
        </p:txBody>
      </p:sp>
      <p:sp>
        <p:nvSpPr>
          <p:cNvPr id="46184" name="Rectangle 111"/>
          <p:cNvSpPr>
            <a:spLocks noChangeArrowheads="1"/>
          </p:cNvSpPr>
          <p:nvPr/>
        </p:nvSpPr>
        <p:spPr bwMode="auto">
          <a:xfrm>
            <a:off x="2957513" y="2371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R0</a:t>
            </a:r>
          </a:p>
        </p:txBody>
      </p:sp>
      <p:sp>
        <p:nvSpPr>
          <p:cNvPr id="46185" name="Rectangle 112"/>
          <p:cNvSpPr>
            <a:spLocks noChangeArrowheads="1"/>
          </p:cNvSpPr>
          <p:nvPr/>
        </p:nvSpPr>
        <p:spPr bwMode="auto">
          <a:xfrm>
            <a:off x="2957513" y="3971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R7</a:t>
            </a:r>
          </a:p>
        </p:txBody>
      </p:sp>
      <p:sp>
        <p:nvSpPr>
          <p:cNvPr id="46186" name="Text Box 113"/>
          <p:cNvSpPr txBox="1">
            <a:spLocks noChangeArrowheads="1"/>
          </p:cNvSpPr>
          <p:nvPr/>
        </p:nvSpPr>
        <p:spPr bwMode="auto">
          <a:xfrm>
            <a:off x="2228850" y="2662238"/>
            <a:ext cx="48109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regA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46187" name="Text Box 114"/>
          <p:cNvSpPr txBox="1">
            <a:spLocks noChangeArrowheads="1"/>
          </p:cNvSpPr>
          <p:nvPr/>
        </p:nvSpPr>
        <p:spPr bwMode="auto">
          <a:xfrm>
            <a:off x="2233613" y="2886075"/>
            <a:ext cx="47468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regB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46188" name="Rectangle 115"/>
          <p:cNvSpPr>
            <a:spLocks noChangeArrowheads="1"/>
          </p:cNvSpPr>
          <p:nvPr/>
        </p:nvSpPr>
        <p:spPr bwMode="auto">
          <a:xfrm>
            <a:off x="19812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189" name="Rectangle 116"/>
          <p:cNvSpPr>
            <a:spLocks noChangeArrowheads="1"/>
          </p:cNvSpPr>
          <p:nvPr/>
        </p:nvSpPr>
        <p:spPr bwMode="auto">
          <a:xfrm>
            <a:off x="22098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  </a:t>
            </a:r>
          </a:p>
        </p:txBody>
      </p:sp>
      <p:sp>
        <p:nvSpPr>
          <p:cNvPr id="46190" name="Rectangle 117"/>
          <p:cNvSpPr>
            <a:spLocks noChangeArrowheads="1"/>
          </p:cNvSpPr>
          <p:nvPr/>
        </p:nvSpPr>
        <p:spPr bwMode="auto">
          <a:xfrm>
            <a:off x="24384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6</a:t>
            </a:r>
          </a:p>
        </p:txBody>
      </p:sp>
      <p:sp>
        <p:nvSpPr>
          <p:cNvPr id="46191" name="Line 118"/>
          <p:cNvSpPr>
            <a:spLocks noChangeShapeType="1"/>
          </p:cNvSpPr>
          <p:nvPr/>
        </p:nvSpPr>
        <p:spPr bwMode="auto">
          <a:xfrm>
            <a:off x="2667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92" name="Line 119"/>
          <p:cNvSpPr>
            <a:spLocks noChangeShapeType="1"/>
          </p:cNvSpPr>
          <p:nvPr/>
        </p:nvSpPr>
        <p:spPr bwMode="auto">
          <a:xfrm flipH="1">
            <a:off x="4800600" y="5105400"/>
            <a:ext cx="426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93" name="Line 120"/>
          <p:cNvSpPr>
            <a:spLocks noChangeShapeType="1"/>
          </p:cNvSpPr>
          <p:nvPr/>
        </p:nvSpPr>
        <p:spPr bwMode="auto">
          <a:xfrm flipV="1">
            <a:off x="2286000" y="38862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94" name="Text Box 121"/>
          <p:cNvSpPr txBox="1">
            <a:spLocks noChangeArrowheads="1"/>
          </p:cNvSpPr>
          <p:nvPr/>
        </p:nvSpPr>
        <p:spPr bwMode="auto">
          <a:xfrm>
            <a:off x="2209800" y="3657600"/>
            <a:ext cx="471488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latin typeface="Calibri" pitchFamily="34" charset="0"/>
              </a:rPr>
              <a:t>data</a:t>
            </a:r>
          </a:p>
        </p:txBody>
      </p:sp>
      <p:sp>
        <p:nvSpPr>
          <p:cNvPr id="46195" name="Text Box 122"/>
          <p:cNvSpPr txBox="1">
            <a:spLocks noChangeArrowheads="1"/>
          </p:cNvSpPr>
          <p:nvPr/>
        </p:nvSpPr>
        <p:spPr bwMode="auto">
          <a:xfrm>
            <a:off x="1963738" y="2540000"/>
            <a:ext cx="2603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 </a:t>
            </a:r>
          </a:p>
        </p:txBody>
      </p:sp>
      <p:sp>
        <p:nvSpPr>
          <p:cNvPr id="46196" name="AutoShape 123"/>
          <p:cNvSpPr>
            <a:spLocks noChangeArrowheads="1"/>
          </p:cNvSpPr>
          <p:nvPr/>
        </p:nvSpPr>
        <p:spPr bwMode="auto">
          <a:xfrm rot="-5400000">
            <a:off x="4781550" y="27622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grpSp>
        <p:nvGrpSpPr>
          <p:cNvPr id="46197" name="Group 124"/>
          <p:cNvGrpSpPr>
            <a:grpSpLocks/>
          </p:cNvGrpSpPr>
          <p:nvPr/>
        </p:nvGrpSpPr>
        <p:grpSpPr bwMode="auto">
          <a:xfrm>
            <a:off x="3962400" y="5715000"/>
            <a:ext cx="4343400" cy="381000"/>
            <a:chOff x="2496" y="3600"/>
            <a:chExt cx="2736" cy="240"/>
          </a:xfrm>
        </p:grpSpPr>
        <p:sp>
          <p:nvSpPr>
            <p:cNvPr id="46215" name="Rectangle 125"/>
            <p:cNvSpPr>
              <a:spLocks noChangeArrowheads="1"/>
            </p:cNvSpPr>
            <p:nvPr/>
          </p:nvSpPr>
          <p:spPr bwMode="auto">
            <a:xfrm>
              <a:off x="2496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 H3</a:t>
              </a:r>
            </a:p>
          </p:txBody>
        </p:sp>
        <p:sp>
          <p:nvSpPr>
            <p:cNvPr id="46216" name="Rectangle 126"/>
            <p:cNvSpPr>
              <a:spLocks noChangeArrowheads="1"/>
            </p:cNvSpPr>
            <p:nvPr/>
          </p:nvSpPr>
          <p:spPr bwMode="auto">
            <a:xfrm>
              <a:off x="3936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 </a:t>
              </a:r>
            </a:p>
          </p:txBody>
        </p:sp>
        <p:sp>
          <p:nvSpPr>
            <p:cNvPr id="46217" name="Rectangle 127"/>
            <p:cNvSpPr>
              <a:spLocks noChangeArrowheads="1"/>
            </p:cNvSpPr>
            <p:nvPr/>
          </p:nvSpPr>
          <p:spPr bwMode="auto">
            <a:xfrm>
              <a:off x="4944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 </a:t>
              </a:r>
            </a:p>
          </p:txBody>
        </p:sp>
      </p:grpSp>
      <p:sp>
        <p:nvSpPr>
          <p:cNvPr id="46198" name="Line 128"/>
          <p:cNvSpPr>
            <a:spLocks noChangeShapeType="1"/>
          </p:cNvSpPr>
          <p:nvPr/>
        </p:nvSpPr>
        <p:spPr bwMode="auto">
          <a:xfrm flipH="1">
            <a:off x="4953000" y="28194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199" name="Line 129"/>
          <p:cNvSpPr>
            <a:spLocks noChangeShapeType="1"/>
          </p:cNvSpPr>
          <p:nvPr/>
        </p:nvSpPr>
        <p:spPr bwMode="auto">
          <a:xfrm flipH="1">
            <a:off x="4953000" y="4038600"/>
            <a:ext cx="152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200" name="Line 130"/>
          <p:cNvSpPr>
            <a:spLocks noChangeShapeType="1"/>
          </p:cNvSpPr>
          <p:nvPr/>
        </p:nvSpPr>
        <p:spPr bwMode="auto">
          <a:xfrm>
            <a:off x="4953000" y="2819400"/>
            <a:ext cx="0" cy="2057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201" name="Line 131"/>
          <p:cNvSpPr>
            <a:spLocks noChangeShapeType="1"/>
          </p:cNvSpPr>
          <p:nvPr/>
        </p:nvSpPr>
        <p:spPr bwMode="auto">
          <a:xfrm>
            <a:off x="4953000" y="4876800"/>
            <a:ext cx="1905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202" name="Line 132"/>
          <p:cNvSpPr>
            <a:spLocks noChangeShapeType="1"/>
          </p:cNvSpPr>
          <p:nvPr/>
        </p:nvSpPr>
        <p:spPr bwMode="auto">
          <a:xfrm flipV="1">
            <a:off x="6858000" y="3429000"/>
            <a:ext cx="0" cy="1447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203" name="Line 133"/>
          <p:cNvSpPr>
            <a:spLocks noChangeShapeType="1"/>
          </p:cNvSpPr>
          <p:nvPr/>
        </p:nvSpPr>
        <p:spPr bwMode="auto">
          <a:xfrm flipH="1">
            <a:off x="4800600" y="25908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204" name="Line 134"/>
          <p:cNvSpPr>
            <a:spLocks noChangeShapeType="1"/>
          </p:cNvSpPr>
          <p:nvPr/>
        </p:nvSpPr>
        <p:spPr bwMode="auto">
          <a:xfrm flipH="1">
            <a:off x="4800600" y="3810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205" name="Text Box 135"/>
          <p:cNvSpPr txBox="1">
            <a:spLocks noChangeArrowheads="1"/>
          </p:cNvSpPr>
          <p:nvPr/>
        </p:nvSpPr>
        <p:spPr bwMode="auto">
          <a:xfrm>
            <a:off x="3236913" y="76200"/>
            <a:ext cx="2547557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First half of cycle 8</a:t>
            </a:r>
          </a:p>
        </p:txBody>
      </p:sp>
      <p:sp>
        <p:nvSpPr>
          <p:cNvPr id="46206" name="Text Box 136"/>
          <p:cNvSpPr txBox="1">
            <a:spLocks noChangeArrowheads="1"/>
          </p:cNvSpPr>
          <p:nvPr/>
        </p:nvSpPr>
        <p:spPr bwMode="auto">
          <a:xfrm>
            <a:off x="1965325" y="2479675"/>
            <a:ext cx="1841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b="1" dirty="0">
              <a:latin typeface="Calibri" pitchFamily="34" charset="0"/>
            </a:endParaRPr>
          </a:p>
        </p:txBody>
      </p:sp>
      <p:sp>
        <p:nvSpPr>
          <p:cNvPr id="46207" name="Text Box 137"/>
          <p:cNvSpPr txBox="1">
            <a:spLocks noChangeArrowheads="1"/>
          </p:cNvSpPr>
          <p:nvPr/>
        </p:nvSpPr>
        <p:spPr bwMode="auto">
          <a:xfrm>
            <a:off x="2041525" y="2479675"/>
            <a:ext cx="2603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 </a:t>
            </a:r>
          </a:p>
        </p:txBody>
      </p:sp>
      <p:sp>
        <p:nvSpPr>
          <p:cNvPr id="46208" name="Line 138"/>
          <p:cNvSpPr>
            <a:spLocks noChangeShapeType="1"/>
          </p:cNvSpPr>
          <p:nvPr/>
        </p:nvSpPr>
        <p:spPr bwMode="auto">
          <a:xfrm>
            <a:off x="6705600" y="59436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209" name="Line 139"/>
          <p:cNvSpPr>
            <a:spLocks noChangeShapeType="1"/>
          </p:cNvSpPr>
          <p:nvPr/>
        </p:nvSpPr>
        <p:spPr bwMode="auto">
          <a:xfrm>
            <a:off x="4419600" y="59436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210" name="Line 140"/>
          <p:cNvSpPr>
            <a:spLocks noChangeShapeType="1"/>
          </p:cNvSpPr>
          <p:nvPr/>
        </p:nvSpPr>
        <p:spPr bwMode="auto">
          <a:xfrm>
            <a:off x="2286000" y="5105400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46211" name="Group 141"/>
          <p:cNvGrpSpPr>
            <a:grpSpLocks/>
          </p:cNvGrpSpPr>
          <p:nvPr/>
        </p:nvGrpSpPr>
        <p:grpSpPr bwMode="auto">
          <a:xfrm>
            <a:off x="4768850" y="2271713"/>
            <a:ext cx="409575" cy="2833687"/>
            <a:chOff x="3004" y="1431"/>
            <a:chExt cx="258" cy="1785"/>
          </a:xfrm>
        </p:grpSpPr>
        <p:sp>
          <p:nvSpPr>
            <p:cNvPr id="46212" name="Line 142"/>
            <p:cNvSpPr>
              <a:spLocks noChangeShapeType="1"/>
            </p:cNvSpPr>
            <p:nvPr/>
          </p:nvSpPr>
          <p:spPr bwMode="auto">
            <a:xfrm>
              <a:off x="3024" y="1632"/>
              <a:ext cx="0" cy="15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6213" name="Text Box 143"/>
            <p:cNvSpPr txBox="1">
              <a:spLocks noChangeArrowheads="1"/>
            </p:cNvSpPr>
            <p:nvPr/>
          </p:nvSpPr>
          <p:spPr bwMode="auto">
            <a:xfrm>
              <a:off x="3014" y="1431"/>
              <a:ext cx="248" cy="2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Calibri" pitchFamily="34" charset="0"/>
                </a:rPr>
                <a:t>99</a:t>
              </a:r>
            </a:p>
          </p:txBody>
        </p:sp>
        <p:sp>
          <p:nvSpPr>
            <p:cNvPr id="46214" name="Text Box 144"/>
            <p:cNvSpPr txBox="1">
              <a:spLocks noChangeArrowheads="1"/>
            </p:cNvSpPr>
            <p:nvPr/>
          </p:nvSpPr>
          <p:spPr bwMode="auto">
            <a:xfrm>
              <a:off x="3004" y="2488"/>
              <a:ext cx="248" cy="2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Calibri" pitchFamily="34" charset="0"/>
                </a:rPr>
                <a:t>12</a:t>
              </a:r>
            </a:p>
          </p:txBody>
        </p:sp>
      </p:grpSp>
      <p:pic>
        <p:nvPicPr>
          <p:cNvPr id="146" name="Picture 145">
            <a:extLst>
              <a:ext uri="{FF2B5EF4-FFF2-40B4-BE49-F238E27FC236}">
                <a16:creationId xmlns:a16="http://schemas.microsoft.com/office/drawing/2014/main" id="{21F8E6ED-D1E0-584B-96C0-2235BB85E1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18" y="1074161"/>
            <a:ext cx="1346281" cy="985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72" name="Text Box 75"/>
          <p:cNvSpPr txBox="1">
            <a:spLocks noChangeArrowheads="1"/>
          </p:cNvSpPr>
          <p:nvPr/>
        </p:nvSpPr>
        <p:spPr bwMode="auto">
          <a:xfrm>
            <a:off x="7595992" y="6035675"/>
            <a:ext cx="992579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r>
              <a:rPr lang="en-US" b="1" dirty="0">
                <a:latin typeface="Calibri" pitchFamily="34" charset="0"/>
              </a:rPr>
              <a:t>/</a:t>
            </a:r>
          </a:p>
          <a:p>
            <a:pPr algn="ctr"/>
            <a:r>
              <a:rPr lang="en-US" b="1" dirty="0">
                <a:latin typeface="Calibri" pitchFamily="34" charset="0"/>
              </a:rPr>
              <a:t>WB</a:t>
            </a:r>
          </a:p>
        </p:txBody>
      </p:sp>
      <p:sp>
        <p:nvSpPr>
          <p:cNvPr id="4710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570A095-601F-4994-9E80-FC929B7C9F0C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7107" name="Line 2"/>
          <p:cNvSpPr>
            <a:spLocks noChangeShapeType="1"/>
          </p:cNvSpPr>
          <p:nvPr/>
        </p:nvSpPr>
        <p:spPr bwMode="auto">
          <a:xfrm>
            <a:off x="6019800" y="3429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08" name="Line 3"/>
          <p:cNvSpPr>
            <a:spLocks noChangeShapeType="1"/>
          </p:cNvSpPr>
          <p:nvPr/>
        </p:nvSpPr>
        <p:spPr bwMode="auto">
          <a:xfrm>
            <a:off x="5410200" y="2971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47109" name="Group 4"/>
          <p:cNvGrpSpPr>
            <a:grpSpLocks/>
          </p:cNvGrpSpPr>
          <p:nvPr/>
        </p:nvGrpSpPr>
        <p:grpSpPr bwMode="auto">
          <a:xfrm>
            <a:off x="1524000" y="2286000"/>
            <a:ext cx="1443038" cy="1676400"/>
            <a:chOff x="1248" y="1584"/>
            <a:chExt cx="816" cy="960"/>
          </a:xfrm>
        </p:grpSpPr>
        <p:sp>
          <p:nvSpPr>
            <p:cNvPr id="47245" name="Oval 5" descr="Weave"/>
            <p:cNvSpPr>
              <a:spLocks noChangeArrowheads="1"/>
            </p:cNvSpPr>
            <p:nvPr/>
          </p:nvSpPr>
          <p:spPr bwMode="auto">
            <a:xfrm>
              <a:off x="1248" y="1728"/>
              <a:ext cx="816" cy="816"/>
            </a:xfrm>
            <a:prstGeom prst="ellipse">
              <a:avLst/>
            </a:prstGeom>
            <a:pattFill prst="weave">
              <a:fgClr>
                <a:srgbClr val="FF9900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47246" name="Text Box 6"/>
            <p:cNvSpPr txBox="1">
              <a:spLocks noChangeArrowheads="1"/>
            </p:cNvSpPr>
            <p:nvPr/>
          </p:nvSpPr>
          <p:spPr bwMode="auto">
            <a:xfrm>
              <a:off x="1248" y="1584"/>
              <a:ext cx="324" cy="1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  <a:latin typeface="Calibri" pitchFamily="34" charset="0"/>
                </a:rPr>
                <a:t>           </a:t>
              </a:r>
            </a:p>
          </p:txBody>
        </p:sp>
      </p:grpSp>
      <p:sp>
        <p:nvSpPr>
          <p:cNvPr id="47110" name="Line 7"/>
          <p:cNvSpPr>
            <a:spLocks noChangeShapeType="1"/>
          </p:cNvSpPr>
          <p:nvPr/>
        </p:nvSpPr>
        <p:spPr bwMode="auto">
          <a:xfrm>
            <a:off x="1676400" y="33528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11" name="Line 8"/>
          <p:cNvSpPr>
            <a:spLocks noChangeShapeType="1"/>
          </p:cNvSpPr>
          <p:nvPr/>
        </p:nvSpPr>
        <p:spPr bwMode="auto">
          <a:xfrm>
            <a:off x="1676400" y="35052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12" name="Line 9"/>
          <p:cNvSpPr>
            <a:spLocks noChangeShapeType="1"/>
          </p:cNvSpPr>
          <p:nvPr/>
        </p:nvSpPr>
        <p:spPr bwMode="auto">
          <a:xfrm>
            <a:off x="1905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13" name="Line 10"/>
          <p:cNvSpPr>
            <a:spLocks noChangeShapeType="1"/>
          </p:cNvSpPr>
          <p:nvPr/>
        </p:nvSpPr>
        <p:spPr bwMode="auto">
          <a:xfrm flipH="1" flipV="1">
            <a:off x="5410200" y="3886200"/>
            <a:ext cx="193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14" name="Line 11"/>
          <p:cNvSpPr>
            <a:spLocks noChangeShapeType="1"/>
          </p:cNvSpPr>
          <p:nvPr/>
        </p:nvSpPr>
        <p:spPr bwMode="auto">
          <a:xfrm flipV="1">
            <a:off x="5715000" y="25908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15" name="Rectangle 12"/>
          <p:cNvSpPr>
            <a:spLocks noChangeArrowheads="1"/>
          </p:cNvSpPr>
          <p:nvPr/>
        </p:nvSpPr>
        <p:spPr bwMode="auto">
          <a:xfrm>
            <a:off x="6248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116" name="Line 13"/>
          <p:cNvSpPr>
            <a:spLocks noChangeShapeType="1"/>
          </p:cNvSpPr>
          <p:nvPr/>
        </p:nvSpPr>
        <p:spPr bwMode="auto">
          <a:xfrm>
            <a:off x="6705600" y="44958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17" name="Rectangle 14"/>
          <p:cNvSpPr>
            <a:spLocks noChangeArrowheads="1"/>
          </p:cNvSpPr>
          <p:nvPr/>
        </p:nvSpPr>
        <p:spPr bwMode="auto">
          <a:xfrm>
            <a:off x="152400" y="2933700"/>
            <a:ext cx="3048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PC</a:t>
            </a:r>
          </a:p>
        </p:txBody>
      </p:sp>
      <p:sp>
        <p:nvSpPr>
          <p:cNvPr id="47118" name="Rectangle 15"/>
          <p:cNvSpPr>
            <a:spLocks noChangeArrowheads="1"/>
          </p:cNvSpPr>
          <p:nvPr/>
        </p:nvSpPr>
        <p:spPr bwMode="auto">
          <a:xfrm>
            <a:off x="609600" y="2857500"/>
            <a:ext cx="4572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Inst</a:t>
            </a:r>
          </a:p>
          <a:p>
            <a:pPr algn="ctr"/>
            <a:r>
              <a:rPr lang="en-US" sz="1400" dirty="0" err="1">
                <a:latin typeface="Calibri" pitchFamily="34" charset="0"/>
              </a:rPr>
              <a:t>mem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7119" name="Rectangle 16"/>
          <p:cNvSpPr>
            <a:spLocks noChangeArrowheads="1"/>
          </p:cNvSpPr>
          <p:nvPr/>
        </p:nvSpPr>
        <p:spPr bwMode="auto">
          <a:xfrm rot="-5400000">
            <a:off x="2247900" y="28575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Calibri" pitchFamily="34" charset="0"/>
              </a:rPr>
              <a:t>Register file</a:t>
            </a: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47120" name="AutoShape 17"/>
          <p:cNvSpPr>
            <a:spLocks noChangeArrowheads="1"/>
          </p:cNvSpPr>
          <p:nvPr/>
        </p:nvSpPr>
        <p:spPr bwMode="auto">
          <a:xfrm rot="-5400000">
            <a:off x="8286750" y="29146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grpSp>
        <p:nvGrpSpPr>
          <p:cNvPr id="47121" name="Group 18"/>
          <p:cNvGrpSpPr>
            <a:grpSpLocks/>
          </p:cNvGrpSpPr>
          <p:nvPr/>
        </p:nvGrpSpPr>
        <p:grpSpPr bwMode="auto">
          <a:xfrm>
            <a:off x="5562600" y="2743200"/>
            <a:ext cx="531985" cy="1371600"/>
            <a:chOff x="-72" y="2365"/>
            <a:chExt cx="389" cy="1056"/>
          </a:xfrm>
        </p:grpSpPr>
        <p:sp>
          <p:nvSpPr>
            <p:cNvPr id="47243" name="Freeform 19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598 w 672"/>
                <a:gd name="T1" fmla="*/ 854 h 288"/>
                <a:gd name="T2" fmla="*/ 6438 w 672"/>
                <a:gd name="T3" fmla="*/ 0 h 288"/>
                <a:gd name="T4" fmla="*/ 4141 w 672"/>
                <a:gd name="T5" fmla="*/ 0 h 288"/>
                <a:gd name="T6" fmla="*/ 3679 w 672"/>
                <a:gd name="T7" fmla="*/ 285 h 288"/>
                <a:gd name="T8" fmla="*/ 2763 w 672"/>
                <a:gd name="T9" fmla="*/ 285 h 288"/>
                <a:gd name="T10" fmla="*/ 2296 w 672"/>
                <a:gd name="T11" fmla="*/ 0 h 288"/>
                <a:gd name="T12" fmla="*/ 0 w 672"/>
                <a:gd name="T13" fmla="*/ 0 h 288"/>
                <a:gd name="T14" fmla="*/ 1842 w 672"/>
                <a:gd name="T15" fmla="*/ 854 h 288"/>
                <a:gd name="T16" fmla="*/ 4598 w 672"/>
                <a:gd name="T17" fmla="*/ 854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7244" name="Text Box 20"/>
            <p:cNvSpPr txBox="1">
              <a:spLocks noChangeArrowheads="1"/>
            </p:cNvSpPr>
            <p:nvPr/>
          </p:nvSpPr>
          <p:spPr bwMode="auto">
            <a:xfrm>
              <a:off x="96" y="2630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A</a:t>
              </a:r>
            </a:p>
            <a:p>
              <a:r>
                <a:rPr lang="en-US" sz="1400" b="1" dirty="0">
                  <a:latin typeface="Calibri" pitchFamily="34" charset="0"/>
                </a:rPr>
                <a:t>L</a:t>
              </a:r>
            </a:p>
            <a:p>
              <a:r>
                <a:rPr lang="en-US" sz="1400" b="1" dirty="0">
                  <a:latin typeface="Calibri" pitchFamily="34" charset="0"/>
                </a:rPr>
                <a:t>U</a:t>
              </a:r>
            </a:p>
          </p:txBody>
        </p:sp>
      </p:grpSp>
      <p:sp>
        <p:nvSpPr>
          <p:cNvPr id="47122" name="AutoShape 21"/>
          <p:cNvSpPr>
            <a:spLocks noChangeArrowheads="1"/>
          </p:cNvSpPr>
          <p:nvPr/>
        </p:nvSpPr>
        <p:spPr bwMode="auto">
          <a:xfrm rot="5400000" flipH="1">
            <a:off x="171450" y="1047750"/>
            <a:ext cx="7620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X</a:t>
            </a:r>
          </a:p>
        </p:txBody>
      </p:sp>
      <p:sp>
        <p:nvSpPr>
          <p:cNvPr id="47123" name="Rectangle 22"/>
          <p:cNvSpPr>
            <a:spLocks noChangeArrowheads="1"/>
          </p:cNvSpPr>
          <p:nvPr/>
        </p:nvSpPr>
        <p:spPr bwMode="auto">
          <a:xfrm>
            <a:off x="304800" y="18288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1</a:t>
            </a:r>
          </a:p>
        </p:txBody>
      </p:sp>
      <p:sp>
        <p:nvSpPr>
          <p:cNvPr id="47124" name="Rectangle 23"/>
          <p:cNvSpPr>
            <a:spLocks noChangeArrowheads="1"/>
          </p:cNvSpPr>
          <p:nvPr/>
        </p:nvSpPr>
        <p:spPr bwMode="auto">
          <a:xfrm>
            <a:off x="1143000" y="800100"/>
            <a:ext cx="457200" cy="529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125" name="Rectangle 24"/>
          <p:cNvSpPr>
            <a:spLocks noChangeArrowheads="1"/>
          </p:cNvSpPr>
          <p:nvPr/>
        </p:nvSpPr>
        <p:spPr bwMode="auto">
          <a:xfrm>
            <a:off x="39624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126" name="Rectangle 25"/>
          <p:cNvSpPr>
            <a:spLocks noChangeArrowheads="1"/>
          </p:cNvSpPr>
          <p:nvPr/>
        </p:nvSpPr>
        <p:spPr bwMode="auto">
          <a:xfrm>
            <a:off x="7010400" y="2971800"/>
            <a:ext cx="6858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Data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memory</a:t>
            </a:r>
          </a:p>
        </p:txBody>
      </p:sp>
      <p:sp>
        <p:nvSpPr>
          <p:cNvPr id="47127" name="Rectangle 26"/>
          <p:cNvSpPr>
            <a:spLocks noChangeArrowheads="1"/>
          </p:cNvSpPr>
          <p:nvPr/>
        </p:nvSpPr>
        <p:spPr bwMode="auto">
          <a:xfrm>
            <a:off x="7848600" y="762000"/>
            <a:ext cx="457200" cy="533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47128" name="Group 27"/>
          <p:cNvGrpSpPr>
            <a:grpSpLocks/>
          </p:cNvGrpSpPr>
          <p:nvPr/>
        </p:nvGrpSpPr>
        <p:grpSpPr bwMode="auto">
          <a:xfrm>
            <a:off x="609600" y="1828800"/>
            <a:ext cx="427038" cy="762000"/>
            <a:chOff x="624" y="1248"/>
            <a:chExt cx="269" cy="480"/>
          </a:xfrm>
        </p:grpSpPr>
        <p:sp>
          <p:nvSpPr>
            <p:cNvPr id="47241" name="Freeform 28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7242" name="Text Box 29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grpSp>
        <p:nvGrpSpPr>
          <p:cNvPr id="47129" name="Group 30"/>
          <p:cNvGrpSpPr>
            <a:grpSpLocks/>
          </p:cNvGrpSpPr>
          <p:nvPr/>
        </p:nvGrpSpPr>
        <p:grpSpPr bwMode="auto">
          <a:xfrm>
            <a:off x="4876800" y="1600200"/>
            <a:ext cx="427038" cy="762000"/>
            <a:chOff x="624" y="1248"/>
            <a:chExt cx="269" cy="480"/>
          </a:xfrm>
        </p:grpSpPr>
        <p:sp>
          <p:nvSpPr>
            <p:cNvPr id="47239" name="Freeform 31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7240" name="Text Box 32"/>
            <p:cNvSpPr txBox="1">
              <a:spLocks noChangeArrowheads="1"/>
            </p:cNvSpPr>
            <p:nvPr/>
          </p:nvSpPr>
          <p:spPr bwMode="auto">
            <a:xfrm>
              <a:off x="680" y="1346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+</a:t>
              </a:r>
            </a:p>
          </p:txBody>
        </p:sp>
      </p:grpSp>
      <p:sp>
        <p:nvSpPr>
          <p:cNvPr id="47130" name="Line 33"/>
          <p:cNvSpPr>
            <a:spLocks noChangeShapeType="1"/>
          </p:cNvSpPr>
          <p:nvPr/>
        </p:nvSpPr>
        <p:spPr bwMode="auto">
          <a:xfrm>
            <a:off x="1066800" y="328295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31" name="Line 34"/>
          <p:cNvSpPr>
            <a:spLocks noChangeShapeType="1"/>
          </p:cNvSpPr>
          <p:nvPr/>
        </p:nvSpPr>
        <p:spPr bwMode="auto">
          <a:xfrm>
            <a:off x="990600" y="2209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32" name="Line 35"/>
          <p:cNvSpPr>
            <a:spLocks noChangeShapeType="1"/>
          </p:cNvSpPr>
          <p:nvPr/>
        </p:nvSpPr>
        <p:spPr bwMode="auto">
          <a:xfrm flipV="1">
            <a:off x="1066800" y="1447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33" name="Line 36"/>
          <p:cNvSpPr>
            <a:spLocks noChangeShapeType="1"/>
          </p:cNvSpPr>
          <p:nvPr/>
        </p:nvSpPr>
        <p:spPr bwMode="auto">
          <a:xfrm flipH="1">
            <a:off x="714375" y="1447800"/>
            <a:ext cx="428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34" name="Line 37"/>
          <p:cNvSpPr>
            <a:spLocks noChangeShapeType="1"/>
          </p:cNvSpPr>
          <p:nvPr/>
        </p:nvSpPr>
        <p:spPr bwMode="auto">
          <a:xfrm>
            <a:off x="538163" y="1938338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35" name="Line 38"/>
          <p:cNvSpPr>
            <a:spLocks noChangeShapeType="1"/>
          </p:cNvSpPr>
          <p:nvPr/>
        </p:nvSpPr>
        <p:spPr bwMode="auto">
          <a:xfrm flipV="1">
            <a:off x="457200" y="3276600"/>
            <a:ext cx="1524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36" name="Line 39"/>
          <p:cNvSpPr>
            <a:spLocks noChangeShapeType="1"/>
          </p:cNvSpPr>
          <p:nvPr/>
        </p:nvSpPr>
        <p:spPr bwMode="auto">
          <a:xfrm flipV="1">
            <a:off x="533400" y="2438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37" name="Line 40"/>
          <p:cNvSpPr>
            <a:spLocks noChangeShapeType="1"/>
          </p:cNvSpPr>
          <p:nvPr/>
        </p:nvSpPr>
        <p:spPr bwMode="auto">
          <a:xfrm>
            <a:off x="533400" y="24384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38" name="Line 41"/>
          <p:cNvSpPr>
            <a:spLocks noChangeShapeType="1"/>
          </p:cNvSpPr>
          <p:nvPr/>
        </p:nvSpPr>
        <p:spPr bwMode="auto">
          <a:xfrm flipV="1">
            <a:off x="76200" y="12192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39" name="Line 42"/>
          <p:cNvSpPr>
            <a:spLocks noChangeShapeType="1"/>
          </p:cNvSpPr>
          <p:nvPr/>
        </p:nvSpPr>
        <p:spPr bwMode="auto">
          <a:xfrm>
            <a:off x="76200" y="1219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40" name="Line 43"/>
          <p:cNvSpPr>
            <a:spLocks noChangeShapeType="1"/>
          </p:cNvSpPr>
          <p:nvPr/>
        </p:nvSpPr>
        <p:spPr bwMode="auto">
          <a:xfrm>
            <a:off x="76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41" name="Line 44"/>
          <p:cNvSpPr>
            <a:spLocks noChangeShapeType="1"/>
          </p:cNvSpPr>
          <p:nvPr/>
        </p:nvSpPr>
        <p:spPr bwMode="auto">
          <a:xfrm>
            <a:off x="1600200" y="3276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42" name="Line 45"/>
          <p:cNvSpPr>
            <a:spLocks noChangeShapeType="1"/>
          </p:cNvSpPr>
          <p:nvPr/>
        </p:nvSpPr>
        <p:spPr bwMode="auto">
          <a:xfrm>
            <a:off x="1676400" y="2895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43" name="Line 46"/>
          <p:cNvSpPr>
            <a:spLocks noChangeShapeType="1"/>
          </p:cNvSpPr>
          <p:nvPr/>
        </p:nvSpPr>
        <p:spPr bwMode="auto">
          <a:xfrm>
            <a:off x="1676400" y="4267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44" name="Line 47"/>
          <p:cNvSpPr>
            <a:spLocks noChangeShapeType="1"/>
          </p:cNvSpPr>
          <p:nvPr/>
        </p:nvSpPr>
        <p:spPr bwMode="auto">
          <a:xfrm>
            <a:off x="1676400" y="2895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45" name="Line 48"/>
          <p:cNvSpPr>
            <a:spLocks noChangeShapeType="1"/>
          </p:cNvSpPr>
          <p:nvPr/>
        </p:nvSpPr>
        <p:spPr bwMode="auto">
          <a:xfrm>
            <a:off x="1676400" y="3124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46" name="Line 49"/>
          <p:cNvSpPr>
            <a:spLocks noChangeShapeType="1"/>
          </p:cNvSpPr>
          <p:nvPr/>
        </p:nvSpPr>
        <p:spPr bwMode="auto">
          <a:xfrm>
            <a:off x="3581400" y="36576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47" name="Line 50"/>
          <p:cNvSpPr>
            <a:spLocks noChangeShapeType="1"/>
          </p:cNvSpPr>
          <p:nvPr/>
        </p:nvSpPr>
        <p:spPr bwMode="auto">
          <a:xfrm>
            <a:off x="3581400" y="3048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48" name="Line 51"/>
          <p:cNvSpPr>
            <a:spLocks noChangeShapeType="1"/>
          </p:cNvSpPr>
          <p:nvPr/>
        </p:nvSpPr>
        <p:spPr bwMode="auto">
          <a:xfrm>
            <a:off x="4419600" y="3657600"/>
            <a:ext cx="685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49" name="Line 52"/>
          <p:cNvSpPr>
            <a:spLocks noChangeShapeType="1"/>
          </p:cNvSpPr>
          <p:nvPr/>
        </p:nvSpPr>
        <p:spPr bwMode="auto">
          <a:xfrm>
            <a:off x="4419600" y="3124200"/>
            <a:ext cx="685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50" name="Line 53"/>
          <p:cNvSpPr>
            <a:spLocks noChangeShapeType="1"/>
          </p:cNvSpPr>
          <p:nvPr/>
        </p:nvSpPr>
        <p:spPr bwMode="auto">
          <a:xfrm flipV="1">
            <a:off x="1600200" y="22098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51" name="Line 54"/>
          <p:cNvSpPr>
            <a:spLocks noChangeShapeType="1"/>
          </p:cNvSpPr>
          <p:nvPr/>
        </p:nvSpPr>
        <p:spPr bwMode="auto">
          <a:xfrm>
            <a:off x="4419600" y="2209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52" name="Line 55"/>
          <p:cNvSpPr>
            <a:spLocks noChangeShapeType="1"/>
          </p:cNvSpPr>
          <p:nvPr/>
        </p:nvSpPr>
        <p:spPr bwMode="auto">
          <a:xfrm>
            <a:off x="4419600" y="4267200"/>
            <a:ext cx="685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53" name="Line 56"/>
          <p:cNvSpPr>
            <a:spLocks noChangeShapeType="1"/>
          </p:cNvSpPr>
          <p:nvPr/>
        </p:nvSpPr>
        <p:spPr bwMode="auto">
          <a:xfrm flipV="1">
            <a:off x="4648200" y="17526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54" name="Line 57"/>
          <p:cNvSpPr>
            <a:spLocks noChangeShapeType="1"/>
          </p:cNvSpPr>
          <p:nvPr/>
        </p:nvSpPr>
        <p:spPr bwMode="auto">
          <a:xfrm>
            <a:off x="4648200" y="1752600"/>
            <a:ext cx="228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55" name="AutoShape 58"/>
          <p:cNvSpPr>
            <a:spLocks noChangeArrowheads="1"/>
          </p:cNvSpPr>
          <p:nvPr/>
        </p:nvSpPr>
        <p:spPr bwMode="auto">
          <a:xfrm rot="-5400000">
            <a:off x="47815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sp>
        <p:nvSpPr>
          <p:cNvPr id="47156" name="Line 59"/>
          <p:cNvSpPr>
            <a:spLocks noChangeShapeType="1"/>
          </p:cNvSpPr>
          <p:nvPr/>
        </p:nvSpPr>
        <p:spPr bwMode="auto">
          <a:xfrm>
            <a:off x="5257800" y="1981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57" name="Line 60"/>
          <p:cNvSpPr>
            <a:spLocks noChangeShapeType="1"/>
          </p:cNvSpPr>
          <p:nvPr/>
        </p:nvSpPr>
        <p:spPr bwMode="auto">
          <a:xfrm>
            <a:off x="67056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58" name="Line 61"/>
          <p:cNvSpPr>
            <a:spLocks noChangeShapeType="1"/>
          </p:cNvSpPr>
          <p:nvPr/>
        </p:nvSpPr>
        <p:spPr bwMode="auto">
          <a:xfrm flipV="1">
            <a:off x="6934200" y="2819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59" name="Line 62"/>
          <p:cNvSpPr>
            <a:spLocks noChangeShapeType="1"/>
          </p:cNvSpPr>
          <p:nvPr/>
        </p:nvSpPr>
        <p:spPr bwMode="auto">
          <a:xfrm>
            <a:off x="6934200" y="2819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60" name="Line 63"/>
          <p:cNvSpPr>
            <a:spLocks noChangeShapeType="1"/>
          </p:cNvSpPr>
          <p:nvPr/>
        </p:nvSpPr>
        <p:spPr bwMode="auto">
          <a:xfrm>
            <a:off x="7696200" y="3352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61" name="Line 64"/>
          <p:cNvSpPr>
            <a:spLocks noChangeShapeType="1"/>
          </p:cNvSpPr>
          <p:nvPr/>
        </p:nvSpPr>
        <p:spPr bwMode="auto">
          <a:xfrm>
            <a:off x="8305800" y="3352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62" name="Line 65"/>
          <p:cNvSpPr>
            <a:spLocks noChangeShapeType="1"/>
          </p:cNvSpPr>
          <p:nvPr/>
        </p:nvSpPr>
        <p:spPr bwMode="auto">
          <a:xfrm>
            <a:off x="8305800" y="2819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63" name="Line 66"/>
          <p:cNvSpPr>
            <a:spLocks noChangeShapeType="1"/>
          </p:cNvSpPr>
          <p:nvPr/>
        </p:nvSpPr>
        <p:spPr bwMode="auto">
          <a:xfrm>
            <a:off x="4495800" y="36576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64" name="Line 67"/>
          <p:cNvSpPr>
            <a:spLocks noChangeShapeType="1"/>
          </p:cNvSpPr>
          <p:nvPr/>
        </p:nvSpPr>
        <p:spPr bwMode="auto">
          <a:xfrm>
            <a:off x="4495800" y="4495800"/>
            <a:ext cx="17526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65" name="Line 68"/>
          <p:cNvSpPr>
            <a:spLocks noChangeShapeType="1"/>
          </p:cNvSpPr>
          <p:nvPr/>
        </p:nvSpPr>
        <p:spPr bwMode="auto">
          <a:xfrm>
            <a:off x="2286000" y="38862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66" name="Line 69"/>
          <p:cNvSpPr>
            <a:spLocks noChangeShapeType="1"/>
          </p:cNvSpPr>
          <p:nvPr/>
        </p:nvSpPr>
        <p:spPr bwMode="auto">
          <a:xfrm>
            <a:off x="6705600" y="1981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67" name="Line 70"/>
          <p:cNvSpPr>
            <a:spLocks noChangeShapeType="1"/>
          </p:cNvSpPr>
          <p:nvPr/>
        </p:nvSpPr>
        <p:spPr bwMode="auto">
          <a:xfrm flipV="1">
            <a:off x="6934200" y="990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68" name="Line 71"/>
          <p:cNvSpPr>
            <a:spLocks noChangeShapeType="1"/>
          </p:cNvSpPr>
          <p:nvPr/>
        </p:nvSpPr>
        <p:spPr bwMode="auto">
          <a:xfrm flipH="1">
            <a:off x="719138" y="990600"/>
            <a:ext cx="6215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69" name="Text Box 72"/>
          <p:cNvSpPr txBox="1">
            <a:spLocks noChangeArrowheads="1"/>
          </p:cNvSpPr>
          <p:nvPr/>
        </p:nvSpPr>
        <p:spPr bwMode="auto">
          <a:xfrm>
            <a:off x="1143000" y="6035675"/>
            <a:ext cx="532262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IF/</a:t>
            </a:r>
          </a:p>
          <a:p>
            <a:r>
              <a:rPr lang="en-US" b="1" dirty="0">
                <a:latin typeface="Calibri" pitchFamily="34" charset="0"/>
              </a:rPr>
              <a:t>ID</a:t>
            </a:r>
          </a:p>
        </p:txBody>
      </p:sp>
      <p:sp>
        <p:nvSpPr>
          <p:cNvPr id="47170" name="Text Box 73"/>
          <p:cNvSpPr txBox="1">
            <a:spLocks noChangeArrowheads="1"/>
          </p:cNvSpPr>
          <p:nvPr/>
        </p:nvSpPr>
        <p:spPr bwMode="auto">
          <a:xfrm>
            <a:off x="3733800" y="6035675"/>
            <a:ext cx="612668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ID/</a:t>
            </a:r>
          </a:p>
          <a:p>
            <a:r>
              <a:rPr lang="en-US" b="1" dirty="0">
                <a:latin typeface="Calibri" pitchFamily="34" charset="0"/>
              </a:rPr>
              <a:t>EX</a:t>
            </a:r>
          </a:p>
        </p:txBody>
      </p:sp>
      <p:sp>
        <p:nvSpPr>
          <p:cNvPr id="47171" name="Text Box 74"/>
          <p:cNvSpPr txBox="1">
            <a:spLocks noChangeArrowheads="1"/>
          </p:cNvSpPr>
          <p:nvPr/>
        </p:nvSpPr>
        <p:spPr bwMode="auto">
          <a:xfrm>
            <a:off x="6016240" y="6035675"/>
            <a:ext cx="867545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EX/</a:t>
            </a:r>
          </a:p>
          <a:p>
            <a:pPr algn="ctr"/>
            <a:r>
              <a:rPr lang="en-US" b="1" dirty="0" err="1">
                <a:latin typeface="Calibri" pitchFamily="34" charset="0"/>
              </a:rPr>
              <a:t>Mem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7173" name="Line 76"/>
          <p:cNvSpPr>
            <a:spLocks noChangeShapeType="1"/>
          </p:cNvSpPr>
          <p:nvPr/>
        </p:nvSpPr>
        <p:spPr bwMode="auto">
          <a:xfrm>
            <a:off x="4410075" y="5410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74" name="Line 77"/>
          <p:cNvSpPr>
            <a:spLocks noChangeShapeType="1"/>
          </p:cNvSpPr>
          <p:nvPr/>
        </p:nvSpPr>
        <p:spPr bwMode="auto">
          <a:xfrm>
            <a:off x="6705600" y="5410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75" name="AutoShape 78"/>
          <p:cNvSpPr>
            <a:spLocks noChangeArrowheads="1"/>
          </p:cNvSpPr>
          <p:nvPr/>
        </p:nvSpPr>
        <p:spPr bwMode="auto">
          <a:xfrm rot="-5400000">
            <a:off x="1562100" y="3336925"/>
            <a:ext cx="533400" cy="190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X</a:t>
            </a:r>
          </a:p>
        </p:txBody>
      </p:sp>
      <p:sp>
        <p:nvSpPr>
          <p:cNvPr id="47176" name="Line 79"/>
          <p:cNvSpPr>
            <a:spLocks noChangeShapeType="1"/>
          </p:cNvSpPr>
          <p:nvPr/>
        </p:nvSpPr>
        <p:spPr bwMode="auto">
          <a:xfrm>
            <a:off x="1676400" y="5410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77" name="Rectangle 80"/>
          <p:cNvSpPr>
            <a:spLocks noChangeArrowheads="1"/>
          </p:cNvSpPr>
          <p:nvPr/>
        </p:nvSpPr>
        <p:spPr bwMode="auto">
          <a:xfrm>
            <a:off x="3962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47178" name="Rectangle 81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  </a:t>
            </a:r>
          </a:p>
        </p:txBody>
      </p:sp>
      <p:sp>
        <p:nvSpPr>
          <p:cNvPr id="47179" name="Rectangle 82"/>
          <p:cNvSpPr>
            <a:spLocks noChangeArrowheads="1"/>
          </p:cNvSpPr>
          <p:nvPr/>
        </p:nvSpPr>
        <p:spPr bwMode="auto">
          <a:xfrm>
            <a:off x="3962400" y="3505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</a:t>
            </a:r>
          </a:p>
        </p:txBody>
      </p:sp>
      <p:sp>
        <p:nvSpPr>
          <p:cNvPr id="47180" name="Rectangle 83"/>
          <p:cNvSpPr>
            <a:spLocks noChangeArrowheads="1"/>
          </p:cNvSpPr>
          <p:nvPr/>
        </p:nvSpPr>
        <p:spPr bwMode="auto">
          <a:xfrm>
            <a:off x="3962400" y="2895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</a:t>
            </a:r>
          </a:p>
        </p:txBody>
      </p:sp>
      <p:sp>
        <p:nvSpPr>
          <p:cNvPr id="47181" name="Rectangle 84"/>
          <p:cNvSpPr>
            <a:spLocks noChangeArrowheads="1"/>
          </p:cNvSpPr>
          <p:nvPr/>
        </p:nvSpPr>
        <p:spPr bwMode="auto">
          <a:xfrm>
            <a:off x="39624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 </a:t>
            </a:r>
          </a:p>
        </p:txBody>
      </p:sp>
      <p:sp>
        <p:nvSpPr>
          <p:cNvPr id="47182" name="Rectangle 85"/>
          <p:cNvSpPr>
            <a:spLocks noChangeArrowheads="1"/>
          </p:cNvSpPr>
          <p:nvPr/>
        </p:nvSpPr>
        <p:spPr bwMode="auto">
          <a:xfrm>
            <a:off x="1143000" y="2057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alibri" pitchFamily="34" charset="0"/>
              </a:rPr>
              <a:t>  </a:t>
            </a:r>
          </a:p>
        </p:txBody>
      </p:sp>
      <p:sp>
        <p:nvSpPr>
          <p:cNvPr id="47183" name="Rectangle 86"/>
          <p:cNvSpPr>
            <a:spLocks noChangeArrowheads="1"/>
          </p:cNvSpPr>
          <p:nvPr/>
        </p:nvSpPr>
        <p:spPr bwMode="auto">
          <a:xfrm>
            <a:off x="6248400" y="1828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>
              <a:latin typeface="Calibri" pitchFamily="34" charset="0"/>
            </a:endParaRPr>
          </a:p>
        </p:txBody>
      </p:sp>
      <p:sp>
        <p:nvSpPr>
          <p:cNvPr id="47184" name="Rectangle 87"/>
          <p:cNvSpPr>
            <a:spLocks noChangeArrowheads="1"/>
          </p:cNvSpPr>
          <p:nvPr/>
        </p:nvSpPr>
        <p:spPr bwMode="auto">
          <a:xfrm>
            <a:off x="62484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111 </a:t>
            </a:r>
          </a:p>
        </p:txBody>
      </p:sp>
      <p:sp>
        <p:nvSpPr>
          <p:cNvPr id="47185" name="Rectangle 88"/>
          <p:cNvSpPr>
            <a:spLocks noChangeArrowheads="1"/>
          </p:cNvSpPr>
          <p:nvPr/>
        </p:nvSpPr>
        <p:spPr bwMode="auto">
          <a:xfrm>
            <a:off x="62484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</a:t>
            </a:r>
            <a:r>
              <a:rPr lang="en-US" sz="1600" b="1" dirty="0" err="1">
                <a:latin typeface="Calibri" pitchFamily="34" charset="0"/>
              </a:rPr>
              <a:t>sw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47186" name="Rectangle 89"/>
          <p:cNvSpPr>
            <a:spLocks noChangeArrowheads="1"/>
          </p:cNvSpPr>
          <p:nvPr/>
        </p:nvSpPr>
        <p:spPr bwMode="auto">
          <a:xfrm>
            <a:off x="6248400" y="4343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 </a:t>
            </a:r>
          </a:p>
        </p:txBody>
      </p:sp>
      <p:sp>
        <p:nvSpPr>
          <p:cNvPr id="47187" name="Rectangle 90"/>
          <p:cNvSpPr>
            <a:spLocks noChangeArrowheads="1"/>
          </p:cNvSpPr>
          <p:nvPr/>
        </p:nvSpPr>
        <p:spPr bwMode="auto">
          <a:xfrm>
            <a:off x="7848600" y="5257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noop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47188" name="Rectangle 91"/>
          <p:cNvSpPr>
            <a:spLocks noChangeArrowheads="1"/>
          </p:cNvSpPr>
          <p:nvPr/>
        </p:nvSpPr>
        <p:spPr bwMode="auto">
          <a:xfrm>
            <a:off x="7848600" y="2667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47189" name="Rectangle 92"/>
          <p:cNvSpPr>
            <a:spLocks noChangeArrowheads="1"/>
          </p:cNvSpPr>
          <p:nvPr/>
        </p:nvSpPr>
        <p:spPr bwMode="auto">
          <a:xfrm>
            <a:off x="7848600" y="3200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  </a:t>
            </a:r>
          </a:p>
        </p:txBody>
      </p:sp>
      <p:sp>
        <p:nvSpPr>
          <p:cNvPr id="47190" name="Line 93"/>
          <p:cNvSpPr>
            <a:spLocks noChangeShapeType="1"/>
          </p:cNvSpPr>
          <p:nvPr/>
        </p:nvSpPr>
        <p:spPr bwMode="auto">
          <a:xfrm>
            <a:off x="8939213" y="3048000"/>
            <a:ext cx="128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91" name="Line 94"/>
          <p:cNvSpPr>
            <a:spLocks noChangeShapeType="1"/>
          </p:cNvSpPr>
          <p:nvPr/>
        </p:nvSpPr>
        <p:spPr bwMode="auto">
          <a:xfrm>
            <a:off x="9067800" y="30480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192" name="Rectangle 95"/>
          <p:cNvSpPr>
            <a:spLocks noChangeArrowheads="1"/>
          </p:cNvSpPr>
          <p:nvPr/>
        </p:nvSpPr>
        <p:spPr bwMode="auto">
          <a:xfrm>
            <a:off x="6248400" y="2438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47193" name="Rectangle 96"/>
          <p:cNvSpPr>
            <a:spLocks noChangeArrowheads="1"/>
          </p:cNvSpPr>
          <p:nvPr/>
        </p:nvSpPr>
        <p:spPr bwMode="auto">
          <a:xfrm rot="5400000">
            <a:off x="609600" y="30480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</a:t>
            </a:r>
          </a:p>
        </p:txBody>
      </p:sp>
      <p:sp>
        <p:nvSpPr>
          <p:cNvPr id="47194" name="Rectangle 97"/>
          <p:cNvSpPr>
            <a:spLocks noChangeArrowheads="1"/>
          </p:cNvSpPr>
          <p:nvPr/>
        </p:nvSpPr>
        <p:spPr bwMode="auto">
          <a:xfrm>
            <a:off x="3200400" y="2819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7</a:t>
            </a:r>
          </a:p>
        </p:txBody>
      </p:sp>
      <p:sp>
        <p:nvSpPr>
          <p:cNvPr id="47195" name="Rectangle 98"/>
          <p:cNvSpPr>
            <a:spLocks noChangeArrowheads="1"/>
          </p:cNvSpPr>
          <p:nvPr/>
        </p:nvSpPr>
        <p:spPr bwMode="auto">
          <a:xfrm>
            <a:off x="3200400" y="30480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21</a:t>
            </a:r>
          </a:p>
        </p:txBody>
      </p:sp>
      <p:sp>
        <p:nvSpPr>
          <p:cNvPr id="47196" name="Rectangle 99"/>
          <p:cNvSpPr>
            <a:spLocks noChangeArrowheads="1"/>
          </p:cNvSpPr>
          <p:nvPr/>
        </p:nvSpPr>
        <p:spPr bwMode="auto">
          <a:xfrm>
            <a:off x="3200400" y="3276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11</a:t>
            </a:r>
          </a:p>
        </p:txBody>
      </p:sp>
      <p:sp>
        <p:nvSpPr>
          <p:cNvPr id="47197" name="Rectangle 100"/>
          <p:cNvSpPr>
            <a:spLocks noChangeArrowheads="1"/>
          </p:cNvSpPr>
          <p:nvPr/>
        </p:nvSpPr>
        <p:spPr bwMode="auto">
          <a:xfrm>
            <a:off x="3200400" y="3505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-32 </a:t>
            </a:r>
          </a:p>
        </p:txBody>
      </p:sp>
      <p:sp>
        <p:nvSpPr>
          <p:cNvPr id="47198" name="Rectangle 101"/>
          <p:cNvSpPr>
            <a:spLocks noChangeArrowheads="1"/>
          </p:cNvSpPr>
          <p:nvPr/>
        </p:nvSpPr>
        <p:spPr bwMode="auto">
          <a:xfrm>
            <a:off x="3200400" y="2590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14</a:t>
            </a:r>
          </a:p>
        </p:txBody>
      </p:sp>
      <p:sp>
        <p:nvSpPr>
          <p:cNvPr id="47199" name="Rectangle 102"/>
          <p:cNvSpPr>
            <a:spLocks noChangeArrowheads="1"/>
          </p:cNvSpPr>
          <p:nvPr/>
        </p:nvSpPr>
        <p:spPr bwMode="auto">
          <a:xfrm>
            <a:off x="3200400" y="3733800"/>
            <a:ext cx="304800" cy="228600"/>
          </a:xfrm>
          <a:prstGeom prst="rect">
            <a:avLst/>
          </a:prstGeom>
          <a:solidFill>
            <a:srgbClr val="33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99</a:t>
            </a:r>
          </a:p>
        </p:txBody>
      </p:sp>
      <p:sp>
        <p:nvSpPr>
          <p:cNvPr id="47200" name="Rectangle 103"/>
          <p:cNvSpPr>
            <a:spLocks noChangeArrowheads="1"/>
          </p:cNvSpPr>
          <p:nvPr/>
        </p:nvSpPr>
        <p:spPr bwMode="auto">
          <a:xfrm>
            <a:off x="3200400" y="23622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0</a:t>
            </a:r>
          </a:p>
        </p:txBody>
      </p:sp>
      <p:sp>
        <p:nvSpPr>
          <p:cNvPr id="47201" name="Rectangle 104"/>
          <p:cNvSpPr>
            <a:spLocks noChangeArrowheads="1"/>
          </p:cNvSpPr>
          <p:nvPr/>
        </p:nvSpPr>
        <p:spPr bwMode="auto">
          <a:xfrm>
            <a:off x="3200400" y="3962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 22</a:t>
            </a:r>
          </a:p>
        </p:txBody>
      </p:sp>
      <p:sp>
        <p:nvSpPr>
          <p:cNvPr id="47202" name="Rectangle 105"/>
          <p:cNvSpPr>
            <a:spLocks noChangeArrowheads="1"/>
          </p:cNvSpPr>
          <p:nvPr/>
        </p:nvSpPr>
        <p:spPr bwMode="auto">
          <a:xfrm>
            <a:off x="2957513" y="2828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R2</a:t>
            </a:r>
          </a:p>
        </p:txBody>
      </p:sp>
      <p:sp>
        <p:nvSpPr>
          <p:cNvPr id="47203" name="Rectangle 106"/>
          <p:cNvSpPr>
            <a:spLocks noChangeArrowheads="1"/>
          </p:cNvSpPr>
          <p:nvPr/>
        </p:nvSpPr>
        <p:spPr bwMode="auto">
          <a:xfrm>
            <a:off x="2957513" y="3057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R3</a:t>
            </a:r>
          </a:p>
        </p:txBody>
      </p:sp>
      <p:sp>
        <p:nvSpPr>
          <p:cNvPr id="47204" name="Rectangle 107"/>
          <p:cNvSpPr>
            <a:spLocks noChangeArrowheads="1"/>
          </p:cNvSpPr>
          <p:nvPr/>
        </p:nvSpPr>
        <p:spPr bwMode="auto">
          <a:xfrm>
            <a:off x="2957513" y="3286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R4</a:t>
            </a:r>
          </a:p>
        </p:txBody>
      </p:sp>
      <p:sp>
        <p:nvSpPr>
          <p:cNvPr id="47205" name="Rectangle 108"/>
          <p:cNvSpPr>
            <a:spLocks noChangeArrowheads="1"/>
          </p:cNvSpPr>
          <p:nvPr/>
        </p:nvSpPr>
        <p:spPr bwMode="auto">
          <a:xfrm>
            <a:off x="2957513" y="3514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R5</a:t>
            </a:r>
          </a:p>
        </p:txBody>
      </p:sp>
      <p:sp>
        <p:nvSpPr>
          <p:cNvPr id="47206" name="Rectangle 109"/>
          <p:cNvSpPr>
            <a:spLocks noChangeArrowheads="1"/>
          </p:cNvSpPr>
          <p:nvPr/>
        </p:nvSpPr>
        <p:spPr bwMode="auto">
          <a:xfrm>
            <a:off x="2957513" y="2600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R1</a:t>
            </a:r>
          </a:p>
        </p:txBody>
      </p:sp>
      <p:sp>
        <p:nvSpPr>
          <p:cNvPr id="47207" name="Rectangle 110"/>
          <p:cNvSpPr>
            <a:spLocks noChangeArrowheads="1"/>
          </p:cNvSpPr>
          <p:nvPr/>
        </p:nvSpPr>
        <p:spPr bwMode="auto">
          <a:xfrm>
            <a:off x="2957513" y="3743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R6</a:t>
            </a:r>
          </a:p>
        </p:txBody>
      </p:sp>
      <p:sp>
        <p:nvSpPr>
          <p:cNvPr id="47208" name="Rectangle 111"/>
          <p:cNvSpPr>
            <a:spLocks noChangeArrowheads="1"/>
          </p:cNvSpPr>
          <p:nvPr/>
        </p:nvSpPr>
        <p:spPr bwMode="auto">
          <a:xfrm>
            <a:off x="2957513" y="2371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R0</a:t>
            </a:r>
          </a:p>
        </p:txBody>
      </p:sp>
      <p:sp>
        <p:nvSpPr>
          <p:cNvPr id="47209" name="Rectangle 112"/>
          <p:cNvSpPr>
            <a:spLocks noChangeArrowheads="1"/>
          </p:cNvSpPr>
          <p:nvPr/>
        </p:nvSpPr>
        <p:spPr bwMode="auto">
          <a:xfrm>
            <a:off x="2957513" y="3971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latin typeface="Calibri" pitchFamily="34" charset="0"/>
              </a:rPr>
              <a:t>R7</a:t>
            </a:r>
          </a:p>
        </p:txBody>
      </p:sp>
      <p:sp>
        <p:nvSpPr>
          <p:cNvPr id="47210" name="Text Box 113"/>
          <p:cNvSpPr txBox="1">
            <a:spLocks noChangeArrowheads="1"/>
          </p:cNvSpPr>
          <p:nvPr/>
        </p:nvSpPr>
        <p:spPr bwMode="auto">
          <a:xfrm>
            <a:off x="2228850" y="2662238"/>
            <a:ext cx="48109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regA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47211" name="Text Box 114"/>
          <p:cNvSpPr txBox="1">
            <a:spLocks noChangeArrowheads="1"/>
          </p:cNvSpPr>
          <p:nvPr/>
        </p:nvSpPr>
        <p:spPr bwMode="auto">
          <a:xfrm>
            <a:off x="2233613" y="2886075"/>
            <a:ext cx="47468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alibri" pitchFamily="34" charset="0"/>
              </a:rPr>
              <a:t>regB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47212" name="Rectangle 115"/>
          <p:cNvSpPr>
            <a:spLocks noChangeArrowheads="1"/>
          </p:cNvSpPr>
          <p:nvPr/>
        </p:nvSpPr>
        <p:spPr bwMode="auto">
          <a:xfrm>
            <a:off x="19812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213" name="Rectangle 116"/>
          <p:cNvSpPr>
            <a:spLocks noChangeArrowheads="1"/>
          </p:cNvSpPr>
          <p:nvPr/>
        </p:nvSpPr>
        <p:spPr bwMode="auto">
          <a:xfrm>
            <a:off x="22098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  </a:t>
            </a:r>
          </a:p>
        </p:txBody>
      </p:sp>
      <p:sp>
        <p:nvSpPr>
          <p:cNvPr id="47214" name="Rectangle 117"/>
          <p:cNvSpPr>
            <a:spLocks noChangeArrowheads="1"/>
          </p:cNvSpPr>
          <p:nvPr/>
        </p:nvSpPr>
        <p:spPr bwMode="auto">
          <a:xfrm>
            <a:off x="2438400" y="3314700"/>
            <a:ext cx="2286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 </a:t>
            </a:r>
          </a:p>
        </p:txBody>
      </p:sp>
      <p:sp>
        <p:nvSpPr>
          <p:cNvPr id="47215" name="Line 118"/>
          <p:cNvSpPr>
            <a:spLocks noChangeShapeType="1"/>
          </p:cNvSpPr>
          <p:nvPr/>
        </p:nvSpPr>
        <p:spPr bwMode="auto">
          <a:xfrm>
            <a:off x="2667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216" name="Line 119"/>
          <p:cNvSpPr>
            <a:spLocks noChangeShapeType="1"/>
          </p:cNvSpPr>
          <p:nvPr/>
        </p:nvSpPr>
        <p:spPr bwMode="auto">
          <a:xfrm flipH="1">
            <a:off x="4800600" y="5105400"/>
            <a:ext cx="426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217" name="Line 120"/>
          <p:cNvSpPr>
            <a:spLocks noChangeShapeType="1"/>
          </p:cNvSpPr>
          <p:nvPr/>
        </p:nvSpPr>
        <p:spPr bwMode="auto">
          <a:xfrm flipV="1">
            <a:off x="2286000" y="38862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218" name="Text Box 121"/>
          <p:cNvSpPr txBox="1">
            <a:spLocks noChangeArrowheads="1"/>
          </p:cNvSpPr>
          <p:nvPr/>
        </p:nvSpPr>
        <p:spPr bwMode="auto">
          <a:xfrm>
            <a:off x="2209800" y="3657600"/>
            <a:ext cx="471488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latin typeface="Calibri" pitchFamily="34" charset="0"/>
              </a:rPr>
              <a:t>data</a:t>
            </a:r>
          </a:p>
        </p:txBody>
      </p:sp>
      <p:sp>
        <p:nvSpPr>
          <p:cNvPr id="47219" name="Text Box 122"/>
          <p:cNvSpPr txBox="1">
            <a:spLocks noChangeArrowheads="1"/>
          </p:cNvSpPr>
          <p:nvPr/>
        </p:nvSpPr>
        <p:spPr bwMode="auto">
          <a:xfrm>
            <a:off x="1963738" y="2540000"/>
            <a:ext cx="2603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 </a:t>
            </a:r>
          </a:p>
        </p:txBody>
      </p:sp>
      <p:sp>
        <p:nvSpPr>
          <p:cNvPr id="47220" name="AutoShape 123"/>
          <p:cNvSpPr>
            <a:spLocks noChangeArrowheads="1"/>
          </p:cNvSpPr>
          <p:nvPr/>
        </p:nvSpPr>
        <p:spPr bwMode="auto">
          <a:xfrm rot="-5400000">
            <a:off x="4781550" y="27622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M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U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X</a:t>
            </a:r>
          </a:p>
        </p:txBody>
      </p:sp>
      <p:grpSp>
        <p:nvGrpSpPr>
          <p:cNvPr id="47221" name="Group 124"/>
          <p:cNvGrpSpPr>
            <a:grpSpLocks/>
          </p:cNvGrpSpPr>
          <p:nvPr/>
        </p:nvGrpSpPr>
        <p:grpSpPr bwMode="auto">
          <a:xfrm>
            <a:off x="3962400" y="5715000"/>
            <a:ext cx="4343400" cy="381000"/>
            <a:chOff x="2496" y="3600"/>
            <a:chExt cx="2736" cy="240"/>
          </a:xfrm>
        </p:grpSpPr>
        <p:sp>
          <p:nvSpPr>
            <p:cNvPr id="47236" name="Rectangle 125"/>
            <p:cNvSpPr>
              <a:spLocks noChangeArrowheads="1"/>
            </p:cNvSpPr>
            <p:nvPr/>
          </p:nvSpPr>
          <p:spPr bwMode="auto">
            <a:xfrm>
              <a:off x="2496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  </a:t>
              </a:r>
            </a:p>
          </p:txBody>
        </p:sp>
        <p:sp>
          <p:nvSpPr>
            <p:cNvPr id="47237" name="Rectangle 126"/>
            <p:cNvSpPr>
              <a:spLocks noChangeArrowheads="1"/>
            </p:cNvSpPr>
            <p:nvPr/>
          </p:nvSpPr>
          <p:spPr bwMode="auto">
            <a:xfrm>
              <a:off x="3936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H3 </a:t>
              </a:r>
            </a:p>
          </p:txBody>
        </p:sp>
        <p:sp>
          <p:nvSpPr>
            <p:cNvPr id="47238" name="Rectangle 127"/>
            <p:cNvSpPr>
              <a:spLocks noChangeArrowheads="1"/>
            </p:cNvSpPr>
            <p:nvPr/>
          </p:nvSpPr>
          <p:spPr bwMode="auto">
            <a:xfrm>
              <a:off x="4944" y="3600"/>
              <a:ext cx="288" cy="240"/>
            </a:xfrm>
            <a:prstGeom prst="rect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 </a:t>
              </a:r>
            </a:p>
          </p:txBody>
        </p:sp>
      </p:grpSp>
      <p:sp>
        <p:nvSpPr>
          <p:cNvPr id="47222" name="Line 128"/>
          <p:cNvSpPr>
            <a:spLocks noChangeShapeType="1"/>
          </p:cNvSpPr>
          <p:nvPr/>
        </p:nvSpPr>
        <p:spPr bwMode="auto">
          <a:xfrm flipH="1">
            <a:off x="4953000" y="28194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223" name="Line 129"/>
          <p:cNvSpPr>
            <a:spLocks noChangeShapeType="1"/>
          </p:cNvSpPr>
          <p:nvPr/>
        </p:nvSpPr>
        <p:spPr bwMode="auto">
          <a:xfrm flipH="1">
            <a:off x="4953000" y="40386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224" name="Line 130"/>
          <p:cNvSpPr>
            <a:spLocks noChangeShapeType="1"/>
          </p:cNvSpPr>
          <p:nvPr/>
        </p:nvSpPr>
        <p:spPr bwMode="auto">
          <a:xfrm>
            <a:off x="4953000" y="2819400"/>
            <a:ext cx="0" cy="2057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225" name="Line 131"/>
          <p:cNvSpPr>
            <a:spLocks noChangeShapeType="1"/>
          </p:cNvSpPr>
          <p:nvPr/>
        </p:nvSpPr>
        <p:spPr bwMode="auto">
          <a:xfrm>
            <a:off x="4953000" y="4876800"/>
            <a:ext cx="1905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226" name="Line 132"/>
          <p:cNvSpPr>
            <a:spLocks noChangeShapeType="1"/>
          </p:cNvSpPr>
          <p:nvPr/>
        </p:nvSpPr>
        <p:spPr bwMode="auto">
          <a:xfrm flipV="1">
            <a:off x="6858000" y="3429000"/>
            <a:ext cx="0" cy="1447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227" name="Line 133"/>
          <p:cNvSpPr>
            <a:spLocks noChangeShapeType="1"/>
          </p:cNvSpPr>
          <p:nvPr/>
        </p:nvSpPr>
        <p:spPr bwMode="auto">
          <a:xfrm flipH="1">
            <a:off x="4800600" y="2590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228" name="Line 134"/>
          <p:cNvSpPr>
            <a:spLocks noChangeShapeType="1"/>
          </p:cNvSpPr>
          <p:nvPr/>
        </p:nvSpPr>
        <p:spPr bwMode="auto">
          <a:xfrm flipH="1">
            <a:off x="4800600" y="3810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229" name="Line 135"/>
          <p:cNvSpPr>
            <a:spLocks noChangeShapeType="1"/>
          </p:cNvSpPr>
          <p:nvPr/>
        </p:nvSpPr>
        <p:spPr bwMode="auto">
          <a:xfrm>
            <a:off x="4800600" y="25908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230" name="Text Box 136"/>
          <p:cNvSpPr txBox="1">
            <a:spLocks noChangeArrowheads="1"/>
          </p:cNvSpPr>
          <p:nvPr/>
        </p:nvSpPr>
        <p:spPr bwMode="auto">
          <a:xfrm>
            <a:off x="3635375" y="76200"/>
            <a:ext cx="1920013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End of cycle 8</a:t>
            </a:r>
          </a:p>
        </p:txBody>
      </p:sp>
      <p:sp>
        <p:nvSpPr>
          <p:cNvPr id="47231" name="Text Box 137"/>
          <p:cNvSpPr txBox="1">
            <a:spLocks noChangeArrowheads="1"/>
          </p:cNvSpPr>
          <p:nvPr/>
        </p:nvSpPr>
        <p:spPr bwMode="auto">
          <a:xfrm>
            <a:off x="1965325" y="2479675"/>
            <a:ext cx="1841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b="1" dirty="0">
              <a:latin typeface="Calibri" pitchFamily="34" charset="0"/>
            </a:endParaRPr>
          </a:p>
        </p:txBody>
      </p:sp>
      <p:sp>
        <p:nvSpPr>
          <p:cNvPr id="47232" name="Text Box 138"/>
          <p:cNvSpPr txBox="1">
            <a:spLocks noChangeArrowheads="1"/>
          </p:cNvSpPr>
          <p:nvPr/>
        </p:nvSpPr>
        <p:spPr bwMode="auto">
          <a:xfrm>
            <a:off x="2041525" y="2479675"/>
            <a:ext cx="2603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 </a:t>
            </a:r>
          </a:p>
        </p:txBody>
      </p:sp>
      <p:sp>
        <p:nvSpPr>
          <p:cNvPr id="47233" name="Line 139"/>
          <p:cNvSpPr>
            <a:spLocks noChangeShapeType="1"/>
          </p:cNvSpPr>
          <p:nvPr/>
        </p:nvSpPr>
        <p:spPr bwMode="auto">
          <a:xfrm>
            <a:off x="6705600" y="59436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234" name="Line 140"/>
          <p:cNvSpPr>
            <a:spLocks noChangeShapeType="1"/>
          </p:cNvSpPr>
          <p:nvPr/>
        </p:nvSpPr>
        <p:spPr bwMode="auto">
          <a:xfrm>
            <a:off x="4419600" y="59436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235" name="Line 141"/>
          <p:cNvSpPr>
            <a:spLocks noChangeShapeType="1"/>
          </p:cNvSpPr>
          <p:nvPr/>
        </p:nvSpPr>
        <p:spPr bwMode="auto">
          <a:xfrm>
            <a:off x="2286000" y="5105400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43A110D8-2C64-124D-A312-527A66B09B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18" y="1074161"/>
            <a:ext cx="1346281" cy="985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DBDF201-ACDB-454E-A4EC-B86D911A8C51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Time Graph</a:t>
            </a:r>
          </a:p>
        </p:txBody>
      </p:sp>
      <p:graphicFrame>
        <p:nvGraphicFramePr>
          <p:cNvPr id="321646" name="Group 110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972874604"/>
              </p:ext>
            </p:extLst>
          </p:nvPr>
        </p:nvGraphicFramePr>
        <p:xfrm>
          <a:off x="838200" y="1752600"/>
          <a:ext cx="7899400" cy="411480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Time: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add 1 2 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nor 3 4 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add 6 3 7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lw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3 6 10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sw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6 2 12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ID*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C0C711-2575-43BA-9E87-6C186AD8D5A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2438400" y="2362200"/>
            <a:ext cx="4419600" cy="175260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Poll:</a:t>
            </a:r>
            <a:r>
              <a:rPr kumimoji="0" lang="en-US" sz="1600" b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</a:t>
            </a:r>
            <a:r>
              <a:rPr kumimoji="0" lang="en-US" sz="1600" b="1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Which</a:t>
            </a:r>
            <a:r>
              <a:rPr kumimoji="0" lang="en-US" sz="1600" b="1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problems does "forwarding" fix over "avoid hazards"? (select all)</a:t>
            </a:r>
          </a:p>
          <a:p>
            <a:pPr marL="342900" marR="0" lvl="0" indent="-34290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Century Gothic"/>
                <a:cs typeface="+mn-cs"/>
              </a:rPr>
              <a:t>Breaking backwards compatibility</a:t>
            </a:r>
          </a:p>
          <a:p>
            <a:pPr marL="342900" marR="0" lvl="0" indent="-34290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Larger programs</a:t>
            </a:r>
          </a:p>
          <a:p>
            <a:pPr marL="342900" marR="0" lvl="0" indent="-34290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Century Gothic"/>
                <a:cs typeface="+mn-cs"/>
              </a:rPr>
              <a:t>Slower programs</a:t>
            </a:r>
            <a:endParaRPr kumimoji="0" lang="en-US" sz="1600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45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F6EA81E-C909-4008-9A41-3799A3EF44CE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76200"/>
            <a:ext cx="7620000" cy="1143000"/>
          </a:xfrm>
        </p:spPr>
        <p:txBody>
          <a:bodyPr/>
          <a:lstStyle/>
          <a:p>
            <a:pPr eaLnBrk="1" hangingPunct="1"/>
            <a:r>
              <a:rPr lang="en-US" dirty="0"/>
              <a:t>Review: Pipelining - What can go wrong?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447800"/>
            <a:ext cx="7620000" cy="41148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Data hazards</a:t>
            </a:r>
            <a:r>
              <a:rPr lang="en-US" dirty="0"/>
              <a:t>: since register reads occur in stage 2 and register writes occur in stage 5 it is possible to read old/stale values if is about to be written.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Control hazards</a:t>
            </a:r>
            <a:r>
              <a:rPr lang="en-US" dirty="0"/>
              <a:t>: A branch instruction may change the PC, but not until stage 4.  What do we fetch before that?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Exceptions</a:t>
            </a:r>
            <a:r>
              <a:rPr lang="en-US" dirty="0"/>
              <a:t>: How do you handle exceptions in a pipelined processor with 5 instructions in flight?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Next Time – Control Hazards:</a:t>
            </a:r>
          </a:p>
          <a:p>
            <a:pPr lvl="1" eaLnBrk="1" hangingPunct="1"/>
            <a:r>
              <a:rPr lang="en-US" dirty="0"/>
              <a:t>What are they?</a:t>
            </a:r>
          </a:p>
          <a:p>
            <a:pPr lvl="1" eaLnBrk="1" hangingPunct="1"/>
            <a:r>
              <a:rPr lang="en-US" dirty="0"/>
              <a:t>How do you detect them?</a:t>
            </a:r>
          </a:p>
          <a:p>
            <a:pPr lvl="1" eaLnBrk="1" hangingPunct="1"/>
            <a:r>
              <a:rPr lang="en-US" dirty="0"/>
              <a:t>How do you deal with them?</a:t>
            </a:r>
          </a:p>
        </p:txBody>
      </p:sp>
    </p:spTree>
    <p:extLst>
      <p:ext uri="{BB962C8B-B14F-4D97-AF65-F5344CB8AC3E}">
        <p14:creationId xmlns:p14="http://schemas.microsoft.com/office/powerpoint/2010/main" val="32591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17F01BA-6E6F-4F53-9BF8-7A9BB8AB17D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7620000" cy="1143000"/>
          </a:xfrm>
        </p:spPr>
        <p:txBody>
          <a:bodyPr/>
          <a:lstStyle/>
          <a:p>
            <a:pPr eaLnBrk="1" hangingPunct="1"/>
            <a:r>
              <a:rPr lang="en-US" dirty="0"/>
              <a:t>Data Hazards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3429000" y="1447800"/>
            <a:ext cx="2031325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add	1   2   </a:t>
            </a:r>
            <a:r>
              <a:rPr lang="en-US" b="1" u="sng" dirty="0">
                <a:solidFill>
                  <a:srgbClr val="0000FF"/>
                </a:solidFill>
                <a:latin typeface="Calibri" pitchFamily="34" charset="0"/>
              </a:rPr>
              <a:t>3</a:t>
            </a:r>
          </a:p>
          <a:p>
            <a:r>
              <a:rPr lang="en-US" b="1" dirty="0">
                <a:latin typeface="Calibri" pitchFamily="34" charset="0"/>
              </a:rPr>
              <a:t>nor  	</a:t>
            </a:r>
            <a:r>
              <a:rPr lang="en-US" b="1" u="sng" dirty="0">
                <a:solidFill>
                  <a:srgbClr val="0000FF"/>
                </a:solidFill>
                <a:latin typeface="Calibri" pitchFamily="34" charset="0"/>
              </a:rPr>
              <a:t>3</a:t>
            </a:r>
            <a:r>
              <a:rPr lang="en-US" b="1" dirty="0">
                <a:latin typeface="Calibri" pitchFamily="34" charset="0"/>
              </a:rPr>
              <a:t>   4   5</a:t>
            </a:r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>
            <a:off x="1905000" y="3048000"/>
            <a:ext cx="647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1676400" y="2590800"/>
            <a:ext cx="77296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time</a:t>
            </a:r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>
            <a:off x="2667000" y="30480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>
            <a:off x="3657600" y="30480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73" name="Line 8"/>
          <p:cNvSpPr>
            <a:spLocks noChangeShapeType="1"/>
          </p:cNvSpPr>
          <p:nvPr/>
        </p:nvSpPr>
        <p:spPr bwMode="auto">
          <a:xfrm>
            <a:off x="4572000" y="30480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74" name="Line 9"/>
          <p:cNvSpPr>
            <a:spLocks noChangeShapeType="1"/>
          </p:cNvSpPr>
          <p:nvPr/>
        </p:nvSpPr>
        <p:spPr bwMode="auto">
          <a:xfrm>
            <a:off x="5638800" y="30480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75" name="Line 10"/>
          <p:cNvSpPr>
            <a:spLocks noChangeShapeType="1"/>
          </p:cNvSpPr>
          <p:nvPr/>
        </p:nvSpPr>
        <p:spPr bwMode="auto">
          <a:xfrm>
            <a:off x="6629400" y="30480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76" name="Line 11"/>
          <p:cNvSpPr>
            <a:spLocks noChangeShapeType="1"/>
          </p:cNvSpPr>
          <p:nvPr/>
        </p:nvSpPr>
        <p:spPr bwMode="auto">
          <a:xfrm>
            <a:off x="7543800" y="30480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1860550" y="3481388"/>
            <a:ext cx="5146986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fetch   decode    execute     memory   </a:t>
            </a:r>
            <a:r>
              <a:rPr lang="en-US" sz="2000" b="1" u="sng" dirty="0" err="1">
                <a:solidFill>
                  <a:srgbClr val="0000FF"/>
                </a:solidFill>
                <a:latin typeface="Calibri" pitchFamily="34" charset="0"/>
              </a:rPr>
              <a:t>writeback</a:t>
            </a:r>
            <a:endParaRPr lang="en-US" sz="2000" b="1" u="sng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1278" name="Text Box 13"/>
          <p:cNvSpPr txBox="1">
            <a:spLocks noChangeArrowheads="1"/>
          </p:cNvSpPr>
          <p:nvPr/>
        </p:nvSpPr>
        <p:spPr bwMode="auto">
          <a:xfrm>
            <a:off x="2590800" y="4168775"/>
            <a:ext cx="541250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 dirty="0">
                <a:latin typeface="Calibri" pitchFamily="34" charset="0"/>
              </a:rPr>
              <a:t>fetch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        </a:t>
            </a:r>
            <a:r>
              <a:rPr lang="en-US" sz="2000" b="1" u="sng" dirty="0">
                <a:solidFill>
                  <a:srgbClr val="FF0000"/>
                </a:solidFill>
                <a:latin typeface="Calibri" pitchFamily="34" charset="0"/>
              </a:rPr>
              <a:t>decode*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    </a:t>
            </a:r>
            <a:r>
              <a:rPr lang="en-US" sz="2000" b="1" u="sng" dirty="0">
                <a:solidFill>
                  <a:srgbClr val="FF0000"/>
                </a:solidFill>
                <a:latin typeface="Calibri" pitchFamily="34" charset="0"/>
              </a:rPr>
              <a:t>decode*</a:t>
            </a:r>
            <a:r>
              <a:rPr lang="en-US" sz="2000" b="1" dirty="0">
                <a:latin typeface="Calibri" pitchFamily="34" charset="0"/>
              </a:rPr>
              <a:t>   </a:t>
            </a:r>
            <a:r>
              <a:rPr lang="en-US" sz="2000" b="1" u="sng" dirty="0">
                <a:solidFill>
                  <a:srgbClr val="0000FF"/>
                </a:solidFill>
                <a:latin typeface="Calibri" pitchFamily="34" charset="0"/>
              </a:rPr>
              <a:t>decode</a:t>
            </a:r>
            <a:r>
              <a:rPr lang="en-US" sz="2000" b="1" dirty="0">
                <a:solidFill>
                  <a:srgbClr val="0000FF"/>
                </a:solidFill>
                <a:latin typeface="Calibri" pitchFamily="34" charset="0"/>
              </a:rPr>
              <a:t>      </a:t>
            </a:r>
            <a:r>
              <a:rPr lang="en-US" sz="2000" b="1" dirty="0">
                <a:latin typeface="Calibri" pitchFamily="34" charset="0"/>
              </a:rPr>
              <a:t>execute</a:t>
            </a:r>
          </a:p>
        </p:txBody>
      </p:sp>
      <p:sp>
        <p:nvSpPr>
          <p:cNvPr id="11279" name="Text Box 14"/>
          <p:cNvSpPr txBox="1">
            <a:spLocks noChangeArrowheads="1"/>
          </p:cNvSpPr>
          <p:nvPr/>
        </p:nvSpPr>
        <p:spPr bwMode="auto">
          <a:xfrm>
            <a:off x="822325" y="3371850"/>
            <a:ext cx="83820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alibri" pitchFamily="34" charset="0"/>
              </a:rPr>
              <a:t>add</a:t>
            </a:r>
          </a:p>
        </p:txBody>
      </p:sp>
      <p:sp>
        <p:nvSpPr>
          <p:cNvPr id="11280" name="Text Box 15"/>
          <p:cNvSpPr txBox="1">
            <a:spLocks noChangeArrowheads="1"/>
          </p:cNvSpPr>
          <p:nvPr/>
        </p:nvSpPr>
        <p:spPr bwMode="auto">
          <a:xfrm>
            <a:off x="838200" y="4114800"/>
            <a:ext cx="771365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alibri" pitchFamily="34" charset="0"/>
              </a:rPr>
              <a:t>nor</a:t>
            </a:r>
          </a:p>
        </p:txBody>
      </p:sp>
      <p:sp>
        <p:nvSpPr>
          <p:cNvPr id="11281" name="Text Box 16"/>
          <p:cNvSpPr txBox="1">
            <a:spLocks noChangeArrowheads="1"/>
          </p:cNvSpPr>
          <p:nvPr/>
        </p:nvSpPr>
        <p:spPr bwMode="auto">
          <a:xfrm>
            <a:off x="762000" y="4876800"/>
            <a:ext cx="8001000" cy="12001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Calibri" pitchFamily="34" charset="0"/>
              </a:rPr>
              <a:t>Assume Register File gives the right value of 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register 3 </a:t>
            </a:r>
            <a:r>
              <a:rPr lang="en-US" b="1" dirty="0">
                <a:latin typeface="Calibri" pitchFamily="34" charset="0"/>
              </a:rPr>
              <a:t>when read/written during </a:t>
            </a:r>
            <a:r>
              <a:rPr lang="en-US" b="1" u="sng" dirty="0">
                <a:latin typeface="Calibri" pitchFamily="34" charset="0"/>
              </a:rPr>
              <a:t>same</a:t>
            </a:r>
            <a:r>
              <a:rPr lang="en-US" b="1" dirty="0">
                <a:latin typeface="Calibri" pitchFamily="34" charset="0"/>
              </a:rPr>
              <a:t> cycle.   This is consistent with most processors (ARM/x86), </a:t>
            </a:r>
            <a:r>
              <a:rPr lang="en-US" b="1" u="sng" dirty="0">
                <a:solidFill>
                  <a:srgbClr val="FF0000"/>
                </a:solidFill>
                <a:latin typeface="Calibri" pitchFamily="34" charset="0"/>
              </a:rPr>
              <a:t>but not Project 3</a:t>
            </a:r>
            <a:r>
              <a:rPr lang="en-US" b="1" dirty="0">
                <a:latin typeface="Calibri" pitchFamily="34" charset="0"/>
              </a:rPr>
              <a:t>.</a:t>
            </a:r>
          </a:p>
        </p:txBody>
      </p:sp>
      <p:sp>
        <p:nvSpPr>
          <p:cNvPr id="285713" name="Line 17"/>
          <p:cNvSpPr>
            <a:spLocks noChangeShapeType="1"/>
          </p:cNvSpPr>
          <p:nvPr/>
        </p:nvSpPr>
        <p:spPr bwMode="auto">
          <a:xfrm>
            <a:off x="6019800" y="3853221"/>
            <a:ext cx="45720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Data Dependency: </a:t>
            </a:r>
            <a:r>
              <a:rPr lang="en-US" i="1" dirty="0" smtClean="0"/>
              <a:t>one instruction uses the result of a previous one</a:t>
            </a:r>
          </a:p>
          <a:p>
            <a:pPr lvl="1"/>
            <a:r>
              <a:rPr lang="en-US" dirty="0" smtClean="0"/>
              <a:t>Doesn't necessarily cause a problem</a:t>
            </a:r>
          </a:p>
          <a:p>
            <a:r>
              <a:rPr lang="en-US" dirty="0" smtClean="0"/>
              <a:t>Data Hazard: </a:t>
            </a:r>
            <a:r>
              <a:rPr lang="en-US" i="1" dirty="0" smtClean="0"/>
              <a:t>one instruction has a data dependency that will cause a problem if we don't "deal with it"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71487" lvl="1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AEAE9A-54CE-45A1-B89B-8FDB45C4ECF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A6E9567-0BAE-4416-A3ED-996022312C6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76200"/>
            <a:ext cx="7620000" cy="1143000"/>
          </a:xfrm>
        </p:spPr>
        <p:txBody>
          <a:bodyPr/>
          <a:lstStyle/>
          <a:p>
            <a:pPr eaLnBrk="1" hangingPunct="1"/>
            <a:r>
              <a:rPr lang="en-US" dirty="0"/>
              <a:t>Class Problem 1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47800"/>
            <a:ext cx="45720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</a:rPr>
              <a:t>Which read-after-write (RAW) dependences do you see?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</a:rPr>
              <a:t>Which of those are data hazards?</a:t>
            </a:r>
          </a:p>
          <a:p>
            <a:pPr eaLnBrk="1" hangingPunct="1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	add  1  2  3</a:t>
            </a:r>
          </a:p>
          <a:p>
            <a:pPr eaLnBrk="1" hangingPunct="1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	nor  3  4  5</a:t>
            </a:r>
          </a:p>
          <a:p>
            <a:pPr eaLnBrk="1" hangingPunct="1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	add  6  3  7</a:t>
            </a:r>
          </a:p>
          <a:p>
            <a:pPr eaLnBrk="1" hangingPunct="1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err="1"/>
              <a:t>lw</a:t>
            </a:r>
            <a:r>
              <a:rPr lang="en-US" dirty="0"/>
              <a:t>  3  6  10</a:t>
            </a:r>
          </a:p>
          <a:p>
            <a:pPr eaLnBrk="1" hangingPunct="1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err="1"/>
              <a:t>sw</a:t>
            </a:r>
            <a:r>
              <a:rPr lang="en-US" dirty="0"/>
              <a:t>  6  2  12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5638800" y="1447800"/>
            <a:ext cx="2971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What about here?</a:t>
            </a:r>
          </a:p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	add 1  2  3</a:t>
            </a:r>
          </a:p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       </a:t>
            </a:r>
            <a:r>
              <a:rPr lang="en-US" dirty="0" err="1">
                <a:latin typeface="Calibri" pitchFamily="34" charset="0"/>
              </a:rPr>
              <a:t>beq</a:t>
            </a:r>
            <a:r>
              <a:rPr lang="en-US" dirty="0">
                <a:latin typeface="Calibri" pitchFamily="34" charset="0"/>
              </a:rPr>
              <a:t> 3  4  1</a:t>
            </a:r>
          </a:p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       add  3  5  6</a:t>
            </a:r>
          </a:p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       add 3  6  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833120" y="1524000"/>
            <a:ext cx="4419600" cy="106680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Poll:</a:t>
            </a:r>
            <a:r>
              <a:rPr kumimoji="0" lang="en-US" sz="1600" b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</a:t>
            </a:r>
            <a:r>
              <a:rPr kumimoji="0" lang="en-US" sz="1600" b="1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Which of these instructions has a data dependency</a:t>
            </a:r>
            <a:r>
              <a:rPr kumimoji="0" lang="en-US" sz="1600" b="1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on an earlier one? Which of those are data hazards?</a:t>
            </a:r>
          </a:p>
        </p:txBody>
      </p:sp>
    </p:spTree>
    <p:extLst>
      <p:ext uri="{BB962C8B-B14F-4D97-AF65-F5344CB8AC3E}">
        <p14:creationId xmlns:p14="http://schemas.microsoft.com/office/powerpoint/2010/main" val="425791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A6E9567-0BAE-4416-A3ED-996022312C6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76200"/>
            <a:ext cx="7620000" cy="1143000"/>
          </a:xfrm>
        </p:spPr>
        <p:txBody>
          <a:bodyPr/>
          <a:lstStyle/>
          <a:p>
            <a:pPr eaLnBrk="1" hangingPunct="1"/>
            <a:r>
              <a:rPr lang="en-US" dirty="0"/>
              <a:t>Class Problem 1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47800"/>
            <a:ext cx="45720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</a:rPr>
              <a:t>Which read-after-write (RAW) dependences do you see?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</a:rPr>
              <a:t>Which of those are data hazards?</a:t>
            </a:r>
          </a:p>
          <a:p>
            <a:pPr eaLnBrk="1" hangingPunct="1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	add  1  2  3</a:t>
            </a:r>
          </a:p>
          <a:p>
            <a:pPr eaLnBrk="1" hangingPunct="1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	nor  3  4  5</a:t>
            </a:r>
          </a:p>
          <a:p>
            <a:pPr eaLnBrk="1" hangingPunct="1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	add  6  3  7</a:t>
            </a:r>
          </a:p>
          <a:p>
            <a:pPr eaLnBrk="1" hangingPunct="1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err="1"/>
              <a:t>lw</a:t>
            </a:r>
            <a:r>
              <a:rPr lang="en-US" dirty="0"/>
              <a:t>  3  6  10</a:t>
            </a:r>
          </a:p>
          <a:p>
            <a:pPr eaLnBrk="1" hangingPunct="1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err="1"/>
              <a:t>sw</a:t>
            </a:r>
            <a:r>
              <a:rPr lang="en-US" dirty="0"/>
              <a:t>  6  2  12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5638800" y="1447800"/>
            <a:ext cx="2971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What about here?</a:t>
            </a:r>
          </a:p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	add 1  2  3</a:t>
            </a:r>
          </a:p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       </a:t>
            </a:r>
            <a:r>
              <a:rPr lang="en-US" dirty="0" err="1">
                <a:latin typeface="Calibri" pitchFamily="34" charset="0"/>
              </a:rPr>
              <a:t>beq</a:t>
            </a:r>
            <a:r>
              <a:rPr lang="en-US" dirty="0">
                <a:latin typeface="Calibri" pitchFamily="34" charset="0"/>
              </a:rPr>
              <a:t> 3  4  1</a:t>
            </a:r>
          </a:p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       add  3  5  6</a:t>
            </a:r>
          </a:p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       add 3  6  7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2667000" y="3124200"/>
            <a:ext cx="38100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H="1">
            <a:off x="2743200" y="3124200"/>
            <a:ext cx="304800" cy="609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flipH="1">
            <a:off x="2286000" y="3124200"/>
            <a:ext cx="762000" cy="1066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flipH="1">
            <a:off x="2286000" y="4343400"/>
            <a:ext cx="3048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H="1">
            <a:off x="7315200" y="2209800"/>
            <a:ext cx="5334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 bwMode="auto">
          <a:xfrm flipH="1">
            <a:off x="7391400" y="2209800"/>
            <a:ext cx="457200" cy="762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 flipH="1">
            <a:off x="7315200" y="2286000"/>
            <a:ext cx="533400" cy="11430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H="1">
            <a:off x="7543800" y="3048000"/>
            <a:ext cx="3810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11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inary Decision Diagrams">
  <a:themeElements>
    <a:clrScheme name="2_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inary Decision Diagrams">
  <a:themeElements>
    <a:clrScheme name="1_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Binary Decision Diagrams">
  <a:themeElements>
    <a:clrScheme name="1_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Binary Decision Diagrams">
  <a:themeElements>
    <a:clrScheme name="2_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11764</TotalTime>
  <Words>4069</Words>
  <Application>Microsoft Office PowerPoint</Application>
  <PresentationFormat>全屏显示(4:3)</PresentationFormat>
  <Paragraphs>2287</Paragraphs>
  <Slides>54</Slides>
  <Notes>47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54</vt:i4>
      </vt:variant>
    </vt:vector>
  </HeadingPairs>
  <TitlesOfParts>
    <vt:vector size="68" baseType="lpstr">
      <vt:lpstr>ＭＳ Ｐゴシック</vt:lpstr>
      <vt:lpstr>Noto Sans Symbols</vt:lpstr>
      <vt:lpstr>Arial</vt:lpstr>
      <vt:lpstr>Arial Narrow</vt:lpstr>
      <vt:lpstr>Calibri</vt:lpstr>
      <vt:lpstr>Century Gothic</vt:lpstr>
      <vt:lpstr>Times New Roman</vt:lpstr>
      <vt:lpstr>Verdana</vt:lpstr>
      <vt:lpstr>Wingdings</vt:lpstr>
      <vt:lpstr>2_Binary Decision Diagrams</vt:lpstr>
      <vt:lpstr>1_Binary Decision Diagrams</vt:lpstr>
      <vt:lpstr>3_Binary Decision Diagrams</vt:lpstr>
      <vt:lpstr>4_Binary Decision Diagrams</vt:lpstr>
      <vt:lpstr>7_Binary Decision Diagrams</vt:lpstr>
      <vt:lpstr>13. Basic Processor Design –         Pipelining With Data Hazards</vt:lpstr>
      <vt:lpstr>Time graphs (a.k.a. pipe trace)</vt:lpstr>
      <vt:lpstr>Pipelining - What can go wrong?</vt:lpstr>
      <vt:lpstr>Pipeline function for ADD</vt:lpstr>
      <vt:lpstr>Data Hazards</vt:lpstr>
      <vt:lpstr>Data Hazards</vt:lpstr>
      <vt:lpstr>Definitions</vt:lpstr>
      <vt:lpstr>Class Problem 1</vt:lpstr>
      <vt:lpstr>Class Problem 1</vt:lpstr>
      <vt:lpstr>Three approaches to handling data hazards</vt:lpstr>
      <vt:lpstr>Handling data hazards I: Avoid all hazards</vt:lpstr>
      <vt:lpstr>Problems with this solution</vt:lpstr>
      <vt:lpstr>Handling data hazards II: Detect and stall until ready</vt:lpstr>
      <vt:lpstr>Our pipeline currently does not handle hazards—let’s fix it</vt:lpstr>
      <vt:lpstr>PowerPoint 演示文稿</vt:lpstr>
      <vt:lpstr>PowerPoint 演示文稿</vt:lpstr>
      <vt:lpstr>Example</vt:lpstr>
      <vt:lpstr>PowerPoint 演示文稿</vt:lpstr>
      <vt:lpstr>PowerPoint 演示文稿</vt:lpstr>
      <vt:lpstr>PowerPoint 演示文稿</vt:lpstr>
      <vt:lpstr>Handling data hazards II:  Detect and stall until ready</vt:lpstr>
      <vt:lpstr>PowerPoint 演示文稿</vt:lpstr>
      <vt:lpstr>Handling data hazards II:  Detect and stall until ready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Time Graph</vt:lpstr>
      <vt:lpstr>Exercise</vt:lpstr>
      <vt:lpstr>Solution</vt:lpstr>
      <vt:lpstr>Solution</vt:lpstr>
      <vt:lpstr>Solution</vt:lpstr>
      <vt:lpstr>Solution</vt:lpstr>
      <vt:lpstr>PowerPoint 演示文稿</vt:lpstr>
      <vt:lpstr>Problems with detect and stall</vt:lpstr>
      <vt:lpstr>PowerPoint 演示文稿</vt:lpstr>
      <vt:lpstr>Handling data hazards III: Detect and forward</vt:lpstr>
      <vt:lpstr>Forwarding 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Time Graph</vt:lpstr>
      <vt:lpstr>PowerPoint 演示文稿</vt:lpstr>
      <vt:lpstr>Review: Pipelining - What can go wrong?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370 lecture #1, W05</dc:title>
  <dc:subject>Course Overview</dc:subject>
  <dc:creator>Marios Papaefthymiou</dc:creator>
  <cp:lastModifiedBy>China</cp:lastModifiedBy>
  <cp:revision>452</cp:revision>
  <cp:lastPrinted>2018-05-22T13:53:50Z</cp:lastPrinted>
  <dcterms:created xsi:type="dcterms:W3CDTF">2000-12-30T19:45:20Z</dcterms:created>
  <dcterms:modified xsi:type="dcterms:W3CDTF">2020-10-18T08:35:17Z</dcterms:modified>
</cp:coreProperties>
</file>