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50" r:id="rId2"/>
    <p:sldMasterId id="2147483819" r:id="rId3"/>
    <p:sldMasterId id="2147483831" r:id="rId4"/>
    <p:sldMasterId id="2147483844" r:id="rId5"/>
    <p:sldMasterId id="2147483856" r:id="rId6"/>
    <p:sldMasterId id="2147483863" r:id="rId7"/>
    <p:sldMasterId id="2147483875" r:id="rId8"/>
  </p:sldMasterIdLst>
  <p:notesMasterIdLst>
    <p:notesMasterId r:id="rId38"/>
  </p:notesMasterIdLst>
  <p:handoutMasterIdLst>
    <p:handoutMasterId r:id="rId39"/>
  </p:handoutMasterIdLst>
  <p:sldIdLst>
    <p:sldId id="468" r:id="rId9"/>
    <p:sldId id="553" r:id="rId10"/>
    <p:sldId id="499" r:id="rId11"/>
    <p:sldId id="500" r:id="rId12"/>
    <p:sldId id="501" r:id="rId13"/>
    <p:sldId id="502" r:id="rId14"/>
    <p:sldId id="503" r:id="rId15"/>
    <p:sldId id="507" r:id="rId16"/>
    <p:sldId id="508" r:id="rId17"/>
    <p:sldId id="509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55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0066"/>
    <a:srgbClr val="006600"/>
    <a:srgbClr val="0000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954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t" anchorCtr="0" compatLnSpc="1">
            <a:prstTxWarp prst="textNoShape">
              <a:avLst/>
            </a:prstTxWarp>
          </a:bodyPr>
          <a:lstStyle>
            <a:lvl1pPr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t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b" anchorCtr="0" compatLnSpc="1">
            <a:prstTxWarp prst="textNoShape">
              <a:avLst/>
            </a:prstTxWarp>
          </a:bodyPr>
          <a:lstStyle>
            <a:lvl1pPr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b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cs typeface="+mn-cs"/>
              </a:defRPr>
            </a:lvl1pPr>
          </a:lstStyle>
          <a:p>
            <a:pPr>
              <a:defRPr/>
            </a:pPr>
            <a:fld id="{5D3D0D3C-5755-414E-B837-5E2822F5307B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BCC5BD0-8EC2-488C-BC3E-FE952665B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48B9641-2A87-AE47-BD05-F894CFFBE093}" type="slidenum">
              <a:rPr lang="en-US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56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0BA56BD-5627-914E-98E7-17C3352A3338}" type="slidenum">
              <a:rPr lang="en-US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7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2F27D3D-739D-3F4E-A1E2-59B0E52E782D}" type="slidenum">
              <a:rPr lang="en-US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FFF9A7A-8EE2-A940-A6D1-D5BDA934EC9B}" type="slidenum">
              <a:rPr lang="en-US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D4676F-8017-924C-A009-8970F11D7AF8}" type="slidenum">
              <a:rPr lang="en-US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3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FA6CF3-E604-D547-9A01-4961BB892D9E}" type="slidenum">
              <a:rPr lang="en-US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B4A6029-8CFF-3E4B-B656-C915908FCE3A}" type="slidenum">
              <a:rPr lang="en-US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9709B0C-61B9-1942-892A-2050DDA59548}" type="slidenum">
              <a:rPr lang="en-US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04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A521A-F3DE-4569-ACEB-2126966EBE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92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D1ECDF8-AB4E-4D44-A789-7338B33F9B3F}" type="slidenum">
              <a:rPr lang="en-US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0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57AFE58-00AD-9443-9952-564EF6226748}" type="slidenum">
              <a:rPr lang="en-US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DF7F619-7695-D64A-99C6-B202F13126E3}" type="slidenum">
              <a:rPr lang="en-US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3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1B8F88A-0DDF-5645-BA7E-DD19A3036146}" type="slidenum">
              <a:rPr lang="en-US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9D19DEC-ED58-E643-88E9-8A7D48A78609}" type="slidenum">
              <a:rPr lang="en-US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9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63A25B3-F37B-6F40-8A2B-35ED786BC2E4}" type="slidenum">
              <a:rPr lang="en-US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71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7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1B7B1CB-C585-BF4D-866E-C7D2894D5E55}" type="slidenum">
              <a:rPr lang="en-US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81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0B94F90-9FEB-494A-A7DA-9AE5FCD6292D}" type="slidenum">
              <a:rPr lang="en-US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91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C747814-64D3-BC4C-A45E-E4BBF35492B8}" type="slidenum">
              <a:rPr lang="en-US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Ron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Dreslinski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Trevor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Mudge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latin typeface="+mj-lt"/>
              </a:rPr>
              <a:t>© </a:t>
            </a:r>
            <a:r>
              <a:rPr lang="en-US" sz="2000" b="1" dirty="0" err="1">
                <a:latin typeface="+mj-lt"/>
              </a:rPr>
              <a:t>Dreslinski</a:t>
            </a:r>
            <a:r>
              <a:rPr lang="en-US" sz="2000" b="1" dirty="0">
                <a:latin typeface="+mj-lt"/>
              </a:rPr>
              <a:t>-</a:t>
            </a:r>
            <a:r>
              <a:rPr lang="en-US" sz="2000" b="1" dirty="0" err="1">
                <a:latin typeface="+mj-lt"/>
              </a:rPr>
              <a:t>Mudge</a:t>
            </a:r>
            <a:r>
              <a:rPr lang="en-US" sz="2000" b="1" dirty="0">
                <a:latin typeface="+mj-lt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024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0AA8-C53C-4B5D-8A54-8AE438345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E3BE-D321-40EF-ACC3-A90663040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6BAA-48E7-419E-8220-C18EA5D6A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6821E-BEAD-4044-9B52-14455C45B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0183-4EBB-416D-92AD-2338C5BF0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3999-0896-44D4-8F6B-082E9E48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99C7-FC75-4D77-9B62-6FE664307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7CB7D-DC36-4A55-8662-B3891C12E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36F-0620-4E3E-9B1F-6EDDE1916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CA2B7-8353-4495-9A43-0F398E00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A3373-E1DE-4107-AD70-CD48F8E9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FC96-0667-4F14-B8DB-8E1992FDB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3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5CE4-F8EF-4AF7-B445-E8695CD34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77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E79F-04AF-4795-A5FD-57BD77638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43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0097-849D-4B6F-B7A2-B53A64491D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65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CC33-4335-4255-BF2A-B56285C804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11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244-2DCB-41BD-B024-DC237D28C2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B30B-0329-4AF9-981D-EE16AC8AC0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52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98CB-223A-49DE-8934-990C0B89B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95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A330-FA23-499B-997C-D3B4F5C801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50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2CD3-76CB-4C50-8AEA-CE900E9417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864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6C20-A2D8-414F-92D6-5A073718D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7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Ron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Trevor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03328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8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50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0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2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10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48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59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56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3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3886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>
                <a:solidFill>
                  <a:srgbClr val="CC0000"/>
                </a:solidFill>
                <a:latin typeface="Arial Narrow" pitchFamily="34" charset="0"/>
                <a:ea typeface="ＭＳ Ｐゴシック" charset="0"/>
              </a:rPr>
              <a:t>Profs. Todd Austin, Scott Mahlke, and Reetu Das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2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>
                <a:solidFill>
                  <a:srgbClr val="000000"/>
                </a:solidFill>
                <a:latin typeface="Arial Narrow" charset="0"/>
              </a:rPr>
              <a:t>EECS 370 – Introduction to Computer Organization – Winter 2013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5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FA09565-EA75-7849-8FFA-3453A1B83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72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4B9AEEE5-925A-DE46-B5A1-F6835134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0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EFEE2DFB-9077-0E45-B38A-B2FB044E1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55D47C2-0A8D-A649-96F2-0B96C8A90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7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20EAE7C-2383-CC49-B14E-05EE514B1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9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2D8B35C4-6938-DB4B-A12C-2F5E11593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75A5877-640D-124E-B388-0C0236B28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21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A9FF45-9C02-3A4B-AC2F-204F410AA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68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E2AA2B9-77AE-B443-B144-D19A4F047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18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855614E-4B01-F24E-9089-C10DAEAC5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6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ＭＳ Ｐゴシック" charset="-128"/>
              </a:rPr>
              <a:t>Todd Austin, Reetu Das, and 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© Austin-Das,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9824237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4436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0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7986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1224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249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70179-1B7D-1845-A1C5-6CB396C6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53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CC7CF-BCF5-4341-BF50-1B615503B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64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111F9-8F75-3741-9BBE-9552A85EB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17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DD80-537C-A049-AB4B-3D27870AB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21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27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19200"/>
            <a:ext cx="39243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92D6A-7C3D-BF49-8456-5661AF067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71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8C50-0E33-4648-8FEE-FA8C781E6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47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AB1AA-F386-B642-9CF1-DEEA74B63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70179-1B7D-1845-A1C5-6CB396C6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35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928C4-C238-CF46-9FB4-1FE4A6B16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97D4E-7FA2-5F44-B600-F104CE79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88FF8-EF4D-CC4F-88D7-6FE45596C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74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-77788"/>
            <a:ext cx="2001838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7788"/>
            <a:ext cx="5853112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03DE0-9BDE-5B44-A81E-E38FBA4E0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23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9FEC8-DE30-EF47-A5C9-6032879E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79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B51A5-82D0-6348-B38A-6C5A54FBA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6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49CE9-EBB8-5946-A80E-AD09E89C9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10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27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19200"/>
            <a:ext cx="39243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1F0CE-A27A-FD4D-B8F2-A2A9A0808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5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FB7BF-EBB3-2348-8FBD-5B718991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0691B-AEAB-6847-9C82-ED2B7A8F9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77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B4D6-B424-CB44-BE04-072E799CF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50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2DE7C-90D5-3240-B6D1-08363CEAE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71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5CCB2-DF0B-B24C-A51A-3D020431E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88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54C3A-8FA4-6E44-92C6-F0798FBE1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39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001838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3112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864FD-8B7E-7043-BC26-143329650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43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802DEAFA-AAF6-45CA-858B-49493C90F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B72CDEE4-620C-4F79-8382-3006BF7626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8A4B881-4D09-594F-9232-7CEA2EFF08C5}" type="slidenum">
              <a:rPr lang="en-US">
                <a:latin typeface="Times New Roman" charset="0"/>
                <a:ea typeface="ＭＳ Ｐゴシック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ＭＳ Ｐゴシック" charset="-128"/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ea typeface="ＭＳ Ｐゴシック" charset="-128"/>
                <a:cs typeface="Arial"/>
              </a:rPr>
            </a:br>
            <a:r>
              <a:rPr lang="en-US">
                <a:solidFill>
                  <a:srgbClr val="000000"/>
                </a:solidFill>
                <a:ea typeface="ＭＳ Ｐゴシック" charset="-128"/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ＭＳ Ｐゴシック" charset="-128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8107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87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7788"/>
            <a:ext cx="799941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799941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457200">
              <a:buClr>
                <a:srgbClr val="000000"/>
              </a:buClr>
              <a:defRPr/>
            </a:pPr>
            <a:fld id="{E79E91D4-E5B9-E744-910D-7278D60D8BF1}" type="slidenum">
              <a:rPr lang="en-US">
                <a:latin typeface="Times New Roman" charset="0"/>
                <a:ea typeface="ＭＳ Ｐゴシック" charset="0"/>
              </a:rPr>
              <a:pPr defTabSz="457200">
                <a:buClr>
                  <a:srgbClr val="000000"/>
                </a:buClr>
                <a:defRPr/>
              </a:pPr>
              <a:t>‹#›</a:t>
            </a:fld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0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799941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799941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95600" y="6248400"/>
            <a:ext cx="3429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6248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457200">
              <a:buSzPct val="100000"/>
              <a:defRPr/>
            </a:pPr>
            <a:fld id="{D28CD17F-8FB9-3F4A-B4C4-FACB33ADDD35}" type="slidenum">
              <a:rPr lang="en-US">
                <a:latin typeface="Times New Roman" charset="0"/>
                <a:ea typeface="ＭＳ Ｐゴシック" charset="0"/>
              </a:rPr>
              <a:pPr defTabSz="457200">
                <a:buSzPct val="100000"/>
                <a:defRPr/>
              </a:pPr>
              <a:t>‹#›</a:t>
            </a:fld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r>
              <a:rPr lang="en-US"/>
              <a:t>15. </a:t>
            </a:r>
            <a:r>
              <a:rPr lang="en-US" dirty="0"/>
              <a:t>Basic Processor Design –</a:t>
            </a:r>
            <a:br>
              <a:rPr lang="en-US" dirty="0"/>
            </a:br>
            <a:r>
              <a:rPr lang="en-US" dirty="0"/>
              <a:t>Pipelining With Control Hazards</a:t>
            </a:r>
          </a:p>
        </p:txBody>
      </p:sp>
    </p:spTree>
    <p:extLst>
      <p:ext uri="{BB962C8B-B14F-4D97-AF65-F5344CB8AC3E}">
        <p14:creationId xmlns:p14="http://schemas.microsoft.com/office/powerpoint/2010/main" val="17685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E3A96D7E-9F65-2A44-8670-B64841A66954}" type="slidenum">
              <a:rPr lang="en-US" sz="1400" smtClean="0"/>
              <a:pPr algn="r" defTabSz="457200">
                <a:buSzPct val="100000"/>
                <a:defRPr/>
              </a:pPr>
              <a:t>10</a:t>
            </a:fld>
            <a:endParaRPr lang="en-US" sz="140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Approaches to handling control hazards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Avoid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Make sure there are no hazards in the code.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endParaRPr lang="en-US" sz="2000" dirty="0">
              <a:latin typeface="Arial Narrow" charset="0"/>
            </a:endParaRPr>
          </a:p>
          <a:p>
            <a:pPr defTabSz="4572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Detect and stall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Delay fetch until branch resolved.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endParaRPr lang="en-US" sz="2000" dirty="0">
              <a:latin typeface="Arial Narrow" charset="0"/>
            </a:endParaRPr>
          </a:p>
          <a:p>
            <a:pPr defTabSz="4572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Speculate and Squash-if-Wrong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Go ahead and fetch more instructions in case it is correct, but stop them if they shouldn’t have been executed.</a:t>
            </a:r>
          </a:p>
        </p:txBody>
      </p:sp>
    </p:spTree>
    <p:extLst>
      <p:ext uri="{BB962C8B-B14F-4D97-AF65-F5344CB8AC3E}">
        <p14:creationId xmlns:p14="http://schemas.microsoft.com/office/powerpoint/2010/main" val="2930426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D8B782B6-2DFE-9648-901C-164ADB18A318}" type="slidenum">
              <a:rPr lang="en-US" sz="1400" smtClean="0"/>
              <a:pPr algn="r" defTabSz="457200">
                <a:buSzPct val="100000"/>
                <a:defRPr/>
              </a:pPr>
              <a:t>11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PC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0" y="2971800"/>
            <a:ext cx="457200" cy="1143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REG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file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rot="16200000">
            <a:off x="7753350" y="30670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4876800" y="2895600"/>
            <a:ext cx="538163" cy="1370013"/>
            <a:chOff x="3072" y="1824"/>
            <a:chExt cx="339" cy="863"/>
          </a:xfrm>
        </p:grpSpPr>
        <p:sp>
          <p:nvSpPr>
            <p:cNvPr id="21511" name="Freeform 7"/>
            <p:cNvSpPr>
              <a:spLocks noChangeArrowheads="1"/>
            </p:cNvSpPr>
            <p:nvPr/>
          </p:nvSpPr>
          <p:spPr bwMode="auto">
            <a:xfrm rot="16200000">
              <a:off x="2794" y="2102"/>
              <a:ext cx="863" cy="307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  <a:gd name="T18" fmla="*/ 0 w 672"/>
                <a:gd name="T19" fmla="*/ 0 h 288"/>
                <a:gd name="T20" fmla="*/ 672 w 672"/>
                <a:gd name="T2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3218" y="2041"/>
              <a:ext cx="19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400" b="1"/>
                <a:t>A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L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U</a:t>
              </a:r>
            </a:p>
          </p:txBody>
        </p:sp>
      </p:grpSp>
      <p:sp>
        <p:nvSpPr>
          <p:cNvPr id="21513" name="AutoShape 9"/>
          <p:cNvSpPr>
            <a:spLocks noChangeArrowheads="1"/>
          </p:cNvSpPr>
          <p:nvPr/>
        </p:nvSpPr>
        <p:spPr bwMode="auto">
          <a:xfrm rot="5400000" flipH="1">
            <a:off x="163513" y="1200150"/>
            <a:ext cx="7620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3521459 w 21600"/>
              <a:gd name="T5" fmla="*/ 2721769 h 21600"/>
              <a:gd name="T6" fmla="*/ 13440833 w 21600"/>
              <a:gd name="T7" fmla="*/ 5443538 h 21600"/>
              <a:gd name="T8" fmla="*/ 3360208 w 21600"/>
              <a:gd name="T9" fmla="*/ 2721769 h 21600"/>
              <a:gd name="T10" fmla="*/ 13440833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6764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657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562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248400" y="3124200"/>
            <a:ext cx="838200" cy="16764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Data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memory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467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790" name="Group 16"/>
          <p:cNvGrpSpPr>
            <a:grpSpLocks/>
          </p:cNvGrpSpPr>
          <p:nvPr/>
        </p:nvGrpSpPr>
        <p:grpSpPr bwMode="auto">
          <a:xfrm>
            <a:off x="1066800" y="1981200"/>
            <a:ext cx="442913" cy="760413"/>
            <a:chOff x="672" y="1248"/>
            <a:chExt cx="279" cy="479"/>
          </a:xfrm>
        </p:grpSpPr>
        <p:sp>
          <p:nvSpPr>
            <p:cNvPr id="21521" name="Freeform 17"/>
            <p:cNvSpPr>
              <a:spLocks noChangeArrowheads="1"/>
            </p:cNvSpPr>
            <p:nvPr/>
          </p:nvSpPr>
          <p:spPr bwMode="auto">
            <a:xfrm>
              <a:off x="672" y="1248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729" y="1346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grpSp>
        <p:nvGrpSpPr>
          <p:cNvPr id="75791" name="Group 19"/>
          <p:cNvGrpSpPr>
            <a:grpSpLocks/>
          </p:cNvGrpSpPr>
          <p:nvPr/>
        </p:nvGrpSpPr>
        <p:grpSpPr bwMode="auto">
          <a:xfrm>
            <a:off x="4648200" y="1752600"/>
            <a:ext cx="442913" cy="760413"/>
            <a:chOff x="2928" y="1104"/>
            <a:chExt cx="279" cy="479"/>
          </a:xfrm>
        </p:grpSpPr>
        <p:sp>
          <p:nvSpPr>
            <p:cNvPr id="21524" name="Freeform 20"/>
            <p:cNvSpPr>
              <a:spLocks noChangeArrowheads="1"/>
            </p:cNvSpPr>
            <p:nvPr/>
          </p:nvSpPr>
          <p:spPr bwMode="auto">
            <a:xfrm>
              <a:off x="2928" y="1104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985" y="1202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240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1447800" y="2362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1524000" y="1598613"/>
            <a:ext cx="1588" cy="7651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H="1">
            <a:off x="684213" y="1600200"/>
            <a:ext cx="841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838200" y="2133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685800" y="34290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838200" y="25892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838200" y="25908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152400" y="1370013"/>
            <a:ext cx="1588" cy="2060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152400" y="1371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1524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19812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2133600" y="3048000"/>
            <a:ext cx="1588" cy="2438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2133600" y="4343400"/>
            <a:ext cx="1524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2133600" y="30480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2133600" y="32766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3505200" y="3810000"/>
            <a:ext cx="1524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3505200" y="32004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3962400" y="3810000"/>
            <a:ext cx="685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3962400" y="32004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1981200" y="2362200"/>
            <a:ext cx="1676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3962400" y="2362200"/>
            <a:ext cx="685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3962400" y="4343400"/>
            <a:ext cx="4572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 flipV="1">
            <a:off x="4267200" y="1903413"/>
            <a:ext cx="1588" cy="2441575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0" name="Line 46"/>
          <p:cNvSpPr>
            <a:spLocks noChangeShapeType="1"/>
          </p:cNvSpPr>
          <p:nvPr/>
        </p:nvSpPr>
        <p:spPr bwMode="auto">
          <a:xfrm>
            <a:off x="4267200" y="1905000"/>
            <a:ext cx="3810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1" name="AutoShape 47"/>
          <p:cNvSpPr>
            <a:spLocks noChangeArrowheads="1"/>
          </p:cNvSpPr>
          <p:nvPr/>
        </p:nvSpPr>
        <p:spPr bwMode="auto">
          <a:xfrm rot="16200000">
            <a:off x="4095750" y="39052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 flipH="1">
            <a:off x="4722813" y="4038600"/>
            <a:ext cx="1555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>
            <a:off x="5334000" y="3505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>
            <a:off x="5029200" y="2133600"/>
            <a:ext cx="533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5867400" y="35052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6" name="Line 52"/>
          <p:cNvSpPr>
            <a:spLocks noChangeShapeType="1"/>
          </p:cNvSpPr>
          <p:nvPr/>
        </p:nvSpPr>
        <p:spPr bwMode="auto">
          <a:xfrm flipV="1">
            <a:off x="6019800" y="2970213"/>
            <a:ext cx="1588" cy="536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6019800" y="2971800"/>
            <a:ext cx="1447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>
            <a:off x="7086600" y="35052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7772400" y="35052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>
            <a:off x="7772400" y="29718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4114800" y="3810000"/>
            <a:ext cx="1588" cy="838200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>
            <a:off x="4114800" y="4648200"/>
            <a:ext cx="21336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8382000" y="3200400"/>
            <a:ext cx="3810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>
            <a:off x="8763000" y="3200400"/>
            <a:ext cx="1588" cy="1905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5" name="Line 61"/>
          <p:cNvSpPr>
            <a:spLocks noChangeShapeType="1"/>
          </p:cNvSpPr>
          <p:nvPr/>
        </p:nvSpPr>
        <p:spPr bwMode="auto">
          <a:xfrm flipH="1">
            <a:off x="2817813" y="5105400"/>
            <a:ext cx="5946775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 flipV="1">
            <a:off x="2819400" y="3884613"/>
            <a:ext cx="1588" cy="12223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>
            <a:off x="2819400" y="3886200"/>
            <a:ext cx="2286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2895600" y="35814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 flipH="1">
            <a:off x="2132013" y="3581400"/>
            <a:ext cx="79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>
            <a:off x="5867400" y="2133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 flipV="1">
            <a:off x="6096000" y="1141413"/>
            <a:ext cx="1588" cy="9937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 flipH="1">
            <a:off x="684213" y="1143000"/>
            <a:ext cx="5413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1601788" y="5791200"/>
            <a:ext cx="571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IF/</a:t>
            </a:r>
          </a:p>
          <a:p>
            <a:pPr defTabSz="457200">
              <a:buSzPct val="100000"/>
              <a:defRPr/>
            </a:pPr>
            <a:r>
              <a:rPr lang="en-US" b="1"/>
              <a:t>ID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3506788" y="5791200"/>
            <a:ext cx="604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ID/</a:t>
            </a:r>
          </a:p>
          <a:p>
            <a:pPr defTabSz="457200">
              <a:buSzPct val="100000"/>
              <a:defRPr/>
            </a:pPr>
            <a:r>
              <a:rPr lang="en-US" b="1"/>
              <a:t>EX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5257800" y="5791200"/>
            <a:ext cx="858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EX/</a:t>
            </a:r>
          </a:p>
          <a:p>
            <a:pPr algn="ctr" defTabSz="457200">
              <a:buSzPct val="100000"/>
              <a:defRPr/>
            </a:pPr>
            <a:r>
              <a:rPr lang="en-US" b="1"/>
              <a:t>Mem</a:t>
            </a:r>
          </a:p>
        </p:txBody>
      </p:sp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7162800" y="5791200"/>
            <a:ext cx="944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Mem/</a:t>
            </a:r>
          </a:p>
          <a:p>
            <a:pPr algn="ctr" defTabSz="457200">
              <a:buSzPct val="100000"/>
              <a:defRPr/>
            </a:pPr>
            <a:r>
              <a:rPr lang="en-US" b="1"/>
              <a:t>WB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3608388" y="4178300"/>
            <a:ext cx="43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sz="1200"/>
              <a:t>sign</a:t>
            </a:r>
          </a:p>
          <a:p>
            <a:pPr algn="ctr" defTabSz="457200">
              <a:buSzPct val="100000"/>
              <a:defRPr/>
            </a:pPr>
            <a:r>
              <a:rPr lang="en-US" sz="1200"/>
              <a:t>ext</a:t>
            </a:r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22098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24384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26670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81" name="Oval 77"/>
          <p:cNvSpPr>
            <a:spLocks noChangeArrowheads="1"/>
          </p:cNvSpPr>
          <p:nvPr/>
        </p:nvSpPr>
        <p:spPr bwMode="auto">
          <a:xfrm>
            <a:off x="2209800" y="5105400"/>
            <a:ext cx="685800" cy="685800"/>
          </a:xfrm>
          <a:prstGeom prst="ellipse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Control</a:t>
            </a:r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>
            <a:off x="2133600" y="54864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83" name="Line 79"/>
          <p:cNvSpPr>
            <a:spLocks noChangeShapeType="1"/>
          </p:cNvSpPr>
          <p:nvPr/>
        </p:nvSpPr>
        <p:spPr bwMode="auto">
          <a:xfrm>
            <a:off x="2895600" y="5486400"/>
            <a:ext cx="762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3962400" y="5486400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>
            <a:off x="5867400" y="5486400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 rot="5400000">
            <a:off x="344488" y="4838700"/>
            <a:ext cx="800100" cy="342900"/>
          </a:xfrm>
          <a:prstGeom prst="rect">
            <a:avLst/>
          </a:prstGeom>
          <a:solidFill>
            <a:srgbClr val="CC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noop</a:t>
            </a:r>
          </a:p>
        </p:txBody>
      </p:sp>
      <p:grpSp>
        <p:nvGrpSpPr>
          <p:cNvPr id="21587" name="Group 83"/>
          <p:cNvGrpSpPr>
            <a:grpSpLocks/>
          </p:cNvGrpSpPr>
          <p:nvPr/>
        </p:nvGrpSpPr>
        <p:grpSpPr bwMode="auto">
          <a:xfrm>
            <a:off x="609600" y="2971800"/>
            <a:ext cx="1903413" cy="3281363"/>
            <a:chOff x="384" y="1872"/>
            <a:chExt cx="1199" cy="2067"/>
          </a:xfrm>
        </p:grpSpPr>
        <p:sp>
          <p:nvSpPr>
            <p:cNvPr id="21588" name="Line 84"/>
            <p:cNvSpPr>
              <a:spLocks noChangeShapeType="1"/>
            </p:cNvSpPr>
            <p:nvPr/>
          </p:nvSpPr>
          <p:spPr bwMode="auto">
            <a:xfrm flipV="1">
              <a:off x="576" y="2447"/>
              <a:ext cx="479" cy="673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89" name="Freeform 85"/>
            <p:cNvSpPr>
              <a:spLocks noChangeArrowheads="1"/>
            </p:cNvSpPr>
            <p:nvPr/>
          </p:nvSpPr>
          <p:spPr bwMode="auto">
            <a:xfrm>
              <a:off x="1056" y="1872"/>
              <a:ext cx="191" cy="527"/>
            </a:xfrm>
            <a:custGeom>
              <a:avLst/>
              <a:gdLst>
                <a:gd name="T0" fmla="*/ 0 w 847"/>
                <a:gd name="T1" fmla="*/ 2328 h 2329"/>
                <a:gd name="T2" fmla="*/ 0 w 847"/>
                <a:gd name="T3" fmla="*/ 0 h 2329"/>
                <a:gd name="T4" fmla="*/ 846 w 847"/>
                <a:gd name="T5" fmla="*/ 0 h 2329"/>
                <a:gd name="T6" fmla="*/ 846 w 847"/>
                <a:gd name="T7" fmla="*/ 2328 h 2329"/>
                <a:gd name="T8" fmla="*/ 0 w 847"/>
                <a:gd name="T9" fmla="*/ 2328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2329">
                  <a:moveTo>
                    <a:pt x="0" y="2328"/>
                  </a:moveTo>
                  <a:lnTo>
                    <a:pt x="0" y="0"/>
                  </a:lnTo>
                  <a:lnTo>
                    <a:pt x="846" y="0"/>
                  </a:lnTo>
                  <a:lnTo>
                    <a:pt x="846" y="2328"/>
                  </a:lnTo>
                  <a:lnTo>
                    <a:pt x="0" y="2328"/>
                  </a:lnTo>
                </a:path>
              </a:pathLst>
            </a:cu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0" name="Freeform 86"/>
            <p:cNvSpPr>
              <a:spLocks/>
            </p:cNvSpPr>
            <p:nvPr/>
          </p:nvSpPr>
          <p:spPr bwMode="auto">
            <a:xfrm>
              <a:off x="576" y="3456"/>
              <a:ext cx="1007" cy="483"/>
            </a:xfrm>
            <a:custGeom>
              <a:avLst/>
              <a:gdLst>
                <a:gd name="T0" fmla="*/ 4446 w 4447"/>
                <a:gd name="T1" fmla="*/ 847 h 2135"/>
                <a:gd name="T2" fmla="*/ 3773 w 4447"/>
                <a:gd name="T3" fmla="*/ 1363 h 2135"/>
                <a:gd name="T4" fmla="*/ 3442 w 4447"/>
                <a:gd name="T5" fmla="*/ 1597 h 2135"/>
                <a:gd name="T6" fmla="*/ 3116 w 4447"/>
                <a:gd name="T7" fmla="*/ 1800 h 2135"/>
                <a:gd name="T8" fmla="*/ 2956 w 4447"/>
                <a:gd name="T9" fmla="*/ 1887 h 2135"/>
                <a:gd name="T10" fmla="*/ 2797 w 4447"/>
                <a:gd name="T11" fmla="*/ 1964 h 2135"/>
                <a:gd name="T12" fmla="*/ 2641 w 4447"/>
                <a:gd name="T13" fmla="*/ 2028 h 2135"/>
                <a:gd name="T14" fmla="*/ 2488 w 4447"/>
                <a:gd name="T15" fmla="*/ 2078 h 2135"/>
                <a:gd name="T16" fmla="*/ 2338 w 4447"/>
                <a:gd name="T17" fmla="*/ 2113 h 2135"/>
                <a:gd name="T18" fmla="*/ 2190 w 4447"/>
                <a:gd name="T19" fmla="*/ 2132 h 2135"/>
                <a:gd name="T20" fmla="*/ 2046 w 4447"/>
                <a:gd name="T21" fmla="*/ 2134 h 2135"/>
                <a:gd name="T22" fmla="*/ 1905 w 4447"/>
                <a:gd name="T23" fmla="*/ 2117 h 2135"/>
                <a:gd name="T24" fmla="*/ 1835 w 4447"/>
                <a:gd name="T25" fmla="*/ 2100 h 2135"/>
                <a:gd name="T26" fmla="*/ 1765 w 4447"/>
                <a:gd name="T27" fmla="*/ 2074 h 2135"/>
                <a:gd name="T28" fmla="*/ 1623 w 4447"/>
                <a:gd name="T29" fmla="*/ 2000 h 2135"/>
                <a:gd name="T30" fmla="*/ 1481 w 4447"/>
                <a:gd name="T31" fmla="*/ 1899 h 2135"/>
                <a:gd name="T32" fmla="*/ 1339 w 4447"/>
                <a:gd name="T33" fmla="*/ 1776 h 2135"/>
                <a:gd name="T34" fmla="*/ 1199 w 4447"/>
                <a:gd name="T35" fmla="*/ 1634 h 2135"/>
                <a:gd name="T36" fmla="*/ 1060 w 4447"/>
                <a:gd name="T37" fmla="*/ 1478 h 2135"/>
                <a:gd name="T38" fmla="*/ 794 w 4447"/>
                <a:gd name="T39" fmla="*/ 1138 h 2135"/>
                <a:gd name="T40" fmla="*/ 327 w 4447"/>
                <a:gd name="T41" fmla="*/ 459 h 2135"/>
                <a:gd name="T42" fmla="*/ 142 w 4447"/>
                <a:gd name="T43" fmla="*/ 186 h 2135"/>
                <a:gd name="T44" fmla="*/ 65 w 4447"/>
                <a:gd name="T45" fmla="*/ 80 h 2135"/>
                <a:gd name="T46" fmla="*/ 0 w 4447"/>
                <a:gd name="T47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47" h="2135">
                  <a:moveTo>
                    <a:pt x="4446" y="847"/>
                  </a:moveTo>
                  <a:lnTo>
                    <a:pt x="3773" y="1363"/>
                  </a:lnTo>
                  <a:lnTo>
                    <a:pt x="3442" y="1597"/>
                  </a:lnTo>
                  <a:lnTo>
                    <a:pt x="3116" y="1800"/>
                  </a:lnTo>
                  <a:lnTo>
                    <a:pt x="2956" y="1887"/>
                  </a:lnTo>
                  <a:lnTo>
                    <a:pt x="2797" y="1964"/>
                  </a:lnTo>
                  <a:lnTo>
                    <a:pt x="2641" y="2028"/>
                  </a:lnTo>
                  <a:lnTo>
                    <a:pt x="2488" y="2078"/>
                  </a:lnTo>
                  <a:lnTo>
                    <a:pt x="2338" y="2113"/>
                  </a:lnTo>
                  <a:lnTo>
                    <a:pt x="2190" y="2132"/>
                  </a:lnTo>
                  <a:lnTo>
                    <a:pt x="2046" y="2134"/>
                  </a:lnTo>
                  <a:lnTo>
                    <a:pt x="1905" y="2117"/>
                  </a:lnTo>
                  <a:lnTo>
                    <a:pt x="1835" y="2100"/>
                  </a:lnTo>
                  <a:lnTo>
                    <a:pt x="1765" y="2074"/>
                  </a:lnTo>
                  <a:lnTo>
                    <a:pt x="1623" y="2000"/>
                  </a:lnTo>
                  <a:lnTo>
                    <a:pt x="1481" y="1899"/>
                  </a:lnTo>
                  <a:lnTo>
                    <a:pt x="1339" y="1776"/>
                  </a:lnTo>
                  <a:lnTo>
                    <a:pt x="1199" y="1634"/>
                  </a:lnTo>
                  <a:lnTo>
                    <a:pt x="1060" y="1478"/>
                  </a:lnTo>
                  <a:lnTo>
                    <a:pt x="794" y="1138"/>
                  </a:lnTo>
                  <a:lnTo>
                    <a:pt x="327" y="459"/>
                  </a:lnTo>
                  <a:lnTo>
                    <a:pt x="142" y="186"/>
                  </a:lnTo>
                  <a:lnTo>
                    <a:pt x="65" y="80"/>
                  </a:lnTo>
                  <a:lnTo>
                    <a:pt x="0" y="0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1" name="Freeform 87"/>
            <p:cNvSpPr>
              <a:spLocks/>
            </p:cNvSpPr>
            <p:nvPr/>
          </p:nvSpPr>
          <p:spPr bwMode="auto">
            <a:xfrm>
              <a:off x="384" y="2400"/>
              <a:ext cx="1200" cy="1271"/>
            </a:xfrm>
            <a:custGeom>
              <a:avLst/>
              <a:gdLst>
                <a:gd name="T0" fmla="*/ 5293 w 5294"/>
                <a:gd name="T1" fmla="*/ 5504 h 5608"/>
                <a:gd name="T2" fmla="*/ 4982 w 5294"/>
                <a:gd name="T3" fmla="*/ 5555 h 5608"/>
                <a:gd name="T4" fmla="*/ 4670 w 5294"/>
                <a:gd name="T5" fmla="*/ 5593 h 5608"/>
                <a:gd name="T6" fmla="*/ 4357 w 5294"/>
                <a:gd name="T7" fmla="*/ 5607 h 5608"/>
                <a:gd name="T8" fmla="*/ 4200 w 5294"/>
                <a:gd name="T9" fmla="*/ 5601 h 5608"/>
                <a:gd name="T10" fmla="*/ 4042 w 5294"/>
                <a:gd name="T11" fmla="*/ 5584 h 5608"/>
                <a:gd name="T12" fmla="*/ 3884 w 5294"/>
                <a:gd name="T13" fmla="*/ 5554 h 5608"/>
                <a:gd name="T14" fmla="*/ 3725 w 5294"/>
                <a:gd name="T15" fmla="*/ 5511 h 5608"/>
                <a:gd name="T16" fmla="*/ 3565 w 5294"/>
                <a:gd name="T17" fmla="*/ 5451 h 5608"/>
                <a:gd name="T18" fmla="*/ 3404 w 5294"/>
                <a:gd name="T19" fmla="*/ 5375 h 5608"/>
                <a:gd name="T20" fmla="*/ 3243 w 5294"/>
                <a:gd name="T21" fmla="*/ 5281 h 5608"/>
                <a:gd name="T22" fmla="*/ 3080 w 5294"/>
                <a:gd name="T23" fmla="*/ 5166 h 5608"/>
                <a:gd name="T24" fmla="*/ 2917 w 5294"/>
                <a:gd name="T25" fmla="*/ 5029 h 5608"/>
                <a:gd name="T26" fmla="*/ 2752 w 5294"/>
                <a:gd name="T27" fmla="*/ 4869 h 5608"/>
                <a:gd name="T28" fmla="*/ 2586 w 5294"/>
                <a:gd name="T29" fmla="*/ 4685 h 5608"/>
                <a:gd name="T30" fmla="*/ 2419 w 5294"/>
                <a:gd name="T31" fmla="*/ 4478 h 5608"/>
                <a:gd name="T32" fmla="*/ 2081 w 5294"/>
                <a:gd name="T33" fmla="*/ 3999 h 5608"/>
                <a:gd name="T34" fmla="*/ 1740 w 5294"/>
                <a:gd name="T35" fmla="*/ 3446 h 5608"/>
                <a:gd name="T36" fmla="*/ 1396 w 5294"/>
                <a:gd name="T37" fmla="*/ 2832 h 5608"/>
                <a:gd name="T38" fmla="*/ 700 w 5294"/>
                <a:gd name="T39" fmla="*/ 1465 h 5608"/>
                <a:gd name="T40" fmla="*/ 0 w 5294"/>
                <a:gd name="T41" fmla="*/ 0 h 5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94" h="5608">
                  <a:moveTo>
                    <a:pt x="5293" y="5504"/>
                  </a:moveTo>
                  <a:lnTo>
                    <a:pt x="4982" y="5555"/>
                  </a:lnTo>
                  <a:lnTo>
                    <a:pt x="4670" y="5593"/>
                  </a:lnTo>
                  <a:lnTo>
                    <a:pt x="4357" y="5607"/>
                  </a:lnTo>
                  <a:lnTo>
                    <a:pt x="4200" y="5601"/>
                  </a:lnTo>
                  <a:lnTo>
                    <a:pt x="4042" y="5584"/>
                  </a:lnTo>
                  <a:lnTo>
                    <a:pt x="3884" y="5554"/>
                  </a:lnTo>
                  <a:lnTo>
                    <a:pt x="3725" y="5511"/>
                  </a:lnTo>
                  <a:lnTo>
                    <a:pt x="3565" y="5451"/>
                  </a:lnTo>
                  <a:lnTo>
                    <a:pt x="3404" y="5375"/>
                  </a:lnTo>
                  <a:lnTo>
                    <a:pt x="3243" y="5281"/>
                  </a:lnTo>
                  <a:lnTo>
                    <a:pt x="3080" y="5166"/>
                  </a:lnTo>
                  <a:lnTo>
                    <a:pt x="2917" y="5029"/>
                  </a:lnTo>
                  <a:lnTo>
                    <a:pt x="2752" y="4869"/>
                  </a:lnTo>
                  <a:lnTo>
                    <a:pt x="2586" y="4685"/>
                  </a:lnTo>
                  <a:lnTo>
                    <a:pt x="2419" y="4478"/>
                  </a:lnTo>
                  <a:lnTo>
                    <a:pt x="2081" y="3999"/>
                  </a:lnTo>
                  <a:lnTo>
                    <a:pt x="1740" y="3446"/>
                  </a:lnTo>
                  <a:lnTo>
                    <a:pt x="1396" y="2832"/>
                  </a:lnTo>
                  <a:lnTo>
                    <a:pt x="700" y="1465"/>
                  </a:lnTo>
                  <a:lnTo>
                    <a:pt x="0" y="0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592" name="Group 88"/>
          <p:cNvGrpSpPr>
            <a:grpSpLocks/>
          </p:cNvGrpSpPr>
          <p:nvPr/>
        </p:nvGrpSpPr>
        <p:grpSpPr bwMode="auto">
          <a:xfrm>
            <a:off x="152400" y="982663"/>
            <a:ext cx="5942013" cy="2436812"/>
            <a:chOff x="96" y="619"/>
            <a:chExt cx="3743" cy="1535"/>
          </a:xfrm>
        </p:grpSpPr>
        <p:sp>
          <p:nvSpPr>
            <p:cNvPr id="21593" name="Line 89"/>
            <p:cNvSpPr>
              <a:spLocks noChangeShapeType="1"/>
            </p:cNvSpPr>
            <p:nvPr/>
          </p:nvSpPr>
          <p:spPr bwMode="auto">
            <a:xfrm>
              <a:off x="3696" y="1339"/>
              <a:ext cx="143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4" name="Line 90"/>
            <p:cNvSpPr>
              <a:spLocks noChangeShapeType="1"/>
            </p:cNvSpPr>
            <p:nvPr/>
          </p:nvSpPr>
          <p:spPr bwMode="auto">
            <a:xfrm flipV="1">
              <a:off x="3840" y="714"/>
              <a:ext cx="0" cy="625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5" name="Line 91"/>
            <p:cNvSpPr>
              <a:spLocks noChangeShapeType="1"/>
            </p:cNvSpPr>
            <p:nvPr/>
          </p:nvSpPr>
          <p:spPr bwMode="auto">
            <a:xfrm flipH="1">
              <a:off x="431" y="715"/>
              <a:ext cx="3409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6" name="AutoShape 92"/>
            <p:cNvSpPr>
              <a:spLocks noChangeArrowheads="1"/>
            </p:cNvSpPr>
            <p:nvPr/>
          </p:nvSpPr>
          <p:spPr bwMode="auto">
            <a:xfrm rot="5400000" flipH="1">
              <a:off x="103" y="751"/>
              <a:ext cx="479" cy="2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 w 21600"/>
                <a:gd name="T5" fmla="*/ 1 h 21600"/>
                <a:gd name="T6" fmla="*/ 5 w 21600"/>
                <a:gd name="T7" fmla="*/ 2 h 21600"/>
                <a:gd name="T8" fmla="*/ 1 w 21600"/>
                <a:gd name="T9" fmla="*/ 1 h 21600"/>
                <a:gd name="T10" fmla="*/ 5 w 21600"/>
                <a:gd name="T11" fmla="*/ 0 h 21600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0000"/>
            </a:solidFill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7" name="Line 93"/>
            <p:cNvSpPr>
              <a:spLocks noChangeShapeType="1"/>
            </p:cNvSpPr>
            <p:nvPr/>
          </p:nvSpPr>
          <p:spPr bwMode="auto">
            <a:xfrm flipV="1">
              <a:off x="96" y="858"/>
              <a:ext cx="0" cy="1297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8" name="Line 94"/>
            <p:cNvSpPr>
              <a:spLocks noChangeShapeType="1"/>
            </p:cNvSpPr>
            <p:nvPr/>
          </p:nvSpPr>
          <p:spPr bwMode="auto">
            <a:xfrm>
              <a:off x="96" y="859"/>
              <a:ext cx="143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99" name="Line 95"/>
            <p:cNvSpPr>
              <a:spLocks noChangeShapeType="1"/>
            </p:cNvSpPr>
            <p:nvPr/>
          </p:nvSpPr>
          <p:spPr bwMode="auto">
            <a:xfrm>
              <a:off x="96" y="2155"/>
              <a:ext cx="95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600" name="Group 96"/>
          <p:cNvGrpSpPr>
            <a:grpSpLocks/>
          </p:cNvGrpSpPr>
          <p:nvPr/>
        </p:nvGrpSpPr>
        <p:grpSpPr bwMode="auto">
          <a:xfrm>
            <a:off x="1676400" y="2971800"/>
            <a:ext cx="2284413" cy="2741613"/>
            <a:chOff x="1056" y="1872"/>
            <a:chExt cx="1439" cy="1727"/>
          </a:xfrm>
        </p:grpSpPr>
        <p:sp>
          <p:nvSpPr>
            <p:cNvPr id="21601" name="Rectangle 97"/>
            <p:cNvSpPr>
              <a:spLocks noChangeArrowheads="1"/>
            </p:cNvSpPr>
            <p:nvPr/>
          </p:nvSpPr>
          <p:spPr bwMode="auto">
            <a:xfrm>
              <a:off x="2304" y="3312"/>
              <a:ext cx="191" cy="287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602" name="Rectangle 98"/>
            <p:cNvSpPr>
              <a:spLocks noChangeArrowheads="1"/>
            </p:cNvSpPr>
            <p:nvPr/>
          </p:nvSpPr>
          <p:spPr bwMode="auto">
            <a:xfrm>
              <a:off x="1056" y="1872"/>
              <a:ext cx="191" cy="527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603" name="Line 99"/>
            <p:cNvSpPr>
              <a:spLocks noChangeShapeType="1"/>
            </p:cNvSpPr>
            <p:nvPr/>
          </p:nvSpPr>
          <p:spPr bwMode="auto">
            <a:xfrm>
              <a:off x="1296" y="2208"/>
              <a:ext cx="959" cy="1103"/>
            </a:xfrm>
            <a:prstGeom prst="line">
              <a:avLst/>
            </a:prstGeom>
            <a:noFill/>
            <a:ln w="284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604" name="Group 100"/>
          <p:cNvGrpSpPr>
            <a:grpSpLocks/>
          </p:cNvGrpSpPr>
          <p:nvPr/>
        </p:nvGrpSpPr>
        <p:grpSpPr bwMode="auto">
          <a:xfrm>
            <a:off x="1676400" y="2971800"/>
            <a:ext cx="4189413" cy="2741613"/>
            <a:chOff x="1056" y="1872"/>
            <a:chExt cx="2639" cy="1727"/>
          </a:xfrm>
        </p:grpSpPr>
        <p:grpSp>
          <p:nvGrpSpPr>
            <p:cNvPr id="75865" name="Group 101"/>
            <p:cNvGrpSpPr>
              <a:grpSpLocks/>
            </p:cNvGrpSpPr>
            <p:nvPr/>
          </p:nvGrpSpPr>
          <p:grpSpPr bwMode="auto">
            <a:xfrm>
              <a:off x="1056" y="1872"/>
              <a:ext cx="1439" cy="1727"/>
              <a:chOff x="1056" y="1872"/>
              <a:chExt cx="1439" cy="1727"/>
            </a:xfrm>
          </p:grpSpPr>
          <p:sp>
            <p:nvSpPr>
              <p:cNvPr id="21606" name="Rectangle 102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191" cy="287"/>
              </a:xfrm>
              <a:prstGeom prst="rect">
                <a:avLst/>
              </a:prstGeom>
              <a:solidFill>
                <a:srgbClr val="CC0000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607" name="Rectangle 10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191" cy="527"/>
              </a:xfrm>
              <a:prstGeom prst="rect">
                <a:avLst/>
              </a:prstGeom>
              <a:solidFill>
                <a:srgbClr val="CC0000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608" name="Line 104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959" cy="1103"/>
              </a:xfrm>
              <a:prstGeom prst="line">
                <a:avLst/>
              </a:prstGeom>
              <a:noFill/>
              <a:ln w="2844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1609" name="Line 105"/>
            <p:cNvSpPr>
              <a:spLocks noChangeShapeType="1"/>
            </p:cNvSpPr>
            <p:nvPr/>
          </p:nvSpPr>
          <p:spPr bwMode="auto">
            <a:xfrm>
              <a:off x="2496" y="3360"/>
              <a:ext cx="1007" cy="0"/>
            </a:xfrm>
            <a:prstGeom prst="line">
              <a:avLst/>
            </a:prstGeom>
            <a:noFill/>
            <a:ln w="284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610" name="Rectangle 106"/>
            <p:cNvSpPr>
              <a:spLocks noChangeArrowheads="1"/>
            </p:cNvSpPr>
            <p:nvPr/>
          </p:nvSpPr>
          <p:spPr bwMode="auto">
            <a:xfrm>
              <a:off x="3504" y="3312"/>
              <a:ext cx="191" cy="287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611" name="Group 107"/>
          <p:cNvGrpSpPr>
            <a:grpSpLocks/>
          </p:cNvGrpSpPr>
          <p:nvPr/>
        </p:nvGrpSpPr>
        <p:grpSpPr bwMode="auto">
          <a:xfrm>
            <a:off x="762000" y="3810000"/>
            <a:ext cx="3732213" cy="2828925"/>
            <a:chOff x="480" y="2400"/>
            <a:chExt cx="2351" cy="1782"/>
          </a:xfrm>
        </p:grpSpPr>
        <p:grpSp>
          <p:nvGrpSpPr>
            <p:cNvPr id="75861" name="Group 108"/>
            <p:cNvGrpSpPr>
              <a:grpSpLocks/>
            </p:cNvGrpSpPr>
            <p:nvPr/>
          </p:nvGrpSpPr>
          <p:grpSpPr bwMode="auto">
            <a:xfrm>
              <a:off x="480" y="2400"/>
              <a:ext cx="2351" cy="1782"/>
              <a:chOff x="480" y="2400"/>
              <a:chExt cx="2351" cy="1782"/>
            </a:xfrm>
          </p:grpSpPr>
          <p:sp>
            <p:nvSpPr>
              <p:cNvPr id="21613" name="Freeform 109"/>
              <p:cNvSpPr>
                <a:spLocks/>
              </p:cNvSpPr>
              <p:nvPr/>
            </p:nvSpPr>
            <p:spPr bwMode="auto">
              <a:xfrm>
                <a:off x="480" y="2400"/>
                <a:ext cx="2351" cy="1056"/>
              </a:xfrm>
              <a:custGeom>
                <a:avLst/>
                <a:gdLst>
                  <a:gd name="T0" fmla="*/ 10372 w 10373"/>
                  <a:gd name="T1" fmla="*/ 4658 h 4659"/>
                  <a:gd name="T2" fmla="*/ 8414 w 10373"/>
                  <a:gd name="T3" fmla="*/ 4542 h 4659"/>
                  <a:gd name="T4" fmla="*/ 6542 w 10373"/>
                  <a:gd name="T5" fmla="*/ 4366 h 4659"/>
                  <a:gd name="T6" fmla="*/ 5663 w 10373"/>
                  <a:gd name="T7" fmla="*/ 4238 h 4659"/>
                  <a:gd name="T8" fmla="*/ 4837 w 10373"/>
                  <a:gd name="T9" fmla="*/ 4072 h 4659"/>
                  <a:gd name="T10" fmla="*/ 4075 w 10373"/>
                  <a:gd name="T11" fmla="*/ 3861 h 4659"/>
                  <a:gd name="T12" fmla="*/ 3721 w 10373"/>
                  <a:gd name="T13" fmla="*/ 3737 h 4659"/>
                  <a:gd name="T14" fmla="*/ 3386 w 10373"/>
                  <a:gd name="T15" fmla="*/ 3599 h 4659"/>
                  <a:gd name="T16" fmla="*/ 3072 w 10373"/>
                  <a:gd name="T17" fmla="*/ 3446 h 4659"/>
                  <a:gd name="T18" fmla="*/ 2778 w 10373"/>
                  <a:gd name="T19" fmla="*/ 3279 h 4659"/>
                  <a:gd name="T20" fmla="*/ 2503 w 10373"/>
                  <a:gd name="T21" fmla="*/ 3100 h 4659"/>
                  <a:gd name="T22" fmla="*/ 2245 w 10373"/>
                  <a:gd name="T23" fmla="*/ 2908 h 4659"/>
                  <a:gd name="T24" fmla="*/ 2002 w 10373"/>
                  <a:gd name="T25" fmla="*/ 2705 h 4659"/>
                  <a:gd name="T26" fmla="*/ 1774 w 10373"/>
                  <a:gd name="T27" fmla="*/ 2491 h 4659"/>
                  <a:gd name="T28" fmla="*/ 1356 w 10373"/>
                  <a:gd name="T29" fmla="*/ 2038 h 4659"/>
                  <a:gd name="T30" fmla="*/ 980 w 10373"/>
                  <a:gd name="T31" fmla="*/ 1554 h 4659"/>
                  <a:gd name="T32" fmla="*/ 636 w 10373"/>
                  <a:gd name="T33" fmla="*/ 1048 h 4659"/>
                  <a:gd name="T34" fmla="*/ 0 w 10373"/>
                  <a:gd name="T35" fmla="*/ 0 h 4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73" h="4659">
                    <a:moveTo>
                      <a:pt x="10372" y="4658"/>
                    </a:moveTo>
                    <a:lnTo>
                      <a:pt x="8414" y="4542"/>
                    </a:lnTo>
                    <a:lnTo>
                      <a:pt x="6542" y="4366"/>
                    </a:lnTo>
                    <a:lnTo>
                      <a:pt x="5663" y="4238"/>
                    </a:lnTo>
                    <a:lnTo>
                      <a:pt x="4837" y="4072"/>
                    </a:lnTo>
                    <a:lnTo>
                      <a:pt x="4075" y="3861"/>
                    </a:lnTo>
                    <a:lnTo>
                      <a:pt x="3721" y="3737"/>
                    </a:lnTo>
                    <a:lnTo>
                      <a:pt x="3386" y="3599"/>
                    </a:lnTo>
                    <a:lnTo>
                      <a:pt x="3072" y="3446"/>
                    </a:lnTo>
                    <a:lnTo>
                      <a:pt x="2778" y="3279"/>
                    </a:lnTo>
                    <a:lnTo>
                      <a:pt x="2503" y="3100"/>
                    </a:lnTo>
                    <a:lnTo>
                      <a:pt x="2245" y="2908"/>
                    </a:lnTo>
                    <a:lnTo>
                      <a:pt x="2002" y="2705"/>
                    </a:lnTo>
                    <a:lnTo>
                      <a:pt x="1774" y="2491"/>
                    </a:lnTo>
                    <a:lnTo>
                      <a:pt x="1356" y="2038"/>
                    </a:lnTo>
                    <a:lnTo>
                      <a:pt x="980" y="1554"/>
                    </a:lnTo>
                    <a:lnTo>
                      <a:pt x="636" y="1048"/>
                    </a:lnTo>
                    <a:lnTo>
                      <a:pt x="0" y="0"/>
                    </a:lnTo>
                  </a:path>
                </a:pathLst>
              </a:custGeom>
              <a:noFill/>
              <a:ln w="5724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614" name="Freeform 110"/>
              <p:cNvSpPr>
                <a:spLocks/>
              </p:cNvSpPr>
              <p:nvPr/>
            </p:nvSpPr>
            <p:spPr bwMode="auto">
              <a:xfrm>
                <a:off x="480" y="3504"/>
                <a:ext cx="2351" cy="678"/>
              </a:xfrm>
              <a:custGeom>
                <a:avLst/>
                <a:gdLst>
                  <a:gd name="T0" fmla="*/ 10372 w 10373"/>
                  <a:gd name="T1" fmla="*/ 0 h 2993"/>
                  <a:gd name="T2" fmla="*/ 6588 w 10373"/>
                  <a:gd name="T3" fmla="*/ 1654 h 2993"/>
                  <a:gd name="T4" fmla="*/ 4944 w 10373"/>
                  <a:gd name="T5" fmla="*/ 2307 h 2993"/>
                  <a:gd name="T6" fmla="*/ 4228 w 10373"/>
                  <a:gd name="T7" fmla="*/ 2560 h 2993"/>
                  <a:gd name="T8" fmla="*/ 3598 w 10373"/>
                  <a:gd name="T9" fmla="*/ 2752 h 2993"/>
                  <a:gd name="T10" fmla="*/ 3068 w 10373"/>
                  <a:gd name="T11" fmla="*/ 2883 h 2993"/>
                  <a:gd name="T12" fmla="*/ 2631 w 10373"/>
                  <a:gd name="T13" fmla="*/ 2962 h 2993"/>
                  <a:gd name="T14" fmla="*/ 2442 w 10373"/>
                  <a:gd name="T15" fmla="*/ 2983 h 2993"/>
                  <a:gd name="T16" fmla="*/ 2271 w 10373"/>
                  <a:gd name="T17" fmla="*/ 2992 h 2993"/>
                  <a:gd name="T18" fmla="*/ 2114 w 10373"/>
                  <a:gd name="T19" fmla="*/ 2990 h 2993"/>
                  <a:gd name="T20" fmla="*/ 1971 w 10373"/>
                  <a:gd name="T21" fmla="*/ 2977 h 2993"/>
                  <a:gd name="T22" fmla="*/ 1839 w 10373"/>
                  <a:gd name="T23" fmla="*/ 2954 h 2993"/>
                  <a:gd name="T24" fmla="*/ 1716 w 10373"/>
                  <a:gd name="T25" fmla="*/ 2921 h 2993"/>
                  <a:gd name="T26" fmla="*/ 1600 w 10373"/>
                  <a:gd name="T27" fmla="*/ 2878 h 2993"/>
                  <a:gd name="T28" fmla="*/ 1490 w 10373"/>
                  <a:gd name="T29" fmla="*/ 2826 h 2993"/>
                  <a:gd name="T30" fmla="*/ 1382 w 10373"/>
                  <a:gd name="T31" fmla="*/ 2766 h 2993"/>
                  <a:gd name="T32" fmla="*/ 1276 w 10373"/>
                  <a:gd name="T33" fmla="*/ 2698 h 2993"/>
                  <a:gd name="T34" fmla="*/ 1058 w 10373"/>
                  <a:gd name="T35" fmla="*/ 2540 h 2993"/>
                  <a:gd name="T36" fmla="*/ 950 w 10373"/>
                  <a:gd name="T37" fmla="*/ 2447 h 2993"/>
                  <a:gd name="T38" fmla="*/ 850 w 10373"/>
                  <a:gd name="T39" fmla="*/ 2342 h 2993"/>
                  <a:gd name="T40" fmla="*/ 757 w 10373"/>
                  <a:gd name="T41" fmla="*/ 2225 h 2993"/>
                  <a:gd name="T42" fmla="*/ 672 w 10373"/>
                  <a:gd name="T43" fmla="*/ 2096 h 2993"/>
                  <a:gd name="T44" fmla="*/ 593 w 10373"/>
                  <a:gd name="T45" fmla="*/ 1958 h 2993"/>
                  <a:gd name="T46" fmla="*/ 520 w 10373"/>
                  <a:gd name="T47" fmla="*/ 1810 h 2993"/>
                  <a:gd name="T48" fmla="*/ 390 w 10373"/>
                  <a:gd name="T49" fmla="*/ 1489 h 2993"/>
                  <a:gd name="T50" fmla="*/ 277 w 10373"/>
                  <a:gd name="T51" fmla="*/ 1140 h 2993"/>
                  <a:gd name="T52" fmla="*/ 178 w 10373"/>
                  <a:gd name="T53" fmla="*/ 772 h 2993"/>
                  <a:gd name="T54" fmla="*/ 0 w 10373"/>
                  <a:gd name="T55" fmla="*/ 0 h 2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3" h="2993">
                    <a:moveTo>
                      <a:pt x="10372" y="0"/>
                    </a:moveTo>
                    <a:lnTo>
                      <a:pt x="6588" y="1654"/>
                    </a:lnTo>
                    <a:lnTo>
                      <a:pt x="4944" y="2307"/>
                    </a:lnTo>
                    <a:lnTo>
                      <a:pt x="4228" y="2560"/>
                    </a:lnTo>
                    <a:lnTo>
                      <a:pt x="3598" y="2752"/>
                    </a:lnTo>
                    <a:lnTo>
                      <a:pt x="3068" y="2883"/>
                    </a:lnTo>
                    <a:lnTo>
                      <a:pt x="2631" y="2962"/>
                    </a:lnTo>
                    <a:lnTo>
                      <a:pt x="2442" y="2983"/>
                    </a:lnTo>
                    <a:lnTo>
                      <a:pt x="2271" y="2992"/>
                    </a:lnTo>
                    <a:lnTo>
                      <a:pt x="2114" y="2990"/>
                    </a:lnTo>
                    <a:lnTo>
                      <a:pt x="1971" y="2977"/>
                    </a:lnTo>
                    <a:lnTo>
                      <a:pt x="1839" y="2954"/>
                    </a:lnTo>
                    <a:lnTo>
                      <a:pt x="1716" y="2921"/>
                    </a:lnTo>
                    <a:lnTo>
                      <a:pt x="1600" y="2878"/>
                    </a:lnTo>
                    <a:lnTo>
                      <a:pt x="1490" y="2826"/>
                    </a:lnTo>
                    <a:lnTo>
                      <a:pt x="1382" y="2766"/>
                    </a:lnTo>
                    <a:lnTo>
                      <a:pt x="1276" y="2698"/>
                    </a:lnTo>
                    <a:lnTo>
                      <a:pt x="1058" y="2540"/>
                    </a:lnTo>
                    <a:lnTo>
                      <a:pt x="950" y="2447"/>
                    </a:lnTo>
                    <a:lnTo>
                      <a:pt x="850" y="2342"/>
                    </a:lnTo>
                    <a:lnTo>
                      <a:pt x="757" y="2225"/>
                    </a:lnTo>
                    <a:lnTo>
                      <a:pt x="672" y="2096"/>
                    </a:lnTo>
                    <a:lnTo>
                      <a:pt x="593" y="1958"/>
                    </a:lnTo>
                    <a:lnTo>
                      <a:pt x="520" y="1810"/>
                    </a:lnTo>
                    <a:lnTo>
                      <a:pt x="390" y="1489"/>
                    </a:lnTo>
                    <a:lnTo>
                      <a:pt x="277" y="1140"/>
                    </a:lnTo>
                    <a:lnTo>
                      <a:pt x="178" y="772"/>
                    </a:lnTo>
                    <a:lnTo>
                      <a:pt x="0" y="0"/>
                    </a:lnTo>
                  </a:path>
                </a:pathLst>
              </a:custGeom>
              <a:noFill/>
              <a:ln w="5724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1615" name="Line 111"/>
            <p:cNvSpPr>
              <a:spLocks noChangeShapeType="1"/>
            </p:cNvSpPr>
            <p:nvPr/>
          </p:nvSpPr>
          <p:spPr bwMode="auto">
            <a:xfrm flipV="1">
              <a:off x="576" y="2447"/>
              <a:ext cx="479" cy="673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616" name="Group 112"/>
          <p:cNvGrpSpPr>
            <a:grpSpLocks/>
          </p:cNvGrpSpPr>
          <p:nvPr/>
        </p:nvGrpSpPr>
        <p:grpSpPr bwMode="auto">
          <a:xfrm>
            <a:off x="609600" y="3810000"/>
            <a:ext cx="5713413" cy="2946400"/>
            <a:chOff x="384" y="2400"/>
            <a:chExt cx="3599" cy="1856"/>
          </a:xfrm>
        </p:grpSpPr>
        <p:sp>
          <p:nvSpPr>
            <p:cNvPr id="21617" name="Freeform 113"/>
            <p:cNvSpPr>
              <a:spLocks/>
            </p:cNvSpPr>
            <p:nvPr/>
          </p:nvSpPr>
          <p:spPr bwMode="auto">
            <a:xfrm>
              <a:off x="384" y="3456"/>
              <a:ext cx="3599" cy="800"/>
            </a:xfrm>
            <a:custGeom>
              <a:avLst/>
              <a:gdLst>
                <a:gd name="T0" fmla="*/ 15876 w 15877"/>
                <a:gd name="T1" fmla="*/ 0 h 3532"/>
                <a:gd name="T2" fmla="*/ 11132 w 15877"/>
                <a:gd name="T3" fmla="*/ 1574 h 3532"/>
                <a:gd name="T4" fmla="*/ 8947 w 15877"/>
                <a:gd name="T5" fmla="*/ 2237 h 3532"/>
                <a:gd name="T6" fmla="*/ 6985 w 15877"/>
                <a:gd name="T7" fmla="*/ 2752 h 3532"/>
                <a:gd name="T8" fmla="*/ 5229 w 15877"/>
                <a:gd name="T9" fmla="*/ 3144 h 3532"/>
                <a:gd name="T10" fmla="*/ 4414 w 15877"/>
                <a:gd name="T11" fmla="*/ 3304 h 3532"/>
                <a:gd name="T12" fmla="*/ 3651 w 15877"/>
                <a:gd name="T13" fmla="*/ 3427 h 3532"/>
                <a:gd name="T14" fmla="*/ 2948 w 15877"/>
                <a:gd name="T15" fmla="*/ 3506 h 3532"/>
                <a:gd name="T16" fmla="*/ 2312 w 15877"/>
                <a:gd name="T17" fmla="*/ 3531 h 3532"/>
                <a:gd name="T18" fmla="*/ 2021 w 15877"/>
                <a:gd name="T19" fmla="*/ 3521 h 3532"/>
                <a:gd name="T20" fmla="*/ 1750 w 15877"/>
                <a:gd name="T21" fmla="*/ 3494 h 3532"/>
                <a:gd name="T22" fmla="*/ 1499 w 15877"/>
                <a:gd name="T23" fmla="*/ 3450 h 3532"/>
                <a:gd name="T24" fmla="*/ 1270 w 15877"/>
                <a:gd name="T25" fmla="*/ 3387 h 3532"/>
                <a:gd name="T26" fmla="*/ 1064 w 15877"/>
                <a:gd name="T27" fmla="*/ 3304 h 3532"/>
                <a:gd name="T28" fmla="*/ 883 w 15877"/>
                <a:gd name="T29" fmla="*/ 3201 h 3532"/>
                <a:gd name="T30" fmla="*/ 725 w 15877"/>
                <a:gd name="T31" fmla="*/ 3080 h 3532"/>
                <a:gd name="T32" fmla="*/ 587 w 15877"/>
                <a:gd name="T33" fmla="*/ 2941 h 3532"/>
                <a:gd name="T34" fmla="*/ 470 w 15877"/>
                <a:gd name="T35" fmla="*/ 2787 h 3532"/>
                <a:gd name="T36" fmla="*/ 370 w 15877"/>
                <a:gd name="T37" fmla="*/ 2618 h 3532"/>
                <a:gd name="T38" fmla="*/ 286 w 15877"/>
                <a:gd name="T39" fmla="*/ 2436 h 3532"/>
                <a:gd name="T40" fmla="*/ 218 w 15877"/>
                <a:gd name="T41" fmla="*/ 2243 h 3532"/>
                <a:gd name="T42" fmla="*/ 162 w 15877"/>
                <a:gd name="T43" fmla="*/ 2038 h 3532"/>
                <a:gd name="T44" fmla="*/ 118 w 15877"/>
                <a:gd name="T45" fmla="*/ 1825 h 3532"/>
                <a:gd name="T46" fmla="*/ 57 w 15877"/>
                <a:gd name="T47" fmla="*/ 1375 h 3532"/>
                <a:gd name="T48" fmla="*/ 0 w 15877"/>
                <a:gd name="T49" fmla="*/ 423 h 3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77" h="3532">
                  <a:moveTo>
                    <a:pt x="15876" y="0"/>
                  </a:moveTo>
                  <a:lnTo>
                    <a:pt x="11132" y="1574"/>
                  </a:lnTo>
                  <a:lnTo>
                    <a:pt x="8947" y="2237"/>
                  </a:lnTo>
                  <a:lnTo>
                    <a:pt x="6985" y="2752"/>
                  </a:lnTo>
                  <a:lnTo>
                    <a:pt x="5229" y="3144"/>
                  </a:lnTo>
                  <a:lnTo>
                    <a:pt x="4414" y="3304"/>
                  </a:lnTo>
                  <a:lnTo>
                    <a:pt x="3651" y="3427"/>
                  </a:lnTo>
                  <a:lnTo>
                    <a:pt x="2948" y="3506"/>
                  </a:lnTo>
                  <a:lnTo>
                    <a:pt x="2312" y="3531"/>
                  </a:lnTo>
                  <a:lnTo>
                    <a:pt x="2021" y="3521"/>
                  </a:lnTo>
                  <a:lnTo>
                    <a:pt x="1750" y="3494"/>
                  </a:lnTo>
                  <a:lnTo>
                    <a:pt x="1499" y="3450"/>
                  </a:lnTo>
                  <a:lnTo>
                    <a:pt x="1270" y="3387"/>
                  </a:lnTo>
                  <a:lnTo>
                    <a:pt x="1064" y="3304"/>
                  </a:lnTo>
                  <a:lnTo>
                    <a:pt x="883" y="3201"/>
                  </a:lnTo>
                  <a:lnTo>
                    <a:pt x="725" y="3080"/>
                  </a:lnTo>
                  <a:lnTo>
                    <a:pt x="587" y="2941"/>
                  </a:lnTo>
                  <a:lnTo>
                    <a:pt x="470" y="2787"/>
                  </a:lnTo>
                  <a:lnTo>
                    <a:pt x="370" y="2618"/>
                  </a:lnTo>
                  <a:lnTo>
                    <a:pt x="286" y="2436"/>
                  </a:lnTo>
                  <a:lnTo>
                    <a:pt x="218" y="2243"/>
                  </a:lnTo>
                  <a:lnTo>
                    <a:pt x="162" y="2038"/>
                  </a:lnTo>
                  <a:lnTo>
                    <a:pt x="118" y="1825"/>
                  </a:lnTo>
                  <a:lnTo>
                    <a:pt x="57" y="1375"/>
                  </a:lnTo>
                  <a:lnTo>
                    <a:pt x="0" y="423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618" name="Line 114"/>
            <p:cNvSpPr>
              <a:spLocks noChangeShapeType="1"/>
            </p:cNvSpPr>
            <p:nvPr/>
          </p:nvSpPr>
          <p:spPr bwMode="auto">
            <a:xfrm flipV="1">
              <a:off x="576" y="2399"/>
              <a:ext cx="479" cy="673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46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15BC8237-22D8-8E46-B020-1242B1B75645}" type="slidenum">
              <a:rPr lang="en-US" sz="1400" smtClean="0"/>
              <a:pPr algn="r" defTabSz="457200">
                <a:buSzPct val="100000"/>
                <a:defRPr/>
              </a:pPr>
              <a:t>12</a:t>
            </a:fld>
            <a:endParaRPr lang="en-US" sz="140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Control hazards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506788" y="1676400"/>
            <a:ext cx="2162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 dirty="0" err="1"/>
              <a:t>beq</a:t>
            </a:r>
            <a:r>
              <a:rPr lang="en-US" b="1" dirty="0"/>
              <a:t>	1   1   10</a:t>
            </a:r>
          </a:p>
          <a:p>
            <a:pPr defTabSz="457200">
              <a:buSzPct val="100000"/>
              <a:defRPr/>
            </a:pPr>
            <a:r>
              <a:rPr lang="en-US" b="1" dirty="0"/>
              <a:t>add  	3</a:t>
            </a:r>
            <a:r>
              <a:rPr lang="en-US" dirty="0"/>
              <a:t> </a:t>
            </a:r>
            <a:r>
              <a:rPr lang="en-US" b="1" dirty="0"/>
              <a:t>  4   5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981200" y="3276600"/>
            <a:ext cx="6477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52600" y="2819400"/>
            <a:ext cx="758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time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7432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7338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6482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7150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7056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76200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051050" y="3733800"/>
            <a:ext cx="4730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800" b="1"/>
              <a:t>fetch      decode    execute   </a:t>
            </a:r>
            <a:r>
              <a:rPr lang="en-US" sz="1800" b="1" u="sng"/>
              <a:t>memory</a:t>
            </a:r>
            <a:r>
              <a:rPr lang="en-US" sz="1800" b="1"/>
              <a:t>    </a:t>
            </a:r>
            <a:r>
              <a:rPr lang="en-US" sz="1600" b="1"/>
              <a:t>writeback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967038" y="4419600"/>
            <a:ext cx="25574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800" b="1"/>
              <a:t>fetch       </a:t>
            </a:r>
            <a:r>
              <a:rPr lang="en-US" sz="1800" b="1" u="sng">
                <a:solidFill>
                  <a:srgbClr val="0000FF"/>
                </a:solidFill>
              </a:rPr>
              <a:t>fetch</a:t>
            </a:r>
            <a:r>
              <a:rPr lang="en-US" sz="1800" b="1">
                <a:solidFill>
                  <a:srgbClr val="0000FF"/>
                </a:solidFill>
              </a:rPr>
              <a:t>         </a:t>
            </a:r>
            <a:r>
              <a:rPr lang="en-US" sz="1800" b="1" u="sng">
                <a:solidFill>
                  <a:srgbClr val="0000FF"/>
                </a:solidFill>
              </a:rPr>
              <a:t>fetch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900113" y="3600450"/>
            <a:ext cx="81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3200" b="1"/>
              <a:t>beq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915988" y="4267200"/>
            <a:ext cx="8421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3200" b="1" dirty="0"/>
              <a:t>add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914400" y="4419600"/>
            <a:ext cx="5692775" cy="1676400"/>
            <a:chOff x="576" y="2784"/>
            <a:chExt cx="3586" cy="1056"/>
          </a:xfrm>
        </p:grpSpPr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3745" y="2784"/>
              <a:ext cx="417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algn="ctr" defTabSz="457200">
                <a:buSzPct val="100000"/>
                <a:defRPr/>
              </a:pPr>
              <a:r>
                <a:rPr lang="en-US" sz="1800" b="1"/>
                <a:t>fetch</a:t>
              </a:r>
            </a:p>
            <a:p>
              <a:pPr algn="ctr" defTabSz="457200">
                <a:buSzPct val="100000"/>
                <a:defRPr/>
              </a:pPr>
              <a:endParaRPr lang="en-US" sz="1800" b="1"/>
            </a:p>
            <a:p>
              <a:pPr algn="ctr" defTabSz="457200">
                <a:buSzPct val="100000"/>
                <a:defRPr/>
              </a:pPr>
              <a:r>
                <a:rPr lang="en-US" sz="1600" b="1"/>
                <a:t>or</a:t>
              </a:r>
            </a:p>
            <a:p>
              <a:pPr algn="ctr" defTabSz="457200">
                <a:buSzPct val="100000"/>
                <a:defRPr/>
              </a:pPr>
              <a:endParaRPr lang="en-US" sz="1600" b="1"/>
            </a:p>
            <a:p>
              <a:pPr algn="ctr" defTabSz="457200">
                <a:buSzPct val="100000"/>
                <a:defRPr/>
              </a:pPr>
              <a:r>
                <a:rPr lang="en-US" sz="1800" b="1"/>
                <a:t>fetch</a:t>
              </a:r>
            </a:p>
            <a:p>
              <a:pPr algn="ctr" defTabSz="457200">
                <a:buSzPct val="100000"/>
                <a:defRPr/>
              </a:pPr>
              <a:endParaRPr lang="en-US" sz="1800" b="1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576" y="3408"/>
              <a:ext cx="9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3200" b="1"/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36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080D96F2-3D39-E641-B55F-F21454DC214D}" type="slidenum">
              <a:rPr lang="en-US" sz="1400" smtClean="0"/>
              <a:pPr algn="r" defTabSz="457200">
                <a:buSzPct val="100000"/>
                <a:defRPr/>
              </a:pPr>
              <a:t>13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Problems with detect and stall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 marL="1303338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CPI increases every time a branch is detected!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Is that necessary?  Not always!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Branch not always taken.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Let’s assume that it is NOT taken…</a:t>
            </a:r>
          </a:p>
          <a:p>
            <a:pPr lvl="2" defTabSz="457200">
              <a:spcBef>
                <a:spcPts val="450"/>
              </a:spcBef>
              <a:buClr>
                <a:srgbClr val="CC0000"/>
              </a:buClr>
              <a:buSzPct val="100000"/>
              <a:buFont typeface="Verdana" charset="0"/>
              <a:buChar char="-"/>
              <a:defRPr/>
            </a:pPr>
            <a:r>
              <a:rPr lang="en-US" sz="1800" dirty="0">
                <a:latin typeface="Arial Narrow" charset="0"/>
              </a:rPr>
              <a:t>In this case, we can ignore the </a:t>
            </a:r>
            <a:r>
              <a:rPr lang="en-US" sz="1800" dirty="0" err="1">
                <a:latin typeface="Arial Narrow" charset="0"/>
              </a:rPr>
              <a:t>beq</a:t>
            </a:r>
            <a:r>
              <a:rPr lang="en-US" sz="1800" dirty="0">
                <a:latin typeface="Arial Narrow" charset="0"/>
              </a:rPr>
              <a:t> (treat it like a </a:t>
            </a:r>
            <a:r>
              <a:rPr lang="en-US" sz="1800" dirty="0" err="1">
                <a:latin typeface="Arial Narrow" charset="0"/>
              </a:rPr>
              <a:t>noop</a:t>
            </a:r>
            <a:r>
              <a:rPr lang="en-US" sz="1800" dirty="0">
                <a:latin typeface="Arial Narrow" charset="0"/>
              </a:rPr>
              <a:t>).</a:t>
            </a:r>
          </a:p>
          <a:p>
            <a:pPr lvl="2" defTabSz="457200">
              <a:spcBef>
                <a:spcPts val="450"/>
              </a:spcBef>
              <a:buClr>
                <a:srgbClr val="CC0000"/>
              </a:buClr>
              <a:buSzPct val="100000"/>
              <a:buFont typeface="Verdana" charset="0"/>
              <a:buChar char="-"/>
              <a:defRPr/>
            </a:pPr>
            <a:r>
              <a:rPr lang="en-US" sz="1800" dirty="0">
                <a:latin typeface="Arial Narrow" charset="0"/>
              </a:rPr>
              <a:t>Keep fetching PC + 1.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What if we are wrong?</a:t>
            </a:r>
          </a:p>
          <a:p>
            <a:pPr lvl="2" defTabSz="457200">
              <a:spcBef>
                <a:spcPts val="450"/>
              </a:spcBef>
              <a:buClr>
                <a:srgbClr val="CC0000"/>
              </a:buClr>
              <a:buSzPct val="100000"/>
              <a:buFont typeface="Verdana" charset="0"/>
              <a:buChar char="-"/>
              <a:defRPr/>
            </a:pPr>
            <a:r>
              <a:rPr lang="en-US" sz="1800" dirty="0">
                <a:latin typeface="Arial Narrow" charset="0"/>
              </a:rPr>
              <a:t>OK, as long as we do not COMPLETE any instructions we mistakenly executed.</a:t>
            </a:r>
          </a:p>
          <a:p>
            <a:pPr lvl="2" defTabSz="457200">
              <a:spcBef>
                <a:spcPts val="450"/>
              </a:spcBef>
              <a:buClr>
                <a:srgbClr val="CC0000"/>
              </a:buClr>
              <a:buSzPct val="100000"/>
              <a:buFont typeface="Verdana" charset="0"/>
              <a:buChar char="-"/>
              <a:defRPr/>
            </a:pPr>
            <a:r>
              <a:rPr lang="en-US" sz="1800" dirty="0">
                <a:latin typeface="Arial Narrow" charset="0"/>
              </a:rPr>
              <a:t>I.e., make changes that will be seen later such as changing register or memory values.</a:t>
            </a:r>
          </a:p>
        </p:txBody>
      </p:sp>
    </p:spTree>
    <p:extLst>
      <p:ext uri="{BB962C8B-B14F-4D97-AF65-F5344CB8AC3E}">
        <p14:creationId xmlns:p14="http://schemas.microsoft.com/office/powerpoint/2010/main" val="224327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072297AB-AE12-D94F-8266-C99F117C864C}" type="slidenum">
              <a:rPr lang="en-US" sz="1400" smtClean="0"/>
              <a:pPr algn="r" defTabSz="457200">
                <a:buSzPct val="100000"/>
                <a:defRPr/>
              </a:pPr>
              <a:t>14</a:t>
            </a:fld>
            <a:endParaRPr lang="en-US" sz="14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Handling control hazards III: Speculate and squash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66738" y="14478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Speculate: assume not equal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Keep fetching from PC+1 until we know that the branch is really taken.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Squash: stop bad instructions if taken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Send a </a:t>
            </a:r>
            <a:r>
              <a:rPr lang="en-US" sz="2000" dirty="0" err="1">
                <a:latin typeface="Arial Narrow" charset="0"/>
              </a:rPr>
              <a:t>noop</a:t>
            </a:r>
            <a:r>
              <a:rPr lang="en-US" sz="2000" dirty="0">
                <a:latin typeface="Arial Narrow" charset="0"/>
              </a:rPr>
              <a:t> to Decode, Execute, and Memory.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Send target address to PC.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None/>
              <a:defRPr/>
            </a:pPr>
            <a:endParaRPr lang="en-US" sz="2000" dirty="0">
              <a:latin typeface="Arial Narrow" charset="0"/>
            </a:endParaRP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None/>
              <a:defRPr/>
            </a:pPr>
            <a:endParaRPr lang="en-US" sz="2000" dirty="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6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BAC1309D-694D-0C49-9E05-FD773453CE42}" type="slidenum">
              <a:rPr lang="en-US" sz="1400" smtClean="0"/>
              <a:pPr algn="r" defTabSz="457200">
                <a:buSzPct val="100000"/>
                <a:defRPr/>
              </a:pPr>
              <a:t>15</a:t>
            </a:fld>
            <a:endParaRPr lang="en-US" sz="140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562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PC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2971800"/>
            <a:ext cx="457200" cy="1143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REG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file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16200000">
            <a:off x="7753350" y="30670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4876800" y="2895600"/>
            <a:ext cx="538163" cy="1370013"/>
            <a:chOff x="3072" y="1824"/>
            <a:chExt cx="339" cy="863"/>
          </a:xfrm>
        </p:grpSpPr>
        <p:sp>
          <p:nvSpPr>
            <p:cNvPr id="25607" name="Freeform 7"/>
            <p:cNvSpPr>
              <a:spLocks noChangeArrowheads="1"/>
            </p:cNvSpPr>
            <p:nvPr/>
          </p:nvSpPr>
          <p:spPr bwMode="auto">
            <a:xfrm rot="16200000">
              <a:off x="2794" y="2102"/>
              <a:ext cx="863" cy="307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  <a:gd name="T18" fmla="*/ 0 w 672"/>
                <a:gd name="T19" fmla="*/ 0 h 288"/>
                <a:gd name="T20" fmla="*/ 672 w 672"/>
                <a:gd name="T2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3218" y="2041"/>
              <a:ext cx="19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400" b="1"/>
                <a:t>A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L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U</a:t>
              </a:r>
            </a:p>
          </p:txBody>
        </p:sp>
      </p:grpSp>
      <p:sp>
        <p:nvSpPr>
          <p:cNvPr id="25609" name="AutoShape 9"/>
          <p:cNvSpPr>
            <a:spLocks noChangeArrowheads="1"/>
          </p:cNvSpPr>
          <p:nvPr/>
        </p:nvSpPr>
        <p:spPr bwMode="auto">
          <a:xfrm rot="5400000" flipH="1">
            <a:off x="163513" y="1200150"/>
            <a:ext cx="7620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3521459 w 21600"/>
              <a:gd name="T5" fmla="*/ 2721769 h 21600"/>
              <a:gd name="T6" fmla="*/ 13440833 w 21600"/>
              <a:gd name="T7" fmla="*/ 5443538 h 21600"/>
              <a:gd name="T8" fmla="*/ 3360208 w 21600"/>
              <a:gd name="T9" fmla="*/ 2721769 h 21600"/>
              <a:gd name="T10" fmla="*/ 13440833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6764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657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248400" y="3124200"/>
            <a:ext cx="838200" cy="16764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Data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memory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467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3981" name="Group 15"/>
          <p:cNvGrpSpPr>
            <a:grpSpLocks/>
          </p:cNvGrpSpPr>
          <p:nvPr/>
        </p:nvGrpSpPr>
        <p:grpSpPr bwMode="auto">
          <a:xfrm>
            <a:off x="1066800" y="1981200"/>
            <a:ext cx="442913" cy="760413"/>
            <a:chOff x="672" y="1248"/>
            <a:chExt cx="279" cy="479"/>
          </a:xfrm>
        </p:grpSpPr>
        <p:sp>
          <p:nvSpPr>
            <p:cNvPr id="25616" name="Freeform 16"/>
            <p:cNvSpPr>
              <a:spLocks noChangeArrowheads="1"/>
            </p:cNvSpPr>
            <p:nvPr/>
          </p:nvSpPr>
          <p:spPr bwMode="auto">
            <a:xfrm>
              <a:off x="672" y="1248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729" y="1346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grpSp>
        <p:nvGrpSpPr>
          <p:cNvPr id="83982" name="Group 18"/>
          <p:cNvGrpSpPr>
            <a:grpSpLocks/>
          </p:cNvGrpSpPr>
          <p:nvPr/>
        </p:nvGrpSpPr>
        <p:grpSpPr bwMode="auto">
          <a:xfrm>
            <a:off x="4648200" y="1752600"/>
            <a:ext cx="442913" cy="760413"/>
            <a:chOff x="2928" y="1104"/>
            <a:chExt cx="279" cy="479"/>
          </a:xfrm>
        </p:grpSpPr>
        <p:sp>
          <p:nvSpPr>
            <p:cNvPr id="25619" name="Freeform 19"/>
            <p:cNvSpPr>
              <a:spLocks noChangeArrowheads="1"/>
            </p:cNvSpPr>
            <p:nvPr/>
          </p:nvSpPr>
          <p:spPr bwMode="auto">
            <a:xfrm>
              <a:off x="2928" y="1104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2985" y="1202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240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1447800" y="2362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1524000" y="1598613"/>
            <a:ext cx="1588" cy="7651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>
            <a:off x="684213" y="1600200"/>
            <a:ext cx="841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838200" y="2133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685800" y="34290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V="1">
            <a:off x="838200" y="25892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838200" y="25908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152400" y="1370013"/>
            <a:ext cx="1588" cy="2060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152400" y="1371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1524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19812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2133600" y="3048000"/>
            <a:ext cx="1588" cy="2438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2133600" y="4343400"/>
            <a:ext cx="1524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2133600" y="30480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2133600" y="32766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3505200" y="3810000"/>
            <a:ext cx="1524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505200" y="32004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3962400" y="3810000"/>
            <a:ext cx="685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3962400" y="32004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1981200" y="2362200"/>
            <a:ext cx="1676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3962400" y="2362200"/>
            <a:ext cx="685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3962400" y="4343400"/>
            <a:ext cx="4572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 flipV="1">
            <a:off x="4267200" y="1903413"/>
            <a:ext cx="1588" cy="2441575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4267200" y="1905000"/>
            <a:ext cx="3810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6" name="AutoShape 46"/>
          <p:cNvSpPr>
            <a:spLocks noChangeArrowheads="1"/>
          </p:cNvSpPr>
          <p:nvPr/>
        </p:nvSpPr>
        <p:spPr bwMode="auto">
          <a:xfrm rot="16200000">
            <a:off x="4095750" y="39052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H="1">
            <a:off x="4722813" y="4038600"/>
            <a:ext cx="1555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8" name="Line 48"/>
          <p:cNvSpPr>
            <a:spLocks noChangeShapeType="1"/>
          </p:cNvSpPr>
          <p:nvPr/>
        </p:nvSpPr>
        <p:spPr bwMode="auto">
          <a:xfrm>
            <a:off x="5334000" y="3505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49" name="Line 49"/>
          <p:cNvSpPr>
            <a:spLocks noChangeShapeType="1"/>
          </p:cNvSpPr>
          <p:nvPr/>
        </p:nvSpPr>
        <p:spPr bwMode="auto">
          <a:xfrm>
            <a:off x="5029200" y="2133600"/>
            <a:ext cx="533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0" name="Line 50"/>
          <p:cNvSpPr>
            <a:spLocks noChangeShapeType="1"/>
          </p:cNvSpPr>
          <p:nvPr/>
        </p:nvSpPr>
        <p:spPr bwMode="auto">
          <a:xfrm>
            <a:off x="5867400" y="35052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V="1">
            <a:off x="6019800" y="2970213"/>
            <a:ext cx="1588" cy="536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>
            <a:off x="6019800" y="2971800"/>
            <a:ext cx="1447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3" name="Line 53"/>
          <p:cNvSpPr>
            <a:spLocks noChangeShapeType="1"/>
          </p:cNvSpPr>
          <p:nvPr/>
        </p:nvSpPr>
        <p:spPr bwMode="auto">
          <a:xfrm>
            <a:off x="7086600" y="35052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>
            <a:off x="7772400" y="35052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>
            <a:off x="7772400" y="29718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6" name="Line 56"/>
          <p:cNvSpPr>
            <a:spLocks noChangeShapeType="1"/>
          </p:cNvSpPr>
          <p:nvPr/>
        </p:nvSpPr>
        <p:spPr bwMode="auto">
          <a:xfrm>
            <a:off x="4114800" y="3810000"/>
            <a:ext cx="1588" cy="838200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>
            <a:off x="4114800" y="4648200"/>
            <a:ext cx="21336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>
            <a:off x="8382000" y="3200400"/>
            <a:ext cx="3810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8763000" y="3200400"/>
            <a:ext cx="1588" cy="1905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 flipH="1">
            <a:off x="2817813" y="5105400"/>
            <a:ext cx="5946775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 flipV="1">
            <a:off x="2819400" y="3884613"/>
            <a:ext cx="1588" cy="12223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>
            <a:off x="2819400" y="3886200"/>
            <a:ext cx="2286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>
            <a:off x="2895600" y="35814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 flipH="1">
            <a:off x="2132013" y="3581400"/>
            <a:ext cx="79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>
            <a:off x="5867400" y="2133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 flipV="1">
            <a:off x="6096000" y="1141413"/>
            <a:ext cx="1588" cy="9937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 flipH="1">
            <a:off x="684213" y="1143000"/>
            <a:ext cx="5413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1601788" y="5791200"/>
            <a:ext cx="571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IF/</a:t>
            </a:r>
          </a:p>
          <a:p>
            <a:pPr defTabSz="457200">
              <a:buSzPct val="100000"/>
              <a:defRPr/>
            </a:pPr>
            <a:r>
              <a:rPr lang="en-US" b="1"/>
              <a:t>ID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3506788" y="5791200"/>
            <a:ext cx="604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ID/</a:t>
            </a:r>
          </a:p>
          <a:p>
            <a:pPr defTabSz="457200">
              <a:buSzPct val="100000"/>
              <a:defRPr/>
            </a:pPr>
            <a:r>
              <a:rPr lang="en-US" b="1"/>
              <a:t>EX</a:t>
            </a:r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5257800" y="5791200"/>
            <a:ext cx="858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EX/</a:t>
            </a:r>
          </a:p>
          <a:p>
            <a:pPr algn="ctr" defTabSz="457200">
              <a:buSzPct val="100000"/>
              <a:defRPr/>
            </a:pPr>
            <a:r>
              <a:rPr lang="en-US" b="1"/>
              <a:t>Mem</a:t>
            </a:r>
          </a:p>
        </p:txBody>
      </p:sp>
      <p:sp>
        <p:nvSpPr>
          <p:cNvPr id="25671" name="Text Box 71"/>
          <p:cNvSpPr txBox="1">
            <a:spLocks noChangeArrowheads="1"/>
          </p:cNvSpPr>
          <p:nvPr/>
        </p:nvSpPr>
        <p:spPr bwMode="auto">
          <a:xfrm>
            <a:off x="7162800" y="5791200"/>
            <a:ext cx="944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Mem/</a:t>
            </a:r>
          </a:p>
          <a:p>
            <a:pPr algn="ctr" defTabSz="457200">
              <a:buSzPct val="100000"/>
              <a:defRPr/>
            </a:pPr>
            <a:r>
              <a:rPr lang="en-US" b="1"/>
              <a:t>WB</a:t>
            </a:r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3608388" y="4178300"/>
            <a:ext cx="43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sz="1200"/>
              <a:t>sign</a:t>
            </a:r>
          </a:p>
          <a:p>
            <a:pPr algn="ctr" defTabSz="457200">
              <a:buSzPct val="100000"/>
              <a:defRPr/>
            </a:pPr>
            <a:r>
              <a:rPr lang="en-US" sz="1200"/>
              <a:t>ext</a:t>
            </a:r>
          </a:p>
        </p:txBody>
      </p:sp>
      <p:sp>
        <p:nvSpPr>
          <p:cNvPr id="25673" name="Rectangle 73"/>
          <p:cNvSpPr>
            <a:spLocks noChangeArrowheads="1"/>
          </p:cNvSpPr>
          <p:nvPr/>
        </p:nvSpPr>
        <p:spPr bwMode="auto">
          <a:xfrm>
            <a:off x="22098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24384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75" name="Rectangle 75"/>
          <p:cNvSpPr>
            <a:spLocks noChangeArrowheads="1"/>
          </p:cNvSpPr>
          <p:nvPr/>
        </p:nvSpPr>
        <p:spPr bwMode="auto">
          <a:xfrm>
            <a:off x="26670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76" name="Oval 76"/>
          <p:cNvSpPr>
            <a:spLocks noChangeArrowheads="1"/>
          </p:cNvSpPr>
          <p:nvPr/>
        </p:nvSpPr>
        <p:spPr bwMode="auto">
          <a:xfrm>
            <a:off x="2209800" y="5105400"/>
            <a:ext cx="685800" cy="685800"/>
          </a:xfrm>
          <a:prstGeom prst="ellipse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Control</a:t>
            </a:r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>
            <a:off x="2133600" y="54864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78" name="Line 78"/>
          <p:cNvSpPr>
            <a:spLocks noChangeShapeType="1"/>
          </p:cNvSpPr>
          <p:nvPr/>
        </p:nvSpPr>
        <p:spPr bwMode="auto">
          <a:xfrm>
            <a:off x="3962400" y="5486400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5867400" y="5486400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80" name="Line 80"/>
          <p:cNvSpPr>
            <a:spLocks noChangeShapeType="1"/>
          </p:cNvSpPr>
          <p:nvPr/>
        </p:nvSpPr>
        <p:spPr bwMode="auto">
          <a:xfrm>
            <a:off x="2895600" y="5486400"/>
            <a:ext cx="762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 flipV="1">
            <a:off x="5181600" y="2970213"/>
            <a:ext cx="152400" cy="155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>
            <a:off x="5334000" y="29718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83" name="Text Box 83"/>
          <p:cNvSpPr txBox="1">
            <a:spLocks noChangeArrowheads="1"/>
          </p:cNvSpPr>
          <p:nvPr/>
        </p:nvSpPr>
        <p:spPr bwMode="auto">
          <a:xfrm>
            <a:off x="4954588" y="2667000"/>
            <a:ext cx="65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600" b="1">
                <a:solidFill>
                  <a:srgbClr val="0000FF"/>
                </a:solidFill>
              </a:rPr>
              <a:t>equal</a:t>
            </a:r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5562600" y="2743200"/>
            <a:ext cx="304800" cy="381000"/>
          </a:xfrm>
          <a:prstGeom prst="rect">
            <a:avLst/>
          </a:prstGeom>
          <a:solidFill>
            <a:srgbClr val="CC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152400" y="976313"/>
            <a:ext cx="5942013" cy="2436812"/>
            <a:chOff x="96" y="615"/>
            <a:chExt cx="3743" cy="1535"/>
          </a:xfrm>
        </p:grpSpPr>
        <p:sp>
          <p:nvSpPr>
            <p:cNvPr id="25686" name="Line 86"/>
            <p:cNvSpPr>
              <a:spLocks noChangeShapeType="1"/>
            </p:cNvSpPr>
            <p:nvPr/>
          </p:nvSpPr>
          <p:spPr bwMode="auto">
            <a:xfrm>
              <a:off x="3696" y="1335"/>
              <a:ext cx="143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87" name="Line 87"/>
            <p:cNvSpPr>
              <a:spLocks noChangeShapeType="1"/>
            </p:cNvSpPr>
            <p:nvPr/>
          </p:nvSpPr>
          <p:spPr bwMode="auto">
            <a:xfrm flipV="1">
              <a:off x="3840" y="710"/>
              <a:ext cx="0" cy="625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88" name="Line 88"/>
            <p:cNvSpPr>
              <a:spLocks noChangeShapeType="1"/>
            </p:cNvSpPr>
            <p:nvPr/>
          </p:nvSpPr>
          <p:spPr bwMode="auto">
            <a:xfrm flipH="1">
              <a:off x="431" y="710"/>
              <a:ext cx="3409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89" name="AutoShape 89"/>
            <p:cNvSpPr>
              <a:spLocks noChangeArrowheads="1"/>
            </p:cNvSpPr>
            <p:nvPr/>
          </p:nvSpPr>
          <p:spPr bwMode="auto">
            <a:xfrm rot="5400000" flipH="1">
              <a:off x="103" y="746"/>
              <a:ext cx="479" cy="2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 w 21600"/>
                <a:gd name="T5" fmla="*/ 1 h 21600"/>
                <a:gd name="T6" fmla="*/ 5 w 21600"/>
                <a:gd name="T7" fmla="*/ 2 h 21600"/>
                <a:gd name="T8" fmla="*/ 1 w 21600"/>
                <a:gd name="T9" fmla="*/ 1 h 21600"/>
                <a:gd name="T10" fmla="*/ 5 w 21600"/>
                <a:gd name="T11" fmla="*/ 0 h 21600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0000"/>
            </a:solidFill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 flipV="1">
              <a:off x="96" y="853"/>
              <a:ext cx="0" cy="1297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>
              <a:off x="96" y="854"/>
              <a:ext cx="143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>
              <a:off x="96" y="2150"/>
              <a:ext cx="95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5693" name="Rectangle 93"/>
          <p:cNvSpPr>
            <a:spLocks noChangeArrowheads="1"/>
          </p:cNvSpPr>
          <p:nvPr/>
        </p:nvSpPr>
        <p:spPr bwMode="auto">
          <a:xfrm>
            <a:off x="5562600" y="1828800"/>
            <a:ext cx="304800" cy="609600"/>
          </a:xfrm>
          <a:prstGeom prst="rect">
            <a:avLst/>
          </a:prstGeom>
          <a:solidFill>
            <a:srgbClr val="CC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94" name="Text Box 94"/>
          <p:cNvSpPr txBox="1">
            <a:spLocks noChangeArrowheads="1"/>
          </p:cNvSpPr>
          <p:nvPr/>
        </p:nvSpPr>
        <p:spPr bwMode="auto">
          <a:xfrm>
            <a:off x="231775" y="4419600"/>
            <a:ext cx="67868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 dirty="0" err="1"/>
              <a:t>beq</a:t>
            </a:r>
            <a:endParaRPr lang="en-US" b="1" dirty="0"/>
          </a:p>
          <a:p>
            <a:pPr defTabSz="457200">
              <a:buSzPct val="100000"/>
              <a:defRPr/>
            </a:pPr>
            <a:r>
              <a:rPr lang="en-US" b="1" dirty="0"/>
              <a:t>sub</a:t>
            </a:r>
          </a:p>
          <a:p>
            <a:pPr defTabSz="457200">
              <a:buSzPct val="100000"/>
              <a:defRPr/>
            </a:pPr>
            <a:r>
              <a:rPr lang="en-US" b="1" dirty="0"/>
              <a:t>add</a:t>
            </a:r>
          </a:p>
          <a:p>
            <a:pPr defTabSz="457200">
              <a:buSzPct val="100000"/>
              <a:defRPr/>
            </a:pPr>
            <a:r>
              <a:rPr lang="en-US" b="1" dirty="0"/>
              <a:t>nor</a:t>
            </a:r>
          </a:p>
        </p:txBody>
      </p:sp>
      <p:sp>
        <p:nvSpPr>
          <p:cNvPr id="25695" name="Rectangle 95"/>
          <p:cNvSpPr>
            <a:spLocks noChangeArrowheads="1"/>
          </p:cNvSpPr>
          <p:nvPr/>
        </p:nvSpPr>
        <p:spPr bwMode="auto">
          <a:xfrm rot="5400000">
            <a:off x="1411288" y="3314700"/>
            <a:ext cx="838200" cy="304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add</a:t>
            </a:r>
          </a:p>
        </p:txBody>
      </p:sp>
      <p:sp>
        <p:nvSpPr>
          <p:cNvPr id="25696" name="Rectangle 96"/>
          <p:cNvSpPr>
            <a:spLocks noChangeArrowheads="1"/>
          </p:cNvSpPr>
          <p:nvPr/>
        </p:nvSpPr>
        <p:spPr bwMode="auto">
          <a:xfrm rot="5400000">
            <a:off x="3544888" y="5295900"/>
            <a:ext cx="533400" cy="304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sub</a:t>
            </a:r>
          </a:p>
        </p:txBody>
      </p:sp>
      <p:sp>
        <p:nvSpPr>
          <p:cNvPr id="25697" name="Rectangle 97"/>
          <p:cNvSpPr>
            <a:spLocks noChangeArrowheads="1"/>
          </p:cNvSpPr>
          <p:nvPr/>
        </p:nvSpPr>
        <p:spPr bwMode="auto">
          <a:xfrm rot="5400000">
            <a:off x="5449888" y="5295900"/>
            <a:ext cx="533400" cy="304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beq</a:t>
            </a:r>
          </a:p>
        </p:txBody>
      </p:sp>
      <p:sp>
        <p:nvSpPr>
          <p:cNvPr id="25698" name="Rectangle 98"/>
          <p:cNvSpPr>
            <a:spLocks noChangeArrowheads="1"/>
          </p:cNvSpPr>
          <p:nvPr/>
        </p:nvSpPr>
        <p:spPr bwMode="auto">
          <a:xfrm rot="5400000">
            <a:off x="7354888" y="5295900"/>
            <a:ext cx="533400" cy="304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beq</a:t>
            </a:r>
          </a:p>
        </p:txBody>
      </p:sp>
      <p:sp>
        <p:nvSpPr>
          <p:cNvPr id="25699" name="Rectangle 99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</a:t>
            </a:r>
          </a:p>
        </p:txBody>
      </p: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1676400" y="3041650"/>
            <a:ext cx="5027613" cy="2671763"/>
            <a:chOff x="1056" y="1916"/>
            <a:chExt cx="3167" cy="1683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 rot="5400000">
              <a:off x="2233" y="3336"/>
              <a:ext cx="335" cy="191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noop</a:t>
              </a:r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 rot="5400000">
              <a:off x="3433" y="3336"/>
              <a:ext cx="335" cy="191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noop</a:t>
              </a:r>
            </a:p>
          </p:txBody>
        </p:sp>
        <p:sp>
          <p:nvSpPr>
            <p:cNvPr id="25703" name="Freeform 103"/>
            <p:cNvSpPr>
              <a:spLocks/>
            </p:cNvSpPr>
            <p:nvPr/>
          </p:nvSpPr>
          <p:spPr bwMode="auto">
            <a:xfrm>
              <a:off x="3702" y="1916"/>
              <a:ext cx="522" cy="1395"/>
            </a:xfrm>
            <a:custGeom>
              <a:avLst/>
              <a:gdLst>
                <a:gd name="T0" fmla="*/ 0 w 2305"/>
                <a:gd name="T1" fmla="*/ 0 h 6157"/>
                <a:gd name="T2" fmla="*/ 671 w 2305"/>
                <a:gd name="T3" fmla="*/ 365 h 6157"/>
                <a:gd name="T4" fmla="*/ 1091 w 2305"/>
                <a:gd name="T5" fmla="*/ 655 h 6157"/>
                <a:gd name="T6" fmla="*/ 1470 w 2305"/>
                <a:gd name="T7" fmla="*/ 955 h 6157"/>
                <a:gd name="T8" fmla="*/ 1640 w 2305"/>
                <a:gd name="T9" fmla="*/ 1111 h 6157"/>
                <a:gd name="T10" fmla="*/ 1794 w 2305"/>
                <a:gd name="T11" fmla="*/ 1271 h 6157"/>
                <a:gd name="T12" fmla="*/ 1932 w 2305"/>
                <a:gd name="T13" fmla="*/ 1436 h 6157"/>
                <a:gd name="T14" fmla="*/ 2051 w 2305"/>
                <a:gd name="T15" fmla="*/ 1605 h 6157"/>
                <a:gd name="T16" fmla="*/ 2149 w 2305"/>
                <a:gd name="T17" fmla="*/ 1781 h 6157"/>
                <a:gd name="T18" fmla="*/ 2225 w 2305"/>
                <a:gd name="T19" fmla="*/ 1962 h 6157"/>
                <a:gd name="T20" fmla="*/ 2277 w 2305"/>
                <a:gd name="T21" fmla="*/ 2150 h 6157"/>
                <a:gd name="T22" fmla="*/ 2304 w 2305"/>
                <a:gd name="T23" fmla="*/ 2345 h 6157"/>
                <a:gd name="T24" fmla="*/ 2304 w 2305"/>
                <a:gd name="T25" fmla="*/ 2547 h 6157"/>
                <a:gd name="T26" fmla="*/ 2278 w 2305"/>
                <a:gd name="T27" fmla="*/ 2756 h 6157"/>
                <a:gd name="T28" fmla="*/ 2229 w 2305"/>
                <a:gd name="T29" fmla="*/ 2972 h 6157"/>
                <a:gd name="T30" fmla="*/ 2157 w 2305"/>
                <a:gd name="T31" fmla="*/ 3193 h 6157"/>
                <a:gd name="T32" fmla="*/ 2065 w 2305"/>
                <a:gd name="T33" fmla="*/ 3420 h 6157"/>
                <a:gd name="T34" fmla="*/ 1954 w 2305"/>
                <a:gd name="T35" fmla="*/ 3653 h 6157"/>
                <a:gd name="T36" fmla="*/ 1682 w 2305"/>
                <a:gd name="T37" fmla="*/ 4131 h 6157"/>
                <a:gd name="T38" fmla="*/ 1356 w 2305"/>
                <a:gd name="T39" fmla="*/ 4624 h 6157"/>
                <a:gd name="T40" fmla="*/ 989 w 2305"/>
                <a:gd name="T41" fmla="*/ 5128 h 6157"/>
                <a:gd name="T42" fmla="*/ 187 w 2305"/>
                <a:gd name="T43" fmla="*/ 6156 h 6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5" h="6157">
                  <a:moveTo>
                    <a:pt x="0" y="0"/>
                  </a:moveTo>
                  <a:lnTo>
                    <a:pt x="671" y="365"/>
                  </a:lnTo>
                  <a:lnTo>
                    <a:pt x="1091" y="655"/>
                  </a:lnTo>
                  <a:lnTo>
                    <a:pt x="1470" y="955"/>
                  </a:lnTo>
                  <a:lnTo>
                    <a:pt x="1640" y="1111"/>
                  </a:lnTo>
                  <a:lnTo>
                    <a:pt x="1794" y="1271"/>
                  </a:lnTo>
                  <a:lnTo>
                    <a:pt x="1932" y="1436"/>
                  </a:lnTo>
                  <a:lnTo>
                    <a:pt x="2051" y="1605"/>
                  </a:lnTo>
                  <a:lnTo>
                    <a:pt x="2149" y="1781"/>
                  </a:lnTo>
                  <a:lnTo>
                    <a:pt x="2225" y="1962"/>
                  </a:lnTo>
                  <a:lnTo>
                    <a:pt x="2277" y="2150"/>
                  </a:lnTo>
                  <a:lnTo>
                    <a:pt x="2304" y="2345"/>
                  </a:lnTo>
                  <a:lnTo>
                    <a:pt x="2304" y="2547"/>
                  </a:lnTo>
                  <a:lnTo>
                    <a:pt x="2278" y="2756"/>
                  </a:lnTo>
                  <a:lnTo>
                    <a:pt x="2229" y="2972"/>
                  </a:lnTo>
                  <a:lnTo>
                    <a:pt x="2157" y="3193"/>
                  </a:lnTo>
                  <a:lnTo>
                    <a:pt x="2065" y="3420"/>
                  </a:lnTo>
                  <a:lnTo>
                    <a:pt x="1954" y="3653"/>
                  </a:lnTo>
                  <a:lnTo>
                    <a:pt x="1682" y="4131"/>
                  </a:lnTo>
                  <a:lnTo>
                    <a:pt x="1356" y="4624"/>
                  </a:lnTo>
                  <a:lnTo>
                    <a:pt x="989" y="5128"/>
                  </a:lnTo>
                  <a:lnTo>
                    <a:pt x="187" y="6156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704" name="Freeform 104"/>
            <p:cNvSpPr>
              <a:spLocks/>
            </p:cNvSpPr>
            <p:nvPr/>
          </p:nvSpPr>
          <p:spPr bwMode="auto">
            <a:xfrm>
              <a:off x="1248" y="1920"/>
              <a:ext cx="2447" cy="540"/>
            </a:xfrm>
            <a:custGeom>
              <a:avLst/>
              <a:gdLst>
                <a:gd name="T0" fmla="*/ 10796 w 10797"/>
                <a:gd name="T1" fmla="*/ 0 h 2386"/>
                <a:gd name="T2" fmla="*/ 9329 w 10797"/>
                <a:gd name="T3" fmla="*/ 768 h 2386"/>
                <a:gd name="T4" fmla="*/ 7878 w 10797"/>
                <a:gd name="T5" fmla="*/ 1461 h 2386"/>
                <a:gd name="T6" fmla="*/ 7163 w 10797"/>
                <a:gd name="T7" fmla="*/ 1757 h 2386"/>
                <a:gd name="T8" fmla="*/ 6457 w 10797"/>
                <a:gd name="T9" fmla="*/ 2006 h 2386"/>
                <a:gd name="T10" fmla="*/ 5762 w 10797"/>
                <a:gd name="T11" fmla="*/ 2200 h 2386"/>
                <a:gd name="T12" fmla="*/ 5080 w 10797"/>
                <a:gd name="T13" fmla="*/ 2328 h 2386"/>
                <a:gd name="T14" fmla="*/ 4745 w 10797"/>
                <a:gd name="T15" fmla="*/ 2365 h 2386"/>
                <a:gd name="T16" fmla="*/ 4412 w 10797"/>
                <a:gd name="T17" fmla="*/ 2385 h 2386"/>
                <a:gd name="T18" fmla="*/ 3758 w 10797"/>
                <a:gd name="T19" fmla="*/ 2377 h 2386"/>
                <a:gd name="T20" fmla="*/ 3115 w 10797"/>
                <a:gd name="T21" fmla="*/ 2314 h 2386"/>
                <a:gd name="T22" fmla="*/ 2480 w 10797"/>
                <a:gd name="T23" fmla="*/ 2203 h 2386"/>
                <a:gd name="T24" fmla="*/ 1854 w 10797"/>
                <a:gd name="T25" fmla="*/ 2055 h 2386"/>
                <a:gd name="T26" fmla="*/ 1233 w 10797"/>
                <a:gd name="T27" fmla="*/ 1880 h 2386"/>
                <a:gd name="T28" fmla="*/ 0 w 10797"/>
                <a:gd name="T29" fmla="*/ 1482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97" h="2386">
                  <a:moveTo>
                    <a:pt x="10796" y="0"/>
                  </a:moveTo>
                  <a:lnTo>
                    <a:pt x="9329" y="768"/>
                  </a:lnTo>
                  <a:lnTo>
                    <a:pt x="7878" y="1461"/>
                  </a:lnTo>
                  <a:lnTo>
                    <a:pt x="7163" y="1757"/>
                  </a:lnTo>
                  <a:lnTo>
                    <a:pt x="6457" y="2006"/>
                  </a:lnTo>
                  <a:lnTo>
                    <a:pt x="5762" y="2200"/>
                  </a:lnTo>
                  <a:lnTo>
                    <a:pt x="5080" y="2328"/>
                  </a:lnTo>
                  <a:lnTo>
                    <a:pt x="4745" y="2365"/>
                  </a:lnTo>
                  <a:lnTo>
                    <a:pt x="4412" y="2385"/>
                  </a:lnTo>
                  <a:lnTo>
                    <a:pt x="3758" y="2377"/>
                  </a:lnTo>
                  <a:lnTo>
                    <a:pt x="3115" y="2314"/>
                  </a:lnTo>
                  <a:lnTo>
                    <a:pt x="2480" y="2203"/>
                  </a:lnTo>
                  <a:lnTo>
                    <a:pt x="1854" y="2055"/>
                  </a:lnTo>
                  <a:lnTo>
                    <a:pt x="1233" y="1880"/>
                  </a:lnTo>
                  <a:lnTo>
                    <a:pt x="0" y="1482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705" name="Rectangle 105"/>
            <p:cNvSpPr>
              <a:spLocks noChangeArrowheads="1"/>
            </p:cNvSpPr>
            <p:nvPr/>
          </p:nvSpPr>
          <p:spPr bwMode="auto">
            <a:xfrm rot="5400000">
              <a:off x="889" y="2088"/>
              <a:ext cx="527" cy="191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noop</a:t>
              </a:r>
            </a:p>
          </p:txBody>
        </p:sp>
        <p:sp>
          <p:nvSpPr>
            <p:cNvPr id="25706" name="Freeform 106"/>
            <p:cNvSpPr>
              <a:spLocks/>
            </p:cNvSpPr>
            <p:nvPr/>
          </p:nvSpPr>
          <p:spPr bwMode="auto">
            <a:xfrm>
              <a:off x="2544" y="1920"/>
              <a:ext cx="1151" cy="1583"/>
            </a:xfrm>
            <a:custGeom>
              <a:avLst/>
              <a:gdLst>
                <a:gd name="T0" fmla="*/ 5081 w 5082"/>
                <a:gd name="T1" fmla="*/ 0 h 6986"/>
                <a:gd name="T2" fmla="*/ 4524 w 5082"/>
                <a:gd name="T3" fmla="*/ 1845 h 6986"/>
                <a:gd name="T4" fmla="*/ 3956 w 5082"/>
                <a:gd name="T5" fmla="*/ 3565 h 6986"/>
                <a:gd name="T6" fmla="*/ 3666 w 5082"/>
                <a:gd name="T7" fmla="*/ 4340 h 6986"/>
                <a:gd name="T8" fmla="*/ 3369 w 5082"/>
                <a:gd name="T9" fmla="*/ 5038 h 6986"/>
                <a:gd name="T10" fmla="*/ 3065 w 5082"/>
                <a:gd name="T11" fmla="*/ 5642 h 6986"/>
                <a:gd name="T12" fmla="*/ 2910 w 5082"/>
                <a:gd name="T13" fmla="*/ 5905 h 6986"/>
                <a:gd name="T14" fmla="*/ 2752 w 5082"/>
                <a:gd name="T15" fmla="*/ 6138 h 6986"/>
                <a:gd name="T16" fmla="*/ 2587 w 5082"/>
                <a:gd name="T17" fmla="*/ 6338 h 6986"/>
                <a:gd name="T18" fmla="*/ 2409 w 5082"/>
                <a:gd name="T19" fmla="*/ 6505 h 6986"/>
                <a:gd name="T20" fmla="*/ 2223 w 5082"/>
                <a:gd name="T21" fmla="*/ 6640 h 6986"/>
                <a:gd name="T22" fmla="*/ 2029 w 5082"/>
                <a:gd name="T23" fmla="*/ 6747 h 6986"/>
                <a:gd name="T24" fmla="*/ 1831 w 5082"/>
                <a:gd name="T25" fmla="*/ 6829 h 6986"/>
                <a:gd name="T26" fmla="*/ 1630 w 5082"/>
                <a:gd name="T27" fmla="*/ 6890 h 6986"/>
                <a:gd name="T28" fmla="*/ 1429 w 5082"/>
                <a:gd name="T29" fmla="*/ 6932 h 6986"/>
                <a:gd name="T30" fmla="*/ 1230 w 5082"/>
                <a:gd name="T31" fmla="*/ 6959 h 6986"/>
                <a:gd name="T32" fmla="*/ 849 w 5082"/>
                <a:gd name="T33" fmla="*/ 6978 h 6986"/>
                <a:gd name="T34" fmla="*/ 504 w 5082"/>
                <a:gd name="T35" fmla="*/ 6972 h 6986"/>
                <a:gd name="T36" fmla="*/ 215 w 5082"/>
                <a:gd name="T37" fmla="*/ 6966 h 6986"/>
                <a:gd name="T38" fmla="*/ 97 w 5082"/>
                <a:gd name="T39" fmla="*/ 6971 h 6986"/>
                <a:gd name="T40" fmla="*/ 0 w 5082"/>
                <a:gd name="T41" fmla="*/ 6985 h 6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82" h="6986">
                  <a:moveTo>
                    <a:pt x="5081" y="0"/>
                  </a:moveTo>
                  <a:lnTo>
                    <a:pt x="4524" y="1845"/>
                  </a:lnTo>
                  <a:lnTo>
                    <a:pt x="3956" y="3565"/>
                  </a:lnTo>
                  <a:lnTo>
                    <a:pt x="3666" y="4340"/>
                  </a:lnTo>
                  <a:lnTo>
                    <a:pt x="3369" y="5038"/>
                  </a:lnTo>
                  <a:lnTo>
                    <a:pt x="3065" y="5642"/>
                  </a:lnTo>
                  <a:lnTo>
                    <a:pt x="2910" y="5905"/>
                  </a:lnTo>
                  <a:lnTo>
                    <a:pt x="2752" y="6138"/>
                  </a:lnTo>
                  <a:lnTo>
                    <a:pt x="2587" y="6338"/>
                  </a:lnTo>
                  <a:lnTo>
                    <a:pt x="2409" y="6505"/>
                  </a:lnTo>
                  <a:lnTo>
                    <a:pt x="2223" y="6640"/>
                  </a:lnTo>
                  <a:lnTo>
                    <a:pt x="2029" y="6747"/>
                  </a:lnTo>
                  <a:lnTo>
                    <a:pt x="1831" y="6829"/>
                  </a:lnTo>
                  <a:lnTo>
                    <a:pt x="1630" y="6890"/>
                  </a:lnTo>
                  <a:lnTo>
                    <a:pt x="1429" y="6932"/>
                  </a:lnTo>
                  <a:lnTo>
                    <a:pt x="1230" y="6959"/>
                  </a:lnTo>
                  <a:lnTo>
                    <a:pt x="849" y="6978"/>
                  </a:lnTo>
                  <a:lnTo>
                    <a:pt x="504" y="6972"/>
                  </a:lnTo>
                  <a:lnTo>
                    <a:pt x="215" y="6966"/>
                  </a:lnTo>
                  <a:lnTo>
                    <a:pt x="97" y="6971"/>
                  </a:lnTo>
                  <a:lnTo>
                    <a:pt x="0" y="6985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16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86341B9C-8597-7844-985F-F5E4F357417C}" type="slidenum">
              <a:rPr lang="en-US" sz="1400" smtClean="0"/>
              <a:pPr algn="r" defTabSz="457200">
                <a:buSzPct val="100000"/>
                <a:defRPr/>
              </a:pPr>
              <a:t>16</a:t>
            </a:fld>
            <a:endParaRPr lang="en-US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Problems with fetching PC+1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CPI increases every time a branch is taken!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 dirty="0">
                <a:latin typeface="Arial Narrow" charset="0"/>
              </a:rPr>
              <a:t>About 50%-66% of time.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Is that necessary?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447800" y="3733800"/>
            <a:ext cx="61960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 u="sng">
                <a:solidFill>
                  <a:srgbClr val="FF0000"/>
                </a:solidFill>
              </a:rPr>
              <a:t>No!</a:t>
            </a:r>
            <a:r>
              <a:rPr lang="en-US" b="1"/>
              <a:t> But how can you fetch from the target</a:t>
            </a:r>
          </a:p>
          <a:p>
            <a:pPr defTabSz="457200">
              <a:buSzPct val="100000"/>
              <a:defRPr/>
            </a:pPr>
            <a:r>
              <a:rPr lang="en-US" b="1"/>
              <a:t>before you even know the previous instruction</a:t>
            </a:r>
          </a:p>
          <a:p>
            <a:pPr defTabSz="457200">
              <a:buSzPct val="100000"/>
              <a:defRPr/>
            </a:pPr>
            <a:r>
              <a:rPr lang="en-US" b="1"/>
              <a:t>is a branch – much less whether it is taken?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4545806" y="2043544"/>
            <a:ext cx="4419600" cy="2376055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If you had to guess, in real programs, what's</a:t>
            </a: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the ratio of taken to not-taken branches?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Very rarely taken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Slightly biased towards not taken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Slightly biased towards taken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Very rarely not taken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78606" y="4657724"/>
            <a:ext cx="4419600" cy="206375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If we take branches more often than not, why not have our design assume</a:t>
            </a: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its taken?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Century Gothic"/>
                <a:cs typeface="+mn-cs"/>
              </a:rPr>
              <a:t>Cuz</a:t>
            </a: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 we're dumb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Performance would actually be worse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We're missing information</a:t>
            </a:r>
            <a:endParaRPr kumimoji="0" lang="en-US" sz="160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74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4ECB1F13-CE1A-6E44-B2A6-466D1BA73902}" type="slidenum">
              <a:rPr lang="en-US" sz="1400" smtClean="0"/>
              <a:pPr algn="r" defTabSz="457200">
                <a:buSzPct val="100000"/>
                <a:defRPr/>
              </a:pPr>
              <a:t>17</a:t>
            </a:fld>
            <a:endParaRPr lang="en-US" sz="14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PC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048000" y="2971800"/>
            <a:ext cx="457200" cy="1143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REG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file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16200000">
            <a:off x="7753350" y="30670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grpSp>
        <p:nvGrpSpPr>
          <p:cNvPr id="88070" name="Group 6"/>
          <p:cNvGrpSpPr>
            <a:grpSpLocks/>
          </p:cNvGrpSpPr>
          <p:nvPr/>
        </p:nvGrpSpPr>
        <p:grpSpPr bwMode="auto">
          <a:xfrm>
            <a:off x="4876800" y="2895600"/>
            <a:ext cx="538163" cy="1370013"/>
            <a:chOff x="3072" y="1824"/>
            <a:chExt cx="339" cy="863"/>
          </a:xfrm>
        </p:grpSpPr>
        <p:sp>
          <p:nvSpPr>
            <p:cNvPr id="27655" name="Freeform 7"/>
            <p:cNvSpPr>
              <a:spLocks noChangeArrowheads="1"/>
            </p:cNvSpPr>
            <p:nvPr/>
          </p:nvSpPr>
          <p:spPr bwMode="auto">
            <a:xfrm rot="16200000">
              <a:off x="2794" y="2102"/>
              <a:ext cx="863" cy="307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  <a:gd name="T18" fmla="*/ 0 w 672"/>
                <a:gd name="T19" fmla="*/ 0 h 288"/>
                <a:gd name="T20" fmla="*/ 672 w 672"/>
                <a:gd name="T2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3218" y="2041"/>
              <a:ext cx="19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400" b="1"/>
                <a:t>A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L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U</a:t>
              </a:r>
            </a:p>
          </p:txBody>
        </p:sp>
      </p:grpSp>
      <p:sp>
        <p:nvSpPr>
          <p:cNvPr id="27657" name="AutoShape 9"/>
          <p:cNvSpPr>
            <a:spLocks noChangeArrowheads="1"/>
          </p:cNvSpPr>
          <p:nvPr/>
        </p:nvSpPr>
        <p:spPr bwMode="auto">
          <a:xfrm rot="5400000" flipH="1">
            <a:off x="163513" y="1200150"/>
            <a:ext cx="7620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3521459 w 21600"/>
              <a:gd name="T5" fmla="*/ 2721769 h 21600"/>
              <a:gd name="T6" fmla="*/ 13440833 w 21600"/>
              <a:gd name="T7" fmla="*/ 5443538 h 21600"/>
              <a:gd name="T8" fmla="*/ 3360208 w 21600"/>
              <a:gd name="T9" fmla="*/ 2721769 h 21600"/>
              <a:gd name="T10" fmla="*/ 13440833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6764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657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562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248400" y="3124200"/>
            <a:ext cx="838200" cy="16764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Data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memory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467600" y="152400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078" name="Group 16"/>
          <p:cNvGrpSpPr>
            <a:grpSpLocks/>
          </p:cNvGrpSpPr>
          <p:nvPr/>
        </p:nvGrpSpPr>
        <p:grpSpPr bwMode="auto">
          <a:xfrm>
            <a:off x="1066800" y="1981200"/>
            <a:ext cx="442913" cy="760413"/>
            <a:chOff x="672" y="1248"/>
            <a:chExt cx="279" cy="479"/>
          </a:xfrm>
        </p:grpSpPr>
        <p:sp>
          <p:nvSpPr>
            <p:cNvPr id="27665" name="Freeform 17"/>
            <p:cNvSpPr>
              <a:spLocks noChangeArrowheads="1"/>
            </p:cNvSpPr>
            <p:nvPr/>
          </p:nvSpPr>
          <p:spPr bwMode="auto">
            <a:xfrm>
              <a:off x="672" y="1248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729" y="1346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grpSp>
        <p:nvGrpSpPr>
          <p:cNvPr id="88079" name="Group 19"/>
          <p:cNvGrpSpPr>
            <a:grpSpLocks/>
          </p:cNvGrpSpPr>
          <p:nvPr/>
        </p:nvGrpSpPr>
        <p:grpSpPr bwMode="auto">
          <a:xfrm>
            <a:off x="4648200" y="1752600"/>
            <a:ext cx="442913" cy="760413"/>
            <a:chOff x="2928" y="1104"/>
            <a:chExt cx="279" cy="479"/>
          </a:xfrm>
        </p:grpSpPr>
        <p:sp>
          <p:nvSpPr>
            <p:cNvPr id="27668" name="Freeform 20"/>
            <p:cNvSpPr>
              <a:spLocks noChangeArrowheads="1"/>
            </p:cNvSpPr>
            <p:nvPr/>
          </p:nvSpPr>
          <p:spPr bwMode="auto">
            <a:xfrm>
              <a:off x="2928" y="1104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2985" y="1202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15240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1447800" y="2362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V="1">
            <a:off x="1524000" y="1598613"/>
            <a:ext cx="1588" cy="7651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684213" y="1600200"/>
            <a:ext cx="841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838200" y="2133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685800" y="34290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838200" y="25892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838200" y="25908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V="1">
            <a:off x="152400" y="1370013"/>
            <a:ext cx="1588" cy="2060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152400" y="1371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1524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1981200" y="34290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2133600" y="3048000"/>
            <a:ext cx="1588" cy="2438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2133600" y="4343400"/>
            <a:ext cx="1524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133600" y="30480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133600" y="32766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3505200" y="3810000"/>
            <a:ext cx="1524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3505200" y="32004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3962400" y="3810000"/>
            <a:ext cx="685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3962400" y="32004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1981200" y="2362200"/>
            <a:ext cx="1676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3962400" y="2362200"/>
            <a:ext cx="685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3962400" y="4343400"/>
            <a:ext cx="4572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4267200" y="1903413"/>
            <a:ext cx="1588" cy="2441575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4267200" y="1905000"/>
            <a:ext cx="3810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5" name="AutoShape 47"/>
          <p:cNvSpPr>
            <a:spLocks noChangeArrowheads="1"/>
          </p:cNvSpPr>
          <p:nvPr/>
        </p:nvSpPr>
        <p:spPr bwMode="auto">
          <a:xfrm rot="16200000">
            <a:off x="4095750" y="39052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flipH="1">
            <a:off x="4722813" y="4038600"/>
            <a:ext cx="1555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5334000" y="3505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5029200" y="2133600"/>
            <a:ext cx="533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5867400" y="35052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 flipV="1">
            <a:off x="6019800" y="2970213"/>
            <a:ext cx="1588" cy="536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>
            <a:off x="6019800" y="2971800"/>
            <a:ext cx="1447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>
            <a:off x="7086600" y="35052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7772400" y="35052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7772400" y="29718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4114800" y="3810000"/>
            <a:ext cx="1588" cy="838200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>
            <a:off x="4114800" y="4648200"/>
            <a:ext cx="21336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>
            <a:off x="8382000" y="3200400"/>
            <a:ext cx="3810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8763000" y="3200400"/>
            <a:ext cx="1588" cy="1905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 flipH="1">
            <a:off x="2817813" y="5105400"/>
            <a:ext cx="5946775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2819400" y="3884613"/>
            <a:ext cx="1588" cy="12223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2819400" y="3886200"/>
            <a:ext cx="2286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>
            <a:off x="2895600" y="35814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 flipH="1">
            <a:off x="2132013" y="3581400"/>
            <a:ext cx="79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>
            <a:off x="5867400" y="21336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 flipV="1">
            <a:off x="6096000" y="1141413"/>
            <a:ext cx="1588" cy="9937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H="1">
            <a:off x="684213" y="1143000"/>
            <a:ext cx="5413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17" name="Text Box 69"/>
          <p:cNvSpPr txBox="1">
            <a:spLocks noChangeArrowheads="1"/>
          </p:cNvSpPr>
          <p:nvPr/>
        </p:nvSpPr>
        <p:spPr bwMode="auto">
          <a:xfrm>
            <a:off x="1601788" y="5791200"/>
            <a:ext cx="571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IF/</a:t>
            </a:r>
          </a:p>
          <a:p>
            <a:pPr defTabSz="457200">
              <a:buSzPct val="100000"/>
              <a:defRPr/>
            </a:pPr>
            <a:r>
              <a:rPr lang="en-US" b="1"/>
              <a:t>ID</a:t>
            </a: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3506788" y="5791200"/>
            <a:ext cx="604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ID/</a:t>
            </a:r>
          </a:p>
          <a:p>
            <a:pPr defTabSz="457200">
              <a:buSzPct val="100000"/>
              <a:defRPr/>
            </a:pPr>
            <a:r>
              <a:rPr lang="en-US" b="1"/>
              <a:t>EX</a:t>
            </a: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5257800" y="5791200"/>
            <a:ext cx="858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 dirty="0"/>
              <a:t>EX/</a:t>
            </a:r>
          </a:p>
          <a:p>
            <a:pPr algn="ctr" defTabSz="457200">
              <a:buSzPct val="100000"/>
              <a:defRPr/>
            </a:pPr>
            <a:r>
              <a:rPr lang="en-US" b="1" dirty="0"/>
              <a:t>Mem</a:t>
            </a:r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7162800" y="5791200"/>
            <a:ext cx="944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Mem/</a:t>
            </a:r>
          </a:p>
          <a:p>
            <a:pPr algn="ctr" defTabSz="457200">
              <a:buSzPct val="100000"/>
              <a:defRPr/>
            </a:pPr>
            <a:r>
              <a:rPr lang="en-US" b="1"/>
              <a:t>WB</a:t>
            </a:r>
          </a:p>
        </p:txBody>
      </p:sp>
      <p:sp>
        <p:nvSpPr>
          <p:cNvPr id="27721" name="Text Box 73"/>
          <p:cNvSpPr txBox="1">
            <a:spLocks noChangeArrowheads="1"/>
          </p:cNvSpPr>
          <p:nvPr/>
        </p:nvSpPr>
        <p:spPr bwMode="auto">
          <a:xfrm>
            <a:off x="3608388" y="4178300"/>
            <a:ext cx="43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sz="1200"/>
              <a:t>sign</a:t>
            </a:r>
          </a:p>
          <a:p>
            <a:pPr algn="ctr" defTabSz="457200">
              <a:buSzPct val="100000"/>
              <a:defRPr/>
            </a:pPr>
            <a:r>
              <a:rPr lang="en-US" sz="1200"/>
              <a:t>ext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22098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24384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2667000" y="34671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25" name="Oval 77"/>
          <p:cNvSpPr>
            <a:spLocks noChangeArrowheads="1"/>
          </p:cNvSpPr>
          <p:nvPr/>
        </p:nvSpPr>
        <p:spPr bwMode="auto">
          <a:xfrm>
            <a:off x="2209800" y="5105400"/>
            <a:ext cx="685800" cy="685800"/>
          </a:xfrm>
          <a:prstGeom prst="ellipse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Control</a:t>
            </a:r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2133600" y="54864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2895600" y="5486400"/>
            <a:ext cx="762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>
            <a:off x="3962400" y="5486400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29" name="Line 81"/>
          <p:cNvSpPr>
            <a:spLocks noChangeShapeType="1"/>
          </p:cNvSpPr>
          <p:nvPr/>
        </p:nvSpPr>
        <p:spPr bwMode="auto">
          <a:xfrm>
            <a:off x="5867400" y="5486400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593725" y="4343400"/>
            <a:ext cx="396875" cy="304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990600" y="4343400"/>
            <a:ext cx="533400" cy="304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7732" name="Group 84"/>
          <p:cNvGrpSpPr>
            <a:grpSpLocks/>
          </p:cNvGrpSpPr>
          <p:nvPr/>
        </p:nvGrpSpPr>
        <p:grpSpPr bwMode="auto">
          <a:xfrm>
            <a:off x="293688" y="2819400"/>
            <a:ext cx="6477000" cy="1598613"/>
            <a:chOff x="185" y="1776"/>
            <a:chExt cx="4080" cy="1007"/>
          </a:xfrm>
        </p:grpSpPr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>
              <a:off x="528" y="1776"/>
              <a:ext cx="527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>
              <a:off x="1248" y="1776"/>
              <a:ext cx="1055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>
              <a:off x="2496" y="1776"/>
              <a:ext cx="1007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>
              <a:off x="432" y="2160"/>
              <a:ext cx="95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37" name="Line 89"/>
            <p:cNvSpPr>
              <a:spLocks noChangeShapeType="1"/>
            </p:cNvSpPr>
            <p:nvPr/>
          </p:nvSpPr>
          <p:spPr bwMode="auto">
            <a:xfrm>
              <a:off x="528" y="1776"/>
              <a:ext cx="0" cy="383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38" name="Freeform 90"/>
            <p:cNvSpPr>
              <a:spLocks/>
            </p:cNvSpPr>
            <p:nvPr/>
          </p:nvSpPr>
          <p:spPr bwMode="auto">
            <a:xfrm>
              <a:off x="185" y="1776"/>
              <a:ext cx="4081" cy="1007"/>
            </a:xfrm>
            <a:custGeom>
              <a:avLst/>
              <a:gdLst>
                <a:gd name="T0" fmla="*/ 15481 w 17999"/>
                <a:gd name="T1" fmla="*/ 0 h 4447"/>
                <a:gd name="T2" fmla="*/ 16819 w 17999"/>
                <a:gd name="T3" fmla="*/ 112 h 4447"/>
                <a:gd name="T4" fmla="*/ 17367 w 17999"/>
                <a:gd name="T5" fmla="*/ 181 h 4447"/>
                <a:gd name="T6" fmla="*/ 17590 w 17999"/>
                <a:gd name="T7" fmla="*/ 220 h 4447"/>
                <a:gd name="T8" fmla="*/ 17770 w 17999"/>
                <a:gd name="T9" fmla="*/ 264 h 4447"/>
                <a:gd name="T10" fmla="*/ 17842 w 17999"/>
                <a:gd name="T11" fmla="*/ 288 h 4447"/>
                <a:gd name="T12" fmla="*/ 17902 w 17999"/>
                <a:gd name="T13" fmla="*/ 313 h 4447"/>
                <a:gd name="T14" fmla="*/ 17948 w 17999"/>
                <a:gd name="T15" fmla="*/ 340 h 4447"/>
                <a:gd name="T16" fmla="*/ 17965 w 17999"/>
                <a:gd name="T17" fmla="*/ 353 h 4447"/>
                <a:gd name="T18" fmla="*/ 17979 w 17999"/>
                <a:gd name="T19" fmla="*/ 368 h 4447"/>
                <a:gd name="T20" fmla="*/ 17989 w 17999"/>
                <a:gd name="T21" fmla="*/ 382 h 4447"/>
                <a:gd name="T22" fmla="*/ 17996 w 17999"/>
                <a:gd name="T23" fmla="*/ 397 h 4447"/>
                <a:gd name="T24" fmla="*/ 17998 w 17999"/>
                <a:gd name="T25" fmla="*/ 412 h 4447"/>
                <a:gd name="T26" fmla="*/ 17996 w 17999"/>
                <a:gd name="T27" fmla="*/ 428 h 4447"/>
                <a:gd name="T28" fmla="*/ 17990 w 17999"/>
                <a:gd name="T29" fmla="*/ 444 h 4447"/>
                <a:gd name="T30" fmla="*/ 17980 w 17999"/>
                <a:gd name="T31" fmla="*/ 461 h 4447"/>
                <a:gd name="T32" fmla="*/ 17947 w 17999"/>
                <a:gd name="T33" fmla="*/ 496 h 4447"/>
                <a:gd name="T34" fmla="*/ 17895 w 17999"/>
                <a:gd name="T35" fmla="*/ 532 h 4447"/>
                <a:gd name="T36" fmla="*/ 17825 w 17999"/>
                <a:gd name="T37" fmla="*/ 571 h 4447"/>
                <a:gd name="T38" fmla="*/ 17624 w 17999"/>
                <a:gd name="T39" fmla="*/ 654 h 4447"/>
                <a:gd name="T40" fmla="*/ 17339 w 17999"/>
                <a:gd name="T41" fmla="*/ 745 h 4447"/>
                <a:gd name="T42" fmla="*/ 16963 w 17999"/>
                <a:gd name="T43" fmla="*/ 846 h 4447"/>
                <a:gd name="T44" fmla="*/ 15780 w 17999"/>
                <a:gd name="T45" fmla="*/ 1093 h 4447"/>
                <a:gd name="T46" fmla="*/ 14044 w 17999"/>
                <a:gd name="T47" fmla="*/ 1397 h 4447"/>
                <a:gd name="T48" fmla="*/ 9620 w 17999"/>
                <a:gd name="T49" fmla="*/ 2103 h 4447"/>
                <a:gd name="T50" fmla="*/ 5110 w 17999"/>
                <a:gd name="T51" fmla="*/ 2816 h 4447"/>
                <a:gd name="T52" fmla="*/ 1933 w 17999"/>
                <a:gd name="T53" fmla="*/ 3387 h 4447"/>
                <a:gd name="T54" fmla="*/ 1069 w 17999"/>
                <a:gd name="T55" fmla="*/ 3595 h 4447"/>
                <a:gd name="T56" fmla="*/ 487 w 17999"/>
                <a:gd name="T57" fmla="*/ 3773 h 4447"/>
                <a:gd name="T58" fmla="*/ 289 w 17999"/>
                <a:gd name="T59" fmla="*/ 3852 h 4447"/>
                <a:gd name="T60" fmla="*/ 147 w 17999"/>
                <a:gd name="T61" fmla="*/ 3925 h 4447"/>
                <a:gd name="T62" fmla="*/ 95 w 17999"/>
                <a:gd name="T63" fmla="*/ 3960 h 4447"/>
                <a:gd name="T64" fmla="*/ 55 w 17999"/>
                <a:gd name="T65" fmla="*/ 3993 h 4447"/>
                <a:gd name="T66" fmla="*/ 26 w 17999"/>
                <a:gd name="T67" fmla="*/ 4025 h 4447"/>
                <a:gd name="T68" fmla="*/ 8 w 17999"/>
                <a:gd name="T69" fmla="*/ 4055 h 4447"/>
                <a:gd name="T70" fmla="*/ 3 w 17999"/>
                <a:gd name="T71" fmla="*/ 4070 h 4447"/>
                <a:gd name="T72" fmla="*/ 0 w 17999"/>
                <a:gd name="T73" fmla="*/ 4085 h 4447"/>
                <a:gd name="T74" fmla="*/ 0 w 17999"/>
                <a:gd name="T75" fmla="*/ 4099 h 4447"/>
                <a:gd name="T76" fmla="*/ 2 w 17999"/>
                <a:gd name="T77" fmla="*/ 4114 h 4447"/>
                <a:gd name="T78" fmla="*/ 6 w 17999"/>
                <a:gd name="T79" fmla="*/ 4128 h 4447"/>
                <a:gd name="T80" fmla="*/ 12 w 17999"/>
                <a:gd name="T81" fmla="*/ 4141 h 4447"/>
                <a:gd name="T82" fmla="*/ 31 w 17999"/>
                <a:gd name="T83" fmla="*/ 4168 h 4447"/>
                <a:gd name="T84" fmla="*/ 57 w 17999"/>
                <a:gd name="T85" fmla="*/ 4194 h 4447"/>
                <a:gd name="T86" fmla="*/ 90 w 17999"/>
                <a:gd name="T87" fmla="*/ 4219 h 4447"/>
                <a:gd name="T88" fmla="*/ 174 w 17999"/>
                <a:gd name="T89" fmla="*/ 4268 h 4447"/>
                <a:gd name="T90" fmla="*/ 279 w 17999"/>
                <a:gd name="T91" fmla="*/ 4314 h 4447"/>
                <a:gd name="T92" fmla="*/ 398 w 17999"/>
                <a:gd name="T93" fmla="*/ 4359 h 4447"/>
                <a:gd name="T94" fmla="*/ 663 w 17999"/>
                <a:gd name="T95" fmla="*/ 4446 h 4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999" h="4447">
                  <a:moveTo>
                    <a:pt x="15481" y="0"/>
                  </a:moveTo>
                  <a:lnTo>
                    <a:pt x="16819" y="112"/>
                  </a:lnTo>
                  <a:lnTo>
                    <a:pt x="17367" y="181"/>
                  </a:lnTo>
                  <a:lnTo>
                    <a:pt x="17590" y="220"/>
                  </a:lnTo>
                  <a:lnTo>
                    <a:pt x="17770" y="264"/>
                  </a:lnTo>
                  <a:lnTo>
                    <a:pt x="17842" y="288"/>
                  </a:lnTo>
                  <a:lnTo>
                    <a:pt x="17902" y="313"/>
                  </a:lnTo>
                  <a:lnTo>
                    <a:pt x="17948" y="340"/>
                  </a:lnTo>
                  <a:lnTo>
                    <a:pt x="17965" y="353"/>
                  </a:lnTo>
                  <a:lnTo>
                    <a:pt x="17979" y="368"/>
                  </a:lnTo>
                  <a:lnTo>
                    <a:pt x="17989" y="382"/>
                  </a:lnTo>
                  <a:lnTo>
                    <a:pt x="17996" y="397"/>
                  </a:lnTo>
                  <a:lnTo>
                    <a:pt x="17998" y="412"/>
                  </a:lnTo>
                  <a:lnTo>
                    <a:pt x="17996" y="428"/>
                  </a:lnTo>
                  <a:lnTo>
                    <a:pt x="17990" y="444"/>
                  </a:lnTo>
                  <a:lnTo>
                    <a:pt x="17980" y="461"/>
                  </a:lnTo>
                  <a:lnTo>
                    <a:pt x="17947" y="496"/>
                  </a:lnTo>
                  <a:lnTo>
                    <a:pt x="17895" y="532"/>
                  </a:lnTo>
                  <a:lnTo>
                    <a:pt x="17825" y="571"/>
                  </a:lnTo>
                  <a:lnTo>
                    <a:pt x="17624" y="654"/>
                  </a:lnTo>
                  <a:lnTo>
                    <a:pt x="17339" y="745"/>
                  </a:lnTo>
                  <a:lnTo>
                    <a:pt x="16963" y="846"/>
                  </a:lnTo>
                  <a:lnTo>
                    <a:pt x="15780" y="1093"/>
                  </a:lnTo>
                  <a:lnTo>
                    <a:pt x="14044" y="1397"/>
                  </a:lnTo>
                  <a:lnTo>
                    <a:pt x="9620" y="2103"/>
                  </a:lnTo>
                  <a:lnTo>
                    <a:pt x="5110" y="2816"/>
                  </a:lnTo>
                  <a:lnTo>
                    <a:pt x="1933" y="3387"/>
                  </a:lnTo>
                  <a:lnTo>
                    <a:pt x="1069" y="3595"/>
                  </a:lnTo>
                  <a:lnTo>
                    <a:pt x="487" y="3773"/>
                  </a:lnTo>
                  <a:lnTo>
                    <a:pt x="289" y="3852"/>
                  </a:lnTo>
                  <a:lnTo>
                    <a:pt x="147" y="3925"/>
                  </a:lnTo>
                  <a:lnTo>
                    <a:pt x="95" y="3960"/>
                  </a:lnTo>
                  <a:lnTo>
                    <a:pt x="55" y="3993"/>
                  </a:lnTo>
                  <a:lnTo>
                    <a:pt x="26" y="4025"/>
                  </a:lnTo>
                  <a:lnTo>
                    <a:pt x="8" y="4055"/>
                  </a:lnTo>
                  <a:lnTo>
                    <a:pt x="3" y="4070"/>
                  </a:lnTo>
                  <a:lnTo>
                    <a:pt x="0" y="4085"/>
                  </a:lnTo>
                  <a:lnTo>
                    <a:pt x="0" y="4099"/>
                  </a:lnTo>
                  <a:lnTo>
                    <a:pt x="2" y="4114"/>
                  </a:lnTo>
                  <a:lnTo>
                    <a:pt x="6" y="4128"/>
                  </a:lnTo>
                  <a:lnTo>
                    <a:pt x="12" y="4141"/>
                  </a:lnTo>
                  <a:lnTo>
                    <a:pt x="31" y="4168"/>
                  </a:lnTo>
                  <a:lnTo>
                    <a:pt x="57" y="4194"/>
                  </a:lnTo>
                  <a:lnTo>
                    <a:pt x="90" y="4219"/>
                  </a:lnTo>
                  <a:lnTo>
                    <a:pt x="174" y="4268"/>
                  </a:lnTo>
                  <a:lnTo>
                    <a:pt x="279" y="4314"/>
                  </a:lnTo>
                  <a:lnTo>
                    <a:pt x="398" y="4359"/>
                  </a:lnTo>
                  <a:lnTo>
                    <a:pt x="663" y="4446"/>
                  </a:lnTo>
                </a:path>
              </a:pathLst>
            </a:custGeom>
            <a:noFill/>
            <a:ln w="5724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458788" y="5867400"/>
            <a:ext cx="654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beq</a:t>
            </a:r>
          </a:p>
        </p:txBody>
      </p:sp>
      <p:sp>
        <p:nvSpPr>
          <p:cNvPr id="27740" name="Freeform 92"/>
          <p:cNvSpPr>
            <a:spLocks/>
          </p:cNvSpPr>
          <p:nvPr/>
        </p:nvSpPr>
        <p:spPr bwMode="auto">
          <a:xfrm>
            <a:off x="101600" y="5260975"/>
            <a:ext cx="635000" cy="1268413"/>
          </a:xfrm>
          <a:custGeom>
            <a:avLst/>
            <a:gdLst>
              <a:gd name="T0" fmla="*/ 1764 w 1765"/>
              <a:gd name="T1" fmla="*/ 3238 h 3524"/>
              <a:gd name="T2" fmla="*/ 1319 w 1765"/>
              <a:gd name="T3" fmla="*/ 3411 h 3524"/>
              <a:gd name="T4" fmla="*/ 1105 w 1765"/>
              <a:gd name="T5" fmla="*/ 3476 h 3524"/>
              <a:gd name="T6" fmla="*/ 1003 w 1765"/>
              <a:gd name="T7" fmla="*/ 3500 h 3524"/>
              <a:gd name="T8" fmla="*/ 903 w 1765"/>
              <a:gd name="T9" fmla="*/ 3516 h 3524"/>
              <a:gd name="T10" fmla="*/ 807 w 1765"/>
              <a:gd name="T11" fmla="*/ 3523 h 3524"/>
              <a:gd name="T12" fmla="*/ 716 w 1765"/>
              <a:gd name="T13" fmla="*/ 3520 h 3524"/>
              <a:gd name="T14" fmla="*/ 629 w 1765"/>
              <a:gd name="T15" fmla="*/ 3506 h 3524"/>
              <a:gd name="T16" fmla="*/ 547 w 1765"/>
              <a:gd name="T17" fmla="*/ 3481 h 3524"/>
              <a:gd name="T18" fmla="*/ 508 w 1765"/>
              <a:gd name="T19" fmla="*/ 3463 h 3524"/>
              <a:gd name="T20" fmla="*/ 471 w 1765"/>
              <a:gd name="T21" fmla="*/ 3442 h 3524"/>
              <a:gd name="T22" fmla="*/ 435 w 1765"/>
              <a:gd name="T23" fmla="*/ 3418 h 3524"/>
              <a:gd name="T24" fmla="*/ 401 w 1765"/>
              <a:gd name="T25" fmla="*/ 3390 h 3524"/>
              <a:gd name="T26" fmla="*/ 368 w 1765"/>
              <a:gd name="T27" fmla="*/ 3358 h 3524"/>
              <a:gd name="T28" fmla="*/ 337 w 1765"/>
              <a:gd name="T29" fmla="*/ 3322 h 3524"/>
              <a:gd name="T30" fmla="*/ 281 w 1765"/>
              <a:gd name="T31" fmla="*/ 3238 h 3524"/>
              <a:gd name="T32" fmla="*/ 230 w 1765"/>
              <a:gd name="T33" fmla="*/ 3128 h 3524"/>
              <a:gd name="T34" fmla="*/ 185 w 1765"/>
              <a:gd name="T35" fmla="*/ 2989 h 3524"/>
              <a:gd name="T36" fmla="*/ 144 w 1765"/>
              <a:gd name="T37" fmla="*/ 2823 h 3524"/>
              <a:gd name="T38" fmla="*/ 109 w 1765"/>
              <a:gd name="T39" fmla="*/ 2636 h 3524"/>
              <a:gd name="T40" fmla="*/ 53 w 1765"/>
              <a:gd name="T41" fmla="*/ 2213 h 3524"/>
              <a:gd name="T42" fmla="*/ 16 w 1765"/>
              <a:gd name="T43" fmla="*/ 1756 h 3524"/>
              <a:gd name="T44" fmla="*/ 0 w 1765"/>
              <a:gd name="T45" fmla="*/ 1298 h 3524"/>
              <a:gd name="T46" fmla="*/ 3 w 1765"/>
              <a:gd name="T47" fmla="*/ 876 h 3524"/>
              <a:gd name="T48" fmla="*/ 27 w 1765"/>
              <a:gd name="T49" fmla="*/ 523 h 3524"/>
              <a:gd name="T50" fmla="*/ 46 w 1765"/>
              <a:gd name="T51" fmla="*/ 383 h 3524"/>
              <a:gd name="T52" fmla="*/ 70 w 1765"/>
              <a:gd name="T53" fmla="*/ 274 h 3524"/>
              <a:gd name="T54" fmla="*/ 84 w 1765"/>
              <a:gd name="T55" fmla="*/ 230 h 3524"/>
              <a:gd name="T56" fmla="*/ 102 w 1765"/>
              <a:gd name="T57" fmla="*/ 190 h 3524"/>
              <a:gd name="T58" fmla="*/ 122 w 1765"/>
              <a:gd name="T59" fmla="*/ 154 h 3524"/>
              <a:gd name="T60" fmla="*/ 145 w 1765"/>
              <a:gd name="T61" fmla="*/ 123 h 3524"/>
              <a:gd name="T62" fmla="*/ 171 w 1765"/>
              <a:gd name="T63" fmla="*/ 96 h 3524"/>
              <a:gd name="T64" fmla="*/ 198 w 1765"/>
              <a:gd name="T65" fmla="*/ 72 h 3524"/>
              <a:gd name="T66" fmla="*/ 228 w 1765"/>
              <a:gd name="T67" fmla="*/ 52 h 3524"/>
              <a:gd name="T68" fmla="*/ 260 w 1765"/>
              <a:gd name="T69" fmla="*/ 35 h 3524"/>
              <a:gd name="T70" fmla="*/ 293 w 1765"/>
              <a:gd name="T71" fmla="*/ 22 h 3524"/>
              <a:gd name="T72" fmla="*/ 328 w 1765"/>
              <a:gd name="T73" fmla="*/ 12 h 3524"/>
              <a:gd name="T74" fmla="*/ 364 w 1765"/>
              <a:gd name="T75" fmla="*/ 5 h 3524"/>
              <a:gd name="T76" fmla="*/ 401 w 1765"/>
              <a:gd name="T77" fmla="*/ 1 h 3524"/>
              <a:gd name="T78" fmla="*/ 479 w 1765"/>
              <a:gd name="T79" fmla="*/ 0 h 3524"/>
              <a:gd name="T80" fmla="*/ 559 w 1765"/>
              <a:gd name="T81" fmla="*/ 9 h 3524"/>
              <a:gd name="T82" fmla="*/ 640 w 1765"/>
              <a:gd name="T83" fmla="*/ 26 h 3524"/>
              <a:gd name="T84" fmla="*/ 721 w 1765"/>
              <a:gd name="T85" fmla="*/ 50 h 3524"/>
              <a:gd name="T86" fmla="*/ 801 w 1765"/>
              <a:gd name="T87" fmla="*/ 80 h 3524"/>
              <a:gd name="T88" fmla="*/ 878 w 1765"/>
              <a:gd name="T89" fmla="*/ 115 h 3524"/>
              <a:gd name="T90" fmla="*/ 950 w 1765"/>
              <a:gd name="T91" fmla="*/ 153 h 3524"/>
              <a:gd name="T92" fmla="*/ 1017 w 1765"/>
              <a:gd name="T93" fmla="*/ 192 h 3524"/>
              <a:gd name="T94" fmla="*/ 1077 w 1765"/>
              <a:gd name="T95" fmla="*/ 233 h 3524"/>
              <a:gd name="T96" fmla="*/ 1128 w 1765"/>
              <a:gd name="T97" fmla="*/ 274 h 3524"/>
              <a:gd name="T98" fmla="*/ 1150 w 1765"/>
              <a:gd name="T99" fmla="*/ 295 h 3524"/>
              <a:gd name="T100" fmla="*/ 1172 w 1765"/>
              <a:gd name="T101" fmla="*/ 320 h 3524"/>
              <a:gd name="T102" fmla="*/ 1214 w 1765"/>
              <a:gd name="T103" fmla="*/ 380 h 3524"/>
              <a:gd name="T104" fmla="*/ 1252 w 1765"/>
              <a:gd name="T105" fmla="*/ 451 h 3524"/>
              <a:gd name="T106" fmla="*/ 1288 w 1765"/>
              <a:gd name="T107" fmla="*/ 531 h 3524"/>
              <a:gd name="T108" fmla="*/ 1352 w 1765"/>
              <a:gd name="T109" fmla="*/ 712 h 3524"/>
              <a:gd name="T110" fmla="*/ 1406 w 1765"/>
              <a:gd name="T111" fmla="*/ 908 h 3524"/>
              <a:gd name="T112" fmla="*/ 1490 w 1765"/>
              <a:gd name="T113" fmla="*/ 1285 h 3524"/>
              <a:gd name="T114" fmla="*/ 1523 w 1765"/>
              <a:gd name="T115" fmla="*/ 1437 h 3524"/>
              <a:gd name="T116" fmla="*/ 1552 w 1765"/>
              <a:gd name="T117" fmla="*/ 1544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5" h="3524">
                <a:moveTo>
                  <a:pt x="1764" y="3238"/>
                </a:moveTo>
                <a:lnTo>
                  <a:pt x="1319" y="3411"/>
                </a:lnTo>
                <a:lnTo>
                  <a:pt x="1105" y="3476"/>
                </a:lnTo>
                <a:lnTo>
                  <a:pt x="1003" y="3500"/>
                </a:lnTo>
                <a:lnTo>
                  <a:pt x="903" y="3516"/>
                </a:lnTo>
                <a:lnTo>
                  <a:pt x="807" y="3523"/>
                </a:lnTo>
                <a:lnTo>
                  <a:pt x="716" y="3520"/>
                </a:lnTo>
                <a:lnTo>
                  <a:pt x="629" y="3506"/>
                </a:lnTo>
                <a:lnTo>
                  <a:pt x="547" y="3481"/>
                </a:lnTo>
                <a:lnTo>
                  <a:pt x="508" y="3463"/>
                </a:lnTo>
                <a:lnTo>
                  <a:pt x="471" y="3442"/>
                </a:lnTo>
                <a:lnTo>
                  <a:pt x="435" y="3418"/>
                </a:lnTo>
                <a:lnTo>
                  <a:pt x="401" y="3390"/>
                </a:lnTo>
                <a:lnTo>
                  <a:pt x="368" y="3358"/>
                </a:lnTo>
                <a:lnTo>
                  <a:pt x="337" y="3322"/>
                </a:lnTo>
                <a:lnTo>
                  <a:pt x="281" y="3238"/>
                </a:lnTo>
                <a:lnTo>
                  <a:pt x="230" y="3128"/>
                </a:lnTo>
                <a:lnTo>
                  <a:pt x="185" y="2989"/>
                </a:lnTo>
                <a:lnTo>
                  <a:pt x="144" y="2823"/>
                </a:lnTo>
                <a:lnTo>
                  <a:pt x="109" y="2636"/>
                </a:lnTo>
                <a:lnTo>
                  <a:pt x="53" y="2213"/>
                </a:lnTo>
                <a:lnTo>
                  <a:pt x="16" y="1756"/>
                </a:lnTo>
                <a:lnTo>
                  <a:pt x="0" y="1298"/>
                </a:lnTo>
                <a:lnTo>
                  <a:pt x="3" y="876"/>
                </a:lnTo>
                <a:lnTo>
                  <a:pt x="27" y="523"/>
                </a:lnTo>
                <a:lnTo>
                  <a:pt x="46" y="383"/>
                </a:lnTo>
                <a:lnTo>
                  <a:pt x="70" y="274"/>
                </a:lnTo>
                <a:lnTo>
                  <a:pt x="84" y="230"/>
                </a:lnTo>
                <a:lnTo>
                  <a:pt x="102" y="190"/>
                </a:lnTo>
                <a:lnTo>
                  <a:pt x="122" y="154"/>
                </a:lnTo>
                <a:lnTo>
                  <a:pt x="145" y="123"/>
                </a:lnTo>
                <a:lnTo>
                  <a:pt x="171" y="96"/>
                </a:lnTo>
                <a:lnTo>
                  <a:pt x="198" y="72"/>
                </a:lnTo>
                <a:lnTo>
                  <a:pt x="228" y="52"/>
                </a:lnTo>
                <a:lnTo>
                  <a:pt x="260" y="35"/>
                </a:lnTo>
                <a:lnTo>
                  <a:pt x="293" y="22"/>
                </a:lnTo>
                <a:lnTo>
                  <a:pt x="328" y="12"/>
                </a:lnTo>
                <a:lnTo>
                  <a:pt x="364" y="5"/>
                </a:lnTo>
                <a:lnTo>
                  <a:pt x="401" y="1"/>
                </a:lnTo>
                <a:lnTo>
                  <a:pt x="479" y="0"/>
                </a:lnTo>
                <a:lnTo>
                  <a:pt x="559" y="9"/>
                </a:lnTo>
                <a:lnTo>
                  <a:pt x="640" y="26"/>
                </a:lnTo>
                <a:lnTo>
                  <a:pt x="721" y="50"/>
                </a:lnTo>
                <a:lnTo>
                  <a:pt x="801" y="80"/>
                </a:lnTo>
                <a:lnTo>
                  <a:pt x="878" y="115"/>
                </a:lnTo>
                <a:lnTo>
                  <a:pt x="950" y="153"/>
                </a:lnTo>
                <a:lnTo>
                  <a:pt x="1017" y="192"/>
                </a:lnTo>
                <a:lnTo>
                  <a:pt x="1077" y="233"/>
                </a:lnTo>
                <a:lnTo>
                  <a:pt x="1128" y="274"/>
                </a:lnTo>
                <a:lnTo>
                  <a:pt x="1150" y="295"/>
                </a:lnTo>
                <a:lnTo>
                  <a:pt x="1172" y="320"/>
                </a:lnTo>
                <a:lnTo>
                  <a:pt x="1214" y="380"/>
                </a:lnTo>
                <a:lnTo>
                  <a:pt x="1252" y="451"/>
                </a:lnTo>
                <a:lnTo>
                  <a:pt x="1288" y="531"/>
                </a:lnTo>
                <a:lnTo>
                  <a:pt x="1352" y="712"/>
                </a:lnTo>
                <a:lnTo>
                  <a:pt x="1406" y="908"/>
                </a:lnTo>
                <a:lnTo>
                  <a:pt x="1490" y="1285"/>
                </a:lnTo>
                <a:lnTo>
                  <a:pt x="1523" y="1437"/>
                </a:lnTo>
                <a:lnTo>
                  <a:pt x="1552" y="1544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41" name="Rectangle 93"/>
          <p:cNvSpPr>
            <a:spLocks noChangeArrowheads="1"/>
          </p:cNvSpPr>
          <p:nvPr/>
        </p:nvSpPr>
        <p:spPr bwMode="auto">
          <a:xfrm>
            <a:off x="609600" y="4343400"/>
            <a:ext cx="396875" cy="304800"/>
          </a:xfrm>
          <a:prstGeom prst="rect">
            <a:avLst/>
          </a:prstGeom>
          <a:solidFill>
            <a:srgbClr val="CC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bpc</a:t>
            </a:r>
          </a:p>
        </p:txBody>
      </p:sp>
      <p:grpSp>
        <p:nvGrpSpPr>
          <p:cNvPr id="27742" name="Group 94"/>
          <p:cNvGrpSpPr>
            <a:grpSpLocks/>
          </p:cNvGrpSpPr>
          <p:nvPr/>
        </p:nvGrpSpPr>
        <p:grpSpPr bwMode="auto">
          <a:xfrm>
            <a:off x="112713" y="990600"/>
            <a:ext cx="5988050" cy="3744913"/>
            <a:chOff x="71" y="624"/>
            <a:chExt cx="3772" cy="2359"/>
          </a:xfrm>
        </p:grpSpPr>
        <p:grpSp>
          <p:nvGrpSpPr>
            <p:cNvPr id="88158" name="Group 95"/>
            <p:cNvGrpSpPr>
              <a:grpSpLocks/>
            </p:cNvGrpSpPr>
            <p:nvPr/>
          </p:nvGrpSpPr>
          <p:grpSpPr bwMode="auto">
            <a:xfrm>
              <a:off x="100" y="624"/>
              <a:ext cx="3743" cy="1535"/>
              <a:chOff x="100" y="624"/>
              <a:chExt cx="3743" cy="1535"/>
            </a:xfrm>
          </p:grpSpPr>
          <p:sp>
            <p:nvSpPr>
              <p:cNvPr id="27744" name="Line 96"/>
              <p:cNvSpPr>
                <a:spLocks noChangeShapeType="1"/>
              </p:cNvSpPr>
              <p:nvPr/>
            </p:nvSpPr>
            <p:spPr bwMode="auto">
              <a:xfrm>
                <a:off x="3700" y="1344"/>
                <a:ext cx="143" cy="0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45" name="Line 97"/>
              <p:cNvSpPr>
                <a:spLocks noChangeShapeType="1"/>
              </p:cNvSpPr>
              <p:nvPr/>
            </p:nvSpPr>
            <p:spPr bwMode="auto">
              <a:xfrm flipV="1">
                <a:off x="3844" y="719"/>
                <a:ext cx="0" cy="625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46" name="Line 98"/>
              <p:cNvSpPr>
                <a:spLocks noChangeShapeType="1"/>
              </p:cNvSpPr>
              <p:nvPr/>
            </p:nvSpPr>
            <p:spPr bwMode="auto">
              <a:xfrm flipH="1">
                <a:off x="435" y="720"/>
                <a:ext cx="3409" cy="0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47" name="AutoShape 99"/>
              <p:cNvSpPr>
                <a:spLocks noChangeArrowheads="1"/>
              </p:cNvSpPr>
              <p:nvPr/>
            </p:nvSpPr>
            <p:spPr bwMode="auto">
              <a:xfrm rot="5400000" flipH="1">
                <a:off x="107" y="756"/>
                <a:ext cx="479" cy="215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9 w 21600"/>
                  <a:gd name="T5" fmla="*/ 1 h 21600"/>
                  <a:gd name="T6" fmla="*/ 5 w 21600"/>
                  <a:gd name="T7" fmla="*/ 2 h 21600"/>
                  <a:gd name="T8" fmla="*/ 1 w 21600"/>
                  <a:gd name="T9" fmla="*/ 1 h 21600"/>
                  <a:gd name="T10" fmla="*/ 5 w 21600"/>
                  <a:gd name="T11" fmla="*/ 0 h 21600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0000"/>
              </a:solidFill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48" name="Line 100"/>
              <p:cNvSpPr>
                <a:spLocks noChangeShapeType="1"/>
              </p:cNvSpPr>
              <p:nvPr/>
            </p:nvSpPr>
            <p:spPr bwMode="auto">
              <a:xfrm flipV="1">
                <a:off x="100" y="863"/>
                <a:ext cx="0" cy="1297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49" name="Line 101"/>
              <p:cNvSpPr>
                <a:spLocks noChangeShapeType="1"/>
              </p:cNvSpPr>
              <p:nvPr/>
            </p:nvSpPr>
            <p:spPr bwMode="auto">
              <a:xfrm>
                <a:off x="100" y="864"/>
                <a:ext cx="143" cy="0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50" name="Line 102"/>
              <p:cNvSpPr>
                <a:spLocks noChangeShapeType="1"/>
              </p:cNvSpPr>
              <p:nvPr/>
            </p:nvSpPr>
            <p:spPr bwMode="auto">
              <a:xfrm>
                <a:off x="100" y="2160"/>
                <a:ext cx="95" cy="0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7751" name="Line 103"/>
            <p:cNvSpPr>
              <a:spLocks noChangeShapeType="1"/>
            </p:cNvSpPr>
            <p:nvPr/>
          </p:nvSpPr>
          <p:spPr bwMode="auto">
            <a:xfrm>
              <a:off x="92" y="2144"/>
              <a:ext cx="0" cy="831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52" name="Line 104"/>
            <p:cNvSpPr>
              <a:spLocks noChangeShapeType="1"/>
            </p:cNvSpPr>
            <p:nvPr/>
          </p:nvSpPr>
          <p:spPr bwMode="auto">
            <a:xfrm>
              <a:off x="71" y="2984"/>
              <a:ext cx="671" cy="0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53" name="Line 105"/>
            <p:cNvSpPr>
              <a:spLocks noChangeShapeType="1"/>
            </p:cNvSpPr>
            <p:nvPr/>
          </p:nvSpPr>
          <p:spPr bwMode="auto">
            <a:xfrm flipV="1">
              <a:off x="744" y="2743"/>
              <a:ext cx="0" cy="241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990600" y="4343400"/>
            <a:ext cx="533400" cy="304800"/>
          </a:xfrm>
          <a:prstGeom prst="rect">
            <a:avLst/>
          </a:prstGeom>
          <a:solidFill>
            <a:srgbClr val="CC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target</a:t>
            </a:r>
          </a:p>
        </p:txBody>
      </p:sp>
      <p:grpSp>
        <p:nvGrpSpPr>
          <p:cNvPr id="27755" name="Group 107"/>
          <p:cNvGrpSpPr>
            <a:grpSpLocks/>
          </p:cNvGrpSpPr>
          <p:nvPr/>
        </p:nvGrpSpPr>
        <p:grpSpPr bwMode="auto">
          <a:xfrm>
            <a:off x="152400" y="1343025"/>
            <a:ext cx="1079500" cy="2998788"/>
            <a:chOff x="96" y="846"/>
            <a:chExt cx="680" cy="1889"/>
          </a:xfrm>
        </p:grpSpPr>
        <p:grpSp>
          <p:nvGrpSpPr>
            <p:cNvPr id="88152" name="Group 108"/>
            <p:cNvGrpSpPr>
              <a:grpSpLocks/>
            </p:cNvGrpSpPr>
            <p:nvPr/>
          </p:nvGrpSpPr>
          <p:grpSpPr bwMode="auto">
            <a:xfrm>
              <a:off x="96" y="846"/>
              <a:ext cx="680" cy="1889"/>
              <a:chOff x="96" y="846"/>
              <a:chExt cx="680" cy="1889"/>
            </a:xfrm>
          </p:grpSpPr>
          <p:sp>
            <p:nvSpPr>
              <p:cNvPr id="27757" name="Freeform 109"/>
              <p:cNvSpPr>
                <a:spLocks/>
              </p:cNvSpPr>
              <p:nvPr/>
            </p:nvSpPr>
            <p:spPr bwMode="auto">
              <a:xfrm>
                <a:off x="432" y="846"/>
                <a:ext cx="344" cy="1889"/>
              </a:xfrm>
              <a:custGeom>
                <a:avLst/>
                <a:gdLst>
                  <a:gd name="T0" fmla="*/ 1482 w 1523"/>
                  <a:gd name="T1" fmla="*/ 8334 h 8335"/>
                  <a:gd name="T2" fmla="*/ 1522 w 1523"/>
                  <a:gd name="T3" fmla="*/ 4159 h 8335"/>
                  <a:gd name="T4" fmla="*/ 1517 w 1523"/>
                  <a:gd name="T5" fmla="*/ 2432 h 8335"/>
                  <a:gd name="T6" fmla="*/ 1482 w 1523"/>
                  <a:gd name="T7" fmla="*/ 1136 h 8335"/>
                  <a:gd name="T8" fmla="*/ 1454 w 1523"/>
                  <a:gd name="T9" fmla="*/ 703 h 8335"/>
                  <a:gd name="T10" fmla="*/ 1421 w 1523"/>
                  <a:gd name="T11" fmla="*/ 415 h 8335"/>
                  <a:gd name="T12" fmla="*/ 1402 w 1523"/>
                  <a:gd name="T13" fmla="*/ 317 h 8335"/>
                  <a:gd name="T14" fmla="*/ 1382 w 1523"/>
                  <a:gd name="T15" fmla="*/ 243 h 8335"/>
                  <a:gd name="T16" fmla="*/ 1371 w 1523"/>
                  <a:gd name="T17" fmla="*/ 215 h 8335"/>
                  <a:gd name="T18" fmla="*/ 1360 w 1523"/>
                  <a:gd name="T19" fmla="*/ 192 h 8335"/>
                  <a:gd name="T20" fmla="*/ 1348 w 1523"/>
                  <a:gd name="T21" fmla="*/ 172 h 8335"/>
                  <a:gd name="T22" fmla="*/ 1336 w 1523"/>
                  <a:gd name="T23" fmla="*/ 157 h 8335"/>
                  <a:gd name="T24" fmla="*/ 1323 w 1523"/>
                  <a:gd name="T25" fmla="*/ 146 h 8335"/>
                  <a:gd name="T26" fmla="*/ 1310 w 1523"/>
                  <a:gd name="T27" fmla="*/ 137 h 8335"/>
                  <a:gd name="T28" fmla="*/ 1296 w 1523"/>
                  <a:gd name="T29" fmla="*/ 131 h 8335"/>
                  <a:gd name="T30" fmla="*/ 1282 w 1523"/>
                  <a:gd name="T31" fmla="*/ 128 h 8335"/>
                  <a:gd name="T32" fmla="*/ 1267 w 1523"/>
                  <a:gd name="T33" fmla="*/ 125 h 8335"/>
                  <a:gd name="T34" fmla="*/ 1251 w 1523"/>
                  <a:gd name="T35" fmla="*/ 124 h 8335"/>
                  <a:gd name="T36" fmla="*/ 1218 w 1523"/>
                  <a:gd name="T37" fmla="*/ 124 h 8335"/>
                  <a:gd name="T38" fmla="*/ 1183 w 1523"/>
                  <a:gd name="T39" fmla="*/ 123 h 8335"/>
                  <a:gd name="T40" fmla="*/ 1144 w 1523"/>
                  <a:gd name="T41" fmla="*/ 118 h 8335"/>
                  <a:gd name="T42" fmla="*/ 1124 w 1523"/>
                  <a:gd name="T43" fmla="*/ 112 h 8335"/>
                  <a:gd name="T44" fmla="*/ 1103 w 1523"/>
                  <a:gd name="T45" fmla="*/ 104 h 8335"/>
                  <a:gd name="T46" fmla="*/ 1081 w 1523"/>
                  <a:gd name="T47" fmla="*/ 93 h 8335"/>
                  <a:gd name="T48" fmla="*/ 1058 w 1523"/>
                  <a:gd name="T49" fmla="*/ 78 h 8335"/>
                  <a:gd name="T50" fmla="*/ 1034 w 1523"/>
                  <a:gd name="T51" fmla="*/ 63 h 8335"/>
                  <a:gd name="T52" fmla="*/ 1007 w 1523"/>
                  <a:gd name="T53" fmla="*/ 49 h 8335"/>
                  <a:gd name="T54" fmla="*/ 949 w 1523"/>
                  <a:gd name="T55" fmla="*/ 27 h 8335"/>
                  <a:gd name="T56" fmla="*/ 884 w 1523"/>
                  <a:gd name="T57" fmla="*/ 13 h 8335"/>
                  <a:gd name="T58" fmla="*/ 813 w 1523"/>
                  <a:gd name="T59" fmla="*/ 4 h 8335"/>
                  <a:gd name="T60" fmla="*/ 739 w 1523"/>
                  <a:gd name="T61" fmla="*/ 0 h 8335"/>
                  <a:gd name="T62" fmla="*/ 661 w 1523"/>
                  <a:gd name="T63" fmla="*/ 1 h 8335"/>
                  <a:gd name="T64" fmla="*/ 502 w 1523"/>
                  <a:gd name="T65" fmla="*/ 12 h 8335"/>
                  <a:gd name="T66" fmla="*/ 205 w 1523"/>
                  <a:gd name="T67" fmla="*/ 53 h 8335"/>
                  <a:gd name="T68" fmla="*/ 86 w 1523"/>
                  <a:gd name="T69" fmla="*/ 71 h 8335"/>
                  <a:gd name="T70" fmla="*/ 38 w 1523"/>
                  <a:gd name="T71" fmla="*/ 76 h 8335"/>
                  <a:gd name="T72" fmla="*/ 0 w 1523"/>
                  <a:gd name="T73" fmla="*/ 78 h 8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335">
                    <a:moveTo>
                      <a:pt x="1482" y="8334"/>
                    </a:moveTo>
                    <a:lnTo>
                      <a:pt x="1522" y="4159"/>
                    </a:lnTo>
                    <a:lnTo>
                      <a:pt x="1517" y="2432"/>
                    </a:lnTo>
                    <a:lnTo>
                      <a:pt x="1482" y="1136"/>
                    </a:lnTo>
                    <a:lnTo>
                      <a:pt x="1454" y="703"/>
                    </a:lnTo>
                    <a:lnTo>
                      <a:pt x="1421" y="415"/>
                    </a:lnTo>
                    <a:lnTo>
                      <a:pt x="1402" y="317"/>
                    </a:lnTo>
                    <a:lnTo>
                      <a:pt x="1382" y="243"/>
                    </a:lnTo>
                    <a:lnTo>
                      <a:pt x="1371" y="215"/>
                    </a:lnTo>
                    <a:lnTo>
                      <a:pt x="1360" y="192"/>
                    </a:lnTo>
                    <a:lnTo>
                      <a:pt x="1348" y="172"/>
                    </a:lnTo>
                    <a:lnTo>
                      <a:pt x="1336" y="157"/>
                    </a:lnTo>
                    <a:lnTo>
                      <a:pt x="1323" y="146"/>
                    </a:lnTo>
                    <a:lnTo>
                      <a:pt x="1310" y="137"/>
                    </a:lnTo>
                    <a:lnTo>
                      <a:pt x="1296" y="131"/>
                    </a:lnTo>
                    <a:lnTo>
                      <a:pt x="1282" y="128"/>
                    </a:lnTo>
                    <a:lnTo>
                      <a:pt x="1267" y="125"/>
                    </a:lnTo>
                    <a:lnTo>
                      <a:pt x="1251" y="124"/>
                    </a:lnTo>
                    <a:lnTo>
                      <a:pt x="1218" y="124"/>
                    </a:lnTo>
                    <a:lnTo>
                      <a:pt x="1183" y="123"/>
                    </a:lnTo>
                    <a:lnTo>
                      <a:pt x="1144" y="118"/>
                    </a:lnTo>
                    <a:lnTo>
                      <a:pt x="1124" y="112"/>
                    </a:lnTo>
                    <a:lnTo>
                      <a:pt x="1103" y="104"/>
                    </a:lnTo>
                    <a:lnTo>
                      <a:pt x="1081" y="93"/>
                    </a:lnTo>
                    <a:lnTo>
                      <a:pt x="1058" y="78"/>
                    </a:lnTo>
                    <a:lnTo>
                      <a:pt x="1034" y="63"/>
                    </a:lnTo>
                    <a:lnTo>
                      <a:pt x="1007" y="49"/>
                    </a:lnTo>
                    <a:lnTo>
                      <a:pt x="949" y="27"/>
                    </a:lnTo>
                    <a:lnTo>
                      <a:pt x="884" y="13"/>
                    </a:lnTo>
                    <a:lnTo>
                      <a:pt x="813" y="4"/>
                    </a:lnTo>
                    <a:lnTo>
                      <a:pt x="739" y="0"/>
                    </a:lnTo>
                    <a:lnTo>
                      <a:pt x="661" y="1"/>
                    </a:lnTo>
                    <a:lnTo>
                      <a:pt x="502" y="12"/>
                    </a:lnTo>
                    <a:lnTo>
                      <a:pt x="205" y="53"/>
                    </a:lnTo>
                    <a:lnTo>
                      <a:pt x="86" y="71"/>
                    </a:lnTo>
                    <a:lnTo>
                      <a:pt x="38" y="76"/>
                    </a:lnTo>
                    <a:lnTo>
                      <a:pt x="0" y="78"/>
                    </a:lnTo>
                  </a:path>
                </a:pathLst>
              </a:custGeom>
              <a:noFill/>
              <a:ln w="5724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58" name="Line 110"/>
              <p:cNvSpPr>
                <a:spLocks noChangeShapeType="1"/>
              </p:cNvSpPr>
              <p:nvPr/>
            </p:nvSpPr>
            <p:spPr bwMode="auto">
              <a:xfrm flipH="1">
                <a:off x="95" y="864"/>
                <a:ext cx="145" cy="0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59" name="Line 111"/>
              <p:cNvSpPr>
                <a:spLocks noChangeShapeType="1"/>
              </p:cNvSpPr>
              <p:nvPr/>
            </p:nvSpPr>
            <p:spPr bwMode="auto">
              <a:xfrm>
                <a:off x="96" y="864"/>
                <a:ext cx="0" cy="1295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760" name="Line 112"/>
              <p:cNvSpPr>
                <a:spLocks noChangeShapeType="1"/>
              </p:cNvSpPr>
              <p:nvPr/>
            </p:nvSpPr>
            <p:spPr bwMode="auto">
              <a:xfrm>
                <a:off x="96" y="2160"/>
                <a:ext cx="95" cy="0"/>
              </a:xfrm>
              <a:prstGeom prst="line">
                <a:avLst/>
              </a:prstGeom>
              <a:noFill/>
              <a:ln w="572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7761" name="Rectangle 113"/>
            <p:cNvSpPr>
              <a:spLocks noChangeArrowheads="1"/>
            </p:cNvSpPr>
            <p:nvPr/>
          </p:nvSpPr>
          <p:spPr bwMode="auto">
            <a:xfrm rot="16200000">
              <a:off x="96" y="2064"/>
              <a:ext cx="431" cy="239"/>
            </a:xfrm>
            <a:prstGeom prst="rect">
              <a:avLst/>
            </a:prstGeom>
            <a:solidFill>
              <a:srgbClr val="CC00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target</a:t>
              </a:r>
            </a:p>
          </p:txBody>
        </p:sp>
      </p:grpSp>
      <p:grpSp>
        <p:nvGrpSpPr>
          <p:cNvPr id="27762" name="Group 114"/>
          <p:cNvGrpSpPr>
            <a:grpSpLocks/>
          </p:cNvGrpSpPr>
          <p:nvPr/>
        </p:nvGrpSpPr>
        <p:grpSpPr bwMode="auto">
          <a:xfrm>
            <a:off x="457200" y="3795713"/>
            <a:ext cx="546100" cy="546100"/>
            <a:chOff x="288" y="2391"/>
            <a:chExt cx="344" cy="344"/>
          </a:xfrm>
        </p:grpSpPr>
        <p:sp>
          <p:nvSpPr>
            <p:cNvPr id="27763" name="Line 115"/>
            <p:cNvSpPr>
              <a:spLocks noChangeShapeType="1"/>
            </p:cNvSpPr>
            <p:nvPr/>
          </p:nvSpPr>
          <p:spPr bwMode="auto">
            <a:xfrm>
              <a:off x="288" y="2400"/>
              <a:ext cx="143" cy="335"/>
            </a:xfrm>
            <a:prstGeom prst="line">
              <a:avLst/>
            </a:prstGeom>
            <a:noFill/>
            <a:ln w="57240">
              <a:solidFill>
                <a:srgbClr val="0000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764" name="Text Box 116"/>
            <p:cNvSpPr txBox="1">
              <a:spLocks noChangeArrowheads="1"/>
            </p:cNvSpPr>
            <p:nvPr/>
          </p:nvSpPr>
          <p:spPr bwMode="auto">
            <a:xfrm>
              <a:off x="327" y="2391"/>
              <a:ext cx="30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600" b="1">
                  <a:solidFill>
                    <a:srgbClr val="0000FF"/>
                  </a:solidFill>
                </a:rPr>
                <a:t>eq?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218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98B998B8-9DA2-6842-AE3C-172BF7C933E9}" type="slidenum">
              <a:rPr lang="en-US" sz="1400" smtClean="0"/>
              <a:pPr algn="r" defTabSz="457200">
                <a:buSzPct val="100000"/>
                <a:defRPr/>
              </a:pPr>
              <a:t>18</a:t>
            </a:fld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Predict the next fetch address (to be used in the next cycle)</a:t>
            </a:r>
          </a:p>
          <a:p>
            <a:pPr>
              <a:buFont typeface="Arial"/>
              <a:buChar char="•"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dirty="0"/>
              <a:t>Requires three things to be predicted at fetch stage: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Whether the fetched instruction is a branch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Branch direction (if conditional)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Branch target address (if direction is taken)</a:t>
            </a:r>
          </a:p>
          <a:p>
            <a:pPr marL="800100" lvl="1" indent="-342900">
              <a:buFont typeface="Arial"/>
              <a:buChar char="•"/>
              <a:defRPr/>
            </a:pP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/>
              <a:t>Observation: Target address remains the same for a conditional direct branch across dynamic instances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Store the target address from previous instance and  access it with the PC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Called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Branch Target Buffer (BTB) </a:t>
            </a:r>
            <a:r>
              <a:rPr lang="en-US" dirty="0">
                <a:ea typeface="ＭＳ Ｐゴシック" charset="0"/>
              </a:rPr>
              <a:t>or Branch Target Address Cache</a:t>
            </a:r>
          </a:p>
        </p:txBody>
      </p:sp>
    </p:spTree>
    <p:extLst>
      <p:ext uri="{BB962C8B-B14F-4D97-AF65-F5344CB8AC3E}">
        <p14:creationId xmlns:p14="http://schemas.microsoft.com/office/powerpoint/2010/main" val="2575793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target address</a:t>
            </a:r>
          </a:p>
        </p:txBody>
      </p:sp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5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Cache of Target Addresses (BTB: Branch Target Buffer)</a:t>
            </a:r>
          </a:p>
        </p:txBody>
      </p:sp>
      <p:sp>
        <p:nvSpPr>
          <p:cNvPr id="7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Program </a:t>
            </a:r>
          </a:p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Counter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1635125" y="320040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PC + inst size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taken?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Next Fetch</a:t>
            </a:r>
          </a:p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Address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hit?</a:t>
            </a:r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399"/>
                </a:solidFill>
                <a:latin typeface="Arial" charset="0"/>
                <a:ea typeface="ＭＳ Ｐゴシック" charset="0"/>
                <a:cs typeface="ＭＳ Ｐゴシック" charset="0"/>
              </a:rPr>
              <a:t>Address of the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399"/>
                </a:solidFill>
                <a:latin typeface="Arial" charset="0"/>
                <a:ea typeface="ＭＳ Ｐゴシック" charset="0"/>
                <a:cs typeface="ＭＳ Ｐゴシック" charset="0"/>
              </a:rPr>
              <a:t>current branch</a:t>
            </a: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Fetch Stage with Branch Prediction</a:t>
            </a:r>
          </a:p>
        </p:txBody>
      </p:sp>
      <p:sp>
        <p:nvSpPr>
          <p:cNvPr id="92198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Direction predictor (2-bit counters)</a:t>
            </a:r>
          </a:p>
        </p:txBody>
      </p:sp>
      <p:sp>
        <p:nvSpPr>
          <p:cNvPr id="4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FF915A64-25A0-4E92-81DD-39C53A573210}" type="slidenum">
              <a:rPr lang="en-US" sz="1400" smtClean="0"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28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669321-B3B1-44A4-88C8-7E15CAE41DDA}" type="slidenum">
              <a:rPr lang="en-US"/>
              <a:pPr/>
              <a:t>2</a:t>
            </a:fld>
            <a:endParaRPr lang="en-US" dirty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28800" y="1219200"/>
            <a:ext cx="6953251" cy="4972050"/>
            <a:chOff x="1152" y="768"/>
            <a:chExt cx="4380" cy="3132"/>
          </a:xfrm>
        </p:grpSpPr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784" y="768"/>
              <a:ext cx="576" cy="2928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3648"/>
              <a:ext cx="438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A vertical slice reports the entire activity of the pipeline at time 5</a:t>
              </a:r>
            </a:p>
          </p:txBody>
        </p:sp>
      </p:grpSp>
      <p:sp>
        <p:nvSpPr>
          <p:cNvPr id="47108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graphs (a.k.a. pipe trace)</a:t>
            </a:r>
          </a:p>
        </p:txBody>
      </p:sp>
      <p:sp>
        <p:nvSpPr>
          <p:cNvPr id="47109" name="Line 3"/>
          <p:cNvSpPr>
            <a:spLocks noChangeShapeType="1"/>
          </p:cNvSpPr>
          <p:nvPr/>
        </p:nvSpPr>
        <p:spPr bwMode="auto">
          <a:xfrm>
            <a:off x="914400" y="18288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-76200" y="1366838"/>
            <a:ext cx="878157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    Time:  1          2            3           4          5            6           7           8          9</a:t>
            </a:r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>
            <a:off x="1676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25908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3" name="Line 7"/>
          <p:cNvSpPr>
            <a:spLocks noChangeShapeType="1"/>
          </p:cNvSpPr>
          <p:nvPr/>
        </p:nvSpPr>
        <p:spPr bwMode="auto">
          <a:xfrm>
            <a:off x="35052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>
            <a:off x="44196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5" name="Text Box 9"/>
          <p:cNvSpPr txBox="1">
            <a:spLocks noChangeArrowheads="1"/>
          </p:cNvSpPr>
          <p:nvPr/>
        </p:nvSpPr>
        <p:spPr bwMode="auto">
          <a:xfrm>
            <a:off x="247166" y="2246313"/>
            <a:ext cx="667234" cy="3416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</a:rPr>
              <a:t>add</a:t>
            </a: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>
                <a:latin typeface="Calibri" pitchFamily="34" charset="0"/>
              </a:rPr>
              <a:t>nor</a:t>
            </a: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 err="1">
                <a:latin typeface="Calibri" pitchFamily="34" charset="0"/>
              </a:rPr>
              <a:t>lw</a:t>
            </a:r>
            <a:endParaRPr lang="en-US" b="1" dirty="0">
              <a:latin typeface="Calibri" pitchFamily="34" charset="0"/>
            </a:endParaRP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>
                <a:latin typeface="Calibri" pitchFamily="34" charset="0"/>
              </a:rPr>
              <a:t>add</a:t>
            </a: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 err="1">
                <a:latin typeface="Calibri" pitchFamily="34" charset="0"/>
              </a:rPr>
              <a:t>sw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990600" y="2282825"/>
            <a:ext cx="44624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17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67117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3340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>
            <a:off x="6248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71628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80772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914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3" name="Text Box 17"/>
          <p:cNvSpPr txBox="1">
            <a:spLocks noChangeArrowheads="1"/>
          </p:cNvSpPr>
          <p:nvPr/>
        </p:nvSpPr>
        <p:spPr bwMode="auto">
          <a:xfrm>
            <a:off x="2667000" y="3657600"/>
            <a:ext cx="461898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581400" y="4343400"/>
            <a:ext cx="47755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4464050" y="5105400"/>
            <a:ext cx="472335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 decode    execute  memory 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Direction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"Branch direction" refers to whether the branch was taken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methods for predicting direction: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Static - We predict once during compilation, and that prediction never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Dynamic - We predict (potentially) many times during execution, and the prediction may change over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 smtClean="0"/>
              <a:t>Static vs dynamic strategies are a very common topic in computer architecture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028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Branch Direction Prediction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  <a:buFont typeface="Wingdings" charset="2"/>
              <a:buChar char=""/>
              <a:defRPr/>
            </a:pPr>
            <a:r>
              <a:rPr lang="en-US" kern="1200" dirty="0">
                <a:ea typeface="ＭＳ Ｐゴシック" charset="0"/>
                <a:cs typeface="Arial" charset="0"/>
              </a:rPr>
              <a:t>Compile</a:t>
            </a:r>
            <a:r>
              <a:rPr lang="en-US" dirty="0"/>
              <a:t> time (static)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Always not taken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Always taken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BTFN (Backward taken, forward not taken)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Profile based (likely direction)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Program analysis based  (likely direction)</a:t>
            </a:r>
          </a:p>
          <a:p>
            <a:pPr marL="800100" lvl="1" indent="-342900">
              <a:buSzPct val="50000"/>
              <a:buFont typeface="Wingdings" charset="2"/>
              <a:buChar char=""/>
              <a:defRPr/>
            </a:pPr>
            <a:endParaRPr lang="en-US" dirty="0">
              <a:ea typeface="ＭＳ Ｐゴシック" charset="0"/>
            </a:endParaRPr>
          </a:p>
          <a:p>
            <a:pPr>
              <a:buSzPct val="50000"/>
              <a:buFont typeface="Wingdings" charset="2"/>
              <a:buChar char=""/>
              <a:defRPr/>
            </a:pPr>
            <a:r>
              <a:rPr lang="en-US" dirty="0"/>
              <a:t>Run time (dynamic)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Last time prediction (single-bit)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Two-bit counter based prediction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Two-level prediction (global vs. local)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Hybrid</a:t>
            </a:r>
          </a:p>
          <a:p>
            <a:pPr lvl="1"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07AEA8FC-BA98-4F61-8FF6-B0E04D13665C}" type="slidenum">
              <a:rPr lang="en-US" sz="1400" smtClean="0"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35990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Branch Direction Prediction (Static)</a:t>
            </a:r>
            <a:endParaRPr lang="en-US" dirty="0">
              <a:latin typeface="Garamond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609600" y="1587500"/>
            <a:ext cx="8610600" cy="51943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Tahoma" charset="0"/>
              </a:rPr>
              <a:t>Always not-taken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Simple to implement: no need for BTB, no direction prediction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Low accuracy: ~30-40%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Compiler can layout code such that the likely path is the 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1800" dirty="0">
                <a:latin typeface="Tahoma" charset="0"/>
                <a:ea typeface="ＭＳ Ｐゴシック" charset="0"/>
              </a:rPr>
              <a:t>not-taken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1800" dirty="0">
                <a:latin typeface="Tahoma" charset="0"/>
                <a:ea typeface="ＭＳ Ｐゴシック" charset="0"/>
              </a:rPr>
              <a:t> path</a:t>
            </a:r>
          </a:p>
          <a:p>
            <a:pPr lvl="1">
              <a:defRPr/>
            </a:pPr>
            <a:endParaRPr lang="en-US" sz="1800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Tahoma" charset="0"/>
              </a:rPr>
              <a:t>Always taken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No direction prediction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Better accuracy: ~60-70% </a:t>
            </a:r>
          </a:p>
          <a:p>
            <a:pPr lvl="2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Backward branches (i.e. loop branches) are usually taken</a:t>
            </a:r>
          </a:p>
          <a:p>
            <a:pPr lvl="2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Backward branch: target address lower than branch PC</a:t>
            </a:r>
          </a:p>
          <a:p>
            <a:pPr lvl="2">
              <a:defRPr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Tahoma" charset="0"/>
              </a:rPr>
              <a:t>Backward taken, forward not taken (BTFN)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Predict backward (loop) branches as taken, others not-taken</a:t>
            </a:r>
          </a:p>
          <a:p>
            <a:pPr lvl="2"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1C854835-2759-4804-97F1-3B884D84683F}" type="slidenum">
              <a:rPr lang="en-US" sz="1400" smtClean="0"/>
              <a:t>22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7672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Branch Direction Prediction (Dynamic)</a:t>
            </a:r>
            <a:endParaRPr lang="en-US" dirty="0">
              <a:latin typeface="Garamond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609600" y="1511300"/>
            <a:ext cx="8610600" cy="51943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Last time predictor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Single bit per branch (stored in BTB)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Indicates which direction branch went last time it executed</a:t>
            </a:r>
          </a:p>
          <a:p>
            <a:pPr lvl="1">
              <a:buFont typeface="Wingdings" charset="0"/>
              <a:buNone/>
              <a:defRPr/>
            </a:pPr>
            <a:r>
              <a:rPr lang="en-US" sz="1800" dirty="0">
                <a:latin typeface="Tahoma" charset="0"/>
                <a:ea typeface="ＭＳ Ｐゴシック" charset="0"/>
                <a:sym typeface="Wingdings" charset="0"/>
              </a:rPr>
              <a:t>    TTTTTTTTTTNNNNNNNNNN  90% accuracy</a:t>
            </a:r>
            <a:endParaRPr lang="en-US" sz="1800" dirty="0">
              <a:latin typeface="Tahoma" charset="0"/>
              <a:ea typeface="ＭＳ Ｐゴシック" charset="0"/>
            </a:endParaRPr>
          </a:p>
          <a:p>
            <a:pPr>
              <a:defRPr/>
            </a:pPr>
            <a:endParaRPr lang="en-US" sz="2000" dirty="0">
              <a:latin typeface="Tahoma" charset="0"/>
            </a:endParaRPr>
          </a:p>
          <a:p>
            <a:pPr>
              <a:buFont typeface="Arial"/>
              <a:buChar char="•"/>
              <a:defRPr/>
            </a:pPr>
            <a:r>
              <a:rPr lang="en-US" sz="2000" dirty="0">
                <a:latin typeface="Tahoma" charset="0"/>
              </a:rPr>
              <a:t>Always </a:t>
            </a:r>
            <a:r>
              <a:rPr lang="en-US" sz="2000" dirty="0" err="1">
                <a:latin typeface="Tahoma" charset="0"/>
              </a:rPr>
              <a:t>mispredicts</a:t>
            </a:r>
            <a:r>
              <a:rPr lang="en-US" sz="2000" dirty="0">
                <a:latin typeface="Tahoma" charset="0"/>
              </a:rPr>
              <a:t> the last iteration and the first iteration of a loop branch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Accuracy for a loop with N iterations = (N-2)/N</a:t>
            </a:r>
          </a:p>
          <a:p>
            <a:pPr>
              <a:buFont typeface="Wingdings" charset="0"/>
              <a:buNone/>
              <a:defRPr/>
            </a:pPr>
            <a:endParaRPr lang="en-US" sz="1600" dirty="0">
              <a:latin typeface="Tahoma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	+ Loop branches for loops with large number of iterations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	-- Loop branches for loops will small number of iterations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	 	  TNTNTNTNTNTNTNTNTNTN </a:t>
            </a:r>
            <a:r>
              <a:rPr lang="en-US" sz="2000" dirty="0">
                <a:solidFill>
                  <a:srgbClr val="0000FF"/>
                </a:solidFill>
                <a:latin typeface="Tahoma" charset="0"/>
                <a:sym typeface="Wingdings" charset="0"/>
              </a:rPr>
              <a:t>   0% accuracy</a:t>
            </a:r>
            <a:endParaRPr lang="en-US" sz="2000" dirty="0">
              <a:solidFill>
                <a:srgbClr val="0000FF"/>
              </a:solidFill>
              <a:latin typeface="Tahoma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Tahoma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7F93C61A-801B-4D42-BD6A-72332A4B712F}" type="slidenum">
              <a:rPr lang="en-US" sz="1400" smtClean="0"/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9411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</a:t>
            </a:r>
            <a:r>
              <a:rPr lang="en-US" dirty="0">
                <a:latin typeface="Garamond" charset="0"/>
              </a:rPr>
              <a:t> </a:t>
            </a:r>
            <a:r>
              <a:rPr lang="en-US" dirty="0"/>
              <a:t>Machine for Last-Time Prediction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 rot="5400000">
            <a:off x="5729287" y="2576513"/>
            <a:ext cx="1457325" cy="14859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predict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 rot="5400000">
            <a:off x="2033587" y="2652713"/>
            <a:ext cx="1457325" cy="1485900"/>
          </a:xfrm>
          <a:prstGeom prst="ellipse">
            <a:avLst/>
          </a:prstGeom>
          <a:solidFill>
            <a:srgbClr val="FF99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predict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not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2762250" y="4057650"/>
            <a:ext cx="3695700" cy="1122363"/>
            <a:chOff x="1740" y="2556"/>
            <a:chExt cx="2328" cy="707"/>
          </a:xfrm>
        </p:grpSpPr>
        <p:cxnSp>
          <p:nvCxnSpPr>
            <p:cNvPr id="97295" name="AutoShape 6"/>
            <p:cNvCxnSpPr>
              <a:cxnSpLocks noChangeShapeType="1"/>
              <a:stCxn id="19" idx="6"/>
              <a:endCxn id="20" idx="6"/>
            </p:cNvCxnSpPr>
            <p:nvPr/>
          </p:nvCxnSpPr>
          <p:spPr bwMode="auto">
            <a:xfrm rot="5400000">
              <a:off x="2880" y="1416"/>
              <a:ext cx="48" cy="2328"/>
            </a:xfrm>
            <a:prstGeom prst="curvedConnector3">
              <a:avLst>
                <a:gd name="adj1" fmla="val 387500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427" y="2740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not taken</a:t>
              </a:r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2762250" y="1606550"/>
            <a:ext cx="3695700" cy="1050925"/>
            <a:chOff x="1740" y="1012"/>
            <a:chExt cx="2328" cy="662"/>
          </a:xfrm>
        </p:grpSpPr>
        <p:cxnSp>
          <p:nvCxnSpPr>
            <p:cNvPr id="97293" name="AutoShape 9"/>
            <p:cNvCxnSpPr>
              <a:cxnSpLocks noChangeShapeType="1"/>
              <a:stCxn id="20" idx="2"/>
              <a:endCxn id="19" idx="2"/>
            </p:cNvCxnSpPr>
            <p:nvPr/>
          </p:nvCxnSpPr>
          <p:spPr bwMode="auto">
            <a:xfrm rot="-5400000">
              <a:off x="2880" y="486"/>
              <a:ext cx="48" cy="2328"/>
            </a:xfrm>
            <a:prstGeom prst="curvedConnector3">
              <a:avLst>
                <a:gd name="adj1" fmla="val 3875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490" y="1012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taken</a:t>
              </a:r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6991350" y="2803525"/>
            <a:ext cx="2044700" cy="1030288"/>
            <a:chOff x="4404" y="1766"/>
            <a:chExt cx="1288" cy="649"/>
          </a:xfrm>
        </p:grpSpPr>
        <p:cxnSp>
          <p:nvCxnSpPr>
            <p:cNvPr id="97291" name="AutoShape 12"/>
            <p:cNvCxnSpPr>
              <a:cxnSpLocks noChangeShapeType="1"/>
              <a:stCxn id="19" idx="7"/>
              <a:endCxn id="19" idx="1"/>
            </p:cNvCxnSpPr>
            <p:nvPr/>
          </p:nvCxnSpPr>
          <p:spPr bwMode="auto">
            <a:xfrm flipV="1">
              <a:off x="4404" y="1766"/>
              <a:ext cx="1" cy="649"/>
            </a:xfrm>
            <a:prstGeom prst="curvedConnector3">
              <a:avLst>
                <a:gd name="adj1" fmla="val 46800014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965" y="1838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taken</a:t>
              </a:r>
            </a:p>
          </p:txBody>
        </p: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79375" y="2879725"/>
            <a:ext cx="2149475" cy="1030288"/>
            <a:chOff x="50" y="1814"/>
            <a:chExt cx="1354" cy="649"/>
          </a:xfrm>
        </p:grpSpPr>
        <p:cxnSp>
          <p:nvCxnSpPr>
            <p:cNvPr id="97289" name="AutoShape 15"/>
            <p:cNvCxnSpPr>
              <a:cxnSpLocks noChangeShapeType="1"/>
              <a:stCxn id="20" idx="5"/>
              <a:endCxn id="20" idx="3"/>
            </p:cNvCxnSpPr>
            <p:nvPr/>
          </p:nvCxnSpPr>
          <p:spPr bwMode="auto">
            <a:xfrm rot="10800000" flipH="1">
              <a:off x="1403" y="1814"/>
              <a:ext cx="1" cy="649"/>
            </a:xfrm>
            <a:prstGeom prst="curvedConnector3">
              <a:avLst>
                <a:gd name="adj1" fmla="val -46700014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50" y="1828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defTabSz="4572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not taken</a:t>
              </a:r>
            </a:p>
          </p:txBody>
        </p:sp>
      </p:grp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17A905A1-0EB9-4CC9-BB3B-397C1249FA5D}" type="slidenum">
              <a:rPr lang="en-US" sz="1400" smtClean="0"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6908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Improving the Last Time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447800"/>
            <a:ext cx="8610600" cy="51943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000" dirty="0">
                <a:latin typeface="Tahoma" charset="0"/>
              </a:rPr>
              <a:t>Problem: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A last-time predictor changes its prediction from T</a:t>
            </a:r>
            <a:r>
              <a:rPr lang="en-US" sz="2000" dirty="0">
                <a:solidFill>
                  <a:srgbClr val="FF0000"/>
                </a:solidFill>
                <a:latin typeface="Tahoma" charset="0"/>
                <a:sym typeface="Wingdings" charset="0"/>
              </a:rPr>
              <a:t>NT or NTT too quickly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Even though the branch may be mostly taken or mostly not taken</a:t>
            </a:r>
          </a:p>
          <a:p>
            <a:pPr>
              <a:defRPr/>
            </a:pPr>
            <a:endParaRPr lang="en-US" sz="2000" dirty="0">
              <a:latin typeface="Tahoma" charset="0"/>
              <a:sym typeface="Wingdings" charset="0"/>
            </a:endParaRPr>
          </a:p>
          <a:p>
            <a:pPr>
              <a:buFont typeface="Arial"/>
              <a:buChar char="•"/>
              <a:defRPr/>
            </a:pPr>
            <a:r>
              <a:rPr lang="en-US" sz="2000" dirty="0">
                <a:latin typeface="Tahoma" charset="0"/>
                <a:sym typeface="Wingdings" charset="0"/>
              </a:rPr>
              <a:t>Solution Idea: </a:t>
            </a:r>
            <a:r>
              <a:rPr lang="en-US" sz="2000" dirty="0">
                <a:solidFill>
                  <a:srgbClr val="FF0000"/>
                </a:solidFill>
                <a:latin typeface="Tahoma" charset="0"/>
                <a:sym typeface="Wingdings" charset="0"/>
              </a:rPr>
              <a:t>Add hysteresis to the predictor so that prediction does not change on a single different outcome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Use two bits to track the history of predictions for a branch instead of a single bit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Can have 2 states for T or NT instead of 1 state for each</a:t>
            </a:r>
          </a:p>
          <a:p>
            <a:pPr>
              <a:defRPr/>
            </a:pPr>
            <a:endParaRPr lang="en-US" sz="2000" dirty="0">
              <a:latin typeface="Tahoma" charset="0"/>
            </a:endParaRPr>
          </a:p>
          <a:p>
            <a:pPr>
              <a:defRPr/>
            </a:pPr>
            <a:endParaRPr lang="en-US" sz="2000" dirty="0">
              <a:latin typeface="Tahoma" charset="0"/>
            </a:endParaRPr>
          </a:p>
          <a:p>
            <a:pPr>
              <a:defRPr/>
            </a:pPr>
            <a:endParaRPr lang="en-US" sz="2000" dirty="0">
              <a:latin typeface="Tahoma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46830237-01D6-41F1-9B09-DC7A1AEAF655}" type="slidenum">
              <a:rPr lang="en-US" sz="1400" smtClean="0"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9793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Two-Bit Counter Based Prediction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533400" y="1206500"/>
            <a:ext cx="8610600" cy="5194300"/>
          </a:xfrm>
        </p:spPr>
        <p:txBody>
          <a:bodyPr/>
          <a:lstStyle/>
          <a:p>
            <a:pPr>
              <a:defRPr/>
            </a:pPr>
            <a:endParaRPr lang="en-US" sz="2000" dirty="0">
              <a:latin typeface="Tahoma" charset="0"/>
            </a:endParaRPr>
          </a:p>
          <a:p>
            <a:pPr>
              <a:buFont typeface="Arial"/>
              <a:buChar char="•"/>
              <a:defRPr/>
            </a:pPr>
            <a:r>
              <a:rPr lang="en-US" sz="2000" dirty="0">
                <a:latin typeface="Tahoma" charset="0"/>
              </a:rPr>
              <a:t>Each branch associated with a two-bit counter</a:t>
            </a:r>
          </a:p>
          <a:p>
            <a:pPr>
              <a:buFont typeface="Arial"/>
              <a:buChar char="•"/>
              <a:defRPr/>
            </a:pPr>
            <a:r>
              <a:rPr lang="en-US" sz="2000" dirty="0">
                <a:latin typeface="Tahoma" charset="0"/>
              </a:rPr>
              <a:t>One more bit provides hysteresis</a:t>
            </a:r>
          </a:p>
          <a:p>
            <a:pPr>
              <a:buFont typeface="Arial"/>
              <a:buChar char="•"/>
              <a:defRPr/>
            </a:pPr>
            <a:r>
              <a:rPr lang="en-US" sz="2000" dirty="0">
                <a:latin typeface="Tahoma" charset="0"/>
              </a:rPr>
              <a:t>A strong prediction does not change with one single different outcome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marL="400050" lvl="2" indent="0">
              <a:buClrTx/>
              <a:defRPr/>
            </a:pPr>
            <a:endParaRPr lang="en-US" sz="2000" dirty="0">
              <a:latin typeface="Tahoma" charset="0"/>
              <a:ea typeface="ＭＳ Ｐゴシック" charset="0"/>
              <a:sym typeface="Wingdings" charset="0"/>
            </a:endParaRPr>
          </a:p>
          <a:p>
            <a:pPr marL="400050" lvl="2" indent="0">
              <a:buClrTx/>
              <a:defRPr/>
            </a:pPr>
            <a:r>
              <a:rPr lang="en-US" sz="2000" dirty="0">
                <a:latin typeface="Tahoma" charset="0"/>
                <a:ea typeface="ＭＳ Ｐゴシック" charset="0"/>
                <a:sym typeface="Wingdings" charset="0"/>
              </a:rPr>
              <a:t>   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sym typeface="Wingdings" charset="0"/>
              </a:rPr>
              <a:t>+ Better prediction accuracy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sym typeface="Wingdings" charset="0"/>
              </a:rPr>
              <a:t>-- More hardware cost (but counter can be part of a BTB entry)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>
              <a:defRPr/>
            </a:pPr>
            <a:endParaRPr lang="en-US" sz="2000" dirty="0">
              <a:latin typeface="Tahoma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84E209D1-12D3-4E6D-8CE8-74F24DCD1420}" type="slidenum">
              <a:rPr lang="en-US" sz="1400" smtClean="0"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833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Machine for 2-bit Saturating Counter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871663" y="1638300"/>
            <a:ext cx="1143000" cy="1143000"/>
          </a:xfrm>
          <a:prstGeom prst="ellipse">
            <a:avLst/>
          </a:prstGeom>
          <a:solidFill>
            <a:srgbClr val="99CCFF"/>
          </a:solidFill>
          <a:ln w="76200">
            <a:solidFill>
              <a:srgbClr val="063DE8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pred</a:t>
            </a:r>
            <a:endParaRPr lang="en-US" kern="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681663" y="1638300"/>
            <a:ext cx="1143000" cy="11430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pred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10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1871663" y="4495800"/>
            <a:ext cx="1143000" cy="1143000"/>
          </a:xfrm>
          <a:prstGeom prst="ellipse">
            <a:avLst/>
          </a:prstGeom>
          <a:solidFill>
            <a:srgbClr val="FF7C8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pred</a:t>
            </a:r>
            <a:endParaRPr lang="en-US" kern="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!taken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01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5681663" y="4495800"/>
            <a:ext cx="1143000" cy="1143000"/>
          </a:xfrm>
          <a:prstGeom prst="ellipse">
            <a:avLst/>
          </a:prstGeom>
          <a:solidFill>
            <a:srgbClr val="FF7C80"/>
          </a:solidFill>
          <a:ln w="76200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pred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!taken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00</a:t>
            </a:r>
          </a:p>
        </p:txBody>
      </p:sp>
      <p:cxnSp>
        <p:nvCxnSpPr>
          <p:cNvPr id="100359" name="AutoShape 7"/>
          <p:cNvCxnSpPr>
            <a:cxnSpLocks noChangeShapeType="1"/>
            <a:stCxn id="56" idx="3"/>
            <a:endCxn id="55" idx="5"/>
          </p:cNvCxnSpPr>
          <p:nvPr/>
        </p:nvCxnSpPr>
        <p:spPr bwMode="auto">
          <a:xfrm rot="5400000">
            <a:off x="4333875" y="1138238"/>
            <a:ext cx="28575" cy="3000375"/>
          </a:xfrm>
          <a:prstGeom prst="curvedConnector3">
            <a:avLst>
              <a:gd name="adj1" fmla="val 511111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0" name="AutoShape 8"/>
          <p:cNvCxnSpPr>
            <a:cxnSpLocks noChangeShapeType="1"/>
            <a:stCxn id="58" idx="3"/>
            <a:endCxn id="57" idx="5"/>
          </p:cNvCxnSpPr>
          <p:nvPr/>
        </p:nvCxnSpPr>
        <p:spPr bwMode="auto">
          <a:xfrm rot="5400000">
            <a:off x="4348163" y="3971925"/>
            <a:ext cx="12700" cy="3000375"/>
          </a:xfrm>
          <a:prstGeom prst="curvedConnector3">
            <a:avLst>
              <a:gd name="adj1" fmla="val 3118014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1" name="AutoShape 9"/>
          <p:cNvCxnSpPr>
            <a:cxnSpLocks noChangeShapeType="1"/>
            <a:stCxn id="57" idx="0"/>
            <a:endCxn id="56" idx="3"/>
          </p:cNvCxnSpPr>
          <p:nvPr/>
        </p:nvCxnSpPr>
        <p:spPr bwMode="auto">
          <a:xfrm rot="5400000" flipH="1" flipV="1">
            <a:off x="3205163" y="1852613"/>
            <a:ext cx="1881187" cy="34051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2" name="AutoShape 10"/>
          <p:cNvCxnSpPr>
            <a:cxnSpLocks noChangeShapeType="1"/>
            <a:stCxn id="55" idx="2"/>
            <a:endCxn id="55" idx="0"/>
          </p:cNvCxnSpPr>
          <p:nvPr/>
        </p:nvCxnSpPr>
        <p:spPr bwMode="auto">
          <a:xfrm rot="10800000" flipH="1">
            <a:off x="1833563" y="1600200"/>
            <a:ext cx="609600" cy="609600"/>
          </a:xfrm>
          <a:prstGeom prst="curvedConnector4">
            <a:avLst>
              <a:gd name="adj1" fmla="val -31250"/>
              <a:gd name="adj2" fmla="val 131250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457200" y="1219200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actually</a:t>
            </a:r>
          </a:p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733800" y="234632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actually</a:t>
            </a:r>
          </a:p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47975" y="1219200"/>
            <a:ext cx="5392738" cy="4792663"/>
            <a:chOff x="2007" y="916"/>
            <a:chExt cx="3397" cy="3019"/>
          </a:xfrm>
        </p:grpSpPr>
        <p:grpSp>
          <p:nvGrpSpPr>
            <p:cNvPr id="100373" name="Group 14"/>
            <p:cNvGrpSpPr>
              <a:grpSpLocks/>
            </p:cNvGrpSpPr>
            <p:nvPr/>
          </p:nvGrpSpPr>
          <p:grpSpPr bwMode="auto">
            <a:xfrm>
              <a:off x="2007" y="1900"/>
              <a:ext cx="2725" cy="1185"/>
              <a:chOff x="2007" y="1900"/>
              <a:chExt cx="2725" cy="1185"/>
            </a:xfrm>
          </p:grpSpPr>
          <p:cxnSp>
            <p:nvCxnSpPr>
              <p:cNvPr id="100383" name="AutoShape 15"/>
              <p:cNvCxnSpPr>
                <a:cxnSpLocks noChangeShapeType="1"/>
                <a:stCxn id="56" idx="4"/>
                <a:endCxn id="57" idx="7"/>
              </p:cNvCxnSpPr>
              <p:nvPr/>
            </p:nvCxnSpPr>
            <p:spPr bwMode="auto">
              <a:xfrm rot="5400000">
                <a:off x="2487" y="1420"/>
                <a:ext cx="1185" cy="2145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Text Box 16"/>
              <p:cNvSpPr txBox="1">
                <a:spLocks noChangeArrowheads="1"/>
              </p:cNvSpPr>
              <p:nvPr/>
            </p:nvSpPr>
            <p:spPr bwMode="auto">
              <a:xfrm>
                <a:off x="4005" y="222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100374" name="Group 17"/>
            <p:cNvGrpSpPr>
              <a:grpSpLocks/>
            </p:cNvGrpSpPr>
            <p:nvPr/>
          </p:nvGrpSpPr>
          <p:grpSpPr bwMode="auto">
            <a:xfrm>
              <a:off x="4152" y="3340"/>
              <a:ext cx="1252" cy="595"/>
              <a:chOff x="4152" y="3340"/>
              <a:chExt cx="1252" cy="595"/>
            </a:xfrm>
          </p:grpSpPr>
          <p:cxnSp>
            <p:nvCxnSpPr>
              <p:cNvPr id="100381" name="AutoShape 18"/>
              <p:cNvCxnSpPr>
                <a:cxnSpLocks noChangeShapeType="1"/>
                <a:stCxn id="58" idx="6"/>
                <a:endCxn id="58" idx="4"/>
              </p:cNvCxnSpPr>
              <p:nvPr/>
            </p:nvCxnSpPr>
            <p:spPr bwMode="auto">
              <a:xfrm flipH="1">
                <a:off x="4152" y="3340"/>
                <a:ext cx="360" cy="360"/>
              </a:xfrm>
              <a:prstGeom prst="curvedConnector4">
                <a:avLst>
                  <a:gd name="adj1" fmla="val -40000"/>
                  <a:gd name="adj2" fmla="val 1400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" name="Text Box 19"/>
              <p:cNvSpPr txBox="1">
                <a:spLocks noChangeArrowheads="1"/>
              </p:cNvSpPr>
              <p:nvPr/>
            </p:nvSpPr>
            <p:spPr bwMode="auto">
              <a:xfrm>
                <a:off x="4677" y="341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 dirty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 dirty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100375" name="Group 20"/>
            <p:cNvGrpSpPr>
              <a:grpSpLocks/>
            </p:cNvGrpSpPr>
            <p:nvPr/>
          </p:nvGrpSpPr>
          <p:grpSpPr bwMode="auto">
            <a:xfrm>
              <a:off x="2010" y="916"/>
              <a:ext cx="1891" cy="523"/>
              <a:chOff x="2010" y="916"/>
              <a:chExt cx="1891" cy="523"/>
            </a:xfrm>
          </p:grpSpPr>
          <p:cxnSp>
            <p:nvCxnSpPr>
              <p:cNvPr id="100379" name="AutoShape 21"/>
              <p:cNvCxnSpPr>
                <a:cxnSpLocks noChangeShapeType="1"/>
                <a:stCxn id="55" idx="7"/>
                <a:endCxn id="56" idx="1"/>
              </p:cNvCxnSpPr>
              <p:nvPr/>
            </p:nvCxnSpPr>
            <p:spPr bwMode="auto">
              <a:xfrm rot="5400000" flipH="1" flipV="1">
                <a:off x="2952" y="297"/>
                <a:ext cx="8" cy="1891"/>
              </a:xfrm>
              <a:prstGeom prst="curvedConnector3">
                <a:avLst>
                  <a:gd name="adj1" fmla="val 3118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Text Box 22"/>
              <p:cNvSpPr txBox="1">
                <a:spLocks noChangeArrowheads="1"/>
              </p:cNvSpPr>
              <p:nvPr/>
            </p:nvSpPr>
            <p:spPr bwMode="auto">
              <a:xfrm>
                <a:off x="2565" y="916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100376" name="Group 23"/>
            <p:cNvGrpSpPr>
              <a:grpSpLocks/>
            </p:cNvGrpSpPr>
            <p:nvPr/>
          </p:nvGrpSpPr>
          <p:grpSpPr bwMode="auto">
            <a:xfrm>
              <a:off x="2010" y="2932"/>
              <a:ext cx="1891" cy="523"/>
              <a:chOff x="2010" y="2932"/>
              <a:chExt cx="1891" cy="523"/>
            </a:xfrm>
          </p:grpSpPr>
          <p:cxnSp>
            <p:nvCxnSpPr>
              <p:cNvPr id="100377" name="AutoShape 24"/>
              <p:cNvCxnSpPr>
                <a:cxnSpLocks noChangeShapeType="1"/>
                <a:stCxn id="57" idx="7"/>
                <a:endCxn id="58" idx="1"/>
              </p:cNvCxnSpPr>
              <p:nvPr/>
            </p:nvCxnSpPr>
            <p:spPr bwMode="auto">
              <a:xfrm rot="5400000" flipH="1" flipV="1">
                <a:off x="2952" y="2140"/>
                <a:ext cx="8" cy="1891"/>
              </a:xfrm>
              <a:prstGeom prst="curvedConnector3">
                <a:avLst>
                  <a:gd name="adj1" fmla="val 3118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" name="Text Box 25"/>
              <p:cNvSpPr txBox="1">
                <a:spLocks noChangeArrowheads="1"/>
              </p:cNvSpPr>
              <p:nvPr/>
            </p:nvSpPr>
            <p:spPr bwMode="auto">
              <a:xfrm>
                <a:off x="2565" y="293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defTabSz="457200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</p:grpSp>
      <p:sp>
        <p:nvSpPr>
          <p:cNvPr id="100366" name="Text Box 26"/>
          <p:cNvSpPr txBox="1">
            <a:spLocks noChangeArrowheads="1"/>
          </p:cNvSpPr>
          <p:nvPr/>
        </p:nvSpPr>
        <p:spPr bwMode="auto">
          <a:xfrm>
            <a:off x="3733800" y="5418138"/>
            <a:ext cx="1154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actually</a:t>
            </a:r>
          </a:p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sp>
        <p:nvSpPr>
          <p:cNvPr id="100367" name="Text Box 27"/>
          <p:cNvSpPr txBox="1">
            <a:spLocks noChangeArrowheads="1"/>
          </p:cNvSpPr>
          <p:nvPr/>
        </p:nvSpPr>
        <p:spPr bwMode="auto">
          <a:xfrm>
            <a:off x="1828800" y="329247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actually</a:t>
            </a:r>
          </a:p>
          <a:p>
            <a:pPr algn="ctr"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63DE8"/>
                </a:solidFill>
                <a:latin typeface="Calibri" charset="0"/>
                <a:ea typeface="ＭＳ Ｐゴシック" charset="0"/>
                <a:cs typeface="Calibri" charset="0"/>
              </a:rPr>
              <a:t>taken</a:t>
            </a:r>
          </a:p>
        </p:txBody>
      </p:sp>
      <p:grpSp>
        <p:nvGrpSpPr>
          <p:cNvPr id="38" name="Group 29"/>
          <p:cNvGrpSpPr>
            <a:grpSpLocks/>
          </p:cNvGrpSpPr>
          <p:nvPr/>
        </p:nvGrpSpPr>
        <p:grpSpPr bwMode="auto">
          <a:xfrm>
            <a:off x="0" y="1371600"/>
            <a:ext cx="9067800" cy="4037013"/>
            <a:chOff x="-49" y="850"/>
            <a:chExt cx="5712" cy="2543"/>
          </a:xfrm>
        </p:grpSpPr>
        <p:sp>
          <p:nvSpPr>
            <p:cNvPr id="100369" name="AutoShape 30"/>
            <p:cNvSpPr>
              <a:spLocks noChangeArrowheads="1"/>
            </p:cNvSpPr>
            <p:nvPr/>
          </p:nvSpPr>
          <p:spPr bwMode="auto">
            <a:xfrm>
              <a:off x="4415" y="850"/>
              <a:ext cx="1103" cy="719"/>
            </a:xfrm>
            <a:prstGeom prst="cloudCallout">
              <a:avLst>
                <a:gd name="adj1" fmla="val -64505"/>
                <a:gd name="adj2" fmla="val 59778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weakly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”</a:t>
              </a:r>
              <a:endParaRPr lang="en-US">
                <a:solidFill>
                  <a:srgbClr val="919191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00370" name="AutoShape 31"/>
            <p:cNvSpPr>
              <a:spLocks noChangeArrowheads="1"/>
            </p:cNvSpPr>
            <p:nvPr/>
          </p:nvSpPr>
          <p:spPr bwMode="auto">
            <a:xfrm flipH="1">
              <a:off x="-49" y="1522"/>
              <a:ext cx="1198" cy="708"/>
            </a:xfrm>
            <a:prstGeom prst="cloudCallout">
              <a:avLst>
                <a:gd name="adj1" fmla="val -73833"/>
                <a:gd name="adj2" fmla="val -9292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strongly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”</a:t>
              </a:r>
              <a:endParaRPr lang="en-US">
                <a:solidFill>
                  <a:srgbClr val="919191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00371" name="AutoShape 32"/>
            <p:cNvSpPr>
              <a:spLocks noChangeArrowheads="1"/>
            </p:cNvSpPr>
            <p:nvPr/>
          </p:nvSpPr>
          <p:spPr bwMode="auto">
            <a:xfrm flipH="1">
              <a:off x="-49" y="2674"/>
              <a:ext cx="1199" cy="719"/>
            </a:xfrm>
            <a:prstGeom prst="cloudCallout">
              <a:avLst>
                <a:gd name="adj1" fmla="val -61787"/>
                <a:gd name="adj2" fmla="val 72620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weakly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!taken</a:t>
              </a: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”</a:t>
              </a:r>
              <a:endParaRPr lang="en-US">
                <a:solidFill>
                  <a:srgbClr val="919191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00372" name="AutoShape 33"/>
            <p:cNvSpPr>
              <a:spLocks noChangeArrowheads="1"/>
            </p:cNvSpPr>
            <p:nvPr/>
          </p:nvSpPr>
          <p:spPr bwMode="auto">
            <a:xfrm>
              <a:off x="4416" y="2396"/>
              <a:ext cx="1247" cy="708"/>
            </a:xfrm>
            <a:prstGeom prst="cloudCallout">
              <a:avLst>
                <a:gd name="adj1" fmla="val -66903"/>
                <a:gd name="adj2" fmla="val 25546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strongly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!taken</a:t>
              </a:r>
              <a:r>
                <a:rPr lang="ja-JP" altLang="en-US">
                  <a:solidFill>
                    <a:srgbClr val="919191"/>
                  </a:solidFill>
                  <a:latin typeface="Calibri" charset="0"/>
                  <a:ea typeface="ＭＳ Ｐゴシック" charset="0"/>
                  <a:cs typeface="Calibri" charset="0"/>
                </a:rPr>
                <a:t>”</a:t>
              </a:r>
              <a:endParaRPr lang="en-US">
                <a:solidFill>
                  <a:srgbClr val="919191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</p:grpSp>
      <p:sp>
        <p:nvSpPr>
          <p:cNvPr id="3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553F7E41-A0D3-4A83-996F-4B666856F66E}" type="slidenum">
              <a:rPr lang="en-US" sz="1400" smtClean="0"/>
              <a:t>27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5112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Two-Bit Counter Based Prediction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566738" y="1219200"/>
            <a:ext cx="7999412" cy="1447800"/>
          </a:xfrm>
        </p:spPr>
        <p:txBody>
          <a:bodyPr/>
          <a:lstStyle/>
          <a:p>
            <a:pPr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>
                <a:latin typeface="Arial Narrow" charset="0"/>
              </a:rPr>
              <a:t>What’s the prediction accuracy of a branch with the following sequence of taken/not taken evaluations</a:t>
            </a:r>
          </a:p>
          <a:p>
            <a:pPr lvl="2">
              <a:buClr>
                <a:srgbClr val="CC0000"/>
              </a:buClr>
              <a:buFont typeface="Verdana" charset="0"/>
              <a:buChar char="-"/>
              <a:defRPr/>
            </a:pPr>
            <a:r>
              <a:rPr lang="en-US" b="1" dirty="0">
                <a:solidFill>
                  <a:srgbClr val="0000FF"/>
                </a:solidFill>
                <a:latin typeface="Arial Narrow" charset="0"/>
              </a:rPr>
              <a:t>T  T  T  T  </a:t>
            </a:r>
            <a:r>
              <a:rPr lang="en-US" b="1" dirty="0">
                <a:solidFill>
                  <a:srgbClr val="FF0000"/>
                </a:solidFill>
                <a:latin typeface="Arial Narrow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Arial Narrow" charset="0"/>
              </a:rPr>
              <a:t>  T  T  </a:t>
            </a:r>
            <a:r>
              <a:rPr lang="en-US" b="1" dirty="0">
                <a:solidFill>
                  <a:srgbClr val="FF0000"/>
                </a:solidFill>
                <a:latin typeface="Arial Narrow" charset="0"/>
              </a:rPr>
              <a:t>N  N  N  </a:t>
            </a:r>
            <a:r>
              <a:rPr lang="en-US" b="1" dirty="0">
                <a:solidFill>
                  <a:srgbClr val="0000FF"/>
                </a:solidFill>
                <a:latin typeface="Arial Narrow" charset="0"/>
              </a:rPr>
              <a:t>T  </a:t>
            </a:r>
            <a:r>
              <a:rPr lang="en-US" b="1" dirty="0">
                <a:solidFill>
                  <a:srgbClr val="FF0000"/>
                </a:solidFill>
                <a:latin typeface="Arial Narrow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Arial Narrow" charset="0"/>
              </a:rPr>
              <a:t>  T </a:t>
            </a:r>
            <a:r>
              <a:rPr lang="en-US" b="1" dirty="0">
                <a:solidFill>
                  <a:srgbClr val="FF0000"/>
                </a:solidFill>
                <a:latin typeface="Arial Narrow" charset="0"/>
              </a:rPr>
              <a:t>N  N  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04" name="TextBox 2"/>
          <p:cNvSpPr txBox="1">
            <a:spLocks noChangeArrowheads="1"/>
          </p:cNvSpPr>
          <p:nvPr/>
        </p:nvSpPr>
        <p:spPr bwMode="auto">
          <a:xfrm>
            <a:off x="0" y="34242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Br</a:t>
            </a:r>
          </a:p>
        </p:txBody>
      </p:sp>
      <p:sp>
        <p:nvSpPr>
          <p:cNvPr id="102405" name="TextBox 6"/>
          <p:cNvSpPr txBox="1">
            <a:spLocks noChangeArrowheads="1"/>
          </p:cNvSpPr>
          <p:nvPr/>
        </p:nvSpPr>
        <p:spPr bwMode="auto">
          <a:xfrm>
            <a:off x="0" y="40386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State</a:t>
            </a:r>
          </a:p>
        </p:txBody>
      </p:sp>
      <p:sp>
        <p:nvSpPr>
          <p:cNvPr id="102406" name="TextBox 7"/>
          <p:cNvSpPr txBox="1">
            <a:spLocks noChangeArrowheads="1"/>
          </p:cNvSpPr>
          <p:nvPr/>
        </p:nvSpPr>
        <p:spPr bwMode="auto">
          <a:xfrm>
            <a:off x="34925" y="4724400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Pred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482725" y="3429000"/>
            <a:ext cx="3810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82725" y="4114800"/>
            <a:ext cx="5334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Arial" charset="0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558925" y="4724400"/>
            <a:ext cx="3810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Arial" charset="0"/>
              </a:rPr>
              <a:t>T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939925" y="3505200"/>
            <a:ext cx="0" cy="1676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016125" y="3429000"/>
            <a:ext cx="533400" cy="1752600"/>
            <a:chOff x="2590800" y="3352800"/>
            <a:chExt cx="533400" cy="17526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11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2549525" y="3429000"/>
            <a:ext cx="533400" cy="1752600"/>
            <a:chOff x="2590800" y="3352800"/>
            <a:chExt cx="533400" cy="17526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11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3082925" y="3429000"/>
            <a:ext cx="533400" cy="1752600"/>
            <a:chOff x="2590800" y="3352800"/>
            <a:chExt cx="533400" cy="17526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3616325" y="3429000"/>
            <a:ext cx="533400" cy="1752600"/>
            <a:chOff x="2590800" y="3352800"/>
            <a:chExt cx="533400" cy="17526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10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4149725" y="3429000"/>
            <a:ext cx="533400" cy="1752600"/>
            <a:chOff x="2590800" y="3352800"/>
            <a:chExt cx="533400" cy="17526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683125" y="3429000"/>
            <a:ext cx="533400" cy="1752600"/>
            <a:chOff x="2590800" y="3352800"/>
            <a:chExt cx="533400" cy="17526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5181600" y="3429000"/>
            <a:ext cx="533400" cy="1752600"/>
            <a:chOff x="2590800" y="3352800"/>
            <a:chExt cx="533400" cy="1752600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10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15000" y="3429000"/>
            <a:ext cx="533400" cy="1752600"/>
            <a:chOff x="2590800" y="3352800"/>
            <a:chExt cx="533400" cy="1752600"/>
          </a:xfrm>
        </p:grpSpPr>
        <p:sp>
          <p:nvSpPr>
            <p:cNvPr id="98" name="Rectangle 97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01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6248400" y="3429000"/>
            <a:ext cx="533400" cy="1752600"/>
            <a:chOff x="2590800" y="3352800"/>
            <a:chExt cx="533400" cy="175260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00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cxnSp>
          <p:nvCxnSpPr>
            <p:cNvPr id="97" name="Straight Connector 96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6781800" y="3429000"/>
            <a:ext cx="533400" cy="1752600"/>
            <a:chOff x="2590800" y="3352800"/>
            <a:chExt cx="533400" cy="1752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01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7315200" y="3429000"/>
            <a:ext cx="533400" cy="1752600"/>
            <a:chOff x="2590800" y="3352800"/>
            <a:chExt cx="533400" cy="175260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00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7848600" y="3429000"/>
            <a:ext cx="533400" cy="1752600"/>
            <a:chOff x="2590800" y="3352800"/>
            <a:chExt cx="533400" cy="1752600"/>
          </a:xfrm>
        </p:grpSpPr>
        <p:sp>
          <p:nvSpPr>
            <p:cNvPr id="82" name="Rectangle 81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01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8382000" y="3429000"/>
            <a:ext cx="533400" cy="1752600"/>
            <a:chOff x="2590800" y="3352800"/>
            <a:chExt cx="533400" cy="1752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2590800" y="33528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00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N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949325" y="3505200"/>
            <a:ext cx="533400" cy="1676400"/>
            <a:chOff x="2590800" y="3429000"/>
            <a:chExt cx="533400" cy="1676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0800" y="4038600"/>
              <a:ext cx="5334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4648200"/>
              <a:ext cx="381000" cy="4572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3048000" y="34290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6" name="Rectangle 105"/>
          <p:cNvSpPr/>
          <p:nvPr/>
        </p:nvSpPr>
        <p:spPr bwMode="auto">
          <a:xfrm>
            <a:off x="990600" y="3444875"/>
            <a:ext cx="3810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Arial" charset="0"/>
              </a:rPr>
              <a:t>T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914400" y="3505200"/>
            <a:ext cx="0" cy="1676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896" name="Curved Connector 80895"/>
          <p:cNvCxnSpPr/>
          <p:nvPr/>
        </p:nvCxnSpPr>
        <p:spPr bwMode="auto">
          <a:xfrm rot="5400000" flipH="1" flipV="1">
            <a:off x="1403350" y="3848100"/>
            <a:ext cx="12700" cy="533400"/>
          </a:xfrm>
          <a:prstGeom prst="curvedConnector3">
            <a:avLst>
              <a:gd name="adj1" fmla="val 1800000"/>
            </a:avLst>
          </a:prstGeom>
          <a:solidFill>
            <a:srgbClr val="00B8FF"/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Curved Connector 111"/>
          <p:cNvCxnSpPr/>
          <p:nvPr/>
        </p:nvCxnSpPr>
        <p:spPr bwMode="auto">
          <a:xfrm rot="5400000" flipH="1" flipV="1">
            <a:off x="2012950" y="3841750"/>
            <a:ext cx="12700" cy="533400"/>
          </a:xfrm>
          <a:prstGeom prst="curvedConnector3">
            <a:avLst>
              <a:gd name="adj1" fmla="val 1800000"/>
            </a:avLst>
          </a:prstGeom>
          <a:solidFill>
            <a:srgbClr val="00B8FF"/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Multiply 106"/>
          <p:cNvSpPr/>
          <p:nvPr/>
        </p:nvSpPr>
        <p:spPr bwMode="auto">
          <a:xfrm>
            <a:off x="3124200" y="3962400"/>
            <a:ext cx="381000" cy="762000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09" name="Multiply 108"/>
          <p:cNvSpPr/>
          <p:nvPr/>
        </p:nvSpPr>
        <p:spPr bwMode="auto">
          <a:xfrm>
            <a:off x="4724400" y="3962400"/>
            <a:ext cx="381000" cy="762000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10" name="Multiply 109"/>
          <p:cNvSpPr/>
          <p:nvPr/>
        </p:nvSpPr>
        <p:spPr bwMode="auto">
          <a:xfrm>
            <a:off x="5181600" y="3962400"/>
            <a:ext cx="381000" cy="762000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11" name="Multiply 110"/>
          <p:cNvSpPr/>
          <p:nvPr/>
        </p:nvSpPr>
        <p:spPr bwMode="auto">
          <a:xfrm>
            <a:off x="6248400" y="3962400"/>
            <a:ext cx="381000" cy="762000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13" name="Multiply 112"/>
          <p:cNvSpPr/>
          <p:nvPr/>
        </p:nvSpPr>
        <p:spPr bwMode="auto">
          <a:xfrm>
            <a:off x="7315200" y="3962400"/>
            <a:ext cx="381000" cy="762000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1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692900F3-C449-485E-91D3-1ED531BE2505}" type="slidenum">
              <a:rPr lang="en-US" sz="1400" smtClean="0"/>
              <a:t>28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2080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Branch prediction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Predict not taken:          	~50% accurate.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Predict backward taken:	~65% accurate.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Predict same as last time:	~80% accurate.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Arial Narrow" charset="0"/>
            </a:endParaRP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Pentium:			~85% accurate.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Pentium Pro:		~92% accurate.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Best paper designs:		~96% accurate.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95B223EB-40BB-4F99-B753-0CD053B8936C}" type="slidenum">
              <a:rPr lang="en-US" sz="1400" smtClean="0"/>
              <a:t>29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4862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FEF364C1-6F97-6D4C-8C58-6ACDF0599D13}" type="slidenum">
              <a:rPr lang="en-US" sz="1400" smtClean="0"/>
              <a:pPr algn="r" defTabSz="457200">
                <a:buSzPct val="100000"/>
                <a:defRPr/>
              </a:pPr>
              <a:t>3</a:t>
            </a:fld>
            <a:endParaRPr lang="en-US" sz="140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04800" y="3368675"/>
            <a:ext cx="381000" cy="685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PC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90600" y="3368675"/>
            <a:ext cx="533400" cy="8382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0" y="3216275"/>
            <a:ext cx="457200" cy="1143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REG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file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16200000">
            <a:off x="7753350" y="3311525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4876800" y="3140075"/>
            <a:ext cx="538163" cy="1370013"/>
            <a:chOff x="3072" y="1978"/>
            <a:chExt cx="339" cy="863"/>
          </a:xfrm>
        </p:grpSpPr>
        <p:sp>
          <p:nvSpPr>
            <p:cNvPr id="7175" name="Freeform 7"/>
            <p:cNvSpPr>
              <a:spLocks noChangeArrowheads="1"/>
            </p:cNvSpPr>
            <p:nvPr/>
          </p:nvSpPr>
          <p:spPr bwMode="auto">
            <a:xfrm rot="16200000">
              <a:off x="2794" y="2256"/>
              <a:ext cx="863" cy="307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  <a:gd name="T18" fmla="*/ 0 w 672"/>
                <a:gd name="T19" fmla="*/ 0 h 288"/>
                <a:gd name="T20" fmla="*/ 672 w 672"/>
                <a:gd name="T2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218" y="2195"/>
              <a:ext cx="19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400" b="1"/>
                <a:t>A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L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U</a:t>
              </a:r>
            </a:p>
          </p:txBody>
        </p:sp>
      </p:grp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 flipH="1">
            <a:off x="163513" y="1444625"/>
            <a:ext cx="7620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3521459 w 21600"/>
              <a:gd name="T5" fmla="*/ 2721769 h 21600"/>
              <a:gd name="T6" fmla="*/ 13440833 w 21600"/>
              <a:gd name="T7" fmla="*/ 5443538 h 21600"/>
              <a:gd name="T8" fmla="*/ 3360208 w 21600"/>
              <a:gd name="T9" fmla="*/ 2721769 h 21600"/>
              <a:gd name="T10" fmla="*/ 13440833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09600" y="2225675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676400" y="396875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657600" y="396875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562600" y="396875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248400" y="3368675"/>
            <a:ext cx="838200" cy="16764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Data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memory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467600" y="396875"/>
            <a:ext cx="304800" cy="5715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22" name="Group 16"/>
          <p:cNvGrpSpPr>
            <a:grpSpLocks/>
          </p:cNvGrpSpPr>
          <p:nvPr/>
        </p:nvGrpSpPr>
        <p:grpSpPr bwMode="auto">
          <a:xfrm>
            <a:off x="1066800" y="2225675"/>
            <a:ext cx="442913" cy="760413"/>
            <a:chOff x="672" y="1402"/>
            <a:chExt cx="279" cy="479"/>
          </a:xfrm>
        </p:grpSpPr>
        <p:sp>
          <p:nvSpPr>
            <p:cNvPr id="7185" name="Freeform 17"/>
            <p:cNvSpPr>
              <a:spLocks noChangeArrowheads="1"/>
            </p:cNvSpPr>
            <p:nvPr/>
          </p:nvSpPr>
          <p:spPr bwMode="auto">
            <a:xfrm>
              <a:off x="672" y="1402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729" y="1500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grpSp>
        <p:nvGrpSpPr>
          <p:cNvPr id="43023" name="Group 19"/>
          <p:cNvGrpSpPr>
            <a:grpSpLocks/>
          </p:cNvGrpSpPr>
          <p:nvPr/>
        </p:nvGrpSpPr>
        <p:grpSpPr bwMode="auto">
          <a:xfrm>
            <a:off x="4648200" y="1997075"/>
            <a:ext cx="442913" cy="760413"/>
            <a:chOff x="2928" y="1258"/>
            <a:chExt cx="279" cy="479"/>
          </a:xfrm>
        </p:grpSpPr>
        <p:sp>
          <p:nvSpPr>
            <p:cNvPr id="7188" name="Freeform 20"/>
            <p:cNvSpPr>
              <a:spLocks noChangeArrowheads="1"/>
            </p:cNvSpPr>
            <p:nvPr/>
          </p:nvSpPr>
          <p:spPr bwMode="auto">
            <a:xfrm>
              <a:off x="2928" y="1258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2985" y="1356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524000" y="3673475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1447800" y="2606675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V="1">
            <a:off x="1524000" y="1843088"/>
            <a:ext cx="1588" cy="7651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684213" y="1844675"/>
            <a:ext cx="841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838200" y="2378075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685800" y="3673475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V="1">
            <a:off x="838200" y="2833688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838200" y="2835275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152400" y="1614488"/>
            <a:ext cx="1588" cy="2060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152400" y="1616075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152400" y="3673475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1981200" y="3673475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2133600" y="3292475"/>
            <a:ext cx="1588" cy="2438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133600" y="4587875"/>
            <a:ext cx="1524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2133600" y="3292475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2133600" y="3521075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3505200" y="4054475"/>
            <a:ext cx="1524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3505200" y="3444875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3962400" y="4054475"/>
            <a:ext cx="685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3962400" y="3444875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1981200" y="2606675"/>
            <a:ext cx="1676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3962400" y="2606675"/>
            <a:ext cx="685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3962400" y="4587875"/>
            <a:ext cx="4572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V="1">
            <a:off x="4267200" y="2147888"/>
            <a:ext cx="1588" cy="2441575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4267200" y="2149475"/>
            <a:ext cx="3810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5" name="AutoShape 47"/>
          <p:cNvSpPr>
            <a:spLocks noChangeArrowheads="1"/>
          </p:cNvSpPr>
          <p:nvPr/>
        </p:nvSpPr>
        <p:spPr bwMode="auto">
          <a:xfrm rot="16200000">
            <a:off x="4095750" y="4149725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H="1">
            <a:off x="4722813" y="4283075"/>
            <a:ext cx="1555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5334000" y="3749675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5029200" y="2378075"/>
            <a:ext cx="533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19" name="Line 51"/>
          <p:cNvSpPr>
            <a:spLocks noChangeShapeType="1"/>
          </p:cNvSpPr>
          <p:nvPr/>
        </p:nvSpPr>
        <p:spPr bwMode="auto">
          <a:xfrm>
            <a:off x="5867400" y="3749675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 flipV="1">
            <a:off x="6019800" y="3214688"/>
            <a:ext cx="1588" cy="536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1" name="Line 53"/>
          <p:cNvSpPr>
            <a:spLocks noChangeShapeType="1"/>
          </p:cNvSpPr>
          <p:nvPr/>
        </p:nvSpPr>
        <p:spPr bwMode="auto">
          <a:xfrm>
            <a:off x="6019800" y="3216275"/>
            <a:ext cx="1447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7086600" y="3749675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>
            <a:off x="7772400" y="3749675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>
            <a:off x="7772400" y="3216275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>
            <a:off x="4114800" y="4054475"/>
            <a:ext cx="1588" cy="838200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>
            <a:off x="4114800" y="4892675"/>
            <a:ext cx="21336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7" name="Line 59"/>
          <p:cNvSpPr>
            <a:spLocks noChangeShapeType="1"/>
          </p:cNvSpPr>
          <p:nvPr/>
        </p:nvSpPr>
        <p:spPr bwMode="auto">
          <a:xfrm>
            <a:off x="8382000" y="3444875"/>
            <a:ext cx="3810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8" name="Line 60"/>
          <p:cNvSpPr>
            <a:spLocks noChangeShapeType="1"/>
          </p:cNvSpPr>
          <p:nvPr/>
        </p:nvSpPr>
        <p:spPr bwMode="auto">
          <a:xfrm>
            <a:off x="8763000" y="3444875"/>
            <a:ext cx="1588" cy="1905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29" name="Line 61"/>
          <p:cNvSpPr>
            <a:spLocks noChangeShapeType="1"/>
          </p:cNvSpPr>
          <p:nvPr/>
        </p:nvSpPr>
        <p:spPr bwMode="auto">
          <a:xfrm flipH="1">
            <a:off x="2817813" y="5349875"/>
            <a:ext cx="5946775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0" name="Line 62"/>
          <p:cNvSpPr>
            <a:spLocks noChangeShapeType="1"/>
          </p:cNvSpPr>
          <p:nvPr/>
        </p:nvSpPr>
        <p:spPr bwMode="auto">
          <a:xfrm flipV="1">
            <a:off x="2819400" y="4129088"/>
            <a:ext cx="1588" cy="12223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1" name="Line 63"/>
          <p:cNvSpPr>
            <a:spLocks noChangeShapeType="1"/>
          </p:cNvSpPr>
          <p:nvPr/>
        </p:nvSpPr>
        <p:spPr bwMode="auto">
          <a:xfrm>
            <a:off x="2819400" y="4130675"/>
            <a:ext cx="2286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2" name="Line 64"/>
          <p:cNvSpPr>
            <a:spLocks noChangeShapeType="1"/>
          </p:cNvSpPr>
          <p:nvPr/>
        </p:nvSpPr>
        <p:spPr bwMode="auto">
          <a:xfrm>
            <a:off x="2895600" y="3825875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 flipH="1">
            <a:off x="2132013" y="3825875"/>
            <a:ext cx="79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4" name="Line 66"/>
          <p:cNvSpPr>
            <a:spLocks noChangeShapeType="1"/>
          </p:cNvSpPr>
          <p:nvPr/>
        </p:nvSpPr>
        <p:spPr bwMode="auto">
          <a:xfrm>
            <a:off x="5867400" y="2378075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5" name="Line 67"/>
          <p:cNvSpPr>
            <a:spLocks noChangeShapeType="1"/>
          </p:cNvSpPr>
          <p:nvPr/>
        </p:nvSpPr>
        <p:spPr bwMode="auto">
          <a:xfrm flipV="1">
            <a:off x="6096000" y="1385888"/>
            <a:ext cx="1588" cy="9937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6" name="Line 68"/>
          <p:cNvSpPr>
            <a:spLocks noChangeShapeType="1"/>
          </p:cNvSpPr>
          <p:nvPr/>
        </p:nvSpPr>
        <p:spPr bwMode="auto">
          <a:xfrm flipH="1">
            <a:off x="684213" y="1387475"/>
            <a:ext cx="5413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37" name="Text Box 69"/>
          <p:cNvSpPr txBox="1">
            <a:spLocks noChangeArrowheads="1"/>
          </p:cNvSpPr>
          <p:nvPr/>
        </p:nvSpPr>
        <p:spPr bwMode="auto">
          <a:xfrm>
            <a:off x="1601788" y="6035675"/>
            <a:ext cx="571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IF/</a:t>
            </a:r>
          </a:p>
          <a:p>
            <a:pPr defTabSz="457200">
              <a:buSzPct val="100000"/>
              <a:defRPr/>
            </a:pPr>
            <a:r>
              <a:rPr lang="en-US" b="1"/>
              <a:t>ID</a:t>
            </a:r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3506788" y="6035675"/>
            <a:ext cx="604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ID/</a:t>
            </a:r>
          </a:p>
          <a:p>
            <a:pPr defTabSz="457200">
              <a:buSzPct val="100000"/>
              <a:defRPr/>
            </a:pPr>
            <a:r>
              <a:rPr lang="en-US" b="1"/>
              <a:t>EX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5257800" y="6035675"/>
            <a:ext cx="858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EX/</a:t>
            </a:r>
          </a:p>
          <a:p>
            <a:pPr algn="ctr" defTabSz="457200">
              <a:buSzPct val="100000"/>
              <a:defRPr/>
            </a:pPr>
            <a:r>
              <a:rPr lang="en-US" b="1"/>
              <a:t>Mem</a:t>
            </a:r>
          </a:p>
        </p:txBody>
      </p:sp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7162800" y="6035675"/>
            <a:ext cx="944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Mem/</a:t>
            </a:r>
          </a:p>
          <a:p>
            <a:pPr algn="ctr" defTabSz="457200">
              <a:buSzPct val="100000"/>
              <a:defRPr/>
            </a:pPr>
            <a:r>
              <a:rPr lang="en-US" b="1"/>
              <a:t>WB</a:t>
            </a:r>
          </a:p>
        </p:txBody>
      </p:sp>
      <p:sp>
        <p:nvSpPr>
          <p:cNvPr id="7241" name="Text Box 73"/>
          <p:cNvSpPr txBox="1">
            <a:spLocks noChangeArrowheads="1"/>
          </p:cNvSpPr>
          <p:nvPr/>
        </p:nvSpPr>
        <p:spPr bwMode="auto">
          <a:xfrm>
            <a:off x="3608388" y="4422775"/>
            <a:ext cx="43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sz="1200"/>
              <a:t>sign</a:t>
            </a:r>
          </a:p>
          <a:p>
            <a:pPr algn="ctr" defTabSz="457200">
              <a:buSzPct val="100000"/>
              <a:defRPr/>
            </a:pPr>
            <a:r>
              <a:rPr lang="en-US" sz="1200"/>
              <a:t>ext</a:t>
            </a:r>
          </a:p>
        </p:txBody>
      </p:sp>
      <p:sp>
        <p:nvSpPr>
          <p:cNvPr id="7242" name="Rectangle 74"/>
          <p:cNvSpPr>
            <a:spLocks noChangeArrowheads="1"/>
          </p:cNvSpPr>
          <p:nvPr/>
        </p:nvSpPr>
        <p:spPr bwMode="auto">
          <a:xfrm>
            <a:off x="2209800" y="3711575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43" name="Rectangle 75"/>
          <p:cNvSpPr>
            <a:spLocks noChangeArrowheads="1"/>
          </p:cNvSpPr>
          <p:nvPr/>
        </p:nvSpPr>
        <p:spPr bwMode="auto">
          <a:xfrm>
            <a:off x="2438400" y="3711575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44" name="Rectangle 76"/>
          <p:cNvSpPr>
            <a:spLocks noChangeArrowheads="1"/>
          </p:cNvSpPr>
          <p:nvPr/>
        </p:nvSpPr>
        <p:spPr bwMode="auto">
          <a:xfrm>
            <a:off x="2667000" y="3711575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45" name="Oval 77"/>
          <p:cNvSpPr>
            <a:spLocks noChangeArrowheads="1"/>
          </p:cNvSpPr>
          <p:nvPr/>
        </p:nvSpPr>
        <p:spPr bwMode="auto">
          <a:xfrm>
            <a:off x="2209800" y="5349875"/>
            <a:ext cx="685800" cy="685800"/>
          </a:xfrm>
          <a:prstGeom prst="ellipse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Control</a:t>
            </a:r>
          </a:p>
        </p:txBody>
      </p:sp>
      <p:sp>
        <p:nvSpPr>
          <p:cNvPr id="7246" name="Line 78"/>
          <p:cNvSpPr>
            <a:spLocks noChangeShapeType="1"/>
          </p:cNvSpPr>
          <p:nvPr/>
        </p:nvSpPr>
        <p:spPr bwMode="auto">
          <a:xfrm>
            <a:off x="2133600" y="5730875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47" name="Line 79"/>
          <p:cNvSpPr>
            <a:spLocks noChangeShapeType="1"/>
          </p:cNvSpPr>
          <p:nvPr/>
        </p:nvSpPr>
        <p:spPr bwMode="auto">
          <a:xfrm>
            <a:off x="2895600" y="5730875"/>
            <a:ext cx="762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48" name="Line 80"/>
          <p:cNvSpPr>
            <a:spLocks noChangeShapeType="1"/>
          </p:cNvSpPr>
          <p:nvPr/>
        </p:nvSpPr>
        <p:spPr bwMode="auto">
          <a:xfrm>
            <a:off x="3962400" y="5730875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>
            <a:off x="5867400" y="5730875"/>
            <a:ext cx="1600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50" name="Text Box 82"/>
          <p:cNvSpPr txBox="1">
            <a:spLocks noChangeArrowheads="1"/>
          </p:cNvSpPr>
          <p:nvPr/>
        </p:nvSpPr>
        <p:spPr bwMode="auto">
          <a:xfrm>
            <a:off x="2511425" y="-76200"/>
            <a:ext cx="4375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/>
              <a:t>Review: LC2k Pipelined Datapath</a:t>
            </a:r>
          </a:p>
        </p:txBody>
      </p:sp>
    </p:spTree>
    <p:extLst>
      <p:ext uri="{BB962C8B-B14F-4D97-AF65-F5344CB8AC3E}">
        <p14:creationId xmlns:p14="http://schemas.microsoft.com/office/powerpoint/2010/main" val="4040161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52BCF62D-E0B6-FA4F-8926-0EC15443FA5A}" type="slidenum">
              <a:rPr lang="en-US" sz="1400" smtClean="0"/>
              <a:pPr algn="r" defTabSz="457200">
                <a:buSzPct val="100000"/>
                <a:defRPr/>
              </a:pPr>
              <a:t>4</a:t>
            </a:fld>
            <a:endParaRPr lang="en-US" sz="1400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-3175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What can go wrong?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000" dirty="0">
                <a:solidFill>
                  <a:srgbClr val="FF0000"/>
                </a:solidFill>
                <a:latin typeface="Arial Narrow" charset="0"/>
              </a:rPr>
              <a:t>Data hazards</a:t>
            </a:r>
            <a:r>
              <a:rPr lang="en-US" sz="2000" dirty="0">
                <a:latin typeface="Arial Narrow" charset="0"/>
              </a:rPr>
              <a:t>: since register reads occur in stage 2 and register writes occur in stage 5 it is possible to read the wrong value if is about to be written.</a:t>
            </a:r>
          </a:p>
          <a:p>
            <a:pPr defTabSz="457200"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000" dirty="0">
                <a:solidFill>
                  <a:srgbClr val="FF0000"/>
                </a:solidFill>
                <a:latin typeface="Arial Narrow" charset="0"/>
              </a:rPr>
              <a:t>Control hazards</a:t>
            </a:r>
            <a:r>
              <a:rPr lang="en-US" sz="2000" dirty="0">
                <a:latin typeface="Arial Narrow" charset="0"/>
              </a:rPr>
              <a:t>: A branch instruction may change the PC, but not until stage 4.  What do we fetch before that?</a:t>
            </a:r>
          </a:p>
          <a:p>
            <a:pPr defTabSz="457200"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000" dirty="0">
                <a:solidFill>
                  <a:srgbClr val="FF0000"/>
                </a:solidFill>
                <a:latin typeface="Arial Narrow" charset="0"/>
              </a:rPr>
              <a:t>Exceptions</a:t>
            </a:r>
            <a:r>
              <a:rPr lang="en-US" sz="2000" dirty="0">
                <a:latin typeface="Arial Narrow" charset="0"/>
              </a:rPr>
              <a:t>: How do you handle exceptions in a pipelined processor with 5 instructions in flight</a:t>
            </a:r>
            <a:r>
              <a:rPr lang="en-US" sz="2000" dirty="0" smtClean="0">
                <a:latin typeface="Arial Narrow" charset="0"/>
              </a:rPr>
              <a:t>?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000" dirty="0" smtClean="0">
                <a:latin typeface="Arial Narrow" charset="0"/>
              </a:rPr>
              <a:t> Exceptions are "programmed branches" to handle weird situations, like divide by zero</a:t>
            </a:r>
          </a:p>
          <a:p>
            <a:pPr lvl="1" defTabSz="457200"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000" dirty="0" smtClean="0">
                <a:latin typeface="Arial Narrow" charset="0"/>
              </a:rPr>
              <a:t> Not covered in this class, take 373 / 470 to learn more</a:t>
            </a:r>
            <a:endParaRPr lang="en-US" sz="2000" dirty="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10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20415F41-A6BC-464A-8D7A-0D8F715F5A3C}" type="slidenum">
              <a:rPr lang="en-US" sz="1400" smtClean="0"/>
              <a:pPr algn="r" defTabSz="457200">
                <a:buSzPct val="100000"/>
                <a:defRPr/>
              </a:pPr>
              <a:t>5</a:t>
            </a:fld>
            <a:endParaRPr lang="en-US" sz="140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Review: approaches to handling data hazards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66738" y="14478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>
                <a:latin typeface="Arial Narrow" charset="0"/>
              </a:rPr>
              <a:t>Avoid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>
                <a:latin typeface="Arial Narrow" charset="0"/>
              </a:rPr>
              <a:t>Make sure there are no hazards in the code.</a:t>
            </a:r>
          </a:p>
          <a:p>
            <a:pPr defTabSz="4572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>
                <a:latin typeface="Arial Narrow" charset="0"/>
              </a:rPr>
              <a:t>Detect and stall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>
                <a:latin typeface="Arial Narrow" charset="0"/>
              </a:rPr>
              <a:t>If hazards exist, stall the processor until they go away.</a:t>
            </a:r>
          </a:p>
          <a:p>
            <a:pPr defTabSz="4572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>
                <a:latin typeface="Arial Narrow" charset="0"/>
              </a:rPr>
              <a:t>Detect and forward</a:t>
            </a:r>
          </a:p>
          <a:p>
            <a:pPr lvl="1" defTabSz="4572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100000"/>
              <a:buFont typeface="Arial Narrow" charset="0"/>
              <a:buChar char="•"/>
              <a:defRPr/>
            </a:pPr>
            <a:r>
              <a:rPr lang="en-US" sz="2000">
                <a:latin typeface="Arial Narrow" charset="0"/>
              </a:rPr>
              <a:t>If hazards exist, fix up the pipeline to get the correct value (if possible).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3352800" y="3861954"/>
            <a:ext cx="4419600" cy="2767445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In what situations do we stall (when forwarding)</a:t>
            </a: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? (select all that apply)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Stores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Store followed by dependent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Loads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Loads followed by dependent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All instructions</a:t>
            </a:r>
            <a:endParaRPr kumimoji="0" lang="en-US" sz="1600" b="1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651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6E6875F1-8269-9B45-BC7D-A90497216A46}" type="slidenum">
              <a:rPr lang="en-US" sz="1400" smtClean="0"/>
              <a:pPr algn="r" defTabSz="457200">
                <a:buSzPct val="100000"/>
                <a:defRPr/>
              </a:pPr>
              <a:t>6</a:t>
            </a:fld>
            <a:endParaRPr lang="en-US" sz="1400"/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1524000" y="2286000"/>
            <a:ext cx="1441450" cy="1674813"/>
            <a:chOff x="960" y="1440"/>
            <a:chExt cx="908" cy="1055"/>
          </a:xfrm>
        </p:grpSpPr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960" y="1598"/>
              <a:ext cx="908" cy="897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961" y="1440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200" b="1">
                  <a:solidFill>
                    <a:srgbClr val="0000FF"/>
                  </a:solidFill>
                </a:rPr>
                <a:t>           </a:t>
              </a:r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76400" y="33528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676400" y="35052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905000" y="34290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5408613" y="3886200"/>
            <a:ext cx="19685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5715000" y="2589213"/>
            <a:ext cx="533400" cy="536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PC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 rot="16200000">
            <a:off x="2247900" y="2857500"/>
            <a:ext cx="1828800" cy="8382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Register file</a:t>
            </a:r>
          </a:p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 rot="16200000">
            <a:off x="8286750" y="29146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grpSp>
        <p:nvGrpSpPr>
          <p:cNvPr id="49168" name="Group 18"/>
          <p:cNvGrpSpPr>
            <a:grpSpLocks/>
          </p:cNvGrpSpPr>
          <p:nvPr/>
        </p:nvGrpSpPr>
        <p:grpSpPr bwMode="auto">
          <a:xfrm>
            <a:off x="5562600" y="2743200"/>
            <a:ext cx="538163" cy="1370013"/>
            <a:chOff x="3504" y="1728"/>
            <a:chExt cx="339" cy="863"/>
          </a:xfrm>
        </p:grpSpPr>
        <p:sp>
          <p:nvSpPr>
            <p:cNvPr id="10259" name="Freeform 19"/>
            <p:cNvSpPr>
              <a:spLocks noChangeArrowheads="1"/>
            </p:cNvSpPr>
            <p:nvPr/>
          </p:nvSpPr>
          <p:spPr bwMode="auto">
            <a:xfrm rot="16200000">
              <a:off x="3226" y="2006"/>
              <a:ext cx="863" cy="307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  <a:gd name="T18" fmla="*/ 0 w 672"/>
                <a:gd name="T19" fmla="*/ 0 h 288"/>
                <a:gd name="T20" fmla="*/ 672 w 672"/>
                <a:gd name="T2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650" y="1945"/>
              <a:ext cx="19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sz="1400" b="1"/>
                <a:t>A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L</a:t>
              </a:r>
            </a:p>
            <a:p>
              <a:pPr defTabSz="457200">
                <a:buSzPct val="100000"/>
                <a:defRPr/>
              </a:pPr>
              <a:r>
                <a:rPr lang="en-US" sz="1400" b="1"/>
                <a:t>U</a:t>
              </a:r>
            </a:p>
          </p:txBody>
        </p:sp>
      </p:grpSp>
      <p:sp>
        <p:nvSpPr>
          <p:cNvPr id="10261" name="AutoShape 21"/>
          <p:cNvSpPr>
            <a:spLocks noChangeArrowheads="1"/>
          </p:cNvSpPr>
          <p:nvPr/>
        </p:nvSpPr>
        <p:spPr bwMode="auto">
          <a:xfrm rot="5400000" flipH="1">
            <a:off x="163513" y="1047750"/>
            <a:ext cx="7620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3521459 w 21600"/>
              <a:gd name="T5" fmla="*/ 2721769 h 21600"/>
              <a:gd name="T6" fmla="*/ 13440833 w 21600"/>
              <a:gd name="T7" fmla="*/ 5443538 h 21600"/>
              <a:gd name="T8" fmla="*/ 3360208 w 21600"/>
              <a:gd name="T9" fmla="*/ 2721769 h 21600"/>
              <a:gd name="T10" fmla="*/ 13440833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Data</a:t>
            </a:r>
          </a:p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memory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9175" name="Group 27"/>
          <p:cNvGrpSpPr>
            <a:grpSpLocks/>
          </p:cNvGrpSpPr>
          <p:nvPr/>
        </p:nvGrpSpPr>
        <p:grpSpPr bwMode="auto">
          <a:xfrm>
            <a:off x="609600" y="1828800"/>
            <a:ext cx="442913" cy="760413"/>
            <a:chOff x="384" y="1152"/>
            <a:chExt cx="279" cy="479"/>
          </a:xfrm>
        </p:grpSpPr>
        <p:sp>
          <p:nvSpPr>
            <p:cNvPr id="10268" name="Freeform 28"/>
            <p:cNvSpPr>
              <a:spLocks noChangeArrowheads="1"/>
            </p:cNvSpPr>
            <p:nvPr/>
          </p:nvSpPr>
          <p:spPr bwMode="auto">
            <a:xfrm>
              <a:off x="384" y="1152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441" y="1250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grpSp>
        <p:nvGrpSpPr>
          <p:cNvPr id="49176" name="Group 30"/>
          <p:cNvGrpSpPr>
            <a:grpSpLocks/>
          </p:cNvGrpSpPr>
          <p:nvPr/>
        </p:nvGrpSpPr>
        <p:grpSpPr bwMode="auto">
          <a:xfrm>
            <a:off x="4876800" y="1600200"/>
            <a:ext cx="442913" cy="760413"/>
            <a:chOff x="3072" y="1008"/>
            <a:chExt cx="279" cy="479"/>
          </a:xfrm>
        </p:grpSpPr>
        <p:sp>
          <p:nvSpPr>
            <p:cNvPr id="10271" name="Freeform 31"/>
            <p:cNvSpPr>
              <a:spLocks noChangeArrowheads="1"/>
            </p:cNvSpPr>
            <p:nvPr/>
          </p:nvSpPr>
          <p:spPr bwMode="auto">
            <a:xfrm>
              <a:off x="3072" y="1008"/>
              <a:ext cx="239" cy="479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w 240"/>
                <a:gd name="T17" fmla="*/ 0 h 480"/>
                <a:gd name="T18" fmla="*/ 240 w 240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3129" y="1106"/>
              <a:ext cx="2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9pPr>
            </a:lstStyle>
            <a:p>
              <a:pPr defTabSz="457200">
                <a:buSzPct val="100000"/>
                <a:defRPr/>
              </a:pPr>
              <a:r>
                <a:rPr lang="en-US" b="1"/>
                <a:t>+</a:t>
              </a:r>
            </a:p>
          </p:txBody>
        </p:sp>
      </p:grp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V="1">
            <a:off x="1066800" y="1446213"/>
            <a:ext cx="1588" cy="7651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712788" y="1447800"/>
            <a:ext cx="431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538163" y="1938338"/>
            <a:ext cx="76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457200" y="3275013"/>
            <a:ext cx="152400" cy="95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533400" y="24368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533400" y="24384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flipV="1">
            <a:off x="76200" y="1217613"/>
            <a:ext cx="1588" cy="2060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76200" y="12192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76200" y="32766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1676400" y="2895600"/>
            <a:ext cx="1588" cy="2514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1600200" y="2209800"/>
            <a:ext cx="2362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 flipV="1">
            <a:off x="4648200" y="1751013"/>
            <a:ext cx="1588" cy="2517775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1588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8" name="AutoShape 58"/>
          <p:cNvSpPr>
            <a:spLocks noChangeArrowheads="1"/>
          </p:cNvSpPr>
          <p:nvPr/>
        </p:nvSpPr>
        <p:spPr bwMode="auto">
          <a:xfrm rot="16200000">
            <a:off x="4781550" y="37528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 flipV="1">
            <a:off x="6934200" y="2817813"/>
            <a:ext cx="1588" cy="6127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2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3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4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>
            <a:off x="4495800" y="3657600"/>
            <a:ext cx="1588" cy="838200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1588"/>
          </a:xfrm>
          <a:prstGeom prst="line">
            <a:avLst/>
          </a:prstGeom>
          <a:noFill/>
          <a:ln w="2844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0" name="Line 70"/>
          <p:cNvSpPr>
            <a:spLocks noChangeShapeType="1"/>
          </p:cNvSpPr>
          <p:nvPr/>
        </p:nvSpPr>
        <p:spPr bwMode="auto">
          <a:xfrm flipV="1">
            <a:off x="6934200" y="989013"/>
            <a:ext cx="1588" cy="9937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 flipH="1">
            <a:off x="717550" y="990600"/>
            <a:ext cx="6218238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2" name="Text Box 72"/>
          <p:cNvSpPr txBox="1">
            <a:spLocks noChangeArrowheads="1"/>
          </p:cNvSpPr>
          <p:nvPr/>
        </p:nvSpPr>
        <p:spPr bwMode="auto">
          <a:xfrm>
            <a:off x="1144588" y="6035675"/>
            <a:ext cx="571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IF/</a:t>
            </a:r>
          </a:p>
          <a:p>
            <a:pPr defTabSz="457200">
              <a:buSzPct val="100000"/>
              <a:defRPr/>
            </a:pPr>
            <a:r>
              <a:rPr lang="en-US" b="1"/>
              <a:t>ID</a:t>
            </a:r>
          </a:p>
        </p:txBody>
      </p: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3735388" y="6035675"/>
            <a:ext cx="604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ID/</a:t>
            </a:r>
          </a:p>
          <a:p>
            <a:pPr defTabSz="457200">
              <a:buSzPct val="100000"/>
              <a:defRPr/>
            </a:pPr>
            <a:r>
              <a:rPr lang="en-US" b="1"/>
              <a:t>EX</a:t>
            </a:r>
          </a:p>
        </p:txBody>
      </p: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6021388" y="6035675"/>
            <a:ext cx="858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EX/</a:t>
            </a:r>
          </a:p>
          <a:p>
            <a:pPr algn="ctr" defTabSz="457200">
              <a:buSzPct val="100000"/>
              <a:defRPr/>
            </a:pPr>
            <a:r>
              <a:rPr lang="en-US" b="1"/>
              <a:t>Mem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7620000" y="6035675"/>
            <a:ext cx="9445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ctr" defTabSz="457200">
              <a:buSzPct val="100000"/>
              <a:defRPr/>
            </a:pPr>
            <a:r>
              <a:rPr lang="en-US" b="1"/>
              <a:t>Mem/</a:t>
            </a:r>
          </a:p>
          <a:p>
            <a:pPr algn="ctr" defTabSz="457200">
              <a:buSzPct val="100000"/>
              <a:defRPr/>
            </a:pPr>
            <a:r>
              <a:rPr lang="en-US" b="1"/>
              <a:t>WB</a:t>
            </a:r>
          </a:p>
        </p:txBody>
      </p:sp>
      <p:sp>
        <p:nvSpPr>
          <p:cNvPr id="10316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8" name="AutoShape 78"/>
          <p:cNvSpPr>
            <a:spLocks noChangeArrowheads="1"/>
          </p:cNvSpPr>
          <p:nvPr/>
        </p:nvSpPr>
        <p:spPr bwMode="auto">
          <a:xfrm rot="16200000">
            <a:off x="1562100" y="3336925"/>
            <a:ext cx="533400" cy="1905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1525514 w 21600"/>
              <a:gd name="T5" fmla="*/ 840052 h 21600"/>
              <a:gd name="T6" fmla="*/ 6586009 w 21600"/>
              <a:gd name="T7" fmla="*/ 1680104 h 21600"/>
              <a:gd name="T8" fmla="*/ 1646502 w 21600"/>
              <a:gd name="T9" fmla="*/ 840052 h 21600"/>
              <a:gd name="T10" fmla="*/ 6586009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sp>
        <p:nvSpPr>
          <p:cNvPr id="10319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12</a:t>
            </a:r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7 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  </a:t>
            </a:r>
          </a:p>
        </p:txBody>
      </p:sp>
      <p:sp>
        <p:nvSpPr>
          <p:cNvPr id="10324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 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111 </a:t>
            </a:r>
          </a:p>
        </p:txBody>
      </p:sp>
      <p:sp>
        <p:nvSpPr>
          <p:cNvPr id="10328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sw</a:t>
            </a:r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noop</a:t>
            </a:r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332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10333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34" name="Line 94"/>
          <p:cNvSpPr>
            <a:spLocks noChangeShapeType="1"/>
          </p:cNvSpPr>
          <p:nvPr/>
        </p:nvSpPr>
        <p:spPr bwMode="auto">
          <a:xfrm>
            <a:off x="9067800" y="3048000"/>
            <a:ext cx="1588" cy="2057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336" name="Rectangle 96"/>
          <p:cNvSpPr>
            <a:spLocks noChangeArrowheads="1"/>
          </p:cNvSpPr>
          <p:nvPr/>
        </p:nvSpPr>
        <p:spPr bwMode="auto">
          <a:xfrm rot="5400000">
            <a:off x="611188" y="3048000"/>
            <a:ext cx="1524000" cy="4572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337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7</a:t>
            </a:r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21</a:t>
            </a:r>
          </a:p>
        </p:txBody>
      </p:sp>
      <p:sp>
        <p:nvSpPr>
          <p:cNvPr id="10339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11</a:t>
            </a:r>
          </a:p>
        </p:txBody>
      </p:sp>
      <p:sp>
        <p:nvSpPr>
          <p:cNvPr id="10340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-2</a:t>
            </a:r>
          </a:p>
        </p:txBody>
      </p:sp>
      <p:sp>
        <p:nvSpPr>
          <p:cNvPr id="10341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14</a:t>
            </a:r>
          </a:p>
        </p:txBody>
      </p:sp>
      <p:sp>
        <p:nvSpPr>
          <p:cNvPr id="10342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3399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99</a:t>
            </a:r>
          </a:p>
        </p:txBody>
      </p:sp>
      <p:sp>
        <p:nvSpPr>
          <p:cNvPr id="10343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0344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8</a:t>
            </a:r>
          </a:p>
        </p:txBody>
      </p:sp>
      <p:sp>
        <p:nvSpPr>
          <p:cNvPr id="10345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R2</a:t>
            </a:r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R3</a:t>
            </a:r>
          </a:p>
        </p:txBody>
      </p:sp>
      <p:sp>
        <p:nvSpPr>
          <p:cNvPr id="10347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R4</a:t>
            </a:r>
          </a:p>
        </p:txBody>
      </p:sp>
      <p:sp>
        <p:nvSpPr>
          <p:cNvPr id="10348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R5</a:t>
            </a:r>
          </a:p>
        </p:txBody>
      </p:sp>
      <p:sp>
        <p:nvSpPr>
          <p:cNvPr id="10349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R1</a:t>
            </a:r>
          </a:p>
        </p:txBody>
      </p:sp>
      <p:sp>
        <p:nvSpPr>
          <p:cNvPr id="10350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R6</a:t>
            </a:r>
          </a:p>
        </p:txBody>
      </p:sp>
      <p:sp>
        <p:nvSpPr>
          <p:cNvPr id="10351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R0</a:t>
            </a:r>
          </a:p>
        </p:txBody>
      </p:sp>
      <p:sp>
        <p:nvSpPr>
          <p:cNvPr id="10352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R7</a:t>
            </a:r>
          </a:p>
        </p:txBody>
      </p:sp>
      <p:sp>
        <p:nvSpPr>
          <p:cNvPr id="10353" name="Text Box 113"/>
          <p:cNvSpPr txBox="1">
            <a:spLocks noChangeArrowheads="1"/>
          </p:cNvSpPr>
          <p:nvPr/>
        </p:nvSpPr>
        <p:spPr bwMode="auto">
          <a:xfrm>
            <a:off x="2232025" y="2662238"/>
            <a:ext cx="500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200" b="1"/>
              <a:t>regA</a:t>
            </a:r>
          </a:p>
        </p:txBody>
      </p:sp>
      <p:sp>
        <p:nvSpPr>
          <p:cNvPr id="10354" name="Text Box 114"/>
          <p:cNvSpPr txBox="1">
            <a:spLocks noChangeArrowheads="1"/>
          </p:cNvSpPr>
          <p:nvPr/>
        </p:nvSpPr>
        <p:spPr bwMode="auto">
          <a:xfrm>
            <a:off x="2235200" y="2886075"/>
            <a:ext cx="4937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200" b="1"/>
              <a:t>regB</a:t>
            </a:r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56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358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59" name="Line 119"/>
          <p:cNvSpPr>
            <a:spLocks noChangeShapeType="1"/>
          </p:cNvSpPr>
          <p:nvPr/>
        </p:nvSpPr>
        <p:spPr bwMode="auto">
          <a:xfrm flipH="1">
            <a:off x="4799013" y="5105400"/>
            <a:ext cx="4270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60" name="Line 120"/>
          <p:cNvSpPr>
            <a:spLocks noChangeShapeType="1"/>
          </p:cNvSpPr>
          <p:nvPr/>
        </p:nvSpPr>
        <p:spPr bwMode="auto">
          <a:xfrm flipV="1">
            <a:off x="2286000" y="3884613"/>
            <a:ext cx="1588" cy="1222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61" name="Text Box 121"/>
          <p:cNvSpPr txBox="1">
            <a:spLocks noChangeArrowheads="1"/>
          </p:cNvSpPr>
          <p:nvPr/>
        </p:nvSpPr>
        <p:spPr bwMode="auto">
          <a:xfrm>
            <a:off x="2211388" y="3657600"/>
            <a:ext cx="4683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200" b="1"/>
              <a:t>data</a:t>
            </a:r>
          </a:p>
        </p:txBody>
      </p:sp>
      <p:sp>
        <p:nvSpPr>
          <p:cNvPr id="10362" name="Text Box 122"/>
          <p:cNvSpPr txBox="1">
            <a:spLocks noChangeArrowheads="1"/>
          </p:cNvSpPr>
          <p:nvPr/>
        </p:nvSpPr>
        <p:spPr bwMode="auto">
          <a:xfrm>
            <a:off x="1965325" y="2540000"/>
            <a:ext cx="257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 </a:t>
            </a:r>
          </a:p>
        </p:txBody>
      </p:sp>
      <p:sp>
        <p:nvSpPr>
          <p:cNvPr id="10363" name="AutoShape 123"/>
          <p:cNvSpPr>
            <a:spLocks noChangeArrowheads="1"/>
          </p:cNvSpPr>
          <p:nvPr/>
        </p:nvSpPr>
        <p:spPr bwMode="auto">
          <a:xfrm rot="16200000">
            <a:off x="4781550" y="2762250"/>
            <a:ext cx="990600" cy="3429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9751262 w 21600"/>
              <a:gd name="T5" fmla="*/ 2721769 h 21600"/>
              <a:gd name="T6" fmla="*/ 22715006 w 21600"/>
              <a:gd name="T7" fmla="*/ 5443538 h 21600"/>
              <a:gd name="T8" fmla="*/ 5678751 w 21600"/>
              <a:gd name="T9" fmla="*/ 2721769 h 21600"/>
              <a:gd name="T10" fmla="*/ 22715006 w 21600"/>
              <a:gd name="T11" fmla="*/ 0 h 21600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</a:t>
            </a:r>
          </a:p>
          <a:p>
            <a:pPr algn="ctr" defTabSz="457200" rtl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X</a:t>
            </a:r>
          </a:p>
        </p:txBody>
      </p:sp>
      <p:grpSp>
        <p:nvGrpSpPr>
          <p:cNvPr id="48244" name="Group 124"/>
          <p:cNvGrpSpPr>
            <a:grpSpLocks/>
          </p:cNvGrpSpPr>
          <p:nvPr/>
        </p:nvGrpSpPr>
        <p:grpSpPr bwMode="auto">
          <a:xfrm>
            <a:off x="3962400" y="5715000"/>
            <a:ext cx="4341813" cy="379413"/>
            <a:chOff x="2496" y="3600"/>
            <a:chExt cx="2735" cy="239"/>
          </a:xfrm>
        </p:grpSpPr>
        <p:sp>
          <p:nvSpPr>
            <p:cNvPr id="10365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7" cy="239"/>
            </a:xfrm>
            <a:prstGeom prst="rect">
              <a:avLst/>
            </a:prstGeom>
            <a:solidFill>
              <a:srgbClr val="3399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  </a:t>
              </a:r>
            </a:p>
          </p:txBody>
        </p:sp>
        <p:sp>
          <p:nvSpPr>
            <p:cNvPr id="10366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7" cy="239"/>
            </a:xfrm>
            <a:prstGeom prst="rect">
              <a:avLst/>
            </a:prstGeom>
            <a:solidFill>
              <a:srgbClr val="3399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H3 </a:t>
              </a:r>
            </a:p>
          </p:txBody>
        </p:sp>
        <p:sp>
          <p:nvSpPr>
            <p:cNvPr id="10367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7" cy="239"/>
            </a:xfrm>
            <a:prstGeom prst="rect">
              <a:avLst/>
            </a:prstGeom>
            <a:solidFill>
              <a:srgbClr val="3399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951413" y="2819400"/>
            <a:ext cx="1908175" cy="2058988"/>
            <a:chOff x="4951413" y="2819400"/>
            <a:chExt cx="1908175" cy="2058988"/>
          </a:xfrm>
        </p:grpSpPr>
        <p:sp>
          <p:nvSpPr>
            <p:cNvPr id="10368" name="Line 128"/>
            <p:cNvSpPr>
              <a:spLocks noChangeShapeType="1"/>
            </p:cNvSpPr>
            <p:nvPr/>
          </p:nvSpPr>
          <p:spPr bwMode="auto">
            <a:xfrm flipH="1">
              <a:off x="4951413" y="2819400"/>
              <a:ext cx="155575" cy="1588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369" name="Line 129"/>
            <p:cNvSpPr>
              <a:spLocks noChangeShapeType="1"/>
            </p:cNvSpPr>
            <p:nvPr/>
          </p:nvSpPr>
          <p:spPr bwMode="auto">
            <a:xfrm flipH="1">
              <a:off x="4951413" y="4038600"/>
              <a:ext cx="155575" cy="1588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370" name="Line 130"/>
            <p:cNvSpPr>
              <a:spLocks noChangeShapeType="1"/>
            </p:cNvSpPr>
            <p:nvPr/>
          </p:nvSpPr>
          <p:spPr bwMode="auto">
            <a:xfrm>
              <a:off x="4953000" y="2819400"/>
              <a:ext cx="1588" cy="2057400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371" name="Line 131"/>
            <p:cNvSpPr>
              <a:spLocks noChangeShapeType="1"/>
            </p:cNvSpPr>
            <p:nvPr/>
          </p:nvSpPr>
          <p:spPr bwMode="auto">
            <a:xfrm>
              <a:off x="4953000" y="4876800"/>
              <a:ext cx="1905000" cy="1588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372" name="Line 132"/>
            <p:cNvSpPr>
              <a:spLocks noChangeShapeType="1"/>
            </p:cNvSpPr>
            <p:nvPr/>
          </p:nvSpPr>
          <p:spPr bwMode="auto">
            <a:xfrm flipV="1">
              <a:off x="6858000" y="3427413"/>
              <a:ext cx="1588" cy="1450975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99013" y="2590800"/>
            <a:ext cx="307975" cy="2514600"/>
            <a:chOff x="4799013" y="2590800"/>
            <a:chExt cx="307975" cy="2514600"/>
          </a:xfrm>
        </p:grpSpPr>
        <p:sp>
          <p:nvSpPr>
            <p:cNvPr id="10373" name="Line 133"/>
            <p:cNvSpPr>
              <a:spLocks noChangeShapeType="1"/>
            </p:cNvSpPr>
            <p:nvPr/>
          </p:nvSpPr>
          <p:spPr bwMode="auto">
            <a:xfrm flipH="1">
              <a:off x="4799013" y="2590800"/>
              <a:ext cx="307975" cy="1588"/>
            </a:xfrm>
            <a:prstGeom prst="line">
              <a:avLst/>
            </a:prstGeom>
            <a:noFill/>
            <a:ln w="571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374" name="Line 134"/>
            <p:cNvSpPr>
              <a:spLocks noChangeShapeType="1"/>
            </p:cNvSpPr>
            <p:nvPr/>
          </p:nvSpPr>
          <p:spPr bwMode="auto">
            <a:xfrm flipH="1">
              <a:off x="4799013" y="3810000"/>
              <a:ext cx="307975" cy="1588"/>
            </a:xfrm>
            <a:prstGeom prst="line">
              <a:avLst/>
            </a:prstGeom>
            <a:noFill/>
            <a:ln w="571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375" name="Line 135"/>
            <p:cNvSpPr>
              <a:spLocks noChangeShapeType="1"/>
            </p:cNvSpPr>
            <p:nvPr/>
          </p:nvSpPr>
          <p:spPr bwMode="auto">
            <a:xfrm>
              <a:off x="4800600" y="2590800"/>
              <a:ext cx="1588" cy="2514600"/>
            </a:xfrm>
            <a:prstGeom prst="line">
              <a:avLst/>
            </a:prstGeom>
            <a:noFill/>
            <a:ln w="571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0376" name="Text Box 136"/>
          <p:cNvSpPr txBox="1">
            <a:spLocks noChangeArrowheads="1"/>
          </p:cNvSpPr>
          <p:nvPr/>
        </p:nvSpPr>
        <p:spPr bwMode="auto">
          <a:xfrm>
            <a:off x="3679825" y="76200"/>
            <a:ext cx="2355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Data forwarding</a:t>
            </a:r>
          </a:p>
        </p:txBody>
      </p:sp>
      <p:sp>
        <p:nvSpPr>
          <p:cNvPr id="10377" name="Text Box 137"/>
          <p:cNvSpPr txBox="1">
            <a:spLocks noChangeArrowheads="1"/>
          </p:cNvSpPr>
          <p:nvPr/>
        </p:nvSpPr>
        <p:spPr bwMode="auto">
          <a:xfrm>
            <a:off x="1965325" y="2479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2043113" y="2479675"/>
            <a:ext cx="257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 </a:t>
            </a:r>
          </a:p>
        </p:txBody>
      </p:sp>
      <p:sp>
        <p:nvSpPr>
          <p:cNvPr id="10379" name="Line 139"/>
          <p:cNvSpPr>
            <a:spLocks noChangeShapeType="1"/>
          </p:cNvSpPr>
          <p:nvPr/>
        </p:nvSpPr>
        <p:spPr bwMode="auto">
          <a:xfrm>
            <a:off x="6705600" y="5943600"/>
            <a:ext cx="1143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80" name="Line 140"/>
          <p:cNvSpPr>
            <a:spLocks noChangeShapeType="1"/>
          </p:cNvSpPr>
          <p:nvPr/>
        </p:nvSpPr>
        <p:spPr bwMode="auto">
          <a:xfrm>
            <a:off x="4419600" y="5943600"/>
            <a:ext cx="1828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81" name="Line 141"/>
          <p:cNvSpPr>
            <a:spLocks noChangeShapeType="1"/>
          </p:cNvSpPr>
          <p:nvPr/>
        </p:nvSpPr>
        <p:spPr bwMode="auto">
          <a:xfrm>
            <a:off x="2286000" y="5105400"/>
            <a:ext cx="2514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2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33FFFD9F-B019-5747-9D12-BAFA1A3FD5E8}" type="slidenum">
              <a:rPr lang="en-US" sz="1400" smtClean="0"/>
              <a:pPr algn="r" defTabSz="457200">
                <a:buSzPct val="100000"/>
                <a:defRPr/>
              </a:pPr>
              <a:t>7</a:t>
            </a:fld>
            <a:endParaRPr lang="en-US" sz="1400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Example time graph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40059"/>
              </p:ext>
            </p:extLst>
          </p:nvPr>
        </p:nvGraphicFramePr>
        <p:xfrm>
          <a:off x="838200" y="1752600"/>
          <a:ext cx="7900988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Time: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13</a:t>
                      </a:r>
                    </a:p>
                  </a:txBody>
                  <a:tcPr marL="90000" marR="90000" marT="528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add 1 2 3</a:t>
                      </a:r>
                    </a:p>
                  </a:txBody>
                  <a:tcPr marL="90000" marR="90000" marT="52848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nor 3 4 5</a:t>
                      </a:r>
                    </a:p>
                  </a:txBody>
                  <a:tcPr marL="90000" marR="90000" marT="52848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add 6 3 7</a:t>
                      </a:r>
                    </a:p>
                  </a:txBody>
                  <a:tcPr marL="90000" marR="90000" marT="52848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 3 6 10</a:t>
                      </a:r>
                    </a:p>
                  </a:txBody>
                  <a:tcPr marL="90000" marR="90000" marT="52848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sw 6 2 12</a:t>
                      </a:r>
                    </a:p>
                  </a:txBody>
                  <a:tcPr marL="90000" marR="90000" marT="52848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ID*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52" name="Line 88"/>
          <p:cNvSpPr>
            <a:spLocks noChangeShapeType="1"/>
          </p:cNvSpPr>
          <p:nvPr/>
        </p:nvSpPr>
        <p:spPr bwMode="auto">
          <a:xfrm>
            <a:off x="3487738" y="2565400"/>
            <a:ext cx="374650" cy="569913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353" name="Line 89"/>
          <p:cNvSpPr>
            <a:spLocks noChangeShapeType="1"/>
          </p:cNvSpPr>
          <p:nvPr/>
        </p:nvSpPr>
        <p:spPr bwMode="auto">
          <a:xfrm>
            <a:off x="4010025" y="2589213"/>
            <a:ext cx="374650" cy="130175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>
            <a:off x="5553075" y="4808538"/>
            <a:ext cx="352425" cy="528637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Line 88"/>
          <p:cNvSpPr>
            <a:spLocks noChangeShapeType="1"/>
          </p:cNvSpPr>
          <p:nvPr/>
        </p:nvSpPr>
        <p:spPr bwMode="auto">
          <a:xfrm flipH="1">
            <a:off x="1447800" y="2590800"/>
            <a:ext cx="152400" cy="609600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Line 88"/>
          <p:cNvSpPr>
            <a:spLocks noChangeShapeType="1"/>
          </p:cNvSpPr>
          <p:nvPr/>
        </p:nvSpPr>
        <p:spPr bwMode="auto">
          <a:xfrm flipH="1">
            <a:off x="1447800" y="2590800"/>
            <a:ext cx="152400" cy="1295400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 flipH="1">
            <a:off x="1219200" y="4876800"/>
            <a:ext cx="76200" cy="457200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39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B868C0CA-9716-D146-8113-18BDF27149E7}" type="slidenum">
              <a:rPr lang="en-US" sz="1400" smtClean="0"/>
              <a:pPr algn="r" defTabSz="457200">
                <a:buSzPct val="100000"/>
                <a:defRPr/>
              </a:pPr>
              <a:t>8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Pipeline function for BEQ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Fetch: read instruction from memory.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Decode: read source operands from registers.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Execute: calculate target address and test for equality.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>
                <a:latin typeface="Arial Narrow" charset="0"/>
              </a:rPr>
              <a:t>Memory: </a:t>
            </a:r>
            <a:r>
              <a:rPr lang="en-US" b="1" u="sng" dirty="0">
                <a:solidFill>
                  <a:srgbClr val="0000FF"/>
                </a:solidFill>
                <a:latin typeface="Arial Narrow" charset="0"/>
              </a:rPr>
              <a:t>Send target to PC</a:t>
            </a:r>
            <a:r>
              <a:rPr lang="en-US" dirty="0">
                <a:latin typeface="Arial Narrow" charset="0"/>
              </a:rPr>
              <a:t> if test is equal.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dirty="0" err="1">
                <a:latin typeface="Arial Narrow" charset="0"/>
              </a:rPr>
              <a:t>Writeback</a:t>
            </a:r>
            <a:r>
              <a:rPr lang="en-US" dirty="0">
                <a:latin typeface="Arial Narrow" charset="0"/>
              </a:rPr>
              <a:t>: Nothing left to do.</a:t>
            </a:r>
          </a:p>
          <a:p>
            <a:pPr defTabSz="45720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b="1" dirty="0">
                <a:solidFill>
                  <a:srgbClr val="0000FF"/>
                </a:solidFill>
                <a:latin typeface="Arial Narrow" charset="0"/>
              </a:rPr>
              <a:t>Branch outcomes</a:t>
            </a:r>
          </a:p>
          <a:p>
            <a:pPr marL="800100" lvl="1" indent="-342900" defTabSz="457200">
              <a:spcBef>
                <a:spcPts val="600"/>
              </a:spcBef>
              <a:buClr>
                <a:srgbClr val="CC0000"/>
              </a:buClr>
              <a:buSzPct val="80000"/>
              <a:buFont typeface="Arial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Arial Narrow" charset="0"/>
              </a:rPr>
              <a:t>Not Taken </a:t>
            </a:r>
          </a:p>
          <a:p>
            <a:pPr marL="1257300" lvl="2" indent="-342900" defTabSz="457200">
              <a:spcBef>
                <a:spcPts val="600"/>
              </a:spcBef>
              <a:buClr>
                <a:srgbClr val="CC0000"/>
              </a:buClr>
              <a:buSzPct val="80000"/>
              <a:buFont typeface="Arial"/>
              <a:buChar char="•"/>
              <a:defRPr/>
            </a:pPr>
            <a:r>
              <a:rPr lang="en-US" dirty="0">
                <a:latin typeface="Arial Narrow" charset="0"/>
              </a:rPr>
              <a:t>PC = PC + 1</a:t>
            </a:r>
          </a:p>
          <a:p>
            <a:pPr marL="800100" lvl="1" indent="-342900" defTabSz="457200">
              <a:spcBef>
                <a:spcPts val="600"/>
              </a:spcBef>
              <a:buClr>
                <a:srgbClr val="CC0000"/>
              </a:buClr>
              <a:buSzPct val="80000"/>
              <a:buFont typeface="Arial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Arial Narrow" charset="0"/>
              </a:rPr>
              <a:t>Taken </a:t>
            </a:r>
          </a:p>
          <a:p>
            <a:pPr marL="1257300" lvl="2" indent="-342900" defTabSz="457200">
              <a:spcBef>
                <a:spcPts val="600"/>
              </a:spcBef>
              <a:buClr>
                <a:srgbClr val="CC0000"/>
              </a:buClr>
              <a:buSzPct val="80000"/>
              <a:buFont typeface="Arial"/>
              <a:buChar char="•"/>
              <a:defRPr/>
            </a:pPr>
            <a:r>
              <a:rPr lang="en-US" dirty="0">
                <a:latin typeface="Arial Narrow" charset="0"/>
              </a:rPr>
              <a:t>PC = Branch Target Address</a:t>
            </a:r>
          </a:p>
        </p:txBody>
      </p:sp>
    </p:spTree>
    <p:extLst>
      <p:ext uri="{BB962C8B-B14F-4D97-AF65-F5344CB8AC3E}">
        <p14:creationId xmlns:p14="http://schemas.microsoft.com/office/powerpoint/2010/main" val="422921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  <a:defRPr/>
            </a:pPr>
            <a:fld id="{E306D5B8-0503-D245-8F7C-B75EF91C2ABF}" type="slidenum">
              <a:rPr lang="en-US" sz="1400" smtClean="0"/>
              <a:pPr algn="r" defTabSz="457200">
                <a:buSzPct val="100000"/>
                <a:defRPr/>
              </a:pPr>
              <a:t>9</a:t>
            </a:fld>
            <a:endParaRPr lang="en-US" sz="140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2800" b="1">
                <a:latin typeface="Arial Narrow" charset="0"/>
              </a:rPr>
              <a:t>Control hazards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430588" y="1676400"/>
            <a:ext cx="2162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 dirty="0" err="1"/>
              <a:t>beq</a:t>
            </a:r>
            <a:r>
              <a:rPr lang="en-US" b="1" dirty="0"/>
              <a:t>	1   1   10</a:t>
            </a:r>
          </a:p>
          <a:p>
            <a:pPr defTabSz="457200">
              <a:buSzPct val="100000"/>
              <a:defRPr/>
            </a:pPr>
            <a:r>
              <a:rPr lang="en-US" b="1" dirty="0"/>
              <a:t>add	3</a:t>
            </a:r>
            <a:r>
              <a:rPr lang="en-US" dirty="0"/>
              <a:t> </a:t>
            </a:r>
            <a:r>
              <a:rPr lang="en-US" b="1" dirty="0"/>
              <a:t>  4   5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05000" y="3276600"/>
            <a:ext cx="6477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76400" y="2819400"/>
            <a:ext cx="758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b="1"/>
              <a:t>time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6670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6576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6388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6294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7543800" y="3276600"/>
            <a:ext cx="1588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974850" y="3733800"/>
            <a:ext cx="4730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800" b="1"/>
              <a:t>fetch      decode    execute   </a:t>
            </a:r>
            <a:r>
              <a:rPr lang="en-US" sz="1800" b="1" u="sng"/>
              <a:t>memory</a:t>
            </a:r>
            <a:r>
              <a:rPr lang="en-US" sz="1800" b="1"/>
              <a:t>    </a:t>
            </a:r>
            <a:r>
              <a:rPr lang="en-US" sz="1600" b="1"/>
              <a:t>writeback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892425" y="4419600"/>
            <a:ext cx="264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1800" b="1" u="sng" dirty="0">
                <a:solidFill>
                  <a:srgbClr val="0000FF"/>
                </a:solidFill>
              </a:rPr>
              <a:t>fetch</a:t>
            </a:r>
            <a:r>
              <a:rPr lang="en-US" sz="1800" b="1" dirty="0"/>
              <a:t>      decode    execute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23913" y="3600450"/>
            <a:ext cx="81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3200" b="1"/>
              <a:t>beq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839788" y="4267200"/>
            <a:ext cx="84339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buSzPct val="100000"/>
              <a:defRPr/>
            </a:pPr>
            <a:r>
              <a:rPr lang="en-US" sz="3200" b="1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521987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10793</TotalTime>
  <Words>1842</Words>
  <Application>Microsoft Office PowerPoint</Application>
  <PresentationFormat>全屏显示(4:3)</PresentationFormat>
  <Paragraphs>614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ＭＳ Ｐゴシック</vt:lpstr>
      <vt:lpstr>Arial</vt:lpstr>
      <vt:lpstr>Arial Narrow</vt:lpstr>
      <vt:lpstr>Calibri</vt:lpstr>
      <vt:lpstr>Century Gothic</vt:lpstr>
      <vt:lpstr>Garamond</vt:lpstr>
      <vt:lpstr>Tahoma</vt:lpstr>
      <vt:lpstr>Times New Roman</vt:lpstr>
      <vt:lpstr>Verdana</vt:lpstr>
      <vt:lpstr>Wingdings</vt:lpstr>
      <vt:lpstr>2_Binary Decision Diagrams</vt:lpstr>
      <vt:lpstr>1_Binary Decision Diagrams</vt:lpstr>
      <vt:lpstr>3_Binary Decision Diagrams</vt:lpstr>
      <vt:lpstr>4_Binary Decision Diagrams</vt:lpstr>
      <vt:lpstr>11_Binary Decision Diagrams</vt:lpstr>
      <vt:lpstr>Binary Decision Diagrams</vt:lpstr>
      <vt:lpstr>1_Office Theme</vt:lpstr>
      <vt:lpstr>Office Theme</vt:lpstr>
      <vt:lpstr>15. Basic Processor Design – Pipelining With Control Hazards</vt:lpstr>
      <vt:lpstr>Time graphs (a.k.a. pipe trace)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Branch Prediction</vt:lpstr>
      <vt:lpstr>Fetch Stage with Branch Prediction</vt:lpstr>
      <vt:lpstr>Branch Direction Prediction</vt:lpstr>
      <vt:lpstr>Branch Direction Prediction</vt:lpstr>
      <vt:lpstr>Branch Direction Prediction (Static)</vt:lpstr>
      <vt:lpstr>Branch Direction Prediction (Dynamic)</vt:lpstr>
      <vt:lpstr>State Machine for Last-Time Prediction</vt:lpstr>
      <vt:lpstr>Improving the Last Time Predictor</vt:lpstr>
      <vt:lpstr>Two-Bit Counter Based Prediction</vt:lpstr>
      <vt:lpstr>State Machine for 2-bit Saturating Counter</vt:lpstr>
      <vt:lpstr>Two-Bit Counter Based Prediction</vt:lpstr>
      <vt:lpstr>PowerPoint 演示文稿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356</cp:revision>
  <cp:lastPrinted>2018-05-29T12:59:31Z</cp:lastPrinted>
  <dcterms:created xsi:type="dcterms:W3CDTF">2000-12-30T19:45:20Z</dcterms:created>
  <dcterms:modified xsi:type="dcterms:W3CDTF">2020-10-29T14:08:24Z</dcterms:modified>
</cp:coreProperties>
</file>