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50" r:id="rId2"/>
    <p:sldMasterId id="2147483819" r:id="rId3"/>
    <p:sldMasterId id="2147483831" r:id="rId4"/>
    <p:sldMasterId id="2147483844" r:id="rId5"/>
    <p:sldMasterId id="2147483856" r:id="rId6"/>
    <p:sldMasterId id="2147483875" r:id="rId7"/>
    <p:sldMasterId id="2147483887" r:id="rId8"/>
  </p:sldMasterIdLst>
  <p:notesMasterIdLst>
    <p:notesMasterId r:id="rId31"/>
  </p:notesMasterIdLst>
  <p:handoutMasterIdLst>
    <p:handoutMasterId r:id="rId32"/>
  </p:handoutMasterIdLst>
  <p:sldIdLst>
    <p:sldId id="468" r:id="rId9"/>
    <p:sldId id="589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66"/>
    <a:srgbClr val="006600"/>
    <a:srgbClr val="000000"/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4954" autoAdjust="0"/>
  </p:normalViewPr>
  <p:slideViewPr>
    <p:cSldViewPr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notesViewPr>
    <p:cSldViewPr>
      <p:cViewPr varScale="1">
        <p:scale>
          <a:sx n="51" d="100"/>
          <a:sy n="51" d="100"/>
        </p:scale>
        <p:origin x="-189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0" tIns="48336" rIns="96670" bIns="48336" numCol="1" anchor="t" anchorCtr="0" compatLnSpc="1">
            <a:prstTxWarp prst="textNoShape">
              <a:avLst/>
            </a:prstTxWarp>
          </a:bodyPr>
          <a:lstStyle>
            <a:lvl1pPr defTabSz="966537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0" tIns="48336" rIns="96670" bIns="48336" numCol="1" anchor="t" anchorCtr="0" compatLnSpc="1">
            <a:prstTxWarp prst="textNoShape">
              <a:avLst/>
            </a:prstTxWarp>
          </a:bodyPr>
          <a:lstStyle>
            <a:lvl1pPr algn="r" defTabSz="966537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0" tIns="48336" rIns="96670" bIns="48336" numCol="1" anchor="b" anchorCtr="0" compatLnSpc="1">
            <a:prstTxWarp prst="textNoShape">
              <a:avLst/>
            </a:prstTxWarp>
          </a:bodyPr>
          <a:lstStyle>
            <a:lvl1pPr defTabSz="966537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0" tIns="48336" rIns="96670" bIns="48336" numCol="1" anchor="b" anchorCtr="0" compatLnSpc="1">
            <a:prstTxWarp prst="textNoShape">
              <a:avLst/>
            </a:prstTxWarp>
          </a:bodyPr>
          <a:lstStyle>
            <a:lvl1pPr algn="r" defTabSz="966537">
              <a:defRPr sz="1200">
                <a:cs typeface="+mn-cs"/>
              </a:defRPr>
            </a:lvl1pPr>
          </a:lstStyle>
          <a:p>
            <a:pPr>
              <a:defRPr/>
            </a:pPr>
            <a:fld id="{5D3D0D3C-5755-414E-B837-5E2822F5307B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8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92463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7" rIns="95054" bIns="47527" numCol="1" anchor="t" anchorCtr="0" compatLnSpc="1">
            <a:prstTxWarp prst="textNoShape">
              <a:avLst/>
            </a:prstTxWarp>
          </a:bodyPr>
          <a:lstStyle>
            <a:lvl1pPr defTabSz="95066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6" y="0"/>
            <a:ext cx="3192463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7" rIns="95054" bIns="47527" numCol="1" anchor="t" anchorCtr="0" compatLnSpc="1">
            <a:prstTxWarp prst="textNoShape">
              <a:avLst/>
            </a:prstTxWarp>
          </a:bodyPr>
          <a:lstStyle>
            <a:lvl1pPr algn="r" defTabSz="95066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4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7" rIns="95054" bIns="475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42414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7" rIns="95054" bIns="47527" numCol="1" anchor="b" anchorCtr="0" compatLnSpc="1">
            <a:prstTxWarp prst="textNoShape">
              <a:avLst/>
            </a:prstTxWarp>
          </a:bodyPr>
          <a:lstStyle>
            <a:lvl1pPr defTabSz="95066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6" y="9142414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7" rIns="95054" bIns="47527" numCol="1" anchor="b" anchorCtr="0" compatLnSpc="1">
            <a:prstTxWarp prst="textNoShape">
              <a:avLst/>
            </a:prstTxWarp>
          </a:bodyPr>
          <a:lstStyle>
            <a:lvl1pPr algn="r" defTabSz="95066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BCC5BD0-8EC2-488C-BC3E-FE952665B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8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6B1346A-C507-0C4C-B3D0-6D053298FDE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97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6B1346A-C507-0C4C-B3D0-6D053298FDE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34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6B1346A-C507-0C4C-B3D0-6D053298FDE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53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6B1346A-C507-0C4C-B3D0-6D053298FDE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57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6B1346A-C507-0C4C-B3D0-6D053298FDE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405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6B1346A-C507-0C4C-B3D0-6D053298FDE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005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260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398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8537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5674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DCB38-58F5-6640-881C-A14B519AD05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17</a:t>
            </a:fld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6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260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398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8537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5674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DCB38-58F5-6640-881C-A14B519AD05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18</a:t>
            </a:fld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57263" y="4570414"/>
            <a:ext cx="5346700" cy="43338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4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260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398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8537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5674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D5EE5B-B406-9249-8480-6545AF60C1EF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19</a:t>
            </a:fld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</a:pPr>
            <a:r>
              <a:rPr lang="en-US" dirty="0">
                <a:latin typeface="Calibri" pitchFamily="34" charset="0"/>
                <a:cs typeface="Arial" charset="0"/>
              </a:rPr>
              <a:t>CPI = 1 + 0.10*0.20*1 + 0.25*0.20*3</a:t>
            </a:r>
          </a:p>
          <a:p>
            <a:pPr eaLnBrk="1" hangingPunct="1">
              <a:spcBef>
                <a:spcPts val="449"/>
              </a:spcBef>
            </a:pPr>
            <a:r>
              <a:rPr lang="en-US" dirty="0">
                <a:latin typeface="Calibri" pitchFamily="34" charset="0"/>
                <a:cs typeface="Arial" charset="0"/>
              </a:rPr>
              <a:t>CPI = 1 + 0.02 + 0.15</a:t>
            </a:r>
          </a:p>
          <a:p>
            <a:pPr eaLnBrk="1" hangingPunct="1">
              <a:spcBef>
                <a:spcPts val="449"/>
              </a:spcBef>
            </a:pPr>
            <a:r>
              <a:rPr lang="en-US" dirty="0">
                <a:latin typeface="Calibri" pitchFamily="34" charset="0"/>
                <a:cs typeface="Arial" charset="0"/>
              </a:rPr>
              <a:t>CPI = 1.17</a:t>
            </a:r>
          </a:p>
        </p:txBody>
      </p:sp>
    </p:spTree>
    <p:extLst>
      <p:ext uri="{BB962C8B-B14F-4D97-AF65-F5344CB8AC3E}">
        <p14:creationId xmlns:p14="http://schemas.microsoft.com/office/powerpoint/2010/main" val="3498835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260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398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8537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5674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D5EE5B-B406-9249-8480-6545AF60C1EF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20</a:t>
            </a:fld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</a:pPr>
            <a:r>
              <a:rPr lang="en-US" dirty="0">
                <a:latin typeface="Calibri" pitchFamily="34" charset="0"/>
                <a:cs typeface="Arial" charset="0"/>
              </a:rPr>
              <a:t>CPI = 1 + 0.10*0.20*1 + 0.25*0.20*3</a:t>
            </a:r>
          </a:p>
          <a:p>
            <a:pPr eaLnBrk="1" hangingPunct="1">
              <a:spcBef>
                <a:spcPts val="449"/>
              </a:spcBef>
            </a:pPr>
            <a:r>
              <a:rPr lang="en-US" dirty="0">
                <a:latin typeface="Calibri" pitchFamily="34" charset="0"/>
                <a:cs typeface="Arial" charset="0"/>
              </a:rPr>
              <a:t>CPI = 1 + 0.02 + 0.15</a:t>
            </a:r>
          </a:p>
          <a:p>
            <a:pPr eaLnBrk="1" hangingPunct="1">
              <a:spcBef>
                <a:spcPts val="449"/>
              </a:spcBef>
            </a:pPr>
            <a:r>
              <a:rPr lang="en-US" dirty="0">
                <a:latin typeface="Calibri" pitchFamily="34" charset="0"/>
                <a:cs typeface="Arial" charset="0"/>
              </a:rPr>
              <a:t>CPI = 1.17</a:t>
            </a:r>
          </a:p>
        </p:txBody>
      </p:sp>
    </p:spTree>
    <p:extLst>
      <p:ext uri="{BB962C8B-B14F-4D97-AF65-F5344CB8AC3E}">
        <p14:creationId xmlns:p14="http://schemas.microsoft.com/office/powerpoint/2010/main" val="419239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37CF26B-B85A-3048-BF5C-340659A3014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No stalls.  Final WB is in cycle 7 cycles (5+2).  NAND result goes to </a:t>
            </a:r>
            <a:r>
              <a:rPr lang="en-US" dirty="0" err="1">
                <a:latin typeface="Calibri" pitchFamily="34" charset="0"/>
                <a:cs typeface="Arial" charset="0"/>
              </a:rPr>
              <a:t>Mem</a:t>
            </a:r>
            <a:r>
              <a:rPr lang="en-US" dirty="0">
                <a:latin typeface="Calibri" pitchFamily="34" charset="0"/>
                <a:cs typeface="Arial" charset="0"/>
              </a:rPr>
              <a:t>/WB in cycle 5.</a:t>
            </a:r>
          </a:p>
        </p:txBody>
      </p:sp>
    </p:spTree>
    <p:extLst>
      <p:ext uri="{BB962C8B-B14F-4D97-AF65-F5344CB8AC3E}">
        <p14:creationId xmlns:p14="http://schemas.microsoft.com/office/powerpoint/2010/main" val="2215418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260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398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8537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5674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B4A4C7-92E7-3D49-A461-93F34DA2F047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21</a:t>
            </a:fld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49"/>
              </a:spcBef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52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260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398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8537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5674" indent="-228569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802" algn="l"/>
                <a:tab pos="1447604" algn="l"/>
                <a:tab pos="2171406" algn="l"/>
                <a:tab pos="2895208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B4A4C7-92E7-3D49-A461-93F34DA2F047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22</a:t>
            </a:fld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49"/>
              </a:spcBef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9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37CF26B-B85A-3048-BF5C-340659A3014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No stalls.  Final WB is in cycle 7 cycles (5+2).  NAND result goes to </a:t>
            </a:r>
            <a:r>
              <a:rPr lang="en-US" dirty="0" err="1">
                <a:latin typeface="Calibri" pitchFamily="34" charset="0"/>
                <a:cs typeface="Arial" charset="0"/>
              </a:rPr>
              <a:t>Mem</a:t>
            </a:r>
            <a:r>
              <a:rPr lang="en-US" dirty="0">
                <a:latin typeface="Calibri" pitchFamily="34" charset="0"/>
                <a:cs typeface="Arial" charset="0"/>
              </a:rPr>
              <a:t>/WB in cycle 5.</a:t>
            </a:r>
          </a:p>
        </p:txBody>
      </p:sp>
    </p:spTree>
    <p:extLst>
      <p:ext uri="{BB962C8B-B14F-4D97-AF65-F5344CB8AC3E}">
        <p14:creationId xmlns:p14="http://schemas.microsoft.com/office/powerpoint/2010/main" val="117988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0DC8597-9412-3448-8412-C28786A2F63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Add to </a:t>
            </a:r>
            <a:r>
              <a:rPr lang="en-US" dirty="0" err="1">
                <a:latin typeface="Calibri" pitchFamily="34" charset="0"/>
                <a:cs typeface="Arial" charset="0"/>
              </a:rPr>
              <a:t>nand</a:t>
            </a:r>
            <a:r>
              <a:rPr lang="en-US" dirty="0">
                <a:latin typeface="Calibri" pitchFamily="34" charset="0"/>
                <a:cs typeface="Arial" charset="0"/>
              </a:rPr>
              <a:t> via 3, add to add via 3, </a:t>
            </a:r>
            <a:r>
              <a:rPr lang="en-US" dirty="0" err="1">
                <a:latin typeface="Calibri" pitchFamily="34" charset="0"/>
                <a:cs typeface="Arial" charset="0"/>
              </a:rPr>
              <a:t>nand</a:t>
            </a:r>
            <a:r>
              <a:rPr lang="en-US" dirty="0">
                <a:latin typeface="Calibri" pitchFamily="34" charset="0"/>
                <a:cs typeface="Arial" charset="0"/>
              </a:rPr>
              <a:t> to add via 5.</a:t>
            </a:r>
          </a:p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Detect and stall adds 2 cycles ea for </a:t>
            </a:r>
            <a:r>
              <a:rPr lang="en-US" dirty="0" err="1">
                <a:latin typeface="Calibri" pitchFamily="34" charset="0"/>
                <a:cs typeface="Arial" charset="0"/>
              </a:rPr>
              <a:t>nand</a:t>
            </a:r>
            <a:r>
              <a:rPr lang="en-US" dirty="0">
                <a:latin typeface="Calibri" pitchFamily="34" charset="0"/>
                <a:cs typeface="Arial" charset="0"/>
              </a:rPr>
              <a:t> and final add.  11 cycles</a:t>
            </a: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9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0DC8597-9412-3448-8412-C28786A2F63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Add to </a:t>
            </a:r>
            <a:r>
              <a:rPr lang="en-US" dirty="0" err="1">
                <a:latin typeface="Calibri" pitchFamily="34" charset="0"/>
                <a:cs typeface="Arial" charset="0"/>
              </a:rPr>
              <a:t>nand</a:t>
            </a:r>
            <a:r>
              <a:rPr lang="en-US" dirty="0">
                <a:latin typeface="Calibri" pitchFamily="34" charset="0"/>
                <a:cs typeface="Arial" charset="0"/>
              </a:rPr>
              <a:t> via 3, add to add via 3, </a:t>
            </a:r>
            <a:r>
              <a:rPr lang="en-US" dirty="0" err="1">
                <a:latin typeface="Calibri" pitchFamily="34" charset="0"/>
                <a:cs typeface="Arial" charset="0"/>
              </a:rPr>
              <a:t>nand</a:t>
            </a:r>
            <a:r>
              <a:rPr lang="en-US" dirty="0">
                <a:latin typeface="Calibri" pitchFamily="34" charset="0"/>
                <a:cs typeface="Arial" charset="0"/>
              </a:rPr>
              <a:t> to add via 5.</a:t>
            </a:r>
          </a:p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Detect and stall adds 2 cycles ea for </a:t>
            </a:r>
            <a:r>
              <a:rPr lang="en-US" dirty="0" err="1">
                <a:latin typeface="Calibri" pitchFamily="34" charset="0"/>
                <a:cs typeface="Arial" charset="0"/>
              </a:rPr>
              <a:t>nand</a:t>
            </a:r>
            <a:r>
              <a:rPr lang="en-US" dirty="0">
                <a:latin typeface="Calibri" pitchFamily="34" charset="0"/>
                <a:cs typeface="Arial" charset="0"/>
              </a:rPr>
              <a:t> and final add.  11 cycles</a:t>
            </a: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6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53A032A-4EE1-2140-BB9B-0D1278AB856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Bypass from ex</a:t>
            </a:r>
          </a:p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w/ forwarding, we have 1 stall cycle (</a:t>
            </a:r>
            <a:r>
              <a:rPr lang="en-US" dirty="0" err="1">
                <a:latin typeface="Calibri" pitchFamily="34" charset="0"/>
                <a:cs typeface="Arial" charset="0"/>
              </a:rPr>
              <a:t>lw</a:t>
            </a:r>
            <a:r>
              <a:rPr lang="en-US" dirty="0">
                <a:latin typeface="Calibri" pitchFamily="34" charset="0"/>
                <a:cs typeface="Arial" charset="0"/>
              </a:rPr>
              <a:t>-&gt;add)</a:t>
            </a: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77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53A032A-4EE1-2140-BB9B-0D1278AB856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Bypass from ex</a:t>
            </a:r>
          </a:p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w/ forwarding, we have 1 stall cycle (</a:t>
            </a:r>
            <a:r>
              <a:rPr lang="en-US" dirty="0" err="1">
                <a:latin typeface="Calibri" pitchFamily="34" charset="0"/>
                <a:cs typeface="Arial" charset="0"/>
              </a:rPr>
              <a:t>lw</a:t>
            </a:r>
            <a:r>
              <a:rPr lang="en-US" dirty="0">
                <a:latin typeface="Calibri" pitchFamily="34" charset="0"/>
                <a:cs typeface="Arial" charset="0"/>
              </a:rPr>
              <a:t>-&gt;add)</a:t>
            </a: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5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13A032F-EF9D-AB4B-8B83-6C741A241A6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Saves 3 clocks</a:t>
            </a: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2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13A032F-EF9D-AB4B-8B83-6C741A241A6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6575" y="4530726"/>
            <a:ext cx="6248400" cy="42640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49"/>
              </a:spcBef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Saves 3 clocks</a:t>
            </a:r>
          </a:p>
          <a:p>
            <a:pPr eaLnBrk="1" hangingPunct="1">
              <a:spcBef>
                <a:spcPts val="449"/>
              </a:spcBef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6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Ron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Dreslinski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Trevor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Mudge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latin typeface="+mj-lt"/>
              </a:rPr>
              <a:t>© </a:t>
            </a:r>
            <a:r>
              <a:rPr lang="en-US" sz="2000" b="1" dirty="0" err="1">
                <a:latin typeface="+mj-lt"/>
              </a:rPr>
              <a:t>Dreslinski</a:t>
            </a:r>
            <a:r>
              <a:rPr lang="en-US" sz="2000" b="1" dirty="0">
                <a:latin typeface="+mj-lt"/>
              </a:rPr>
              <a:t>-</a:t>
            </a:r>
            <a:r>
              <a:rPr lang="en-US" sz="2000" b="1" dirty="0" err="1">
                <a:latin typeface="+mj-lt"/>
              </a:rPr>
              <a:t>Mudge</a:t>
            </a:r>
            <a:r>
              <a:rPr lang="en-US" sz="2000" b="1" dirty="0">
                <a:latin typeface="+mj-lt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024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0AA8-C53C-4B5D-8A54-8AE438345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E3BE-D321-40EF-ACC3-A90663040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D6BAA-48E7-419E-8220-C18EA5D6A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6821E-BEAD-4044-9B52-14455C45B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0183-4EBB-416D-92AD-2338C5BF0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3999-0896-44D4-8F6B-082E9E48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99C7-FC75-4D77-9B62-6FE664307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7CB7D-DC36-4A55-8662-B3891C12E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36F-0620-4E3E-9B1F-6EDDE1916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CA2B7-8353-4495-9A43-0F398E007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A3373-E1DE-4107-AD70-CD48F8E9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FC96-0667-4F14-B8DB-8E1992FDBD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3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5CE4-F8EF-4AF7-B445-E8695CD34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77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E79F-04AF-4795-A5FD-57BD77638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43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0097-849D-4B6F-B7A2-B53A64491D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65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CC33-4335-4255-BF2A-B56285C804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11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E244-2DCB-41BD-B024-DC237D28C2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DB30B-0329-4AF9-981D-EE16AC8AC0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52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98CB-223A-49DE-8934-990C0B89B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95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A330-FA23-499B-997C-D3B4F5C801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50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2CD3-76CB-4C50-8AEA-CE900E9417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864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6C20-A2D8-414F-92D6-5A073718D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7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Ron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Trevor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03328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8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50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0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02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10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48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59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56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3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38862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>
                <a:solidFill>
                  <a:srgbClr val="CC0000"/>
                </a:solidFill>
                <a:latin typeface="Arial Narrow" pitchFamily="34" charset="0"/>
                <a:ea typeface="ＭＳ Ｐゴシック" charset="0"/>
              </a:rPr>
              <a:t>Profs. Todd Austin, Scott Mahlke, and Reetu Das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2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>
                <a:solidFill>
                  <a:srgbClr val="000000"/>
                </a:solidFill>
                <a:latin typeface="Arial Narrow" charset="0"/>
              </a:rPr>
              <a:t>EECS 370 – Introduction to Computer Organization – Winter 2013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ＭＳ Ｐゴシック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5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FA09565-EA75-7849-8FFA-3453A1B83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72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4B9AEEE5-925A-DE46-B5A1-F6835134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0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EFEE2DFB-9077-0E45-B38A-B2FB044E1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55D47C2-0A8D-A649-96F2-0B96C8A90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76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20EAE7C-2383-CC49-B14E-05EE514B1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97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2D8B35C4-6938-DB4B-A12C-2F5E11593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75A5877-640D-124E-B388-0C0236B28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21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A9FF45-9C02-3A4B-AC2F-204F410AA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768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E2AA2B9-77AE-B443-B144-D19A4F047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18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855614E-4B01-F24E-9089-C10DAEAC5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6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Arial Narrow" pitchFamily="34" charset="0"/>
                <a:ea typeface="ＭＳ Ｐゴシック" charset="-128"/>
              </a:rPr>
              <a:t>Todd Austin, Reetu Das, and 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52084" y="2743200"/>
            <a:ext cx="663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© Austin-Das,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9824237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4436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04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7986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1224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249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9FEC8-DE30-EF47-A5C9-6032879E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79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B51A5-82D0-6348-B38A-6C5A54FBA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6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49CE9-EBB8-5946-A80E-AD09E89C9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10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27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19200"/>
            <a:ext cx="39243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1F0CE-A27A-FD4D-B8F2-A2A9A0808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51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FB7BF-EBB3-2348-8FBD-5B718991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19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0691B-AEAB-6847-9C82-ED2B7A8F9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77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B4D6-B424-CB44-BE04-072E799CF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2DE7C-90D5-3240-B6D1-08363CEAE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71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5CCB2-DF0B-B24C-A51A-3D020431E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88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54C3A-8FA4-6E44-92C6-F0798FBE1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39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001838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3112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864FD-8B7E-7043-BC26-143329650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88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552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defTabSz="457200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alibri" pitchFamily="34" charset="0"/>
                <a:ea typeface="ＭＳ Ｐゴシック" charset="0"/>
              </a:rPr>
              <a:t>Profs. Andrew </a:t>
            </a:r>
            <a:r>
              <a:rPr lang="en-US" b="1" dirty="0" err="1">
                <a:solidFill>
                  <a:srgbClr val="CC0000"/>
                </a:solidFill>
                <a:latin typeface="Calibri" pitchFamily="34" charset="0"/>
                <a:ea typeface="ＭＳ Ｐゴシック" charset="0"/>
              </a:rPr>
              <a:t>DeOrio</a:t>
            </a:r>
            <a:r>
              <a:rPr lang="en-US" b="1" dirty="0">
                <a:solidFill>
                  <a:srgbClr val="CC0000"/>
                </a:solidFill>
                <a:latin typeface="Calibri" pitchFamily="34" charset="0"/>
                <a:ea typeface="ＭＳ Ｐゴシック" charset="0"/>
              </a:rPr>
              <a:t>, Jason Mars,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33364440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F2AEF97-CA03-3042-BBF9-50ED96CB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49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27F88B-213E-AB42-91DC-66CF7426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01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AFBC2B6-34CB-C047-9BFF-95092B72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370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74E7F19-CAB8-CF42-858C-BFB6EC9ED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08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0C40A02-864C-DE49-A204-4E18E4B5B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23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879E09-02CB-5F4D-89E9-8BCA5987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57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D13D4FAA-A759-104A-B714-0430AB36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8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AAE28F3-3B7F-1E40-8159-69F34FA3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</a:rPr>
              <a:t>EECS 370:  Introduction to</a:t>
            </a:r>
          </a:p>
          <a:p>
            <a:r>
              <a:rPr lang="en-US" sz="1000"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43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802DEAFA-AAF6-45CA-858B-49493C90F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pitchFamily="34" charset="0"/>
              </a:defRPr>
            </a:lvl1pPr>
          </a:lstStyle>
          <a:p>
            <a:pPr>
              <a:defRPr/>
            </a:pPr>
            <a:fld id="{B72CDEE4-620C-4F79-8382-3006BF7626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EECS 370:  Introduction to</a:t>
            </a:r>
          </a:p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8A4B881-4D09-594F-9232-7CEA2EFF08C5}" type="slidenum">
              <a:rPr lang="en-US">
                <a:latin typeface="Times New Roman" charset="0"/>
                <a:ea typeface="ＭＳ Ｐゴシック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ＭＳ Ｐゴシック" charset="-128"/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ea typeface="ＭＳ Ｐゴシック" charset="-128"/>
                <a:cs typeface="Arial"/>
              </a:rPr>
            </a:br>
            <a:r>
              <a:rPr lang="en-US">
                <a:solidFill>
                  <a:srgbClr val="000000"/>
                </a:solidFill>
                <a:ea typeface="ＭＳ Ｐゴシック" charset="-128"/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ＭＳ Ｐゴシック" charset="-128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8107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799941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799941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895600" y="6248400"/>
            <a:ext cx="3429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" y="6248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457200">
              <a:buSzPct val="100000"/>
              <a:defRPr/>
            </a:pPr>
            <a:fld id="{D28CD17F-8FB9-3F4A-B4C4-FACB33ADDD35}" type="slidenum">
              <a:rPr lang="en-US">
                <a:latin typeface="Times New Roman" charset="0"/>
                <a:ea typeface="ＭＳ Ｐゴシック" charset="0"/>
              </a:rPr>
              <a:pPr defTabSz="457200">
                <a:buSzPct val="100000"/>
                <a:defRPr/>
              </a:pPr>
              <a:t>‹#›</a:t>
            </a:fld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 Narrow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40DCA7A-E0AF-814F-BE61-D070E6BA30A7}" type="slidenum">
              <a:rPr lang="en-US" smtClean="0">
                <a:ea typeface="ＭＳ Ｐゴシック" charset="0"/>
              </a:rPr>
              <a:pPr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Calibri" pitchFamily="34" charset="0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ea typeface="Arial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r>
              <a:rPr lang="en-US" dirty="0"/>
              <a:t>16. Basic Processor Design –</a:t>
            </a:r>
            <a:br>
              <a:rPr lang="en-US" dirty="0"/>
            </a:br>
            <a:r>
              <a:rPr lang="en-US" dirty="0"/>
              <a:t>Exceptions and Pipeline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858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99A5F84C-2204-FF49-91CD-6B67AB49052E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10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74675" y="198438"/>
            <a:ext cx="80010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 (speculate and squash)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66738" y="1828800"/>
            <a:ext cx="85772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200" dirty="0">
                <a:latin typeface="Calibri" pitchFamily="34" charset="0"/>
              </a:rPr>
              <a:t>How many cycles are saved if you perform speculate and squash for the following code (assume that branches are predicted to be not taken)?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200" dirty="0">
                <a:latin typeface="Calibri" pitchFamily="34" charset="0"/>
              </a:rPr>
              <a:t>Assume the branch is taken: How many cycles to execute this code?</a:t>
            </a:r>
          </a:p>
          <a:p>
            <a:pPr marL="0" indent="0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200" dirty="0">
                <a:latin typeface="Calibri" pitchFamily="34" charset="0"/>
              </a:rPr>
              <a:t>Assume the branch is not taken: How many cycles execute this code?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20988" y="2590800"/>
            <a:ext cx="1857375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4572000"/>
            <a:ext cx="585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3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instr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+ 3 stalls + 4 to empty pipe = 10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5481935"/>
            <a:ext cx="4489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4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instr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+ 4 to empty pipe = 8 cycles</a:t>
            </a:r>
          </a:p>
        </p:txBody>
      </p:sp>
    </p:spTree>
    <p:extLst>
      <p:ext uri="{BB962C8B-B14F-4D97-AF65-F5344CB8AC3E}">
        <p14:creationId xmlns:p14="http://schemas.microsoft.com/office/powerpoint/2010/main" val="3976885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64A8B6F-2EB3-114F-9E7C-3F29D16C887A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11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423025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3340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Assume the first branch is taken 50% of the time and the loop iterates 100 times, and forwarding for all data hazards.</a:t>
            </a:r>
          </a:p>
          <a:p>
            <a:pPr lvl="1">
              <a:buFont typeface="Times New Roman" charset="0"/>
              <a:buAutoNum type="arabicPeriod"/>
              <a:defRPr/>
            </a:pPr>
            <a:r>
              <a:rPr lang="en-US" dirty="0">
                <a:latin typeface="Calibri" pitchFamily="34" charset="0"/>
              </a:rPr>
              <a:t>How many cycles does the code take assuming detect and stall for control hazards?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3817937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Assume halt is resolved in WB stage</a:t>
            </a:r>
          </a:p>
        </p:txBody>
      </p:sp>
    </p:spTree>
    <p:extLst>
      <p:ext uri="{BB962C8B-B14F-4D97-AF65-F5344CB8AC3E}">
        <p14:creationId xmlns:p14="http://schemas.microsoft.com/office/powerpoint/2010/main" val="37559896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64A8B6F-2EB3-114F-9E7C-3F29D16C887A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12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3340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Assume the first branch is taken 50% of the time and the loop iterates 100 times, and forwarding for all data hazards.</a:t>
            </a:r>
          </a:p>
          <a:p>
            <a:pPr lvl="1">
              <a:buFont typeface="Times New Roman" charset="0"/>
              <a:buAutoNum type="arabicPeriod"/>
              <a:defRPr/>
            </a:pPr>
            <a:r>
              <a:rPr lang="en-US" dirty="0">
                <a:latin typeface="Calibri" pitchFamily="34" charset="0"/>
              </a:rPr>
              <a:t>How many cycles does the code take assuming detect and stall for control hazards?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385" y="4192886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# Instructions = 100*(0.5*5 + 0.5*4) + 1 = 451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451  + load stalls + branch stalls + empty pipe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451 + 100*0.5*1 +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451 + 100*0.5*1 + (100*3 + 100*3) + 4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1105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23025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1821778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64A8B6F-2EB3-114F-9E7C-3F29D16C887A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13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181600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Assume the first branch is taken 50% of the time and the loop iterates 100 times, and forwarding for all data hazards.</a:t>
            </a:r>
          </a:p>
          <a:p>
            <a:pPr lvl="1">
              <a:buFont typeface="+mj-lt"/>
              <a:buAutoNum type="arabicPeriod" startAt="2"/>
              <a:defRPr/>
            </a:pPr>
            <a:r>
              <a:rPr lang="en-US" dirty="0">
                <a:latin typeface="Calibri" pitchFamily="34" charset="0"/>
              </a:rPr>
              <a:t>How many cycles does the code take assuming speculate and squash where all branches are predicted not taken?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3025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6816991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64A8B6F-2EB3-114F-9E7C-3F29D16C887A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14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257800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Assume the first branch is taken 50% of the time and the loop iterates 100 times, and forwarding for all data hazards.</a:t>
            </a:r>
          </a:p>
          <a:p>
            <a:pPr lvl="1">
              <a:buFont typeface="+mj-lt"/>
              <a:buAutoNum type="arabicPeriod" startAt="2"/>
              <a:defRPr/>
            </a:pPr>
            <a:r>
              <a:rPr lang="en-US" dirty="0">
                <a:latin typeface="Calibri" pitchFamily="34" charset="0"/>
              </a:rPr>
              <a:t>How many cycles does the code take assuming speculate and squash where all branches are predicted not taken?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625" y="4191000"/>
            <a:ext cx="8020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# Instructions = 100*(0.5*5 + 0.5*4) + 1 = 451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451 + load stalls + branch stalls + empty pipe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451 + 100*0.5*1 + (100*0.5*3 + 99*3) + 4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952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23025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6899164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64A8B6F-2EB3-114F-9E7C-3F29D16C887A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15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181600" cy="3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Assume the first branch is taken 50% of the time and the loop iterates 100 times, and forwarding for all data hazards.</a:t>
            </a:r>
          </a:p>
          <a:p>
            <a:pPr lvl="1">
              <a:buFont typeface="+mj-lt"/>
              <a:buAutoNum type="arabicPeriod" startAt="3"/>
              <a:defRPr/>
            </a:pPr>
            <a:r>
              <a:rPr lang="en-US" dirty="0">
                <a:latin typeface="Calibri" pitchFamily="34" charset="0"/>
              </a:rPr>
              <a:t>How many cycles does the code take assuming speculate and squash where backward branches are predicted taken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and forward branches not taken?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3025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980692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64A8B6F-2EB3-114F-9E7C-3F29D16C887A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16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257800" cy="3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Assume the first branch is taken 50% of the time and the loop iterates 100 times, and forwarding for all data hazards.</a:t>
            </a:r>
          </a:p>
          <a:p>
            <a:pPr lvl="1">
              <a:buFont typeface="+mj-lt"/>
              <a:buAutoNum type="arabicPeriod" startAt="3"/>
              <a:defRPr/>
            </a:pPr>
            <a:r>
              <a:rPr lang="en-US" dirty="0">
                <a:latin typeface="Calibri" pitchFamily="34" charset="0"/>
              </a:rPr>
              <a:t>How many cycles does the code take assuming speculate and squash where backward branches are predicted taken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and forward branches not taken, </a:t>
            </a:r>
            <a:r>
              <a:rPr lang="en-US" dirty="0" err="1">
                <a:latin typeface="Calibri" pitchFamily="34" charset="0"/>
              </a:rPr>
              <a:t>andBTB</a:t>
            </a:r>
            <a:r>
              <a:rPr lang="en-US" dirty="0">
                <a:latin typeface="Calibri" pitchFamily="34" charset="0"/>
              </a:rPr>
              <a:t> has all </a:t>
            </a:r>
            <a:r>
              <a:rPr lang="en-US" dirty="0" err="1">
                <a:latin typeface="Calibri" pitchFamily="34" charset="0"/>
              </a:rPr>
              <a:t>entrys</a:t>
            </a:r>
            <a:r>
              <a:rPr lang="en-US" dirty="0">
                <a:latin typeface="Calibri" pitchFamily="34" charset="0"/>
              </a:rPr>
              <a:t> to start?</a:t>
            </a:r>
          </a:p>
        </p:txBody>
      </p:sp>
      <p:sp>
        <p:nvSpPr>
          <p:cNvPr id="7" name="Rectangle 6"/>
          <p:cNvSpPr/>
          <p:nvPr/>
        </p:nvSpPr>
        <p:spPr>
          <a:xfrm>
            <a:off x="555625" y="4831140"/>
            <a:ext cx="8020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# Instructions = 100*(0.5*5 + 0.5*4) + 1 = 451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451  + load stalls + branch stalls + empty pipe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451 + 100*0.5*1 + (100*0.5*3 + 1*3) + 4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658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423025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128197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7AB343-1EE5-5C44-97E3-2FE8A23D6889}" type="slidenum">
              <a:rPr lang="en-US" sz="14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66294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Assume the first branch has the pattern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TTTN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that repeats, and the loop is iterated 100 times</a:t>
            </a:r>
          </a:p>
          <a:p>
            <a:pPr lvl="1" eaLnBrk="1" hangingPunct="1">
              <a:buFont typeface="+mj-lt"/>
              <a:buAutoNum type="arabicPeriod" startAt="4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How many cycles does the code take if a 2-bit counter BTB is used to predict each branch, how many cycles does the code take? Assume initial state of branch predictor counter is  “10” (WT)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81800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3242824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7AB343-1EE5-5C44-97E3-2FE8A23D6889}" type="slidenum">
              <a:rPr lang="en-US" sz="14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Calculating performance with control hazards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66294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144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Assume the first branch has the pattern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TTTN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that repeats, and the loop is iterated 100 times</a:t>
            </a:r>
          </a:p>
          <a:p>
            <a:pPr lvl="1" eaLnBrk="1" hangingPunct="1">
              <a:buFont typeface="+mj-lt"/>
              <a:buAutoNum type="arabicPeriod" startAt="4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How many cycles does the code take if a 2-bit counter BTB is used to predict each branch, how many cycles does the code take? Assume initial state of branch predictor counter is  “10” (WT)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0" y="3881735"/>
            <a:ext cx="3581400" cy="842665"/>
            <a:chOff x="1219200" y="3657600"/>
            <a:chExt cx="3581400" cy="842665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3695580"/>
              <a:ext cx="1219200" cy="724020"/>
              <a:chOff x="1219200" y="3695580"/>
              <a:chExt cx="1219200" cy="7240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219200" y="3957935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T T T 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219200" y="3695580"/>
                <a:ext cx="1151640" cy="419220"/>
                <a:chOff x="1219200" y="3486090"/>
                <a:chExt cx="1151640" cy="41922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989840" y="35052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latin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219200" y="350520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447800" y="350520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676400" y="348609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2258976" y="3682070"/>
              <a:ext cx="1219200" cy="724020"/>
              <a:chOff x="1219200" y="3695580"/>
              <a:chExt cx="1219200" cy="72402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219200" y="3957935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T T T N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219200" y="3695580"/>
                <a:ext cx="1151640" cy="419220"/>
                <a:chOff x="1219200" y="3486090"/>
                <a:chExt cx="1151640" cy="419220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989840" y="35052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latin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19200" y="350520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447800" y="350520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676400" y="348609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3290112" y="3657600"/>
              <a:ext cx="1205688" cy="724020"/>
              <a:chOff x="1219200" y="3695580"/>
              <a:chExt cx="1205688" cy="7240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219200" y="3957935"/>
                <a:ext cx="1205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T T T N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219200" y="3695580"/>
                <a:ext cx="1151640" cy="419220"/>
                <a:chOff x="1219200" y="3486090"/>
                <a:chExt cx="1151640" cy="419220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989840" y="35052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latin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19200" y="350520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447800" y="350520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676400" y="3486090"/>
                  <a:ext cx="228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8000"/>
                      </a:solidFill>
                      <a:latin typeface="Calibri" pitchFamily="34" charset="0"/>
                    </a:rPr>
                    <a:t>√</a:t>
                  </a:r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4343400" y="4034135"/>
              <a:ext cx="15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•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5800" y="4038600"/>
              <a:ext cx="15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•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4038600"/>
              <a:ext cx="15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•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418207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625" y="4602540"/>
            <a:ext cx="8020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# Instructions = 100*(0.25*5 + 0.75*4) + 1 = 426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426  + load stalls + branch stalls + empty pipe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426 + 100*0.25*1 + 100*0.25*3 + 1*3 + 4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=  533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39838" y="3817203"/>
            <a:ext cx="3327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 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is correct 99 times,</a:t>
            </a:r>
            <a:br>
              <a:rPr lang="en-US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then incorrect last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iter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837977" y="1447800"/>
            <a:ext cx="192502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    5  7  -5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5555320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0098C4-9AFE-1E4F-B453-A5F13A42E876}" type="slidenum">
              <a:rPr lang="en-US" sz="14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838200" y="3175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</a:rPr>
              <a:t>Classic performance problem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Program with following instruction breakdown: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lw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	10%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	15%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beq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	25%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R-type	50%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Speculate “always not-taken” and squash. 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80% of branches not-taken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Full forwarding to execute stage. 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20% of loads stall for 1 cycle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What is the CPI of the program?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What is the total execution time if cycle time is 100MHz?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68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E451C-B950-B946-8D38-5C55A9730C1D}" type="slidenum">
              <a:rPr lang="en-US"/>
              <a:pPr/>
              <a:t>2</a:t>
            </a:fld>
            <a:endParaRPr lang="en-US"/>
          </a:p>
        </p:txBody>
      </p:sp>
      <p:sp>
        <p:nvSpPr>
          <p:cNvPr id="8724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Building with Pipelines</a:t>
            </a:r>
          </a:p>
        </p:txBody>
      </p:sp>
      <p:sp>
        <p:nvSpPr>
          <p:cNvPr id="8724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19200"/>
            <a:ext cx="8001000" cy="480060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CPI for pipelining: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1 (ideal case - no stalls)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&gt; 1 (reality, depends on program)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What if we want to improve performance more?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Want CPI as low as possible – lower than 1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Use Parallelism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Instruction Level Parallelism (ILP) – Within task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Thread Level Parallelism (TLP) – Having many tasks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Data Level Parallelism (DLP) – Many tasks with same instructions</a:t>
            </a:r>
          </a:p>
        </p:txBody>
      </p:sp>
    </p:spTree>
    <p:extLst>
      <p:ext uri="{BB962C8B-B14F-4D97-AF65-F5344CB8AC3E}">
        <p14:creationId xmlns:p14="http://schemas.microsoft.com/office/powerpoint/2010/main" val="51054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0098C4-9AFE-1E4F-B453-A5F13A42E876}" type="slidenum">
              <a:rPr lang="en-US" sz="14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838200" y="3175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</a:rPr>
              <a:t>Classic performance problem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Program with following instruction breakdown: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lw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	10%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	15%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beq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	25%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	R-type	50%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Speculate “always not-taken” and squash. 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80% of branches not-taken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Full forwarding to execute stage. 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20% of loads stall for 1 cycle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What is the CPI of the program?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What is the total execution time if cycle time is 100MHz?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SzPct val="80000"/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495800"/>
            <a:ext cx="8001000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CPI = 1 + 0.10 (loads) * 0.20 (load use stall)*1 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              + 0.25 (branch) * 0.20 (miss rate)*3</a:t>
            </a:r>
          </a:p>
          <a:p>
            <a:pPr>
              <a:spcBef>
                <a:spcPts val="450"/>
              </a:spcBef>
              <a:buClrTx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CPI = 1 + 0.02 + 0.15 = 1.17</a:t>
            </a:r>
          </a:p>
          <a:p>
            <a:pPr>
              <a:spcBef>
                <a:spcPts val="450"/>
              </a:spcBef>
              <a:buClrTx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Time =  1.17 * 10ns = 11.7ns</a:t>
            </a:r>
          </a:p>
        </p:txBody>
      </p:sp>
    </p:spTree>
    <p:extLst>
      <p:ext uri="{BB962C8B-B14F-4D97-AF65-F5344CB8AC3E}">
        <p14:creationId xmlns:p14="http://schemas.microsoft.com/office/powerpoint/2010/main" val="372658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8CCAB5-CD78-C54C-B9F2-6C68A970B05C}" type="slidenum">
              <a:rPr lang="en-US" sz="14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</a:rPr>
              <a:t>Classic performance problem (cont.)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Assume branches are resolved at Execute?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What is the CPI?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What happens to cycle time?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What is the total execution time?</a:t>
            </a:r>
          </a:p>
          <a:p>
            <a:pPr marL="469900" lvl="1" indent="0" eaLnBrk="1" hangingPunct="1">
              <a:spcBef>
                <a:spcPts val="500"/>
              </a:spcBef>
              <a:buClr>
                <a:srgbClr val="CC0000"/>
              </a:buClr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  <a:p>
            <a:pPr eaLnBrk="1" hangingPunct="1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76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8CCAB5-CD78-C54C-B9F2-6C68A970B05C}" type="slidenum">
              <a:rPr lang="en-US" sz="14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</a:rPr>
              <a:t>Classic performance problem (cont.)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906463" indent="-4365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Assume branches are resolved at Execute?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What is the CPI?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What happens to cycle time?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What is the total execution time?</a:t>
            </a:r>
          </a:p>
          <a:p>
            <a:pPr marL="469900" lvl="1" indent="0" eaLnBrk="1" hangingPunct="1">
              <a:spcBef>
                <a:spcPts val="500"/>
              </a:spcBef>
              <a:buClr>
                <a:srgbClr val="CC0000"/>
              </a:buClr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  <a:p>
            <a:pPr eaLnBrk="1" hangingPunct="1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200400"/>
            <a:ext cx="8001000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CPI = 1 + 0.10 (loads) *0.20 (load use stall)*1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               + 0.25 (branch) * 0.20 (miss rate)*</a:t>
            </a:r>
            <a:r>
              <a:rPr lang="en-US" sz="1800" b="1" dirty="0">
                <a:solidFill>
                  <a:srgbClr val="0000FF"/>
                </a:solidFill>
                <a:latin typeface="Calibri" pitchFamily="34" charset="0"/>
              </a:rPr>
              <a:t>2</a:t>
            </a:r>
          </a:p>
          <a:p>
            <a:pPr>
              <a:spcBef>
                <a:spcPts val="450"/>
              </a:spcBef>
              <a:buClrTx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CPI = 1 + 0.02 + 0.1 = 1.12</a:t>
            </a:r>
          </a:p>
        </p:txBody>
      </p:sp>
    </p:spTree>
    <p:extLst>
      <p:ext uri="{BB962C8B-B14F-4D97-AF65-F5344CB8AC3E}">
        <p14:creationId xmlns:p14="http://schemas.microsoft.com/office/powerpoint/2010/main" val="7783274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DBA783B-8129-B94F-BCEA-61FAD147E344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3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no stalls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9900" indent="-468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187452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1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4  6  7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10000" y="1524000"/>
            <a:ext cx="37131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cycles does this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code take to execute?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733800" y="3729335"/>
            <a:ext cx="505543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What value is written to the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ALU result field of the </a:t>
            </a:r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/WB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pipeline register at the end of cycle 5.</a:t>
            </a:r>
          </a:p>
        </p:txBody>
      </p:sp>
    </p:spTree>
    <p:extLst>
      <p:ext uri="{BB962C8B-B14F-4D97-AF65-F5344CB8AC3E}">
        <p14:creationId xmlns:p14="http://schemas.microsoft.com/office/powerpoint/2010/main" val="8153496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DBA783B-8129-B94F-BCEA-61FAD147E344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4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no stalls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9900" indent="-468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187452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1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4  6  7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10000" y="1524000"/>
            <a:ext cx="37131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cycles does this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code take to execute?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733800" y="3729335"/>
            <a:ext cx="505543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What value is written to the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ALU result field of the </a:t>
            </a:r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/WB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pipeline register at the end of cycle 5.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8600" y="2438400"/>
            <a:ext cx="388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No stalls – Final WB @ cycle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024735"/>
            <a:ext cx="140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nor result</a:t>
            </a:r>
          </a:p>
        </p:txBody>
      </p:sp>
    </p:spTree>
    <p:extLst>
      <p:ext uri="{BB962C8B-B14F-4D97-AF65-F5344CB8AC3E}">
        <p14:creationId xmlns:p14="http://schemas.microsoft.com/office/powerpoint/2010/main" val="1494430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01BDAFA-6401-5B43-8B2A-B65BB5BCD3A6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5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74675" y="198438"/>
            <a:ext cx="80010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data hazards </a:t>
            </a:r>
            <a:br>
              <a:rPr lang="en-US" sz="2800" b="1" dirty="0">
                <a:latin typeface="Calibri" pitchFamily="34" charset="0"/>
              </a:rPr>
            </a:br>
            <a:r>
              <a:rPr lang="en-US" sz="2800" b="1" dirty="0">
                <a:latin typeface="Calibri" pitchFamily="34" charset="0"/>
              </a:rPr>
              <a:t>(detect and stall)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28713" y="2327275"/>
            <a:ext cx="187452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5  6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721100" y="1524000"/>
            <a:ext cx="46069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data hazards are there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in this code?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733800" y="3124200"/>
            <a:ext cx="423921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stall cycles if we use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detect and stall to handle the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hazards?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8195"/>
              </p:ext>
            </p:extLst>
          </p:nvPr>
        </p:nvGraphicFramePr>
        <p:xfrm>
          <a:off x="2819400" y="4267200"/>
          <a:ext cx="5715001" cy="1460106"/>
        </p:xfrm>
        <a:graphic>
          <a:graphicData uri="http://schemas.openxmlformats.org/drawingml/2006/table">
            <a:tbl>
              <a:tblPr/>
              <a:tblGrid>
                <a:gridCol w="1075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29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54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Time: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add 1 2 3</a:t>
                      </a:r>
                    </a:p>
                  </a:txBody>
                  <a:tcPr marL="90000" marR="90000" marT="52848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nand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 3 4 5</a:t>
                      </a:r>
                    </a:p>
                  </a:txBody>
                  <a:tcPr marL="90000" marR="90000" marT="52848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add 3 5 6</a:t>
                      </a:r>
                    </a:p>
                  </a:txBody>
                  <a:tcPr marL="90000" marR="90000" marT="52848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790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01BDAFA-6401-5B43-8B2A-B65BB5BCD3A6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6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74675" y="198438"/>
            <a:ext cx="80010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data hazards </a:t>
            </a:r>
            <a:br>
              <a:rPr lang="en-US" sz="2800" b="1" dirty="0">
                <a:latin typeface="Calibri" pitchFamily="34" charset="0"/>
              </a:rPr>
            </a:br>
            <a:r>
              <a:rPr lang="en-US" sz="2800" b="1" dirty="0">
                <a:latin typeface="Calibri" pitchFamily="34" charset="0"/>
              </a:rPr>
              <a:t>(detect and stall)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28713" y="2327275"/>
            <a:ext cx="187452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5  6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721100" y="1524000"/>
            <a:ext cx="46069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data hazards are there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in this code?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733800" y="3124200"/>
            <a:ext cx="423921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stall cycles if we use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detect and stall to handle the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hazards?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514600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3 data hazards</a:t>
            </a:r>
          </a:p>
        </p:txBody>
      </p:sp>
      <p:sp>
        <p:nvSpPr>
          <p:cNvPr id="9" name="Line 88"/>
          <p:cNvSpPr>
            <a:spLocks noChangeShapeType="1"/>
          </p:cNvSpPr>
          <p:nvPr/>
        </p:nvSpPr>
        <p:spPr bwMode="auto">
          <a:xfrm flipH="1">
            <a:off x="2286000" y="2667000"/>
            <a:ext cx="533400" cy="228601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10" name="Line 88"/>
          <p:cNvSpPr>
            <a:spLocks noChangeShapeType="1"/>
          </p:cNvSpPr>
          <p:nvPr/>
        </p:nvSpPr>
        <p:spPr bwMode="auto">
          <a:xfrm flipH="1">
            <a:off x="2286000" y="2667000"/>
            <a:ext cx="533400" cy="6858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11" name="Line 88"/>
          <p:cNvSpPr>
            <a:spLocks noChangeShapeType="1"/>
          </p:cNvSpPr>
          <p:nvPr/>
        </p:nvSpPr>
        <p:spPr bwMode="auto">
          <a:xfrm flipH="1">
            <a:off x="2590800" y="3048000"/>
            <a:ext cx="228600" cy="2286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876800"/>
            <a:ext cx="219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Stall :  4 cycles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Total : 11 cycles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51712"/>
              </p:ext>
            </p:extLst>
          </p:nvPr>
        </p:nvGraphicFramePr>
        <p:xfrm>
          <a:off x="2819400" y="4267200"/>
          <a:ext cx="5715001" cy="1409734"/>
        </p:xfrm>
        <a:graphic>
          <a:graphicData uri="http://schemas.openxmlformats.org/drawingml/2006/table">
            <a:tbl>
              <a:tblPr/>
              <a:tblGrid>
                <a:gridCol w="1075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29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54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Time: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marL="90000" marR="90000" marT="5284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add 1 2 3</a:t>
                      </a:r>
                    </a:p>
                  </a:txBody>
                  <a:tcPr marL="90000" marR="90000" marT="52848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nor 3 4 5</a:t>
                      </a:r>
                    </a:p>
                  </a:txBody>
                  <a:tcPr marL="90000" marR="90000" marT="52848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ID*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ID*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add 3 5 6</a:t>
                      </a:r>
                    </a:p>
                  </a:txBody>
                  <a:tcPr marL="90000" marR="90000" marT="52848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000" marR="90000" marT="6192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IF*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IF*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IF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ID*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ID*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ME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Arial" charset="0"/>
                        </a:rPr>
                        <a:t>WB</a:t>
                      </a:r>
                    </a:p>
                  </a:txBody>
                  <a:tcPr marL="90000" marR="90000" marT="5209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657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2824217-54D2-D34E-B011-E4791C505DC9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7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74675" y="198438"/>
            <a:ext cx="80010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data hazards </a:t>
            </a:r>
            <a:br>
              <a:rPr lang="en-US" sz="2800" b="1" dirty="0">
                <a:latin typeface="Calibri" pitchFamily="34" charset="0"/>
              </a:rPr>
            </a:br>
            <a:r>
              <a:rPr lang="en-US" sz="2800" b="1" dirty="0">
                <a:latin typeface="Calibri" pitchFamily="34" charset="0"/>
              </a:rPr>
              <a:t>(detect and forward)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28713" y="2251075"/>
            <a:ext cx="1857375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5  6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3  6  7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6  6  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717925" y="2174875"/>
            <a:ext cx="5381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Where do the values for the second add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instruction come from?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659188" y="3886200"/>
            <a:ext cx="401703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stall cycles on the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LC2K pipelined </a:t>
            </a:r>
            <a:r>
              <a:rPr lang="en-US" b="1" dirty="0" err="1">
                <a:latin typeface="Calibri" pitchFamily="34" charset="0"/>
              </a:rPr>
              <a:t>datapath</a:t>
            </a:r>
            <a:r>
              <a:rPr lang="en-US" b="1" dirty="0">
                <a:latin typeface="Calibri" pitchFamily="34" charset="0"/>
              </a:rPr>
              <a:t> with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data forwarding from lecture?</a:t>
            </a:r>
          </a:p>
        </p:txBody>
      </p:sp>
    </p:spTree>
    <p:extLst>
      <p:ext uri="{BB962C8B-B14F-4D97-AF65-F5344CB8AC3E}">
        <p14:creationId xmlns:p14="http://schemas.microsoft.com/office/powerpoint/2010/main" val="4820001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2824217-54D2-D34E-B011-E4791C505DC9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8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74675" y="198438"/>
            <a:ext cx="80010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data hazards </a:t>
            </a:r>
            <a:br>
              <a:rPr lang="en-US" sz="2800" b="1" dirty="0">
                <a:latin typeface="Calibri" pitchFamily="34" charset="0"/>
              </a:rPr>
            </a:br>
            <a:r>
              <a:rPr lang="en-US" sz="2800" b="1" dirty="0">
                <a:latin typeface="Calibri" pitchFamily="34" charset="0"/>
              </a:rPr>
              <a:t>(detect and forward)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28713" y="2251075"/>
            <a:ext cx="1857375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3  4  5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5  6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3  6  7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6  6  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717925" y="2174875"/>
            <a:ext cx="5381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Where do the values for the second add 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instruction come from?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659188" y="3886200"/>
            <a:ext cx="401703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How many stall cycles on the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LC2K pipelined </a:t>
            </a:r>
            <a:r>
              <a:rPr lang="en-US" b="1" dirty="0" err="1">
                <a:latin typeface="Calibri" pitchFamily="34" charset="0"/>
              </a:rPr>
              <a:t>datapath</a:t>
            </a:r>
            <a:r>
              <a:rPr lang="en-US" b="1" dirty="0">
                <a:latin typeface="Calibri" pitchFamily="34" charset="0"/>
              </a:rPr>
              <a:t> with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latin typeface="Calibri" pitchFamily="34" charset="0"/>
              </a:rPr>
              <a:t>data forwarding from lecture?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3048000"/>
            <a:ext cx="390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From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Mem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/WB and EX/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Mem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525780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1 stall for 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lw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➜ add</a:t>
            </a:r>
          </a:p>
        </p:txBody>
      </p:sp>
      <p:sp>
        <p:nvSpPr>
          <p:cNvPr id="10" name="Line 88"/>
          <p:cNvSpPr>
            <a:spLocks noChangeShapeType="1"/>
          </p:cNvSpPr>
          <p:nvPr/>
        </p:nvSpPr>
        <p:spPr bwMode="auto">
          <a:xfrm flipH="1">
            <a:off x="2286000" y="2667000"/>
            <a:ext cx="533400" cy="5334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11" name="Line 88"/>
          <p:cNvSpPr>
            <a:spLocks noChangeShapeType="1"/>
          </p:cNvSpPr>
          <p:nvPr/>
        </p:nvSpPr>
        <p:spPr bwMode="auto">
          <a:xfrm flipH="1">
            <a:off x="2590800" y="2971800"/>
            <a:ext cx="152400" cy="2286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35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99A5F84C-2204-FF49-91CD-6B67AB49052E}" type="slidenum">
              <a:rPr lang="en-US" sz="1400" smtClean="0">
                <a:latin typeface="Calibri" pitchFamily="34" charset="0"/>
              </a:rPr>
              <a:pPr algn="r">
                <a:buClrTx/>
                <a:buFontTx/>
                <a:buNone/>
                <a:defRPr/>
              </a:pPr>
              <a:t>9</a:t>
            </a:fld>
            <a:endParaRPr lang="en-US" sz="1400" dirty="0">
              <a:latin typeface="Calibri" pitchFamily="34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74675" y="198438"/>
            <a:ext cx="80010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b="1" dirty="0">
                <a:latin typeface="Calibri" pitchFamily="34" charset="0"/>
              </a:rPr>
              <a:t>Calculating performance with control hazards (speculate and squash)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66738" y="1828800"/>
            <a:ext cx="85772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200" dirty="0">
                <a:latin typeface="Calibri" pitchFamily="34" charset="0"/>
              </a:rPr>
              <a:t>How many cycles are saved if you perform speculate and squash for the following code (assume that branches are predicted to be not taken)?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200" dirty="0">
                <a:latin typeface="Calibri" pitchFamily="34" charset="0"/>
              </a:rPr>
              <a:t>Assume the branch is taken: How many cycles to execute this code?</a:t>
            </a:r>
          </a:p>
          <a:p>
            <a:pPr marL="0" indent="0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endParaRPr lang="en-US" sz="22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  <a:defRPr/>
            </a:pPr>
            <a:r>
              <a:rPr lang="en-US" sz="2200" dirty="0">
                <a:latin typeface="Calibri" pitchFamily="34" charset="0"/>
              </a:rPr>
              <a:t>Assume the branch is not taken: How many cycles execute this code?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20988" y="2590800"/>
            <a:ext cx="1857375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   	1  2  3</a:t>
            </a:r>
          </a:p>
          <a:p>
            <a:pPr>
              <a:buClrTx/>
              <a:buFontTx/>
              <a:buNone/>
              <a:defRPr/>
            </a:pPr>
            <a:r>
              <a:rPr lang="en-US" b="1" dirty="0" err="1">
                <a:solidFill>
                  <a:srgbClr val="0000FF"/>
                </a:solidFill>
                <a:latin typeface="Calibri" pitchFamily="34" charset="0"/>
              </a:rPr>
              <a:t>beq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 	1  5  1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nor	6  4  1</a:t>
            </a:r>
          </a:p>
          <a:p>
            <a:pPr>
              <a:buClrTx/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add	3  4  5</a:t>
            </a:r>
          </a:p>
        </p:txBody>
      </p:sp>
    </p:spTree>
    <p:extLst>
      <p:ext uri="{BB962C8B-B14F-4D97-AF65-F5344CB8AC3E}">
        <p14:creationId xmlns:p14="http://schemas.microsoft.com/office/powerpoint/2010/main" val="6880630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Narrow"/>
        <a:ea typeface="ＭＳ Ｐゴシック"/>
        <a:cs typeface="Arial"/>
      </a:majorFont>
      <a:minorFont>
        <a:latin typeface="Arial Narrow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11822</TotalTime>
  <Words>1685</Words>
  <Application>Microsoft Macintosh PowerPoint</Application>
  <PresentationFormat>全屏显示(4:3)</PresentationFormat>
  <Paragraphs>368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2_Binary Decision Diagrams</vt:lpstr>
      <vt:lpstr>1_Binary Decision Diagrams</vt:lpstr>
      <vt:lpstr>3_Binary Decision Diagrams</vt:lpstr>
      <vt:lpstr>4_Binary Decision Diagrams</vt:lpstr>
      <vt:lpstr>11_Binary Decision Diagrams</vt:lpstr>
      <vt:lpstr>Binary Decision Diagrams</vt:lpstr>
      <vt:lpstr>Office Theme</vt:lpstr>
      <vt:lpstr>5_Binary Decision Diagrams</vt:lpstr>
      <vt:lpstr>16. Basic Processor Design – Exceptions and Pipeline Performance</vt:lpstr>
      <vt:lpstr>Building with Pipelines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botao xiong</cp:lastModifiedBy>
  <cp:revision>357</cp:revision>
  <cp:lastPrinted>2019-06-05T04:02:10Z</cp:lastPrinted>
  <dcterms:created xsi:type="dcterms:W3CDTF">2000-12-30T19:45:20Z</dcterms:created>
  <dcterms:modified xsi:type="dcterms:W3CDTF">2020-10-31T04:42:00Z</dcterms:modified>
</cp:coreProperties>
</file>