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13"/>
  </p:notesMasterIdLst>
  <p:handoutMasterIdLst>
    <p:handoutMasterId r:id="rId14"/>
  </p:handoutMasterIdLst>
  <p:sldIdLst>
    <p:sldId id="877" r:id="rId2"/>
    <p:sldId id="817" r:id="rId3"/>
    <p:sldId id="861" r:id="rId4"/>
    <p:sldId id="863" r:id="rId5"/>
    <p:sldId id="862" r:id="rId6"/>
    <p:sldId id="864" r:id="rId7"/>
    <p:sldId id="879" r:id="rId8"/>
    <p:sldId id="880" r:id="rId9"/>
    <p:sldId id="865" r:id="rId10"/>
    <p:sldId id="828" r:id="rId11"/>
    <p:sldId id="829" r:id="rId12"/>
  </p:sldIdLst>
  <p:sldSz cx="9144000" cy="6858000" type="letter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pitchFamily="-1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pitchFamily="-1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pitchFamily="-1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pitchFamily="-1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pitchFamily="-1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accent1"/>
        </a:solidFill>
        <a:latin typeface="Arial" pitchFamily="-1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accent1"/>
        </a:solidFill>
        <a:latin typeface="Arial" pitchFamily="-1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accent1"/>
        </a:solidFill>
        <a:latin typeface="Arial" pitchFamily="-1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accent1"/>
        </a:solidFill>
        <a:latin typeface="Arial" pitchFamily="-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D5D5"/>
    <a:srgbClr val="867A4A"/>
    <a:srgbClr val="FF0909"/>
    <a:srgbClr val="52F4C2"/>
    <a:srgbClr val="000000"/>
    <a:srgbClr val="6B02FF"/>
    <a:srgbClr val="005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2701"/>
  </p:normalViewPr>
  <p:slideViewPr>
    <p:cSldViewPr snapToObjects="1">
      <p:cViewPr varScale="1">
        <p:scale>
          <a:sx n="98" d="100"/>
          <a:sy n="98" d="100"/>
        </p:scale>
        <p:origin x="-194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5" d="100"/>
        <a:sy n="245" d="100"/>
      </p:scale>
      <p:origin x="0" y="8928"/>
    </p:cViewPr>
  </p:sorterViewPr>
  <p:notesViewPr>
    <p:cSldViewPr snapToObjects="1">
      <p:cViewPr varScale="1">
        <p:scale>
          <a:sx n="72" d="100"/>
          <a:sy n="72" d="100"/>
        </p:scale>
        <p:origin x="-1488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3527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5700" y="587375"/>
            <a:ext cx="4559300" cy="3416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15938" y="4343400"/>
            <a:ext cx="5910262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We want this to be in font 11 and justify.</a:t>
            </a:r>
          </a:p>
        </p:txBody>
      </p:sp>
    </p:spTree>
    <p:extLst>
      <p:ext uri="{BB962C8B-B14F-4D97-AF65-F5344CB8AC3E}">
        <p14:creationId xmlns:p14="http://schemas.microsoft.com/office/powerpoint/2010/main" val="29912911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just" rtl="0" eaLnBrk="0" fontAlgn="base" hangingPunct="0">
      <a:lnSpc>
        <a:spcPct val="90000"/>
      </a:lnSpc>
      <a:spcBef>
        <a:spcPct val="4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37931725" indent="-3747452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  <p:sp>
        <p:nvSpPr>
          <p:cNvPr id="81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Like Noah’s ark the instructions come in 2 by</a:t>
            </a:r>
            <a:r>
              <a:rPr lang="en-US" baseline="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two.</a:t>
            </a:r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17" name="Rectangle 65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1618" name="Rectangle 66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CIS 501: Comp. Arch.  |  Dr. Joseph </a:t>
            </a:r>
            <a:r>
              <a:rPr lang="en-US" dirty="0" err="1"/>
              <a:t>Devietti</a:t>
            </a:r>
            <a:r>
              <a:rPr lang="en-US" dirty="0"/>
              <a:t>  |  Superscalar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1DC715-E052-A54D-AECE-A4748ACE7C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CIS 501: Comp. Arch.  |  Dr. Joseph </a:t>
            </a:r>
            <a:r>
              <a:rPr lang="en-US" dirty="0" err="1"/>
              <a:t>Devietti</a:t>
            </a:r>
            <a:r>
              <a:rPr lang="en-US" dirty="0"/>
              <a:t>  |  Superscalar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58A88D-F9DB-A148-9506-A7F7EAE6CEFF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228600"/>
            <a:ext cx="21336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62484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CIS 501: Comp. Arch.  |  Dr. Joseph </a:t>
            </a:r>
            <a:r>
              <a:rPr lang="en-US" dirty="0" err="1"/>
              <a:t>Devietti</a:t>
            </a:r>
            <a:r>
              <a:rPr lang="en-US" dirty="0"/>
              <a:t>  |  Superscalar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01F316-D3B6-4249-91E5-D769B56B61F6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CIS 501: Comp. Arch.  |  Dr. Joseph </a:t>
            </a:r>
            <a:r>
              <a:rPr lang="en-US" dirty="0" err="1"/>
              <a:t>Devietti</a:t>
            </a:r>
            <a:r>
              <a:rPr lang="en-US" dirty="0"/>
              <a:t>  |  Superscalar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4BB7F0-86DC-5D4D-B591-04837E4A5796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CIS 501: Comp. Arch.  |  Dr. Joseph </a:t>
            </a:r>
            <a:r>
              <a:rPr lang="en-US" dirty="0" err="1"/>
              <a:t>Devietti</a:t>
            </a:r>
            <a:r>
              <a:rPr lang="en-US" dirty="0"/>
              <a:t>  |  Superscalar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5E33ED-E8F4-7E45-9DE7-85B0759174A2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91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91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CIS 501: Comp. Arch.  |  Dr. Joseph </a:t>
            </a:r>
            <a:r>
              <a:rPr lang="en-US" dirty="0" err="1"/>
              <a:t>Devietti</a:t>
            </a:r>
            <a:r>
              <a:rPr lang="en-US" dirty="0"/>
              <a:t>  |  Superscalar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0FDF31-8836-3D46-935B-C344F87FE4A5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CIS 501: Comp. Arch.  |  Dr. Joseph </a:t>
            </a:r>
            <a:r>
              <a:rPr lang="en-US" dirty="0" err="1"/>
              <a:t>Devietti</a:t>
            </a:r>
            <a:r>
              <a:rPr lang="en-US" dirty="0"/>
              <a:t>  |  Superscalar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6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5FF2AB-481E-174E-B65E-B40B7F6F9306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CIS 501: Comp. Arch.  |  Dr. Joseph </a:t>
            </a:r>
            <a:r>
              <a:rPr lang="en-US" dirty="0" err="1"/>
              <a:t>Devietti</a:t>
            </a:r>
            <a:r>
              <a:rPr lang="en-US" dirty="0"/>
              <a:t>  |  Superscalar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787A85-CB08-6940-8CD4-51B726638197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CIS 501: Comp. Arch.  |  Dr. Joseph </a:t>
            </a:r>
            <a:r>
              <a:rPr lang="en-US" dirty="0" err="1"/>
              <a:t>Devietti</a:t>
            </a:r>
            <a:r>
              <a:rPr lang="en-US" dirty="0"/>
              <a:t>  |  Superscalar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437FD5-5A7C-AE4A-9F1E-AF41AB2A350D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CIS 501: Comp. Arch.  |  Dr. Joseph </a:t>
            </a:r>
            <a:r>
              <a:rPr lang="en-US" dirty="0" err="1"/>
              <a:t>Devietti</a:t>
            </a:r>
            <a:r>
              <a:rPr lang="en-US" dirty="0"/>
              <a:t>  |  Superscalar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AC3BD4-3161-DA4F-914A-A9DCBFD3974D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CIS 501: Comp. Arch.  |  Dr. Joseph </a:t>
            </a:r>
            <a:r>
              <a:rPr lang="en-US" dirty="0" err="1"/>
              <a:t>Devietti</a:t>
            </a:r>
            <a:r>
              <a:rPr lang="en-US" dirty="0"/>
              <a:t>  |  Superscalar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1C4442-325B-D243-862B-D64B7A127178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228600"/>
            <a:ext cx="8001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6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0593" name="Rectangle 6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" y="6400800"/>
            <a:ext cx="571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00"/>
                </a:solidFill>
                <a:latin typeface="Tahoma" charset="0"/>
              </a:defRPr>
            </a:lvl1pPr>
          </a:lstStyle>
          <a:p>
            <a:pPr>
              <a:defRPr/>
            </a:pPr>
            <a:r>
              <a:rPr lang="en-US" dirty="0"/>
              <a:t>CIS 501: Comp. Arch.  |  Dr. Joseph </a:t>
            </a:r>
            <a:r>
              <a:rPr lang="en-US" dirty="0" err="1"/>
              <a:t>Devietti</a:t>
            </a:r>
            <a:r>
              <a:rPr lang="en-US" dirty="0"/>
              <a:t>  |  Superscalar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0594" name="Rectangle 6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00"/>
                </a:solidFill>
                <a:latin typeface="Tahoma" charset="0"/>
              </a:defRPr>
            </a:lvl1pPr>
          </a:lstStyle>
          <a:p>
            <a:pPr>
              <a:defRPr/>
            </a:pPr>
            <a:fld id="{F31E77CE-4B08-F64C-A4C9-D9686E4F1135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150595" name="Line 67"/>
          <p:cNvSpPr>
            <a:spLocks noChangeShapeType="1"/>
          </p:cNvSpPr>
          <p:nvPr userDrawn="1"/>
        </p:nvSpPr>
        <p:spPr bwMode="auto">
          <a:xfrm>
            <a:off x="304800" y="914400"/>
            <a:ext cx="8534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B02FF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B02FF"/>
          </a:solidFill>
          <a:latin typeface="Tahoma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B02FF"/>
          </a:solidFill>
          <a:latin typeface="Tahoma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B02FF"/>
          </a:solidFill>
          <a:latin typeface="Tahoma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B02FF"/>
          </a:solidFill>
          <a:latin typeface="Tahoma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6B02FF"/>
          </a:solidFill>
          <a:latin typeface="Tahoma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6B02FF"/>
          </a:solidFill>
          <a:latin typeface="Tahoma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6B02FF"/>
          </a:solidFill>
          <a:latin typeface="Tahoma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6B02FF"/>
          </a:solidFill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30305"/>
        </a:buClr>
        <a:buChar char="•"/>
        <a:defRPr sz="2400">
          <a:solidFill>
            <a:srgbClr val="030305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30305"/>
        </a:buClr>
        <a:buChar char="•"/>
        <a:defRPr sz="2000">
          <a:solidFill>
            <a:srgbClr val="030305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30305"/>
        </a:buClr>
        <a:buChar char="•"/>
        <a:defRPr sz="2000">
          <a:solidFill>
            <a:srgbClr val="030305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30305"/>
        </a:buClr>
        <a:buChar char="•"/>
        <a:defRPr sz="2000">
          <a:solidFill>
            <a:srgbClr val="030305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30305"/>
        </a:buClr>
        <a:buChar char="•"/>
        <a:defRPr sz="2000">
          <a:solidFill>
            <a:srgbClr val="030305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30305"/>
        </a:buClr>
        <a:buChar char="•"/>
        <a:defRPr sz="2000">
          <a:solidFill>
            <a:srgbClr val="030305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30305"/>
        </a:buClr>
        <a:buChar char="•"/>
        <a:defRPr sz="2000">
          <a:solidFill>
            <a:srgbClr val="030305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30305"/>
        </a:buClr>
        <a:buChar char="•"/>
        <a:defRPr sz="2000">
          <a:solidFill>
            <a:srgbClr val="030305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30305"/>
        </a:buClr>
        <a:buChar char="•"/>
        <a:defRPr sz="2000">
          <a:solidFill>
            <a:srgbClr val="030305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CIS 501: Comp. Arch.  |  Dr. Joseph </a:t>
            </a:r>
            <a:r>
              <a:rPr lang="en-US" dirty="0" err="1"/>
              <a:t>Devietti</a:t>
            </a:r>
            <a:r>
              <a:rPr lang="en-US" dirty="0"/>
              <a:t>  |  Superscalar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23CBC7-3C77-1446-BF6B-F6597497D44C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95325" y="1973263"/>
            <a:ext cx="7827963" cy="1149350"/>
          </a:xfrm>
          <a:noFill/>
        </p:spPr>
        <p:txBody>
          <a:bodyPr wrap="none" lIns="63500" tIns="25400" rIns="63500" bIns="25400" anchor="ctr">
            <a:noAutofit/>
          </a:bodyPr>
          <a:lstStyle/>
          <a:p>
            <a:pPr eaLnBrk="1" hangingPunct="1"/>
            <a:r>
              <a:rPr lang="en-US" dirty="0"/>
              <a:t>CIS </a:t>
            </a:r>
            <a:r>
              <a:rPr lang="en-US" dirty="0">
                <a:latin typeface="Tahoma" pitchFamily="-84" charset="0"/>
              </a:rPr>
              <a:t>501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ea typeface="ＭＳ Ｐゴシック" pitchFamily="26" charset="-128"/>
                <a:cs typeface="ＭＳ Ｐゴシック" pitchFamily="26" charset="-128"/>
              </a:rPr>
              <a:t>Computer Organization and Design</a:t>
            </a:r>
            <a:endParaRPr lang="en-US" dirty="0"/>
          </a:p>
        </p:txBody>
      </p:sp>
      <p:sp>
        <p:nvSpPr>
          <p:cNvPr id="717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228600" y="3886200"/>
            <a:ext cx="8610600" cy="860425"/>
          </a:xfrm>
          <a:noFill/>
        </p:spPr>
        <p:txBody>
          <a:bodyPr lIns="63500" tIns="25400" rIns="63500" bIns="25400">
            <a:spAutoFit/>
          </a:bodyPr>
          <a:lstStyle/>
          <a:p>
            <a:pPr marL="203200" indent="-203200" eaLnBrk="1" hangingPunct="1"/>
            <a:r>
              <a:rPr lang="en-US" dirty="0"/>
              <a:t>Unit 9: Superscalar Pipelines</a:t>
            </a:r>
          </a:p>
          <a:p>
            <a:pPr marL="203200" indent="-203200" eaLnBrk="1" hangingPunct="1"/>
            <a:endParaRPr lang="en-US" dirty="0"/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762000" y="4724400"/>
            <a:ext cx="7620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Slides developed by M. Martin, A. Roth, C.J. Taylor and Benedict Brown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at the University of Pennsylvania 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with sources that included University of Wisconsin slides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by Mark Hill, </a:t>
            </a:r>
            <a:r>
              <a:rPr lang="en-US" sz="1600" dirty="0" err="1">
                <a:solidFill>
                  <a:srgbClr val="000000"/>
                </a:solidFill>
              </a:rPr>
              <a:t>Guri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Sohi</a:t>
            </a:r>
            <a:r>
              <a:rPr lang="en-US" sz="1600" dirty="0">
                <a:solidFill>
                  <a:srgbClr val="000000"/>
                </a:solidFill>
              </a:rPr>
              <a:t>, Jim Smith, and David Wood.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Tahoma" pitchFamily="-1" charset="0"/>
              </a:rPr>
              <a:t>CIS 501: Comp. Arch.  |  Dr. Joseph </a:t>
            </a:r>
            <a:r>
              <a:rPr lang="en-US" dirty="0" err="1">
                <a:latin typeface="Tahoma" pitchFamily="-1" charset="0"/>
              </a:rPr>
              <a:t>Devietti</a:t>
            </a:r>
            <a:r>
              <a:rPr lang="en-US" dirty="0">
                <a:latin typeface="Tahoma" pitchFamily="-1" charset="0"/>
              </a:rPr>
              <a:t>  |  Superscalar</a:t>
            </a:r>
            <a:endParaRPr lang="en-US" dirty="0">
              <a:solidFill>
                <a:schemeClr val="tx1"/>
              </a:solidFill>
              <a:latin typeface="Tahoma" pitchFamily="-1" charset="0"/>
            </a:endParaRPr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3BDB4A4-CB99-2243-998D-E28B040096AA}" type="slidenum">
              <a:rPr lang="en-US" smtClean="0">
                <a:latin typeface="Tahoma" pitchFamily="-1" charset="0"/>
              </a:rPr>
              <a:pPr/>
              <a:t>10</a:t>
            </a:fld>
            <a:endParaRPr lang="en-US">
              <a:solidFill>
                <a:schemeClr val="tx1"/>
              </a:solidFill>
              <a:latin typeface="Tahoma" pitchFamily="-1" charset="0"/>
            </a:endParaRP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" charset="-128"/>
                <a:cs typeface="ＭＳ Ｐゴシック" pitchFamily="-1" charset="-128"/>
              </a:rPr>
              <a:t>Superscalar Challenges - Front End</a:t>
            </a:r>
          </a:p>
        </p:txBody>
      </p:sp>
      <p:sp>
        <p:nvSpPr>
          <p:cNvPr id="4198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pitchFamily="-1" charset="-128"/>
                <a:cs typeface="ＭＳ Ｐゴシック" pitchFamily="-1" charset="-128"/>
              </a:rPr>
              <a:t>Superscalar instruction fetch</a:t>
            </a:r>
            <a:endParaRPr lang="en-US" dirty="0">
              <a:ea typeface="ＭＳ Ｐゴシック" pitchFamily="-1" charset="-128"/>
              <a:cs typeface="ＭＳ Ｐゴシック" pitchFamily="-1" charset="-128"/>
            </a:endParaRPr>
          </a:p>
          <a:p>
            <a:pPr lvl="1" eaLnBrk="1" hangingPunct="1"/>
            <a:r>
              <a:rPr lang="en-US" dirty="0"/>
              <a:t>Modest: fetch multiple instructions per cycle</a:t>
            </a:r>
          </a:p>
          <a:p>
            <a:pPr lvl="1" eaLnBrk="1" hangingPunct="1"/>
            <a:r>
              <a:rPr lang="en-US" dirty="0"/>
              <a:t>Aggressive: buffer instructions and/or predict multiple branches</a:t>
            </a:r>
          </a:p>
          <a:p>
            <a:pPr eaLnBrk="1" hangingPunct="1"/>
            <a:r>
              <a:rPr lang="en-US" b="1" dirty="0">
                <a:ea typeface="ＭＳ Ｐゴシック" pitchFamily="-1" charset="-128"/>
                <a:cs typeface="ＭＳ Ｐゴシック" pitchFamily="-1" charset="-128"/>
              </a:rPr>
              <a:t>Superscalar instruction decode</a:t>
            </a:r>
            <a:endParaRPr lang="en-US" dirty="0">
              <a:ea typeface="ＭＳ Ｐゴシック" pitchFamily="-1" charset="-128"/>
              <a:cs typeface="ＭＳ Ｐゴシック" pitchFamily="-1" charset="-128"/>
            </a:endParaRPr>
          </a:p>
          <a:p>
            <a:pPr lvl="1" eaLnBrk="1" hangingPunct="1"/>
            <a:r>
              <a:rPr lang="en-US" dirty="0"/>
              <a:t>Replicate decoders</a:t>
            </a:r>
          </a:p>
          <a:p>
            <a:pPr eaLnBrk="1" hangingPunct="1"/>
            <a:r>
              <a:rPr lang="en-US" b="1" dirty="0">
                <a:ea typeface="ＭＳ Ｐゴシック" pitchFamily="-1" charset="-128"/>
                <a:cs typeface="ＭＳ Ｐゴシック" pitchFamily="-1" charset="-128"/>
              </a:rPr>
              <a:t>Superscalar instruction issue</a:t>
            </a:r>
            <a:endParaRPr lang="en-US" dirty="0">
              <a:ea typeface="ＭＳ Ｐゴシック" pitchFamily="-1" charset="-128"/>
              <a:cs typeface="ＭＳ Ｐゴシック" pitchFamily="-1" charset="-128"/>
            </a:endParaRPr>
          </a:p>
          <a:p>
            <a:pPr lvl="1" eaLnBrk="1" hangingPunct="1"/>
            <a:r>
              <a:rPr lang="en-US" dirty="0"/>
              <a:t>Determine when instructions can proceed in parallel</a:t>
            </a:r>
          </a:p>
          <a:p>
            <a:pPr lvl="1" eaLnBrk="1" hangingPunct="1"/>
            <a:r>
              <a:rPr lang="en-US" dirty="0"/>
              <a:t>More complex stall logic - order </a:t>
            </a:r>
            <a:r>
              <a:rPr lang="en-US" b="1" dirty="0"/>
              <a:t>N</a:t>
            </a:r>
            <a:r>
              <a:rPr lang="en-US" b="1" baseline="30000" dirty="0"/>
              <a:t>2</a:t>
            </a:r>
            <a:r>
              <a:rPr lang="en-US" dirty="0"/>
              <a:t> for </a:t>
            </a:r>
            <a:r>
              <a:rPr lang="en-US" i="1" dirty="0"/>
              <a:t>N</a:t>
            </a:r>
            <a:r>
              <a:rPr lang="en-US" dirty="0"/>
              <a:t>-wide machine</a:t>
            </a:r>
          </a:p>
          <a:p>
            <a:pPr lvl="1" eaLnBrk="1" hangingPunct="1"/>
            <a:r>
              <a:rPr lang="en-US" dirty="0"/>
              <a:t>Not all combinations of types of instructions possible</a:t>
            </a:r>
          </a:p>
          <a:p>
            <a:pPr eaLnBrk="1" hangingPunct="1"/>
            <a:r>
              <a:rPr lang="en-US" b="1" dirty="0">
                <a:ea typeface="ＭＳ Ｐゴシック" pitchFamily="-1" charset="-128"/>
                <a:cs typeface="ＭＳ Ｐゴシック" pitchFamily="-1" charset="-128"/>
              </a:rPr>
              <a:t>Superscalar register read</a:t>
            </a:r>
            <a:endParaRPr lang="en-US" dirty="0">
              <a:ea typeface="ＭＳ Ｐゴシック" pitchFamily="-1" charset="-128"/>
              <a:cs typeface="ＭＳ Ｐゴシック" pitchFamily="-1" charset="-128"/>
            </a:endParaRPr>
          </a:p>
          <a:p>
            <a:pPr lvl="1" eaLnBrk="1" hangingPunct="1"/>
            <a:r>
              <a:rPr lang="en-US" dirty="0"/>
              <a:t>Port for each register read (4-wide superscalar </a:t>
            </a:r>
            <a:r>
              <a:rPr lang="en-US" dirty="0" err="1">
                <a:sym typeface="Wingdings" pitchFamily="-1" charset="2"/>
              </a:rPr>
              <a:t></a:t>
            </a:r>
            <a:r>
              <a:rPr lang="en-US" dirty="0">
                <a:sym typeface="Wingdings" pitchFamily="-1" charset="2"/>
              </a:rPr>
              <a:t> 8 read “ports”)</a:t>
            </a:r>
            <a:endParaRPr lang="en-US" dirty="0"/>
          </a:p>
          <a:p>
            <a:pPr lvl="1" eaLnBrk="1" hangingPunct="1"/>
            <a:r>
              <a:rPr lang="en-US" dirty="0">
                <a:ea typeface="ＭＳ Ｐゴシック" pitchFamily="-1" charset="-128"/>
              </a:rPr>
              <a:t>Each port needs its own set of address and data wires</a:t>
            </a:r>
          </a:p>
          <a:p>
            <a:pPr lvl="2" eaLnBrk="1" hangingPunct="1"/>
            <a:r>
              <a:rPr lang="en-US" dirty="0">
                <a:ea typeface="ＭＳ Ｐゴシック" pitchFamily="-1" charset="-128"/>
              </a:rPr>
              <a:t>Latency &amp; area </a:t>
            </a:r>
            <a:r>
              <a:rPr lang="en-US" dirty="0" err="1">
                <a:ea typeface="ＭＳ Ｐゴシック" pitchFamily="-1" charset="-128"/>
                <a:sym typeface="Symbol" pitchFamily="-1" charset="2"/>
              </a:rPr>
              <a:t></a:t>
            </a:r>
            <a:r>
              <a:rPr lang="en-US" dirty="0">
                <a:ea typeface="ＭＳ Ｐゴシック" pitchFamily="-1" charset="-128"/>
                <a:sym typeface="Symbol" pitchFamily="-1" charset="2"/>
              </a:rPr>
              <a:t> </a:t>
            </a:r>
            <a:r>
              <a:rPr lang="en-US" dirty="0">
                <a:ea typeface="ＭＳ Ｐゴシック" pitchFamily="-1" charset="-128"/>
              </a:rPr>
              <a:t>#ports</a:t>
            </a:r>
            <a:r>
              <a:rPr lang="en-US" baseline="30000" dirty="0">
                <a:ea typeface="ＭＳ Ｐゴシック" pitchFamily="-1" charset="-128"/>
              </a:rPr>
              <a:t>2</a:t>
            </a:r>
            <a:endParaRPr lang="en-US" dirty="0">
              <a:ea typeface="ＭＳ Ｐゴシック" pitchFamily="-1" charset="-128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Tahoma" pitchFamily="-1" charset="0"/>
              </a:rPr>
              <a:t>CIS 501: Comp. Arch.  |  Dr. Joseph </a:t>
            </a:r>
            <a:r>
              <a:rPr lang="en-US" dirty="0" err="1">
                <a:latin typeface="Tahoma" pitchFamily="-1" charset="0"/>
              </a:rPr>
              <a:t>Devietti</a:t>
            </a:r>
            <a:r>
              <a:rPr lang="en-US" dirty="0">
                <a:latin typeface="Tahoma" pitchFamily="-1" charset="0"/>
              </a:rPr>
              <a:t>  |  Superscalar</a:t>
            </a:r>
            <a:endParaRPr lang="en-US" dirty="0">
              <a:solidFill>
                <a:schemeClr val="tx1"/>
              </a:solidFill>
              <a:latin typeface="Tahoma" pitchFamily="-1" charset="0"/>
            </a:endParaRPr>
          </a:p>
        </p:txBody>
      </p:sp>
      <p:sp>
        <p:nvSpPr>
          <p:cNvPr id="440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1701A91-78DD-4D44-BC86-2E0AD9847372}" type="slidenum">
              <a:rPr lang="en-US" smtClean="0">
                <a:latin typeface="Tahoma" pitchFamily="-1" charset="0"/>
              </a:rPr>
              <a:pPr/>
              <a:t>11</a:t>
            </a:fld>
            <a:endParaRPr lang="en-US">
              <a:solidFill>
                <a:schemeClr val="tx1"/>
              </a:solidFill>
              <a:latin typeface="Tahoma" pitchFamily="-1" charset="0"/>
            </a:endParaRPr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" charset="-128"/>
                <a:cs typeface="ＭＳ Ｐゴシック" pitchFamily="-1" charset="-128"/>
              </a:rPr>
              <a:t>Superscalar Challenges - Back End</a:t>
            </a:r>
          </a:p>
        </p:txBody>
      </p:sp>
      <p:sp>
        <p:nvSpPr>
          <p:cNvPr id="4403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pitchFamily="-1" charset="-128"/>
                <a:cs typeface="ＭＳ Ｐゴシック" pitchFamily="-1" charset="-128"/>
              </a:rPr>
              <a:t>Superscalar instruction execution</a:t>
            </a:r>
            <a:endParaRPr lang="en-US" dirty="0">
              <a:ea typeface="ＭＳ Ｐゴシック" pitchFamily="-1" charset="-128"/>
              <a:cs typeface="ＭＳ Ｐゴシック" pitchFamily="-1" charset="-128"/>
            </a:endParaRPr>
          </a:p>
          <a:p>
            <a:pPr lvl="1" eaLnBrk="1" hangingPunct="1"/>
            <a:r>
              <a:rPr lang="en-US" dirty="0"/>
              <a:t>Replicate arithmetic units (but not all, for example, integer divider)</a:t>
            </a:r>
          </a:p>
          <a:p>
            <a:pPr lvl="1" eaLnBrk="1" hangingPunct="1"/>
            <a:r>
              <a:rPr lang="en-US" dirty="0"/>
              <a:t>Perhaps multiple cache ports (slower access, higher energy)</a:t>
            </a:r>
          </a:p>
          <a:p>
            <a:pPr lvl="2" eaLnBrk="1" hangingPunct="1"/>
            <a:r>
              <a:rPr lang="en-US" dirty="0"/>
              <a:t>Only for 4-wide or larger (why? only ~35% are load/store </a:t>
            </a:r>
            <a:r>
              <a:rPr lang="en-US" dirty="0" err="1"/>
              <a:t>insn</a:t>
            </a:r>
            <a:r>
              <a:rPr lang="en-US" dirty="0"/>
              <a:t>)</a:t>
            </a:r>
          </a:p>
          <a:p>
            <a:pPr eaLnBrk="1" hangingPunct="1"/>
            <a:r>
              <a:rPr lang="en-US" b="1" dirty="0">
                <a:ea typeface="ＭＳ Ｐゴシック" pitchFamily="-1" charset="-128"/>
                <a:cs typeface="ＭＳ Ｐゴシック" pitchFamily="-1" charset="-128"/>
              </a:rPr>
              <a:t>Superscalar bypass paths</a:t>
            </a:r>
            <a:endParaRPr lang="en-US" dirty="0">
              <a:ea typeface="ＭＳ Ｐゴシック" pitchFamily="-1" charset="-128"/>
              <a:cs typeface="ＭＳ Ｐゴシック" pitchFamily="-1" charset="-128"/>
            </a:endParaRPr>
          </a:p>
          <a:p>
            <a:pPr lvl="1" eaLnBrk="1" hangingPunct="1"/>
            <a:r>
              <a:rPr lang="en-US" dirty="0"/>
              <a:t>More possible sources for data values</a:t>
            </a:r>
          </a:p>
          <a:p>
            <a:pPr lvl="1" eaLnBrk="1" hangingPunct="1"/>
            <a:r>
              <a:rPr lang="en-US" dirty="0"/>
              <a:t>Order (N</a:t>
            </a:r>
            <a:r>
              <a:rPr lang="en-US" baseline="30000" dirty="0"/>
              <a:t>2</a:t>
            </a:r>
            <a:r>
              <a:rPr lang="en-US" dirty="0"/>
              <a:t> * P)</a:t>
            </a:r>
            <a:r>
              <a:rPr lang="en-US" baseline="30000" dirty="0"/>
              <a:t> </a:t>
            </a:r>
            <a:r>
              <a:rPr lang="en-US" dirty="0"/>
              <a:t>for </a:t>
            </a:r>
            <a:r>
              <a:rPr lang="en-US" i="1" dirty="0"/>
              <a:t>N</a:t>
            </a:r>
            <a:r>
              <a:rPr lang="en-US" dirty="0"/>
              <a:t>-wide machine with execute pipeline depth </a:t>
            </a:r>
            <a:r>
              <a:rPr lang="en-US" i="1" dirty="0"/>
              <a:t>P</a:t>
            </a:r>
          </a:p>
          <a:p>
            <a:pPr eaLnBrk="1" hangingPunct="1"/>
            <a:r>
              <a:rPr lang="en-US" b="1" dirty="0">
                <a:ea typeface="ＭＳ Ｐゴシック" pitchFamily="-1" charset="-128"/>
                <a:cs typeface="ＭＳ Ｐゴシック" pitchFamily="-1" charset="-128"/>
              </a:rPr>
              <a:t>Superscalar instruction register </a:t>
            </a:r>
            <a:r>
              <a:rPr lang="en-US" b="1" dirty="0" err="1">
                <a:ea typeface="ＭＳ Ｐゴシック" pitchFamily="-1" charset="-128"/>
                <a:cs typeface="ＭＳ Ｐゴシック" pitchFamily="-1" charset="-128"/>
              </a:rPr>
              <a:t>writeback</a:t>
            </a:r>
            <a:endParaRPr lang="en-US" dirty="0">
              <a:ea typeface="ＭＳ Ｐゴシック" pitchFamily="-1" charset="-128"/>
              <a:cs typeface="ＭＳ Ｐゴシック" pitchFamily="-1" charset="-128"/>
            </a:endParaRPr>
          </a:p>
          <a:p>
            <a:pPr lvl="1" eaLnBrk="1" hangingPunct="1"/>
            <a:r>
              <a:rPr lang="en-US" dirty="0"/>
              <a:t>One write port per instruction that writes a register</a:t>
            </a:r>
          </a:p>
          <a:p>
            <a:pPr lvl="1" eaLnBrk="1" hangingPunct="1"/>
            <a:r>
              <a:rPr lang="en-US" dirty="0"/>
              <a:t>Example, 4-wide superscalar </a:t>
            </a:r>
            <a:r>
              <a:rPr lang="en-US" dirty="0" err="1">
                <a:sym typeface="Wingdings" pitchFamily="-1" charset="2"/>
              </a:rPr>
              <a:t></a:t>
            </a:r>
            <a:r>
              <a:rPr lang="en-US" dirty="0">
                <a:sym typeface="Wingdings" pitchFamily="-1" charset="2"/>
              </a:rPr>
              <a:t> 4 write ports</a:t>
            </a:r>
            <a:endParaRPr lang="en-US" i="1" dirty="0"/>
          </a:p>
          <a:p>
            <a:pPr eaLnBrk="1" hangingPunct="1"/>
            <a:r>
              <a:rPr lang="en-US" b="1" dirty="0">
                <a:ea typeface="ＭＳ Ｐゴシック" pitchFamily="-1" charset="-128"/>
                <a:cs typeface="ＭＳ Ｐゴシック" pitchFamily="-1" charset="-128"/>
              </a:rPr>
              <a:t>Fundamental challenge:</a:t>
            </a:r>
          </a:p>
          <a:p>
            <a:pPr lvl="1" eaLnBrk="1" hangingPunct="1"/>
            <a:r>
              <a:rPr lang="en-US" dirty="0"/>
              <a:t>Amount of ILP (instruction-level parallelism) in the program</a:t>
            </a:r>
          </a:p>
          <a:p>
            <a:pPr lvl="1" eaLnBrk="1" hangingPunct="1"/>
            <a:r>
              <a:rPr lang="en-US" dirty="0"/>
              <a:t>Compiler must schedule code and extract parallelism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Tahoma" pitchFamily="-1" charset="0"/>
              </a:rPr>
              <a:t>CIS 501: Comp. Arch.  |  Dr. Joseph </a:t>
            </a:r>
            <a:r>
              <a:rPr lang="en-US" dirty="0" err="1">
                <a:latin typeface="Tahoma" pitchFamily="-1" charset="0"/>
              </a:rPr>
              <a:t>Devietti</a:t>
            </a:r>
            <a:r>
              <a:rPr lang="en-US" dirty="0">
                <a:latin typeface="Tahoma" pitchFamily="-1" charset="0"/>
              </a:rPr>
              <a:t>  |  Superscalar</a:t>
            </a:r>
            <a:endParaRPr lang="en-US" dirty="0">
              <a:solidFill>
                <a:schemeClr val="tx1"/>
              </a:solidFill>
              <a:latin typeface="Tahoma" pitchFamily="-1" charset="0"/>
            </a:endParaRP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074AE02-EB2A-3649-9F07-C741EDE6C589}" type="slidenum">
              <a:rPr lang="en-US">
                <a:latin typeface="Tahoma" pitchFamily="-1" charset="0"/>
              </a:rPr>
              <a:pPr/>
              <a:t>2</a:t>
            </a:fld>
            <a:endParaRPr lang="en-US">
              <a:solidFill>
                <a:schemeClr val="tx1"/>
              </a:solidFill>
              <a:latin typeface="Tahoma" pitchFamily="-1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A Key Theme: Parallelism</a:t>
            </a:r>
          </a:p>
        </p:txBody>
      </p:sp>
      <p:sp>
        <p:nvSpPr>
          <p:cNvPr id="1741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Previously: pipeline-level parallelism</a:t>
            </a:r>
          </a:p>
          <a:p>
            <a:pPr lvl="1"/>
            <a:r>
              <a:rPr lang="en-US" dirty="0"/>
              <a:t>Work on execute of one instruction in parallel with decode of next </a:t>
            </a:r>
          </a:p>
          <a:p>
            <a:endParaRPr lang="en-US" dirty="0"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Next: instruction-level parallelism (ILP)</a:t>
            </a:r>
          </a:p>
          <a:p>
            <a:pPr lvl="1"/>
            <a:r>
              <a:rPr lang="en-US" dirty="0"/>
              <a:t>Execute multiple independent instructions fully in parallel</a:t>
            </a:r>
          </a:p>
          <a:p>
            <a:endParaRPr lang="en-US" dirty="0"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Then:</a:t>
            </a:r>
          </a:p>
          <a:p>
            <a:pPr lvl="1"/>
            <a:r>
              <a:rPr lang="en-US" dirty="0"/>
              <a:t>Static &amp; dynamic scheduling</a:t>
            </a:r>
          </a:p>
          <a:p>
            <a:pPr lvl="2"/>
            <a:r>
              <a:rPr lang="en-US" dirty="0">
                <a:ea typeface="ＭＳ Ｐゴシック" pitchFamily="-1" charset="-128"/>
              </a:rPr>
              <a:t>Extract much more ILP</a:t>
            </a:r>
          </a:p>
          <a:p>
            <a:pPr lvl="1"/>
            <a:r>
              <a:rPr lang="en-US" dirty="0"/>
              <a:t>Data-level parallelism (DLP)</a:t>
            </a:r>
          </a:p>
          <a:p>
            <a:pPr lvl="2"/>
            <a:r>
              <a:rPr lang="en-US" dirty="0">
                <a:ea typeface="ＭＳ Ｐゴシック" pitchFamily="-1" charset="-128"/>
              </a:rPr>
              <a:t>Single-instruction, multiple data (one </a:t>
            </a:r>
            <a:r>
              <a:rPr lang="en-US" dirty="0" err="1">
                <a:ea typeface="ＭＳ Ｐゴシック" pitchFamily="-1" charset="-128"/>
              </a:rPr>
              <a:t>insn</a:t>
            </a:r>
            <a:r>
              <a:rPr lang="en-US" dirty="0">
                <a:ea typeface="ＭＳ Ｐゴシック" pitchFamily="-1" charset="-128"/>
              </a:rPr>
              <a:t>., four 64-bit adds)</a:t>
            </a:r>
          </a:p>
          <a:p>
            <a:pPr lvl="1"/>
            <a:r>
              <a:rPr lang="en-US" dirty="0"/>
              <a:t>Thread-level parallelism (TLP)</a:t>
            </a:r>
          </a:p>
          <a:p>
            <a:pPr lvl="2"/>
            <a:r>
              <a:rPr lang="en-US" dirty="0">
                <a:ea typeface="ＭＳ Ｐゴシック" pitchFamily="-1" charset="-128"/>
              </a:rPr>
              <a:t>Multiple software threads running on multiple cores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" charset="-128"/>
                <a:cs typeface="ＭＳ Ｐゴシック" pitchFamily="-1" charset="-128"/>
              </a:rPr>
              <a:t>An Opportunity…</a:t>
            </a:r>
          </a:p>
        </p:txBody>
      </p:sp>
      <p:sp>
        <p:nvSpPr>
          <p:cNvPr id="25603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ＭＳ Ｐゴシック" pitchFamily="-1" charset="-128"/>
                <a:cs typeface="ＭＳ Ｐゴシック" pitchFamily="-1" charset="-128"/>
              </a:rPr>
              <a:t>But consider: </a:t>
            </a:r>
          </a:p>
          <a:p>
            <a:pPr lvl="1"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-1" charset="0"/>
              </a:rPr>
              <a:t>ADD r1, r2 -&gt; r3</a:t>
            </a:r>
          </a:p>
          <a:p>
            <a:pPr lvl="1"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-1" charset="0"/>
              </a:rPr>
              <a:t>ADD r4, r5 -&gt; r6</a:t>
            </a:r>
          </a:p>
          <a:p>
            <a:pPr lvl="1"/>
            <a:r>
              <a:rPr lang="en-US"/>
              <a:t>Why not execute them </a:t>
            </a:r>
            <a:r>
              <a:rPr lang="en-US" b="1" i="1"/>
              <a:t>at the same time</a:t>
            </a:r>
            <a:r>
              <a:rPr lang="en-US"/>
              <a:t>?  (We can!)</a:t>
            </a:r>
          </a:p>
          <a:p>
            <a:endParaRPr lang="en-US"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>
                <a:ea typeface="ＭＳ Ｐゴシック" pitchFamily="-1" charset="-128"/>
                <a:cs typeface="ＭＳ Ｐゴシック" pitchFamily="-1" charset="-128"/>
              </a:rPr>
              <a:t>What about:</a:t>
            </a:r>
          </a:p>
          <a:p>
            <a:pPr lvl="1"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-1" charset="0"/>
              </a:rPr>
              <a:t>ADD r1, r2 -&gt; r3</a:t>
            </a:r>
          </a:p>
          <a:p>
            <a:pPr lvl="1"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-1" charset="0"/>
              </a:rPr>
              <a:t>ADD r4, r3 -&gt; r6</a:t>
            </a:r>
          </a:p>
          <a:p>
            <a:pPr lvl="1"/>
            <a:r>
              <a:rPr lang="en-US"/>
              <a:t>In this case, </a:t>
            </a:r>
            <a:r>
              <a:rPr lang="en-US" b="1" i="1"/>
              <a:t>dependences </a:t>
            </a:r>
            <a:r>
              <a:rPr lang="en-US"/>
              <a:t>prevent parallel execution</a:t>
            </a:r>
          </a:p>
          <a:p>
            <a:pPr lvl="1"/>
            <a:endParaRPr lang="en-US"/>
          </a:p>
          <a:p>
            <a:r>
              <a:rPr lang="en-US">
                <a:ea typeface="ＭＳ Ｐゴシック" pitchFamily="-1" charset="-128"/>
                <a:cs typeface="ＭＳ Ｐゴシック" pitchFamily="-1" charset="-128"/>
              </a:rPr>
              <a:t>What about three instructions at a time?  </a:t>
            </a:r>
          </a:p>
          <a:p>
            <a:pPr lvl="1"/>
            <a:r>
              <a:rPr lang="en-US"/>
              <a:t>Or four instructions at a time?</a:t>
            </a:r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Tahoma" pitchFamily="-1" charset="0"/>
              </a:rPr>
              <a:t>CIS 501: Comp. Arch.  |  Dr. Joseph </a:t>
            </a:r>
            <a:r>
              <a:rPr lang="en-US" dirty="0" err="1">
                <a:latin typeface="Tahoma" pitchFamily="-1" charset="0"/>
              </a:rPr>
              <a:t>Devietti</a:t>
            </a:r>
            <a:r>
              <a:rPr lang="en-US" dirty="0">
                <a:latin typeface="Tahoma" pitchFamily="-1" charset="0"/>
              </a:rPr>
              <a:t>  |  Superscalar</a:t>
            </a:r>
            <a:endParaRPr lang="en-US" dirty="0">
              <a:solidFill>
                <a:schemeClr val="tx1"/>
              </a:solidFill>
              <a:latin typeface="Tahoma" pitchFamily="-1" charset="0"/>
            </a:endParaRPr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FDE1621-4C57-374B-960E-F0B0C86C201A}" type="slidenum">
              <a:rPr lang="en-US" smtClean="0">
                <a:latin typeface="Tahoma" pitchFamily="-1" charset="0"/>
              </a:rPr>
              <a:pPr/>
              <a:t>3</a:t>
            </a:fld>
            <a:endParaRPr lang="en-US">
              <a:solidFill>
                <a:schemeClr val="tx1"/>
              </a:solidFill>
              <a:latin typeface="Tahoma" pitchFamily="-1" charset="0"/>
            </a:endParaRPr>
          </a:p>
        </p:txBody>
      </p:sp>
      <p:sp>
        <p:nvSpPr>
          <p:cNvPr id="25606" name="Oval 9"/>
          <p:cNvSpPr>
            <a:spLocks noChangeArrowheads="1"/>
          </p:cNvSpPr>
          <p:nvPr/>
        </p:nvSpPr>
        <p:spPr bwMode="auto">
          <a:xfrm>
            <a:off x="2019300" y="3908425"/>
            <a:ext cx="419100" cy="4191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7" name="Line 13"/>
          <p:cNvSpPr>
            <a:spLocks noChangeShapeType="1"/>
          </p:cNvSpPr>
          <p:nvPr/>
        </p:nvSpPr>
        <p:spPr bwMode="auto">
          <a:xfrm flipH="1">
            <a:off x="2438400" y="3862388"/>
            <a:ext cx="457200" cy="228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8" name="Oval 9"/>
          <p:cNvSpPr>
            <a:spLocks noChangeArrowheads="1"/>
          </p:cNvSpPr>
          <p:nvPr/>
        </p:nvSpPr>
        <p:spPr bwMode="auto">
          <a:xfrm>
            <a:off x="2919413" y="3549650"/>
            <a:ext cx="419100" cy="4191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" charset="-128"/>
                <a:cs typeface="ＭＳ Ｐゴシック" pitchFamily="-1" charset="-128"/>
              </a:rPr>
              <a:t>What Checking Is Required?</a:t>
            </a:r>
          </a:p>
        </p:txBody>
      </p:sp>
      <p:sp>
        <p:nvSpPr>
          <p:cNvPr id="26627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For two instructions: 2 checks</a:t>
            </a:r>
          </a:p>
          <a:p>
            <a:pPr lvl="1"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-1" charset="0"/>
              </a:rPr>
              <a:t>ADD src1</a:t>
            </a:r>
            <a:r>
              <a:rPr lang="en-US" b="1" baseline="-25000" dirty="0">
                <a:solidFill>
                  <a:srgbClr val="000000"/>
                </a:solidFill>
                <a:latin typeface="Courier New" pitchFamily="-1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urier New" pitchFamily="-1" charset="0"/>
              </a:rPr>
              <a:t>, src2</a:t>
            </a:r>
            <a:r>
              <a:rPr lang="en-US" b="1" baseline="-25000" dirty="0">
                <a:solidFill>
                  <a:srgbClr val="000000"/>
                </a:solidFill>
                <a:latin typeface="Courier New" pitchFamily="-1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urier New" pitchFamily="-1" charset="0"/>
              </a:rPr>
              <a:t> -&gt; dest</a:t>
            </a:r>
            <a:r>
              <a:rPr lang="en-US" b="1" baseline="-25000" dirty="0">
                <a:solidFill>
                  <a:srgbClr val="000000"/>
                </a:solidFill>
                <a:latin typeface="Courier New" pitchFamily="-1" charset="0"/>
              </a:rPr>
              <a:t>1</a:t>
            </a:r>
          </a:p>
          <a:p>
            <a:pPr lvl="1"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-1" charset="0"/>
              </a:rPr>
              <a:t>ADD src1</a:t>
            </a:r>
            <a:r>
              <a:rPr lang="en-US" b="1" baseline="-25000" dirty="0">
                <a:solidFill>
                  <a:srgbClr val="000000"/>
                </a:solidFill>
                <a:latin typeface="Courier New" pitchFamily="-1" charset="0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Courier New" pitchFamily="-1" charset="0"/>
              </a:rPr>
              <a:t>, src2</a:t>
            </a:r>
            <a:r>
              <a:rPr lang="en-US" b="1" baseline="-25000" dirty="0">
                <a:solidFill>
                  <a:srgbClr val="000000"/>
                </a:solidFill>
                <a:latin typeface="Courier New" pitchFamily="-1" charset="0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Courier New" pitchFamily="-1" charset="0"/>
              </a:rPr>
              <a:t> -&gt; dest</a:t>
            </a:r>
            <a:r>
              <a:rPr lang="en-US" b="1" baseline="-25000" dirty="0">
                <a:solidFill>
                  <a:srgbClr val="000000"/>
                </a:solidFill>
                <a:latin typeface="Courier New" pitchFamily="-1" charset="0"/>
              </a:rPr>
              <a:t>2    </a:t>
            </a:r>
            <a:r>
              <a:rPr lang="en-US" b="1" dirty="0">
                <a:solidFill>
                  <a:srgbClr val="000000"/>
                </a:solidFill>
                <a:latin typeface="Courier New" pitchFamily="-1" charset="0"/>
              </a:rPr>
              <a:t>(2 checks)</a:t>
            </a:r>
            <a:endParaRPr lang="en-US" dirty="0"/>
          </a:p>
          <a:p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For three instructions: 6 checks</a:t>
            </a:r>
          </a:p>
          <a:p>
            <a:pPr lvl="1"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-1" charset="0"/>
              </a:rPr>
              <a:t>ADD src1</a:t>
            </a:r>
            <a:r>
              <a:rPr lang="en-US" b="1" baseline="-25000" dirty="0">
                <a:solidFill>
                  <a:srgbClr val="000000"/>
                </a:solidFill>
                <a:latin typeface="Courier New" pitchFamily="-1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urier New" pitchFamily="-1" charset="0"/>
              </a:rPr>
              <a:t>, src2</a:t>
            </a:r>
            <a:r>
              <a:rPr lang="en-US" b="1" baseline="-25000" dirty="0">
                <a:solidFill>
                  <a:srgbClr val="000000"/>
                </a:solidFill>
                <a:latin typeface="Courier New" pitchFamily="-1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urier New" pitchFamily="-1" charset="0"/>
              </a:rPr>
              <a:t> -&gt; dest</a:t>
            </a:r>
            <a:r>
              <a:rPr lang="en-US" b="1" baseline="-25000" dirty="0">
                <a:solidFill>
                  <a:srgbClr val="000000"/>
                </a:solidFill>
                <a:latin typeface="Courier New" pitchFamily="-1" charset="0"/>
              </a:rPr>
              <a:t>1</a:t>
            </a:r>
          </a:p>
          <a:p>
            <a:pPr lvl="1"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-1" charset="0"/>
              </a:rPr>
              <a:t>ADD src1</a:t>
            </a:r>
            <a:r>
              <a:rPr lang="en-US" b="1" baseline="-25000" dirty="0">
                <a:solidFill>
                  <a:srgbClr val="000000"/>
                </a:solidFill>
                <a:latin typeface="Courier New" pitchFamily="-1" charset="0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Courier New" pitchFamily="-1" charset="0"/>
              </a:rPr>
              <a:t>, src2</a:t>
            </a:r>
            <a:r>
              <a:rPr lang="en-US" b="1" baseline="-25000" dirty="0">
                <a:solidFill>
                  <a:srgbClr val="000000"/>
                </a:solidFill>
                <a:latin typeface="Courier New" pitchFamily="-1" charset="0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Courier New" pitchFamily="-1" charset="0"/>
              </a:rPr>
              <a:t> -&gt; dest</a:t>
            </a:r>
            <a:r>
              <a:rPr lang="en-US" b="1" baseline="-25000" dirty="0">
                <a:solidFill>
                  <a:srgbClr val="000000"/>
                </a:solidFill>
                <a:latin typeface="Courier New" pitchFamily="-1" charset="0"/>
              </a:rPr>
              <a:t>2    </a:t>
            </a:r>
            <a:r>
              <a:rPr lang="en-US" b="1" dirty="0">
                <a:solidFill>
                  <a:srgbClr val="000000"/>
                </a:solidFill>
                <a:latin typeface="Courier New" pitchFamily="-1" charset="0"/>
              </a:rPr>
              <a:t>(2 checks)</a:t>
            </a:r>
          </a:p>
          <a:p>
            <a:pPr lvl="1"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-1" charset="0"/>
              </a:rPr>
              <a:t>ADD src1</a:t>
            </a:r>
            <a:r>
              <a:rPr lang="en-US" b="1" baseline="-25000" dirty="0">
                <a:solidFill>
                  <a:srgbClr val="000000"/>
                </a:solidFill>
                <a:latin typeface="Courier New" pitchFamily="-1" charset="0"/>
              </a:rPr>
              <a:t>3</a:t>
            </a:r>
            <a:r>
              <a:rPr lang="en-US" b="1" dirty="0">
                <a:solidFill>
                  <a:srgbClr val="000000"/>
                </a:solidFill>
                <a:latin typeface="Courier New" pitchFamily="-1" charset="0"/>
              </a:rPr>
              <a:t>, src2</a:t>
            </a:r>
            <a:r>
              <a:rPr lang="en-US" b="1" baseline="-25000" dirty="0">
                <a:solidFill>
                  <a:srgbClr val="000000"/>
                </a:solidFill>
                <a:latin typeface="Courier New" pitchFamily="-1" charset="0"/>
              </a:rPr>
              <a:t>3</a:t>
            </a:r>
            <a:r>
              <a:rPr lang="en-US" b="1" dirty="0">
                <a:solidFill>
                  <a:srgbClr val="000000"/>
                </a:solidFill>
                <a:latin typeface="Courier New" pitchFamily="-1" charset="0"/>
              </a:rPr>
              <a:t> -&gt; dest</a:t>
            </a:r>
            <a:r>
              <a:rPr lang="en-US" b="1" baseline="-25000" dirty="0">
                <a:solidFill>
                  <a:srgbClr val="000000"/>
                </a:solidFill>
                <a:latin typeface="Courier New" pitchFamily="-1" charset="0"/>
              </a:rPr>
              <a:t>3    </a:t>
            </a:r>
            <a:r>
              <a:rPr lang="en-US" b="1" dirty="0">
                <a:solidFill>
                  <a:srgbClr val="000000"/>
                </a:solidFill>
                <a:latin typeface="Courier New" pitchFamily="-1" charset="0"/>
              </a:rPr>
              <a:t>(4 checks)</a:t>
            </a:r>
          </a:p>
          <a:p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For four instructions: 12 checks</a:t>
            </a:r>
          </a:p>
          <a:p>
            <a:pPr lvl="1"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-1" charset="0"/>
              </a:rPr>
              <a:t>ADD src1</a:t>
            </a:r>
            <a:r>
              <a:rPr lang="en-US" b="1" baseline="-25000" dirty="0">
                <a:solidFill>
                  <a:srgbClr val="000000"/>
                </a:solidFill>
                <a:latin typeface="Courier New" pitchFamily="-1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urier New" pitchFamily="-1" charset="0"/>
              </a:rPr>
              <a:t>, src2</a:t>
            </a:r>
            <a:r>
              <a:rPr lang="en-US" b="1" baseline="-25000" dirty="0">
                <a:solidFill>
                  <a:srgbClr val="000000"/>
                </a:solidFill>
                <a:latin typeface="Courier New" pitchFamily="-1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urier New" pitchFamily="-1" charset="0"/>
              </a:rPr>
              <a:t> -&gt; dest</a:t>
            </a:r>
            <a:r>
              <a:rPr lang="en-US" b="1" baseline="-25000" dirty="0">
                <a:solidFill>
                  <a:srgbClr val="000000"/>
                </a:solidFill>
                <a:latin typeface="Courier New" pitchFamily="-1" charset="0"/>
              </a:rPr>
              <a:t>1</a:t>
            </a:r>
          </a:p>
          <a:p>
            <a:pPr lvl="1"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-1" charset="0"/>
              </a:rPr>
              <a:t>ADD src1</a:t>
            </a:r>
            <a:r>
              <a:rPr lang="en-US" b="1" baseline="-25000" dirty="0">
                <a:solidFill>
                  <a:srgbClr val="000000"/>
                </a:solidFill>
                <a:latin typeface="Courier New" pitchFamily="-1" charset="0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Courier New" pitchFamily="-1" charset="0"/>
              </a:rPr>
              <a:t>, src2</a:t>
            </a:r>
            <a:r>
              <a:rPr lang="en-US" b="1" baseline="-25000" dirty="0">
                <a:solidFill>
                  <a:srgbClr val="000000"/>
                </a:solidFill>
                <a:latin typeface="Courier New" pitchFamily="-1" charset="0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Courier New" pitchFamily="-1" charset="0"/>
              </a:rPr>
              <a:t> -&gt; dest</a:t>
            </a:r>
            <a:r>
              <a:rPr lang="en-US" b="1" baseline="-25000" dirty="0">
                <a:solidFill>
                  <a:srgbClr val="000000"/>
                </a:solidFill>
                <a:latin typeface="Courier New" pitchFamily="-1" charset="0"/>
              </a:rPr>
              <a:t>2    </a:t>
            </a:r>
            <a:r>
              <a:rPr lang="en-US" b="1" dirty="0">
                <a:solidFill>
                  <a:srgbClr val="000000"/>
                </a:solidFill>
                <a:latin typeface="Courier New" pitchFamily="-1" charset="0"/>
              </a:rPr>
              <a:t>(2 checks)</a:t>
            </a:r>
          </a:p>
          <a:p>
            <a:pPr lvl="1"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-1" charset="0"/>
              </a:rPr>
              <a:t>ADD src1</a:t>
            </a:r>
            <a:r>
              <a:rPr lang="en-US" b="1" baseline="-25000" dirty="0">
                <a:solidFill>
                  <a:srgbClr val="000000"/>
                </a:solidFill>
                <a:latin typeface="Courier New" pitchFamily="-1" charset="0"/>
              </a:rPr>
              <a:t>3</a:t>
            </a:r>
            <a:r>
              <a:rPr lang="en-US" b="1" dirty="0">
                <a:solidFill>
                  <a:srgbClr val="000000"/>
                </a:solidFill>
                <a:latin typeface="Courier New" pitchFamily="-1" charset="0"/>
              </a:rPr>
              <a:t>, src2</a:t>
            </a:r>
            <a:r>
              <a:rPr lang="en-US" b="1" baseline="-25000" dirty="0">
                <a:solidFill>
                  <a:srgbClr val="000000"/>
                </a:solidFill>
                <a:latin typeface="Courier New" pitchFamily="-1" charset="0"/>
              </a:rPr>
              <a:t>3</a:t>
            </a:r>
            <a:r>
              <a:rPr lang="en-US" b="1" dirty="0">
                <a:solidFill>
                  <a:srgbClr val="000000"/>
                </a:solidFill>
                <a:latin typeface="Courier New" pitchFamily="-1" charset="0"/>
              </a:rPr>
              <a:t> -&gt; dest</a:t>
            </a:r>
            <a:r>
              <a:rPr lang="en-US" b="1" baseline="-25000" dirty="0">
                <a:solidFill>
                  <a:srgbClr val="000000"/>
                </a:solidFill>
                <a:latin typeface="Courier New" pitchFamily="-1" charset="0"/>
              </a:rPr>
              <a:t>3    </a:t>
            </a:r>
            <a:r>
              <a:rPr lang="en-US" b="1" dirty="0">
                <a:solidFill>
                  <a:srgbClr val="000000"/>
                </a:solidFill>
                <a:latin typeface="Courier New" pitchFamily="-1" charset="0"/>
              </a:rPr>
              <a:t>(4 checks)</a:t>
            </a:r>
          </a:p>
          <a:p>
            <a:pPr lvl="1"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-1" charset="0"/>
              </a:rPr>
              <a:t>ADD src1</a:t>
            </a:r>
            <a:r>
              <a:rPr lang="en-US" b="1" baseline="-25000" dirty="0">
                <a:solidFill>
                  <a:srgbClr val="000000"/>
                </a:solidFill>
                <a:latin typeface="Courier New" pitchFamily="-1" charset="0"/>
              </a:rPr>
              <a:t>4</a:t>
            </a:r>
            <a:r>
              <a:rPr lang="en-US" b="1" dirty="0">
                <a:solidFill>
                  <a:srgbClr val="000000"/>
                </a:solidFill>
                <a:latin typeface="Courier New" pitchFamily="-1" charset="0"/>
              </a:rPr>
              <a:t>, src2</a:t>
            </a:r>
            <a:r>
              <a:rPr lang="en-US" b="1" baseline="-25000" dirty="0">
                <a:solidFill>
                  <a:srgbClr val="000000"/>
                </a:solidFill>
                <a:latin typeface="Courier New" pitchFamily="-1" charset="0"/>
              </a:rPr>
              <a:t>4</a:t>
            </a:r>
            <a:r>
              <a:rPr lang="en-US" b="1" dirty="0">
                <a:solidFill>
                  <a:srgbClr val="000000"/>
                </a:solidFill>
                <a:latin typeface="Courier New" pitchFamily="-1" charset="0"/>
              </a:rPr>
              <a:t> -&gt; dest</a:t>
            </a:r>
            <a:r>
              <a:rPr lang="en-US" b="1" baseline="-25000" dirty="0">
                <a:solidFill>
                  <a:srgbClr val="000000"/>
                </a:solidFill>
                <a:latin typeface="Courier New" pitchFamily="-1" charset="0"/>
              </a:rPr>
              <a:t>4    </a:t>
            </a:r>
            <a:r>
              <a:rPr lang="en-US" b="1" dirty="0">
                <a:solidFill>
                  <a:srgbClr val="000000"/>
                </a:solidFill>
                <a:latin typeface="Courier New" pitchFamily="-1" charset="0"/>
              </a:rPr>
              <a:t>(6 checks)</a:t>
            </a:r>
          </a:p>
          <a:p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Plus checking for load-to-use stalls from prior </a:t>
            </a:r>
            <a:r>
              <a:rPr lang="en-US" i="1" dirty="0" err="1">
                <a:ea typeface="ＭＳ Ｐゴシック" pitchFamily="-1" charset="-128"/>
                <a:cs typeface="ＭＳ Ｐゴシック" pitchFamily="-1" charset="-128"/>
              </a:rPr>
              <a:t>n</a:t>
            </a:r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 loads</a:t>
            </a:r>
          </a:p>
          <a:p>
            <a:pPr lvl="1"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-1" charset="0"/>
            </a:endParaRPr>
          </a:p>
          <a:p>
            <a:pPr lvl="1">
              <a:buFontTx/>
              <a:buNone/>
            </a:pPr>
            <a:endParaRPr lang="en-US" dirty="0"/>
          </a:p>
          <a:p>
            <a:pPr lvl="1">
              <a:buFontTx/>
              <a:buNone/>
            </a:pPr>
            <a:endParaRPr lang="en-US" dirty="0"/>
          </a:p>
        </p:txBody>
      </p:sp>
      <p:sp>
        <p:nvSpPr>
          <p:cNvPr id="2662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Tahoma" pitchFamily="-1" charset="0"/>
              </a:rPr>
              <a:t>CIS 501: Comp. Arch.  |  Dr. Joseph </a:t>
            </a:r>
            <a:r>
              <a:rPr lang="en-US" dirty="0" err="1">
                <a:latin typeface="Tahoma" pitchFamily="-1" charset="0"/>
              </a:rPr>
              <a:t>Devietti</a:t>
            </a:r>
            <a:r>
              <a:rPr lang="en-US" dirty="0">
                <a:latin typeface="Tahoma" pitchFamily="-1" charset="0"/>
              </a:rPr>
              <a:t>  |  Superscalar</a:t>
            </a:r>
            <a:endParaRPr lang="en-US" dirty="0">
              <a:solidFill>
                <a:schemeClr val="tx1"/>
              </a:solidFill>
              <a:latin typeface="Tahoma" pitchFamily="-1" charset="0"/>
            </a:endParaRPr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C86BE0D-340B-974B-8933-925AE0A04F0D}" type="slidenum">
              <a:rPr lang="en-US" smtClean="0">
                <a:latin typeface="Tahoma" pitchFamily="-1" charset="0"/>
              </a:rPr>
              <a:pPr/>
              <a:t>4</a:t>
            </a:fld>
            <a:endParaRPr lang="en-US">
              <a:solidFill>
                <a:schemeClr val="tx1"/>
              </a:solidFill>
              <a:latin typeface="Tahoma" pitchFamily="-1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" charset="-128"/>
                <a:cs typeface="ＭＳ Ｐゴシック" pitchFamily="-1" charset="-128"/>
              </a:rPr>
              <a:t>What Checking Is Required?</a:t>
            </a:r>
          </a:p>
        </p:txBody>
      </p:sp>
      <p:sp>
        <p:nvSpPr>
          <p:cNvPr id="27651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For two instructions: 2 checks</a:t>
            </a:r>
          </a:p>
          <a:p>
            <a:pPr lvl="1"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-1" charset="0"/>
              </a:rPr>
              <a:t>ADD src1</a:t>
            </a:r>
            <a:r>
              <a:rPr lang="en-US" b="1" baseline="-25000" dirty="0">
                <a:solidFill>
                  <a:srgbClr val="000000"/>
                </a:solidFill>
                <a:latin typeface="Courier New" pitchFamily="-1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urier New" pitchFamily="-1" charset="0"/>
              </a:rPr>
              <a:t>, src2</a:t>
            </a:r>
            <a:r>
              <a:rPr lang="en-US" b="1" baseline="-25000" dirty="0">
                <a:solidFill>
                  <a:srgbClr val="000000"/>
                </a:solidFill>
                <a:latin typeface="Courier New" pitchFamily="-1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urier New" pitchFamily="-1" charset="0"/>
              </a:rPr>
              <a:t> -&gt; dest</a:t>
            </a:r>
            <a:r>
              <a:rPr lang="en-US" b="1" baseline="-25000" dirty="0">
                <a:solidFill>
                  <a:srgbClr val="000000"/>
                </a:solidFill>
                <a:latin typeface="Courier New" pitchFamily="-1" charset="0"/>
              </a:rPr>
              <a:t>1</a:t>
            </a:r>
          </a:p>
          <a:p>
            <a:pPr lvl="1"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-1" charset="0"/>
              </a:rPr>
              <a:t>ADD src1</a:t>
            </a:r>
            <a:r>
              <a:rPr lang="en-US" b="1" baseline="-25000" dirty="0">
                <a:solidFill>
                  <a:srgbClr val="000000"/>
                </a:solidFill>
                <a:latin typeface="Courier New" pitchFamily="-1" charset="0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Courier New" pitchFamily="-1" charset="0"/>
              </a:rPr>
              <a:t>, src2</a:t>
            </a:r>
            <a:r>
              <a:rPr lang="en-US" b="1" baseline="-25000" dirty="0">
                <a:solidFill>
                  <a:srgbClr val="000000"/>
                </a:solidFill>
                <a:latin typeface="Courier New" pitchFamily="-1" charset="0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Courier New" pitchFamily="-1" charset="0"/>
              </a:rPr>
              <a:t> -&gt; dest</a:t>
            </a:r>
            <a:r>
              <a:rPr lang="en-US" b="1" baseline="-25000" dirty="0">
                <a:solidFill>
                  <a:srgbClr val="000000"/>
                </a:solidFill>
                <a:latin typeface="Courier New" pitchFamily="-1" charset="0"/>
              </a:rPr>
              <a:t>2    </a:t>
            </a:r>
            <a:r>
              <a:rPr lang="en-US" b="1" dirty="0">
                <a:solidFill>
                  <a:srgbClr val="000000"/>
                </a:solidFill>
                <a:latin typeface="Courier New" pitchFamily="-1" charset="0"/>
              </a:rPr>
              <a:t>(2 checks)</a:t>
            </a:r>
            <a:endParaRPr lang="en-US" dirty="0"/>
          </a:p>
          <a:p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For three instructions: 6 checks</a:t>
            </a:r>
          </a:p>
          <a:p>
            <a:pPr lvl="1"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-1" charset="0"/>
              </a:rPr>
              <a:t>ADD src1</a:t>
            </a:r>
            <a:r>
              <a:rPr lang="en-US" b="1" baseline="-25000" dirty="0">
                <a:solidFill>
                  <a:srgbClr val="000000"/>
                </a:solidFill>
                <a:latin typeface="Courier New" pitchFamily="-1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urier New" pitchFamily="-1" charset="0"/>
              </a:rPr>
              <a:t>, src2</a:t>
            </a:r>
            <a:r>
              <a:rPr lang="en-US" b="1" baseline="-25000" dirty="0">
                <a:solidFill>
                  <a:srgbClr val="000000"/>
                </a:solidFill>
                <a:latin typeface="Courier New" pitchFamily="-1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urier New" pitchFamily="-1" charset="0"/>
              </a:rPr>
              <a:t> -&gt; dest</a:t>
            </a:r>
            <a:r>
              <a:rPr lang="en-US" b="1" baseline="-25000" dirty="0">
                <a:solidFill>
                  <a:srgbClr val="000000"/>
                </a:solidFill>
                <a:latin typeface="Courier New" pitchFamily="-1" charset="0"/>
              </a:rPr>
              <a:t>1</a:t>
            </a:r>
          </a:p>
          <a:p>
            <a:pPr lvl="1"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-1" charset="0"/>
              </a:rPr>
              <a:t>ADD src1</a:t>
            </a:r>
            <a:r>
              <a:rPr lang="en-US" b="1" baseline="-25000" dirty="0">
                <a:solidFill>
                  <a:srgbClr val="000000"/>
                </a:solidFill>
                <a:latin typeface="Courier New" pitchFamily="-1" charset="0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Courier New" pitchFamily="-1" charset="0"/>
              </a:rPr>
              <a:t>, src2</a:t>
            </a:r>
            <a:r>
              <a:rPr lang="en-US" b="1" baseline="-25000" dirty="0">
                <a:solidFill>
                  <a:srgbClr val="000000"/>
                </a:solidFill>
                <a:latin typeface="Courier New" pitchFamily="-1" charset="0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Courier New" pitchFamily="-1" charset="0"/>
              </a:rPr>
              <a:t> -&gt; dest</a:t>
            </a:r>
            <a:r>
              <a:rPr lang="en-US" b="1" baseline="-25000" dirty="0">
                <a:solidFill>
                  <a:srgbClr val="000000"/>
                </a:solidFill>
                <a:latin typeface="Courier New" pitchFamily="-1" charset="0"/>
              </a:rPr>
              <a:t>2    </a:t>
            </a:r>
            <a:r>
              <a:rPr lang="en-US" b="1" dirty="0">
                <a:solidFill>
                  <a:srgbClr val="000000"/>
                </a:solidFill>
                <a:latin typeface="Courier New" pitchFamily="-1" charset="0"/>
              </a:rPr>
              <a:t>(2 checks)</a:t>
            </a:r>
          </a:p>
          <a:p>
            <a:pPr lvl="1"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-1" charset="0"/>
              </a:rPr>
              <a:t>ADD src1</a:t>
            </a:r>
            <a:r>
              <a:rPr lang="en-US" b="1" baseline="-25000" dirty="0">
                <a:solidFill>
                  <a:srgbClr val="000000"/>
                </a:solidFill>
                <a:latin typeface="Courier New" pitchFamily="-1" charset="0"/>
              </a:rPr>
              <a:t>3</a:t>
            </a:r>
            <a:r>
              <a:rPr lang="en-US" b="1" dirty="0">
                <a:solidFill>
                  <a:srgbClr val="000000"/>
                </a:solidFill>
                <a:latin typeface="Courier New" pitchFamily="-1" charset="0"/>
              </a:rPr>
              <a:t>, src2</a:t>
            </a:r>
            <a:r>
              <a:rPr lang="en-US" b="1" baseline="-25000" dirty="0">
                <a:solidFill>
                  <a:srgbClr val="000000"/>
                </a:solidFill>
                <a:latin typeface="Courier New" pitchFamily="-1" charset="0"/>
              </a:rPr>
              <a:t>3</a:t>
            </a:r>
            <a:r>
              <a:rPr lang="en-US" b="1" dirty="0">
                <a:solidFill>
                  <a:srgbClr val="000000"/>
                </a:solidFill>
                <a:latin typeface="Courier New" pitchFamily="-1" charset="0"/>
              </a:rPr>
              <a:t> -&gt; dest</a:t>
            </a:r>
            <a:r>
              <a:rPr lang="en-US" b="1" baseline="-25000" dirty="0">
                <a:solidFill>
                  <a:srgbClr val="000000"/>
                </a:solidFill>
                <a:latin typeface="Courier New" pitchFamily="-1" charset="0"/>
              </a:rPr>
              <a:t>3    </a:t>
            </a:r>
            <a:r>
              <a:rPr lang="en-US" b="1" dirty="0">
                <a:solidFill>
                  <a:srgbClr val="000000"/>
                </a:solidFill>
                <a:latin typeface="Courier New" pitchFamily="-1" charset="0"/>
              </a:rPr>
              <a:t>(4 checks)</a:t>
            </a:r>
          </a:p>
          <a:p>
            <a:r>
              <a:rPr lang="en-US">
                <a:ea typeface="ＭＳ Ｐゴシック" pitchFamily="-1" charset="-128"/>
                <a:cs typeface="ＭＳ Ｐゴシック" pitchFamily="-1" charset="-128"/>
              </a:rPr>
              <a:t>For four instructions: 12 checks</a:t>
            </a:r>
          </a:p>
          <a:p>
            <a:pPr lvl="1"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-1" charset="0"/>
              </a:rPr>
              <a:t>ADD src1</a:t>
            </a:r>
            <a:r>
              <a:rPr lang="en-US" b="1" baseline="-25000" dirty="0">
                <a:solidFill>
                  <a:srgbClr val="000000"/>
                </a:solidFill>
                <a:latin typeface="Courier New" pitchFamily="-1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urier New" pitchFamily="-1" charset="0"/>
              </a:rPr>
              <a:t>, src2</a:t>
            </a:r>
            <a:r>
              <a:rPr lang="en-US" b="1" baseline="-25000" dirty="0">
                <a:solidFill>
                  <a:srgbClr val="000000"/>
                </a:solidFill>
                <a:latin typeface="Courier New" pitchFamily="-1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urier New" pitchFamily="-1" charset="0"/>
              </a:rPr>
              <a:t> -&gt; dest</a:t>
            </a:r>
            <a:r>
              <a:rPr lang="en-US" b="1" baseline="-25000" dirty="0">
                <a:solidFill>
                  <a:srgbClr val="000000"/>
                </a:solidFill>
                <a:latin typeface="Courier New" pitchFamily="-1" charset="0"/>
              </a:rPr>
              <a:t>1</a:t>
            </a:r>
          </a:p>
          <a:p>
            <a:pPr lvl="1"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-1" charset="0"/>
              </a:rPr>
              <a:t>ADD src1</a:t>
            </a:r>
            <a:r>
              <a:rPr lang="en-US" b="1" baseline="-25000" dirty="0">
                <a:solidFill>
                  <a:srgbClr val="000000"/>
                </a:solidFill>
                <a:latin typeface="Courier New" pitchFamily="-1" charset="0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Courier New" pitchFamily="-1" charset="0"/>
              </a:rPr>
              <a:t>, src2</a:t>
            </a:r>
            <a:r>
              <a:rPr lang="en-US" b="1" baseline="-25000" dirty="0">
                <a:solidFill>
                  <a:srgbClr val="000000"/>
                </a:solidFill>
                <a:latin typeface="Courier New" pitchFamily="-1" charset="0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Courier New" pitchFamily="-1" charset="0"/>
              </a:rPr>
              <a:t> -&gt; dest</a:t>
            </a:r>
            <a:r>
              <a:rPr lang="en-US" b="1" baseline="-25000" dirty="0">
                <a:solidFill>
                  <a:srgbClr val="000000"/>
                </a:solidFill>
                <a:latin typeface="Courier New" pitchFamily="-1" charset="0"/>
              </a:rPr>
              <a:t>2    </a:t>
            </a:r>
            <a:r>
              <a:rPr lang="en-US" b="1" dirty="0">
                <a:solidFill>
                  <a:srgbClr val="000000"/>
                </a:solidFill>
                <a:latin typeface="Courier New" pitchFamily="-1" charset="0"/>
              </a:rPr>
              <a:t>(2 checks)</a:t>
            </a:r>
          </a:p>
          <a:p>
            <a:pPr lvl="1"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-1" charset="0"/>
              </a:rPr>
              <a:t>ADD src1</a:t>
            </a:r>
            <a:r>
              <a:rPr lang="en-US" b="1" baseline="-25000" dirty="0">
                <a:solidFill>
                  <a:srgbClr val="000000"/>
                </a:solidFill>
                <a:latin typeface="Courier New" pitchFamily="-1" charset="0"/>
              </a:rPr>
              <a:t>3</a:t>
            </a:r>
            <a:r>
              <a:rPr lang="en-US" b="1" dirty="0">
                <a:solidFill>
                  <a:srgbClr val="000000"/>
                </a:solidFill>
                <a:latin typeface="Courier New" pitchFamily="-1" charset="0"/>
              </a:rPr>
              <a:t>, src2</a:t>
            </a:r>
            <a:r>
              <a:rPr lang="en-US" b="1" baseline="-25000" dirty="0">
                <a:solidFill>
                  <a:srgbClr val="000000"/>
                </a:solidFill>
                <a:latin typeface="Courier New" pitchFamily="-1" charset="0"/>
              </a:rPr>
              <a:t>3</a:t>
            </a:r>
            <a:r>
              <a:rPr lang="en-US" b="1" dirty="0">
                <a:solidFill>
                  <a:srgbClr val="000000"/>
                </a:solidFill>
                <a:latin typeface="Courier New" pitchFamily="-1" charset="0"/>
              </a:rPr>
              <a:t> -&gt; dest</a:t>
            </a:r>
            <a:r>
              <a:rPr lang="en-US" b="1" baseline="-25000" dirty="0">
                <a:solidFill>
                  <a:srgbClr val="000000"/>
                </a:solidFill>
                <a:latin typeface="Courier New" pitchFamily="-1" charset="0"/>
              </a:rPr>
              <a:t>3    </a:t>
            </a:r>
            <a:r>
              <a:rPr lang="en-US" b="1" dirty="0">
                <a:solidFill>
                  <a:srgbClr val="000000"/>
                </a:solidFill>
                <a:latin typeface="Courier New" pitchFamily="-1" charset="0"/>
              </a:rPr>
              <a:t>(4 checks)</a:t>
            </a:r>
          </a:p>
          <a:p>
            <a:pPr lvl="1"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-1" charset="0"/>
              </a:rPr>
              <a:t>ADD src1</a:t>
            </a:r>
            <a:r>
              <a:rPr lang="en-US" b="1" baseline="-25000" dirty="0">
                <a:solidFill>
                  <a:srgbClr val="000000"/>
                </a:solidFill>
                <a:latin typeface="Courier New" pitchFamily="-1" charset="0"/>
              </a:rPr>
              <a:t>4</a:t>
            </a:r>
            <a:r>
              <a:rPr lang="en-US" b="1" dirty="0">
                <a:solidFill>
                  <a:srgbClr val="000000"/>
                </a:solidFill>
                <a:latin typeface="Courier New" pitchFamily="-1" charset="0"/>
              </a:rPr>
              <a:t>, src2</a:t>
            </a:r>
            <a:r>
              <a:rPr lang="en-US" b="1" baseline="-25000" dirty="0">
                <a:solidFill>
                  <a:srgbClr val="000000"/>
                </a:solidFill>
                <a:latin typeface="Courier New" pitchFamily="-1" charset="0"/>
              </a:rPr>
              <a:t>4</a:t>
            </a:r>
            <a:r>
              <a:rPr lang="en-US" b="1" dirty="0">
                <a:solidFill>
                  <a:srgbClr val="000000"/>
                </a:solidFill>
                <a:latin typeface="Courier New" pitchFamily="-1" charset="0"/>
              </a:rPr>
              <a:t> -&gt; dest</a:t>
            </a:r>
            <a:r>
              <a:rPr lang="en-US" b="1" baseline="-25000" dirty="0">
                <a:solidFill>
                  <a:srgbClr val="000000"/>
                </a:solidFill>
                <a:latin typeface="Courier New" pitchFamily="-1" charset="0"/>
              </a:rPr>
              <a:t>4    </a:t>
            </a:r>
            <a:r>
              <a:rPr lang="en-US" b="1" dirty="0">
                <a:solidFill>
                  <a:srgbClr val="000000"/>
                </a:solidFill>
                <a:latin typeface="Courier New" pitchFamily="-1" charset="0"/>
              </a:rPr>
              <a:t>(6 checks)</a:t>
            </a:r>
          </a:p>
          <a:p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Plus checking for load-to-use stalls from prior </a:t>
            </a:r>
            <a:r>
              <a:rPr lang="en-US" i="1" dirty="0" err="1">
                <a:ea typeface="ＭＳ Ｐゴシック" pitchFamily="-1" charset="-128"/>
                <a:cs typeface="ＭＳ Ｐゴシック" pitchFamily="-1" charset="-128"/>
              </a:rPr>
              <a:t>n</a:t>
            </a:r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 loads</a:t>
            </a:r>
          </a:p>
          <a:p>
            <a:pPr lvl="1"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-1" charset="0"/>
            </a:endParaRPr>
          </a:p>
          <a:p>
            <a:pPr lvl="1">
              <a:buFontTx/>
              <a:buNone/>
            </a:pPr>
            <a:endParaRPr lang="en-US" dirty="0"/>
          </a:p>
          <a:p>
            <a:pPr lvl="1">
              <a:buFontTx/>
              <a:buNone/>
            </a:pPr>
            <a:endParaRPr lang="en-US" dirty="0"/>
          </a:p>
        </p:txBody>
      </p:sp>
      <p:sp>
        <p:nvSpPr>
          <p:cNvPr id="2765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Tahoma" pitchFamily="-1" charset="0"/>
              </a:rPr>
              <a:t>CIS 501: Comp. Arch.  |  Dr. Joseph </a:t>
            </a:r>
            <a:r>
              <a:rPr lang="en-US" dirty="0" err="1">
                <a:latin typeface="Tahoma" pitchFamily="-1" charset="0"/>
              </a:rPr>
              <a:t>Devietti</a:t>
            </a:r>
            <a:r>
              <a:rPr lang="en-US" dirty="0">
                <a:latin typeface="Tahoma" pitchFamily="-1" charset="0"/>
              </a:rPr>
              <a:t>  |  Superscalar</a:t>
            </a:r>
            <a:endParaRPr lang="en-US" dirty="0">
              <a:solidFill>
                <a:schemeClr val="tx1"/>
              </a:solidFill>
              <a:latin typeface="Tahoma" pitchFamily="-1" charset="0"/>
            </a:endParaRP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2D41DE4-892A-424C-BBD1-D9B0A3A063EF}" type="slidenum">
              <a:rPr lang="en-US" smtClean="0">
                <a:latin typeface="Tahoma" pitchFamily="-1" charset="0"/>
              </a:rPr>
              <a:pPr/>
              <a:t>5</a:t>
            </a:fld>
            <a:endParaRPr lang="en-US">
              <a:solidFill>
                <a:schemeClr val="tx1"/>
              </a:solidFill>
              <a:latin typeface="Tahoma" pitchFamily="-1" charset="0"/>
            </a:endParaRPr>
          </a:p>
        </p:txBody>
      </p:sp>
      <p:sp>
        <p:nvSpPr>
          <p:cNvPr id="27654" name="Oval 9"/>
          <p:cNvSpPr>
            <a:spLocks noChangeArrowheads="1"/>
          </p:cNvSpPr>
          <p:nvPr/>
        </p:nvSpPr>
        <p:spPr bwMode="auto">
          <a:xfrm>
            <a:off x="2400300" y="2041525"/>
            <a:ext cx="838200" cy="3810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5" name="Line 13"/>
          <p:cNvSpPr>
            <a:spLocks noChangeShapeType="1"/>
          </p:cNvSpPr>
          <p:nvPr/>
        </p:nvSpPr>
        <p:spPr bwMode="auto">
          <a:xfrm flipH="1">
            <a:off x="3276600" y="1905000"/>
            <a:ext cx="457200" cy="228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6" name="Oval 9"/>
          <p:cNvSpPr>
            <a:spLocks noChangeArrowheads="1"/>
          </p:cNvSpPr>
          <p:nvPr/>
        </p:nvSpPr>
        <p:spPr bwMode="auto">
          <a:xfrm>
            <a:off x="3733800" y="1600200"/>
            <a:ext cx="838200" cy="4191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7" name="Line 13"/>
          <p:cNvSpPr>
            <a:spLocks noChangeShapeType="1"/>
          </p:cNvSpPr>
          <p:nvPr/>
        </p:nvSpPr>
        <p:spPr bwMode="auto">
          <a:xfrm flipH="1">
            <a:off x="2247900" y="1881188"/>
            <a:ext cx="1447800" cy="1603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8" name="Oval 9"/>
          <p:cNvSpPr>
            <a:spLocks noChangeArrowheads="1"/>
          </p:cNvSpPr>
          <p:nvPr/>
        </p:nvSpPr>
        <p:spPr bwMode="auto">
          <a:xfrm>
            <a:off x="1409700" y="2003425"/>
            <a:ext cx="838200" cy="4191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9" name="Oval 9"/>
          <p:cNvSpPr>
            <a:spLocks noChangeArrowheads="1"/>
          </p:cNvSpPr>
          <p:nvPr/>
        </p:nvSpPr>
        <p:spPr bwMode="auto">
          <a:xfrm>
            <a:off x="2400300" y="3184525"/>
            <a:ext cx="838200" cy="3810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0" name="Line 13"/>
          <p:cNvSpPr>
            <a:spLocks noChangeShapeType="1"/>
          </p:cNvSpPr>
          <p:nvPr/>
        </p:nvSpPr>
        <p:spPr bwMode="auto">
          <a:xfrm flipH="1">
            <a:off x="3276600" y="3048000"/>
            <a:ext cx="457200" cy="228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1" name="Oval 14"/>
          <p:cNvSpPr>
            <a:spLocks noChangeArrowheads="1"/>
          </p:cNvSpPr>
          <p:nvPr/>
        </p:nvSpPr>
        <p:spPr bwMode="auto">
          <a:xfrm>
            <a:off x="3733800" y="2743200"/>
            <a:ext cx="838200" cy="4191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2" name="Line 13"/>
          <p:cNvSpPr>
            <a:spLocks noChangeShapeType="1"/>
          </p:cNvSpPr>
          <p:nvPr/>
        </p:nvSpPr>
        <p:spPr bwMode="auto">
          <a:xfrm flipH="1">
            <a:off x="2247900" y="3024188"/>
            <a:ext cx="1447800" cy="1603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3" name="Oval 9"/>
          <p:cNvSpPr>
            <a:spLocks noChangeArrowheads="1"/>
          </p:cNvSpPr>
          <p:nvPr/>
        </p:nvSpPr>
        <p:spPr bwMode="auto">
          <a:xfrm>
            <a:off x="1409700" y="3146425"/>
            <a:ext cx="838200" cy="4191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4" name="Oval 9"/>
          <p:cNvSpPr>
            <a:spLocks noChangeArrowheads="1"/>
          </p:cNvSpPr>
          <p:nvPr/>
        </p:nvSpPr>
        <p:spPr bwMode="auto">
          <a:xfrm>
            <a:off x="2362200" y="3581400"/>
            <a:ext cx="838200" cy="3810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5" name="Line 13"/>
          <p:cNvSpPr>
            <a:spLocks noChangeShapeType="1"/>
          </p:cNvSpPr>
          <p:nvPr/>
        </p:nvSpPr>
        <p:spPr bwMode="auto">
          <a:xfrm flipH="1">
            <a:off x="3238500" y="3444875"/>
            <a:ext cx="457200" cy="228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6" name="Oval 19"/>
          <p:cNvSpPr>
            <a:spLocks noChangeArrowheads="1"/>
          </p:cNvSpPr>
          <p:nvPr/>
        </p:nvSpPr>
        <p:spPr bwMode="auto">
          <a:xfrm>
            <a:off x="3695700" y="3140075"/>
            <a:ext cx="838200" cy="4191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7" name="Line 13"/>
          <p:cNvSpPr>
            <a:spLocks noChangeShapeType="1"/>
          </p:cNvSpPr>
          <p:nvPr/>
        </p:nvSpPr>
        <p:spPr bwMode="auto">
          <a:xfrm flipH="1">
            <a:off x="2209800" y="3421063"/>
            <a:ext cx="1447800" cy="1603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8" name="Oval 9"/>
          <p:cNvSpPr>
            <a:spLocks noChangeArrowheads="1"/>
          </p:cNvSpPr>
          <p:nvPr/>
        </p:nvSpPr>
        <p:spPr bwMode="auto">
          <a:xfrm>
            <a:off x="1371600" y="3543300"/>
            <a:ext cx="838200" cy="4191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9" name="Line 13"/>
          <p:cNvSpPr>
            <a:spLocks noChangeShapeType="1"/>
          </p:cNvSpPr>
          <p:nvPr/>
        </p:nvSpPr>
        <p:spPr bwMode="auto">
          <a:xfrm flipH="1">
            <a:off x="2209800" y="3067050"/>
            <a:ext cx="1447800" cy="47625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70" name="Line 13"/>
          <p:cNvSpPr>
            <a:spLocks noChangeShapeType="1"/>
          </p:cNvSpPr>
          <p:nvPr/>
        </p:nvSpPr>
        <p:spPr bwMode="auto">
          <a:xfrm flipH="1">
            <a:off x="3124200" y="3086100"/>
            <a:ext cx="609600" cy="5873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71" name="Oval 9"/>
          <p:cNvSpPr>
            <a:spLocks noChangeArrowheads="1"/>
          </p:cNvSpPr>
          <p:nvPr/>
        </p:nvSpPr>
        <p:spPr bwMode="auto">
          <a:xfrm>
            <a:off x="2454275" y="4730750"/>
            <a:ext cx="838200" cy="382588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72" name="Line 13"/>
          <p:cNvSpPr>
            <a:spLocks noChangeShapeType="1"/>
          </p:cNvSpPr>
          <p:nvPr/>
        </p:nvSpPr>
        <p:spPr bwMode="auto">
          <a:xfrm flipH="1">
            <a:off x="3330575" y="4595813"/>
            <a:ext cx="457200" cy="228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73" name="Oval 26"/>
          <p:cNvSpPr>
            <a:spLocks noChangeArrowheads="1"/>
          </p:cNvSpPr>
          <p:nvPr/>
        </p:nvSpPr>
        <p:spPr bwMode="auto">
          <a:xfrm>
            <a:off x="3787775" y="4291013"/>
            <a:ext cx="838200" cy="4191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74" name="Line 13"/>
          <p:cNvSpPr>
            <a:spLocks noChangeShapeType="1"/>
          </p:cNvSpPr>
          <p:nvPr/>
        </p:nvSpPr>
        <p:spPr bwMode="auto">
          <a:xfrm flipH="1">
            <a:off x="2301875" y="4572000"/>
            <a:ext cx="1447800" cy="15875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75" name="Oval 9"/>
          <p:cNvSpPr>
            <a:spLocks noChangeArrowheads="1"/>
          </p:cNvSpPr>
          <p:nvPr/>
        </p:nvSpPr>
        <p:spPr bwMode="auto">
          <a:xfrm>
            <a:off x="1463675" y="4694238"/>
            <a:ext cx="838200" cy="4191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76" name="Oval 9"/>
          <p:cNvSpPr>
            <a:spLocks noChangeArrowheads="1"/>
          </p:cNvSpPr>
          <p:nvPr/>
        </p:nvSpPr>
        <p:spPr bwMode="auto">
          <a:xfrm>
            <a:off x="2416175" y="5127625"/>
            <a:ext cx="838200" cy="382588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77" name="Line 13"/>
          <p:cNvSpPr>
            <a:spLocks noChangeShapeType="1"/>
          </p:cNvSpPr>
          <p:nvPr/>
        </p:nvSpPr>
        <p:spPr bwMode="auto">
          <a:xfrm flipH="1">
            <a:off x="3294063" y="4991100"/>
            <a:ext cx="457200" cy="228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78" name="Oval 31"/>
          <p:cNvSpPr>
            <a:spLocks noChangeArrowheads="1"/>
          </p:cNvSpPr>
          <p:nvPr/>
        </p:nvSpPr>
        <p:spPr bwMode="auto">
          <a:xfrm>
            <a:off x="3751263" y="4686300"/>
            <a:ext cx="838200" cy="4191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79" name="Line 13"/>
          <p:cNvSpPr>
            <a:spLocks noChangeShapeType="1"/>
          </p:cNvSpPr>
          <p:nvPr/>
        </p:nvSpPr>
        <p:spPr bwMode="auto">
          <a:xfrm flipH="1">
            <a:off x="2263775" y="4968875"/>
            <a:ext cx="1447800" cy="15875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80" name="Oval 9"/>
          <p:cNvSpPr>
            <a:spLocks noChangeArrowheads="1"/>
          </p:cNvSpPr>
          <p:nvPr/>
        </p:nvSpPr>
        <p:spPr bwMode="auto">
          <a:xfrm>
            <a:off x="1425575" y="5091113"/>
            <a:ext cx="838200" cy="4191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81" name="Line 13"/>
          <p:cNvSpPr>
            <a:spLocks noChangeShapeType="1"/>
          </p:cNvSpPr>
          <p:nvPr/>
        </p:nvSpPr>
        <p:spPr bwMode="auto">
          <a:xfrm flipH="1">
            <a:off x="2263775" y="4614863"/>
            <a:ext cx="1447800" cy="47625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82" name="Line 13"/>
          <p:cNvSpPr>
            <a:spLocks noChangeShapeType="1"/>
          </p:cNvSpPr>
          <p:nvPr/>
        </p:nvSpPr>
        <p:spPr bwMode="auto">
          <a:xfrm flipH="1">
            <a:off x="3178175" y="4633913"/>
            <a:ext cx="609600" cy="58578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83" name="Oval 9"/>
          <p:cNvSpPr>
            <a:spLocks noChangeArrowheads="1"/>
          </p:cNvSpPr>
          <p:nvPr/>
        </p:nvSpPr>
        <p:spPr bwMode="auto">
          <a:xfrm>
            <a:off x="2438400" y="5486400"/>
            <a:ext cx="838200" cy="3810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84" name="Oval 9"/>
          <p:cNvSpPr>
            <a:spLocks noChangeArrowheads="1"/>
          </p:cNvSpPr>
          <p:nvPr/>
        </p:nvSpPr>
        <p:spPr bwMode="auto">
          <a:xfrm>
            <a:off x="1447800" y="5448300"/>
            <a:ext cx="838200" cy="4191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85" name="Oval 38"/>
          <p:cNvSpPr>
            <a:spLocks noChangeArrowheads="1"/>
          </p:cNvSpPr>
          <p:nvPr/>
        </p:nvSpPr>
        <p:spPr bwMode="auto">
          <a:xfrm>
            <a:off x="3733800" y="5067300"/>
            <a:ext cx="838200" cy="4191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86" name="Line 13"/>
          <p:cNvSpPr>
            <a:spLocks noChangeShapeType="1"/>
          </p:cNvSpPr>
          <p:nvPr/>
        </p:nvSpPr>
        <p:spPr bwMode="auto">
          <a:xfrm flipH="1">
            <a:off x="2209800" y="4686300"/>
            <a:ext cx="1654175" cy="82391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87" name="Line 13"/>
          <p:cNvSpPr>
            <a:spLocks noChangeShapeType="1"/>
          </p:cNvSpPr>
          <p:nvPr/>
        </p:nvSpPr>
        <p:spPr bwMode="auto">
          <a:xfrm flipH="1">
            <a:off x="3178175" y="4648200"/>
            <a:ext cx="685800" cy="86201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88" name="Line 13"/>
          <p:cNvSpPr>
            <a:spLocks noChangeShapeType="1"/>
          </p:cNvSpPr>
          <p:nvPr/>
        </p:nvSpPr>
        <p:spPr bwMode="auto">
          <a:xfrm flipH="1">
            <a:off x="3238500" y="5029200"/>
            <a:ext cx="625475" cy="48101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89" name="Line 13"/>
          <p:cNvSpPr>
            <a:spLocks noChangeShapeType="1"/>
          </p:cNvSpPr>
          <p:nvPr/>
        </p:nvSpPr>
        <p:spPr bwMode="auto">
          <a:xfrm flipH="1">
            <a:off x="2263775" y="5029200"/>
            <a:ext cx="1541463" cy="609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90" name="Line 13"/>
          <p:cNvSpPr>
            <a:spLocks noChangeShapeType="1"/>
          </p:cNvSpPr>
          <p:nvPr/>
        </p:nvSpPr>
        <p:spPr bwMode="auto">
          <a:xfrm flipH="1">
            <a:off x="2263775" y="5334000"/>
            <a:ext cx="1431925" cy="304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91" name="Line 13"/>
          <p:cNvSpPr>
            <a:spLocks noChangeShapeType="1"/>
          </p:cNvSpPr>
          <p:nvPr/>
        </p:nvSpPr>
        <p:spPr bwMode="auto">
          <a:xfrm flipH="1">
            <a:off x="3238500" y="5334000"/>
            <a:ext cx="473075" cy="304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cap="none">
                <a:ea typeface="ＭＳ Ｐゴシック" pitchFamily="-1" charset="-128"/>
                <a:cs typeface="ＭＳ Ｐゴシック" pitchFamily="-1" charset="-128"/>
              </a:rPr>
              <a:t>How do we build such “superscalar” hardware?</a:t>
            </a:r>
          </a:p>
        </p:txBody>
      </p:sp>
      <p:sp>
        <p:nvSpPr>
          <p:cNvPr id="28675" name="Text Placeholder 6" descr="Rectangle: Click to edit Master text styles&#10;Second level&#10;Third level&#10;Fourth level&#10;Fifth level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2867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Tahoma" pitchFamily="-1" charset="0"/>
              </a:rPr>
              <a:t>CIS 501: Comp. Arch.  |  Dr. Joseph </a:t>
            </a:r>
            <a:r>
              <a:rPr lang="en-US" dirty="0" err="1">
                <a:latin typeface="Tahoma" pitchFamily="-1" charset="0"/>
              </a:rPr>
              <a:t>Devietti</a:t>
            </a:r>
            <a:r>
              <a:rPr lang="en-US" dirty="0">
                <a:latin typeface="Tahoma" pitchFamily="-1" charset="0"/>
              </a:rPr>
              <a:t>  |  Superscalar</a:t>
            </a:r>
            <a:endParaRPr lang="en-US" dirty="0">
              <a:solidFill>
                <a:schemeClr val="tx1"/>
              </a:solidFill>
              <a:latin typeface="Tahoma" pitchFamily="-1" charset="0"/>
            </a:endParaRP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CCBCF5E-8A97-394B-B508-B461D1341802}" type="slidenum">
              <a:rPr lang="en-US" smtClean="0">
                <a:latin typeface="Tahoma" pitchFamily="-1" charset="0"/>
              </a:rPr>
              <a:pPr/>
              <a:t>6</a:t>
            </a:fld>
            <a:endParaRPr lang="en-US">
              <a:solidFill>
                <a:schemeClr val="tx1"/>
              </a:solidFill>
              <a:latin typeface="Tahoma" pitchFamily="-1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Tahoma" pitchFamily="-84" charset="0"/>
              </a:rPr>
              <a:t>CIS 501: Comp. Arch.  |  Dr. Joseph </a:t>
            </a:r>
            <a:r>
              <a:rPr lang="en-US" dirty="0" err="1">
                <a:latin typeface="Tahoma" pitchFamily="-84" charset="0"/>
              </a:rPr>
              <a:t>Devietti</a:t>
            </a:r>
            <a:r>
              <a:rPr lang="en-US" dirty="0">
                <a:latin typeface="Tahoma" pitchFamily="-84" charset="0"/>
              </a:rPr>
              <a:t>  |  Superscalar</a:t>
            </a:r>
            <a:endParaRPr lang="en-US" dirty="0">
              <a:solidFill>
                <a:schemeClr val="tx1"/>
              </a:solidFill>
              <a:latin typeface="Tahoma" pitchFamily="-84" charset="0"/>
            </a:endParaRP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847FC66-7210-3943-9022-8103571297B8}" type="slidenum">
              <a:rPr lang="en-US" smtClean="0">
                <a:latin typeface="Tahoma" pitchFamily="-84" charset="0"/>
              </a:rPr>
              <a:pPr/>
              <a:t>7</a:t>
            </a:fld>
            <a:endParaRPr lang="en-US">
              <a:solidFill>
                <a:schemeClr val="tx1"/>
              </a:solidFill>
              <a:latin typeface="Tahoma" pitchFamily="-84" charset="0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Superscalar Pipeline Diagrams - Ideal</a:t>
            </a:r>
          </a:p>
        </p:txBody>
      </p:sp>
      <p:graphicFrame>
        <p:nvGraphicFramePr>
          <p:cNvPr id="558740" name="Group 660"/>
          <p:cNvGraphicFramePr>
            <a:graphicFrameLocks noGrp="1"/>
          </p:cNvGraphicFramePr>
          <p:nvPr/>
        </p:nvGraphicFramePr>
        <p:xfrm>
          <a:off x="533400" y="1189038"/>
          <a:ext cx="7639050" cy="2239963"/>
        </p:xfrm>
        <a:graphic>
          <a:graphicData uri="http://schemas.openxmlformats.org/drawingml/2006/table">
            <a:tbl>
              <a:tblPr/>
              <a:tblGrid>
                <a:gridCol w="2438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Tahoma" charset="0"/>
                        </a:rPr>
                        <a:t>scalar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6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8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9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10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11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12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lw 0(r1)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sym typeface="Wingdings" charset="2"/>
                        </a:rPr>
                        <a:t>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r2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</a:t>
                      </a:r>
                    </a:p>
                  </a:txBody>
                  <a:tcPr marL="0" marR="4572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X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M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W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lw 4(r1)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sym typeface="Wingdings" charset="2"/>
                        </a:rPr>
                        <a:t>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r3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0" marR="4572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X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M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W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lw 8(r1)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sym typeface="Wingdings" charset="2"/>
                        </a:rPr>
                        <a:t>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r4 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0" marR="4572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X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M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W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add r14,r15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sym typeface="Wingdings" charset="2"/>
                        </a:rPr>
                        <a:t>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r6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0" marR="4572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X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M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W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add r12,r13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sym typeface="Wingdings" charset="2"/>
                        </a:rPr>
                        <a:t>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r7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0" marR="4572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X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M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W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add r17,r16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sym typeface="Wingdings" charset="2"/>
                        </a:rPr>
                        <a:t>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r8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0" marR="4572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909"/>
                        </a:solidFill>
                        <a:effectLst/>
                        <a:latin typeface="Tahoma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909"/>
                        </a:solidFill>
                        <a:effectLst/>
                        <a:latin typeface="Tahoma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X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M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W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lw 0(r18)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sym typeface="Wingdings" charset="2"/>
                        </a:rPr>
                        <a:t>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r9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0" marR="4572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909"/>
                        </a:solidFill>
                        <a:effectLst/>
                        <a:latin typeface="Tahoma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909"/>
                        </a:solidFill>
                        <a:effectLst/>
                        <a:latin typeface="Tahoma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X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M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W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23664" name="Line 286"/>
          <p:cNvSpPr>
            <a:spLocks noChangeShapeType="1"/>
          </p:cNvSpPr>
          <p:nvPr/>
        </p:nvSpPr>
        <p:spPr bwMode="auto">
          <a:xfrm>
            <a:off x="1066800" y="3856038"/>
            <a:ext cx="19050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lIns="0" tIns="0" rIns="45720" bIns="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65" name="Line 287"/>
          <p:cNvSpPr>
            <a:spLocks noChangeShapeType="1"/>
          </p:cNvSpPr>
          <p:nvPr/>
        </p:nvSpPr>
        <p:spPr bwMode="auto">
          <a:xfrm>
            <a:off x="1066800" y="6372225"/>
            <a:ext cx="19050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lIns="0" tIns="0" rIns="45720" bIns="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66" name="Line 288"/>
          <p:cNvSpPr>
            <a:spLocks noChangeShapeType="1"/>
          </p:cNvSpPr>
          <p:nvPr/>
        </p:nvSpPr>
        <p:spPr bwMode="auto">
          <a:xfrm>
            <a:off x="1066800" y="3856038"/>
            <a:ext cx="0" cy="3048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lIns="0" tIns="0" rIns="45720" bIns="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67" name="Line 289"/>
          <p:cNvSpPr>
            <a:spLocks noChangeShapeType="1"/>
          </p:cNvSpPr>
          <p:nvPr/>
        </p:nvSpPr>
        <p:spPr bwMode="auto">
          <a:xfrm>
            <a:off x="8172450" y="3856038"/>
            <a:ext cx="0" cy="3048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lIns="0" tIns="0" rIns="45720" bIns="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68" name="Line 290"/>
          <p:cNvSpPr>
            <a:spLocks noChangeShapeType="1"/>
          </p:cNvSpPr>
          <p:nvPr/>
        </p:nvSpPr>
        <p:spPr bwMode="auto">
          <a:xfrm>
            <a:off x="2971800" y="3856038"/>
            <a:ext cx="4572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lIns="0" tIns="0" rIns="45720" bIns="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69" name="Line 291"/>
          <p:cNvSpPr>
            <a:spLocks noChangeShapeType="1"/>
          </p:cNvSpPr>
          <p:nvPr/>
        </p:nvSpPr>
        <p:spPr bwMode="auto">
          <a:xfrm>
            <a:off x="1066800" y="4160838"/>
            <a:ext cx="0" cy="276225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lIns="0" tIns="0" rIns="45720" bIns="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70" name="Line 292"/>
          <p:cNvSpPr>
            <a:spLocks noChangeShapeType="1"/>
          </p:cNvSpPr>
          <p:nvPr/>
        </p:nvSpPr>
        <p:spPr bwMode="auto">
          <a:xfrm>
            <a:off x="3429000" y="3856038"/>
            <a:ext cx="4572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lIns="0" tIns="0" rIns="45720" bIns="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71" name="Line 293"/>
          <p:cNvSpPr>
            <a:spLocks noChangeShapeType="1"/>
          </p:cNvSpPr>
          <p:nvPr/>
        </p:nvSpPr>
        <p:spPr bwMode="auto">
          <a:xfrm>
            <a:off x="3886200" y="3856038"/>
            <a:ext cx="428625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lIns="0" tIns="0" rIns="45720" bIns="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72" name="Line 294"/>
          <p:cNvSpPr>
            <a:spLocks noChangeShapeType="1"/>
          </p:cNvSpPr>
          <p:nvPr/>
        </p:nvSpPr>
        <p:spPr bwMode="auto">
          <a:xfrm>
            <a:off x="8172450" y="4160838"/>
            <a:ext cx="0" cy="276225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lIns="0" tIns="0" rIns="45720" bIns="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73" name="Line 295"/>
          <p:cNvSpPr>
            <a:spLocks noChangeShapeType="1"/>
          </p:cNvSpPr>
          <p:nvPr/>
        </p:nvSpPr>
        <p:spPr bwMode="auto">
          <a:xfrm>
            <a:off x="1066800" y="4437063"/>
            <a:ext cx="0" cy="277812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lIns="0" tIns="0" rIns="45720" bIns="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74" name="Line 296"/>
          <p:cNvSpPr>
            <a:spLocks noChangeShapeType="1"/>
          </p:cNvSpPr>
          <p:nvPr/>
        </p:nvSpPr>
        <p:spPr bwMode="auto">
          <a:xfrm>
            <a:off x="8172450" y="4437063"/>
            <a:ext cx="0" cy="277812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lIns="0" tIns="0" rIns="45720" bIns="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75" name="Line 297"/>
          <p:cNvSpPr>
            <a:spLocks noChangeShapeType="1"/>
          </p:cNvSpPr>
          <p:nvPr/>
        </p:nvSpPr>
        <p:spPr bwMode="auto">
          <a:xfrm>
            <a:off x="1066800" y="4714875"/>
            <a:ext cx="0" cy="165735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lIns="0" tIns="0" rIns="45720" bIns="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76" name="Line 298"/>
          <p:cNvSpPr>
            <a:spLocks noChangeShapeType="1"/>
          </p:cNvSpPr>
          <p:nvPr/>
        </p:nvSpPr>
        <p:spPr bwMode="auto">
          <a:xfrm>
            <a:off x="8172450" y="4714875"/>
            <a:ext cx="0" cy="165735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lIns="0" tIns="0" rIns="45720" bIns="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77" name="Line 299"/>
          <p:cNvSpPr>
            <a:spLocks noChangeShapeType="1"/>
          </p:cNvSpPr>
          <p:nvPr/>
        </p:nvSpPr>
        <p:spPr bwMode="auto">
          <a:xfrm>
            <a:off x="2971800" y="6372225"/>
            <a:ext cx="4572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lIns="0" tIns="0" rIns="45720" bIns="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78" name="Line 300"/>
          <p:cNvSpPr>
            <a:spLocks noChangeShapeType="1"/>
          </p:cNvSpPr>
          <p:nvPr/>
        </p:nvSpPr>
        <p:spPr bwMode="auto">
          <a:xfrm>
            <a:off x="3429000" y="6372225"/>
            <a:ext cx="4572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lIns="0" tIns="0" rIns="45720" bIns="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79" name="Line 301"/>
          <p:cNvSpPr>
            <a:spLocks noChangeShapeType="1"/>
          </p:cNvSpPr>
          <p:nvPr/>
        </p:nvSpPr>
        <p:spPr bwMode="auto">
          <a:xfrm>
            <a:off x="3886200" y="6372225"/>
            <a:ext cx="428625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lIns="0" tIns="0" rIns="45720" bIns="0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58742" name="Group 662"/>
          <p:cNvGraphicFramePr>
            <a:graphicFrameLocks noGrp="1"/>
          </p:cNvGraphicFramePr>
          <p:nvPr/>
        </p:nvGraphicFramePr>
        <p:xfrm>
          <a:off x="533400" y="4083050"/>
          <a:ext cx="7639050" cy="2239963"/>
        </p:xfrm>
        <a:graphic>
          <a:graphicData uri="http://schemas.openxmlformats.org/drawingml/2006/table">
            <a:tbl>
              <a:tblPr/>
              <a:tblGrid>
                <a:gridCol w="2438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Tahoma" charset="0"/>
                        </a:rPr>
                        <a:t>2-way superscalar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6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8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9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10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11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12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lw 0(r1)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sym typeface="Wingdings" charset="2"/>
                        </a:rPr>
                        <a:t>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r2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</a:t>
                      </a:r>
                    </a:p>
                  </a:txBody>
                  <a:tcPr marL="0" marR="4572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X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M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W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lw 4(r1)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sym typeface="Wingdings" charset="2"/>
                        </a:rPr>
                        <a:t>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r3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</a:t>
                      </a:r>
                    </a:p>
                  </a:txBody>
                  <a:tcPr marL="0" marR="4572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X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M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W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lw 8(r1)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sym typeface="Wingdings" charset="2"/>
                        </a:rPr>
                        <a:t>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r4 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0" marR="4572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X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M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W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add r14,r15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sym typeface="Wingdings" charset="2"/>
                        </a:rPr>
                        <a:t>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r6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0" marR="4572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X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M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W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add r12,r13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sym typeface="Wingdings" charset="2"/>
                        </a:rPr>
                        <a:t>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r7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0" marR="4572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X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M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W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add r17,r16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sym typeface="Wingdings" charset="2"/>
                        </a:rPr>
                        <a:t>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r8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0" marR="4572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X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M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W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lw 0(r18)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sym typeface="Wingdings" charset="2"/>
                        </a:rPr>
                        <a:t>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r9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0" marR="4572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909"/>
                        </a:solidFill>
                        <a:effectLst/>
                        <a:latin typeface="Tahoma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F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D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X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M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W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4666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Tahoma" pitchFamily="-84" charset="0"/>
              </a:rPr>
              <a:t>CIS 501: Comp. Arch.  |  Dr. Joseph </a:t>
            </a:r>
            <a:r>
              <a:rPr lang="en-US" dirty="0" err="1">
                <a:latin typeface="Tahoma" pitchFamily="-84" charset="0"/>
              </a:rPr>
              <a:t>Devietti</a:t>
            </a:r>
            <a:r>
              <a:rPr lang="en-US" dirty="0">
                <a:latin typeface="Tahoma" pitchFamily="-84" charset="0"/>
              </a:rPr>
              <a:t>  |  Superscalar</a:t>
            </a:r>
            <a:endParaRPr lang="en-US" dirty="0">
              <a:solidFill>
                <a:schemeClr val="tx1"/>
              </a:solidFill>
              <a:latin typeface="Tahoma" pitchFamily="-84" charset="0"/>
            </a:endParaRP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65F2E41-895E-4E4A-8866-C4FC5D509ADB}" type="slidenum">
              <a:rPr lang="en-US" smtClean="0">
                <a:latin typeface="Tahoma" pitchFamily="-84" charset="0"/>
              </a:rPr>
              <a:pPr/>
              <a:t>8</a:t>
            </a:fld>
            <a:endParaRPr lang="en-US">
              <a:solidFill>
                <a:schemeClr val="tx1"/>
              </a:solidFill>
              <a:latin typeface="Tahoma" pitchFamily="-84" charset="0"/>
            </a:endParaRP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10600" cy="6858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Superscalar Pipeline Diagrams - Realistic</a:t>
            </a:r>
          </a:p>
        </p:txBody>
      </p:sp>
      <p:graphicFrame>
        <p:nvGraphicFramePr>
          <p:cNvPr id="780291" name="Group 3"/>
          <p:cNvGraphicFramePr>
            <a:graphicFrameLocks noGrp="1"/>
          </p:cNvGraphicFramePr>
          <p:nvPr/>
        </p:nvGraphicFramePr>
        <p:xfrm>
          <a:off x="533400" y="1189038"/>
          <a:ext cx="7639050" cy="2239963"/>
        </p:xfrm>
        <a:graphic>
          <a:graphicData uri="http://schemas.openxmlformats.org/drawingml/2006/table">
            <a:tbl>
              <a:tblPr/>
              <a:tblGrid>
                <a:gridCol w="2438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Tahoma" pitchFamily="-84" charset="0"/>
                        </a:rPr>
                        <a:t>scalar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-84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-84" charset="0"/>
                        </a:rPr>
                        <a:t>1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-84" charset="0"/>
                        </a:rPr>
                        <a:t>2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-84" charset="0"/>
                        </a:rPr>
                        <a:t>3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-84" charset="0"/>
                        </a:rPr>
                        <a:t>4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-84" charset="0"/>
                        </a:rPr>
                        <a:t>5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-84" charset="0"/>
                        </a:rPr>
                        <a:t>6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-84" charset="0"/>
                        </a:rPr>
                        <a:t>7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-84" charset="0"/>
                        </a:rPr>
                        <a:t>8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-84" charset="0"/>
                        </a:rPr>
                        <a:t>9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-84" charset="0"/>
                        </a:rPr>
                        <a:t>10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-84" charset="0"/>
                        </a:rPr>
                        <a:t>11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-84" charset="0"/>
                        </a:rPr>
                        <a:t>12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84" charset="0"/>
                        </a:rPr>
                        <a:t>lw 0(r1)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84" charset="0"/>
                          <a:sym typeface="Wingdings" pitchFamily="-84" charset="2"/>
                        </a:rPr>
                        <a:t>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84" charset="0"/>
                        </a:rPr>
                        <a:t>r2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-84" charset="0"/>
                        </a:rPr>
                        <a:t>F</a:t>
                      </a:r>
                    </a:p>
                  </a:txBody>
                  <a:tcPr marL="0" marR="4572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-84" charset="0"/>
                        </a:rPr>
                        <a:t>D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-84" charset="0"/>
                        </a:rPr>
                        <a:t>X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-84" charset="0"/>
                        </a:rPr>
                        <a:t>M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-84" charset="0"/>
                        </a:rPr>
                        <a:t>W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-84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-84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-84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-84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-84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-84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-84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84" charset="0"/>
                        </a:rPr>
                        <a:t>lw 4(r1)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84" charset="0"/>
                          <a:sym typeface="Wingdings" pitchFamily="-84" charset="2"/>
                        </a:rPr>
                        <a:t>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84" charset="0"/>
                        </a:rPr>
                        <a:t>r3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-84" charset="0"/>
                      </a:endParaRPr>
                    </a:p>
                  </a:txBody>
                  <a:tcPr marL="0" marR="4572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-84" charset="0"/>
                        </a:rPr>
                        <a:t>F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-84" charset="0"/>
                        </a:rPr>
                        <a:t>D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-84" charset="0"/>
                        </a:rPr>
                        <a:t>X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-84" charset="0"/>
                        </a:rPr>
                        <a:t>M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-84" charset="0"/>
                        </a:rPr>
                        <a:t>W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-84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-84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-84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-84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-84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-84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84" charset="0"/>
                        </a:rPr>
                        <a:t>lw 8(r1)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84" charset="0"/>
                          <a:sym typeface="Wingdings" pitchFamily="-84" charset="2"/>
                        </a:rPr>
                        <a:t>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84" charset="0"/>
                        </a:rPr>
                        <a:t>r4 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-84" charset="0"/>
                      </a:endParaRPr>
                    </a:p>
                  </a:txBody>
                  <a:tcPr marL="0" marR="4572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-84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-84" charset="0"/>
                        </a:rPr>
                        <a:t>F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-84" charset="0"/>
                        </a:rPr>
                        <a:t>D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-84" charset="0"/>
                        </a:rPr>
                        <a:t>X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-84" charset="0"/>
                        </a:rPr>
                        <a:t>M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-84" charset="0"/>
                        </a:rPr>
                        <a:t>W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-84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-84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-84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-84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-84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84" charset="0"/>
                        </a:rPr>
                        <a:t>add r4,r5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84" charset="0"/>
                          <a:sym typeface="Wingdings" pitchFamily="-84" charset="2"/>
                        </a:rPr>
                        <a:t>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84" charset="0"/>
                        </a:rPr>
                        <a:t>r6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-84" charset="0"/>
                      </a:endParaRPr>
                    </a:p>
                  </a:txBody>
                  <a:tcPr marL="0" marR="4572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-84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-84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-84" charset="0"/>
                        </a:rPr>
                        <a:t>F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-84" charset="0"/>
                        </a:rPr>
                        <a:t>D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Tahoma" pitchFamily="-84" charset="0"/>
                        </a:rPr>
                        <a:t>d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Tahoma" pitchFamily="-84" charset="0"/>
                        </a:rPr>
                        <a:t>*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-84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-84" charset="0"/>
                        </a:rPr>
                        <a:t>X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-84" charset="0"/>
                        </a:rPr>
                        <a:t>M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-84" charset="0"/>
                        </a:rPr>
                        <a:t>W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-84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-84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-84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84" charset="0"/>
                        </a:rPr>
                        <a:t>add r2,r3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84" charset="0"/>
                          <a:sym typeface="Wingdings" pitchFamily="-84" charset="2"/>
                        </a:rPr>
                        <a:t>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84" charset="0"/>
                        </a:rPr>
                        <a:t>r7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-84" charset="0"/>
                      </a:endParaRPr>
                    </a:p>
                  </a:txBody>
                  <a:tcPr marL="0" marR="4572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-84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-84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-84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-84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-84" charset="0"/>
                        </a:rPr>
                        <a:t>F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-84" charset="0"/>
                        </a:rPr>
                        <a:t>D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-84" charset="0"/>
                        </a:rPr>
                        <a:t>X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-84" charset="0"/>
                        </a:rPr>
                        <a:t>M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-84" charset="0"/>
                        </a:rPr>
                        <a:t>W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-84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-84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84" charset="0"/>
                        </a:rPr>
                        <a:t>add r7,r6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84" charset="0"/>
                          <a:sym typeface="Wingdings" pitchFamily="-84" charset="2"/>
                        </a:rPr>
                        <a:t>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84" charset="0"/>
                        </a:rPr>
                        <a:t>r8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-84" charset="0"/>
                      </a:endParaRPr>
                    </a:p>
                  </a:txBody>
                  <a:tcPr marL="0" marR="4572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-84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909"/>
                        </a:solidFill>
                        <a:effectLst/>
                        <a:latin typeface="Tahoma" pitchFamily="-84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909"/>
                        </a:solidFill>
                        <a:effectLst/>
                        <a:latin typeface="Tahoma" pitchFamily="-84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-84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-84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-84" charset="0"/>
                        </a:rPr>
                        <a:t>F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-84" charset="0"/>
                        </a:rPr>
                        <a:t>D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-84" charset="0"/>
                        </a:rPr>
                        <a:t>X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-84" charset="0"/>
                        </a:rPr>
                        <a:t>M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-84" charset="0"/>
                        </a:rPr>
                        <a:t>W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-84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84" charset="0"/>
                        </a:rPr>
                        <a:t>lw 4(r8)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84" charset="0"/>
                          <a:sym typeface="Wingdings" pitchFamily="-84" charset="2"/>
                        </a:rPr>
                        <a:t>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84" charset="0"/>
                        </a:rPr>
                        <a:t>r9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-84" charset="0"/>
                      </a:endParaRPr>
                    </a:p>
                  </a:txBody>
                  <a:tcPr marL="0" marR="4572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-84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909"/>
                        </a:solidFill>
                        <a:effectLst/>
                        <a:latin typeface="Tahoma" pitchFamily="-84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909"/>
                        </a:solidFill>
                        <a:effectLst/>
                        <a:latin typeface="Tahoma" pitchFamily="-84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-84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-84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-84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-84" charset="0"/>
                        </a:rPr>
                        <a:t>F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-84" charset="0"/>
                        </a:rPr>
                        <a:t>D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-84" charset="0"/>
                        </a:rPr>
                        <a:t>X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-84" charset="0"/>
                        </a:rPr>
                        <a:t>M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-84" charset="0"/>
                        </a:rPr>
                        <a:t>W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25712" name="Line 126"/>
          <p:cNvSpPr>
            <a:spLocks noChangeShapeType="1"/>
          </p:cNvSpPr>
          <p:nvPr/>
        </p:nvSpPr>
        <p:spPr bwMode="auto">
          <a:xfrm>
            <a:off x="1066800" y="3856038"/>
            <a:ext cx="19050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lIns="0" tIns="0" rIns="45720" bIns="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13" name="Line 127"/>
          <p:cNvSpPr>
            <a:spLocks noChangeShapeType="1"/>
          </p:cNvSpPr>
          <p:nvPr/>
        </p:nvSpPr>
        <p:spPr bwMode="auto">
          <a:xfrm>
            <a:off x="1066800" y="6372225"/>
            <a:ext cx="19050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lIns="0" tIns="0" rIns="45720" bIns="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14" name="Line 128"/>
          <p:cNvSpPr>
            <a:spLocks noChangeShapeType="1"/>
          </p:cNvSpPr>
          <p:nvPr/>
        </p:nvSpPr>
        <p:spPr bwMode="auto">
          <a:xfrm>
            <a:off x="1066800" y="3856038"/>
            <a:ext cx="0" cy="3048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lIns="0" tIns="0" rIns="45720" bIns="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15" name="Line 129"/>
          <p:cNvSpPr>
            <a:spLocks noChangeShapeType="1"/>
          </p:cNvSpPr>
          <p:nvPr/>
        </p:nvSpPr>
        <p:spPr bwMode="auto">
          <a:xfrm>
            <a:off x="8172450" y="3856038"/>
            <a:ext cx="0" cy="3048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lIns="0" tIns="0" rIns="45720" bIns="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16" name="Line 130"/>
          <p:cNvSpPr>
            <a:spLocks noChangeShapeType="1"/>
          </p:cNvSpPr>
          <p:nvPr/>
        </p:nvSpPr>
        <p:spPr bwMode="auto">
          <a:xfrm>
            <a:off x="2971800" y="3856038"/>
            <a:ext cx="4572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lIns="0" tIns="0" rIns="45720" bIns="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17" name="Line 131"/>
          <p:cNvSpPr>
            <a:spLocks noChangeShapeType="1"/>
          </p:cNvSpPr>
          <p:nvPr/>
        </p:nvSpPr>
        <p:spPr bwMode="auto">
          <a:xfrm>
            <a:off x="1066800" y="4160838"/>
            <a:ext cx="0" cy="276225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lIns="0" tIns="0" rIns="45720" bIns="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18" name="Line 132"/>
          <p:cNvSpPr>
            <a:spLocks noChangeShapeType="1"/>
          </p:cNvSpPr>
          <p:nvPr/>
        </p:nvSpPr>
        <p:spPr bwMode="auto">
          <a:xfrm>
            <a:off x="3429000" y="3856038"/>
            <a:ext cx="4572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lIns="0" tIns="0" rIns="45720" bIns="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19" name="Line 133"/>
          <p:cNvSpPr>
            <a:spLocks noChangeShapeType="1"/>
          </p:cNvSpPr>
          <p:nvPr/>
        </p:nvSpPr>
        <p:spPr bwMode="auto">
          <a:xfrm>
            <a:off x="3886200" y="3856038"/>
            <a:ext cx="428625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lIns="0" tIns="0" rIns="45720" bIns="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20" name="Line 134"/>
          <p:cNvSpPr>
            <a:spLocks noChangeShapeType="1"/>
          </p:cNvSpPr>
          <p:nvPr/>
        </p:nvSpPr>
        <p:spPr bwMode="auto">
          <a:xfrm>
            <a:off x="8172450" y="4160838"/>
            <a:ext cx="0" cy="276225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lIns="0" tIns="0" rIns="45720" bIns="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21" name="Line 135"/>
          <p:cNvSpPr>
            <a:spLocks noChangeShapeType="1"/>
          </p:cNvSpPr>
          <p:nvPr/>
        </p:nvSpPr>
        <p:spPr bwMode="auto">
          <a:xfrm>
            <a:off x="1066800" y="4437063"/>
            <a:ext cx="0" cy="277812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lIns="0" tIns="0" rIns="45720" bIns="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22" name="Line 136"/>
          <p:cNvSpPr>
            <a:spLocks noChangeShapeType="1"/>
          </p:cNvSpPr>
          <p:nvPr/>
        </p:nvSpPr>
        <p:spPr bwMode="auto">
          <a:xfrm>
            <a:off x="8172450" y="4437063"/>
            <a:ext cx="0" cy="277812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lIns="0" tIns="0" rIns="45720" bIns="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23" name="Line 137"/>
          <p:cNvSpPr>
            <a:spLocks noChangeShapeType="1"/>
          </p:cNvSpPr>
          <p:nvPr/>
        </p:nvSpPr>
        <p:spPr bwMode="auto">
          <a:xfrm>
            <a:off x="1066800" y="4714875"/>
            <a:ext cx="0" cy="165735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lIns="0" tIns="0" rIns="45720" bIns="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24" name="Line 138"/>
          <p:cNvSpPr>
            <a:spLocks noChangeShapeType="1"/>
          </p:cNvSpPr>
          <p:nvPr/>
        </p:nvSpPr>
        <p:spPr bwMode="auto">
          <a:xfrm>
            <a:off x="8172450" y="4714875"/>
            <a:ext cx="0" cy="165735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lIns="0" tIns="0" rIns="45720" bIns="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25" name="Line 139"/>
          <p:cNvSpPr>
            <a:spLocks noChangeShapeType="1"/>
          </p:cNvSpPr>
          <p:nvPr/>
        </p:nvSpPr>
        <p:spPr bwMode="auto">
          <a:xfrm>
            <a:off x="2971800" y="6372225"/>
            <a:ext cx="4572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lIns="0" tIns="0" rIns="45720" bIns="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26" name="Line 140"/>
          <p:cNvSpPr>
            <a:spLocks noChangeShapeType="1"/>
          </p:cNvSpPr>
          <p:nvPr/>
        </p:nvSpPr>
        <p:spPr bwMode="auto">
          <a:xfrm>
            <a:off x="3429000" y="6372225"/>
            <a:ext cx="4572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lIns="0" tIns="0" rIns="45720" bIns="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27" name="Line 141"/>
          <p:cNvSpPr>
            <a:spLocks noChangeShapeType="1"/>
          </p:cNvSpPr>
          <p:nvPr/>
        </p:nvSpPr>
        <p:spPr bwMode="auto">
          <a:xfrm>
            <a:off x="3886200" y="6372225"/>
            <a:ext cx="428625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lIns="0" tIns="0" rIns="45720" bIns="0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780430" name="Group 142"/>
          <p:cNvGraphicFramePr>
            <a:graphicFrameLocks noGrp="1"/>
          </p:cNvGraphicFramePr>
          <p:nvPr/>
        </p:nvGraphicFramePr>
        <p:xfrm>
          <a:off x="533400" y="4083050"/>
          <a:ext cx="7639050" cy="2239963"/>
        </p:xfrm>
        <a:graphic>
          <a:graphicData uri="http://schemas.openxmlformats.org/drawingml/2006/table">
            <a:tbl>
              <a:tblPr/>
              <a:tblGrid>
                <a:gridCol w="2438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Tahoma" pitchFamily="-84" charset="0"/>
                        </a:rPr>
                        <a:t>2-way superscalar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-84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-84" charset="0"/>
                        </a:rPr>
                        <a:t>1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-84" charset="0"/>
                        </a:rPr>
                        <a:t>2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-84" charset="0"/>
                        </a:rPr>
                        <a:t>3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-84" charset="0"/>
                        </a:rPr>
                        <a:t>4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-84" charset="0"/>
                        </a:rPr>
                        <a:t>5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-84" charset="0"/>
                        </a:rPr>
                        <a:t>6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-84" charset="0"/>
                        </a:rPr>
                        <a:t>7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-84" charset="0"/>
                        </a:rPr>
                        <a:t>8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-84" charset="0"/>
                        </a:rPr>
                        <a:t>9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-84" charset="0"/>
                        </a:rPr>
                        <a:t>10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-84" charset="0"/>
                        </a:rPr>
                        <a:t>11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-84" charset="0"/>
                        </a:rPr>
                        <a:t>12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84" charset="0"/>
                        </a:rPr>
                        <a:t>lw 0(r1)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84" charset="0"/>
                          <a:sym typeface="Wingdings" pitchFamily="-84" charset="2"/>
                        </a:rPr>
                        <a:t>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84" charset="0"/>
                        </a:rPr>
                        <a:t>r2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-84" charset="0"/>
                        </a:rPr>
                        <a:t>F</a:t>
                      </a:r>
                    </a:p>
                  </a:txBody>
                  <a:tcPr marL="0" marR="4572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-84" charset="0"/>
                        </a:rPr>
                        <a:t>D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-84" charset="0"/>
                        </a:rPr>
                        <a:t>X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-84" charset="0"/>
                        </a:rPr>
                        <a:t>M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-84" charset="0"/>
                        </a:rPr>
                        <a:t>W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-84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-84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-84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-84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-84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-84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-84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84" charset="0"/>
                        </a:rPr>
                        <a:t>lw 4(r1)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84" charset="0"/>
                          <a:sym typeface="Wingdings" pitchFamily="-84" charset="2"/>
                        </a:rPr>
                        <a:t>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84" charset="0"/>
                        </a:rPr>
                        <a:t>r3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-84" charset="0"/>
                        </a:rPr>
                        <a:t>F</a:t>
                      </a:r>
                    </a:p>
                  </a:txBody>
                  <a:tcPr marL="0" marR="4572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-84" charset="0"/>
                        </a:rPr>
                        <a:t>D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-84" charset="0"/>
                        </a:rPr>
                        <a:t>X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-84" charset="0"/>
                        </a:rPr>
                        <a:t>M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-84" charset="0"/>
                        </a:rPr>
                        <a:t>W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-84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-84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-84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-84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-84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-84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-84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84" charset="0"/>
                        </a:rPr>
                        <a:t>lw 8(r1)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84" charset="0"/>
                          <a:sym typeface="Wingdings" pitchFamily="-84" charset="2"/>
                        </a:rPr>
                        <a:t>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84" charset="0"/>
                        </a:rPr>
                        <a:t>r4 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-84" charset="0"/>
                      </a:endParaRPr>
                    </a:p>
                  </a:txBody>
                  <a:tcPr marL="0" marR="4572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-84" charset="0"/>
                        </a:rPr>
                        <a:t>F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-84" charset="0"/>
                        </a:rPr>
                        <a:t>D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-84" charset="0"/>
                        </a:rPr>
                        <a:t>X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-84" charset="0"/>
                        </a:rPr>
                        <a:t>M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-84" charset="0"/>
                        </a:rPr>
                        <a:t>W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-84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-84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-84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-84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-84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-84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84" charset="0"/>
                        </a:rPr>
                        <a:t>add r4,r5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84" charset="0"/>
                          <a:sym typeface="Wingdings" pitchFamily="-84" charset="2"/>
                        </a:rPr>
                        <a:t>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84" charset="0"/>
                        </a:rPr>
                        <a:t>r6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-84" charset="0"/>
                      </a:endParaRPr>
                    </a:p>
                  </a:txBody>
                  <a:tcPr marL="0" marR="4572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-84" charset="0"/>
                        </a:rPr>
                        <a:t>F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-84" charset="0"/>
                        </a:rPr>
                        <a:t>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909"/>
                        </a:solidFill>
                        <a:effectLst/>
                        <a:latin typeface="Tahoma" pitchFamily="-84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Tahoma" pitchFamily="-84" charset="0"/>
                        </a:rPr>
                        <a:t>d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Tahoma" pitchFamily="-84" charset="0"/>
                        </a:rPr>
                        <a:t>*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Tahoma" pitchFamily="-84" charset="0"/>
                        </a:rPr>
                        <a:t>d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Tahoma" pitchFamily="-84" charset="0"/>
                        </a:rPr>
                        <a:t>*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-84" charset="0"/>
                        </a:rPr>
                        <a:t>X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-84" charset="0"/>
                        </a:rPr>
                        <a:t>M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-84" charset="0"/>
                        </a:rPr>
                        <a:t>W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-84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-84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-84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-84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84" charset="0"/>
                        </a:rPr>
                        <a:t>add r2,r3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84" charset="0"/>
                          <a:sym typeface="Wingdings" pitchFamily="-84" charset="2"/>
                        </a:rPr>
                        <a:t>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84" charset="0"/>
                        </a:rPr>
                        <a:t>r7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-84" charset="0"/>
                      </a:endParaRPr>
                    </a:p>
                  </a:txBody>
                  <a:tcPr marL="0" marR="4572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-84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-84" charset="0"/>
                        </a:rPr>
                        <a:t>F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-84" charset="0"/>
                        </a:rPr>
                        <a:t>D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Tahoma" pitchFamily="-84" charset="0"/>
                        </a:rPr>
                        <a:t>d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Tahoma" pitchFamily="-84" charset="0"/>
                        </a:rPr>
                        <a:t>*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-84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-84" charset="0"/>
                        </a:rPr>
                        <a:t>X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-84" charset="0"/>
                        </a:rPr>
                        <a:t>M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-84" charset="0"/>
                        </a:rPr>
                        <a:t>W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-84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-84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-84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-84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84" charset="0"/>
                        </a:rPr>
                        <a:t>add r7,r6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84" charset="0"/>
                          <a:sym typeface="Wingdings" pitchFamily="-84" charset="2"/>
                        </a:rPr>
                        <a:t>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84" charset="0"/>
                        </a:rPr>
                        <a:t>r8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-84" charset="0"/>
                      </a:endParaRPr>
                    </a:p>
                  </a:txBody>
                  <a:tcPr marL="0" marR="4572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-84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909"/>
                        </a:solidFill>
                        <a:effectLst/>
                        <a:latin typeface="Tahoma" pitchFamily="-84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909"/>
                        </a:solidFill>
                        <a:effectLst/>
                        <a:latin typeface="Tahoma" pitchFamily="-84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-84" charset="0"/>
                        </a:rPr>
                        <a:t>F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-84" charset="0"/>
                        </a:rPr>
                        <a:t>D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-84" charset="0"/>
                        </a:rPr>
                        <a:t>X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-84" charset="0"/>
                        </a:rPr>
                        <a:t>M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-84" charset="0"/>
                        </a:rPr>
                        <a:t>W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-84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-84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-84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84" charset="0"/>
                        </a:rPr>
                        <a:t>lw 4(r8)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84" charset="0"/>
                          <a:sym typeface="Wingdings" pitchFamily="-84" charset="2"/>
                        </a:rPr>
                        <a:t>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84" charset="0"/>
                        </a:rPr>
                        <a:t>r9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-84" charset="0"/>
                      </a:endParaRPr>
                    </a:p>
                  </a:txBody>
                  <a:tcPr marL="0" marR="4572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-84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909"/>
                        </a:solidFill>
                        <a:effectLst/>
                        <a:latin typeface="Tahoma" pitchFamily="-84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909"/>
                        </a:solidFill>
                        <a:effectLst/>
                        <a:latin typeface="Tahoma" pitchFamily="-84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-84" charset="0"/>
                        </a:rPr>
                        <a:t>F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Tahoma" pitchFamily="-84" charset="0"/>
                        </a:rPr>
                        <a:t>d*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-84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-84" charset="0"/>
                        </a:rPr>
                        <a:t>D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-84" charset="0"/>
                        </a:rPr>
                        <a:t>X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-84" charset="0"/>
                        </a:rPr>
                        <a:t>M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-84" charset="0"/>
                        </a:rPr>
                        <a:t>W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-84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-84" charset="0"/>
                      </a:endParaRP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1828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cap="none">
                <a:ea typeface="ＭＳ Ｐゴシック" pitchFamily="-1" charset="-128"/>
                <a:cs typeface="ＭＳ Ｐゴシック" pitchFamily="-1" charset="-128"/>
              </a:rPr>
              <a:t>Superscalar Implementation Challenges</a:t>
            </a:r>
          </a:p>
        </p:txBody>
      </p:sp>
      <p:sp>
        <p:nvSpPr>
          <p:cNvPr id="40963" name="Text Placeholder 6" descr="Rectangle: Click to edit Master text styles&#10;Second level&#10;Third level&#10;Fourth level&#10;Fifth level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096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Tahoma" pitchFamily="-1" charset="0"/>
              </a:rPr>
              <a:t>CIS 501: Comp. Arch.  |  Dr. Joseph </a:t>
            </a:r>
            <a:r>
              <a:rPr lang="en-US" dirty="0" err="1">
                <a:latin typeface="Tahoma" pitchFamily="-1" charset="0"/>
              </a:rPr>
              <a:t>Devietti</a:t>
            </a:r>
            <a:r>
              <a:rPr lang="en-US" dirty="0">
                <a:latin typeface="Tahoma" pitchFamily="-1" charset="0"/>
              </a:rPr>
              <a:t>  |  Superscalar</a:t>
            </a:r>
            <a:endParaRPr lang="en-US" dirty="0">
              <a:solidFill>
                <a:schemeClr val="tx1"/>
              </a:solidFill>
              <a:latin typeface="Tahoma" pitchFamily="-1" charset="0"/>
            </a:endParaRPr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7664810-294D-A14E-A11E-8A13D0F4B235}" type="slidenum">
              <a:rPr lang="en-US" smtClean="0">
                <a:latin typeface="Tahoma" pitchFamily="-1" charset="0"/>
              </a:rPr>
              <a:pPr/>
              <a:t>9</a:t>
            </a:fld>
            <a:endParaRPr lang="en-US">
              <a:solidFill>
                <a:schemeClr val="tx1"/>
              </a:solidFill>
              <a:latin typeface="Tahoma" pitchFamily="-1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edgrid">
  <a:themeElements>
    <a:clrScheme name="redgrid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redgrid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accent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accent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dgrid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grid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grid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grid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grid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grid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grid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grid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Untitled:Microsoft Office X:Templates:My Templates:redgrid.pot</Template>
  <TotalTime>75568</TotalTime>
  <Pages>47</Pages>
  <Words>1242</Words>
  <Application>Microsoft Macintosh PowerPoint</Application>
  <PresentationFormat>信纸(8.5x11 英寸)</PresentationFormat>
  <Paragraphs>340</Paragraphs>
  <Slides>11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redgrid</vt:lpstr>
      <vt:lpstr>CIS 501 Computer Organization and Design</vt:lpstr>
      <vt:lpstr>A Key Theme: Parallelism</vt:lpstr>
      <vt:lpstr>An Opportunity…</vt:lpstr>
      <vt:lpstr>What Checking Is Required?</vt:lpstr>
      <vt:lpstr>What Checking Is Required?</vt:lpstr>
      <vt:lpstr>How do we build such “superscalar” hardware?</vt:lpstr>
      <vt:lpstr>Superscalar Pipeline Diagrams - Ideal</vt:lpstr>
      <vt:lpstr>Superscalar Pipeline Diagrams - Realistic</vt:lpstr>
      <vt:lpstr>Superscalar Implementation Challenges</vt:lpstr>
      <vt:lpstr>Superscalar Challenges - Front End</vt:lpstr>
      <vt:lpstr>Superscalar Challenges - Back End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371 Computer Organization and Design</dc:title>
  <dc:subject/>
  <dc:creator>Amir Roth</dc:creator>
  <cp:keywords/>
  <dc:description/>
  <cp:lastModifiedBy>botao xiong</cp:lastModifiedBy>
  <cp:revision>1519</cp:revision>
  <cp:lastPrinted>2018-03-27T15:55:26Z</cp:lastPrinted>
  <dcterms:created xsi:type="dcterms:W3CDTF">2013-02-26T14:58:03Z</dcterms:created>
  <dcterms:modified xsi:type="dcterms:W3CDTF">2020-10-31T04:55:22Z</dcterms:modified>
  <cp:category/>
</cp:coreProperties>
</file>