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0" r:id="rId2"/>
    <p:sldMasterId id="2147483819" r:id="rId3"/>
    <p:sldMasterId id="2147483831" r:id="rId4"/>
    <p:sldMasterId id="2147483844" r:id="rId5"/>
    <p:sldMasterId id="2147483856" r:id="rId6"/>
    <p:sldMasterId id="2147483887" r:id="rId7"/>
    <p:sldMasterId id="2147483895" r:id="rId8"/>
  </p:sldMasterIdLst>
  <p:notesMasterIdLst>
    <p:notesMasterId r:id="rId49"/>
  </p:notesMasterIdLst>
  <p:handoutMasterIdLst>
    <p:handoutMasterId r:id="rId50"/>
  </p:handoutMasterIdLst>
  <p:sldIdLst>
    <p:sldId id="468" r:id="rId9"/>
    <p:sldId id="556" r:id="rId10"/>
    <p:sldId id="557" r:id="rId11"/>
    <p:sldId id="558" r:id="rId12"/>
    <p:sldId id="559" r:id="rId13"/>
    <p:sldId id="560" r:id="rId14"/>
    <p:sldId id="561" r:id="rId15"/>
    <p:sldId id="563" r:id="rId16"/>
    <p:sldId id="564" r:id="rId17"/>
    <p:sldId id="565" r:id="rId18"/>
    <p:sldId id="566" r:id="rId19"/>
    <p:sldId id="567" r:id="rId20"/>
    <p:sldId id="569" r:id="rId21"/>
    <p:sldId id="618" r:id="rId22"/>
    <p:sldId id="621" r:id="rId23"/>
    <p:sldId id="622" r:id="rId24"/>
    <p:sldId id="576" r:id="rId25"/>
    <p:sldId id="577" r:id="rId26"/>
    <p:sldId id="619" r:id="rId27"/>
    <p:sldId id="579" r:id="rId28"/>
    <p:sldId id="580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60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66"/>
    <a:srgbClr val="006600"/>
    <a:srgbClr val="000000"/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954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54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t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defTabSz="966668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83" tIns="48343" rIns="96683" bIns="48343" numCol="1" anchor="b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cs typeface="+mn-cs"/>
              </a:defRPr>
            </a:lvl1pPr>
          </a:lstStyle>
          <a:p>
            <a:pPr>
              <a:defRPr/>
            </a:pPr>
            <a:fld id="{5D3D0D3C-5755-414E-B837-5E2822F5307B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795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BCC5BD0-8EC2-488C-BC3E-FE952665B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2.7 seconds </a:t>
            </a:r>
            <a:r>
              <a:rPr lang="en-US" dirty="0" err="1"/>
              <a:t>vs</a:t>
            </a:r>
            <a:r>
              <a:rPr lang="en-US" baseline="0" dirty="0"/>
              <a:t> 16.4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A521A-F3DE-4569-ACEB-2126966EBE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2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E3C503D0-5CD6-49F7-AC79-89242F44A9C0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13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2C9182EE-93C3-4D57-B86F-461F2DF2A0D4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15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4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3C3C3F8-47CB-45EB-973F-00CBBAB5BA2C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16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2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2434805-A648-4610-8E0E-6BA51D225395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17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5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DCA1EF8E-7592-4353-A9F6-2A192410FFB0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19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0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2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noFill/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4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AF43CD44-6D73-4839-B5BE-B673AC53C268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4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3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00432834-56BF-43A5-AD80-BD3F87147155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5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0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6683974D-3494-4852-ABFE-2EB2FA76FF89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6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5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82A1707B-F153-459B-BB10-32325F555AD7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7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3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BD6CB917-48BA-45C3-AB2B-E073F57720A9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8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2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AF4CA8A5-8B01-49AB-8B74-5261AF9AD4AA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9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D1E8CA31-3DDE-423E-8314-DEC51831913B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11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2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CA2F44A6-9E80-4976-B2E4-D9F11F0EF48E}" type="slidenum">
              <a:rPr lang="en-US" smtClean="0">
                <a:solidFill>
                  <a:srgbClr val="000000"/>
                </a:solidFill>
                <a:cs typeface="Calibri" pitchFamily="34" charset="0"/>
              </a:rPr>
              <a:pPr defTabSz="949325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12</a:t>
            </a:fld>
            <a:endParaRPr lang="en-US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Ron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Dreslinski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Trevor </a:t>
            </a:r>
            <a:r>
              <a:rPr lang="en-US" sz="2000" b="1" dirty="0" err="1">
                <a:solidFill>
                  <a:schemeClr val="accent2"/>
                </a:solidFill>
                <a:latin typeface="+mj-lt"/>
              </a:rPr>
              <a:t>Mudge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latin typeface="+mj-lt"/>
              </a:rPr>
              <a:t>© </a:t>
            </a:r>
            <a:r>
              <a:rPr lang="en-US" sz="2000" b="1" dirty="0" err="1">
                <a:latin typeface="+mj-lt"/>
              </a:rPr>
              <a:t>Dreslinski</a:t>
            </a:r>
            <a:r>
              <a:rPr lang="en-US" sz="2000" b="1" dirty="0">
                <a:latin typeface="+mj-lt"/>
              </a:rPr>
              <a:t>-</a:t>
            </a:r>
            <a:r>
              <a:rPr lang="en-US" sz="2000" b="1" dirty="0" err="1">
                <a:latin typeface="+mj-lt"/>
              </a:rPr>
              <a:t>Mudge</a:t>
            </a:r>
            <a:r>
              <a:rPr lang="en-US" sz="2000" b="1" dirty="0">
                <a:latin typeface="+mj-lt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2024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0AA8-C53C-4B5D-8A54-8AE43834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E3BE-D321-40EF-ACC3-A90663040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6BAA-48E7-419E-8220-C18EA5D6A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821E-BEAD-4044-9B52-14455C45B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0183-4EBB-416D-92AD-2338C5BF0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3999-0896-44D4-8F6B-082E9E48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9C7-FC75-4D77-9B62-6FE664307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7CB7D-DC36-4A55-8662-B3891C12E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336F-0620-4E3E-9B1F-6EDDE1916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CA2B7-8353-4495-9A43-0F398E00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3373-E1DE-4107-AD70-CD48F8E9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0FC96-0667-4F14-B8DB-8E1992FDBD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3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5CE4-F8EF-4AF7-B445-E8695CD34B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77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E79F-04AF-4795-A5FD-57BD77638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43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0097-849D-4B6F-B7A2-B53A64491D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65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ACC33-4335-4255-BF2A-B56285C804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11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E244-2DCB-41BD-B024-DC237D28C2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DB30B-0329-4AF9-981D-EE16AC8AC0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52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98CB-223A-49DE-8934-990C0B89B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95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9A330-FA23-499B-997C-D3B4F5C801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0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2CD3-76CB-4C50-8AEA-CE900E9417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86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-76200"/>
            <a:ext cx="200183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-76200"/>
            <a:ext cx="58547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6C20-A2D8-414F-92D6-5A073718D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7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Ron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Trevor </a:t>
            </a:r>
            <a:r>
              <a:rPr lang="en-US" sz="2000" b="1" dirty="0" err="1">
                <a:solidFill>
                  <a:srgbClr val="CC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CC0000"/>
                </a:solidFill>
                <a:latin typeface="Arial Narrow"/>
              </a:rPr>
              <a:t>, and Thomas Wenisch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Arial Narrow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Arial Narrow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03328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EAE9A-54CE-45A1-B89B-8FDB45C4EC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8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50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07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483E0-1029-4A51-877E-B80B3A3B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02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1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48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0B64-8842-47A3-9E8C-342E7070A7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59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9E2B-27A3-4E8D-B4C1-CB4B152274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56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6278-BF81-4793-AA29-24B6F190D8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3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3886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>
                <a:solidFill>
                  <a:srgbClr val="CC0000"/>
                </a:solidFill>
                <a:latin typeface="Arial Narrow" pitchFamily="34" charset="0"/>
                <a:ea typeface="ＭＳ Ｐゴシック" charset="0"/>
              </a:rPr>
              <a:t>Profs. Todd Austin, Scott Mahlke, and Reetu Das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2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>
                <a:solidFill>
                  <a:srgbClr val="000000"/>
                </a:solidFill>
                <a:latin typeface="Arial Narrow" charset="0"/>
              </a:rPr>
              <a:t>EECS 370 – Introduction to Computer Organization – Winter 2013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5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FA09565-EA75-7849-8FFA-3453A1B83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7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4B9AEEE5-925A-DE46-B5A1-F6835134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7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EFEE2DFB-9077-0E45-B38A-B2FB044E1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226E-EF47-4AE5-AD14-D106D2FE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55D47C2-0A8D-A649-96F2-0B96C8A90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7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20EAE7C-2383-CC49-B14E-05EE514B1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9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2D8B35C4-6938-DB4B-A12C-2F5E11593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75A5877-640D-124E-B388-0C0236B2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21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A9FF45-9C02-3A4B-AC2F-204F410AA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6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E2AA2B9-77AE-B443-B144-D19A4F047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18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855614E-4B01-F24E-9089-C10DAEAC5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6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ＭＳ Ｐゴシック" charset="-128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9824237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436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04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7E17-5C02-4F09-8D06-93628699A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7986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1224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249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Arial Narrow" pitchFamily="34" charset="0"/>
                <a:ea typeface="ＭＳ Ｐゴシック" charset="-128"/>
              </a:rPr>
              <a:t>Todd Austin, Reetu Das, and 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252084" y="2743200"/>
            <a:ext cx="6639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497138" y="4419600"/>
            <a:ext cx="428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© Austin-Das,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Arial Narrow" pitchFamily="34" charset="0"/>
                <a:ea typeface="ＭＳ Ｐゴシック" charset="-128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9733151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564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618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6326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1743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2325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B4D6-B424-CB44-BE04-072E799CFF0A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08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0787-92DF-4D30-A676-2EDFE49C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AutoShape 2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4222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370 – Introduction to Computer Organization – Fall 15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EECS Department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University of Michigan in Ann Arbor, USA</a:t>
            </a:r>
          </a:p>
          <a:p>
            <a:pPr algn="ctr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Dreslinski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and Wenisch</a:t>
            </a:r>
          </a:p>
        </p:txBody>
      </p:sp>
    </p:spTree>
    <p:extLst>
      <p:ext uri="{BB962C8B-B14F-4D97-AF65-F5344CB8AC3E}">
        <p14:creationId xmlns:p14="http://schemas.microsoft.com/office/powerpoint/2010/main" val="19766687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05F7-A224-47D9-B78D-828B342F91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79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6F438-1395-46C1-8FF5-1939D1315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94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C711-2575-43BA-9E87-6C186AD8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658E-2578-46BE-A687-E1F46F3B3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dirty="0">
                <a:latin typeface="Verdana" pitchFamily="34" charset="0"/>
              </a:rPr>
              <a:t>EECS 370:  Introduction to</a:t>
            </a:r>
          </a:p>
          <a:p>
            <a:r>
              <a:rPr lang="en-US" sz="1000" dirty="0"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43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802DEAFA-AAF6-45CA-858B-49493C90F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76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pitchFamily="34" charset="0"/>
              </a:defRPr>
            </a:lvl1pPr>
          </a:lstStyle>
          <a:p>
            <a:pPr>
              <a:defRPr/>
            </a:pPr>
            <a:fld id="{B72CDEE4-620C-4F79-8382-3006BF7626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EECS 370:  Introduction to</a:t>
            </a:r>
          </a:p>
          <a:p>
            <a:r>
              <a:rPr lang="en-US" sz="1000">
                <a:solidFill>
                  <a:srgbClr val="000000"/>
                </a:solidFill>
                <a:latin typeface="Verdana" pitchFamily="34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7CB6C562-2E78-4C4A-A014-F6D6843BBC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8A4B881-4D09-594F-9232-7CEA2EFF08C5}" type="slidenum">
              <a:rPr lang="en-US">
                <a:latin typeface="Times New Roman" charset="0"/>
                <a:ea typeface="ＭＳ Ｐゴシック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ＭＳ Ｐゴシック" charset="-128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8107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ea typeface="ＭＳ Ｐゴシック" charset="-128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3515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6822635-9002-4E5B-8A88-2B86B05D0CB1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  <a:ea typeface="ＭＳ Ｐゴシック" charset="0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4066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r>
              <a:rPr lang="en-US"/>
              <a:t>17. </a:t>
            </a:r>
            <a:r>
              <a:rPr lang="en-US" altLang="en-US"/>
              <a:t> </a:t>
            </a:r>
            <a:r>
              <a:rPr lang="en-US" dirty="0"/>
              <a:t>Cache organization: The basics</a:t>
            </a:r>
          </a:p>
        </p:txBody>
      </p:sp>
    </p:spTree>
    <p:extLst>
      <p:ext uri="{BB962C8B-B14F-4D97-AF65-F5344CB8AC3E}">
        <p14:creationId xmlns:p14="http://schemas.microsoft.com/office/powerpoint/2010/main" val="176858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Memory Hierarchy Goals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56E966E-63D8-7C46-BE68-B376C6A68014}" type="slidenum">
              <a:rPr lang="en-US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5861050" y="1447800"/>
            <a:ext cx="8509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pitchFamily="34" charset="0"/>
              </a:rPr>
              <a:t>fast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pitchFamily="34" charset="0"/>
              </a:rPr>
              <a:t>small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733800" y="5257800"/>
            <a:ext cx="51054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pitchFamily="34" charset="0"/>
              </a:rPr>
              <a:t>big but slow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682625" y="1455738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FF"/>
                </a:solidFill>
                <a:latin typeface="Calibri" charset="0"/>
              </a:rPr>
              <a:t>move what you use here</a:t>
            </a:r>
          </a:p>
        </p:txBody>
      </p:sp>
      <p:sp>
        <p:nvSpPr>
          <p:cNvPr id="37896" name="Freeform 6"/>
          <p:cNvSpPr>
            <a:spLocks/>
          </p:cNvSpPr>
          <p:nvPr/>
        </p:nvSpPr>
        <p:spPr bwMode="auto">
          <a:xfrm flipH="1" flipV="1">
            <a:off x="4648200" y="1533525"/>
            <a:ext cx="1219200" cy="446088"/>
          </a:xfrm>
          <a:custGeom>
            <a:avLst/>
            <a:gdLst>
              <a:gd name="T0" fmla="*/ 2147483647 w 768"/>
              <a:gd name="T1" fmla="*/ 2147483647 h 281"/>
              <a:gd name="T2" fmla="*/ 2147483647 w 768"/>
              <a:gd name="T3" fmla="*/ 2147483647 h 281"/>
              <a:gd name="T4" fmla="*/ 2147483647 w 768"/>
              <a:gd name="T5" fmla="*/ 2147483647 h 281"/>
              <a:gd name="T6" fmla="*/ 0 w 768"/>
              <a:gd name="T7" fmla="*/ 2147483647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731838" y="4800600"/>
            <a:ext cx="1736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backup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everything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</a:rPr>
              <a:t>here</a:t>
            </a:r>
          </a:p>
        </p:txBody>
      </p:sp>
      <p:sp>
        <p:nvSpPr>
          <p:cNvPr id="37898" name="Freeform 8"/>
          <p:cNvSpPr>
            <a:spLocks/>
          </p:cNvSpPr>
          <p:nvPr/>
        </p:nvSpPr>
        <p:spPr bwMode="auto">
          <a:xfrm flipH="1">
            <a:off x="2590800" y="5562600"/>
            <a:ext cx="1143000" cy="446088"/>
          </a:xfrm>
          <a:custGeom>
            <a:avLst/>
            <a:gdLst>
              <a:gd name="T0" fmla="*/ 2147483647 w 768"/>
              <a:gd name="T1" fmla="*/ 2147483647 h 281"/>
              <a:gd name="T2" fmla="*/ 2147483647 w 768"/>
              <a:gd name="T3" fmla="*/ 2147483647 h 281"/>
              <a:gd name="T4" fmla="*/ 2147483647 w 768"/>
              <a:gd name="T5" fmla="*/ 2147483647 h 281"/>
              <a:gd name="T6" fmla="*/ 0 w 768"/>
              <a:gd name="T7" fmla="*/ 2147483647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457200" y="2743200"/>
            <a:ext cx="3387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  <a:latin typeface="Calibri" charset="0"/>
              </a:rPr>
              <a:t>With good locality of reference, memory appears as fast as</a:t>
            </a:r>
          </a:p>
          <a:p>
            <a:pPr eaLnBrk="1" hangingPunct="1"/>
            <a:r>
              <a:rPr lang="en-US" sz="2800">
                <a:solidFill>
                  <a:srgbClr val="000000"/>
                </a:solidFill>
                <a:latin typeface="Calibri" charset="0"/>
              </a:rPr>
              <a:t>and as large as  </a:t>
            </a:r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 flipV="1">
            <a:off x="3709988" y="1966913"/>
            <a:ext cx="2157412" cy="1909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3482975" y="4306888"/>
            <a:ext cx="782638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6284913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48200" y="2286000"/>
            <a:ext cx="3276600" cy="2971800"/>
            <a:chOff x="2928" y="1440"/>
            <a:chExt cx="2064" cy="1872"/>
          </a:xfrm>
        </p:grpSpPr>
        <p:sp>
          <p:nvSpPr>
            <p:cNvPr id="37907" name="Rectangle 14"/>
            <p:cNvSpPr>
              <a:spLocks noChangeArrowheads="1"/>
            </p:cNvSpPr>
            <p:nvPr/>
          </p:nvSpPr>
          <p:spPr bwMode="auto">
            <a:xfrm>
              <a:off x="2928" y="2480"/>
              <a:ext cx="2064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37908" name="Rectangle 15"/>
            <p:cNvSpPr>
              <a:spLocks noChangeArrowheads="1"/>
            </p:cNvSpPr>
            <p:nvPr/>
          </p:nvSpPr>
          <p:spPr bwMode="auto">
            <a:xfrm>
              <a:off x="3384" y="1648"/>
              <a:ext cx="1152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37909" name="Line 16"/>
            <p:cNvSpPr>
              <a:spLocks noChangeShapeType="1"/>
            </p:cNvSpPr>
            <p:nvPr/>
          </p:nvSpPr>
          <p:spPr bwMode="auto">
            <a:xfrm>
              <a:off x="3960" y="1440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37910" name="Line 17"/>
            <p:cNvSpPr>
              <a:spLocks noChangeShapeType="1"/>
            </p:cNvSpPr>
            <p:nvPr/>
          </p:nvSpPr>
          <p:spPr bwMode="auto">
            <a:xfrm>
              <a:off x="3960" y="2272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>
              <a:off x="3960" y="3104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grpSp>
        <p:nvGrpSpPr>
          <p:cNvPr id="37904" name="Group 19"/>
          <p:cNvGrpSpPr>
            <a:grpSpLocks/>
          </p:cNvGrpSpPr>
          <p:nvPr/>
        </p:nvGrpSpPr>
        <p:grpSpPr bwMode="auto">
          <a:xfrm rot="-5400000">
            <a:off x="6553480" y="3047720"/>
            <a:ext cx="3810000" cy="1219760"/>
            <a:chOff x="2976" y="336"/>
            <a:chExt cx="2400" cy="933"/>
          </a:xfrm>
        </p:grpSpPr>
        <p:sp>
          <p:nvSpPr>
            <p:cNvPr id="37905" name="AutoShape 20"/>
            <p:cNvSpPr>
              <a:spLocks noChangeArrowheads="1"/>
            </p:cNvSpPr>
            <p:nvPr/>
          </p:nvSpPr>
          <p:spPr bwMode="auto">
            <a:xfrm>
              <a:off x="2976" y="336"/>
              <a:ext cx="2304" cy="480"/>
            </a:xfrm>
            <a:prstGeom prst="rightArrow">
              <a:avLst>
                <a:gd name="adj1" fmla="val 59583"/>
                <a:gd name="adj2" fmla="val 514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r>
                <a:rPr lang="en-US" dirty="0">
                  <a:solidFill>
                    <a:srgbClr val="000000"/>
                  </a:solidFill>
                  <a:latin typeface="Calibri" charset="0"/>
                  <a:cs typeface="Calibri" pitchFamily="34" charset="0"/>
                </a:rPr>
                <a:t>faster per byte</a:t>
              </a:r>
            </a:p>
          </p:txBody>
        </p:sp>
        <p:sp>
          <p:nvSpPr>
            <p:cNvPr id="37906" name="AutoShape 21"/>
            <p:cNvSpPr>
              <a:spLocks noChangeArrowheads="1"/>
            </p:cNvSpPr>
            <p:nvPr/>
          </p:nvSpPr>
          <p:spPr bwMode="auto">
            <a:xfrm flipH="1">
              <a:off x="3072" y="789"/>
              <a:ext cx="2304" cy="480"/>
            </a:xfrm>
            <a:prstGeom prst="rightArrow">
              <a:avLst>
                <a:gd name="adj1" fmla="val 59583"/>
                <a:gd name="adj2" fmla="val 564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  <a:latin typeface="Calibri" charset="0"/>
                  <a:cs typeface="Calibri" pitchFamily="34" charset="0"/>
                </a:rPr>
                <a:t>cheaper per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1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Hierarchy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5438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Use a small array of SRAM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Small so fast and cheap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For the </a:t>
            </a:r>
            <a:r>
              <a:rPr lang="en-US" sz="2000" b="1" u="sng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  <a:r>
              <a:rPr lang="en-US" sz="2000" b="1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(hopefully covers most loads and stores)</a:t>
            </a: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Use a larger amount of DRAM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Cheaper than SRAM, faster than flash/disk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For the </a:t>
            </a:r>
            <a:r>
              <a:rPr lang="en-US" sz="2000" b="1" u="sng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main memory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Use a lot of flash and/or disk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Non-volatile.  Cheap.  Big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For </a:t>
            </a:r>
            <a:r>
              <a:rPr lang="en-US" sz="2000" b="1" u="sng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Virtual memory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Don’t try to buy 2</a:t>
            </a:r>
            <a:r>
              <a:rPr lang="en-US" baseline="30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bytes of anything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Use “virtual memory” to make it look like the entire address range is available</a:t>
            </a:r>
          </a:p>
          <a:p>
            <a:pPr marL="906463" lvl="1" indent="-436563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 few TB is enough for most desktop machines today, or a smartphone in a few years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10400" y="6260792"/>
            <a:ext cx="1524000" cy="476250"/>
          </a:xfrm>
        </p:spPr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6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D7CE28-F6DF-4BC6-83F8-6BC084A7175A}" type="slidenum"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88" name="Freeform 3"/>
          <p:cNvSpPr>
            <a:spLocks noChangeArrowheads="1"/>
          </p:cNvSpPr>
          <p:nvPr/>
        </p:nvSpPr>
        <p:spPr bwMode="auto">
          <a:xfrm rot="10800000">
            <a:off x="2057400" y="4649788"/>
            <a:ext cx="4724400" cy="1371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07 w 21600"/>
              <a:gd name="T13" fmla="*/ 3607 h 21600"/>
              <a:gd name="T14" fmla="*/ 17993 w 21600"/>
              <a:gd name="T15" fmla="*/ 1799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14" y="21600"/>
                </a:lnTo>
                <a:lnTo>
                  <a:pt x="1798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89" name="Freeform 4"/>
          <p:cNvSpPr>
            <a:spLocks noChangeArrowheads="1"/>
          </p:cNvSpPr>
          <p:nvPr/>
        </p:nvSpPr>
        <p:spPr bwMode="auto">
          <a:xfrm rot="10800000">
            <a:off x="2857500" y="3268663"/>
            <a:ext cx="3124200" cy="1371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33 w 21600"/>
              <a:gd name="T13" fmla="*/ 4533 h 21600"/>
              <a:gd name="T14" fmla="*/ 17067 w 21600"/>
              <a:gd name="T15" fmla="*/ 1706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65" y="21600"/>
                </a:lnTo>
                <a:lnTo>
                  <a:pt x="1613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36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90" name="Freeform 5"/>
          <p:cNvSpPr>
            <a:spLocks noChangeArrowheads="1"/>
          </p:cNvSpPr>
          <p:nvPr/>
        </p:nvSpPr>
        <p:spPr bwMode="auto">
          <a:xfrm rot="10800000">
            <a:off x="3648075" y="1897063"/>
            <a:ext cx="1543050" cy="1371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7200 w 21600"/>
              <a:gd name="T10" fmla="*/ 7200 h 21600"/>
              <a:gd name="T11" fmla="*/ 14400 w 21600"/>
              <a:gd name="T12" fmla="*/ 144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hierarchy</a:t>
            </a: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2057400" y="1905000"/>
            <a:ext cx="4724400" cy="4114800"/>
          </a:xfrm>
          <a:prstGeom prst="triangle">
            <a:avLst>
              <a:gd name="adj" fmla="val 50000"/>
            </a:avLst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3657600" y="3276600"/>
            <a:ext cx="1524000" cy="1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2819400" y="4648200"/>
            <a:ext cx="3200400" cy="1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3902160" y="2471738"/>
            <a:ext cx="1068219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(SRAM)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530316" y="3729038"/>
            <a:ext cx="1840482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Main memory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(DRAM)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785473" y="5065713"/>
            <a:ext cx="3282543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Disk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(magnetic or floating gate)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357813" y="2586038"/>
            <a:ext cx="7350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Cost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V="1">
            <a:off x="5734050" y="1789113"/>
            <a:ext cx="1588" cy="688975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6270625" y="2586038"/>
            <a:ext cx="1159333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Latency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6877050" y="3200400"/>
            <a:ext cx="1588" cy="9144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0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Function of the Cache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66738" y="13716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The cache will hold the data that we think is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most likely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to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referenced</a:t>
            </a: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Because we want to maximize the number of references that are serviced by the cache to minimize the </a:t>
            </a:r>
            <a:r>
              <a:rPr lang="en-US" sz="2000" b="1" u="sng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average memory access latency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How do we decide what the most likely accessed memory locations are?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11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Addressable </a:t>
            </a:r>
            <a:r>
              <a:rPr lang="en-US" dirty="0" smtClean="0"/>
              <a:t>Memory</a:t>
            </a:r>
            <a:r>
              <a:rPr lang="zh-CN" altLang="en-US" dirty="0" smtClean="0"/>
              <a:t>（内容寻址存储器）</a:t>
            </a:r>
            <a:endParaRPr lang="en-US" dirty="0" smtClean="0"/>
          </a:p>
          <a:p>
            <a:r>
              <a:rPr lang="en-US" dirty="0" smtClean="0"/>
              <a:t>Unlike regular memory, where we insert an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 (or address) and it gives us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a CAM, we insert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and get an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 (or a bit saying it's not in there)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3B05F7-A224-47D9-B78D-828B342F918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CAM example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810000" y="2133600"/>
            <a:ext cx="1524000" cy="4572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101101101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2667000"/>
            <a:ext cx="1524000" cy="4572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101101000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810000" y="3200400"/>
            <a:ext cx="1524000" cy="4572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100101111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3810000" y="3733800"/>
            <a:ext cx="1524000" cy="4572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111101101</a:t>
            </a: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810000" y="4267200"/>
            <a:ext cx="1524000" cy="45720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110001101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068388" y="3200400"/>
            <a:ext cx="158118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111101101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2667000" y="3429000"/>
            <a:ext cx="457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4587" name="AutoShape 10"/>
          <p:cNvSpPr>
            <a:spLocks/>
          </p:cNvSpPr>
          <p:nvPr/>
        </p:nvSpPr>
        <p:spPr bwMode="auto">
          <a:xfrm>
            <a:off x="3200400" y="2209800"/>
            <a:ext cx="457200" cy="24384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5410200" y="3962400"/>
            <a:ext cx="1295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786563" y="3733800"/>
            <a:ext cx="1435434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Found</a:t>
            </a:r>
            <a:b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location 3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1858963" y="5029200"/>
            <a:ext cx="5657937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 storage element CAM array of 9 bits each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08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Operations on CAMs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Search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: the primary way to access a CAM</a:t>
            </a:r>
          </a:p>
          <a:p>
            <a:pPr marL="906463" lvl="1" indent="-43656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Send data to CAM memory</a:t>
            </a:r>
          </a:p>
          <a:p>
            <a:pPr marL="906463" lvl="1" indent="-43656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Return “found” or  “not found”</a:t>
            </a:r>
          </a:p>
          <a:p>
            <a:pPr marL="906463" lvl="1" indent="-43656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If found, return location of where it was found or associated value</a:t>
            </a:r>
          </a:p>
          <a:p>
            <a:pPr marL="468313" indent="-46831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dirty="0">
              <a:solidFill>
                <a:srgbClr val="C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Write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: </a:t>
            </a:r>
          </a:p>
          <a:p>
            <a:pPr marL="906463" lvl="1" indent="-43656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Send data for CAM to remember</a:t>
            </a:r>
          </a:p>
          <a:p>
            <a:pPr marL="1303338" lvl="2" indent="-39370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Verdana" pitchFamily="32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Where should it be stored if CAM is full?</a:t>
            </a:r>
          </a:p>
          <a:p>
            <a:pPr marL="1692275" lvl="3" indent="-387350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Replacement policy</a:t>
            </a:r>
          </a:p>
          <a:p>
            <a:pPr marL="2092325" lvl="4" indent="-398463">
              <a:lnSpc>
                <a:spcPct val="90000"/>
              </a:lnSpc>
              <a:spcBef>
                <a:spcPts val="625"/>
              </a:spcBef>
              <a:buClr>
                <a:srgbClr val="CC0000"/>
              </a:buClr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Replace oldest data in the CAM</a:t>
            </a:r>
          </a:p>
          <a:p>
            <a:pPr marL="2092325" lvl="4" indent="-398463">
              <a:lnSpc>
                <a:spcPct val="90000"/>
              </a:lnSpc>
              <a:spcBef>
                <a:spcPts val="625"/>
              </a:spcBef>
              <a:buClr>
                <a:srgbClr val="CC0000"/>
              </a:buClr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Replace least recently searched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30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Previous use of CAMs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66738" y="1524000"/>
            <a:ext cx="80010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You have seen a simple CAM used before.  When?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80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97525" y="5029200"/>
            <a:ext cx="1523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target address</a:t>
            </a:r>
          </a:p>
        </p:txBody>
      </p:sp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3298825" y="1752600"/>
            <a:ext cx="45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5" descr="Dark upward diagonal"/>
          <p:cNvSpPr>
            <a:spLocks noChangeArrowheads="1"/>
          </p:cNvSpPr>
          <p:nvPr/>
        </p:nvSpPr>
        <p:spPr bwMode="auto">
          <a:xfrm>
            <a:off x="3298825" y="20574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3298825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2438400" y="5715000"/>
            <a:ext cx="6567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Tahoma" charset="0"/>
                <a:ea typeface="ＭＳ Ｐゴシック" charset="0"/>
                <a:cs typeface="Calibri" pitchFamily="34" charset="0"/>
              </a:rPr>
              <a:t>Cache of Target Addresses (BTB: Branch Target Buffer)</a:t>
            </a:r>
          </a:p>
        </p:txBody>
      </p:sp>
      <p:sp>
        <p:nvSpPr>
          <p:cNvPr id="7" name="Rectangle 9" descr="Dark upward diagonal"/>
          <p:cNvSpPr>
            <a:spLocks noChangeArrowheads="1"/>
          </p:cNvSpPr>
          <p:nvPr/>
        </p:nvSpPr>
        <p:spPr bwMode="auto">
          <a:xfrm>
            <a:off x="3832225" y="4953000"/>
            <a:ext cx="457200" cy="15240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5925" y="3276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charset="0"/>
                <a:ea typeface="ＭＳ Ｐゴシック" charset="0"/>
                <a:cs typeface="Calibri" pitchFamily="34" charset="0"/>
              </a:rPr>
              <a:t>Program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Tahoma" charset="0"/>
                <a:ea typeface="ＭＳ Ｐゴシック" charset="0"/>
                <a:cs typeface="Calibri" pitchFamily="34" charset="0"/>
              </a:rPr>
              <a:t>Counter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1635125" y="3200400"/>
            <a:ext cx="9556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549525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2854325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854325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635125" y="3581400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85432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121525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121525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7121525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502525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55975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6435725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6435725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6435725" y="289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4873625" y="2681288"/>
            <a:ext cx="1383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PC + inst size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3762375" y="1785938"/>
            <a:ext cx="810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taken?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7502525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2185" name="Text Box 31"/>
          <p:cNvSpPr txBox="1">
            <a:spLocks noChangeArrowheads="1"/>
          </p:cNvSpPr>
          <p:nvPr/>
        </p:nvSpPr>
        <p:spPr bwMode="auto">
          <a:xfrm>
            <a:off x="5673725" y="5029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8750" y="2781300"/>
            <a:ext cx="1185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Next Fetch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Address</a:t>
            </a:r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5791200" y="1981200"/>
            <a:ext cx="533400" cy="533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3733800" y="2133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6296025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73533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V="1">
            <a:off x="4191000" y="2362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41910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124325" y="33702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hit?</a:t>
            </a:r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2895600" y="3581400"/>
            <a:ext cx="3200400" cy="2286000"/>
          </a:xfrm>
          <a:prstGeom prst="ellips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228600" y="4267200"/>
            <a:ext cx="1598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Address of the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current branch</a:t>
            </a: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838200" y="3886200"/>
            <a:ext cx="228600" cy="381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Fetch Stage with Branch Prediction</a:t>
            </a:r>
          </a:p>
        </p:txBody>
      </p:sp>
      <p:sp>
        <p:nvSpPr>
          <p:cNvPr id="92198" name="Text Box 6"/>
          <p:cNvSpPr txBox="1">
            <a:spLocks noChangeArrowheads="1"/>
          </p:cNvSpPr>
          <p:nvPr/>
        </p:nvSpPr>
        <p:spPr bwMode="auto">
          <a:xfrm>
            <a:off x="3082925" y="1233488"/>
            <a:ext cx="369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ahoma" charset="0"/>
                <a:ea typeface="ＭＳ Ｐゴシック" charset="0"/>
                <a:cs typeface="Calibri" pitchFamily="34" charset="0"/>
              </a:rPr>
              <a:t>Direction predictor (2-bit counters)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FF079C-FA32-D04A-BFB8-18CB5D17C7A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Basic Cache Design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 memory can copy data from any part of main memory.  It has 2 parts: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(CAM)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holds the memory address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BLOCK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(SRAM)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holds the memory data</a:t>
            </a: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Accessing the cache: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compare </a:t>
            </a:r>
            <a:r>
              <a:rPr lang="en-US" b="1" u="sng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reference address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and </a:t>
            </a:r>
            <a:r>
              <a:rPr lang="en-US" b="1" u="sng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Match? Get the data from the cache block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 Match? Get the data from main memory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081213" y="3048000"/>
            <a:ext cx="776287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857500" y="3048000"/>
            <a:ext cx="17145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857500" y="3352800"/>
            <a:ext cx="17145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2174099" y="3581400"/>
            <a:ext cx="187004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    BLOCK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085975" y="3352800"/>
            <a:ext cx="771525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3276600" y="2982913"/>
            <a:ext cx="10668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data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2106613" y="2971800"/>
            <a:ext cx="1066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276600" y="3311525"/>
            <a:ext cx="10668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data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2106613" y="3300413"/>
            <a:ext cx="10668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7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188325" cy="838200"/>
          </a:xfrm>
        </p:spPr>
        <p:txBody>
          <a:bodyPr/>
          <a:lstStyle/>
          <a:p>
            <a:r>
              <a:rPr lang="en-US" dirty="0"/>
              <a:t>Today’s Lecture: Cache Organization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369974" cy="4937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5150" y="2572441"/>
            <a:ext cx="2853558" cy="2891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Arial Narrow"/>
                <a:cs typeface="Arial"/>
              </a:rPr>
              <a:t>Cache</a:t>
            </a:r>
          </a:p>
        </p:txBody>
      </p:sp>
      <p:sp>
        <p:nvSpPr>
          <p:cNvPr id="6" name="multiple"/>
          <p:cNvSpPr txBox="1"/>
          <p:nvPr/>
        </p:nvSpPr>
        <p:spPr>
          <a:xfrm>
            <a:off x="228600" y="2362200"/>
            <a:ext cx="395709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charset="-128"/>
                <a:cs typeface="Arial"/>
              </a:rPr>
              <a:t>Caches consume most of a processor’s die area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245225"/>
            <a:ext cx="1524000" cy="476250"/>
          </a:xfrm>
        </p:spPr>
        <p:txBody>
          <a:bodyPr/>
          <a:lstStyle/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4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001000" cy="37338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sz="2800" dirty="0"/>
              <a:t>A cache memory consists of multiple tag/block pairs (called </a:t>
            </a:r>
            <a:r>
              <a:rPr lang="en-US" sz="2800" dirty="0">
                <a:solidFill>
                  <a:srgbClr val="FF0000"/>
                </a:solidFill>
              </a:rPr>
              <a:t>cache lines</a:t>
            </a:r>
            <a:r>
              <a:rPr lang="en-US" sz="28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en-US" sz="2400" dirty="0"/>
              <a:t>Searches can be done in parallel (within reason)</a:t>
            </a:r>
          </a:p>
          <a:p>
            <a:pPr lvl="1">
              <a:buClr>
                <a:schemeClr val="accent1"/>
              </a:buClr>
            </a:pPr>
            <a:r>
              <a:rPr lang="en-US" sz="2400" dirty="0"/>
              <a:t>At most one tag will match</a:t>
            </a:r>
          </a:p>
          <a:p>
            <a:pPr>
              <a:buClr>
                <a:schemeClr val="accent1"/>
              </a:buClr>
            </a:pPr>
            <a:r>
              <a:rPr lang="en-US" sz="2800" dirty="0"/>
              <a:t>If there is a tag match, it is a cache </a:t>
            </a:r>
            <a:r>
              <a:rPr lang="en-US" sz="2800" dirty="0">
                <a:solidFill>
                  <a:srgbClr val="FF0000"/>
                </a:solidFill>
              </a:rPr>
              <a:t>HIT</a:t>
            </a:r>
          </a:p>
          <a:p>
            <a:pPr>
              <a:buClr>
                <a:schemeClr val="accent1"/>
              </a:buClr>
            </a:pPr>
            <a:r>
              <a:rPr lang="en-US" sz="2800" dirty="0"/>
              <a:t>If there is no tag match, it is a cache </a:t>
            </a:r>
            <a:r>
              <a:rPr lang="en-US" sz="2800" dirty="0">
                <a:solidFill>
                  <a:srgbClr val="FF0000"/>
                </a:solidFill>
              </a:rPr>
              <a:t>MISS</a:t>
            </a:r>
            <a:endParaRPr lang="en-US" dirty="0">
              <a:solidFill>
                <a:srgbClr val="3333FF"/>
              </a:solidFill>
            </a:endParaRPr>
          </a:p>
          <a:p>
            <a:pPr lvl="1" algn="ctr">
              <a:buClr>
                <a:schemeClr val="accent1"/>
              </a:buClr>
              <a:buFontTx/>
              <a:buNone/>
            </a:pPr>
            <a:r>
              <a:rPr lang="en-US" sz="2400" dirty="0">
                <a:solidFill>
                  <a:srgbClr val="3333FF"/>
                </a:solidFill>
              </a:rPr>
              <a:t>Our goal is to keep the data we think will be accessed in the near future in the cache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57E77-E93D-4C24-BCED-275976C071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654" name="Rectangle 26"/>
          <p:cNvSpPr>
            <a:spLocks noChangeArrowheads="1"/>
          </p:cNvSpPr>
          <p:nvPr/>
        </p:nvSpPr>
        <p:spPr bwMode="auto">
          <a:xfrm>
            <a:off x="3473450" y="1447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7655" name="Rectangle 27"/>
          <p:cNvSpPr>
            <a:spLocks noChangeArrowheads="1"/>
          </p:cNvSpPr>
          <p:nvPr/>
        </p:nvSpPr>
        <p:spPr bwMode="auto">
          <a:xfrm>
            <a:off x="4006850" y="1447800"/>
            <a:ext cx="17145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7656" name="Rectangle 29"/>
          <p:cNvSpPr>
            <a:spLocks noChangeArrowheads="1"/>
          </p:cNvSpPr>
          <p:nvPr/>
        </p:nvSpPr>
        <p:spPr bwMode="auto">
          <a:xfrm>
            <a:off x="4006850" y="1752600"/>
            <a:ext cx="17145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3322788" y="1981200"/>
            <a:ext cx="187294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    BLOCK</a:t>
            </a:r>
          </a:p>
        </p:txBody>
      </p:sp>
      <p:sp>
        <p:nvSpPr>
          <p:cNvPr id="27658" name="Rectangle 26"/>
          <p:cNvSpPr>
            <a:spLocks noChangeArrowheads="1"/>
          </p:cNvSpPr>
          <p:nvPr/>
        </p:nvSpPr>
        <p:spPr bwMode="auto">
          <a:xfrm>
            <a:off x="3473450" y="17526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5950" y="1382713"/>
            <a:ext cx="106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5350" y="1371600"/>
            <a:ext cx="106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5950" y="1711325"/>
            <a:ext cx="106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5350" y="1700213"/>
            <a:ext cx="106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addr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Caches: the hardware view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hit</a:t>
            </a:r>
            <a:r>
              <a:rPr lang="en-US"/>
              <a:t> in the cache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600"/>
          </a:p>
          <a:p>
            <a:endParaRPr lang="en-US" sz="1600"/>
          </a:p>
          <a:p>
            <a:r>
              <a:rPr lang="en-US"/>
              <a:t>A </a:t>
            </a:r>
            <a:r>
              <a:rPr lang="en-US" b="1"/>
              <a:t>miss</a:t>
            </a:r>
            <a:r>
              <a:rPr lang="en-US"/>
              <a:t> in the cache</a:t>
            </a: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742950" y="1214438"/>
            <a:ext cx="7867650" cy="2366962"/>
            <a:chOff x="609600" y="1290935"/>
            <a:chExt cx="7867124" cy="2366665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025613" y="3195696"/>
              <a:ext cx="3971659" cy="4619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CAM                                   SRAM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47837" y="1676649"/>
              <a:ext cx="1600093" cy="15603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0x8060c000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0x0040a0c0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0x0345b480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0x04563900</a:t>
              </a:r>
            </a:p>
          </p:txBody>
        </p:sp>
        <p:cxnSp>
          <p:nvCxnSpPr>
            <p:cNvPr id="28701" name="Straight Connector 7"/>
            <p:cNvCxnSpPr>
              <a:cxnSpLocks noChangeShapeType="1"/>
              <a:stCxn id="6" idx="1"/>
              <a:endCxn id="6" idx="3"/>
            </p:cNvCxnSpPr>
            <p:nvPr/>
          </p:nvCxnSpPr>
          <p:spPr bwMode="auto">
            <a:xfrm rot="10800000" flipH="1">
              <a:off x="3048000" y="2456622"/>
              <a:ext cx="1600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2" name="Straight Connector 8"/>
            <p:cNvCxnSpPr>
              <a:cxnSpLocks noChangeShapeType="1"/>
            </p:cNvCxnSpPr>
            <p:nvPr/>
          </p:nvCxnSpPr>
          <p:spPr bwMode="auto">
            <a:xfrm>
              <a:off x="3048000" y="2855843"/>
              <a:ext cx="16002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3" name="Straight Connector 17"/>
            <p:cNvCxnSpPr>
              <a:cxnSpLocks noChangeShapeType="1"/>
            </p:cNvCxnSpPr>
            <p:nvPr/>
          </p:nvCxnSpPr>
          <p:spPr bwMode="auto">
            <a:xfrm>
              <a:off x="3048000" y="2093844"/>
              <a:ext cx="16002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" name="Rectangle 18"/>
            <p:cNvSpPr/>
            <p:nvPr/>
          </p:nvSpPr>
          <p:spPr bwMode="auto">
            <a:xfrm>
              <a:off x="6171828" y="1676649"/>
              <a:ext cx="761949" cy="15603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150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    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-355          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450</a:t>
              </a:r>
            </a:p>
          </p:txBody>
        </p:sp>
        <p:cxnSp>
          <p:nvCxnSpPr>
            <p:cNvPr id="28705" name="Straight Connector 19"/>
            <p:cNvCxnSpPr>
              <a:cxnSpLocks noChangeShapeType="1"/>
              <a:stCxn id="19" idx="1"/>
              <a:endCxn id="19" idx="3"/>
            </p:cNvCxnSpPr>
            <p:nvPr/>
          </p:nvCxnSpPr>
          <p:spPr bwMode="auto">
            <a:xfrm rot="10800000" flipH="1">
              <a:off x="6172200" y="2456622"/>
              <a:ext cx="76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6" name="Straight Connector 20"/>
            <p:cNvCxnSpPr>
              <a:cxnSpLocks noChangeShapeType="1"/>
            </p:cNvCxnSpPr>
            <p:nvPr/>
          </p:nvCxnSpPr>
          <p:spPr bwMode="auto">
            <a:xfrm>
              <a:off x="6172200" y="2855843"/>
              <a:ext cx="7620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07" name="Straight Connector 21"/>
            <p:cNvCxnSpPr>
              <a:cxnSpLocks noChangeShapeType="1"/>
            </p:cNvCxnSpPr>
            <p:nvPr/>
          </p:nvCxnSpPr>
          <p:spPr bwMode="auto">
            <a:xfrm>
              <a:off x="6172200" y="2093844"/>
              <a:ext cx="76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" name="TextBox 28"/>
            <p:cNvSpPr txBox="1"/>
            <p:nvPr/>
          </p:nvSpPr>
          <p:spPr>
            <a:xfrm>
              <a:off x="609600" y="2209982"/>
              <a:ext cx="1694582" cy="4616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0x0040a0c0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125" y="2057601"/>
              <a:ext cx="1390557" cy="10924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search result</a:t>
              </a:r>
            </a:p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124032" y="1290935"/>
              <a:ext cx="3927212" cy="4619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C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TAG                                BLOCK</a:t>
              </a:r>
            </a:p>
          </p:txBody>
        </p:sp>
        <p:cxnSp>
          <p:nvCxnSpPr>
            <p:cNvPr id="28711" name="Straight Arrow Connector 33"/>
            <p:cNvCxnSpPr>
              <a:cxnSpLocks noChangeShapeType="1"/>
            </p:cNvCxnSpPr>
            <p:nvPr/>
          </p:nvCxnSpPr>
          <p:spPr bwMode="auto">
            <a:xfrm>
              <a:off x="2286000" y="2438400"/>
              <a:ext cx="6096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712" name="Straight Arrow Connector 35"/>
            <p:cNvCxnSpPr>
              <a:cxnSpLocks noChangeShapeType="1"/>
            </p:cNvCxnSpPr>
            <p:nvPr/>
          </p:nvCxnSpPr>
          <p:spPr bwMode="auto">
            <a:xfrm>
              <a:off x="4800600" y="2438400"/>
              <a:ext cx="12954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713" name="Straight Arrow Connector 37"/>
            <p:cNvCxnSpPr>
              <a:cxnSpLocks noChangeShapeType="1"/>
            </p:cNvCxnSpPr>
            <p:nvPr/>
          </p:nvCxnSpPr>
          <p:spPr bwMode="auto">
            <a:xfrm>
              <a:off x="7086600" y="2438400"/>
              <a:ext cx="6096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" name="TextBox 38"/>
            <p:cNvSpPr txBox="1"/>
            <p:nvPr/>
          </p:nvSpPr>
          <p:spPr>
            <a:xfrm>
              <a:off x="7238557" y="1905220"/>
              <a:ext cx="340135" cy="4616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795" y="2590934"/>
              <a:ext cx="1390557" cy="707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From the µp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86167" y="2514743"/>
              <a:ext cx="1390557" cy="400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To the µp</a:t>
              </a: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42950" y="3810000"/>
            <a:ext cx="8114545" cy="2366963"/>
            <a:chOff x="743476" y="3957935"/>
            <a:chExt cx="8113882" cy="2366665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181677" y="4343649"/>
              <a:ext cx="1600069" cy="15603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0x8060c000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0x0040a0c0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0x0345b480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0x04563900</a:t>
              </a:r>
            </a:p>
          </p:txBody>
        </p:sp>
        <p:cxnSp>
          <p:nvCxnSpPr>
            <p:cNvPr id="28681" name="Straight Connector 42"/>
            <p:cNvCxnSpPr>
              <a:cxnSpLocks noChangeShapeType="1"/>
              <a:stCxn id="42" idx="1"/>
              <a:endCxn id="42" idx="3"/>
            </p:cNvCxnSpPr>
            <p:nvPr/>
          </p:nvCxnSpPr>
          <p:spPr bwMode="auto">
            <a:xfrm rot="10800000" flipH="1">
              <a:off x="3181876" y="5123622"/>
              <a:ext cx="1600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2" name="Straight Connector 43"/>
            <p:cNvCxnSpPr>
              <a:cxnSpLocks noChangeShapeType="1"/>
            </p:cNvCxnSpPr>
            <p:nvPr/>
          </p:nvCxnSpPr>
          <p:spPr bwMode="auto">
            <a:xfrm>
              <a:off x="3181876" y="5522843"/>
              <a:ext cx="16002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3" name="Straight Connector 44"/>
            <p:cNvCxnSpPr>
              <a:cxnSpLocks noChangeShapeType="1"/>
            </p:cNvCxnSpPr>
            <p:nvPr/>
          </p:nvCxnSpPr>
          <p:spPr bwMode="auto">
            <a:xfrm>
              <a:off x="3181876" y="4760844"/>
              <a:ext cx="16002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" name="Rectangle 45"/>
            <p:cNvSpPr/>
            <p:nvPr/>
          </p:nvSpPr>
          <p:spPr bwMode="auto">
            <a:xfrm>
              <a:off x="6305621" y="4343649"/>
              <a:ext cx="761938" cy="15603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150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    0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-355          </a:t>
              </a: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450</a:t>
              </a:r>
            </a:p>
          </p:txBody>
        </p:sp>
        <p:cxnSp>
          <p:nvCxnSpPr>
            <p:cNvPr id="28685" name="Straight Connector 46"/>
            <p:cNvCxnSpPr>
              <a:cxnSpLocks noChangeShapeType="1"/>
              <a:stCxn id="46" idx="1"/>
              <a:endCxn id="46" idx="3"/>
            </p:cNvCxnSpPr>
            <p:nvPr/>
          </p:nvCxnSpPr>
          <p:spPr bwMode="auto">
            <a:xfrm rot="10800000" flipH="1">
              <a:off x="6306076" y="5123622"/>
              <a:ext cx="76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6" name="Straight Connector 47"/>
            <p:cNvCxnSpPr>
              <a:cxnSpLocks noChangeShapeType="1"/>
            </p:cNvCxnSpPr>
            <p:nvPr/>
          </p:nvCxnSpPr>
          <p:spPr bwMode="auto">
            <a:xfrm>
              <a:off x="6306076" y="5522843"/>
              <a:ext cx="7620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87" name="Straight Connector 48"/>
            <p:cNvCxnSpPr>
              <a:cxnSpLocks noChangeShapeType="1"/>
            </p:cNvCxnSpPr>
            <p:nvPr/>
          </p:nvCxnSpPr>
          <p:spPr bwMode="auto">
            <a:xfrm>
              <a:off x="6306076" y="4760844"/>
              <a:ext cx="762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" name="TextBox 49"/>
            <p:cNvSpPr txBox="1"/>
            <p:nvPr/>
          </p:nvSpPr>
          <p:spPr>
            <a:xfrm>
              <a:off x="743476" y="4876982"/>
              <a:ext cx="1694557" cy="4616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0x0050a0c0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4601" y="4724601"/>
              <a:ext cx="1390536" cy="10924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search result</a:t>
              </a:r>
            </a:p>
            <a:p>
              <a:pPr algn="ctr">
                <a:spcAft>
                  <a:spcPts val="600"/>
                </a:spcAft>
                <a:defRPr/>
              </a:pPr>
              <a:r>
                <a:rPr lang="en-US" sz="2000" b="1" i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Not found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3257871" y="3957935"/>
              <a:ext cx="3927154" cy="4619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C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TAG                                BLOCK</a:t>
              </a: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3159454" y="5862695"/>
              <a:ext cx="3971600" cy="46190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CAM                                   SRAM</a:t>
              </a:r>
            </a:p>
          </p:txBody>
        </p:sp>
        <p:cxnSp>
          <p:nvCxnSpPr>
            <p:cNvPr id="28692" name="Straight Arrow Connector 53"/>
            <p:cNvCxnSpPr>
              <a:cxnSpLocks noChangeShapeType="1"/>
            </p:cNvCxnSpPr>
            <p:nvPr/>
          </p:nvCxnSpPr>
          <p:spPr bwMode="auto">
            <a:xfrm>
              <a:off x="2419876" y="5105400"/>
              <a:ext cx="6096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8" name="TextBox 57"/>
            <p:cNvSpPr txBox="1"/>
            <p:nvPr/>
          </p:nvSpPr>
          <p:spPr>
            <a:xfrm>
              <a:off x="819670" y="5257934"/>
              <a:ext cx="1390536" cy="7077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From the µp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19947" y="5181744"/>
              <a:ext cx="1390536" cy="10155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To the main memory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2801" y="4572221"/>
              <a:ext cx="1694557" cy="4616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0x0050a0c0</a:t>
              </a:r>
            </a:p>
          </p:txBody>
        </p:sp>
        <p:cxnSp>
          <p:nvCxnSpPr>
            <p:cNvPr id="28696" name="Elbow Connector 61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1752600" cy="1143000"/>
            </a:xfrm>
            <a:prstGeom prst="bentConnector3">
              <a:avLst>
                <a:gd name="adj1" fmla="val 62852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8697" name="Straight Connector 66"/>
            <p:cNvCxnSpPr>
              <a:cxnSpLocks noChangeShapeType="1"/>
            </p:cNvCxnSpPr>
            <p:nvPr/>
          </p:nvCxnSpPr>
          <p:spPr bwMode="auto">
            <a:xfrm rot="5400000">
              <a:off x="5524500" y="4533900"/>
              <a:ext cx="11430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8" name="Straight Connector 70"/>
            <p:cNvCxnSpPr>
              <a:cxnSpLocks noChangeShapeType="1"/>
            </p:cNvCxnSpPr>
            <p:nvPr/>
          </p:nvCxnSpPr>
          <p:spPr bwMode="auto">
            <a:xfrm rot="10800000">
              <a:off x="5029200" y="5105400"/>
              <a:ext cx="1066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5" name="Slide Number Placeholder 7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96A834-537E-45EB-A124-79C956B5083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Cache Operation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001000" cy="4800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800" dirty="0"/>
              <a:t>Every cache </a:t>
            </a:r>
            <a:r>
              <a:rPr lang="en-US" sz="2800" dirty="0">
                <a:solidFill>
                  <a:srgbClr val="3333FF"/>
                </a:solidFill>
              </a:rPr>
              <a:t>miss</a:t>
            </a:r>
            <a:r>
              <a:rPr lang="en-US" sz="2800" dirty="0"/>
              <a:t> will get the data from memory and</a:t>
            </a:r>
            <a:r>
              <a:rPr lang="en-US" sz="2800" dirty="0">
                <a:solidFill>
                  <a:srgbClr val="FF0000"/>
                </a:solidFill>
              </a:rPr>
              <a:t> ALLOCATE </a:t>
            </a:r>
            <a:r>
              <a:rPr lang="en-US" sz="2800" dirty="0"/>
              <a:t>a cache line to put the data in</a:t>
            </a:r>
          </a:p>
          <a:p>
            <a:pPr lvl="1">
              <a:buClr>
                <a:srgbClr val="FF0000"/>
              </a:buClr>
              <a:buSzPct val="80000"/>
            </a:pPr>
            <a:r>
              <a:rPr lang="en-US" sz="2400" dirty="0"/>
              <a:t>Just like any CAM write</a:t>
            </a:r>
          </a:p>
          <a:p>
            <a:pPr>
              <a:buClr>
                <a:srgbClr val="FF0000"/>
              </a:buClr>
            </a:pPr>
            <a:r>
              <a:rPr lang="en-US" sz="2800" dirty="0"/>
              <a:t>Which line should be allocated?</a:t>
            </a:r>
          </a:p>
          <a:p>
            <a:pPr lvl="1">
              <a:buClr>
                <a:srgbClr val="FF0000"/>
              </a:buClr>
              <a:buSzPct val="80000"/>
            </a:pPr>
            <a:r>
              <a:rPr lang="en-US" sz="2400" dirty="0"/>
              <a:t>Random?  OK, but hard to grade test questions</a:t>
            </a:r>
          </a:p>
          <a:p>
            <a:pPr lvl="1">
              <a:buClr>
                <a:srgbClr val="FF0000"/>
              </a:buClr>
              <a:buSzPct val="80000"/>
            </a:pPr>
            <a:r>
              <a:rPr lang="en-US" sz="2400" dirty="0"/>
              <a:t>Better than random?  How?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D50C6-19E5-411F-8CF6-B816CC48C98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To Think About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4572000"/>
          </a:xfrm>
        </p:spPr>
        <p:txBody>
          <a:bodyPr/>
          <a:lstStyle/>
          <a:p>
            <a:r>
              <a:rPr lang="en-US"/>
              <a:t>Does an optimal replacement policy exist?</a:t>
            </a:r>
          </a:p>
          <a:p>
            <a:pPr lvl="1"/>
            <a:r>
              <a:rPr lang="en-US"/>
              <a:t>That is, given a choice of cache lines to replace, which one will result in the fewest total misses during program execution</a:t>
            </a:r>
          </a:p>
          <a:p>
            <a:pPr lvl="1"/>
            <a:r>
              <a:rPr lang="en-US"/>
              <a:t>Hint: a crystal ball will come in handy in solving this problem…</a:t>
            </a:r>
          </a:p>
          <a:p>
            <a:r>
              <a:rPr lang="en-US"/>
              <a:t>Why would we care?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980A82-E187-4AEB-AFD0-5CE061C32AE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Picking the Most Likely Addresses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0010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sz="2800" dirty="0"/>
              <a:t>What is the probability of accessing a random memory location?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80000"/>
            </a:pPr>
            <a:r>
              <a:rPr lang="en-US" sz="2400" dirty="0"/>
              <a:t>With no information, it is just as likely as any other address</a:t>
            </a:r>
          </a:p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sz="2800" dirty="0"/>
              <a:t>But programs are not random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They tend to use the same memory locations over and over</a:t>
            </a:r>
            <a:endParaRPr lang="en-US" sz="2400" dirty="0"/>
          </a:p>
          <a:p>
            <a:pPr lvl="1">
              <a:lnSpc>
                <a:spcPct val="90000"/>
              </a:lnSpc>
              <a:buClr>
                <a:srgbClr val="FF0000"/>
              </a:buClr>
              <a:buSzPct val="80000"/>
            </a:pPr>
            <a:r>
              <a:rPr lang="en-US" sz="2400" dirty="0"/>
              <a:t>We can use this to pick the most referenced locations to put into the cache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DBA2F6-CA91-4784-88F8-BE1FDFE4323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Locality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4800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The principle of </a:t>
            </a:r>
            <a:r>
              <a:rPr lang="en-US" dirty="0">
                <a:solidFill>
                  <a:srgbClr val="FF0000"/>
                </a:solidFill>
              </a:rPr>
              <a:t>temporal locality</a:t>
            </a:r>
            <a:r>
              <a:rPr lang="en-US" dirty="0"/>
              <a:t> in program references says that if you access a memory location (e.g., 1000) you will be more likely to re-access that location than you will be to reference some other random location</a:t>
            </a:r>
          </a:p>
          <a:p>
            <a:pPr>
              <a:buClr>
                <a:srgbClr val="FF0000"/>
              </a:buClr>
            </a:pPr>
            <a:r>
              <a:rPr lang="en-US" dirty="0"/>
              <a:t>Temporal locality says any miss data should be placed into the cache</a:t>
            </a:r>
          </a:p>
          <a:p>
            <a:pPr lvl="1">
              <a:buClr>
                <a:srgbClr val="FF0000"/>
              </a:buClr>
              <a:buSzPct val="80000"/>
            </a:pPr>
            <a:r>
              <a:rPr lang="en-US" dirty="0"/>
              <a:t>It is the most recent reference location</a:t>
            </a:r>
          </a:p>
          <a:p>
            <a:pPr>
              <a:buClr>
                <a:srgbClr val="FF0000"/>
              </a:buClr>
            </a:pPr>
            <a:r>
              <a:rPr lang="en-US" dirty="0"/>
              <a:t>Temporal locality says that the least recently referenced (or least recently used – </a:t>
            </a:r>
            <a:r>
              <a:rPr lang="en-US" dirty="0">
                <a:solidFill>
                  <a:srgbClr val="FF0000"/>
                </a:solidFill>
              </a:rPr>
              <a:t>LRU</a:t>
            </a:r>
            <a:r>
              <a:rPr lang="en-US" dirty="0"/>
              <a:t> ) cache line should be </a:t>
            </a:r>
            <a:r>
              <a:rPr lang="en-US" dirty="0">
                <a:solidFill>
                  <a:srgbClr val="FF0000"/>
                </a:solidFill>
              </a:rPr>
              <a:t>evicted</a:t>
            </a:r>
            <a:r>
              <a:rPr lang="en-US" dirty="0"/>
              <a:t> to make room for the new line</a:t>
            </a:r>
          </a:p>
          <a:p>
            <a:pPr lvl="1">
              <a:buClr>
                <a:srgbClr val="FF0000"/>
              </a:buClr>
              <a:buSzPct val="80000"/>
            </a:pPr>
            <a:r>
              <a:rPr lang="en-US" dirty="0"/>
              <a:t>Because the re-access probability falls over time as a cache line isn’t referenced, the LRU line is least likely to be re-referenced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36417-D9B4-4E2B-B8AD-45FB00A9A8F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696200" cy="76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4152900" y="3581400"/>
            <a:ext cx="1547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    data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2" name="Rectangle 33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3" name="Rectangle 3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2804" name="Text Box 35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2805" name="Text Box 36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2806" name="Text Box 37"/>
          <p:cNvSpPr txBox="1">
            <a:spLocks noChangeArrowheads="1"/>
          </p:cNvSpPr>
          <p:nvPr/>
        </p:nvSpPr>
        <p:spPr bwMode="auto">
          <a:xfrm>
            <a:off x="3886200" y="1524000"/>
            <a:ext cx="1919115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 cache lines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 bit tag field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 byte block</a:t>
            </a:r>
          </a:p>
        </p:txBody>
      </p:sp>
      <p:grpSp>
        <p:nvGrpSpPr>
          <p:cNvPr id="32807" name="Group 38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2809" name="Rectangle 39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32810" name="Rectangle 40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32811" name="Text Box 41"/>
            <p:cNvSpPr txBox="1">
              <a:spLocks noChangeArrowheads="1"/>
            </p:cNvSpPr>
            <p:nvPr/>
          </p:nvSpPr>
          <p:spPr bwMode="auto">
            <a:xfrm>
              <a:off x="2496" y="2256"/>
              <a:ext cx="11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3446C3-EDA0-4D0C-A2D8-E1665DD22CD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3812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1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3823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4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6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3829" name="AutoShape 36"/>
          <p:cNvSpPr>
            <a:spLocks noChangeArrowheads="1"/>
          </p:cNvSpPr>
          <p:nvPr/>
        </p:nvSpPr>
        <p:spPr bwMode="auto">
          <a:xfrm>
            <a:off x="12954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3830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3581400" y="1752600"/>
            <a:ext cx="24526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Is it in the cache?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3962400" y="2209800"/>
            <a:ext cx="18780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 valid tags</a:t>
            </a:r>
          </a:p>
        </p:txBody>
      </p:sp>
      <p:sp>
        <p:nvSpPr>
          <p:cNvPr id="615464" name="Text Box 40"/>
          <p:cNvSpPr txBox="1">
            <a:spLocks noChangeArrowheads="1"/>
          </p:cNvSpPr>
          <p:nvPr/>
        </p:nvSpPr>
        <p:spPr bwMode="auto">
          <a:xfrm>
            <a:off x="3962400" y="4191000"/>
            <a:ext cx="15905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This is a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 miss</a:t>
            </a:r>
          </a:p>
        </p:txBody>
      </p:sp>
      <p:sp>
        <p:nvSpPr>
          <p:cNvPr id="615465" name="Text Box 41"/>
          <p:cNvSpPr txBox="1">
            <a:spLocks noChangeArrowheads="1"/>
          </p:cNvSpPr>
          <p:nvPr/>
        </p:nvSpPr>
        <p:spPr bwMode="auto">
          <a:xfrm>
            <a:off x="3581400" y="5257800"/>
            <a:ext cx="2514600" cy="1216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Allocate:  address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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</a:t>
            </a:r>
          </a:p>
          <a:p>
            <a:pPr algn="ctr"/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[1]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 block</a:t>
            </a:r>
          </a:p>
        </p:txBody>
      </p:sp>
      <p:sp>
        <p:nvSpPr>
          <p:cNvPr id="615466" name="Freeform 42"/>
          <p:cNvSpPr>
            <a:spLocks/>
          </p:cNvSpPr>
          <p:nvPr/>
        </p:nvSpPr>
        <p:spPr bwMode="auto">
          <a:xfrm>
            <a:off x="5486400" y="1879600"/>
            <a:ext cx="1676400" cy="1168400"/>
          </a:xfrm>
          <a:custGeom>
            <a:avLst/>
            <a:gdLst>
              <a:gd name="T0" fmla="*/ 1676400 w 1056"/>
              <a:gd name="T1" fmla="*/ 101600 h 736"/>
              <a:gd name="T2" fmla="*/ 381000 w 1056"/>
              <a:gd name="T3" fmla="*/ 177800 h 736"/>
              <a:gd name="T4" fmla="*/ 0 w 1056"/>
              <a:gd name="T5" fmla="*/ 116840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736">
                <a:moveTo>
                  <a:pt x="1056" y="64"/>
                </a:moveTo>
                <a:cubicBezTo>
                  <a:pt x="736" y="32"/>
                  <a:pt x="416" y="0"/>
                  <a:pt x="240" y="112"/>
                </a:cubicBezTo>
                <a:cubicBezTo>
                  <a:pt x="64" y="224"/>
                  <a:pt x="32" y="480"/>
                  <a:pt x="0" y="73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7" name="Freeform 43"/>
          <p:cNvSpPr>
            <a:spLocks/>
          </p:cNvSpPr>
          <p:nvPr/>
        </p:nvSpPr>
        <p:spPr bwMode="auto">
          <a:xfrm>
            <a:off x="3200400" y="2362200"/>
            <a:ext cx="1295400" cy="685800"/>
          </a:xfrm>
          <a:custGeom>
            <a:avLst/>
            <a:gdLst>
              <a:gd name="T0" fmla="*/ 0 w 816"/>
              <a:gd name="T1" fmla="*/ 228600 h 432"/>
              <a:gd name="T2" fmla="*/ 990600 w 816"/>
              <a:gd name="T3" fmla="*/ 76200 h 432"/>
              <a:gd name="T4" fmla="*/ 1295400 w 816"/>
              <a:gd name="T5" fmla="*/ 68580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432">
                <a:moveTo>
                  <a:pt x="0" y="144"/>
                </a:moveTo>
                <a:cubicBezTo>
                  <a:pt x="244" y="72"/>
                  <a:pt x="488" y="0"/>
                  <a:pt x="624" y="48"/>
                </a:cubicBezTo>
                <a:cubicBezTo>
                  <a:pt x="760" y="96"/>
                  <a:pt x="788" y="264"/>
                  <a:pt x="816" y="432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615469" name="Rectangle 45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grpSp>
        <p:nvGrpSpPr>
          <p:cNvPr id="33839" name="Group 46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3842" name="Rectangle 47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3843" name="Rectangle 48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3844" name="Text Box 49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615474" name="Rectangle 50"/>
          <p:cNvSpPr>
            <a:spLocks noChangeArrowheads="1"/>
          </p:cNvSpPr>
          <p:nvPr/>
        </p:nvSpPr>
        <p:spPr bwMode="auto">
          <a:xfrm>
            <a:off x="4038600" y="30480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1C867-EC51-4410-82A7-C34E1CAF5A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2" grpId="0" autoUpdateAnimBg="0"/>
      <p:bldP spid="615463" grpId="0" autoUpdateAnimBg="0"/>
      <p:bldP spid="615464" grpId="0" autoUpdateAnimBg="0"/>
      <p:bldP spid="615465" grpId="0" animBg="1" autoUpdateAnimBg="0"/>
      <p:bldP spid="615466" grpId="0" animBg="1"/>
      <p:bldP spid="615467" grpId="0" animBg="1"/>
      <p:bldP spid="615468" grpId="0" animBg="1" autoUpdateAnimBg="0"/>
      <p:bldP spid="615469" grpId="0" animBg="1" autoUpdateAnimBg="0"/>
      <p:bldP spid="61547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22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4831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4832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1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4844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5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49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0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1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4852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4853" name="AutoShape 36"/>
          <p:cNvSpPr>
            <a:spLocks noChangeArrowheads="1"/>
          </p:cNvSpPr>
          <p:nvPr/>
        </p:nvSpPr>
        <p:spPr bwMode="auto">
          <a:xfrm>
            <a:off x="12954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4854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3505200" y="3276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1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4857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4858" name="Rectangle 4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4859" name="Freeform 42"/>
          <p:cNvSpPr>
            <a:spLocks/>
          </p:cNvSpPr>
          <p:nvPr/>
        </p:nvSpPr>
        <p:spPr bwMode="auto">
          <a:xfrm>
            <a:off x="3429000" y="3352800"/>
            <a:ext cx="1905000" cy="1981200"/>
          </a:xfrm>
          <a:custGeom>
            <a:avLst/>
            <a:gdLst>
              <a:gd name="T0" fmla="*/ 1828800 w 1200"/>
              <a:gd name="T1" fmla="*/ 0 h 1248"/>
              <a:gd name="T2" fmla="*/ 1600200 w 1200"/>
              <a:gd name="T3" fmla="*/ 1066800 h 1248"/>
              <a:gd name="T4" fmla="*/ 0 w 1200"/>
              <a:gd name="T5" fmla="*/ 19812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1248">
                <a:moveTo>
                  <a:pt x="1152" y="0"/>
                </a:moveTo>
                <a:cubicBezTo>
                  <a:pt x="1176" y="232"/>
                  <a:pt x="1200" y="464"/>
                  <a:pt x="1008" y="672"/>
                </a:cubicBezTo>
                <a:cubicBezTo>
                  <a:pt x="816" y="880"/>
                  <a:pt x="408" y="1064"/>
                  <a:pt x="0" y="12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grpSp>
        <p:nvGrpSpPr>
          <p:cNvPr id="34860" name="Group 43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4862" name="Rectangle 44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4863" name="Rectangle 45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90148A-DEC8-4C6C-A2CA-8898E22147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6" grpId="0" autoUpdateAnimBg="0"/>
      <p:bldP spid="6164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46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5867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69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3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4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5876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5877" name="AutoShape 36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78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1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5880" name="Rectangle 39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5882" name="Rectangle 41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17514" name="Text Box 42"/>
          <p:cNvSpPr txBox="1">
            <a:spLocks noChangeArrowheads="1"/>
          </p:cNvSpPr>
          <p:nvPr/>
        </p:nvSpPr>
        <p:spPr bwMode="auto">
          <a:xfrm>
            <a:off x="3581400" y="1746250"/>
            <a:ext cx="231685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Check tags: 5 </a:t>
            </a:r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1</a:t>
            </a:r>
            <a:endParaRPr lang="en-US" b="1" dirty="0">
              <a:solidFill>
                <a:srgbClr val="3333FF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15" name="Text Box 43"/>
          <p:cNvSpPr txBox="1">
            <a:spLocks noChangeArrowheads="1"/>
          </p:cNvSpPr>
          <p:nvPr/>
        </p:nvSpPr>
        <p:spPr bwMode="auto">
          <a:xfrm>
            <a:off x="4038600" y="2362200"/>
            <a:ext cx="1609736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 Miss</a:t>
            </a:r>
          </a:p>
        </p:txBody>
      </p:sp>
      <p:grpSp>
        <p:nvGrpSpPr>
          <p:cNvPr id="35885" name="Group 44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5892" name="Rectangle 45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5893" name="Rectangle 46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35894" name="Text Box 47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617520" name="Rectangle 48"/>
          <p:cNvSpPr>
            <a:spLocks noChangeArrowheads="1"/>
          </p:cNvSpPr>
          <p:nvPr/>
        </p:nvSpPr>
        <p:spPr bwMode="auto">
          <a:xfrm>
            <a:off x="4038600" y="3352800"/>
            <a:ext cx="228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617521" name="Freeform 49"/>
          <p:cNvSpPr>
            <a:spLocks/>
          </p:cNvSpPr>
          <p:nvPr/>
        </p:nvSpPr>
        <p:spPr bwMode="auto">
          <a:xfrm>
            <a:off x="5867400" y="3276600"/>
            <a:ext cx="1143000" cy="266700"/>
          </a:xfrm>
          <a:custGeom>
            <a:avLst/>
            <a:gdLst>
              <a:gd name="T0" fmla="*/ 1143000 w 720"/>
              <a:gd name="T1" fmla="*/ 0 h 168"/>
              <a:gd name="T2" fmla="*/ 685800 w 720"/>
              <a:gd name="T3" fmla="*/ 228600 h 168"/>
              <a:gd name="T4" fmla="*/ 0 w 720"/>
              <a:gd name="T5" fmla="*/ 228600 h 1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68">
                <a:moveTo>
                  <a:pt x="720" y="0"/>
                </a:moveTo>
                <a:cubicBezTo>
                  <a:pt x="636" y="60"/>
                  <a:pt x="552" y="120"/>
                  <a:pt x="432" y="144"/>
                </a:cubicBezTo>
                <a:cubicBezTo>
                  <a:pt x="312" y="168"/>
                  <a:pt x="156" y="156"/>
                  <a:pt x="0" y="144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22" name="Freeform 50"/>
          <p:cNvSpPr>
            <a:spLocks/>
          </p:cNvSpPr>
          <p:nvPr/>
        </p:nvSpPr>
        <p:spPr bwMode="auto">
          <a:xfrm>
            <a:off x="3200400" y="2819400"/>
            <a:ext cx="1219200" cy="533400"/>
          </a:xfrm>
          <a:custGeom>
            <a:avLst/>
            <a:gdLst>
              <a:gd name="T0" fmla="*/ 0 w 768"/>
              <a:gd name="T1" fmla="*/ 76200 h 336"/>
              <a:gd name="T2" fmla="*/ 762000 w 768"/>
              <a:gd name="T3" fmla="*/ 76200 h 336"/>
              <a:gd name="T4" fmla="*/ 1219200 w 768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36">
                <a:moveTo>
                  <a:pt x="0" y="48"/>
                </a:moveTo>
                <a:cubicBezTo>
                  <a:pt x="176" y="24"/>
                  <a:pt x="352" y="0"/>
                  <a:pt x="480" y="48"/>
                </a:cubicBezTo>
                <a:cubicBezTo>
                  <a:pt x="608" y="96"/>
                  <a:pt x="720" y="288"/>
                  <a:pt x="768" y="33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7523" name="Rectangle 51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617524" name="Rectangle 52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0B1EE-7D51-4D82-AAA9-FE856ED1A92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14" grpId="0" autoUpdateAnimBg="0"/>
      <p:bldP spid="617515" grpId="0" autoUpdateAnimBg="0"/>
      <p:bldP spid="617520" grpId="0" animBg="1" autoUpdateAnimBg="0"/>
      <p:bldP spid="617521" grpId="0" animBg="1"/>
      <p:bldP spid="617522" grpId="0" animBg="1"/>
      <p:bldP spid="617523" grpId="0" animBg="1" autoUpdateAnimBg="0"/>
      <p:bldP spid="61752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Aware </a:t>
            </a:r>
            <a:r>
              <a:rPr lang="en-US" dirty="0" err="1"/>
              <a:t>vs</a:t>
            </a:r>
            <a:r>
              <a:rPr lang="en-US" dirty="0"/>
              <a:t> Non-Aware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4721288" cy="5486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219200"/>
            <a:ext cx="4038600" cy="526853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572000" y="1295400"/>
            <a:ext cx="0" cy="5029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295400" y="5105400"/>
            <a:ext cx="2590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5029200"/>
            <a:ext cx="25146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5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6882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6895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6901" name="AutoShape 36"/>
          <p:cNvSpPr>
            <a:spLocks noChangeArrowheads="1"/>
          </p:cNvSpPr>
          <p:nvPr/>
        </p:nvSpPr>
        <p:spPr bwMode="auto">
          <a:xfrm>
            <a:off x="1295400" y="2819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902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6903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6905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618537" name="Text Box 41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6907" name="Rectangle 42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362200" y="3657600"/>
            <a:ext cx="2971800" cy="2209800"/>
            <a:chOff x="1488" y="2304"/>
            <a:chExt cx="1872" cy="1392"/>
          </a:xfrm>
        </p:grpSpPr>
        <p:sp>
          <p:nvSpPr>
            <p:cNvPr id="36914" name="Rectangle 44"/>
            <p:cNvSpPr>
              <a:spLocks noChangeArrowheads="1"/>
            </p:cNvSpPr>
            <p:nvPr/>
          </p:nvSpPr>
          <p:spPr bwMode="auto">
            <a:xfrm>
              <a:off x="1488" y="3504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150</a:t>
              </a:r>
            </a:p>
          </p:txBody>
        </p:sp>
        <p:sp>
          <p:nvSpPr>
            <p:cNvPr id="36915" name="Freeform 45"/>
            <p:cNvSpPr>
              <a:spLocks/>
            </p:cNvSpPr>
            <p:nvPr/>
          </p:nvSpPr>
          <p:spPr bwMode="auto">
            <a:xfrm>
              <a:off x="2160" y="2304"/>
              <a:ext cx="1200" cy="1248"/>
            </a:xfrm>
            <a:custGeom>
              <a:avLst/>
              <a:gdLst>
                <a:gd name="T0" fmla="*/ 1200 w 1200"/>
                <a:gd name="T1" fmla="*/ 0 h 1248"/>
                <a:gd name="T2" fmla="*/ 960 w 1200"/>
                <a:gd name="T3" fmla="*/ 768 h 1248"/>
                <a:gd name="T4" fmla="*/ 0 w 1200"/>
                <a:gd name="T5" fmla="*/ 1248 h 1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48">
                  <a:moveTo>
                    <a:pt x="1200" y="0"/>
                  </a:moveTo>
                  <a:cubicBezTo>
                    <a:pt x="1180" y="280"/>
                    <a:pt x="1160" y="560"/>
                    <a:pt x="960" y="768"/>
                  </a:cubicBezTo>
                  <a:cubicBezTo>
                    <a:pt x="760" y="976"/>
                    <a:pt x="380" y="1112"/>
                    <a:pt x="0" y="124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grpSp>
        <p:nvGrpSpPr>
          <p:cNvPr id="36909" name="Group 46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210A41-4AA8-4999-8AF1-659BE5BC64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3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7925" name="AutoShape 36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927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28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0</a:t>
            </a: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7931" name="Text Box 42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7932" name="Rectangle 43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19564" name="Text Box 44"/>
          <p:cNvSpPr txBox="1">
            <a:spLocks noChangeArrowheads="1"/>
          </p:cNvSpPr>
          <p:nvPr/>
        </p:nvSpPr>
        <p:spPr bwMode="auto">
          <a:xfrm>
            <a:off x="3581400" y="1746250"/>
            <a:ext cx="2393797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Check tags: 1 </a:t>
            </a:r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5,</a:t>
            </a:r>
          </a:p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but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= 1 (HIT!)</a:t>
            </a:r>
            <a:endParaRPr lang="en-US" b="1" dirty="0">
              <a:solidFill>
                <a:srgbClr val="FF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grpSp>
        <p:nvGrpSpPr>
          <p:cNvPr id="37934" name="Group 45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7936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7938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D41037-09DA-438B-B466-12FBDBCB153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8941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8948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8949" name="AutoShape 36"/>
          <p:cNvSpPr>
            <a:spLocks noChangeArrowheads="1"/>
          </p:cNvSpPr>
          <p:nvPr/>
        </p:nvSpPr>
        <p:spPr bwMode="auto">
          <a:xfrm>
            <a:off x="12954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51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620586" name="Text Box 42"/>
          <p:cNvSpPr txBox="1">
            <a:spLocks noChangeArrowheads="1"/>
          </p:cNvSpPr>
          <p:nvPr/>
        </p:nvSpPr>
        <p:spPr bwMode="auto">
          <a:xfrm>
            <a:off x="3505200" y="3276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8956" name="Rectangle 43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362200" y="3352800"/>
            <a:ext cx="2895600" cy="2819400"/>
            <a:chOff x="1488" y="2112"/>
            <a:chExt cx="1824" cy="1776"/>
          </a:xfrm>
        </p:grpSpPr>
        <p:sp>
          <p:nvSpPr>
            <p:cNvPr id="38963" name="Rectangle 45"/>
            <p:cNvSpPr>
              <a:spLocks noChangeArrowheads="1"/>
            </p:cNvSpPr>
            <p:nvPr/>
          </p:nvSpPr>
          <p:spPr bwMode="auto">
            <a:xfrm>
              <a:off x="1488" y="3696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110</a:t>
              </a:r>
            </a:p>
          </p:txBody>
        </p:sp>
        <p:sp>
          <p:nvSpPr>
            <p:cNvPr id="38964" name="Freeform 46"/>
            <p:cNvSpPr>
              <a:spLocks/>
            </p:cNvSpPr>
            <p:nvPr/>
          </p:nvSpPr>
          <p:spPr bwMode="auto">
            <a:xfrm>
              <a:off x="2160" y="2112"/>
              <a:ext cx="1152" cy="1632"/>
            </a:xfrm>
            <a:custGeom>
              <a:avLst/>
              <a:gdLst>
                <a:gd name="T0" fmla="*/ 1152 w 1152"/>
                <a:gd name="T1" fmla="*/ 0 h 1632"/>
                <a:gd name="T2" fmla="*/ 720 w 1152"/>
                <a:gd name="T3" fmla="*/ 1152 h 1632"/>
                <a:gd name="T4" fmla="*/ 0 w 1152"/>
                <a:gd name="T5" fmla="*/ 1632 h 16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632">
                  <a:moveTo>
                    <a:pt x="1152" y="0"/>
                  </a:moveTo>
                  <a:cubicBezTo>
                    <a:pt x="1032" y="440"/>
                    <a:pt x="912" y="880"/>
                    <a:pt x="720" y="1152"/>
                  </a:cubicBezTo>
                  <a:cubicBezTo>
                    <a:pt x="528" y="1424"/>
                    <a:pt x="120" y="1552"/>
                    <a:pt x="0" y="1632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  <p:grpSp>
        <p:nvGrpSpPr>
          <p:cNvPr id="38958" name="Group 47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E63347-5B80-4F63-8FE4-94427AFAFB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42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39967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8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69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0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1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39972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39973" name="AutoShape 36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74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75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76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39977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39978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39979" name="Text Box 42"/>
          <p:cNvSpPr txBox="1">
            <a:spLocks noChangeArrowheads="1"/>
          </p:cNvSpPr>
          <p:nvPr/>
        </p:nvSpPr>
        <p:spPr bwMode="auto">
          <a:xfrm>
            <a:off x="3505200" y="3276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39980" name="Rectangle 43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39981" name="Rectangle 4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grpSp>
        <p:nvGrpSpPr>
          <p:cNvPr id="39982" name="Group 45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39984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9985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9986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EEC748-1DD2-4986-BE10-70DF765371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0991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2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4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0997" name="AutoShape 36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0998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0999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000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2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1001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002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003" name="Text Box 42"/>
          <p:cNvSpPr txBox="1">
            <a:spLocks noChangeArrowheads="1"/>
          </p:cNvSpPr>
          <p:nvPr/>
        </p:nvSpPr>
        <p:spPr bwMode="auto">
          <a:xfrm>
            <a:off x="3505200" y="32766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004" name="Rectangle 43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41005" name="Rectangle 44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006" name="Text Box 45"/>
          <p:cNvSpPr txBox="1">
            <a:spLocks noChangeArrowheads="1"/>
          </p:cNvSpPr>
          <p:nvPr/>
        </p:nvSpPr>
        <p:spPr bwMode="auto">
          <a:xfrm>
            <a:off x="3810000" y="1752600"/>
            <a:ext cx="2165978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 </a:t>
            </a:r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5 and 7  1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   (MISS!)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800600" y="3352800"/>
            <a:ext cx="2438400" cy="571500"/>
            <a:chOff x="3024" y="2112"/>
            <a:chExt cx="1536" cy="360"/>
          </a:xfrm>
        </p:grpSpPr>
        <p:sp>
          <p:nvSpPr>
            <p:cNvPr id="41019" name="Freeform 47"/>
            <p:cNvSpPr>
              <a:spLocks/>
            </p:cNvSpPr>
            <p:nvPr/>
          </p:nvSpPr>
          <p:spPr bwMode="auto">
            <a:xfrm>
              <a:off x="3456" y="2304"/>
              <a:ext cx="1104" cy="168"/>
            </a:xfrm>
            <a:custGeom>
              <a:avLst/>
              <a:gdLst>
                <a:gd name="T0" fmla="*/ 1104 w 1104"/>
                <a:gd name="T1" fmla="*/ 144 h 168"/>
                <a:gd name="T2" fmla="*/ 288 w 1104"/>
                <a:gd name="T3" fmla="*/ 144 h 168"/>
                <a:gd name="T4" fmla="*/ 0 w 1104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168">
                  <a:moveTo>
                    <a:pt x="1104" y="144"/>
                  </a:moveTo>
                  <a:cubicBezTo>
                    <a:pt x="788" y="156"/>
                    <a:pt x="472" y="168"/>
                    <a:pt x="288" y="144"/>
                  </a:cubicBezTo>
                  <a:cubicBezTo>
                    <a:pt x="104" y="120"/>
                    <a:pt x="52" y="60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20" name="Rectangle 48"/>
            <p:cNvSpPr>
              <a:spLocks noChangeArrowheads="1"/>
            </p:cNvSpPr>
            <p:nvPr/>
          </p:nvSpPr>
          <p:spPr bwMode="auto">
            <a:xfrm>
              <a:off x="3024" y="2112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362200" y="3657600"/>
            <a:ext cx="3124200" cy="2514600"/>
            <a:chOff x="1488" y="2304"/>
            <a:chExt cx="1968" cy="1584"/>
          </a:xfrm>
        </p:grpSpPr>
        <p:sp>
          <p:nvSpPr>
            <p:cNvPr id="41017" name="Freeform 50"/>
            <p:cNvSpPr>
              <a:spLocks/>
            </p:cNvSpPr>
            <p:nvPr/>
          </p:nvSpPr>
          <p:spPr bwMode="auto">
            <a:xfrm>
              <a:off x="2160" y="2304"/>
              <a:ext cx="1296" cy="1496"/>
            </a:xfrm>
            <a:custGeom>
              <a:avLst/>
              <a:gdLst>
                <a:gd name="T0" fmla="*/ 1296 w 1296"/>
                <a:gd name="T1" fmla="*/ 0 h 1496"/>
                <a:gd name="T2" fmla="*/ 768 w 1296"/>
                <a:gd name="T3" fmla="*/ 1248 h 1496"/>
                <a:gd name="T4" fmla="*/ 0 w 1296"/>
                <a:gd name="T5" fmla="*/ 1488 h 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496">
                  <a:moveTo>
                    <a:pt x="1296" y="0"/>
                  </a:moveTo>
                  <a:cubicBezTo>
                    <a:pt x="1140" y="500"/>
                    <a:pt x="984" y="1000"/>
                    <a:pt x="768" y="1248"/>
                  </a:cubicBezTo>
                  <a:cubicBezTo>
                    <a:pt x="552" y="1496"/>
                    <a:pt x="128" y="1448"/>
                    <a:pt x="0" y="148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18" name="Rectangle 51"/>
            <p:cNvSpPr>
              <a:spLocks noChangeArrowheads="1"/>
            </p:cNvSpPr>
            <p:nvPr/>
          </p:nvSpPr>
          <p:spPr bwMode="auto">
            <a:xfrm>
              <a:off x="1488" y="3696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41009" name="Group 52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41014" name="Rectangle 53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1015" name="Rectangle 54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1016" name="Text Box 55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187700" y="3352800"/>
            <a:ext cx="1612900" cy="304800"/>
            <a:chOff x="2008" y="2112"/>
            <a:chExt cx="1016" cy="192"/>
          </a:xfrm>
        </p:grpSpPr>
        <p:sp>
          <p:nvSpPr>
            <p:cNvPr id="41012" name="Freeform 57"/>
            <p:cNvSpPr>
              <a:spLocks/>
            </p:cNvSpPr>
            <p:nvPr/>
          </p:nvSpPr>
          <p:spPr bwMode="auto">
            <a:xfrm>
              <a:off x="2008" y="2152"/>
              <a:ext cx="680" cy="56"/>
            </a:xfrm>
            <a:custGeom>
              <a:avLst/>
              <a:gdLst>
                <a:gd name="T0" fmla="*/ 56 w 680"/>
                <a:gd name="T1" fmla="*/ 8 h 56"/>
                <a:gd name="T2" fmla="*/ 104 w 680"/>
                <a:gd name="T3" fmla="*/ 8 h 56"/>
                <a:gd name="T4" fmla="*/ 680 w 680"/>
                <a:gd name="T5" fmla="*/ 5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0" h="56">
                  <a:moveTo>
                    <a:pt x="56" y="8"/>
                  </a:moveTo>
                  <a:cubicBezTo>
                    <a:pt x="28" y="4"/>
                    <a:pt x="0" y="0"/>
                    <a:pt x="104" y="8"/>
                  </a:cubicBezTo>
                  <a:cubicBezTo>
                    <a:pt x="208" y="16"/>
                    <a:pt x="584" y="48"/>
                    <a:pt x="680" y="5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1013" name="Rectangle 58"/>
            <p:cNvSpPr>
              <a:spLocks noChangeArrowheads="1"/>
            </p:cNvSpPr>
            <p:nvPr/>
          </p:nvSpPr>
          <p:spPr bwMode="auto">
            <a:xfrm>
              <a:off x="2688" y="2112"/>
              <a:ext cx="3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7</a:t>
              </a:r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1B663-8835-4061-A172-08B1329BBED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1990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2015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6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7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8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19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2020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2021" name="AutoShape 36"/>
          <p:cNvSpPr>
            <a:spLocks noChangeArrowheads="1"/>
          </p:cNvSpPr>
          <p:nvPr/>
        </p:nvSpPr>
        <p:spPr bwMode="auto">
          <a:xfrm>
            <a:off x="1295400" y="3314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22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2023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2024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2025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2026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2027" name="Rectangle 42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623659" name="Text Box 43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2029" name="Rectangle 44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42030" name="Group 45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42032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2033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2034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96B92F-74B7-4D16-92CE-C588F70AD1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14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3035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3036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3037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3039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0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1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2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3044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3045" name="AutoShape 36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46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47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48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1</a:t>
            </a:r>
          </a:p>
        </p:txBody>
      </p:sp>
      <p:sp>
        <p:nvSpPr>
          <p:cNvPr id="43049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3050" name="Rectangle 41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3051" name="Rectangle 42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3052" name="Text Box 43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3053" name="Rectangle 44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sp>
        <p:nvSpPr>
          <p:cNvPr id="624685" name="Text Box 45"/>
          <p:cNvSpPr txBox="1">
            <a:spLocks noChangeArrowheads="1"/>
          </p:cNvSpPr>
          <p:nvPr/>
        </p:nvSpPr>
        <p:spPr bwMode="auto">
          <a:xfrm>
            <a:off x="3810000" y="1752600"/>
            <a:ext cx="217239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 </a:t>
            </a:r>
            <a:r>
              <a:rPr lang="en-US" b="1" dirty="0">
                <a:solidFill>
                  <a:srgbClr val="3333FF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 1 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 = 7 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    (HIT!)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362200" y="3657600"/>
            <a:ext cx="3124200" cy="2209800"/>
            <a:chOff x="1488" y="2304"/>
            <a:chExt cx="1968" cy="1392"/>
          </a:xfrm>
        </p:grpSpPr>
        <p:sp>
          <p:nvSpPr>
            <p:cNvPr id="43061" name="Freeform 47"/>
            <p:cNvSpPr>
              <a:spLocks/>
            </p:cNvSpPr>
            <p:nvPr/>
          </p:nvSpPr>
          <p:spPr bwMode="auto">
            <a:xfrm>
              <a:off x="2160" y="2304"/>
              <a:ext cx="1296" cy="1296"/>
            </a:xfrm>
            <a:custGeom>
              <a:avLst/>
              <a:gdLst>
                <a:gd name="T0" fmla="*/ 1296 w 1296"/>
                <a:gd name="T1" fmla="*/ 0 h 1496"/>
                <a:gd name="T2" fmla="*/ 768 w 1296"/>
                <a:gd name="T3" fmla="*/ 1081 h 1496"/>
                <a:gd name="T4" fmla="*/ 0 w 1296"/>
                <a:gd name="T5" fmla="*/ 1289 h 1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496">
                  <a:moveTo>
                    <a:pt x="1296" y="0"/>
                  </a:moveTo>
                  <a:cubicBezTo>
                    <a:pt x="1140" y="500"/>
                    <a:pt x="984" y="1000"/>
                    <a:pt x="768" y="1248"/>
                  </a:cubicBezTo>
                  <a:cubicBezTo>
                    <a:pt x="552" y="1496"/>
                    <a:pt x="128" y="1448"/>
                    <a:pt x="0" y="148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  <p:sp>
          <p:nvSpPr>
            <p:cNvPr id="43062" name="Rectangle 48"/>
            <p:cNvSpPr>
              <a:spLocks noChangeArrowheads="1"/>
            </p:cNvSpPr>
            <p:nvPr/>
          </p:nvSpPr>
          <p:spPr bwMode="auto">
            <a:xfrm>
              <a:off x="1488" y="3504"/>
              <a:ext cx="672" cy="192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170</a:t>
              </a:r>
            </a:p>
          </p:txBody>
        </p:sp>
      </p:grpSp>
      <p:grpSp>
        <p:nvGrpSpPr>
          <p:cNvPr id="43056" name="Group 49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3060" name="Text Box 52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FA2F00-8670-4062-A117-30A2FC43093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0960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581400" y="1143000"/>
            <a:ext cx="2514600" cy="5410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066800" y="1143000"/>
            <a:ext cx="2514600" cy="54102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58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Very Simple Memory System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100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7010400" y="1905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7010400" y="2209800"/>
            <a:ext cx="1066800" cy="30480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120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7010400" y="2514600"/>
            <a:ext cx="1066800" cy="3048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130</a:t>
            </a: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7010400" y="2819400"/>
            <a:ext cx="1066800" cy="3048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140</a:t>
            </a:r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7010400" y="3124200"/>
            <a:ext cx="1066800" cy="30480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150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7010400" y="3429000"/>
            <a:ext cx="1066800" cy="30480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160</a:t>
            </a:r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010400" y="3733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7010400" y="4038600"/>
            <a:ext cx="1066800" cy="30480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180</a:t>
            </a:r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7010400" y="4343400"/>
            <a:ext cx="1066800" cy="304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190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7010400" y="4648200"/>
            <a:ext cx="1066800" cy="30480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200</a:t>
            </a:r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7010400" y="4953000"/>
            <a:ext cx="1066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210</a:t>
            </a:r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7010400" y="5257800"/>
            <a:ext cx="1066800" cy="30480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220</a:t>
            </a:r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7010400" y="5562600"/>
            <a:ext cx="1066800" cy="3048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230</a:t>
            </a:r>
          </a:p>
        </p:txBody>
      </p:sp>
      <p:sp>
        <p:nvSpPr>
          <p:cNvPr id="44053" name="Rectangle 20"/>
          <p:cNvSpPr>
            <a:spLocks noChangeArrowheads="1"/>
          </p:cNvSpPr>
          <p:nvPr/>
        </p:nvSpPr>
        <p:spPr bwMode="auto">
          <a:xfrm>
            <a:off x="7010400" y="5867400"/>
            <a:ext cx="1066800" cy="30480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240</a:t>
            </a:r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7010400" y="6172200"/>
            <a:ext cx="1066800" cy="30480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250</a:t>
            </a:r>
          </a:p>
        </p:txBody>
      </p:sp>
      <p:sp>
        <p:nvSpPr>
          <p:cNvPr id="44055" name="Text Box 22"/>
          <p:cNvSpPr txBox="1">
            <a:spLocks noChangeArrowheads="1"/>
          </p:cNvSpPr>
          <p:nvPr/>
        </p:nvSpPr>
        <p:spPr bwMode="auto">
          <a:xfrm>
            <a:off x="6623198" y="1524000"/>
            <a:ext cx="444352" cy="501675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15</a:t>
            </a:r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1676400" y="2514600"/>
            <a:ext cx="1736373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R1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1   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5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1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R3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7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Ld  R2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 M[   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  <a:sym typeface="Symbol" charset="2"/>
              </a:rPr>
              <a:t>   ]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57" name="Text Box 24"/>
          <p:cNvSpPr txBox="1">
            <a:spLocks noChangeArrowheads="1"/>
          </p:cNvSpPr>
          <p:nvPr/>
        </p:nvSpPr>
        <p:spPr bwMode="auto">
          <a:xfrm>
            <a:off x="4267200" y="1066800"/>
            <a:ext cx="9492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Cache</a:t>
            </a:r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1600200" y="1066800"/>
            <a:ext cx="14525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Processor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4267200" y="30480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4267200" y="3352800"/>
            <a:ext cx="5334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</a:t>
            </a: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4191000" y="3581400"/>
            <a:ext cx="14716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tag    data</a:t>
            </a:r>
          </a:p>
        </p:txBody>
      </p:sp>
      <p:sp>
        <p:nvSpPr>
          <p:cNvPr id="44063" name="Rectangle 30"/>
          <p:cNvSpPr>
            <a:spLocks noChangeArrowheads="1"/>
          </p:cNvSpPr>
          <p:nvPr/>
        </p:nvSpPr>
        <p:spPr bwMode="auto">
          <a:xfrm>
            <a:off x="2362200" y="49530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4" name="Rectangle 31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5" name="Rectangle 3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6" name="Rectangle 33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67" name="Text Box 34"/>
          <p:cNvSpPr txBox="1">
            <a:spLocks noChangeArrowheads="1"/>
          </p:cNvSpPr>
          <p:nvPr/>
        </p:nvSpPr>
        <p:spPr bwMode="auto">
          <a:xfrm>
            <a:off x="1905000" y="4953000"/>
            <a:ext cx="458780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R0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R1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R2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R3</a:t>
            </a:r>
          </a:p>
        </p:txBody>
      </p:sp>
      <p:sp>
        <p:nvSpPr>
          <p:cNvPr id="44068" name="Text Box 35"/>
          <p:cNvSpPr txBox="1">
            <a:spLocks noChangeArrowheads="1"/>
          </p:cNvSpPr>
          <p:nvPr/>
        </p:nvSpPr>
        <p:spPr bwMode="auto">
          <a:xfrm>
            <a:off x="6858000" y="1066800"/>
            <a:ext cx="13001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44069" name="AutoShape 36"/>
          <p:cNvSpPr>
            <a:spLocks noChangeArrowheads="1"/>
          </p:cNvSpPr>
          <p:nvPr/>
        </p:nvSpPr>
        <p:spPr bwMode="auto">
          <a:xfrm>
            <a:off x="12954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70" name="Rectangle 37"/>
          <p:cNvSpPr>
            <a:spLocks noChangeArrowheads="1"/>
          </p:cNvSpPr>
          <p:nvPr/>
        </p:nvSpPr>
        <p:spPr bwMode="auto">
          <a:xfrm>
            <a:off x="4800600" y="30480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71" name="Rectangle 38"/>
          <p:cNvSpPr>
            <a:spLocks noChangeArrowheads="1"/>
          </p:cNvSpPr>
          <p:nvPr/>
        </p:nvSpPr>
        <p:spPr bwMode="auto">
          <a:xfrm>
            <a:off x="4800600" y="33528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2" name="Text Box 39"/>
          <p:cNvSpPr txBox="1">
            <a:spLocks noChangeArrowheads="1"/>
          </p:cNvSpPr>
          <p:nvPr/>
        </p:nvSpPr>
        <p:spPr bwMode="auto">
          <a:xfrm>
            <a:off x="4038600" y="5334000"/>
            <a:ext cx="1552028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Misses:   3</a:t>
            </a:r>
          </a:p>
          <a:p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Hits: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     2</a:t>
            </a:r>
          </a:p>
        </p:txBody>
      </p:sp>
      <p:sp>
        <p:nvSpPr>
          <p:cNvPr id="44073" name="Rectangle 40"/>
          <p:cNvSpPr>
            <a:spLocks noChangeArrowheads="1"/>
          </p:cNvSpPr>
          <p:nvPr/>
        </p:nvSpPr>
        <p:spPr bwMode="auto">
          <a:xfrm>
            <a:off x="2362200" y="5257800"/>
            <a:ext cx="1066800" cy="30480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110</a:t>
            </a:r>
          </a:p>
        </p:txBody>
      </p:sp>
      <p:sp>
        <p:nvSpPr>
          <p:cNvPr id="44074" name="Rectangle 41"/>
          <p:cNvSpPr>
            <a:spLocks noChangeArrowheads="1"/>
          </p:cNvSpPr>
          <p:nvPr/>
        </p:nvSpPr>
        <p:spPr bwMode="auto">
          <a:xfrm>
            <a:off x="2362200" y="58674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5" name="Rectangle 42"/>
          <p:cNvSpPr>
            <a:spLocks noChangeArrowheads="1"/>
          </p:cNvSpPr>
          <p:nvPr/>
        </p:nvSpPr>
        <p:spPr bwMode="auto">
          <a:xfrm>
            <a:off x="2362200" y="5562600"/>
            <a:ext cx="1066800" cy="30480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170</a:t>
            </a:r>
          </a:p>
        </p:txBody>
      </p:sp>
      <p:sp>
        <p:nvSpPr>
          <p:cNvPr id="44076" name="Text Box 43"/>
          <p:cNvSpPr txBox="1">
            <a:spLocks noChangeArrowheads="1"/>
          </p:cNvSpPr>
          <p:nvPr/>
        </p:nvSpPr>
        <p:spPr bwMode="auto">
          <a:xfrm>
            <a:off x="3505200" y="2971800"/>
            <a:ext cx="534121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lru</a:t>
            </a:r>
            <a:endParaRPr lang="en-US" b="1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4077" name="Rectangle 44"/>
          <p:cNvSpPr>
            <a:spLocks noChangeArrowheads="1"/>
          </p:cNvSpPr>
          <p:nvPr/>
        </p:nvSpPr>
        <p:spPr bwMode="auto">
          <a:xfrm>
            <a:off x="7010400" y="1600200"/>
            <a:ext cx="1066800" cy="30480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74</a:t>
            </a:r>
          </a:p>
        </p:txBody>
      </p:sp>
      <p:grpSp>
        <p:nvGrpSpPr>
          <p:cNvPr id="44078" name="Group 45"/>
          <p:cNvGrpSpPr>
            <a:grpSpLocks/>
          </p:cNvGrpSpPr>
          <p:nvPr/>
        </p:nvGrpSpPr>
        <p:grpSpPr bwMode="auto">
          <a:xfrm>
            <a:off x="3962400" y="3048000"/>
            <a:ext cx="304800" cy="990600"/>
            <a:chOff x="2496" y="1920"/>
            <a:chExt cx="192" cy="624"/>
          </a:xfrm>
        </p:grpSpPr>
        <p:sp>
          <p:nvSpPr>
            <p:cNvPr id="44080" name="Rectangle 46"/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4081" name="Rectangle 47"/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4082" name="Text Box 48"/>
            <p:cNvSpPr txBox="1">
              <a:spLocks noChangeArrowheads="1"/>
            </p:cNvSpPr>
            <p:nvPr/>
          </p:nvSpPr>
          <p:spPr bwMode="auto">
            <a:xfrm>
              <a:off x="2496" y="2256"/>
              <a:ext cx="16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 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A1FEDC-F33C-4A7C-8EFC-42E3697638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Calculating Average Access Latency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3486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latency</a:t>
            </a:r>
            <a:r>
              <a:rPr lang="en-US" dirty="0"/>
              <a:t> 							=  cache latency </a:t>
            </a:r>
            <a:r>
              <a:rPr lang="en-US" dirty="0">
                <a:sym typeface="Symbol" charset="2"/>
              </a:rPr>
              <a:t> hit rate  +  memory latency  miss rate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err="1">
                <a:sym typeface="Symbol" charset="2"/>
              </a:rPr>
              <a:t>Avg</a:t>
            </a:r>
            <a:r>
              <a:rPr lang="en-US" dirty="0">
                <a:sym typeface="Symbol" charset="2"/>
              </a:rPr>
              <a:t> latency for our example cache							=  1 cycle  (2/5)  +  15  (3/5)					=  9.4 cycles per reference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ym typeface="Symbol" charset="2"/>
              </a:rPr>
              <a:t>To improve average latency: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Improve memory access latency, or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Improve cache access latency, or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Improve cache hit 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016A06-C781-4721-916F-50F00D51FE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Calculating Cost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4800600"/>
          </a:xfrm>
        </p:spPr>
        <p:txBody>
          <a:bodyPr/>
          <a:lstStyle/>
          <a:p>
            <a:pPr eaLnBrk="1" hangingPunct="1"/>
            <a:r>
              <a:rPr lang="en-US"/>
              <a:t>How much does our example cache cost (in bits)?</a:t>
            </a:r>
          </a:p>
          <a:p>
            <a:pPr lvl="1" eaLnBrk="1" hangingPunct="1"/>
            <a:r>
              <a:rPr lang="en-US"/>
              <a:t>Calculate storage requirements</a:t>
            </a:r>
          </a:p>
          <a:p>
            <a:pPr lvl="2" eaLnBrk="1" hangingPunct="1"/>
            <a:r>
              <a:rPr lang="en-US"/>
              <a:t>2 bytes of SRAM</a:t>
            </a:r>
          </a:p>
          <a:p>
            <a:pPr lvl="1" eaLnBrk="1" hangingPunct="1"/>
            <a:r>
              <a:rPr lang="en-US"/>
              <a:t>Calculate overhead to support access (tags)</a:t>
            </a:r>
          </a:p>
          <a:p>
            <a:pPr lvl="2" eaLnBrk="1" hangingPunct="1"/>
            <a:r>
              <a:rPr lang="en-US"/>
              <a:t>2 4-bit tags</a:t>
            </a:r>
          </a:p>
          <a:p>
            <a:pPr lvl="2" eaLnBrk="1" hangingPunct="1"/>
            <a:r>
              <a:rPr lang="en-US"/>
              <a:t>The cost of the tags is often forgotten for caches, but this cost drives the design of real caches</a:t>
            </a:r>
          </a:p>
          <a:p>
            <a:pPr lvl="2" eaLnBrk="1" hangingPunct="1"/>
            <a:r>
              <a:rPr lang="en-US"/>
              <a:t>2 valid bits</a:t>
            </a:r>
          </a:p>
          <a:p>
            <a:pPr eaLnBrk="1" hangingPunct="1"/>
            <a:r>
              <a:rPr lang="en-US"/>
              <a:t>What is the cost if a 32 bit address is used?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000A8D-CCF4-4880-83D7-3320D158B5A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So far, we have discussed two structures that hold data: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Register file (little array of words)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(bigger array of words)</a:t>
            </a: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We have discussed several methods of implementing storage devices: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Static memory (made with logic gates)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Dynamic memory (transistor and capacitor)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ROM, and other ROM-like storage, </a:t>
            </a:r>
            <a:b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e.g., flash (floating gate transistors)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CFA47E-285B-413F-B6FC-0EF7D0207BF8}" type="slidenum">
              <a:rPr lang="en-US" sz="120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1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How can we reduce the overhead?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/>
              <a:t>Have a small address.</a:t>
            </a:r>
          </a:p>
          <a:p>
            <a:pPr lvl="1" eaLnBrk="1" hangingPunct="1"/>
            <a:r>
              <a:rPr lang="en-US" dirty="0"/>
              <a:t>Impractical, and caches are supposed to be micro-architectural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Cache bigger units than bytes</a:t>
            </a:r>
          </a:p>
          <a:p>
            <a:pPr lvl="1" eaLnBrk="1" hangingPunct="1"/>
            <a:r>
              <a:rPr lang="en-US" dirty="0"/>
              <a:t>Each block has a single tag, and blocks can be whatever size we choose.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To Be Continued…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B78644-4440-4F6F-AE37-6B88CBC3D98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Hierarchy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We want a lot of memory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LC2 can handle 2</a:t>
            </a:r>
            <a:r>
              <a:rPr lang="en-US" sz="2000" baseline="30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18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bytes of memory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MIPS can handle 2</a:t>
            </a:r>
            <a:r>
              <a:rPr lang="en-US" sz="2000" baseline="30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bytes of memory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Athlon-64 or EM64T can handle 2</a:t>
            </a:r>
            <a:r>
              <a:rPr lang="en-US" sz="2000" baseline="30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64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bytes of memory</a:t>
            </a: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What are our choices?</a:t>
            </a:r>
          </a:p>
          <a:p>
            <a:pPr marL="906463" lvl="1" indent="-436563">
              <a:spcBef>
                <a:spcPts val="5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SRAM, DRAM, ROM,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Flash, disk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, tape,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optical disk?</a:t>
            </a: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36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Option 1: SRAM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66738" y="14478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Fast: ~2ns access time or faster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Decoders are big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Array is big</a:t>
            </a:r>
          </a:p>
          <a:p>
            <a:pPr marL="1303338" lvl="2" indent="-393700" eaLnBrk="0" hangingPunct="0">
              <a:spcBef>
                <a:spcPts val="450"/>
              </a:spcBef>
              <a:buClr>
                <a:srgbClr val="CC0000"/>
              </a:buClr>
              <a:buFont typeface="Verdana" pitchFamily="32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Why?</a:t>
            </a:r>
          </a:p>
          <a:p>
            <a:pPr marL="468313" indent="-468313">
              <a:spcBef>
                <a:spcPts val="700"/>
              </a:spcBef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Expensive, high area requirement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SRAM:  ~$5.0 per megabyte</a:t>
            </a:r>
          </a:p>
          <a:p>
            <a:pPr marL="1303338" lvl="2" indent="-393700">
              <a:spcBef>
                <a:spcPts val="600"/>
              </a:spcBef>
              <a:buClr>
                <a:srgbClr val="CC0000"/>
              </a:buClr>
              <a:buFont typeface="Verdana" pitchFamily="32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$0.13 for LC2</a:t>
            </a:r>
          </a:p>
          <a:p>
            <a:pPr marL="1303338" lvl="2" indent="-393700">
              <a:spcBef>
                <a:spcPts val="600"/>
              </a:spcBef>
              <a:buClr>
                <a:srgbClr val="CC0000"/>
              </a:buClr>
              <a:buFont typeface="Verdana" pitchFamily="32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$20,000 for MIPS</a:t>
            </a:r>
          </a:p>
          <a:p>
            <a:pPr marL="1303338" lvl="2" indent="-393700" eaLnBrk="0" hangingPunct="0">
              <a:spcBef>
                <a:spcPts val="450"/>
              </a:spcBef>
              <a:buClr>
                <a:srgbClr val="CC0000"/>
              </a:buClr>
              <a:buFont typeface="Verdana" pitchFamily="32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$88,000,000,000,000 for Athlon-64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1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Option 2: DRAM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66738" y="1447800"/>
            <a:ext cx="80010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Slower: ~60ns access time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Must stall for dozens of cycles on each memory load</a:t>
            </a:r>
          </a:p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Less expensive than SRAM.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DRAM costs ~$0.004 per megabyte</a:t>
            </a:r>
          </a:p>
          <a:p>
            <a:pPr marL="1692275" lvl="3" indent="-387350">
              <a:spcBef>
                <a:spcPts val="50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$0.00 for LC2</a:t>
            </a:r>
          </a:p>
          <a:p>
            <a:pPr marL="1692275" lvl="3" indent="-387350">
              <a:spcBef>
                <a:spcPts val="50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$16for MIPS/Pentium-IV/Athlon-XP</a:t>
            </a:r>
          </a:p>
          <a:p>
            <a:pPr marL="1692275" lvl="3" indent="-387350" eaLnBrk="0" hangingPunct="0">
              <a:spcBef>
                <a:spcPts val="45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$70,000,000,000 for Alpha/G5/x86_64</a:t>
            </a:r>
          </a:p>
          <a:p>
            <a:pPr marL="468313" indent="-468313">
              <a:spcBef>
                <a:spcPts val="500"/>
              </a:spcBef>
              <a:buClr>
                <a:srgbClr val="CC0000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91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Option </a:t>
            </a: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3: </a:t>
            </a: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Disks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653338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Obnoxiously slow: 3,000,000ns access time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We could have stopped with the Intel 4004</a:t>
            </a:r>
          </a:p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Cheap</a:t>
            </a:r>
          </a:p>
          <a:p>
            <a:pPr marL="906463" lvl="1" indent="-436563">
              <a:spcBef>
                <a:spcPts val="600"/>
              </a:spcBef>
              <a:buClr>
                <a:srgbClr val="CC0000"/>
              </a:buClr>
              <a:buFont typeface="Arial Narrow" pitchFamily="3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Disk storage costs $0.000043 per megabyte</a:t>
            </a:r>
          </a:p>
          <a:p>
            <a:pPr marL="1692275" lvl="3" indent="-387350">
              <a:spcBef>
                <a:spcPts val="50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$0.00 LC2</a:t>
            </a:r>
          </a:p>
          <a:p>
            <a:pPr marL="1692275" lvl="3" indent="-387350">
              <a:spcBef>
                <a:spcPts val="50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$0.18 for MIPS</a:t>
            </a:r>
          </a:p>
          <a:p>
            <a:pPr marL="1692275" lvl="3" indent="-387350" eaLnBrk="0" hangingPunct="0">
              <a:spcBef>
                <a:spcPts val="450"/>
              </a:spcBef>
              <a:buClr>
                <a:srgbClr val="CC0000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$760,000,000 for Athlon-64</a:t>
            </a:r>
          </a:p>
          <a:p>
            <a:pPr marL="468313" indent="-468313">
              <a:spcBef>
                <a:spcPts val="7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Non-volatile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84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Memory Hierarchy Goals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66738" y="1524000"/>
            <a:ext cx="80010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Fast: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Ideally run at processor clock speed</a:t>
            </a:r>
          </a:p>
          <a:p>
            <a:pPr marL="925513" lvl="1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1 ns access</a:t>
            </a: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Cheap: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Ideally free</a:t>
            </a:r>
          </a:p>
          <a:p>
            <a:pPr marL="925513" lvl="1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Not more expensive than rest of system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Options DRAM, flash, disks are too slow</a:t>
            </a: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Option SRAM is too expensive</a:t>
            </a: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  <a:p>
            <a:pPr marL="468313" indent="-468313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How to get best properties of multiple memory technologies?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438-1395-46C1-8FF5-1939D13151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2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inary Decision Diagrams">
  <a:themeElements>
    <a:clrScheme name="1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12191</TotalTime>
  <Words>2716</Words>
  <Application>Microsoft Office PowerPoint</Application>
  <PresentationFormat>全屏显示(4:3)</PresentationFormat>
  <Paragraphs>1029</Paragraphs>
  <Slides>40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ＭＳ Ｐゴシック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2_Binary Decision Diagrams</vt:lpstr>
      <vt:lpstr>1_Binary Decision Diagrams</vt:lpstr>
      <vt:lpstr>3_Binary Decision Diagrams</vt:lpstr>
      <vt:lpstr>4_Binary Decision Diagrams</vt:lpstr>
      <vt:lpstr>11_Binary Decision Diagrams</vt:lpstr>
      <vt:lpstr>Binary Decision Diagrams</vt:lpstr>
      <vt:lpstr>5_Binary Decision Diagrams</vt:lpstr>
      <vt:lpstr>12_Binary Decision Diagrams</vt:lpstr>
      <vt:lpstr>17.  Cache organization: The basics</vt:lpstr>
      <vt:lpstr>Today’s Lecture: Cache Organization Basics</vt:lpstr>
      <vt:lpstr>Cache Aware vs Non-Aware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Memory Hierarchy Goals</vt:lpstr>
      <vt:lpstr>PowerPoint 演示文稿</vt:lpstr>
      <vt:lpstr>PowerPoint 演示文稿</vt:lpstr>
      <vt:lpstr>PowerPoint 演示文稿</vt:lpstr>
      <vt:lpstr>Hardware Background</vt:lpstr>
      <vt:lpstr>PowerPoint 演示文稿</vt:lpstr>
      <vt:lpstr>PowerPoint 演示文稿</vt:lpstr>
      <vt:lpstr>PowerPoint 演示文稿</vt:lpstr>
      <vt:lpstr>Fetch Stage with Branch Prediction</vt:lpstr>
      <vt:lpstr>PowerPoint 演示文稿</vt:lpstr>
      <vt:lpstr>Cache Organization</vt:lpstr>
      <vt:lpstr>Caches: the hardware view</vt:lpstr>
      <vt:lpstr>Cache Operation</vt:lpstr>
      <vt:lpstr>Something To Think About</vt:lpstr>
      <vt:lpstr>Picking the Most Likely Addresses</vt:lpstr>
      <vt:lpstr>Temporal Locality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A Very Simple Memory System</vt:lpstr>
      <vt:lpstr>Calculating Average Access Latency</vt:lpstr>
      <vt:lpstr>Calculating Cost</vt:lpstr>
      <vt:lpstr>How can we reduce the overhead?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China</cp:lastModifiedBy>
  <cp:revision>352</cp:revision>
  <cp:lastPrinted>2019-06-06T02:42:07Z</cp:lastPrinted>
  <dcterms:created xsi:type="dcterms:W3CDTF">2000-12-30T19:45:20Z</dcterms:created>
  <dcterms:modified xsi:type="dcterms:W3CDTF">2020-11-05T07:17:11Z</dcterms:modified>
</cp:coreProperties>
</file>