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4321" r:id="rId2"/>
    <p:sldMasterId id="2147484334" r:id="rId3"/>
  </p:sldMasterIdLst>
  <p:notesMasterIdLst>
    <p:notesMasterId r:id="rId42"/>
  </p:notesMasterIdLst>
  <p:handoutMasterIdLst>
    <p:handoutMasterId r:id="rId43"/>
  </p:handoutMasterIdLst>
  <p:sldIdLst>
    <p:sldId id="512" r:id="rId4"/>
    <p:sldId id="538" r:id="rId5"/>
    <p:sldId id="536" r:id="rId6"/>
    <p:sldId id="575" r:id="rId7"/>
    <p:sldId id="541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542" r:id="rId21"/>
    <p:sldId id="543" r:id="rId22"/>
    <p:sldId id="544" r:id="rId23"/>
    <p:sldId id="493" r:id="rId24"/>
    <p:sldId id="494" r:id="rId25"/>
    <p:sldId id="552" r:id="rId26"/>
    <p:sldId id="475" r:id="rId27"/>
    <p:sldId id="553" r:id="rId28"/>
    <p:sldId id="478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6600"/>
    <a:srgbClr val="000000"/>
    <a:srgbClr val="0000FF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2" autoAdjust="0"/>
    <p:restoredTop sz="94534" autoAdjust="0"/>
  </p:normalViewPr>
  <p:slideViewPr>
    <p:cSldViewPr>
      <p:cViewPr varScale="1">
        <p:scale>
          <a:sx n="108" d="100"/>
          <a:sy n="108" d="100"/>
        </p:scale>
        <p:origin x="15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2" d="100"/>
        <a:sy n="122" d="100"/>
      </p:scale>
      <p:origin x="0" y="1504"/>
    </p:cViewPr>
  </p:sorterViewPr>
  <p:notesViewPr>
    <p:cSldViewPr>
      <p:cViewPr varScale="1">
        <p:scale>
          <a:sx n="84" d="100"/>
          <a:sy n="84" d="100"/>
        </p:scale>
        <p:origin x="-278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71" tIns="48337" rIns="96671" bIns="48337" numCol="1" anchor="t" anchorCtr="0" compatLnSpc="1">
            <a:prstTxWarp prst="textNoShape">
              <a:avLst/>
            </a:prstTxWarp>
          </a:bodyPr>
          <a:lstStyle>
            <a:lvl1pPr defTabSz="96654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71" tIns="48337" rIns="96671" bIns="48337" numCol="1" anchor="t" anchorCtr="0" compatLnSpc="1">
            <a:prstTxWarp prst="textNoShape">
              <a:avLst/>
            </a:prstTxWarp>
          </a:bodyPr>
          <a:lstStyle>
            <a:lvl1pPr algn="r" defTabSz="96654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71" tIns="48337" rIns="96671" bIns="48337" numCol="1" anchor="b" anchorCtr="0" compatLnSpc="1">
            <a:prstTxWarp prst="textNoShape">
              <a:avLst/>
            </a:prstTxWarp>
          </a:bodyPr>
          <a:lstStyle>
            <a:lvl1pPr defTabSz="96654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71" tIns="48337" rIns="96671" bIns="48337" numCol="1" anchor="b" anchorCtr="0" compatLnSpc="1">
            <a:prstTxWarp prst="textNoShape">
              <a:avLst/>
            </a:prstTxWarp>
          </a:bodyPr>
          <a:lstStyle>
            <a:lvl1pPr algn="r" defTabSz="96654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8CB0FD6-67A6-4DE4-8886-E614D700DF03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655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5" tIns="47528" rIns="95055" bIns="47528" numCol="1" anchor="t" anchorCtr="0" compatLnSpc="1">
            <a:prstTxWarp prst="textNoShape">
              <a:avLst/>
            </a:prstTxWarp>
          </a:bodyPr>
          <a:lstStyle>
            <a:lvl1pPr defTabSz="950677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9725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5" tIns="47528" rIns="95055" bIns="47528" numCol="1" anchor="t" anchorCtr="0" compatLnSpc="1">
            <a:prstTxWarp prst="textNoShape">
              <a:avLst/>
            </a:prstTxWarp>
          </a:bodyPr>
          <a:lstStyle>
            <a:lvl1pPr algn="r" defTabSz="950677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5" tIns="47528" rIns="95055" bIns="47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3192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5" tIns="47528" rIns="95055" bIns="47528" numCol="1" anchor="b" anchorCtr="0" compatLnSpc="1">
            <a:prstTxWarp prst="textNoShape">
              <a:avLst/>
            </a:prstTxWarp>
          </a:bodyPr>
          <a:lstStyle>
            <a:lvl1pPr defTabSz="950677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9725" y="9142413"/>
            <a:ext cx="3192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5" tIns="47528" rIns="95055" bIns="47528" numCol="1" anchor="b" anchorCtr="0" compatLnSpc="1">
            <a:prstTxWarp prst="textNoShape">
              <a:avLst/>
            </a:prstTxWarp>
          </a:bodyPr>
          <a:lstStyle>
            <a:lvl1pPr algn="r" defTabSz="950677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3B12264-2481-4833-B979-7BA0BBDCFD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73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B12264-2481-4833-B979-7BA0BBDCFDD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35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2 bits for LRU isn’t clear and it isn’t really needed.  5 bits total is, in theory, enough.  But that’s asking a lot of the students.  Here we are just tracking the order of each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B12264-2481-4833-B979-7BA0BBDCFDD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64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7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28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53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82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1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68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99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B12264-2481-4833-B979-7BA0BBDCFDD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36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74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63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5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B12264-2481-4833-B979-7BA0BBDCFDD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B12264-2481-4833-B979-7BA0BBDCFDD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88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B12264-2481-4833-B979-7BA0BBDCFDD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5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B12264-2481-4833-B979-7BA0BBDCFDD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16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B12264-2481-4833-B979-7BA0BBDCFDD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91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B12264-2481-4833-B979-7BA0BBDCFDD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2 bits for LRU isn’t clear and it isn’t really needed.  5 bits total is, in theory, enough.  But that’s asking a lot of the students.  Here we are just tracking the order of each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B12264-2481-4833-B979-7BA0BBDCFDD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1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latin typeface="Calibri" pitchFamily="34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latin typeface="Calibri" pitchFamily="34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latin typeface="Calibri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2014071" y="2955925"/>
            <a:ext cx="5522259" cy="774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50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370 – Introduction to Computer Organization</a:t>
            </a:r>
          </a:p>
          <a:p>
            <a:pPr algn="ctr">
              <a:spcBef>
                <a:spcPts val="50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Fall 2012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219200" y="38862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Drs.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Narayanasamy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Mudge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Brehob</a:t>
            </a:r>
            <a:endParaRPr lang="en-US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228600" y="6172200"/>
            <a:ext cx="8686800" cy="30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© Austin,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Bertacco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Brehob, Dick,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Mahlke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Mudge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Narayanasamy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Tyson,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Wenisch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and others 2012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The material in this presentation may not be copied without written permission.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5AFBC2B6-34CB-C047-9BFF-95092B72C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8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FFF079C-FA32-D04A-BFB8-18CB5D17C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0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A74E7F19-CAB8-CF42-858C-BFB6EC9ED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00C40A02-864C-DE49-A204-4E18E4B5B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F879E09-02CB-5F4D-89E9-8BCA5987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3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D13D4FAA-A759-104A-B714-0430AB366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08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AAE28F3-3B7F-1E40-8159-69F34FA3B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7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8EF8A-DA89-4850-8BC2-E252FDF0A6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FFF079C-FA32-D04A-BFB8-18CB5D17C7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D9953-1749-4411-8584-AA7BAD3AF3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F870E-4992-4476-8D50-62907DF09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dirty="0">
              <a:solidFill>
                <a:srgbClr val="FFFFFF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7429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370 – Introduction to Computer Organization – Fall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Profs. </a:t>
            </a:r>
            <a:r>
              <a:rPr lang="en-US" b="1" dirty="0" err="1">
                <a:solidFill>
                  <a:schemeClr val="accent2"/>
                </a:solidFill>
                <a:latin typeface="Calibri" pitchFamily="34" charset="0"/>
              </a:rPr>
              <a:t>Dreslinski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alibri" pitchFamily="34" charset="0"/>
              </a:rPr>
              <a:t>Mudge</a:t>
            </a:r>
            <a:r>
              <a:rPr lang="en-US" b="1" baseline="0" dirty="0">
                <a:solidFill>
                  <a:schemeClr val="accent2"/>
                </a:solidFill>
                <a:latin typeface="Calibri" pitchFamily="34" charset="0"/>
              </a:rPr>
              <a:t>, and Wenisch</a:t>
            </a:r>
            <a:endParaRPr lang="en-US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7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i="0" u="none" strike="noStrike" kern="1200" cap="none" dirty="0">
                <a:solidFill>
                  <a:schemeClr val="accent2"/>
                </a:solidFill>
                <a:latin typeface="Times New Roman" pitchFamily="18" charset="0"/>
                <a:ea typeface="Arial"/>
                <a:cs typeface="Arial" charset="0"/>
                <a:sym typeface="Arial"/>
              </a:rPr>
              <a:t>Jon Beaumont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581307" y="2955925"/>
            <a:ext cx="80618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latin typeface="+mj-lt"/>
              </a:rPr>
              <a:t>EECS 370 – Introduction to Computer Organization – Spring 2020</a:t>
            </a:r>
          </a:p>
        </p:txBody>
      </p:sp>
      <p:sp>
        <p:nvSpPr>
          <p:cNvPr id="13" name="Text Box 7"/>
          <p:cNvSpPr txBox="1">
            <a:spLocks noChangeArrowheads="1"/>
          </p:cNvSpPr>
          <p:nvPr userDrawn="1"/>
        </p:nvSpPr>
        <p:spPr bwMode="auto">
          <a:xfrm>
            <a:off x="2019201" y="4419600"/>
            <a:ext cx="52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CSE Department</a:t>
            </a:r>
          </a:p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+mj-lt"/>
              </a:rPr>
              <a:t>©Beaumont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copied in any form without our written permission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9F2AEF97-CA03-3042-BBF9-50ED96CB0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C9F3972F-DBEA-F346-B949-C2E5CAAB4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5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7027F88B-213E-AB42-91DC-66CF74263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D334C602-8798-44AC-A4EA-02CB4C4138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dirty="0">
                <a:latin typeface="Verdana" pitchFamily="32" charset="0"/>
              </a:rPr>
              <a:t>The University of Michigan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17" r:id="rId2"/>
    <p:sldLayoutId id="2147484318" r:id="rId3"/>
    <p:sldLayoutId id="214748431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2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dirty="0">
              <a:solidFill>
                <a:srgbClr val="FFFFFF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940DCA7A-E0AF-814F-BE61-D070E6BA30A7}" type="slidenum">
              <a:rPr lang="en-US" smtClean="0">
                <a:ea typeface="ＭＳ Ｐゴシック" charset="0"/>
              </a:rPr>
              <a:pPr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9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33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q"/>
        <a:defRPr sz="2400">
          <a:solidFill>
            <a:schemeClr val="tx1"/>
          </a:solidFill>
          <a:latin typeface="Calibri" pitchFamily="34" charset="0"/>
          <a:ea typeface="ＭＳ Ｐゴシック" charset="0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ea typeface="Arial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charset="0"/>
        <a:buChar char="-"/>
        <a:defRPr>
          <a:solidFill>
            <a:schemeClr val="tx1"/>
          </a:solidFill>
          <a:latin typeface="Calibri" pitchFamily="34" charset="0"/>
          <a:ea typeface="Arial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>
          <a:solidFill>
            <a:schemeClr val="tx1"/>
          </a:solidFill>
          <a:latin typeface="Calibri" pitchFamily="34" charset="0"/>
          <a:ea typeface="Arial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Calibri" pitchFamily="34" charset="0"/>
          <a:ea typeface="Arial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66754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18. </a:t>
            </a:r>
            <a:r>
              <a:rPr lang="en-US" sz="4000" dirty="0"/>
              <a:t>Cache organization: </a:t>
            </a:r>
            <a:br>
              <a:rPr lang="en-US" sz="4000" dirty="0"/>
            </a:br>
            <a:r>
              <a:rPr lang="en-US" sz="4000" dirty="0"/>
              <a:t>Block Size &amp; Writes</a:t>
            </a:r>
            <a:endParaRPr lang="en-US" sz="4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8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46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130</a:t>
            </a: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160</a:t>
            </a: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180</a:t>
            </a:r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220</a:t>
            </a:r>
          </a:p>
        </p:txBody>
      </p:sp>
      <p:sp>
        <p:nvSpPr>
          <p:cNvPr id="10254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240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5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4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0   ]</a:t>
            </a:r>
            <a:endParaRPr lang="en-US" sz="1600" b="1" dirty="0">
              <a:latin typeface="Calibri" pitchFamily="34" charset="0"/>
            </a:endParaRPr>
          </a:p>
          <a:p>
            <a:endParaRPr lang="en-US" sz="1600" b="1" dirty="0">
              <a:latin typeface="Calibri" pitchFamily="34" charset="0"/>
            </a:endParaRP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10259" name="Rectangle 18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10260" name="Rectangle 19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61" name="Rectangle 20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62" name="Text Box 21"/>
          <p:cNvSpPr txBox="1">
            <a:spLocks noChangeArrowheads="1"/>
          </p:cNvSpPr>
          <p:nvPr/>
        </p:nvSpPr>
        <p:spPr bwMode="auto">
          <a:xfrm>
            <a:off x="4191000" y="25908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tag    data</a:t>
            </a:r>
          </a:p>
        </p:txBody>
      </p:sp>
      <p:sp>
        <p:nvSpPr>
          <p:cNvPr id="10263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64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65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66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10269" name="Rectangle 28"/>
          <p:cNvSpPr>
            <a:spLocks noChangeArrowheads="1"/>
          </p:cNvSpPr>
          <p:nvPr/>
        </p:nvSpPr>
        <p:spPr bwMode="auto">
          <a:xfrm>
            <a:off x="4267200" y="3657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0270" name="Rectangle 29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71" name="Rectangle 30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72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10273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10274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0275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170</a:t>
            </a:r>
          </a:p>
        </p:txBody>
      </p:sp>
      <p:sp>
        <p:nvSpPr>
          <p:cNvPr id="10276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190</a:t>
            </a:r>
          </a:p>
        </p:txBody>
      </p:sp>
      <p:sp>
        <p:nvSpPr>
          <p:cNvPr id="10277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10278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230</a:t>
            </a:r>
          </a:p>
        </p:txBody>
      </p:sp>
      <p:sp>
        <p:nvSpPr>
          <p:cNvPr id="10279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250</a:t>
            </a:r>
          </a:p>
        </p:txBody>
      </p:sp>
      <p:sp>
        <p:nvSpPr>
          <p:cNvPr id="10280" name="AutoShape 39"/>
          <p:cNvSpPr>
            <a:spLocks noChangeArrowheads="1"/>
          </p:cNvSpPr>
          <p:nvPr/>
        </p:nvSpPr>
        <p:spPr bwMode="auto">
          <a:xfrm>
            <a:off x="1295400" y="2819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81" name="Rectangle 40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10282" name="Rectangle 41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0283" name="Rectangle 4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0284" name="Text Box 43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2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0</a:t>
            </a:r>
          </a:p>
        </p:txBody>
      </p:sp>
      <p:sp>
        <p:nvSpPr>
          <p:cNvPr id="10285" name="Text Box 44"/>
          <p:cNvSpPr txBox="1">
            <a:spLocks noChangeArrowheads="1"/>
          </p:cNvSpPr>
          <p:nvPr/>
        </p:nvSpPr>
        <p:spPr bwMode="auto">
          <a:xfrm>
            <a:off x="3505200" y="29718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lru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286" name="Rectangle 45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0287" name="Rectangle 46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0288" name="Rectangle 47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962400" y="3581401"/>
            <a:ext cx="2813050" cy="1452563"/>
            <a:chOff x="2496" y="2256"/>
            <a:chExt cx="1772" cy="915"/>
          </a:xfrm>
        </p:grpSpPr>
        <p:sp>
          <p:nvSpPr>
            <p:cNvPr id="10293" name="Text Box 49"/>
            <p:cNvSpPr txBox="1">
              <a:spLocks noChangeArrowheads="1"/>
            </p:cNvSpPr>
            <p:nvPr/>
          </p:nvSpPr>
          <p:spPr bwMode="auto">
            <a:xfrm>
              <a:off x="2496" y="2880"/>
              <a:ext cx="995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Calibri" pitchFamily="34" charset="0"/>
                </a:rPr>
                <a:t>Addr</a:t>
              </a:r>
              <a:r>
                <a:rPr lang="en-US" b="1" dirty="0">
                  <a:latin typeface="Calibri" pitchFamily="34" charset="0"/>
                </a:rPr>
                <a:t>: </a:t>
              </a:r>
              <a:r>
                <a:rPr lang="en-US" b="1" dirty="0">
                  <a:solidFill>
                    <a:srgbClr val="FF0000"/>
                  </a:solidFill>
                  <a:latin typeface="Calibri" pitchFamily="34" charset="0"/>
                </a:rPr>
                <a:t>010</a:t>
              </a:r>
              <a:r>
                <a:rPr lang="en-US" b="1" u="sng" dirty="0">
                  <a:solidFill>
                    <a:srgbClr val="3333FF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0294" name="Line 50"/>
            <p:cNvSpPr>
              <a:spLocks noChangeShapeType="1"/>
            </p:cNvSpPr>
            <p:nvPr/>
          </p:nvSpPr>
          <p:spPr bwMode="auto">
            <a:xfrm flipH="1" flipV="1">
              <a:off x="2928" y="2544"/>
              <a:ext cx="288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0295" name="Freeform 51"/>
            <p:cNvSpPr>
              <a:spLocks/>
            </p:cNvSpPr>
            <p:nvPr/>
          </p:nvSpPr>
          <p:spPr bwMode="auto">
            <a:xfrm>
              <a:off x="3456" y="2256"/>
              <a:ext cx="616" cy="720"/>
            </a:xfrm>
            <a:custGeom>
              <a:avLst/>
              <a:gdLst>
                <a:gd name="T0" fmla="*/ 0 w 616"/>
                <a:gd name="T1" fmla="*/ 720 h 720"/>
                <a:gd name="T2" fmla="*/ 576 w 616"/>
                <a:gd name="T3" fmla="*/ 240 h 720"/>
                <a:gd name="T4" fmla="*/ 240 w 616"/>
                <a:gd name="T5" fmla="*/ 0 h 720"/>
                <a:gd name="T6" fmla="*/ 0 60000 65536"/>
                <a:gd name="T7" fmla="*/ 0 60000 65536"/>
                <a:gd name="T8" fmla="*/ 0 60000 65536"/>
                <a:gd name="T9" fmla="*/ 0 w 616"/>
                <a:gd name="T10" fmla="*/ 0 h 720"/>
                <a:gd name="T11" fmla="*/ 616 w 61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6" h="720">
                  <a:moveTo>
                    <a:pt x="0" y="720"/>
                  </a:moveTo>
                  <a:cubicBezTo>
                    <a:pt x="268" y="540"/>
                    <a:pt x="536" y="360"/>
                    <a:pt x="576" y="240"/>
                  </a:cubicBezTo>
                  <a:cubicBezTo>
                    <a:pt x="616" y="120"/>
                    <a:pt x="296" y="40"/>
                    <a:pt x="24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0296" name="Text Box 52"/>
            <p:cNvSpPr txBox="1">
              <a:spLocks noChangeArrowheads="1"/>
            </p:cNvSpPr>
            <p:nvPr/>
          </p:nvSpPr>
          <p:spPr bwMode="auto">
            <a:xfrm rot="-2303366">
              <a:off x="3444" y="2653"/>
              <a:ext cx="82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alibri" pitchFamily="34" charset="0"/>
                </a:rPr>
                <a:t>block offset</a:t>
              </a:r>
            </a:p>
          </p:txBody>
        </p:sp>
      </p:grpSp>
      <p:sp>
        <p:nvSpPr>
          <p:cNvPr id="10290" name="Rectangle 53"/>
          <p:cNvSpPr>
            <a:spLocks noChangeArrowheads="1"/>
          </p:cNvSpPr>
          <p:nvPr/>
        </p:nvSpPr>
        <p:spPr bwMode="auto">
          <a:xfrm>
            <a:off x="4038600" y="30480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10291" name="Rectangle 54"/>
          <p:cNvSpPr>
            <a:spLocks noChangeArrowheads="1"/>
          </p:cNvSpPr>
          <p:nvPr/>
        </p:nvSpPr>
        <p:spPr bwMode="auto">
          <a:xfrm>
            <a:off x="4038600" y="36576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992E6E-73A8-4D51-A9A1-748649CD71A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70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130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160</a:t>
            </a:r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180</a:t>
            </a:r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11277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220</a:t>
            </a:r>
          </a:p>
        </p:txBody>
      </p: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240</a:t>
            </a: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1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4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0   ]</a:t>
            </a:r>
            <a:endParaRPr lang="en-US" sz="1600" b="1" dirty="0">
              <a:latin typeface="Calibri" pitchFamily="34" charset="0"/>
            </a:endParaRPr>
          </a:p>
          <a:p>
            <a:endParaRPr lang="en-US" sz="1600" b="1" dirty="0">
              <a:latin typeface="Calibri" pitchFamily="34" charset="0"/>
            </a:endParaRPr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11283" name="Rectangle 18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11284" name="Rectangle 19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Rectangle 20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Text Box 21"/>
          <p:cNvSpPr txBox="1">
            <a:spLocks noChangeArrowheads="1"/>
          </p:cNvSpPr>
          <p:nvPr/>
        </p:nvSpPr>
        <p:spPr bwMode="auto">
          <a:xfrm>
            <a:off x="4191000" y="25908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tag    data</a:t>
            </a:r>
          </a:p>
        </p:txBody>
      </p:sp>
      <p:sp>
        <p:nvSpPr>
          <p:cNvPr id="11287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8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9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0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11292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11293" name="Rectangle 28"/>
          <p:cNvSpPr>
            <a:spLocks noChangeArrowheads="1"/>
          </p:cNvSpPr>
          <p:nvPr/>
        </p:nvSpPr>
        <p:spPr bwMode="auto">
          <a:xfrm>
            <a:off x="4267200" y="3657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</a:t>
            </a:r>
          </a:p>
        </p:txBody>
      </p:sp>
      <p:sp>
        <p:nvSpPr>
          <p:cNvPr id="11294" name="Rectangle 29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5" name="Rectangle 30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11297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11298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1299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170</a:t>
            </a:r>
          </a:p>
        </p:txBody>
      </p:sp>
      <p:sp>
        <p:nvSpPr>
          <p:cNvPr id="11300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190</a:t>
            </a:r>
          </a:p>
        </p:txBody>
      </p:sp>
      <p:sp>
        <p:nvSpPr>
          <p:cNvPr id="11301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11302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230</a:t>
            </a:r>
          </a:p>
        </p:txBody>
      </p:sp>
      <p:sp>
        <p:nvSpPr>
          <p:cNvPr id="11303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250</a:t>
            </a:r>
          </a:p>
        </p:txBody>
      </p:sp>
      <p:sp>
        <p:nvSpPr>
          <p:cNvPr id="11304" name="AutoShape 39"/>
          <p:cNvSpPr>
            <a:spLocks noChangeArrowheads="1"/>
          </p:cNvSpPr>
          <p:nvPr/>
        </p:nvSpPr>
        <p:spPr bwMode="auto">
          <a:xfrm>
            <a:off x="1295400" y="3048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5" name="Rectangle 40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11306" name="Rectangle 41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1307" name="Rectangle 4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1308" name="Text Box 43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2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0</a:t>
            </a:r>
          </a:p>
        </p:txBody>
      </p:sp>
      <p:sp>
        <p:nvSpPr>
          <p:cNvPr id="11309" name="Text Box 44"/>
          <p:cNvSpPr txBox="1">
            <a:spLocks noChangeArrowheads="1"/>
          </p:cNvSpPr>
          <p:nvPr/>
        </p:nvSpPr>
        <p:spPr bwMode="auto">
          <a:xfrm>
            <a:off x="3505200" y="29718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310" name="Rectangle 45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1311" name="Rectangle 46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1312" name="Rectangle 47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1313" name="Rectangle 48"/>
          <p:cNvSpPr>
            <a:spLocks noChangeArrowheads="1"/>
          </p:cNvSpPr>
          <p:nvPr/>
        </p:nvSpPr>
        <p:spPr bwMode="auto">
          <a:xfrm>
            <a:off x="4038600" y="30480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11314" name="Rectangle 49"/>
          <p:cNvSpPr>
            <a:spLocks noChangeArrowheads="1"/>
          </p:cNvSpPr>
          <p:nvPr/>
        </p:nvSpPr>
        <p:spPr bwMode="auto">
          <a:xfrm>
            <a:off x="4038600" y="36576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9D20D6-71F8-4558-AF26-FDA3730301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130</a:t>
            </a: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160</a:t>
            </a: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180</a:t>
            </a:r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12301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220</a:t>
            </a:r>
          </a:p>
        </p:txBody>
      </p:sp>
      <p:sp>
        <p:nvSpPr>
          <p:cNvPr id="12302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240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1676400" y="2514600"/>
            <a:ext cx="1686680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1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4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0  ]</a:t>
            </a:r>
            <a:endParaRPr lang="en-US" sz="1600" b="1" dirty="0">
              <a:latin typeface="Calibri" pitchFamily="34" charset="0"/>
            </a:endParaRPr>
          </a:p>
          <a:p>
            <a:endParaRPr lang="en-US" sz="1600" b="1" dirty="0">
              <a:latin typeface="Calibri" pitchFamily="34" charset="0"/>
            </a:endParaRP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12307" name="Rectangle 18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12308" name="Rectangle 19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09" name="Rectangle 20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4191000" y="25908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tag    data</a:t>
            </a:r>
          </a:p>
        </p:txBody>
      </p:sp>
      <p:sp>
        <p:nvSpPr>
          <p:cNvPr id="12311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12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13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14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15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12316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12317" name="Rectangle 28"/>
          <p:cNvSpPr>
            <a:spLocks noChangeArrowheads="1"/>
          </p:cNvSpPr>
          <p:nvPr/>
        </p:nvSpPr>
        <p:spPr bwMode="auto">
          <a:xfrm>
            <a:off x="4267200" y="3657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</a:t>
            </a:r>
          </a:p>
        </p:txBody>
      </p:sp>
      <p:sp>
        <p:nvSpPr>
          <p:cNvPr id="12318" name="Rectangle 29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19" name="Rectangle 30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20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12322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2323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170</a:t>
            </a:r>
          </a:p>
        </p:txBody>
      </p:sp>
      <p:sp>
        <p:nvSpPr>
          <p:cNvPr id="12324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190</a:t>
            </a:r>
          </a:p>
        </p:txBody>
      </p:sp>
      <p:sp>
        <p:nvSpPr>
          <p:cNvPr id="12325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12326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230</a:t>
            </a:r>
          </a:p>
        </p:txBody>
      </p:sp>
      <p:sp>
        <p:nvSpPr>
          <p:cNvPr id="12327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250</a:t>
            </a:r>
          </a:p>
        </p:txBody>
      </p:sp>
      <p:sp>
        <p:nvSpPr>
          <p:cNvPr id="12328" name="AutoShape 39"/>
          <p:cNvSpPr>
            <a:spLocks noChangeArrowheads="1"/>
          </p:cNvSpPr>
          <p:nvPr/>
        </p:nvSpPr>
        <p:spPr bwMode="auto">
          <a:xfrm>
            <a:off x="1295400" y="3048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29" name="Rectangle 40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12330" name="Rectangle 41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2331" name="Rectangle 4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2332" name="Text Box 43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2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1</a:t>
            </a:r>
          </a:p>
        </p:txBody>
      </p:sp>
      <p:sp>
        <p:nvSpPr>
          <p:cNvPr id="12333" name="Text Box 44"/>
          <p:cNvSpPr txBox="1">
            <a:spLocks noChangeArrowheads="1"/>
          </p:cNvSpPr>
          <p:nvPr/>
        </p:nvSpPr>
        <p:spPr bwMode="auto">
          <a:xfrm>
            <a:off x="3505200" y="35814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lru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334" name="Rectangle 45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2335" name="Rectangle 46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2336" name="Rectangle 47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2337" name="Rectangle 48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2338" name="Rectangle 49"/>
          <p:cNvSpPr>
            <a:spLocks noChangeArrowheads="1"/>
          </p:cNvSpPr>
          <p:nvPr/>
        </p:nvSpPr>
        <p:spPr bwMode="auto">
          <a:xfrm>
            <a:off x="4038600" y="30480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12339" name="Rectangle 50"/>
          <p:cNvSpPr>
            <a:spLocks noChangeArrowheads="1"/>
          </p:cNvSpPr>
          <p:nvPr/>
        </p:nvSpPr>
        <p:spPr bwMode="auto">
          <a:xfrm>
            <a:off x="4038600" y="36576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CB5A5E-7A78-444E-BD8A-1E43EF5CB69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18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130</a:t>
            </a: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160</a:t>
            </a:r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180</a:t>
            </a:r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13325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220</a:t>
            </a:r>
          </a:p>
        </p:txBody>
      </p:sp>
      <p:sp>
        <p:nvSpPr>
          <p:cNvPr id="13326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240</a:t>
            </a:r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4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0   ]</a:t>
            </a:r>
            <a:endParaRPr lang="en-US" sz="1600" b="1" dirty="0">
              <a:latin typeface="Calibri" pitchFamily="34" charset="0"/>
            </a:endParaRPr>
          </a:p>
          <a:p>
            <a:endParaRPr lang="en-US" sz="1600" b="1" dirty="0">
              <a:latin typeface="Calibri" pitchFamily="34" charset="0"/>
            </a:endParaRPr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13331" name="Rectangle 18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13332" name="Rectangle 19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33" name="Rectangle 20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4191000" y="25908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tag    data</a:t>
            </a:r>
          </a:p>
        </p:txBody>
      </p:sp>
      <p:sp>
        <p:nvSpPr>
          <p:cNvPr id="13335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36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37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38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13341" name="Rectangle 28"/>
          <p:cNvSpPr>
            <a:spLocks noChangeArrowheads="1"/>
          </p:cNvSpPr>
          <p:nvPr/>
        </p:nvSpPr>
        <p:spPr bwMode="auto">
          <a:xfrm>
            <a:off x="4267200" y="3657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</a:t>
            </a:r>
          </a:p>
        </p:txBody>
      </p:sp>
      <p:sp>
        <p:nvSpPr>
          <p:cNvPr id="13342" name="Rectangle 29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43" name="Rectangle 30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44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13345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13346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3347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170</a:t>
            </a:r>
          </a:p>
        </p:txBody>
      </p:sp>
      <p:sp>
        <p:nvSpPr>
          <p:cNvPr id="13348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190</a:t>
            </a:r>
          </a:p>
        </p:txBody>
      </p:sp>
      <p:sp>
        <p:nvSpPr>
          <p:cNvPr id="13349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13350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230</a:t>
            </a:r>
          </a:p>
        </p:txBody>
      </p:sp>
      <p:sp>
        <p:nvSpPr>
          <p:cNvPr id="13351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250</a:t>
            </a:r>
          </a:p>
        </p:txBody>
      </p:sp>
      <p:sp>
        <p:nvSpPr>
          <p:cNvPr id="13352" name="AutoShape 39"/>
          <p:cNvSpPr>
            <a:spLocks noChangeArrowheads="1"/>
          </p:cNvSpPr>
          <p:nvPr/>
        </p:nvSpPr>
        <p:spPr bwMode="auto">
          <a:xfrm>
            <a:off x="1295400" y="3314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53" name="Rectangle 40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13354" name="Rectangle 41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3355" name="Rectangle 4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3356" name="Text Box 43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2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1</a:t>
            </a:r>
          </a:p>
        </p:txBody>
      </p:sp>
      <p:sp>
        <p:nvSpPr>
          <p:cNvPr id="13357" name="Text Box 44"/>
          <p:cNvSpPr txBox="1">
            <a:spLocks noChangeArrowheads="1"/>
          </p:cNvSpPr>
          <p:nvPr/>
        </p:nvSpPr>
        <p:spPr bwMode="auto">
          <a:xfrm>
            <a:off x="3505200" y="35814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3358" name="Rectangle 45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3359" name="Rectangle 46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3360" name="Rectangle 47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3361" name="Rectangle 48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3362" name="Rectangle 49"/>
          <p:cNvSpPr>
            <a:spLocks noChangeArrowheads="1"/>
          </p:cNvSpPr>
          <p:nvPr/>
        </p:nvSpPr>
        <p:spPr bwMode="auto">
          <a:xfrm>
            <a:off x="4038600" y="30480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13363" name="Rectangle 50"/>
          <p:cNvSpPr>
            <a:spLocks noChangeArrowheads="1"/>
          </p:cNvSpPr>
          <p:nvPr/>
        </p:nvSpPr>
        <p:spPr bwMode="auto">
          <a:xfrm>
            <a:off x="4038600" y="36576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C73A20-C176-468A-8FE2-22849991831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42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130</a:t>
            </a: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180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240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4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0   ]</a:t>
            </a:r>
            <a:endParaRPr lang="en-US" sz="1600" b="1" dirty="0">
              <a:latin typeface="Calibri" pitchFamily="34" charset="0"/>
            </a:endParaRPr>
          </a:p>
          <a:p>
            <a:endParaRPr lang="en-US" sz="1600" b="1" dirty="0">
              <a:latin typeface="Calibri" pitchFamily="34" charset="0"/>
            </a:endParaRP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57" name="Rectangle 20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4191000" y="25908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tag    data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62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14365" name="Rectangle 28"/>
          <p:cNvSpPr>
            <a:spLocks noChangeArrowheads="1"/>
          </p:cNvSpPr>
          <p:nvPr/>
        </p:nvSpPr>
        <p:spPr bwMode="auto">
          <a:xfrm>
            <a:off x="4267200" y="3657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</a:t>
            </a:r>
          </a:p>
        </p:txBody>
      </p:sp>
      <p:sp>
        <p:nvSpPr>
          <p:cNvPr id="14366" name="Rectangle 29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67" name="Rectangle 30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68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14369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14370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4371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170</a:t>
            </a:r>
          </a:p>
        </p:txBody>
      </p:sp>
      <p:sp>
        <p:nvSpPr>
          <p:cNvPr id="14372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190</a:t>
            </a:r>
          </a:p>
        </p:txBody>
      </p:sp>
      <p:sp>
        <p:nvSpPr>
          <p:cNvPr id="14373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14374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230</a:t>
            </a:r>
          </a:p>
        </p:txBody>
      </p:sp>
      <p:sp>
        <p:nvSpPr>
          <p:cNvPr id="14375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250</a:t>
            </a:r>
          </a:p>
        </p:txBody>
      </p:sp>
      <p:sp>
        <p:nvSpPr>
          <p:cNvPr id="14376" name="AutoShape 39"/>
          <p:cNvSpPr>
            <a:spLocks noChangeArrowheads="1"/>
          </p:cNvSpPr>
          <p:nvPr/>
        </p:nvSpPr>
        <p:spPr bwMode="auto">
          <a:xfrm>
            <a:off x="1295400" y="3314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77" name="Rectangle 40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14378" name="Rectangle 41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4379" name="Rectangle 4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4380" name="Text Box 43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2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2</a:t>
            </a:r>
          </a:p>
        </p:txBody>
      </p:sp>
      <p:sp>
        <p:nvSpPr>
          <p:cNvPr id="14381" name="Text Box 44"/>
          <p:cNvSpPr txBox="1">
            <a:spLocks noChangeArrowheads="1"/>
          </p:cNvSpPr>
          <p:nvPr/>
        </p:nvSpPr>
        <p:spPr bwMode="auto">
          <a:xfrm>
            <a:off x="3505200" y="29718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4382" name="Rectangle 45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4383" name="Rectangle 46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4384" name="Rectangle 47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4385" name="Rectangle 48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4386" name="Rectangle 49"/>
          <p:cNvSpPr>
            <a:spLocks noChangeArrowheads="1"/>
          </p:cNvSpPr>
          <p:nvPr/>
        </p:nvSpPr>
        <p:spPr bwMode="auto">
          <a:xfrm>
            <a:off x="4038600" y="30480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14387" name="Rectangle 50"/>
          <p:cNvSpPr>
            <a:spLocks noChangeArrowheads="1"/>
          </p:cNvSpPr>
          <p:nvPr/>
        </p:nvSpPr>
        <p:spPr bwMode="auto">
          <a:xfrm>
            <a:off x="4038600" y="36576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2A6BAF-E1B3-43AA-B140-FB888952FE3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130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180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220</a:t>
            </a: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240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4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0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  <a:endParaRPr lang="en-US" sz="1600" b="1" dirty="0">
              <a:latin typeface="Calibri" pitchFamily="34" charset="0"/>
            </a:endParaRPr>
          </a:p>
          <a:p>
            <a:endParaRPr lang="en-US" sz="1600" b="1" dirty="0">
              <a:latin typeface="Calibri" pitchFamily="34" charset="0"/>
            </a:endParaRP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15378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15380" name="Rectangle 19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4191000" y="25908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tag    data</a:t>
            </a:r>
          </a:p>
        </p:txBody>
      </p:sp>
      <p:sp>
        <p:nvSpPr>
          <p:cNvPr id="15383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384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385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386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15389" name="Rectangle 28"/>
          <p:cNvSpPr>
            <a:spLocks noChangeArrowheads="1"/>
          </p:cNvSpPr>
          <p:nvPr/>
        </p:nvSpPr>
        <p:spPr bwMode="auto">
          <a:xfrm>
            <a:off x="4267200" y="3657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</a:t>
            </a:r>
          </a:p>
        </p:txBody>
      </p:sp>
      <p:sp>
        <p:nvSpPr>
          <p:cNvPr id="15390" name="Rectangle 29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391" name="Rectangle 30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392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15393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15394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5395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170</a:t>
            </a:r>
          </a:p>
        </p:txBody>
      </p:sp>
      <p:sp>
        <p:nvSpPr>
          <p:cNvPr id="15396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190</a:t>
            </a:r>
          </a:p>
        </p:txBody>
      </p:sp>
      <p:sp>
        <p:nvSpPr>
          <p:cNvPr id="15397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15398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230</a:t>
            </a:r>
          </a:p>
        </p:txBody>
      </p:sp>
      <p:sp>
        <p:nvSpPr>
          <p:cNvPr id="15399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250</a:t>
            </a:r>
          </a:p>
        </p:txBody>
      </p:sp>
      <p:sp>
        <p:nvSpPr>
          <p:cNvPr id="15400" name="AutoShape 39"/>
          <p:cNvSpPr>
            <a:spLocks noChangeArrowheads="1"/>
          </p:cNvSpPr>
          <p:nvPr/>
        </p:nvSpPr>
        <p:spPr bwMode="auto">
          <a:xfrm>
            <a:off x="1295400" y="3581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401" name="Rectangle 40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15402" name="Rectangle 41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5403" name="Rectangle 4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5404" name="Text Box 43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2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2</a:t>
            </a:r>
          </a:p>
        </p:txBody>
      </p:sp>
      <p:sp>
        <p:nvSpPr>
          <p:cNvPr id="15405" name="Text Box 44"/>
          <p:cNvSpPr txBox="1">
            <a:spLocks noChangeArrowheads="1"/>
          </p:cNvSpPr>
          <p:nvPr/>
        </p:nvSpPr>
        <p:spPr bwMode="auto">
          <a:xfrm>
            <a:off x="3505200" y="29718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5406" name="Rectangle 45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5407" name="Rectangle 46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5408" name="Rectangle 47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5409" name="Rectangle 48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5410" name="Rectangle 49"/>
          <p:cNvSpPr>
            <a:spLocks noChangeArrowheads="1"/>
          </p:cNvSpPr>
          <p:nvPr/>
        </p:nvSpPr>
        <p:spPr bwMode="auto">
          <a:xfrm>
            <a:off x="4038600" y="30480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15411" name="Rectangle 50"/>
          <p:cNvSpPr>
            <a:spLocks noChangeArrowheads="1"/>
          </p:cNvSpPr>
          <p:nvPr/>
        </p:nvSpPr>
        <p:spPr bwMode="auto">
          <a:xfrm>
            <a:off x="4038600" y="36576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0FB0D4-34A2-4E12-95EA-33B436881DE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390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130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160</a:t>
            </a: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180</a:t>
            </a:r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220</a:t>
            </a:r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240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4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0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  <a:endParaRPr lang="en-US" sz="1600" b="1" dirty="0">
              <a:latin typeface="Calibri" pitchFamily="34" charset="0"/>
            </a:endParaRPr>
          </a:p>
          <a:p>
            <a:endParaRPr lang="en-US" sz="1600" b="1" dirty="0">
              <a:latin typeface="Calibri" pitchFamily="34" charset="0"/>
            </a:endParaRP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16403" name="Rectangle 18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16404" name="Rectangle 19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405" name="Rectangle 20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4191000" y="25908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tag    data</a:t>
            </a:r>
          </a:p>
        </p:txBody>
      </p:sp>
      <p:sp>
        <p:nvSpPr>
          <p:cNvPr id="16407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408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409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410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411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16412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16413" name="Rectangle 28"/>
          <p:cNvSpPr>
            <a:spLocks noChangeArrowheads="1"/>
          </p:cNvSpPr>
          <p:nvPr/>
        </p:nvSpPr>
        <p:spPr bwMode="auto">
          <a:xfrm>
            <a:off x="4267200" y="3657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</a:t>
            </a:r>
          </a:p>
        </p:txBody>
      </p:sp>
      <p:sp>
        <p:nvSpPr>
          <p:cNvPr id="16414" name="Rectangle 29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415" name="Rectangle 30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416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16417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16418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6419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170</a:t>
            </a:r>
          </a:p>
        </p:txBody>
      </p:sp>
      <p:sp>
        <p:nvSpPr>
          <p:cNvPr id="16420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190</a:t>
            </a:r>
          </a:p>
        </p:txBody>
      </p:sp>
      <p:sp>
        <p:nvSpPr>
          <p:cNvPr id="16421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16422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230</a:t>
            </a:r>
          </a:p>
        </p:txBody>
      </p:sp>
      <p:sp>
        <p:nvSpPr>
          <p:cNvPr id="16423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250</a:t>
            </a:r>
          </a:p>
        </p:txBody>
      </p:sp>
      <p:sp>
        <p:nvSpPr>
          <p:cNvPr id="16424" name="AutoShape 39"/>
          <p:cNvSpPr>
            <a:spLocks noChangeArrowheads="1"/>
          </p:cNvSpPr>
          <p:nvPr/>
        </p:nvSpPr>
        <p:spPr bwMode="auto">
          <a:xfrm>
            <a:off x="1295400" y="3581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425" name="Rectangle 40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16426" name="Rectangle 41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6427" name="Rectangle 4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6428" name="Text Box 43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2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3</a:t>
            </a:r>
          </a:p>
        </p:txBody>
      </p:sp>
      <p:sp>
        <p:nvSpPr>
          <p:cNvPr id="16429" name="Text Box 44"/>
          <p:cNvSpPr txBox="1">
            <a:spLocks noChangeArrowheads="1"/>
          </p:cNvSpPr>
          <p:nvPr/>
        </p:nvSpPr>
        <p:spPr bwMode="auto">
          <a:xfrm>
            <a:off x="3505200" y="35814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6430" name="Rectangle 45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6431" name="Rectangle 46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6432" name="Rectangle 47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6433" name="Rectangle 48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16434" name="Rectangle 49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16435" name="Rectangle 50"/>
          <p:cNvSpPr>
            <a:spLocks noChangeArrowheads="1"/>
          </p:cNvSpPr>
          <p:nvPr/>
        </p:nvSpPr>
        <p:spPr bwMode="auto">
          <a:xfrm>
            <a:off x="4038600" y="30480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16436" name="Rectangle 51"/>
          <p:cNvSpPr>
            <a:spLocks noChangeArrowheads="1"/>
          </p:cNvSpPr>
          <p:nvPr/>
        </p:nvSpPr>
        <p:spPr bwMode="auto">
          <a:xfrm>
            <a:off x="4038600" y="36576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68CBD8-4C1E-4890-972A-C12C8CB0195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Spatial Locality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752600"/>
            <a:ext cx="7848600" cy="41148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/>
              <a:t>Notice that when we accessed address 1, we also brought in address 0.</a:t>
            </a:r>
          </a:p>
          <a:p>
            <a:pPr lvl="1" eaLnBrk="1" hangingPunct="1">
              <a:buClr>
                <a:schemeClr val="tx1"/>
              </a:buClr>
            </a:pPr>
            <a:r>
              <a:rPr lang="en-US"/>
              <a:t>This turned out to be a good thing since we later referenced address 0 and found it in the cache.</a:t>
            </a:r>
          </a:p>
          <a:p>
            <a:pPr eaLnBrk="1" hangingPunct="1"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Spatial locality</a:t>
            </a:r>
            <a:r>
              <a:rPr lang="en-US"/>
              <a:t> in a program says that if we reference a memory location (e.g., 1000), we are more likely to reference a location near it (e.g. 1001) than some random location.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85F8B-D5A7-48E4-BEF1-C04CDD508A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19200"/>
            <a:ext cx="8001000" cy="838200"/>
          </a:xfrm>
        </p:spPr>
        <p:txBody>
          <a:bodyPr/>
          <a:lstStyle/>
          <a:p>
            <a:pPr marL="469900" lvl="1" indent="-469900">
              <a:buSzPct val="80000"/>
              <a:buFont typeface="Wingdings" charset="2"/>
              <a:buChar char="q"/>
            </a:pPr>
            <a:r>
              <a:rPr lang="en-US" sz="2800" i="1" dirty="0">
                <a:sym typeface="Symbol" charset="2"/>
              </a:rPr>
              <a:t>Observation</a:t>
            </a:r>
            <a:r>
              <a:rPr lang="en-US" sz="2800" dirty="0">
                <a:sym typeface="Symbol" charset="2"/>
              </a:rPr>
              <a:t>: Applications access data near to what they just accessed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8EF8A-DA89-4850-8BC2-E252FDF0A69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2" y="2590800"/>
            <a:ext cx="8335028" cy="2531721"/>
          </a:xfrm>
          <a:prstGeom prst="rect">
            <a:avLst/>
          </a:prstGeom>
        </p:spPr>
      </p:pic>
      <p:sp>
        <p:nvSpPr>
          <p:cNvPr id="58" name="Footer Placeholder 5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19200"/>
            <a:ext cx="8001000" cy="838200"/>
          </a:xfrm>
        </p:spPr>
        <p:txBody>
          <a:bodyPr/>
          <a:lstStyle/>
          <a:p>
            <a:pPr marL="469900" lvl="1" indent="-469900">
              <a:buSzPct val="80000"/>
              <a:buFont typeface="Wingdings" charset="2"/>
              <a:buChar char="q"/>
            </a:pPr>
            <a:r>
              <a:rPr lang="en-US" sz="2800" i="1" dirty="0">
                <a:sym typeface="Symbol" charset="2"/>
              </a:rPr>
              <a:t>Observation</a:t>
            </a:r>
            <a:r>
              <a:rPr lang="en-US" sz="2800" dirty="0">
                <a:sym typeface="Symbol" charset="2"/>
              </a:rPr>
              <a:t>: Applications access data near to what they just accessed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8EF8A-DA89-4850-8BC2-E252FDF0A69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3" y="2590800"/>
            <a:ext cx="8312727" cy="252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Technology Design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AEF97-CA03-3042-BBF9-50ED96CB0AA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52400" y="1371600"/>
            <a:ext cx="8382000" cy="4881265"/>
            <a:chOff x="152400" y="1371600"/>
            <a:chExt cx="8382000" cy="4881265"/>
          </a:xfrm>
        </p:grpSpPr>
        <p:cxnSp>
          <p:nvCxnSpPr>
            <p:cNvPr id="100" name="Straight Arrow Connector 99"/>
            <p:cNvCxnSpPr/>
            <p:nvPr/>
          </p:nvCxnSpPr>
          <p:spPr bwMode="auto">
            <a:xfrm>
              <a:off x="1371600" y="5562600"/>
              <a:ext cx="7162800" cy="0"/>
            </a:xfrm>
            <a:prstGeom prst="straightConnector1">
              <a:avLst/>
            </a:prstGeom>
            <a:solidFill>
              <a:schemeClr val="accent1"/>
            </a:solidFill>
            <a:ln w="476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flipV="1">
              <a:off x="1371600" y="1371600"/>
              <a:ext cx="0" cy="4191000"/>
            </a:xfrm>
            <a:prstGeom prst="straightConnector1">
              <a:avLst/>
            </a:prstGeom>
            <a:solidFill>
              <a:schemeClr val="accent1"/>
            </a:solidFill>
            <a:ln w="476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02" name="TextBox 101"/>
            <p:cNvSpPr txBox="1"/>
            <p:nvPr/>
          </p:nvSpPr>
          <p:spPr>
            <a:xfrm rot="16200000">
              <a:off x="-759767" y="3198167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Access time (s)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505200" y="579120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Die Cost ($/GB)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19200" y="5562600"/>
              <a:ext cx="724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 charset="0"/>
                  <a:ea typeface="Calibri" charset="0"/>
                  <a:cs typeface="Calibri" charset="0"/>
                </a:rPr>
                <a:t>0.01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933163" y="5562600"/>
              <a:ext cx="724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Calibri" charset="0"/>
                  <a:ea typeface="Calibri" charset="0"/>
                  <a:cs typeface="Calibri" charset="0"/>
                </a:rPr>
                <a:t>0.1</a:t>
              </a:r>
              <a:endParaRPr lang="en-US" sz="20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647126" y="5562600"/>
              <a:ext cx="724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Calibri" charset="0"/>
                  <a:ea typeface="Calibri" charset="0"/>
                  <a:cs typeface="Calibri" charset="0"/>
                </a:rPr>
                <a:t>1</a:t>
              </a:r>
              <a:endParaRPr lang="en-US" sz="20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210837" y="5562600"/>
              <a:ext cx="724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 charset="0"/>
                  <a:ea typeface="Calibri" charset="0"/>
                  <a:cs typeface="Calibri" charset="0"/>
                </a:rPr>
                <a:t>10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4676" y="5238690"/>
              <a:ext cx="8588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 charset="0"/>
                  <a:ea typeface="Calibri" charset="0"/>
                  <a:cs typeface="Calibri" charset="0"/>
                </a:rPr>
                <a:t>1E-09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74675" y="4785724"/>
              <a:ext cx="8588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Calibri" charset="0"/>
                  <a:ea typeface="Calibri" charset="0"/>
                  <a:cs typeface="Calibri" charset="0"/>
                </a:rPr>
                <a:t>1E-08</a:t>
              </a:r>
              <a:endParaRPr lang="en-US" sz="20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88990" y="4345278"/>
              <a:ext cx="8588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 charset="0"/>
                  <a:ea typeface="Calibri" charset="0"/>
                  <a:cs typeface="Calibri" charset="0"/>
                </a:rPr>
                <a:t>1E-07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88990" y="3888078"/>
              <a:ext cx="8588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 charset="0"/>
                  <a:ea typeface="Calibri" charset="0"/>
                  <a:cs typeface="Calibri" charset="0"/>
                </a:rPr>
                <a:t>1E-06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8990" y="3408445"/>
              <a:ext cx="8588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 charset="0"/>
                  <a:ea typeface="Calibri" charset="0"/>
                  <a:cs typeface="Calibri" charset="0"/>
                </a:rPr>
                <a:t>1E-05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88990" y="2967999"/>
              <a:ext cx="8588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 charset="0"/>
                  <a:ea typeface="Calibri" charset="0"/>
                  <a:cs typeface="Calibri" charset="0"/>
                </a:rPr>
                <a:t>1E-04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88990" y="2539919"/>
              <a:ext cx="8588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 charset="0"/>
                  <a:ea typeface="Calibri" charset="0"/>
                  <a:cs typeface="Calibri" charset="0"/>
                </a:rPr>
                <a:t>1E-03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88990" y="2082719"/>
              <a:ext cx="8588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 charset="0"/>
                  <a:ea typeface="Calibri" charset="0"/>
                  <a:cs typeface="Calibri" charset="0"/>
                </a:rPr>
                <a:t>1E-02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88990" y="1603086"/>
              <a:ext cx="8588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 charset="0"/>
                  <a:ea typeface="Calibri" charset="0"/>
                  <a:cs typeface="Calibri" charset="0"/>
                </a:rPr>
                <a:t>1E-01</a:t>
              </a:r>
            </a:p>
          </p:txBody>
        </p:sp>
      </p:grpSp>
      <p:sp>
        <p:nvSpPr>
          <p:cNvPr id="117" name="Oval 116"/>
          <p:cNvSpPr/>
          <p:nvPr/>
        </p:nvSpPr>
        <p:spPr bwMode="auto">
          <a:xfrm>
            <a:off x="2950073" y="2895600"/>
            <a:ext cx="1137686" cy="5695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FLASH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1454459" y="1214734"/>
            <a:ext cx="2736541" cy="23666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461972" y="1900535"/>
            <a:ext cx="115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Storage</a:t>
            </a:r>
          </a:p>
        </p:txBody>
      </p:sp>
      <p:sp>
        <p:nvSpPr>
          <p:cNvPr id="120" name="Oval 119"/>
          <p:cNvSpPr/>
          <p:nvPr/>
        </p:nvSpPr>
        <p:spPr bwMode="auto">
          <a:xfrm rot="2307963">
            <a:off x="2041974" y="1788564"/>
            <a:ext cx="2314885" cy="644685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HDD</a:t>
            </a:r>
          </a:p>
        </p:txBody>
      </p:sp>
      <p:sp>
        <p:nvSpPr>
          <p:cNvPr id="121" name="Oval 120"/>
          <p:cNvSpPr/>
          <p:nvPr/>
        </p:nvSpPr>
        <p:spPr bwMode="auto">
          <a:xfrm rot="2001496">
            <a:off x="4809099" y="3701166"/>
            <a:ext cx="2974416" cy="170217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675288" y="3816316"/>
            <a:ext cx="125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Memory</a:t>
            </a:r>
          </a:p>
        </p:txBody>
      </p:sp>
      <p:sp>
        <p:nvSpPr>
          <p:cNvPr id="123" name="Oval 122"/>
          <p:cNvSpPr/>
          <p:nvPr/>
        </p:nvSpPr>
        <p:spPr bwMode="auto">
          <a:xfrm>
            <a:off x="6414075" y="4938024"/>
            <a:ext cx="710768" cy="5695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SRAM</a:t>
            </a:r>
          </a:p>
        </p:txBody>
      </p:sp>
      <p:sp>
        <p:nvSpPr>
          <p:cNvPr id="124" name="Oval 123"/>
          <p:cNvSpPr/>
          <p:nvPr/>
        </p:nvSpPr>
        <p:spPr bwMode="auto">
          <a:xfrm rot="2001496">
            <a:off x="2827133" y="3341171"/>
            <a:ext cx="3096016" cy="2074511"/>
          </a:xfrm>
          <a:prstGeom prst="ellipse">
            <a:avLst/>
          </a:prstGeom>
          <a:solidFill>
            <a:srgbClr val="92D050">
              <a:alpha val="3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971800" y="3828871"/>
            <a:ext cx="2190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New memory technologies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(emerging)</a:t>
            </a:r>
          </a:p>
        </p:txBody>
      </p:sp>
      <p:sp>
        <p:nvSpPr>
          <p:cNvPr id="126" name="Oval 125"/>
          <p:cNvSpPr/>
          <p:nvPr/>
        </p:nvSpPr>
        <p:spPr bwMode="auto">
          <a:xfrm>
            <a:off x="5574293" y="4352608"/>
            <a:ext cx="839782" cy="5695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RAM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1439042" y="5001963"/>
            <a:ext cx="950110" cy="4807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Calibri" charset="0"/>
              </a:rPr>
              <a:t>Ideal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909515" y="3276577"/>
            <a:ext cx="2000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libri" charset="0"/>
                <a:ea typeface="Calibri" charset="0"/>
                <a:cs typeface="Calibri" charset="0"/>
              </a:rPr>
              <a:t>Focus of 370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9" name="Straight Arrow Connector 128"/>
          <p:cNvCxnSpPr/>
          <p:nvPr/>
        </p:nvCxnSpPr>
        <p:spPr bwMode="auto">
          <a:xfrm flipV="1">
            <a:off x="6893357" y="3698125"/>
            <a:ext cx="879043" cy="4168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5246376" y="1475601"/>
            <a:ext cx="3375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Derived from Keynote by Martin Fink, NVMW 2017</a:t>
            </a:r>
          </a:p>
        </p:txBody>
      </p:sp>
    </p:spTree>
    <p:extLst>
      <p:ext uri="{BB962C8B-B14F-4D97-AF65-F5344CB8AC3E}">
        <p14:creationId xmlns:p14="http://schemas.microsoft.com/office/powerpoint/2010/main" val="18302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19200"/>
            <a:ext cx="8001000" cy="838200"/>
          </a:xfrm>
        </p:spPr>
        <p:txBody>
          <a:bodyPr/>
          <a:lstStyle/>
          <a:p>
            <a:pPr marL="469900" lvl="1" indent="-469900">
              <a:buSzPct val="80000"/>
              <a:buFont typeface="Wingdings" charset="2"/>
              <a:buChar char="q"/>
            </a:pPr>
            <a:r>
              <a:rPr lang="en-US" sz="2800" i="1" dirty="0">
                <a:sym typeface="Symbol" charset="2"/>
              </a:rPr>
              <a:t>Observation</a:t>
            </a:r>
            <a:r>
              <a:rPr lang="en-US" sz="2800" dirty="0">
                <a:sym typeface="Symbol" charset="2"/>
              </a:rPr>
              <a:t>: Applications access data near to what they just accessed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8EF8A-DA89-4850-8BC2-E252FDF0A69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3" y="2667000"/>
            <a:ext cx="8312727" cy="284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Cache organization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524000"/>
            <a:ext cx="8001000" cy="48006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/>
              <a:t>Decide on the block size</a:t>
            </a:r>
          </a:p>
          <a:p>
            <a:pPr lvl="1" eaLnBrk="1" hangingPunct="1">
              <a:buClr>
                <a:schemeClr val="tx1"/>
              </a:buClr>
            </a:pPr>
            <a:r>
              <a:rPr lang="en-US"/>
              <a:t>How?  Simulate lots of different block sizes and see which one gives the best performance</a:t>
            </a:r>
          </a:p>
          <a:p>
            <a:pPr lvl="1" eaLnBrk="1" hangingPunct="1">
              <a:buClr>
                <a:schemeClr val="tx1"/>
              </a:buClr>
            </a:pPr>
            <a:r>
              <a:rPr lang="en-US"/>
              <a:t>Most systems use a block size between 32 bytes and 128 bytes</a:t>
            </a:r>
          </a:p>
          <a:p>
            <a:pPr lvl="1" eaLnBrk="1" hangingPunct="1">
              <a:buClr>
                <a:schemeClr val="tx1"/>
              </a:buClr>
            </a:pPr>
            <a:r>
              <a:rPr lang="en-US"/>
              <a:t>Longer sizes reduce the overhead by:</a:t>
            </a:r>
          </a:p>
          <a:p>
            <a:pPr lvl="2" eaLnBrk="1" hangingPunct="1">
              <a:buClr>
                <a:schemeClr val="tx1"/>
              </a:buClr>
            </a:pPr>
            <a:r>
              <a:rPr lang="en-US"/>
              <a:t>Reducing the number of CAM entries</a:t>
            </a:r>
          </a:p>
          <a:p>
            <a:pPr lvl="2" eaLnBrk="1" hangingPunct="1">
              <a:buClr>
                <a:schemeClr val="tx1"/>
              </a:buClr>
            </a:pPr>
            <a:r>
              <a:rPr lang="en-US"/>
              <a:t>Reducing the size of each CAM entry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133600" y="4343400"/>
            <a:ext cx="3581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Tag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5715000" y="4343400"/>
            <a:ext cx="11430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Block</a:t>
            </a:r>
          </a:p>
          <a:p>
            <a:pPr algn="ctr"/>
            <a:r>
              <a:rPr lang="en-US" b="1" dirty="0">
                <a:latin typeface="Calibri" pitchFamily="34" charset="0"/>
              </a:rPr>
              <a:t>offset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F6581A-AC3D-4324-8D53-DA96FD09262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2766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7912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762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1"/>
                </a:solidFill>
              </a:rPr>
              <a:t>Practice Problem– Compute the register and cache state after executing the instruction sequence 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6705600" y="19050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6705600" y="25146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123</a:t>
            </a: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6705600" y="31242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6705600" y="34290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162</a:t>
            </a: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6705600" y="40386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</a:t>
            </a:r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6705600" y="46482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33</a:t>
            </a:r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6705600" y="52578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</a:t>
            </a:r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6705600" y="58674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63183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1371600" y="2776538"/>
            <a:ext cx="1627369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R0 </a:t>
            </a:r>
            <a:r>
              <a:rPr lang="en-US" sz="1600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600" b="1" dirty="0">
                <a:latin typeface="Calibri" pitchFamily="34" charset="0"/>
                <a:sym typeface="Symbol" charset="2"/>
              </a:rPr>
              <a:t> M[ 3]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600" b="1" dirty="0">
                <a:latin typeface="Calibri" pitchFamily="34" charset="0"/>
                <a:sym typeface="Symbol" charset="2"/>
              </a:rPr>
              <a:t> M[ 12]</a:t>
            </a:r>
          </a:p>
          <a:p>
            <a:r>
              <a:rPr lang="en-US" sz="1600" b="1" dirty="0">
                <a:latin typeface="Calibri" pitchFamily="34" charset="0"/>
              </a:rPr>
              <a:t>Ld   R3 </a:t>
            </a:r>
            <a:r>
              <a:rPr lang="en-US" sz="1600" b="1" dirty="0">
                <a:latin typeface="Calibri" pitchFamily="34" charset="0"/>
                <a:sym typeface="Wingdings" charset="2"/>
              </a:rPr>
              <a:t> </a:t>
            </a:r>
            <a:r>
              <a:rPr lang="en-US" sz="1600" b="1" dirty="0">
                <a:latin typeface="Calibri" pitchFamily="34" charset="0"/>
                <a:sym typeface="Symbol" charset="2"/>
              </a:rPr>
              <a:t>M[ 15]</a:t>
            </a:r>
          </a:p>
          <a:p>
            <a:r>
              <a:rPr lang="en-US" sz="1600" b="1" dirty="0">
                <a:latin typeface="Calibri" pitchFamily="34" charset="0"/>
              </a:rPr>
              <a:t>Ld   R1 </a:t>
            </a:r>
            <a:r>
              <a:rPr lang="en-US" sz="1600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600" b="1" dirty="0">
                <a:latin typeface="Calibri" pitchFamily="34" charset="0"/>
                <a:sym typeface="Symbol" charset="2"/>
              </a:rPr>
              <a:t> M[ 4]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Wingdings" charset="2"/>
              </a:rPr>
              <a:t> </a:t>
            </a:r>
            <a:r>
              <a:rPr lang="en-US" sz="1600" b="1" dirty="0">
                <a:latin typeface="Calibri" pitchFamily="34" charset="0"/>
                <a:sym typeface="Symbol" charset="2"/>
              </a:rPr>
              <a:t>M[ 9]</a:t>
            </a:r>
          </a:p>
        </p:txBody>
      </p:sp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39624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19474" name="Text Box 17"/>
          <p:cNvSpPr txBox="1">
            <a:spLocks noChangeArrowheads="1"/>
          </p:cNvSpPr>
          <p:nvPr/>
        </p:nvSpPr>
        <p:spPr bwMode="auto">
          <a:xfrm>
            <a:off x="12954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19475" name="Rectangle 18"/>
          <p:cNvSpPr>
            <a:spLocks noChangeArrowheads="1"/>
          </p:cNvSpPr>
          <p:nvPr/>
        </p:nvSpPr>
        <p:spPr bwMode="auto">
          <a:xfrm>
            <a:off x="4114800" y="31242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19476" name="Rectangle 19"/>
          <p:cNvSpPr>
            <a:spLocks noChangeArrowheads="1"/>
          </p:cNvSpPr>
          <p:nvPr/>
        </p:nvSpPr>
        <p:spPr bwMode="auto">
          <a:xfrm>
            <a:off x="4648200" y="31242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77" name="Rectangle 20"/>
          <p:cNvSpPr>
            <a:spLocks noChangeArrowheads="1"/>
          </p:cNvSpPr>
          <p:nvPr/>
        </p:nvSpPr>
        <p:spPr bwMode="auto">
          <a:xfrm>
            <a:off x="4648200" y="34290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78" name="Text Box 21"/>
          <p:cNvSpPr txBox="1">
            <a:spLocks noChangeArrowheads="1"/>
          </p:cNvSpPr>
          <p:nvPr/>
        </p:nvSpPr>
        <p:spPr bwMode="auto">
          <a:xfrm>
            <a:off x="3505200" y="2667000"/>
            <a:ext cx="22082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V tag   data</a:t>
            </a:r>
          </a:p>
        </p:txBody>
      </p:sp>
      <p:sp>
        <p:nvSpPr>
          <p:cNvPr id="19479" name="Rectangle 22"/>
          <p:cNvSpPr>
            <a:spLocks noChangeArrowheads="1"/>
          </p:cNvSpPr>
          <p:nvPr/>
        </p:nvSpPr>
        <p:spPr bwMode="auto">
          <a:xfrm>
            <a:off x="20574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80" name="Rectangle 23"/>
          <p:cNvSpPr>
            <a:spLocks noChangeArrowheads="1"/>
          </p:cNvSpPr>
          <p:nvPr/>
        </p:nvSpPr>
        <p:spPr bwMode="auto">
          <a:xfrm>
            <a:off x="20574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81" name="Rectangle 24"/>
          <p:cNvSpPr>
            <a:spLocks noChangeArrowheads="1"/>
          </p:cNvSpPr>
          <p:nvPr/>
        </p:nvSpPr>
        <p:spPr bwMode="auto">
          <a:xfrm>
            <a:off x="20574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82" name="Rectangle 25"/>
          <p:cNvSpPr>
            <a:spLocks noChangeArrowheads="1"/>
          </p:cNvSpPr>
          <p:nvPr/>
        </p:nvSpPr>
        <p:spPr bwMode="auto">
          <a:xfrm>
            <a:off x="20574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16002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>
            <a:off x="65532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19485" name="Rectangle 28"/>
          <p:cNvSpPr>
            <a:spLocks noChangeArrowheads="1"/>
          </p:cNvSpPr>
          <p:nvPr/>
        </p:nvSpPr>
        <p:spPr bwMode="auto">
          <a:xfrm>
            <a:off x="4114800" y="43434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86" name="Rectangle 29"/>
          <p:cNvSpPr>
            <a:spLocks noChangeArrowheads="1"/>
          </p:cNvSpPr>
          <p:nvPr/>
        </p:nvSpPr>
        <p:spPr bwMode="auto">
          <a:xfrm>
            <a:off x="4648200" y="43434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87" name="Rectangle 30"/>
          <p:cNvSpPr>
            <a:spLocks noChangeArrowheads="1"/>
          </p:cNvSpPr>
          <p:nvPr/>
        </p:nvSpPr>
        <p:spPr bwMode="auto">
          <a:xfrm>
            <a:off x="4648200" y="46482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88" name="Rectangle 31"/>
          <p:cNvSpPr>
            <a:spLocks noChangeArrowheads="1"/>
          </p:cNvSpPr>
          <p:nvPr/>
        </p:nvSpPr>
        <p:spPr bwMode="auto">
          <a:xfrm>
            <a:off x="6705600" y="16002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78</a:t>
            </a:r>
          </a:p>
        </p:txBody>
      </p:sp>
      <p:sp>
        <p:nvSpPr>
          <p:cNvPr id="19489" name="Rectangle 32"/>
          <p:cNvSpPr>
            <a:spLocks noChangeArrowheads="1"/>
          </p:cNvSpPr>
          <p:nvPr/>
        </p:nvSpPr>
        <p:spPr bwMode="auto">
          <a:xfrm>
            <a:off x="6705600" y="22098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19490" name="Rectangle 33"/>
          <p:cNvSpPr>
            <a:spLocks noChangeArrowheads="1"/>
          </p:cNvSpPr>
          <p:nvPr/>
        </p:nvSpPr>
        <p:spPr bwMode="auto">
          <a:xfrm>
            <a:off x="6705600" y="28194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71</a:t>
            </a:r>
          </a:p>
        </p:txBody>
      </p:sp>
      <p:sp>
        <p:nvSpPr>
          <p:cNvPr id="19491" name="Rectangle 34"/>
          <p:cNvSpPr>
            <a:spLocks noChangeArrowheads="1"/>
          </p:cNvSpPr>
          <p:nvPr/>
        </p:nvSpPr>
        <p:spPr bwMode="auto">
          <a:xfrm>
            <a:off x="6705600" y="37338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19492" name="Rectangle 35"/>
          <p:cNvSpPr>
            <a:spLocks noChangeArrowheads="1"/>
          </p:cNvSpPr>
          <p:nvPr/>
        </p:nvSpPr>
        <p:spPr bwMode="auto">
          <a:xfrm>
            <a:off x="6705600" y="43434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</a:t>
            </a:r>
          </a:p>
        </p:txBody>
      </p:sp>
      <p:sp>
        <p:nvSpPr>
          <p:cNvPr id="19493" name="Rectangle 36"/>
          <p:cNvSpPr>
            <a:spLocks noChangeArrowheads="1"/>
          </p:cNvSpPr>
          <p:nvPr/>
        </p:nvSpPr>
        <p:spPr bwMode="auto">
          <a:xfrm>
            <a:off x="6705600" y="49530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28</a:t>
            </a:r>
          </a:p>
        </p:txBody>
      </p:sp>
      <p:sp>
        <p:nvSpPr>
          <p:cNvPr id="19494" name="Rectangle 37"/>
          <p:cNvSpPr>
            <a:spLocks noChangeArrowheads="1"/>
          </p:cNvSpPr>
          <p:nvPr/>
        </p:nvSpPr>
        <p:spPr bwMode="auto">
          <a:xfrm>
            <a:off x="6705600" y="55626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19495" name="Rectangle 38"/>
          <p:cNvSpPr>
            <a:spLocks noChangeArrowheads="1"/>
          </p:cNvSpPr>
          <p:nvPr/>
        </p:nvSpPr>
        <p:spPr bwMode="auto">
          <a:xfrm>
            <a:off x="6705600" y="61722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225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3841750" y="43434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4648200" y="37338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4648200" y="40386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4648200" y="49530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4648200" y="5257800"/>
            <a:ext cx="1066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501" name="Rectangle 46"/>
          <p:cNvSpPr>
            <a:spLocks noChangeArrowheads="1"/>
          </p:cNvSpPr>
          <p:nvPr/>
        </p:nvSpPr>
        <p:spPr bwMode="auto">
          <a:xfrm>
            <a:off x="3841750" y="31242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79376-0939-4E9E-BAD6-BECB623C6C1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9503" name="Text Box 39"/>
          <p:cNvSpPr txBox="1">
            <a:spLocks noChangeArrowheads="1"/>
          </p:cNvSpPr>
          <p:nvPr/>
        </p:nvSpPr>
        <p:spPr bwMode="auto">
          <a:xfrm>
            <a:off x="3644900" y="1463675"/>
            <a:ext cx="1946275" cy="1200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2 cache lines</a:t>
            </a:r>
          </a:p>
          <a:p>
            <a:r>
              <a:rPr lang="en-US" b="1" u="sng" dirty="0">
                <a:solidFill>
                  <a:srgbClr val="FF0000"/>
                </a:solidFill>
                <a:latin typeface="Calibri" pitchFamily="34" charset="0"/>
              </a:rPr>
              <a:t>2-bit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tag field</a:t>
            </a:r>
          </a:p>
          <a:p>
            <a:r>
              <a:rPr lang="en-US" b="1" u="sng" dirty="0">
                <a:solidFill>
                  <a:srgbClr val="FF0000"/>
                </a:solidFill>
                <a:latin typeface="Calibri" pitchFamily="34" charset="0"/>
              </a:rPr>
              <a:t>4-byte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Practice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4AE842-4CCE-45A6-84CC-D66BE882860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0484" name="Rectangle 18"/>
          <p:cNvSpPr>
            <a:spLocks noChangeArrowheads="1"/>
          </p:cNvSpPr>
          <p:nvPr/>
        </p:nvSpPr>
        <p:spPr bwMode="auto">
          <a:xfrm>
            <a:off x="762000" y="21082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0485" name="Rectangle 19"/>
          <p:cNvSpPr>
            <a:spLocks noChangeArrowheads="1"/>
          </p:cNvSpPr>
          <p:nvPr/>
        </p:nvSpPr>
        <p:spPr bwMode="auto">
          <a:xfrm>
            <a:off x="1295400" y="2108200"/>
            <a:ext cx="7620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78</a:t>
            </a:r>
          </a:p>
        </p:txBody>
      </p:sp>
      <p:sp>
        <p:nvSpPr>
          <p:cNvPr id="20486" name="Rectangle 20"/>
          <p:cNvSpPr>
            <a:spLocks noChangeArrowheads="1"/>
          </p:cNvSpPr>
          <p:nvPr/>
        </p:nvSpPr>
        <p:spPr bwMode="auto">
          <a:xfrm>
            <a:off x="1295400" y="2413000"/>
            <a:ext cx="7620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29</a:t>
            </a:r>
          </a:p>
        </p:txBody>
      </p:sp>
      <p:sp>
        <p:nvSpPr>
          <p:cNvPr id="20487" name="Text Box 21"/>
          <p:cNvSpPr txBox="1">
            <a:spLocks noChangeArrowheads="1"/>
          </p:cNvSpPr>
          <p:nvPr/>
        </p:nvSpPr>
        <p:spPr bwMode="auto">
          <a:xfrm>
            <a:off x="228600" y="1636713"/>
            <a:ext cx="1981200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488" name="Rectangle 28"/>
          <p:cNvSpPr>
            <a:spLocks noChangeArrowheads="1"/>
          </p:cNvSpPr>
          <p:nvPr/>
        </p:nvSpPr>
        <p:spPr bwMode="auto">
          <a:xfrm>
            <a:off x="762000" y="33274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489" name="Rectangle 29"/>
          <p:cNvSpPr>
            <a:spLocks noChangeArrowheads="1"/>
          </p:cNvSpPr>
          <p:nvPr/>
        </p:nvSpPr>
        <p:spPr bwMode="auto">
          <a:xfrm>
            <a:off x="1295400" y="3327400"/>
            <a:ext cx="7620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20490" name="Rectangle 30"/>
          <p:cNvSpPr>
            <a:spLocks noChangeArrowheads="1"/>
          </p:cNvSpPr>
          <p:nvPr/>
        </p:nvSpPr>
        <p:spPr bwMode="auto">
          <a:xfrm>
            <a:off x="1295400" y="3632200"/>
            <a:ext cx="7620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20491" name="Rectangle 40"/>
          <p:cNvSpPr>
            <a:spLocks noChangeArrowheads="1"/>
          </p:cNvSpPr>
          <p:nvPr/>
        </p:nvSpPr>
        <p:spPr bwMode="auto">
          <a:xfrm>
            <a:off x="488950" y="33274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0492" name="Rectangle 41"/>
          <p:cNvSpPr>
            <a:spLocks noChangeArrowheads="1"/>
          </p:cNvSpPr>
          <p:nvPr/>
        </p:nvSpPr>
        <p:spPr bwMode="auto">
          <a:xfrm>
            <a:off x="1295400" y="2717800"/>
            <a:ext cx="7620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120</a:t>
            </a:r>
          </a:p>
        </p:txBody>
      </p:sp>
      <p:sp>
        <p:nvSpPr>
          <p:cNvPr id="20493" name="Rectangle 42"/>
          <p:cNvSpPr>
            <a:spLocks noChangeArrowheads="1"/>
          </p:cNvSpPr>
          <p:nvPr/>
        </p:nvSpPr>
        <p:spPr bwMode="auto">
          <a:xfrm>
            <a:off x="1295400" y="3022600"/>
            <a:ext cx="7620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123</a:t>
            </a:r>
          </a:p>
        </p:txBody>
      </p:sp>
      <p:sp>
        <p:nvSpPr>
          <p:cNvPr id="20494" name="Rectangle 43"/>
          <p:cNvSpPr>
            <a:spLocks noChangeArrowheads="1"/>
          </p:cNvSpPr>
          <p:nvPr/>
        </p:nvSpPr>
        <p:spPr bwMode="auto">
          <a:xfrm>
            <a:off x="1295400" y="3937000"/>
            <a:ext cx="7620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20495" name="Rectangle 44"/>
          <p:cNvSpPr>
            <a:spLocks noChangeArrowheads="1"/>
          </p:cNvSpPr>
          <p:nvPr/>
        </p:nvSpPr>
        <p:spPr bwMode="auto">
          <a:xfrm>
            <a:off x="1295400" y="4241800"/>
            <a:ext cx="7620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20496" name="Rectangle 46"/>
          <p:cNvSpPr>
            <a:spLocks noChangeArrowheads="1"/>
          </p:cNvSpPr>
          <p:nvPr/>
        </p:nvSpPr>
        <p:spPr bwMode="auto">
          <a:xfrm>
            <a:off x="488950" y="21082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381000" y="1295400"/>
            <a:ext cx="13131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Ld  R0 </a:t>
            </a:r>
            <a:r>
              <a:rPr lang="en-US" sz="1400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400" b="1" dirty="0">
                <a:latin typeface="Calibri" pitchFamily="34" charset="0"/>
                <a:sym typeface="Symbol" charset="2"/>
              </a:rPr>
              <a:t> M[ 3]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2438400" y="2133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2971800" y="2133600"/>
            <a:ext cx="655638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78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2971800" y="2438400"/>
            <a:ext cx="655638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29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1905000" y="1660525"/>
            <a:ext cx="1981200" cy="401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502" name="Rectangle 28"/>
          <p:cNvSpPr>
            <a:spLocks noChangeArrowheads="1"/>
          </p:cNvSpPr>
          <p:nvPr/>
        </p:nvSpPr>
        <p:spPr bwMode="auto">
          <a:xfrm>
            <a:off x="24384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0503" name="Rectangle 29"/>
          <p:cNvSpPr>
            <a:spLocks noChangeArrowheads="1"/>
          </p:cNvSpPr>
          <p:nvPr/>
        </p:nvSpPr>
        <p:spPr bwMode="auto">
          <a:xfrm>
            <a:off x="2971800" y="3352800"/>
            <a:ext cx="655638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19</a:t>
            </a:r>
          </a:p>
        </p:txBody>
      </p:sp>
      <p:sp>
        <p:nvSpPr>
          <p:cNvPr id="20504" name="Rectangle 30"/>
          <p:cNvSpPr>
            <a:spLocks noChangeArrowheads="1"/>
          </p:cNvSpPr>
          <p:nvPr/>
        </p:nvSpPr>
        <p:spPr bwMode="auto">
          <a:xfrm>
            <a:off x="2971800" y="3657600"/>
            <a:ext cx="655638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20505" name="Rectangle 40"/>
          <p:cNvSpPr>
            <a:spLocks noChangeArrowheads="1"/>
          </p:cNvSpPr>
          <p:nvPr/>
        </p:nvSpPr>
        <p:spPr bwMode="auto">
          <a:xfrm>
            <a:off x="2165350" y="33528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06" name="Rectangle 41"/>
          <p:cNvSpPr>
            <a:spLocks noChangeArrowheads="1"/>
          </p:cNvSpPr>
          <p:nvPr/>
        </p:nvSpPr>
        <p:spPr bwMode="auto">
          <a:xfrm>
            <a:off x="2971800" y="2743200"/>
            <a:ext cx="655638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120</a:t>
            </a:r>
          </a:p>
        </p:txBody>
      </p:sp>
      <p:sp>
        <p:nvSpPr>
          <p:cNvPr id="20507" name="Rectangle 42"/>
          <p:cNvSpPr>
            <a:spLocks noChangeArrowheads="1"/>
          </p:cNvSpPr>
          <p:nvPr/>
        </p:nvSpPr>
        <p:spPr bwMode="auto">
          <a:xfrm>
            <a:off x="2971800" y="3048000"/>
            <a:ext cx="655638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123</a:t>
            </a:r>
          </a:p>
        </p:txBody>
      </p:sp>
      <p:sp>
        <p:nvSpPr>
          <p:cNvPr id="20508" name="Rectangle 43"/>
          <p:cNvSpPr>
            <a:spLocks noChangeArrowheads="1"/>
          </p:cNvSpPr>
          <p:nvPr/>
        </p:nvSpPr>
        <p:spPr bwMode="auto">
          <a:xfrm>
            <a:off x="2971800" y="3962400"/>
            <a:ext cx="655638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210</a:t>
            </a:r>
          </a:p>
        </p:txBody>
      </p:sp>
      <p:sp>
        <p:nvSpPr>
          <p:cNvPr id="20509" name="Rectangle 44"/>
          <p:cNvSpPr>
            <a:spLocks noChangeArrowheads="1"/>
          </p:cNvSpPr>
          <p:nvPr/>
        </p:nvSpPr>
        <p:spPr bwMode="auto">
          <a:xfrm>
            <a:off x="2971800" y="4267200"/>
            <a:ext cx="655638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225</a:t>
            </a:r>
          </a:p>
        </p:txBody>
      </p:sp>
      <p:sp>
        <p:nvSpPr>
          <p:cNvPr id="20510" name="Rectangle 46"/>
          <p:cNvSpPr>
            <a:spLocks noChangeArrowheads="1"/>
          </p:cNvSpPr>
          <p:nvPr/>
        </p:nvSpPr>
        <p:spPr bwMode="auto">
          <a:xfrm>
            <a:off x="2165350" y="21336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2057400" y="1320800"/>
            <a:ext cx="14029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Ld  R2 </a:t>
            </a:r>
            <a:r>
              <a:rPr lang="en-US" sz="1400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400" b="1" dirty="0">
                <a:latin typeface="Calibri" pitchFamily="34" charset="0"/>
                <a:sym typeface="Symbol" charset="2"/>
              </a:rPr>
              <a:t> M[ 12]</a:t>
            </a:r>
          </a:p>
        </p:txBody>
      </p:sp>
      <p:sp>
        <p:nvSpPr>
          <p:cNvPr id="20512" name="Text Box 41"/>
          <p:cNvSpPr txBox="1">
            <a:spLocks noChangeArrowheads="1"/>
          </p:cNvSpPr>
          <p:nvPr/>
        </p:nvSpPr>
        <p:spPr bwMode="auto">
          <a:xfrm>
            <a:off x="2014538" y="2465388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lru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513" name="Rectangle 18"/>
          <p:cNvSpPr>
            <a:spLocks noChangeArrowheads="1"/>
          </p:cNvSpPr>
          <p:nvPr/>
        </p:nvSpPr>
        <p:spPr bwMode="auto">
          <a:xfrm>
            <a:off x="4038600" y="2133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0514" name="Rectangle 19"/>
          <p:cNvSpPr>
            <a:spLocks noChangeArrowheads="1"/>
          </p:cNvSpPr>
          <p:nvPr/>
        </p:nvSpPr>
        <p:spPr bwMode="auto">
          <a:xfrm>
            <a:off x="4572000" y="21336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78</a:t>
            </a:r>
          </a:p>
        </p:txBody>
      </p:sp>
      <p:sp>
        <p:nvSpPr>
          <p:cNvPr id="20515" name="Rectangle 20"/>
          <p:cNvSpPr>
            <a:spLocks noChangeArrowheads="1"/>
          </p:cNvSpPr>
          <p:nvPr/>
        </p:nvSpPr>
        <p:spPr bwMode="auto">
          <a:xfrm>
            <a:off x="4572000" y="24384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29</a:t>
            </a:r>
          </a:p>
        </p:txBody>
      </p:sp>
      <p:sp>
        <p:nvSpPr>
          <p:cNvPr id="20516" name="Text Box 21"/>
          <p:cNvSpPr txBox="1">
            <a:spLocks noChangeArrowheads="1"/>
          </p:cNvSpPr>
          <p:nvPr/>
        </p:nvSpPr>
        <p:spPr bwMode="auto">
          <a:xfrm>
            <a:off x="3505200" y="1660525"/>
            <a:ext cx="1981200" cy="401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517" name="Rectangle 28"/>
          <p:cNvSpPr>
            <a:spLocks noChangeArrowheads="1"/>
          </p:cNvSpPr>
          <p:nvPr/>
        </p:nvSpPr>
        <p:spPr bwMode="auto">
          <a:xfrm>
            <a:off x="40386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0518" name="Rectangle 29"/>
          <p:cNvSpPr>
            <a:spLocks noChangeArrowheads="1"/>
          </p:cNvSpPr>
          <p:nvPr/>
        </p:nvSpPr>
        <p:spPr bwMode="auto">
          <a:xfrm>
            <a:off x="4572000" y="33528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19</a:t>
            </a:r>
          </a:p>
        </p:txBody>
      </p:sp>
      <p:sp>
        <p:nvSpPr>
          <p:cNvPr id="20519" name="Rectangle 30"/>
          <p:cNvSpPr>
            <a:spLocks noChangeArrowheads="1"/>
          </p:cNvSpPr>
          <p:nvPr/>
        </p:nvSpPr>
        <p:spPr bwMode="auto">
          <a:xfrm>
            <a:off x="4572000" y="36576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3765550" y="33528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4572000" y="27432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120</a:t>
            </a: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4572000" y="30480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123</a:t>
            </a: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4572000" y="39624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210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4572000" y="42672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225</a:t>
            </a:r>
          </a:p>
        </p:txBody>
      </p:sp>
      <p:sp>
        <p:nvSpPr>
          <p:cNvPr id="20525" name="Rectangle 46"/>
          <p:cNvSpPr>
            <a:spLocks noChangeArrowheads="1"/>
          </p:cNvSpPr>
          <p:nvPr/>
        </p:nvSpPr>
        <p:spPr bwMode="auto">
          <a:xfrm>
            <a:off x="3765550" y="21336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26" name="Rectangle 45"/>
          <p:cNvSpPr>
            <a:spLocks noChangeArrowheads="1"/>
          </p:cNvSpPr>
          <p:nvPr/>
        </p:nvSpPr>
        <p:spPr bwMode="auto">
          <a:xfrm>
            <a:off x="3657600" y="1320800"/>
            <a:ext cx="14430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Ld   R3 </a:t>
            </a:r>
            <a:r>
              <a:rPr lang="en-US" sz="1400" b="1" dirty="0">
                <a:latin typeface="Calibri" pitchFamily="34" charset="0"/>
                <a:sym typeface="Wingdings" charset="2"/>
              </a:rPr>
              <a:t> </a:t>
            </a:r>
            <a:r>
              <a:rPr lang="en-US" sz="1400" b="1" dirty="0">
                <a:latin typeface="Calibri" pitchFamily="34" charset="0"/>
                <a:sym typeface="Symbol" charset="2"/>
              </a:rPr>
              <a:t>M[ 15]</a:t>
            </a:r>
          </a:p>
        </p:txBody>
      </p:sp>
      <p:sp>
        <p:nvSpPr>
          <p:cNvPr id="20527" name="Text Box 41"/>
          <p:cNvSpPr txBox="1">
            <a:spLocks noChangeArrowheads="1"/>
          </p:cNvSpPr>
          <p:nvPr/>
        </p:nvSpPr>
        <p:spPr bwMode="auto">
          <a:xfrm>
            <a:off x="3765550" y="25146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lru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528" name="Rectangle 18"/>
          <p:cNvSpPr>
            <a:spLocks noChangeArrowheads="1"/>
          </p:cNvSpPr>
          <p:nvPr/>
        </p:nvSpPr>
        <p:spPr bwMode="auto">
          <a:xfrm>
            <a:off x="5638800" y="2143125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29" name="Rectangle 19"/>
          <p:cNvSpPr>
            <a:spLocks noChangeArrowheads="1"/>
          </p:cNvSpPr>
          <p:nvPr/>
        </p:nvSpPr>
        <p:spPr bwMode="auto">
          <a:xfrm>
            <a:off x="6172200" y="2143125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71</a:t>
            </a:r>
          </a:p>
        </p:txBody>
      </p:sp>
      <p:sp>
        <p:nvSpPr>
          <p:cNvPr id="20530" name="Rectangle 20"/>
          <p:cNvSpPr>
            <a:spLocks noChangeArrowheads="1"/>
          </p:cNvSpPr>
          <p:nvPr/>
        </p:nvSpPr>
        <p:spPr bwMode="auto">
          <a:xfrm>
            <a:off x="6172200" y="2447925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150</a:t>
            </a:r>
          </a:p>
        </p:txBody>
      </p:sp>
      <p:sp>
        <p:nvSpPr>
          <p:cNvPr id="20531" name="Text Box 21"/>
          <p:cNvSpPr txBox="1">
            <a:spLocks noChangeArrowheads="1"/>
          </p:cNvSpPr>
          <p:nvPr/>
        </p:nvSpPr>
        <p:spPr bwMode="auto">
          <a:xfrm>
            <a:off x="5105400" y="1670050"/>
            <a:ext cx="1981200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532" name="Rectangle 28"/>
          <p:cNvSpPr>
            <a:spLocks noChangeArrowheads="1"/>
          </p:cNvSpPr>
          <p:nvPr/>
        </p:nvSpPr>
        <p:spPr bwMode="auto">
          <a:xfrm>
            <a:off x="5638800" y="3362325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0533" name="Rectangle 29"/>
          <p:cNvSpPr>
            <a:spLocks noChangeArrowheads="1"/>
          </p:cNvSpPr>
          <p:nvPr/>
        </p:nvSpPr>
        <p:spPr bwMode="auto">
          <a:xfrm>
            <a:off x="6172200" y="3362325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19</a:t>
            </a:r>
          </a:p>
        </p:txBody>
      </p:sp>
      <p:sp>
        <p:nvSpPr>
          <p:cNvPr id="20534" name="Rectangle 30"/>
          <p:cNvSpPr>
            <a:spLocks noChangeArrowheads="1"/>
          </p:cNvSpPr>
          <p:nvPr/>
        </p:nvSpPr>
        <p:spPr bwMode="auto">
          <a:xfrm>
            <a:off x="6172200" y="3667125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20535" name="Rectangle 40"/>
          <p:cNvSpPr>
            <a:spLocks noChangeArrowheads="1"/>
          </p:cNvSpPr>
          <p:nvPr/>
        </p:nvSpPr>
        <p:spPr bwMode="auto">
          <a:xfrm>
            <a:off x="5365750" y="3362325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36" name="Rectangle 41"/>
          <p:cNvSpPr>
            <a:spLocks noChangeArrowheads="1"/>
          </p:cNvSpPr>
          <p:nvPr/>
        </p:nvSpPr>
        <p:spPr bwMode="auto">
          <a:xfrm>
            <a:off x="6172200" y="2752725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162</a:t>
            </a:r>
          </a:p>
        </p:txBody>
      </p:sp>
      <p:sp>
        <p:nvSpPr>
          <p:cNvPr id="20537" name="Rectangle 42"/>
          <p:cNvSpPr>
            <a:spLocks noChangeArrowheads="1"/>
          </p:cNvSpPr>
          <p:nvPr/>
        </p:nvSpPr>
        <p:spPr bwMode="auto">
          <a:xfrm>
            <a:off x="6172200" y="3057525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173</a:t>
            </a:r>
          </a:p>
        </p:txBody>
      </p:sp>
      <p:sp>
        <p:nvSpPr>
          <p:cNvPr id="20538" name="Rectangle 43"/>
          <p:cNvSpPr>
            <a:spLocks noChangeArrowheads="1"/>
          </p:cNvSpPr>
          <p:nvPr/>
        </p:nvSpPr>
        <p:spPr bwMode="auto">
          <a:xfrm>
            <a:off x="6172200" y="3971925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210</a:t>
            </a:r>
          </a:p>
        </p:txBody>
      </p:sp>
      <p:sp>
        <p:nvSpPr>
          <p:cNvPr id="20539" name="Rectangle 44"/>
          <p:cNvSpPr>
            <a:spLocks noChangeArrowheads="1"/>
          </p:cNvSpPr>
          <p:nvPr/>
        </p:nvSpPr>
        <p:spPr bwMode="auto">
          <a:xfrm>
            <a:off x="6172200" y="4276725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225</a:t>
            </a:r>
          </a:p>
        </p:txBody>
      </p:sp>
      <p:sp>
        <p:nvSpPr>
          <p:cNvPr id="20540" name="Rectangle 46"/>
          <p:cNvSpPr>
            <a:spLocks noChangeArrowheads="1"/>
          </p:cNvSpPr>
          <p:nvPr/>
        </p:nvSpPr>
        <p:spPr bwMode="auto">
          <a:xfrm>
            <a:off x="5365750" y="2143125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41" name="Rectangle 60"/>
          <p:cNvSpPr>
            <a:spLocks noChangeArrowheads="1"/>
          </p:cNvSpPr>
          <p:nvPr/>
        </p:nvSpPr>
        <p:spPr bwMode="auto">
          <a:xfrm>
            <a:off x="5257800" y="1328738"/>
            <a:ext cx="13532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Ld   R1 </a:t>
            </a:r>
            <a:r>
              <a:rPr lang="en-US" sz="1400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400" b="1" dirty="0">
                <a:latin typeface="Calibri" pitchFamily="34" charset="0"/>
                <a:sym typeface="Symbol" charset="2"/>
              </a:rPr>
              <a:t> M[ 4]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20542" name="Text Box 41"/>
          <p:cNvSpPr txBox="1">
            <a:spLocks noChangeArrowheads="1"/>
          </p:cNvSpPr>
          <p:nvPr/>
        </p:nvSpPr>
        <p:spPr bwMode="auto">
          <a:xfrm>
            <a:off x="5408613" y="3895725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lru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543" name="Text Box 41"/>
          <p:cNvSpPr txBox="1">
            <a:spLocks noChangeArrowheads="1"/>
          </p:cNvSpPr>
          <p:nvPr/>
        </p:nvSpPr>
        <p:spPr bwMode="auto">
          <a:xfrm>
            <a:off x="614363" y="37338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lru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544" name="Rectangle 18"/>
          <p:cNvSpPr>
            <a:spLocks noChangeArrowheads="1"/>
          </p:cNvSpPr>
          <p:nvPr/>
        </p:nvSpPr>
        <p:spPr bwMode="auto">
          <a:xfrm>
            <a:off x="7239000" y="2133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45" name="Rectangle 19"/>
          <p:cNvSpPr>
            <a:spLocks noChangeArrowheads="1"/>
          </p:cNvSpPr>
          <p:nvPr/>
        </p:nvSpPr>
        <p:spPr bwMode="auto">
          <a:xfrm>
            <a:off x="7772400" y="21336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71</a:t>
            </a:r>
          </a:p>
        </p:txBody>
      </p:sp>
      <p:sp>
        <p:nvSpPr>
          <p:cNvPr id="20546" name="Rectangle 20"/>
          <p:cNvSpPr>
            <a:spLocks noChangeArrowheads="1"/>
          </p:cNvSpPr>
          <p:nvPr/>
        </p:nvSpPr>
        <p:spPr bwMode="auto">
          <a:xfrm>
            <a:off x="7772400" y="24384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150</a:t>
            </a:r>
          </a:p>
        </p:txBody>
      </p:sp>
      <p:sp>
        <p:nvSpPr>
          <p:cNvPr id="20547" name="Text Box 21"/>
          <p:cNvSpPr txBox="1">
            <a:spLocks noChangeArrowheads="1"/>
          </p:cNvSpPr>
          <p:nvPr/>
        </p:nvSpPr>
        <p:spPr bwMode="auto">
          <a:xfrm>
            <a:off x="6705600" y="1660525"/>
            <a:ext cx="1981200" cy="401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548" name="Rectangle 28"/>
          <p:cNvSpPr>
            <a:spLocks noChangeArrowheads="1"/>
          </p:cNvSpPr>
          <p:nvPr/>
        </p:nvSpPr>
        <p:spPr bwMode="auto">
          <a:xfrm>
            <a:off x="72390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0549" name="Rectangle 29"/>
          <p:cNvSpPr>
            <a:spLocks noChangeArrowheads="1"/>
          </p:cNvSpPr>
          <p:nvPr/>
        </p:nvSpPr>
        <p:spPr bwMode="auto">
          <a:xfrm>
            <a:off x="7772400" y="33528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18</a:t>
            </a:r>
          </a:p>
        </p:txBody>
      </p:sp>
      <p:sp>
        <p:nvSpPr>
          <p:cNvPr id="20550" name="Rectangle 30"/>
          <p:cNvSpPr>
            <a:spLocks noChangeArrowheads="1"/>
          </p:cNvSpPr>
          <p:nvPr/>
        </p:nvSpPr>
        <p:spPr bwMode="auto">
          <a:xfrm>
            <a:off x="7772400" y="36576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21</a:t>
            </a:r>
          </a:p>
        </p:txBody>
      </p:sp>
      <p:sp>
        <p:nvSpPr>
          <p:cNvPr id="20551" name="Rectangle 40"/>
          <p:cNvSpPr>
            <a:spLocks noChangeArrowheads="1"/>
          </p:cNvSpPr>
          <p:nvPr/>
        </p:nvSpPr>
        <p:spPr bwMode="auto">
          <a:xfrm>
            <a:off x="6965950" y="33528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52" name="Rectangle 41"/>
          <p:cNvSpPr>
            <a:spLocks noChangeArrowheads="1"/>
          </p:cNvSpPr>
          <p:nvPr/>
        </p:nvSpPr>
        <p:spPr bwMode="auto">
          <a:xfrm>
            <a:off x="7772400" y="27432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162</a:t>
            </a:r>
          </a:p>
        </p:txBody>
      </p:sp>
      <p:sp>
        <p:nvSpPr>
          <p:cNvPr id="20553" name="Rectangle 42"/>
          <p:cNvSpPr>
            <a:spLocks noChangeArrowheads="1"/>
          </p:cNvSpPr>
          <p:nvPr/>
        </p:nvSpPr>
        <p:spPr bwMode="auto">
          <a:xfrm>
            <a:off x="7772400" y="30480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173</a:t>
            </a:r>
          </a:p>
        </p:txBody>
      </p:sp>
      <p:sp>
        <p:nvSpPr>
          <p:cNvPr id="20554" name="Rectangle 43"/>
          <p:cNvSpPr>
            <a:spLocks noChangeArrowheads="1"/>
          </p:cNvSpPr>
          <p:nvPr/>
        </p:nvSpPr>
        <p:spPr bwMode="auto">
          <a:xfrm>
            <a:off x="7772400" y="39624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33</a:t>
            </a:r>
          </a:p>
        </p:txBody>
      </p:sp>
      <p:sp>
        <p:nvSpPr>
          <p:cNvPr id="20555" name="Rectangle 44"/>
          <p:cNvSpPr>
            <a:spLocks noChangeArrowheads="1"/>
          </p:cNvSpPr>
          <p:nvPr/>
        </p:nvSpPr>
        <p:spPr bwMode="auto">
          <a:xfrm>
            <a:off x="7772400" y="42672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28</a:t>
            </a:r>
          </a:p>
        </p:txBody>
      </p:sp>
      <p:sp>
        <p:nvSpPr>
          <p:cNvPr id="20556" name="Rectangle 46"/>
          <p:cNvSpPr>
            <a:spLocks noChangeArrowheads="1"/>
          </p:cNvSpPr>
          <p:nvPr/>
        </p:nvSpPr>
        <p:spPr bwMode="auto">
          <a:xfrm>
            <a:off x="6965950" y="21336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57" name="Rectangle 91"/>
          <p:cNvSpPr>
            <a:spLocks noChangeArrowheads="1"/>
          </p:cNvSpPr>
          <p:nvPr/>
        </p:nvSpPr>
        <p:spPr bwMode="auto">
          <a:xfrm>
            <a:off x="6858000" y="1320800"/>
            <a:ext cx="13131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Ld  R2 </a:t>
            </a:r>
            <a:r>
              <a:rPr lang="en-US" sz="1400" b="1" dirty="0">
                <a:latin typeface="Calibri" pitchFamily="34" charset="0"/>
                <a:sym typeface="Wingdings" charset="2"/>
              </a:rPr>
              <a:t> </a:t>
            </a:r>
            <a:r>
              <a:rPr lang="en-US" sz="1400" b="1" dirty="0">
                <a:latin typeface="Calibri" pitchFamily="34" charset="0"/>
                <a:sym typeface="Symbol" charset="2"/>
              </a:rPr>
              <a:t>M[ 9]</a:t>
            </a:r>
          </a:p>
        </p:txBody>
      </p:sp>
      <p:sp>
        <p:nvSpPr>
          <p:cNvPr id="20558" name="Text Box 41"/>
          <p:cNvSpPr txBox="1">
            <a:spLocks noChangeArrowheads="1"/>
          </p:cNvSpPr>
          <p:nvPr/>
        </p:nvSpPr>
        <p:spPr bwMode="auto">
          <a:xfrm>
            <a:off x="7032625" y="258445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lru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559" name="TextBox 93"/>
          <p:cNvSpPr txBox="1">
            <a:spLocks noChangeArrowheads="1"/>
          </p:cNvSpPr>
          <p:nvPr/>
        </p:nvSpPr>
        <p:spPr bwMode="auto">
          <a:xfrm>
            <a:off x="7323138" y="4802188"/>
            <a:ext cx="7477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miss</a:t>
            </a:r>
          </a:p>
        </p:txBody>
      </p:sp>
      <p:sp>
        <p:nvSpPr>
          <p:cNvPr id="20560" name="TextBox 94"/>
          <p:cNvSpPr txBox="1">
            <a:spLocks noChangeArrowheads="1"/>
          </p:cNvSpPr>
          <p:nvPr/>
        </p:nvSpPr>
        <p:spPr bwMode="auto">
          <a:xfrm>
            <a:off x="5797550" y="4778375"/>
            <a:ext cx="749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miss</a:t>
            </a:r>
          </a:p>
        </p:txBody>
      </p:sp>
      <p:sp>
        <p:nvSpPr>
          <p:cNvPr id="20561" name="TextBox 95"/>
          <p:cNvSpPr txBox="1">
            <a:spLocks noChangeArrowheads="1"/>
          </p:cNvSpPr>
          <p:nvPr/>
        </p:nvSpPr>
        <p:spPr bwMode="auto">
          <a:xfrm>
            <a:off x="1060450" y="4724400"/>
            <a:ext cx="749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miss</a:t>
            </a:r>
          </a:p>
        </p:txBody>
      </p:sp>
      <p:sp>
        <p:nvSpPr>
          <p:cNvPr id="20562" name="TextBox 96"/>
          <p:cNvSpPr txBox="1">
            <a:spLocks noChangeArrowheads="1"/>
          </p:cNvSpPr>
          <p:nvPr/>
        </p:nvSpPr>
        <p:spPr bwMode="auto">
          <a:xfrm>
            <a:off x="2843213" y="4778375"/>
            <a:ext cx="749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miss</a:t>
            </a:r>
          </a:p>
        </p:txBody>
      </p:sp>
      <p:sp>
        <p:nvSpPr>
          <p:cNvPr id="20563" name="TextBox 97"/>
          <p:cNvSpPr txBox="1">
            <a:spLocks noChangeArrowheads="1"/>
          </p:cNvSpPr>
          <p:nvPr/>
        </p:nvSpPr>
        <p:spPr bwMode="auto">
          <a:xfrm>
            <a:off x="4375150" y="4768850"/>
            <a:ext cx="5196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hit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to Practice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4AE842-4CCE-45A6-84CC-D66BE882860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0484" name="Rectangle 18"/>
          <p:cNvSpPr>
            <a:spLocks noChangeArrowheads="1"/>
          </p:cNvSpPr>
          <p:nvPr/>
        </p:nvSpPr>
        <p:spPr bwMode="auto">
          <a:xfrm>
            <a:off x="762000" y="21082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20485" name="Rectangle 19"/>
          <p:cNvSpPr>
            <a:spLocks noChangeArrowheads="1"/>
          </p:cNvSpPr>
          <p:nvPr/>
        </p:nvSpPr>
        <p:spPr bwMode="auto">
          <a:xfrm>
            <a:off x="1295400" y="2108200"/>
            <a:ext cx="7620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78</a:t>
            </a:r>
          </a:p>
        </p:txBody>
      </p:sp>
      <p:sp>
        <p:nvSpPr>
          <p:cNvPr id="20486" name="Rectangle 20"/>
          <p:cNvSpPr>
            <a:spLocks noChangeArrowheads="1"/>
          </p:cNvSpPr>
          <p:nvPr/>
        </p:nvSpPr>
        <p:spPr bwMode="auto">
          <a:xfrm>
            <a:off x="1295400" y="2413000"/>
            <a:ext cx="7620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20487" name="Text Box 21"/>
          <p:cNvSpPr txBox="1">
            <a:spLocks noChangeArrowheads="1"/>
          </p:cNvSpPr>
          <p:nvPr/>
        </p:nvSpPr>
        <p:spPr bwMode="auto">
          <a:xfrm>
            <a:off x="228600" y="1636713"/>
            <a:ext cx="1981200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488" name="Rectangle 28"/>
          <p:cNvSpPr>
            <a:spLocks noChangeArrowheads="1"/>
          </p:cNvSpPr>
          <p:nvPr/>
        </p:nvSpPr>
        <p:spPr bwMode="auto">
          <a:xfrm>
            <a:off x="762000" y="33274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9" name="Rectangle 29"/>
          <p:cNvSpPr>
            <a:spLocks noChangeArrowheads="1"/>
          </p:cNvSpPr>
          <p:nvPr/>
        </p:nvSpPr>
        <p:spPr bwMode="auto">
          <a:xfrm>
            <a:off x="1295400" y="3327400"/>
            <a:ext cx="7620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90" name="Rectangle 30"/>
          <p:cNvSpPr>
            <a:spLocks noChangeArrowheads="1"/>
          </p:cNvSpPr>
          <p:nvPr/>
        </p:nvSpPr>
        <p:spPr bwMode="auto">
          <a:xfrm>
            <a:off x="1295400" y="3632200"/>
            <a:ext cx="7620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91" name="Rectangle 40"/>
          <p:cNvSpPr>
            <a:spLocks noChangeArrowheads="1"/>
          </p:cNvSpPr>
          <p:nvPr/>
        </p:nvSpPr>
        <p:spPr bwMode="auto">
          <a:xfrm>
            <a:off x="488950" y="33274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20492" name="Rectangle 41"/>
          <p:cNvSpPr>
            <a:spLocks noChangeArrowheads="1"/>
          </p:cNvSpPr>
          <p:nvPr/>
        </p:nvSpPr>
        <p:spPr bwMode="auto">
          <a:xfrm>
            <a:off x="1295400" y="2717800"/>
            <a:ext cx="7620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120</a:t>
            </a:r>
          </a:p>
        </p:txBody>
      </p:sp>
      <p:sp>
        <p:nvSpPr>
          <p:cNvPr id="20493" name="Rectangle 42"/>
          <p:cNvSpPr>
            <a:spLocks noChangeArrowheads="1"/>
          </p:cNvSpPr>
          <p:nvPr/>
        </p:nvSpPr>
        <p:spPr bwMode="auto">
          <a:xfrm>
            <a:off x="1295400" y="3022600"/>
            <a:ext cx="7620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123</a:t>
            </a:r>
          </a:p>
        </p:txBody>
      </p:sp>
      <p:sp>
        <p:nvSpPr>
          <p:cNvPr id="20494" name="Rectangle 43"/>
          <p:cNvSpPr>
            <a:spLocks noChangeArrowheads="1"/>
          </p:cNvSpPr>
          <p:nvPr/>
        </p:nvSpPr>
        <p:spPr bwMode="auto">
          <a:xfrm>
            <a:off x="1295400" y="3937000"/>
            <a:ext cx="7620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95" name="Rectangle 44"/>
          <p:cNvSpPr>
            <a:spLocks noChangeArrowheads="1"/>
          </p:cNvSpPr>
          <p:nvPr/>
        </p:nvSpPr>
        <p:spPr bwMode="auto">
          <a:xfrm>
            <a:off x="1295400" y="4241800"/>
            <a:ext cx="7620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96" name="Rectangle 46"/>
          <p:cNvSpPr>
            <a:spLocks noChangeArrowheads="1"/>
          </p:cNvSpPr>
          <p:nvPr/>
        </p:nvSpPr>
        <p:spPr bwMode="auto">
          <a:xfrm>
            <a:off x="488950" y="21082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381000" y="1295400"/>
            <a:ext cx="13131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Ld  R0 </a:t>
            </a:r>
            <a:r>
              <a:rPr lang="en-US" sz="1400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400" b="1" dirty="0">
                <a:latin typeface="Calibri" pitchFamily="34" charset="0"/>
                <a:sym typeface="Symbol" charset="2"/>
              </a:rPr>
              <a:t> M[ 3]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2438400" y="2133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2971800" y="2133600"/>
            <a:ext cx="655638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78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2971800" y="2438400"/>
            <a:ext cx="655638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1905000" y="1660525"/>
            <a:ext cx="1981200" cy="401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502" name="Rectangle 28"/>
          <p:cNvSpPr>
            <a:spLocks noChangeArrowheads="1"/>
          </p:cNvSpPr>
          <p:nvPr/>
        </p:nvSpPr>
        <p:spPr bwMode="auto">
          <a:xfrm>
            <a:off x="24384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20503" name="Rectangle 29"/>
          <p:cNvSpPr>
            <a:spLocks noChangeArrowheads="1"/>
          </p:cNvSpPr>
          <p:nvPr/>
        </p:nvSpPr>
        <p:spPr bwMode="auto">
          <a:xfrm>
            <a:off x="2971800" y="3352800"/>
            <a:ext cx="655638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19</a:t>
            </a:r>
          </a:p>
        </p:txBody>
      </p:sp>
      <p:sp>
        <p:nvSpPr>
          <p:cNvPr id="20504" name="Rectangle 30"/>
          <p:cNvSpPr>
            <a:spLocks noChangeArrowheads="1"/>
          </p:cNvSpPr>
          <p:nvPr/>
        </p:nvSpPr>
        <p:spPr bwMode="auto">
          <a:xfrm>
            <a:off x="2971800" y="3657600"/>
            <a:ext cx="655638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200</a:t>
            </a:r>
          </a:p>
        </p:txBody>
      </p:sp>
      <p:sp>
        <p:nvSpPr>
          <p:cNvPr id="20505" name="Rectangle 40"/>
          <p:cNvSpPr>
            <a:spLocks noChangeArrowheads="1"/>
          </p:cNvSpPr>
          <p:nvPr/>
        </p:nvSpPr>
        <p:spPr bwMode="auto">
          <a:xfrm>
            <a:off x="2165350" y="33528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0506" name="Rectangle 41"/>
          <p:cNvSpPr>
            <a:spLocks noChangeArrowheads="1"/>
          </p:cNvSpPr>
          <p:nvPr/>
        </p:nvSpPr>
        <p:spPr bwMode="auto">
          <a:xfrm>
            <a:off x="2971800" y="2743200"/>
            <a:ext cx="655638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120</a:t>
            </a:r>
          </a:p>
        </p:txBody>
      </p:sp>
      <p:sp>
        <p:nvSpPr>
          <p:cNvPr id="20507" name="Rectangle 42"/>
          <p:cNvSpPr>
            <a:spLocks noChangeArrowheads="1"/>
          </p:cNvSpPr>
          <p:nvPr/>
        </p:nvSpPr>
        <p:spPr bwMode="auto">
          <a:xfrm>
            <a:off x="2971800" y="3048000"/>
            <a:ext cx="655638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123</a:t>
            </a:r>
          </a:p>
        </p:txBody>
      </p:sp>
      <p:sp>
        <p:nvSpPr>
          <p:cNvPr id="20508" name="Rectangle 43"/>
          <p:cNvSpPr>
            <a:spLocks noChangeArrowheads="1"/>
          </p:cNvSpPr>
          <p:nvPr/>
        </p:nvSpPr>
        <p:spPr bwMode="auto">
          <a:xfrm>
            <a:off x="2971800" y="3962400"/>
            <a:ext cx="655638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210</a:t>
            </a:r>
          </a:p>
        </p:txBody>
      </p:sp>
      <p:sp>
        <p:nvSpPr>
          <p:cNvPr id="20509" name="Rectangle 44"/>
          <p:cNvSpPr>
            <a:spLocks noChangeArrowheads="1"/>
          </p:cNvSpPr>
          <p:nvPr/>
        </p:nvSpPr>
        <p:spPr bwMode="auto">
          <a:xfrm>
            <a:off x="2971800" y="4267200"/>
            <a:ext cx="655638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225</a:t>
            </a:r>
          </a:p>
        </p:txBody>
      </p:sp>
      <p:sp>
        <p:nvSpPr>
          <p:cNvPr id="20510" name="Rectangle 46"/>
          <p:cNvSpPr>
            <a:spLocks noChangeArrowheads="1"/>
          </p:cNvSpPr>
          <p:nvPr/>
        </p:nvSpPr>
        <p:spPr bwMode="auto">
          <a:xfrm>
            <a:off x="2165350" y="21336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2057400" y="1320800"/>
            <a:ext cx="14029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Ld  R2 </a:t>
            </a:r>
            <a:r>
              <a:rPr lang="en-US" sz="1400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400" b="1" dirty="0">
                <a:latin typeface="Calibri" pitchFamily="34" charset="0"/>
                <a:sym typeface="Symbol" charset="2"/>
              </a:rPr>
              <a:t> M[ 12]</a:t>
            </a:r>
          </a:p>
        </p:txBody>
      </p:sp>
      <p:sp>
        <p:nvSpPr>
          <p:cNvPr id="20512" name="Text Box 41"/>
          <p:cNvSpPr txBox="1">
            <a:spLocks noChangeArrowheads="1"/>
          </p:cNvSpPr>
          <p:nvPr/>
        </p:nvSpPr>
        <p:spPr bwMode="auto">
          <a:xfrm>
            <a:off x="2014538" y="2465388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0513" name="Rectangle 18"/>
          <p:cNvSpPr>
            <a:spLocks noChangeArrowheads="1"/>
          </p:cNvSpPr>
          <p:nvPr/>
        </p:nvSpPr>
        <p:spPr bwMode="auto">
          <a:xfrm>
            <a:off x="4038600" y="2133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20514" name="Rectangle 19"/>
          <p:cNvSpPr>
            <a:spLocks noChangeArrowheads="1"/>
          </p:cNvSpPr>
          <p:nvPr/>
        </p:nvSpPr>
        <p:spPr bwMode="auto">
          <a:xfrm>
            <a:off x="4572000" y="21336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78</a:t>
            </a:r>
          </a:p>
        </p:txBody>
      </p:sp>
      <p:sp>
        <p:nvSpPr>
          <p:cNvPr id="20515" name="Rectangle 20"/>
          <p:cNvSpPr>
            <a:spLocks noChangeArrowheads="1"/>
          </p:cNvSpPr>
          <p:nvPr/>
        </p:nvSpPr>
        <p:spPr bwMode="auto">
          <a:xfrm>
            <a:off x="4572000" y="24384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20516" name="Text Box 21"/>
          <p:cNvSpPr txBox="1">
            <a:spLocks noChangeArrowheads="1"/>
          </p:cNvSpPr>
          <p:nvPr/>
        </p:nvSpPr>
        <p:spPr bwMode="auto">
          <a:xfrm>
            <a:off x="3505200" y="1660525"/>
            <a:ext cx="1981200" cy="401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517" name="Rectangle 28"/>
          <p:cNvSpPr>
            <a:spLocks noChangeArrowheads="1"/>
          </p:cNvSpPr>
          <p:nvPr/>
        </p:nvSpPr>
        <p:spPr bwMode="auto">
          <a:xfrm>
            <a:off x="40386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20518" name="Rectangle 29"/>
          <p:cNvSpPr>
            <a:spLocks noChangeArrowheads="1"/>
          </p:cNvSpPr>
          <p:nvPr/>
        </p:nvSpPr>
        <p:spPr bwMode="auto">
          <a:xfrm>
            <a:off x="4572000" y="33528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19</a:t>
            </a:r>
          </a:p>
        </p:txBody>
      </p:sp>
      <p:sp>
        <p:nvSpPr>
          <p:cNvPr id="20519" name="Rectangle 30"/>
          <p:cNvSpPr>
            <a:spLocks noChangeArrowheads="1"/>
          </p:cNvSpPr>
          <p:nvPr/>
        </p:nvSpPr>
        <p:spPr bwMode="auto">
          <a:xfrm>
            <a:off x="4572000" y="36576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200</a:t>
            </a:r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3765550" y="33528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4572000" y="27432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120</a:t>
            </a: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4572000" y="30480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123</a:t>
            </a: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4572000" y="39624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210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4572000" y="42672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225</a:t>
            </a:r>
          </a:p>
        </p:txBody>
      </p:sp>
      <p:sp>
        <p:nvSpPr>
          <p:cNvPr id="20525" name="Rectangle 46"/>
          <p:cNvSpPr>
            <a:spLocks noChangeArrowheads="1"/>
          </p:cNvSpPr>
          <p:nvPr/>
        </p:nvSpPr>
        <p:spPr bwMode="auto">
          <a:xfrm>
            <a:off x="3765550" y="21336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0526" name="Rectangle 45"/>
          <p:cNvSpPr>
            <a:spLocks noChangeArrowheads="1"/>
          </p:cNvSpPr>
          <p:nvPr/>
        </p:nvSpPr>
        <p:spPr bwMode="auto">
          <a:xfrm>
            <a:off x="3657600" y="1320800"/>
            <a:ext cx="14430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Ld   R3 </a:t>
            </a:r>
            <a:r>
              <a:rPr lang="en-US" sz="1400" b="1" dirty="0">
                <a:latin typeface="Calibri" pitchFamily="34" charset="0"/>
                <a:sym typeface="Wingdings" charset="2"/>
              </a:rPr>
              <a:t> </a:t>
            </a:r>
            <a:r>
              <a:rPr lang="en-US" sz="1400" b="1" dirty="0">
                <a:latin typeface="Calibri" pitchFamily="34" charset="0"/>
                <a:sym typeface="Symbol" charset="2"/>
              </a:rPr>
              <a:t>M[ 15]</a:t>
            </a:r>
          </a:p>
        </p:txBody>
      </p:sp>
      <p:sp>
        <p:nvSpPr>
          <p:cNvPr id="20527" name="Text Box 41"/>
          <p:cNvSpPr txBox="1">
            <a:spLocks noChangeArrowheads="1"/>
          </p:cNvSpPr>
          <p:nvPr/>
        </p:nvSpPr>
        <p:spPr bwMode="auto">
          <a:xfrm>
            <a:off x="3765550" y="25146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0528" name="Rectangle 18"/>
          <p:cNvSpPr>
            <a:spLocks noChangeArrowheads="1"/>
          </p:cNvSpPr>
          <p:nvPr/>
        </p:nvSpPr>
        <p:spPr bwMode="auto">
          <a:xfrm>
            <a:off x="5638800" y="2143125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0529" name="Rectangle 19"/>
          <p:cNvSpPr>
            <a:spLocks noChangeArrowheads="1"/>
          </p:cNvSpPr>
          <p:nvPr/>
        </p:nvSpPr>
        <p:spPr bwMode="auto">
          <a:xfrm>
            <a:off x="6172200" y="2143125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71</a:t>
            </a:r>
          </a:p>
        </p:txBody>
      </p:sp>
      <p:sp>
        <p:nvSpPr>
          <p:cNvPr id="20530" name="Rectangle 20"/>
          <p:cNvSpPr>
            <a:spLocks noChangeArrowheads="1"/>
          </p:cNvSpPr>
          <p:nvPr/>
        </p:nvSpPr>
        <p:spPr bwMode="auto">
          <a:xfrm>
            <a:off x="6172200" y="2447925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150</a:t>
            </a:r>
          </a:p>
        </p:txBody>
      </p:sp>
      <p:sp>
        <p:nvSpPr>
          <p:cNvPr id="20531" name="Text Box 21"/>
          <p:cNvSpPr txBox="1">
            <a:spLocks noChangeArrowheads="1"/>
          </p:cNvSpPr>
          <p:nvPr/>
        </p:nvSpPr>
        <p:spPr bwMode="auto">
          <a:xfrm>
            <a:off x="5105400" y="1670050"/>
            <a:ext cx="1981200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532" name="Rectangle 28"/>
          <p:cNvSpPr>
            <a:spLocks noChangeArrowheads="1"/>
          </p:cNvSpPr>
          <p:nvPr/>
        </p:nvSpPr>
        <p:spPr bwMode="auto">
          <a:xfrm>
            <a:off x="5638800" y="3362325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20533" name="Rectangle 29"/>
          <p:cNvSpPr>
            <a:spLocks noChangeArrowheads="1"/>
          </p:cNvSpPr>
          <p:nvPr/>
        </p:nvSpPr>
        <p:spPr bwMode="auto">
          <a:xfrm>
            <a:off x="6172200" y="3362325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19</a:t>
            </a:r>
          </a:p>
        </p:txBody>
      </p:sp>
      <p:sp>
        <p:nvSpPr>
          <p:cNvPr id="20534" name="Rectangle 30"/>
          <p:cNvSpPr>
            <a:spLocks noChangeArrowheads="1"/>
          </p:cNvSpPr>
          <p:nvPr/>
        </p:nvSpPr>
        <p:spPr bwMode="auto">
          <a:xfrm>
            <a:off x="6172200" y="3667125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200</a:t>
            </a:r>
          </a:p>
        </p:txBody>
      </p:sp>
      <p:sp>
        <p:nvSpPr>
          <p:cNvPr id="20535" name="Rectangle 40"/>
          <p:cNvSpPr>
            <a:spLocks noChangeArrowheads="1"/>
          </p:cNvSpPr>
          <p:nvPr/>
        </p:nvSpPr>
        <p:spPr bwMode="auto">
          <a:xfrm>
            <a:off x="5365750" y="3362325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0536" name="Rectangle 41"/>
          <p:cNvSpPr>
            <a:spLocks noChangeArrowheads="1"/>
          </p:cNvSpPr>
          <p:nvPr/>
        </p:nvSpPr>
        <p:spPr bwMode="auto">
          <a:xfrm>
            <a:off x="6172200" y="2752725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162</a:t>
            </a:r>
          </a:p>
        </p:txBody>
      </p:sp>
      <p:sp>
        <p:nvSpPr>
          <p:cNvPr id="20537" name="Rectangle 42"/>
          <p:cNvSpPr>
            <a:spLocks noChangeArrowheads="1"/>
          </p:cNvSpPr>
          <p:nvPr/>
        </p:nvSpPr>
        <p:spPr bwMode="auto">
          <a:xfrm>
            <a:off x="6172200" y="3057525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173</a:t>
            </a:r>
          </a:p>
        </p:txBody>
      </p:sp>
      <p:sp>
        <p:nvSpPr>
          <p:cNvPr id="20538" name="Rectangle 43"/>
          <p:cNvSpPr>
            <a:spLocks noChangeArrowheads="1"/>
          </p:cNvSpPr>
          <p:nvPr/>
        </p:nvSpPr>
        <p:spPr bwMode="auto">
          <a:xfrm>
            <a:off x="6172200" y="3971925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210</a:t>
            </a:r>
          </a:p>
        </p:txBody>
      </p:sp>
      <p:sp>
        <p:nvSpPr>
          <p:cNvPr id="20539" name="Rectangle 44"/>
          <p:cNvSpPr>
            <a:spLocks noChangeArrowheads="1"/>
          </p:cNvSpPr>
          <p:nvPr/>
        </p:nvSpPr>
        <p:spPr bwMode="auto">
          <a:xfrm>
            <a:off x="6172200" y="4276725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225</a:t>
            </a:r>
          </a:p>
        </p:txBody>
      </p:sp>
      <p:sp>
        <p:nvSpPr>
          <p:cNvPr id="20540" name="Rectangle 46"/>
          <p:cNvSpPr>
            <a:spLocks noChangeArrowheads="1"/>
          </p:cNvSpPr>
          <p:nvPr/>
        </p:nvSpPr>
        <p:spPr bwMode="auto">
          <a:xfrm>
            <a:off x="5365750" y="2143125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0541" name="Rectangle 60"/>
          <p:cNvSpPr>
            <a:spLocks noChangeArrowheads="1"/>
          </p:cNvSpPr>
          <p:nvPr/>
        </p:nvSpPr>
        <p:spPr bwMode="auto">
          <a:xfrm>
            <a:off x="5257800" y="1328738"/>
            <a:ext cx="13532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Ld   R1 </a:t>
            </a:r>
            <a:r>
              <a:rPr lang="en-US" sz="1400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400" b="1" dirty="0">
                <a:latin typeface="Calibri" pitchFamily="34" charset="0"/>
                <a:sym typeface="Symbol" charset="2"/>
              </a:rPr>
              <a:t> M[ 4]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20542" name="Text Box 41"/>
          <p:cNvSpPr txBox="1">
            <a:spLocks noChangeArrowheads="1"/>
          </p:cNvSpPr>
          <p:nvPr/>
        </p:nvSpPr>
        <p:spPr bwMode="auto">
          <a:xfrm>
            <a:off x="5408613" y="3895725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0543" name="Text Box 41"/>
          <p:cNvSpPr txBox="1">
            <a:spLocks noChangeArrowheads="1"/>
          </p:cNvSpPr>
          <p:nvPr/>
        </p:nvSpPr>
        <p:spPr bwMode="auto">
          <a:xfrm>
            <a:off x="614363" y="37338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0544" name="Rectangle 18"/>
          <p:cNvSpPr>
            <a:spLocks noChangeArrowheads="1"/>
          </p:cNvSpPr>
          <p:nvPr/>
        </p:nvSpPr>
        <p:spPr bwMode="auto">
          <a:xfrm>
            <a:off x="7239000" y="2133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0545" name="Rectangle 19"/>
          <p:cNvSpPr>
            <a:spLocks noChangeArrowheads="1"/>
          </p:cNvSpPr>
          <p:nvPr/>
        </p:nvSpPr>
        <p:spPr bwMode="auto">
          <a:xfrm>
            <a:off x="7772400" y="21336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71</a:t>
            </a:r>
          </a:p>
        </p:txBody>
      </p:sp>
      <p:sp>
        <p:nvSpPr>
          <p:cNvPr id="20546" name="Rectangle 20"/>
          <p:cNvSpPr>
            <a:spLocks noChangeArrowheads="1"/>
          </p:cNvSpPr>
          <p:nvPr/>
        </p:nvSpPr>
        <p:spPr bwMode="auto">
          <a:xfrm>
            <a:off x="7772400" y="24384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150</a:t>
            </a:r>
          </a:p>
        </p:txBody>
      </p:sp>
      <p:sp>
        <p:nvSpPr>
          <p:cNvPr id="20547" name="Text Box 21"/>
          <p:cNvSpPr txBox="1">
            <a:spLocks noChangeArrowheads="1"/>
          </p:cNvSpPr>
          <p:nvPr/>
        </p:nvSpPr>
        <p:spPr bwMode="auto">
          <a:xfrm>
            <a:off x="6705600" y="1660525"/>
            <a:ext cx="1981200" cy="401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548" name="Rectangle 28"/>
          <p:cNvSpPr>
            <a:spLocks noChangeArrowheads="1"/>
          </p:cNvSpPr>
          <p:nvPr/>
        </p:nvSpPr>
        <p:spPr bwMode="auto">
          <a:xfrm>
            <a:off x="72390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2</a:t>
            </a:r>
          </a:p>
        </p:txBody>
      </p:sp>
      <p:sp>
        <p:nvSpPr>
          <p:cNvPr id="20549" name="Rectangle 29"/>
          <p:cNvSpPr>
            <a:spLocks noChangeArrowheads="1"/>
          </p:cNvSpPr>
          <p:nvPr/>
        </p:nvSpPr>
        <p:spPr bwMode="auto">
          <a:xfrm>
            <a:off x="7772400" y="33528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18</a:t>
            </a:r>
          </a:p>
        </p:txBody>
      </p:sp>
      <p:sp>
        <p:nvSpPr>
          <p:cNvPr id="20550" name="Rectangle 30"/>
          <p:cNvSpPr>
            <a:spLocks noChangeArrowheads="1"/>
          </p:cNvSpPr>
          <p:nvPr/>
        </p:nvSpPr>
        <p:spPr bwMode="auto">
          <a:xfrm>
            <a:off x="7772400" y="36576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20551" name="Rectangle 40"/>
          <p:cNvSpPr>
            <a:spLocks noChangeArrowheads="1"/>
          </p:cNvSpPr>
          <p:nvPr/>
        </p:nvSpPr>
        <p:spPr bwMode="auto">
          <a:xfrm>
            <a:off x="6965950" y="33528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0552" name="Rectangle 41"/>
          <p:cNvSpPr>
            <a:spLocks noChangeArrowheads="1"/>
          </p:cNvSpPr>
          <p:nvPr/>
        </p:nvSpPr>
        <p:spPr bwMode="auto">
          <a:xfrm>
            <a:off x="7772400" y="27432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162</a:t>
            </a:r>
          </a:p>
        </p:txBody>
      </p:sp>
      <p:sp>
        <p:nvSpPr>
          <p:cNvPr id="20553" name="Rectangle 42"/>
          <p:cNvSpPr>
            <a:spLocks noChangeArrowheads="1"/>
          </p:cNvSpPr>
          <p:nvPr/>
        </p:nvSpPr>
        <p:spPr bwMode="auto">
          <a:xfrm>
            <a:off x="7772400" y="30480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173</a:t>
            </a:r>
          </a:p>
        </p:txBody>
      </p:sp>
      <p:sp>
        <p:nvSpPr>
          <p:cNvPr id="20554" name="Rectangle 43"/>
          <p:cNvSpPr>
            <a:spLocks noChangeArrowheads="1"/>
          </p:cNvSpPr>
          <p:nvPr/>
        </p:nvSpPr>
        <p:spPr bwMode="auto">
          <a:xfrm>
            <a:off x="7772400" y="39624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33</a:t>
            </a:r>
          </a:p>
        </p:txBody>
      </p:sp>
      <p:sp>
        <p:nvSpPr>
          <p:cNvPr id="20555" name="Rectangle 44"/>
          <p:cNvSpPr>
            <a:spLocks noChangeArrowheads="1"/>
          </p:cNvSpPr>
          <p:nvPr/>
        </p:nvSpPr>
        <p:spPr bwMode="auto">
          <a:xfrm>
            <a:off x="7772400" y="4267200"/>
            <a:ext cx="685800" cy="304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Calibri" pitchFamily="34" charset="0"/>
              </a:rPr>
              <a:t>28</a:t>
            </a:r>
          </a:p>
        </p:txBody>
      </p:sp>
      <p:sp>
        <p:nvSpPr>
          <p:cNvPr id="20556" name="Rectangle 46"/>
          <p:cNvSpPr>
            <a:spLocks noChangeArrowheads="1"/>
          </p:cNvSpPr>
          <p:nvPr/>
        </p:nvSpPr>
        <p:spPr bwMode="auto">
          <a:xfrm>
            <a:off x="6965950" y="21336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0557" name="Rectangle 91"/>
          <p:cNvSpPr>
            <a:spLocks noChangeArrowheads="1"/>
          </p:cNvSpPr>
          <p:nvPr/>
        </p:nvSpPr>
        <p:spPr bwMode="auto">
          <a:xfrm>
            <a:off x="6858000" y="1320800"/>
            <a:ext cx="13131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Ld  R2 </a:t>
            </a:r>
            <a:r>
              <a:rPr lang="en-US" sz="1400" b="1" dirty="0">
                <a:latin typeface="Calibri" pitchFamily="34" charset="0"/>
                <a:sym typeface="Wingdings" charset="2"/>
              </a:rPr>
              <a:t> </a:t>
            </a:r>
            <a:r>
              <a:rPr lang="en-US" sz="1400" b="1" dirty="0">
                <a:latin typeface="Calibri" pitchFamily="34" charset="0"/>
                <a:sym typeface="Symbol" charset="2"/>
              </a:rPr>
              <a:t>M[ 9]</a:t>
            </a:r>
          </a:p>
        </p:txBody>
      </p:sp>
      <p:sp>
        <p:nvSpPr>
          <p:cNvPr id="20558" name="Text Box 41"/>
          <p:cNvSpPr txBox="1">
            <a:spLocks noChangeArrowheads="1"/>
          </p:cNvSpPr>
          <p:nvPr/>
        </p:nvSpPr>
        <p:spPr bwMode="auto">
          <a:xfrm>
            <a:off x="7032625" y="258445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0559" name="TextBox 93"/>
          <p:cNvSpPr txBox="1">
            <a:spLocks noChangeArrowheads="1"/>
          </p:cNvSpPr>
          <p:nvPr/>
        </p:nvSpPr>
        <p:spPr bwMode="auto">
          <a:xfrm>
            <a:off x="7323138" y="4802188"/>
            <a:ext cx="7477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miss</a:t>
            </a:r>
          </a:p>
        </p:txBody>
      </p:sp>
      <p:sp>
        <p:nvSpPr>
          <p:cNvPr id="20560" name="TextBox 94"/>
          <p:cNvSpPr txBox="1">
            <a:spLocks noChangeArrowheads="1"/>
          </p:cNvSpPr>
          <p:nvPr/>
        </p:nvSpPr>
        <p:spPr bwMode="auto">
          <a:xfrm>
            <a:off x="5797550" y="4778375"/>
            <a:ext cx="749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miss</a:t>
            </a:r>
          </a:p>
        </p:txBody>
      </p:sp>
      <p:sp>
        <p:nvSpPr>
          <p:cNvPr id="20561" name="TextBox 95"/>
          <p:cNvSpPr txBox="1">
            <a:spLocks noChangeArrowheads="1"/>
          </p:cNvSpPr>
          <p:nvPr/>
        </p:nvSpPr>
        <p:spPr bwMode="auto">
          <a:xfrm>
            <a:off x="1060450" y="4724400"/>
            <a:ext cx="749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miss</a:t>
            </a:r>
          </a:p>
        </p:txBody>
      </p:sp>
      <p:sp>
        <p:nvSpPr>
          <p:cNvPr id="20562" name="TextBox 96"/>
          <p:cNvSpPr txBox="1">
            <a:spLocks noChangeArrowheads="1"/>
          </p:cNvSpPr>
          <p:nvPr/>
        </p:nvSpPr>
        <p:spPr bwMode="auto">
          <a:xfrm>
            <a:off x="2843213" y="4778375"/>
            <a:ext cx="749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miss</a:t>
            </a:r>
          </a:p>
        </p:txBody>
      </p:sp>
      <p:sp>
        <p:nvSpPr>
          <p:cNvPr id="20563" name="TextBox 97"/>
          <p:cNvSpPr txBox="1">
            <a:spLocks noChangeArrowheads="1"/>
          </p:cNvSpPr>
          <p:nvPr/>
        </p:nvSpPr>
        <p:spPr bwMode="auto">
          <a:xfrm>
            <a:off x="4375150" y="4768850"/>
            <a:ext cx="5196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hit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4800600"/>
          </a:xfrm>
        </p:spPr>
        <p:txBody>
          <a:bodyPr/>
          <a:lstStyle/>
          <a:p>
            <a:r>
              <a:rPr lang="en-US" sz="2000" dirty="0"/>
              <a:t>Given a cache with the following configuration: total size is 8 bytes, block size is 2 bytes</a:t>
            </a:r>
            <a:r>
              <a:rPr lang="en-US" sz="2000" i="1" dirty="0"/>
              <a:t>, fully associative</a:t>
            </a:r>
            <a:r>
              <a:rPr lang="en-US" sz="2000" dirty="0"/>
              <a:t>, LRU replacement. The memory address size is 16 bits and is byte addressable.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1800" dirty="0"/>
              <a:t>How many bits are for each tag? How many blocks in the cache?</a:t>
            </a:r>
          </a:p>
          <a:p>
            <a:pPr marL="438150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	</a:t>
            </a:r>
          </a:p>
          <a:p>
            <a:pPr marL="438150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	</a:t>
            </a:r>
          </a:p>
          <a:p>
            <a:pPr lvl="1">
              <a:buFont typeface="+mj-lt"/>
              <a:buAutoNum type="arabicPeriod" startAt="2"/>
            </a:pPr>
            <a:r>
              <a:rPr lang="en-US" sz="1800" dirty="0"/>
              <a:t>For the following reference stream, indicate whether each reference is a hit or miss:  0, 1, 3, 5, 12, 1, 2, 9, 4</a:t>
            </a:r>
          </a:p>
          <a:p>
            <a:pPr marL="438150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		</a:t>
            </a:r>
            <a:br>
              <a:rPr lang="en-US" sz="1800" dirty="0">
                <a:solidFill>
                  <a:srgbClr val="0000FF"/>
                </a:solidFill>
              </a:rPr>
            </a:br>
            <a:endParaRPr lang="en-US" sz="1800" dirty="0"/>
          </a:p>
          <a:p>
            <a:pPr lvl="1">
              <a:buFont typeface="+mj-lt"/>
              <a:buAutoNum type="arabicPeriod" startAt="3"/>
            </a:pPr>
            <a:r>
              <a:rPr lang="en-US" sz="1800" dirty="0"/>
              <a:t>What is the hit rate? 	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  <a:p>
            <a:pPr lvl="1">
              <a:buFont typeface="Arial Narrow" pitchFamily="32" charset="0"/>
              <a:buAutoNum type="arabicPeriod" startAt="3"/>
            </a:pPr>
            <a:r>
              <a:rPr lang="en-US" sz="1800" dirty="0"/>
              <a:t>How many bits are needed for storage overhead for each block?</a:t>
            </a:r>
            <a:endParaRPr lang="en-US" sz="1800" dirty="0">
              <a:solidFill>
                <a:srgbClr val="0000FF"/>
              </a:solidFill>
            </a:endParaRPr>
          </a:p>
          <a:p>
            <a:pPr marL="438150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		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EBCB81-6F21-46C2-A7FA-9333BE3D27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4800600"/>
          </a:xfrm>
        </p:spPr>
        <p:txBody>
          <a:bodyPr/>
          <a:lstStyle/>
          <a:p>
            <a:r>
              <a:rPr lang="en-US" sz="2000" dirty="0"/>
              <a:t>Given a cache with the following configuration: total size is 8 bytes, block size is 2 bytes</a:t>
            </a:r>
            <a:r>
              <a:rPr lang="en-US" sz="2000" i="1" dirty="0"/>
              <a:t>, fully associative</a:t>
            </a:r>
            <a:r>
              <a:rPr lang="en-US" sz="2000" dirty="0"/>
              <a:t>, LRU replacement. The memory address size is 16 bits and is byte addressable.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1800" dirty="0"/>
              <a:t>How many bits are for each tag? How many blocks in the cache?</a:t>
            </a:r>
          </a:p>
          <a:p>
            <a:pPr marL="438150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		Tag = 16 – 1 (block offset) = 15 bits;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		2 byte blocks, 8 bytes total = 4 blocks.</a:t>
            </a:r>
          </a:p>
          <a:p>
            <a:pPr marL="438150" lvl="1" indent="0">
              <a:buNone/>
            </a:pPr>
            <a:endParaRPr lang="en-US" sz="1800" dirty="0">
              <a:solidFill>
                <a:srgbClr val="0000FF"/>
              </a:solidFill>
            </a:endParaRPr>
          </a:p>
          <a:p>
            <a:pPr lvl="1">
              <a:buFont typeface="+mj-lt"/>
              <a:buAutoNum type="arabicPeriod" startAt="2"/>
            </a:pPr>
            <a:r>
              <a:rPr lang="en-US" sz="1800" dirty="0"/>
              <a:t>For the following reference stream, indicate whether each reference is a hit or miss:  0, 1, 3, 5, 12, 1, 2, 9, 4</a:t>
            </a:r>
          </a:p>
          <a:p>
            <a:pPr marL="438150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		M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0000FF"/>
                </a:solidFill>
              </a:rPr>
              <a:t>H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0000FF"/>
                </a:solidFill>
              </a:rPr>
              <a:t>M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0000FF"/>
                </a:solidFill>
              </a:rPr>
              <a:t>M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0000FF"/>
                </a:solidFill>
              </a:rPr>
              <a:t>M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0000FF"/>
                </a:solidFill>
              </a:rPr>
              <a:t>H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0000FF"/>
                </a:solidFill>
              </a:rPr>
              <a:t>H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0000FF"/>
                </a:solidFill>
              </a:rPr>
              <a:t>M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0000FF"/>
                </a:solidFill>
              </a:rPr>
              <a:t>M</a:t>
            </a:r>
            <a:br>
              <a:rPr lang="en-US" sz="1800" dirty="0">
                <a:solidFill>
                  <a:srgbClr val="0000FF"/>
                </a:solidFill>
              </a:rPr>
            </a:br>
            <a:endParaRPr lang="en-US" sz="1800" dirty="0"/>
          </a:p>
          <a:p>
            <a:pPr lvl="1">
              <a:buFont typeface="+mj-lt"/>
              <a:buAutoNum type="arabicPeriod" startAt="3"/>
            </a:pPr>
            <a:r>
              <a:rPr lang="en-US" sz="1800" dirty="0"/>
              <a:t>What is the hit rate? 	</a:t>
            </a:r>
            <a:r>
              <a:rPr lang="en-US" dirty="0">
                <a:solidFill>
                  <a:srgbClr val="0000FF"/>
                </a:solidFill>
              </a:rPr>
              <a:t>3/9 = 33 %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  <a:p>
            <a:pPr lvl="1">
              <a:buFont typeface="Arial Narrow" pitchFamily="32" charset="0"/>
              <a:buAutoNum type="arabicPeriod" startAt="3"/>
            </a:pPr>
            <a:r>
              <a:rPr lang="en-US" sz="1800" dirty="0"/>
              <a:t>How many bits are needed for storage overhead for each block?</a:t>
            </a:r>
            <a:endParaRPr lang="en-US" sz="1800" dirty="0">
              <a:solidFill>
                <a:srgbClr val="0000FF"/>
              </a:solidFill>
            </a:endParaRPr>
          </a:p>
          <a:p>
            <a:pPr marL="438150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		Overhead = 15 (Tag) + 1 (V) + 2 (LRU) = 18 bits</a:t>
            </a:r>
          </a:p>
          <a:p>
            <a:pPr>
              <a:buFont typeface="Arial Narrow" pitchFamily="32" charset="0"/>
              <a:buAutoNum type="arabicPeriod"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EBCB81-6F21-46C2-A7FA-9333BE3D27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5867400" y="304800"/>
            <a:ext cx="3058680" cy="476238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400" b="1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lang="en-US" sz="1400" b="1" kern="0" dirty="0" smtClean="0">
                <a:solidFill>
                  <a:prstClr val="black"/>
                </a:solidFill>
                <a:latin typeface="Century Gothic"/>
                <a:cs typeface="+mn-cs"/>
              </a:rPr>
              <a:t>Answer the below questions</a:t>
            </a:r>
            <a:endParaRPr lang="en-US" sz="1400" kern="0" dirty="0" smtClean="0">
              <a:solidFill>
                <a:prstClr val="black"/>
              </a:solidFill>
              <a:latin typeface="Century Gothic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about stores?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dirty="0"/>
              <a:t>Where should you write the result of a store?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400" dirty="0"/>
              <a:t>If that memory location is in the cache?</a:t>
            </a:r>
          </a:p>
          <a:p>
            <a:pPr lvl="2" eaLnBrk="1" hangingPunct="1">
              <a:buClr>
                <a:schemeClr val="tx1"/>
              </a:buClr>
            </a:pPr>
            <a:r>
              <a:rPr lang="en-US" sz="2400" dirty="0"/>
              <a:t>Send it to the cache.</a:t>
            </a:r>
          </a:p>
          <a:p>
            <a:pPr lvl="2" eaLnBrk="1" hangingPunct="1">
              <a:buClr>
                <a:schemeClr val="tx1"/>
              </a:buClr>
            </a:pPr>
            <a:r>
              <a:rPr lang="en-US" sz="2400" dirty="0"/>
              <a:t>Should we also send it to memory? </a:t>
            </a:r>
          </a:p>
          <a:p>
            <a:pPr lvl="3" eaLnBrk="1" hangingPunct="1">
              <a:buClr>
                <a:schemeClr val="tx1"/>
              </a:buClr>
              <a:buFont typeface="Wingdings" charset="2"/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write-through policy</a:t>
            </a:r>
            <a:r>
              <a:rPr lang="en-US" sz="2400" dirty="0"/>
              <a:t>)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400" dirty="0"/>
              <a:t>If it is not in the cache?</a:t>
            </a:r>
          </a:p>
          <a:p>
            <a:pPr lvl="2" eaLnBrk="1" hangingPunct="1">
              <a:buClr>
                <a:schemeClr val="tx1"/>
              </a:buClr>
            </a:pPr>
            <a:r>
              <a:rPr lang="en-US" sz="2400" dirty="0"/>
              <a:t>Allocate the line (put it in the cache)? </a:t>
            </a:r>
          </a:p>
          <a:p>
            <a:pPr lvl="3" eaLnBrk="1" hangingPunct="1">
              <a:buClr>
                <a:schemeClr val="tx1"/>
              </a:buClr>
              <a:buFont typeface="Wingdings" charset="2"/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allocate-on-write policy</a:t>
            </a:r>
            <a:r>
              <a:rPr lang="en-US" sz="2400" dirty="0"/>
              <a:t>)</a:t>
            </a:r>
          </a:p>
          <a:p>
            <a:pPr lvl="2" eaLnBrk="1" hangingPunct="1">
              <a:buClr>
                <a:schemeClr val="tx1"/>
              </a:buClr>
            </a:pPr>
            <a:r>
              <a:rPr lang="en-US" sz="2400" dirty="0"/>
              <a:t>Write it directly to memory without allocation?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no allocate-on-write policy</a:t>
            </a:r>
            <a:r>
              <a:rPr lang="en-US" sz="2400" dirty="0"/>
              <a:t>)</a:t>
            </a:r>
          </a:p>
          <a:p>
            <a:pPr lvl="2" eaLnBrk="1" hangingPunct="1"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CC698-899A-43D9-9AAE-DE5A5679EE7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Handling stores (write-through)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123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162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33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1676400" y="2771775"/>
            <a:ext cx="1736373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600" b="1" dirty="0">
                <a:latin typeface="Calibri" pitchFamily="34" charset="0"/>
              </a:rPr>
              <a:t>St 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600" b="1" dirty="0">
                <a:latin typeface="Calibri" pitchFamily="34" charset="0"/>
              </a:rPr>
              <a:t>St 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10  ]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4394200" y="3098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4927600" y="3098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4927600" y="3403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3962400" y="2641600"/>
            <a:ext cx="18272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lang="en-US" b="1" dirty="0">
                <a:latin typeface="Calibri" pitchFamily="34" charset="0"/>
              </a:rPr>
              <a:t>  tag   data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4394200" y="37084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4927600" y="3708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4927600" y="40132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78</a:t>
            </a: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71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</a:t>
            </a: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28</a:t>
            </a: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225</a:t>
            </a:r>
          </a:p>
        </p:txBody>
      </p:sp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0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0</a:t>
            </a:r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4114800" y="30988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4117975" y="37084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54E1D-408E-4488-9DFC-D8B370188CB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write-through (REF 1)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123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162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33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676400" y="2771775"/>
            <a:ext cx="1736373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1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600" b="1" dirty="0">
                <a:latin typeface="Calibri" pitchFamily="34" charset="0"/>
              </a:rPr>
              <a:t>St 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600" b="1" dirty="0">
                <a:latin typeface="Calibri" pitchFamily="34" charset="0"/>
              </a:rPr>
              <a:t>St 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10  ]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394200" y="3098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4927600" y="3098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4927600" y="3403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962400" y="2641600"/>
            <a:ext cx="18272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4394200" y="37084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4927600" y="3708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4927600" y="40132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78</a:t>
            </a: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71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</a:t>
            </a: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28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225</a:t>
            </a:r>
          </a:p>
        </p:txBody>
      </p:sp>
      <p:sp>
        <p:nvSpPr>
          <p:cNvPr id="25639" name="AutoShape 39"/>
          <p:cNvSpPr>
            <a:spLocks noChangeArrowheads="1"/>
          </p:cNvSpPr>
          <p:nvPr/>
        </p:nvSpPr>
        <p:spPr bwMode="auto">
          <a:xfrm>
            <a:off x="1295400" y="2819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0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0</a:t>
            </a:r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4114800" y="30988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4117975" y="37084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9DF684-8E71-420A-A5E2-16F6132B73F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 a Modern System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15240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B3F870E-4992-4476-8D50-62907DF09CE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62335" y="1301750"/>
            <a:ext cx="1969129" cy="609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7028" y="2209800"/>
            <a:ext cx="2851842" cy="609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11721" y="2971800"/>
            <a:ext cx="3802455" cy="609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36414" y="3886200"/>
            <a:ext cx="4820970" cy="609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61107" y="4674915"/>
            <a:ext cx="5842314" cy="609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5800" y="5410200"/>
            <a:ext cx="6858000" cy="6096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8600" y="2063750"/>
            <a:ext cx="8610600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prstDash val="dash"/>
            <a:round/>
            <a:headEnd/>
            <a:tailEnd/>
          </a:ln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410200" y="1530350"/>
            <a:ext cx="609600" cy="10668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FC012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010400" y="4800600"/>
            <a:ext cx="609600" cy="10668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FC012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 rot="10800000">
            <a:off x="2057400" y="1454150"/>
            <a:ext cx="609600" cy="10668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FC012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 rot="10800000">
            <a:off x="609600" y="4648200"/>
            <a:ext cx="609600" cy="10668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FC012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781800" y="1628775"/>
            <a:ext cx="2402371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0" kern="0" dirty="0">
                <a:solidFill>
                  <a:srgbClr val="000066"/>
                </a:solidFill>
                <a:latin typeface="Calibri" charset="0"/>
              </a:rPr>
              <a:t>m</a:t>
            </a:r>
            <a:r>
              <a:rPr lang="en-US" b="1" i="0" kern="0" dirty="0" err="1">
                <a:solidFill>
                  <a:srgbClr val="000066"/>
                </a:solidFill>
                <a:latin typeface="Calibri" charset="0"/>
              </a:rPr>
              <a:t>anual</a:t>
            </a:r>
            <a:r>
              <a:rPr lang="en-US" b="1" i="0" kern="0" dirty="0">
                <a:solidFill>
                  <a:srgbClr val="000066"/>
                </a:solidFill>
                <a:latin typeface="Calibri" charset="0"/>
              </a:rPr>
              <a:t>/compiler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0" kern="0" dirty="0">
                <a:solidFill>
                  <a:srgbClr val="000066"/>
                </a:solidFill>
                <a:latin typeface="Calibri" charset="0"/>
              </a:rPr>
              <a:t>register spilling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28600" y="5334000"/>
            <a:ext cx="8610600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prstDash val="dash"/>
            <a:round/>
            <a:headEnd/>
            <a:tailEnd/>
          </a:ln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734998" y="4572000"/>
            <a:ext cx="1485202" cy="120032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0" kern="0" dirty="0">
                <a:solidFill>
                  <a:srgbClr val="000066"/>
                </a:solidFill>
                <a:latin typeface="Calibri" charset="0"/>
              </a:rPr>
              <a:t>automatic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0" kern="0" dirty="0">
                <a:solidFill>
                  <a:srgbClr val="000066"/>
                </a:solidFill>
                <a:latin typeface="Calibri" charset="0"/>
              </a:rPr>
              <a:t>demand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0" kern="0" dirty="0">
                <a:solidFill>
                  <a:srgbClr val="000066"/>
                </a:solidFill>
                <a:latin typeface="Calibri" charset="0"/>
              </a:rPr>
              <a:t>paging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7010400" y="2819400"/>
            <a:ext cx="1882775" cy="12001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0" kern="0" dirty="0">
                <a:solidFill>
                  <a:srgbClr val="000066"/>
                </a:solidFill>
                <a:latin typeface="Calibri" charset="0"/>
              </a:rPr>
              <a:t>Automatic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0" kern="0" dirty="0">
                <a:solidFill>
                  <a:srgbClr val="000066"/>
                </a:solidFill>
                <a:latin typeface="Calibri" charset="0"/>
              </a:rPr>
              <a:t>HW cache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0" kern="0" dirty="0">
                <a:solidFill>
                  <a:srgbClr val="000066"/>
                </a:solidFill>
                <a:latin typeface="Calibri" charset="0"/>
              </a:rPr>
              <a:t>management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9658" y="1265238"/>
            <a:ext cx="16667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Memory</a:t>
            </a:r>
          </a:p>
          <a:p>
            <a:pPr eaLnBrk="1" hangingPunct="1"/>
            <a:r>
              <a:rPr lang="en-US" sz="2400" b="1" dirty="0">
                <a:solidFill>
                  <a:srgbClr val="0000FF"/>
                </a:solidFill>
                <a:latin typeface="Calibri" charset="0"/>
              </a:rPr>
              <a:t>Abstraction</a:t>
            </a: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195396" y="2133600"/>
            <a:ext cx="457200" cy="3810000"/>
          </a:xfrm>
          <a:prstGeom prst="downArrow">
            <a:avLst>
              <a:gd name="adj1" fmla="val 44444"/>
              <a:gd name="adj2" fmla="val 41744"/>
            </a:avLst>
          </a:prstGeom>
          <a:solidFill>
            <a:srgbClr val="FC0128"/>
          </a:solidFill>
          <a:ln w="19050">
            <a:solidFill>
              <a:srgbClr val="FC0128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b="1" dirty="0">
                <a:latin typeface="Calibri" charset="0"/>
              </a:rPr>
              <a:t>Register File</a:t>
            </a: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b="1" dirty="0">
                <a:latin typeface="Calibri" charset="0"/>
              </a:rPr>
              <a:t>32 words, sub-</a:t>
            </a:r>
            <a:r>
              <a:rPr lang="en-US" sz="1600" b="1" dirty="0" err="1">
                <a:latin typeface="Calibri" charset="0"/>
              </a:rPr>
              <a:t>nsec</a:t>
            </a:r>
            <a:endParaRPr lang="en-US" sz="1600" b="1" dirty="0">
              <a:latin typeface="Calibri" charset="0"/>
            </a:endParaRP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endParaRPr lang="en-US" sz="1600" b="1" dirty="0">
              <a:latin typeface="Calibri" charset="0"/>
            </a:endParaRP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endParaRPr lang="en-US" sz="1600" b="1" dirty="0">
              <a:latin typeface="Calibri" charset="0"/>
            </a:endParaRP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b="1" dirty="0">
                <a:latin typeface="Calibri" charset="0"/>
              </a:rPr>
              <a:t>L1 cache</a:t>
            </a: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b="1" dirty="0">
                <a:latin typeface="Calibri" charset="0"/>
              </a:rPr>
              <a:t>~32 KB, ~</a:t>
            </a:r>
            <a:r>
              <a:rPr lang="en-US" sz="1600" b="1" dirty="0" err="1">
                <a:latin typeface="Calibri" charset="0"/>
              </a:rPr>
              <a:t>nsec</a:t>
            </a:r>
            <a:endParaRPr lang="en-US" sz="1600" b="1" dirty="0">
              <a:latin typeface="Calibri" charset="0"/>
            </a:endParaRP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endParaRPr lang="en-US" sz="1600" b="1" dirty="0">
              <a:latin typeface="Calibri" charset="0"/>
            </a:endParaRP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b="1" dirty="0">
                <a:latin typeface="Calibri" charset="0"/>
              </a:rPr>
              <a:t>L2 cache</a:t>
            </a: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b="1" dirty="0">
                <a:latin typeface="Calibri" charset="0"/>
              </a:rPr>
              <a:t>512 KB ~ 1MB, many </a:t>
            </a:r>
            <a:r>
              <a:rPr lang="en-US" sz="1600" b="1" dirty="0" err="1">
                <a:latin typeface="Calibri" charset="0"/>
              </a:rPr>
              <a:t>nsec</a:t>
            </a:r>
            <a:endParaRPr lang="en-US" sz="1600" b="1" dirty="0">
              <a:latin typeface="Calibri" charset="0"/>
            </a:endParaRP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endParaRPr lang="en-US" sz="1600" b="1" dirty="0">
              <a:latin typeface="Calibri" charset="0"/>
            </a:endParaRP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endParaRPr lang="en-US" sz="1600" b="1" dirty="0">
              <a:latin typeface="Calibri" charset="0"/>
            </a:endParaRP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b="1" dirty="0">
                <a:latin typeface="Calibri" charset="0"/>
              </a:rPr>
              <a:t>L3 cache, </a:t>
            </a: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b="1" dirty="0">
                <a:latin typeface="Calibri" charset="0"/>
              </a:rPr>
              <a:t>.....</a:t>
            </a: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endParaRPr lang="en-US" sz="1600" b="1" dirty="0">
              <a:latin typeface="Calibri" charset="0"/>
            </a:endParaRP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b="1" dirty="0">
                <a:latin typeface="Calibri" charset="0"/>
              </a:rPr>
              <a:t>Main memory (DRAM),  </a:t>
            </a: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b="1" dirty="0">
                <a:latin typeface="Calibri" charset="0"/>
              </a:rPr>
              <a:t>GB, ~100 </a:t>
            </a:r>
            <a:r>
              <a:rPr lang="en-US" sz="1600" b="1" dirty="0" err="1">
                <a:latin typeface="Calibri" charset="0"/>
              </a:rPr>
              <a:t>nsec</a:t>
            </a:r>
            <a:endParaRPr lang="en-US" sz="1600" b="1" dirty="0">
              <a:latin typeface="Calibri" charset="0"/>
            </a:endParaRP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endParaRPr lang="en-US" sz="1600" b="1" dirty="0">
              <a:latin typeface="Calibri" charset="0"/>
            </a:endParaRP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endParaRPr lang="en-US" sz="1600" b="1" dirty="0">
              <a:latin typeface="Calibri" charset="0"/>
            </a:endParaRPr>
          </a:p>
          <a:p>
            <a:pPr algn="ctr"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b="1" dirty="0">
                <a:latin typeface="Calibri" charset="0"/>
              </a:rPr>
              <a:t>Swap Disk 100 GB, ~10 </a:t>
            </a:r>
            <a:r>
              <a:rPr lang="en-US" sz="1600" b="1" dirty="0" err="1">
                <a:latin typeface="Calibri" charset="0"/>
              </a:rPr>
              <a:t>msec</a:t>
            </a:r>
            <a:r>
              <a:rPr lang="en-US" sz="1600" b="1" dirty="0">
                <a:latin typeface="Calibri" charset="0"/>
              </a:rPr>
              <a:t> (~10,000,000nsec)</a:t>
            </a:r>
          </a:p>
        </p:txBody>
      </p:sp>
    </p:spTree>
    <p:extLst>
      <p:ext uri="{BB962C8B-B14F-4D97-AF65-F5344CB8AC3E}">
        <p14:creationId xmlns:p14="http://schemas.microsoft.com/office/powerpoint/2010/main" val="1906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write-through (REF 1)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123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162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33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1676400" y="2771775"/>
            <a:ext cx="1736373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1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600" b="1" dirty="0">
                <a:latin typeface="Calibri" pitchFamily="34" charset="0"/>
              </a:rPr>
              <a:t>St 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600" b="1" dirty="0">
                <a:latin typeface="Calibri" pitchFamily="34" charset="0"/>
              </a:rPr>
              <a:t>St 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10  ]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4394200" y="3098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4927600" y="3098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4927600" y="3403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3962400" y="2641600"/>
            <a:ext cx="18272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4394200" y="37084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927600" y="3708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4927600" y="40132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78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71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</a:t>
            </a: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28</a:t>
            </a: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225</a:t>
            </a:r>
          </a:p>
        </p:txBody>
      </p:sp>
      <p:sp>
        <p:nvSpPr>
          <p:cNvPr id="26663" name="AutoShape 39"/>
          <p:cNvSpPr>
            <a:spLocks noChangeArrowheads="1"/>
          </p:cNvSpPr>
          <p:nvPr/>
        </p:nvSpPr>
        <p:spPr bwMode="auto">
          <a:xfrm>
            <a:off x="1295400" y="2819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1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0</a:t>
            </a:r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3581400" y="36576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4114800" y="30988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4117975" y="37084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4927600" y="3400425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4927600" y="3095625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78</a:t>
            </a:r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0C2CD1-AA0D-4BC5-B88D-17C84E6C59A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write-through (REF 2)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123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162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33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1676400" y="2771775"/>
            <a:ext cx="1736373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7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</a:p>
          <a:p>
            <a:r>
              <a:rPr lang="en-US" sz="1600" b="1" dirty="0">
                <a:latin typeface="Calibri" pitchFamily="34" charset="0"/>
              </a:rPr>
              <a:t>St 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600" b="1" dirty="0">
                <a:latin typeface="Calibri" pitchFamily="34" charset="0"/>
              </a:rPr>
              <a:t>St 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10  ]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4394200" y="3098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927600" y="3098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4927600" y="3403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3962400" y="2641600"/>
            <a:ext cx="18272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4394200" y="37084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4927600" y="3708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4927600" y="40132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78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71</a:t>
            </a: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28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225</a:t>
            </a:r>
          </a:p>
        </p:txBody>
      </p:sp>
      <p:sp>
        <p:nvSpPr>
          <p:cNvPr id="27687" name="AutoShape 39"/>
          <p:cNvSpPr>
            <a:spLocks noChangeArrowheads="1"/>
          </p:cNvSpPr>
          <p:nvPr/>
        </p:nvSpPr>
        <p:spPr bwMode="auto">
          <a:xfrm>
            <a:off x="1295400" y="3048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1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0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3581400" y="36576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4114800" y="30988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4117975" y="37084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4927600" y="3400425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4927600" y="3095625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78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F9B8B2-F49B-4414-9D1C-C2B5B5A188C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write-through (REF 2)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123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162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33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1676400" y="2771775"/>
            <a:ext cx="1736373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7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</a:p>
          <a:p>
            <a:r>
              <a:rPr lang="en-US" sz="1600" b="1" dirty="0">
                <a:latin typeface="Calibri" pitchFamily="34" charset="0"/>
              </a:rPr>
              <a:t>St 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600" b="1" dirty="0">
                <a:latin typeface="Calibri" pitchFamily="34" charset="0"/>
              </a:rPr>
              <a:t>St 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10  ]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4394200" y="3098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4927600" y="3098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4927600" y="3403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3962400" y="2641600"/>
            <a:ext cx="18272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4394200" y="37084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4927600" y="3708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4927600" y="40132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78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71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28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225</a:t>
            </a:r>
          </a:p>
        </p:txBody>
      </p:sp>
      <p:sp>
        <p:nvSpPr>
          <p:cNvPr id="28711" name="AutoShape 39"/>
          <p:cNvSpPr>
            <a:spLocks noChangeArrowheads="1"/>
          </p:cNvSpPr>
          <p:nvPr/>
        </p:nvSpPr>
        <p:spPr bwMode="auto">
          <a:xfrm>
            <a:off x="1295400" y="3048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2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0</a:t>
            </a: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3581400" y="29718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4114800" y="30988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4117975" y="37084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4927600" y="3400425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4927600" y="3095625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78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4924425" y="3711575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162</a:t>
            </a:r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4924425" y="4016375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B7F578-ECB2-49C9-B273-25EDDAD0600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write-through (REF 3)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123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162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33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1676400" y="2771775"/>
            <a:ext cx="1736373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600" b="1" dirty="0">
                <a:latin typeface="Calibri" pitchFamily="34" charset="0"/>
              </a:rPr>
              <a:t>St 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0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</a:p>
          <a:p>
            <a:r>
              <a:rPr lang="en-US" sz="1600" b="1" dirty="0">
                <a:latin typeface="Calibri" pitchFamily="34" charset="0"/>
              </a:rPr>
              <a:t>St 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10  ]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4394200" y="3098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927600" y="3098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927600" y="3403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3962400" y="2641600"/>
            <a:ext cx="18272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394200" y="37084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</a:t>
            </a: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4927600" y="3708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4927600" y="40132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78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71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</a:t>
            </a: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28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225</a:t>
            </a:r>
          </a:p>
        </p:txBody>
      </p:sp>
      <p:sp>
        <p:nvSpPr>
          <p:cNvPr id="29735" name="AutoShape 39"/>
          <p:cNvSpPr>
            <a:spLocks noChangeArrowheads="1"/>
          </p:cNvSpPr>
          <p:nvPr/>
        </p:nvSpPr>
        <p:spPr bwMode="auto">
          <a:xfrm>
            <a:off x="1295400" y="3314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2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0</a:t>
            </a: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3581400" y="29718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9738" name="Rectangle 42"/>
          <p:cNvSpPr>
            <a:spLocks noChangeArrowheads="1"/>
          </p:cNvSpPr>
          <p:nvPr/>
        </p:nvSpPr>
        <p:spPr bwMode="auto">
          <a:xfrm>
            <a:off x="4114800" y="30988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9739" name="Rectangle 43"/>
          <p:cNvSpPr>
            <a:spLocks noChangeArrowheads="1"/>
          </p:cNvSpPr>
          <p:nvPr/>
        </p:nvSpPr>
        <p:spPr bwMode="auto">
          <a:xfrm>
            <a:off x="4117975" y="37084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29740" name="Rectangle 44"/>
          <p:cNvSpPr>
            <a:spLocks noChangeArrowheads="1"/>
          </p:cNvSpPr>
          <p:nvPr/>
        </p:nvSpPr>
        <p:spPr bwMode="auto">
          <a:xfrm>
            <a:off x="4927600" y="3400425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29741" name="Rectangle 45"/>
          <p:cNvSpPr>
            <a:spLocks noChangeArrowheads="1"/>
          </p:cNvSpPr>
          <p:nvPr/>
        </p:nvSpPr>
        <p:spPr bwMode="auto">
          <a:xfrm>
            <a:off x="4927600" y="3095625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78</a:t>
            </a:r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4924425" y="3711575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162</a:t>
            </a:r>
          </a:p>
        </p:txBody>
      </p:sp>
      <p:sp>
        <p:nvSpPr>
          <p:cNvPr id="29744" name="Rectangle 48"/>
          <p:cNvSpPr>
            <a:spLocks noChangeArrowheads="1"/>
          </p:cNvSpPr>
          <p:nvPr/>
        </p:nvSpPr>
        <p:spPr bwMode="auto">
          <a:xfrm>
            <a:off x="4924425" y="4016375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29745" name="Rectangle 49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ABF918-E552-4C27-B230-B5CF4BF499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write-through (REF 3)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123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162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33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1676400" y="2771775"/>
            <a:ext cx="1736373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600" b="1" dirty="0">
                <a:latin typeface="Calibri" pitchFamily="34" charset="0"/>
              </a:rPr>
              <a:t>St 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0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</a:p>
          <a:p>
            <a:r>
              <a:rPr lang="en-US" sz="1600" b="1" dirty="0">
                <a:latin typeface="Calibri" pitchFamily="34" charset="0"/>
              </a:rPr>
              <a:t>St 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10  ]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4394200" y="3098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4927600" y="3098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4927600" y="3403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3962400" y="2641600"/>
            <a:ext cx="18272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4394200" y="37084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</a:t>
            </a: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4927600" y="3708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4927600" y="40132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71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</a:t>
            </a: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28</a:t>
            </a: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225</a:t>
            </a:r>
          </a:p>
        </p:txBody>
      </p:sp>
      <p:sp>
        <p:nvSpPr>
          <p:cNvPr id="30758" name="AutoShape 38"/>
          <p:cNvSpPr>
            <a:spLocks noChangeArrowheads="1"/>
          </p:cNvSpPr>
          <p:nvPr/>
        </p:nvSpPr>
        <p:spPr bwMode="auto">
          <a:xfrm>
            <a:off x="1295400" y="3314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2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1</a:t>
            </a: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3581400" y="35814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4114800" y="30988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30762" name="Rectangle 42"/>
          <p:cNvSpPr>
            <a:spLocks noChangeArrowheads="1"/>
          </p:cNvSpPr>
          <p:nvPr/>
        </p:nvSpPr>
        <p:spPr bwMode="auto">
          <a:xfrm>
            <a:off x="4117975" y="37084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4927600" y="3400425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0764" name="Rectangle 44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0765" name="Rectangle 45"/>
          <p:cNvSpPr>
            <a:spLocks noChangeArrowheads="1"/>
          </p:cNvSpPr>
          <p:nvPr/>
        </p:nvSpPr>
        <p:spPr bwMode="auto">
          <a:xfrm>
            <a:off x="4924425" y="3711575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162</a:t>
            </a:r>
          </a:p>
        </p:txBody>
      </p:sp>
      <p:sp>
        <p:nvSpPr>
          <p:cNvPr id="30766" name="Rectangle 46"/>
          <p:cNvSpPr>
            <a:spLocks noChangeArrowheads="1"/>
          </p:cNvSpPr>
          <p:nvPr/>
        </p:nvSpPr>
        <p:spPr bwMode="auto">
          <a:xfrm>
            <a:off x="4924425" y="4016375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30767" name="Rectangle 47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276600" y="3095625"/>
            <a:ext cx="2717800" cy="2619375"/>
            <a:chOff x="2064" y="1950"/>
            <a:chExt cx="1712" cy="1650"/>
          </a:xfrm>
        </p:grpSpPr>
        <p:sp>
          <p:nvSpPr>
            <p:cNvPr id="30773" name="Rectangle 49"/>
            <p:cNvSpPr>
              <a:spLocks noChangeArrowheads="1"/>
            </p:cNvSpPr>
            <p:nvPr/>
          </p:nvSpPr>
          <p:spPr bwMode="auto">
            <a:xfrm>
              <a:off x="3104" y="1950"/>
              <a:ext cx="672" cy="192"/>
            </a:xfrm>
            <a:prstGeom prst="rect">
              <a:avLst/>
            </a:prstGeom>
            <a:solidFill>
              <a:srgbClr val="0066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173</a:t>
              </a:r>
            </a:p>
          </p:txBody>
        </p:sp>
        <p:sp>
          <p:nvSpPr>
            <p:cNvPr id="30774" name="Line 50"/>
            <p:cNvSpPr>
              <a:spLocks noChangeShapeType="1"/>
            </p:cNvSpPr>
            <p:nvPr/>
          </p:nvSpPr>
          <p:spPr bwMode="auto">
            <a:xfrm flipV="1">
              <a:off x="2064" y="2064"/>
              <a:ext cx="1152" cy="15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867400" y="1600200"/>
            <a:ext cx="2209800" cy="1600200"/>
            <a:chOff x="3696" y="1008"/>
            <a:chExt cx="1392" cy="1008"/>
          </a:xfrm>
        </p:grpSpPr>
        <p:sp>
          <p:nvSpPr>
            <p:cNvPr id="30771" name="Rectangle 52"/>
            <p:cNvSpPr>
              <a:spLocks noChangeArrowheads="1"/>
            </p:cNvSpPr>
            <p:nvPr/>
          </p:nvSpPr>
          <p:spPr bwMode="auto">
            <a:xfrm>
              <a:off x="4416" y="1008"/>
              <a:ext cx="672" cy="192"/>
            </a:xfrm>
            <a:prstGeom prst="rect">
              <a:avLst/>
            </a:prstGeom>
            <a:solidFill>
              <a:srgbClr val="0066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173</a:t>
              </a:r>
            </a:p>
          </p:txBody>
        </p:sp>
        <p:sp>
          <p:nvSpPr>
            <p:cNvPr id="30772" name="Line 53"/>
            <p:cNvSpPr>
              <a:spLocks noChangeShapeType="1"/>
            </p:cNvSpPr>
            <p:nvPr/>
          </p:nvSpPr>
          <p:spPr bwMode="auto">
            <a:xfrm flipV="1">
              <a:off x="3696" y="1056"/>
              <a:ext cx="816" cy="9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20A3B8-A856-4FA6-945D-296D6E00F91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write-through (REF 4)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123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162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33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676400" y="2771775"/>
            <a:ext cx="1736373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600" b="1" dirty="0">
                <a:latin typeface="Calibri" pitchFamily="34" charset="0"/>
              </a:rPr>
              <a:t>St 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600" b="1" dirty="0">
                <a:latin typeface="Calibri" pitchFamily="34" charset="0"/>
              </a:rPr>
              <a:t>St 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5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10  ]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4394200" y="3098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4927600" y="3098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4927600" y="3403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3962400" y="2641600"/>
            <a:ext cx="18272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4394200" y="37084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4927600" y="3708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4927600" y="40132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71</a:t>
            </a:r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</a:t>
            </a:r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28</a:t>
            </a:r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225</a:t>
            </a:r>
          </a:p>
        </p:txBody>
      </p:sp>
      <p:sp>
        <p:nvSpPr>
          <p:cNvPr id="31783" name="AutoShape 39"/>
          <p:cNvSpPr>
            <a:spLocks noChangeArrowheads="1"/>
          </p:cNvSpPr>
          <p:nvPr/>
        </p:nvSpPr>
        <p:spPr bwMode="auto">
          <a:xfrm>
            <a:off x="1295400" y="3581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2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1</a:t>
            </a: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3581400" y="35814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4114800" y="30988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4117975" y="37084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31788" name="Rectangle 44"/>
          <p:cNvSpPr>
            <a:spLocks noChangeArrowheads="1"/>
          </p:cNvSpPr>
          <p:nvPr/>
        </p:nvSpPr>
        <p:spPr bwMode="auto">
          <a:xfrm>
            <a:off x="4927600" y="3400425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4927600" y="3095625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1791" name="Rectangle 47"/>
          <p:cNvSpPr>
            <a:spLocks noChangeArrowheads="1"/>
          </p:cNvSpPr>
          <p:nvPr/>
        </p:nvSpPr>
        <p:spPr bwMode="auto">
          <a:xfrm>
            <a:off x="4924425" y="3711575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162</a:t>
            </a:r>
          </a:p>
        </p:txBody>
      </p:sp>
      <p:sp>
        <p:nvSpPr>
          <p:cNvPr id="31792" name="Rectangle 48"/>
          <p:cNvSpPr>
            <a:spLocks noChangeArrowheads="1"/>
          </p:cNvSpPr>
          <p:nvPr/>
        </p:nvSpPr>
        <p:spPr bwMode="auto">
          <a:xfrm>
            <a:off x="4924425" y="4016375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31793" name="Rectangle 49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85AE57-3633-4741-94C6-C2408025099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write-through (REF 4)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123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162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33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676400" y="2771775"/>
            <a:ext cx="1736373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600" b="1" dirty="0">
                <a:latin typeface="Calibri" pitchFamily="34" charset="0"/>
              </a:rPr>
              <a:t>St 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600" b="1" dirty="0">
                <a:latin typeface="Calibri" pitchFamily="34" charset="0"/>
              </a:rPr>
              <a:t>St 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5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10  ]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4394200" y="3098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4927600" y="3098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4927600" y="3403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3962400" y="2641600"/>
            <a:ext cx="18272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4394200" y="37084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4927600" y="3708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4927600" y="40132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71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28</a:t>
            </a: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225</a:t>
            </a:r>
          </a:p>
        </p:txBody>
      </p:sp>
      <p:sp>
        <p:nvSpPr>
          <p:cNvPr id="32807" name="AutoShape 39"/>
          <p:cNvSpPr>
            <a:spLocks noChangeArrowheads="1"/>
          </p:cNvSpPr>
          <p:nvPr/>
        </p:nvSpPr>
        <p:spPr bwMode="auto">
          <a:xfrm>
            <a:off x="1295400" y="3581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3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1</a:t>
            </a: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3581400" y="29718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4114800" y="30988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32811" name="Rectangle 43"/>
          <p:cNvSpPr>
            <a:spLocks noChangeArrowheads="1"/>
          </p:cNvSpPr>
          <p:nvPr/>
        </p:nvSpPr>
        <p:spPr bwMode="auto">
          <a:xfrm>
            <a:off x="4117975" y="37084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32812" name="Rectangle 44"/>
          <p:cNvSpPr>
            <a:spLocks noChangeArrowheads="1"/>
          </p:cNvSpPr>
          <p:nvPr/>
        </p:nvSpPr>
        <p:spPr bwMode="auto">
          <a:xfrm>
            <a:off x="4927600" y="3400425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2813" name="Rectangle 45"/>
          <p:cNvSpPr>
            <a:spLocks noChangeArrowheads="1"/>
          </p:cNvSpPr>
          <p:nvPr/>
        </p:nvSpPr>
        <p:spPr bwMode="auto">
          <a:xfrm>
            <a:off x="4927600" y="3095625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2815" name="Rectangle 47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32816" name="Rectangle 48"/>
          <p:cNvSpPr>
            <a:spLocks noChangeArrowheads="1"/>
          </p:cNvSpPr>
          <p:nvPr/>
        </p:nvSpPr>
        <p:spPr bwMode="auto">
          <a:xfrm>
            <a:off x="4927600" y="4013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32817" name="Rectangle 49"/>
          <p:cNvSpPr>
            <a:spLocks noChangeArrowheads="1"/>
          </p:cNvSpPr>
          <p:nvPr/>
        </p:nvSpPr>
        <p:spPr bwMode="auto">
          <a:xfrm>
            <a:off x="4927600" y="3708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71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200400" y="4016375"/>
            <a:ext cx="2790825" cy="1393825"/>
            <a:chOff x="2016" y="2530"/>
            <a:chExt cx="1758" cy="878"/>
          </a:xfrm>
        </p:grpSpPr>
        <p:sp>
          <p:nvSpPr>
            <p:cNvPr id="32826" name="Rectangle 51"/>
            <p:cNvSpPr>
              <a:spLocks noChangeArrowheads="1"/>
            </p:cNvSpPr>
            <p:nvPr/>
          </p:nvSpPr>
          <p:spPr bwMode="auto">
            <a:xfrm>
              <a:off x="3102" y="2530"/>
              <a:ext cx="672" cy="192"/>
            </a:xfrm>
            <a:prstGeom prst="rect">
              <a:avLst/>
            </a:prstGeom>
            <a:solidFill>
              <a:srgbClr val="66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29</a:t>
              </a:r>
            </a:p>
          </p:txBody>
        </p:sp>
        <p:sp>
          <p:nvSpPr>
            <p:cNvPr id="32827" name="Line 52"/>
            <p:cNvSpPr>
              <a:spLocks noChangeShapeType="1"/>
            </p:cNvSpPr>
            <p:nvPr/>
          </p:nvSpPr>
          <p:spPr bwMode="auto">
            <a:xfrm flipV="1">
              <a:off x="2016" y="2640"/>
              <a:ext cx="1248" cy="76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5791200" y="3124200"/>
            <a:ext cx="2286000" cy="1066800"/>
            <a:chOff x="3648" y="1968"/>
            <a:chExt cx="1440" cy="672"/>
          </a:xfrm>
        </p:grpSpPr>
        <p:sp>
          <p:nvSpPr>
            <p:cNvPr id="32824" name="Rectangle 54"/>
            <p:cNvSpPr>
              <a:spLocks noChangeArrowheads="1"/>
            </p:cNvSpPr>
            <p:nvPr/>
          </p:nvSpPr>
          <p:spPr bwMode="auto">
            <a:xfrm>
              <a:off x="4416" y="1968"/>
              <a:ext cx="672" cy="192"/>
            </a:xfrm>
            <a:prstGeom prst="rect">
              <a:avLst/>
            </a:prstGeom>
            <a:solidFill>
              <a:srgbClr val="66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29</a:t>
              </a:r>
            </a:p>
          </p:txBody>
        </p:sp>
        <p:sp>
          <p:nvSpPr>
            <p:cNvPr id="32825" name="Line 55"/>
            <p:cNvSpPr>
              <a:spLocks noChangeShapeType="1"/>
            </p:cNvSpPr>
            <p:nvPr/>
          </p:nvSpPr>
          <p:spPr bwMode="auto">
            <a:xfrm flipV="1">
              <a:off x="3648" y="2064"/>
              <a:ext cx="864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5867400" y="2971800"/>
            <a:ext cx="1143000" cy="1143000"/>
            <a:chOff x="3696" y="1872"/>
            <a:chExt cx="720" cy="720"/>
          </a:xfrm>
        </p:grpSpPr>
        <p:sp>
          <p:nvSpPr>
            <p:cNvPr id="32822" name="Line 57"/>
            <p:cNvSpPr>
              <a:spLocks noChangeShapeType="1"/>
            </p:cNvSpPr>
            <p:nvPr/>
          </p:nvSpPr>
          <p:spPr bwMode="auto">
            <a:xfrm flipH="1">
              <a:off x="3696" y="1872"/>
              <a:ext cx="72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2823" name="Line 58"/>
            <p:cNvSpPr>
              <a:spLocks noChangeShapeType="1"/>
            </p:cNvSpPr>
            <p:nvPr/>
          </p:nvSpPr>
          <p:spPr bwMode="auto">
            <a:xfrm flipH="1">
              <a:off x="3696" y="2064"/>
              <a:ext cx="72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61" name="Slide Number Placeholder 6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9840C0-B953-4BE3-818F-E34D7C42137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write-through (REF 6)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162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33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676400" y="2771775"/>
            <a:ext cx="1736373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600" b="1" dirty="0">
                <a:latin typeface="Calibri" pitchFamily="34" charset="0"/>
              </a:rPr>
              <a:t>St 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600" b="1" dirty="0">
                <a:latin typeface="Calibri" pitchFamily="34" charset="0"/>
              </a:rPr>
              <a:t>St 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10</a:t>
            </a:r>
            <a:r>
              <a:rPr lang="en-US" sz="1600" b="1" dirty="0">
                <a:latin typeface="Calibri" pitchFamily="34" charset="0"/>
                <a:sym typeface="Symbol" charset="2"/>
              </a:rPr>
              <a:t>  ]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394200" y="3098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927600" y="3098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927600" y="3403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3962400" y="2641600"/>
            <a:ext cx="18272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4394200" y="37084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927600" y="3708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927600" y="40132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71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</a:t>
            </a:r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28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225</a:t>
            </a:r>
          </a:p>
        </p:txBody>
      </p:sp>
      <p:sp>
        <p:nvSpPr>
          <p:cNvPr id="33831" name="AutoShape 39"/>
          <p:cNvSpPr>
            <a:spLocks noChangeArrowheads="1"/>
          </p:cNvSpPr>
          <p:nvPr/>
        </p:nvSpPr>
        <p:spPr bwMode="auto">
          <a:xfrm>
            <a:off x="1295400" y="3810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3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1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3581400" y="29718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4114800" y="30988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33835" name="Rectangle 43"/>
          <p:cNvSpPr>
            <a:spLocks noChangeArrowheads="1"/>
          </p:cNvSpPr>
          <p:nvPr/>
        </p:nvSpPr>
        <p:spPr bwMode="auto">
          <a:xfrm>
            <a:off x="4117975" y="37084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4927600" y="3400425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4927600" y="3095625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33838" name="Rectangle 46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3839" name="Rectangle 47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4927600" y="4013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4927600" y="3708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71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762F51-4E58-4758-ACBE-F71E5D547FD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write-through (REF 6)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123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162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33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676400" y="2771775"/>
            <a:ext cx="1736373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600" b="1" dirty="0">
                <a:latin typeface="Calibri" pitchFamily="34" charset="0"/>
              </a:rPr>
              <a:t>St 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600" b="1" dirty="0">
                <a:latin typeface="Calibri" pitchFamily="34" charset="0"/>
              </a:rPr>
              <a:t>St 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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10</a:t>
            </a:r>
            <a:r>
              <a:rPr lang="en-US" sz="1600" b="1" dirty="0">
                <a:latin typeface="Calibri" pitchFamily="34" charset="0"/>
                <a:sym typeface="Symbol" charset="2"/>
              </a:rPr>
              <a:t>  ]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394200" y="3098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5</a:t>
            </a: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4927600" y="3098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4927600" y="3403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3962400" y="2641600"/>
            <a:ext cx="18272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4394200" y="37084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4927600" y="3708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927600" y="40132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71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173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28</a:t>
            </a:r>
          </a:p>
        </p:txBody>
      </p:sp>
      <p:sp>
        <p:nvSpPr>
          <p:cNvPr id="34853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34854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225</a:t>
            </a:r>
          </a:p>
        </p:txBody>
      </p:sp>
      <p:sp>
        <p:nvSpPr>
          <p:cNvPr id="34855" name="AutoShape 39"/>
          <p:cNvSpPr>
            <a:spLocks noChangeArrowheads="1"/>
          </p:cNvSpPr>
          <p:nvPr/>
        </p:nvSpPr>
        <p:spPr bwMode="auto">
          <a:xfrm>
            <a:off x="1295400" y="3810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4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1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3581400" y="36576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114800" y="30988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34859" name="Rectangle 43"/>
          <p:cNvSpPr>
            <a:spLocks noChangeArrowheads="1"/>
          </p:cNvSpPr>
          <p:nvPr/>
        </p:nvSpPr>
        <p:spPr bwMode="auto">
          <a:xfrm>
            <a:off x="4117975" y="3708400"/>
            <a:ext cx="273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34860" name="Rectangle 44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4861" name="Rectangle 45"/>
          <p:cNvSpPr>
            <a:spLocks noChangeArrowheads="1"/>
          </p:cNvSpPr>
          <p:nvPr/>
        </p:nvSpPr>
        <p:spPr bwMode="auto">
          <a:xfrm>
            <a:off x="4927600" y="4013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4927600" y="3708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4927600" y="30988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927600" y="34036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28</a:t>
            </a:r>
          </a:p>
        </p:txBody>
      </p:sp>
      <p:sp>
        <p:nvSpPr>
          <p:cNvPr id="34865" name="Rectangle 49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33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8CEF9C-AE92-4CD9-B5F6-45517B30390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How can we reduce the overhead?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447800"/>
            <a:ext cx="8001000" cy="4800600"/>
          </a:xfrm>
        </p:spPr>
        <p:txBody>
          <a:bodyPr/>
          <a:lstStyle/>
          <a:p>
            <a:pPr eaLnBrk="1" hangingPunct="1"/>
            <a:r>
              <a:rPr lang="en-US" dirty="0"/>
              <a:t>Have a small address.</a:t>
            </a:r>
          </a:p>
          <a:p>
            <a:pPr lvl="1" eaLnBrk="1" hangingPunct="1"/>
            <a:r>
              <a:rPr lang="en-US" dirty="0"/>
              <a:t>Impractical, and caches are supposed to be micro-architectural</a:t>
            </a:r>
          </a:p>
          <a:p>
            <a:pPr lvl="1" eaLnBrk="1" hangingPunct="1"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Cache bigger units than bytes</a:t>
            </a:r>
          </a:p>
          <a:p>
            <a:pPr lvl="1" eaLnBrk="1" hangingPunct="1"/>
            <a:r>
              <a:rPr lang="en-US" dirty="0"/>
              <a:t>Each block has a single tag, and blocks can be whatever size we choose.</a:t>
            </a:r>
          </a:p>
          <a:p>
            <a:pPr lvl="1" eaLnBrk="1" hangingPunct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15240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B78644-4440-4F6F-AE37-6B88CBC3D98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3848100" y="4114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3848100" y="4419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7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4381500" y="4419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3771900" y="46482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tag    data</a:t>
            </a: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4381500" y="4114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4381500" y="44196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170</a:t>
            </a:r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3086100" y="40386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3543300" y="4114800"/>
            <a:ext cx="304800" cy="990600"/>
            <a:chOff x="2496" y="1920"/>
            <a:chExt cx="192" cy="624"/>
          </a:xfrm>
        </p:grpSpPr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" name="Text Box 48"/>
            <p:cNvSpPr txBox="1">
              <a:spLocks noChangeArrowheads="1"/>
            </p:cNvSpPr>
            <p:nvPr/>
          </p:nvSpPr>
          <p:spPr bwMode="auto">
            <a:xfrm>
              <a:off x="2496" y="2256"/>
              <a:ext cx="16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0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25887" y="1015112"/>
            <a:ext cx="3810000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Calibri" pitchFamily="34" charset="0"/>
              </a:rPr>
              <a:t>Case 1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Block size: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bytes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2999" cy="838200"/>
          </a:xfrm>
        </p:spPr>
        <p:txBody>
          <a:bodyPr/>
          <a:lstStyle/>
          <a:p>
            <a:r>
              <a:rPr lang="en-US" dirty="0"/>
              <a:t>How increasing block size reduces overhead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54662" y="6491005"/>
            <a:ext cx="3581400" cy="4762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048000" y="1143000"/>
            <a:ext cx="2835602" cy="1066800"/>
            <a:chOff x="2667000" y="1600200"/>
            <a:chExt cx="2835602" cy="1066800"/>
          </a:xfrm>
        </p:grpSpPr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3026819" y="1600200"/>
              <a:ext cx="53340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Rectangle 27"/>
            <p:cNvSpPr>
              <a:spLocks noChangeArrowheads="1"/>
            </p:cNvSpPr>
            <p:nvPr/>
          </p:nvSpPr>
          <p:spPr bwMode="auto">
            <a:xfrm>
              <a:off x="3026819" y="1905000"/>
              <a:ext cx="53340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3560219" y="1905000"/>
              <a:ext cx="106680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" name="Text Box 29"/>
            <p:cNvSpPr txBox="1">
              <a:spLocks noChangeArrowheads="1"/>
            </p:cNvSpPr>
            <p:nvPr/>
          </p:nvSpPr>
          <p:spPr bwMode="auto">
            <a:xfrm>
              <a:off x="2667000" y="2205335"/>
              <a:ext cx="2835602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V  tag    data (block)</a:t>
              </a:r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3560219" y="1600200"/>
              <a:ext cx="1066800" cy="304800"/>
            </a:xfrm>
            <a:prstGeom prst="rect">
              <a:avLst/>
            </a:prstGeom>
            <a:solidFill>
              <a:srgbClr val="0033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74</a:t>
              </a:r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3560219" y="1905000"/>
              <a:ext cx="1066800" cy="30480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160</a:t>
              </a:r>
            </a:p>
          </p:txBody>
        </p:sp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2722019" y="1600200"/>
              <a:ext cx="304800" cy="990600"/>
              <a:chOff x="2496" y="1920"/>
              <a:chExt cx="192" cy="624"/>
            </a:xfrm>
          </p:grpSpPr>
          <p:sp>
            <p:nvSpPr>
              <p:cNvPr id="13" name="Rectangle 46"/>
              <p:cNvSpPr>
                <a:spLocks noChangeArrowheads="1"/>
              </p:cNvSpPr>
              <p:nvPr/>
            </p:nvSpPr>
            <p:spPr bwMode="auto">
              <a:xfrm>
                <a:off x="2544" y="1920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4" name="Rectangle 47"/>
              <p:cNvSpPr>
                <a:spLocks noChangeArrowheads="1"/>
              </p:cNvSpPr>
              <p:nvPr/>
            </p:nvSpPr>
            <p:spPr bwMode="auto">
              <a:xfrm>
                <a:off x="2544" y="2112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5" name="Text Box 48"/>
              <p:cNvSpPr txBox="1">
                <a:spLocks noChangeArrowheads="1"/>
              </p:cNvSpPr>
              <p:nvPr/>
            </p:nvSpPr>
            <p:spPr bwMode="auto">
              <a:xfrm>
                <a:off x="2496" y="2256"/>
                <a:ext cx="164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</a:p>
            </p:txBody>
          </p:sp>
        </p:grpSp>
      </p:grp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559402" y="14478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74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6559402" y="17526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110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559402" y="2057400"/>
            <a:ext cx="1066800" cy="3048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559402" y="23622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130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559402" y="2667000"/>
            <a:ext cx="1066800" cy="3048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140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6559402" y="29718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6559402" y="32766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160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6559402" y="35814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170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59402" y="38862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180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6559402" y="4191000"/>
            <a:ext cx="1066800" cy="304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190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6559402" y="44958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559402" y="4800600"/>
            <a:ext cx="1066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6559402" y="51054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220</a:t>
            </a:r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6559402" y="5410200"/>
            <a:ext cx="1066800" cy="3048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230</a:t>
            </a: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6559402" y="57150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240</a:t>
            </a:r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6559402" y="6019800"/>
            <a:ext cx="1066800" cy="30480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250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6172200" y="13716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6407002" y="9144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600" y="2133600"/>
            <a:ext cx="5943600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How many bits needed per tag?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= log</a:t>
            </a:r>
            <a:r>
              <a:rPr lang="en-US" baseline="-25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(number of blocks in memory) = log</a:t>
            </a:r>
            <a:r>
              <a:rPr lang="en-US" baseline="-25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(16)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= 4 bits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572517" y="3658024"/>
            <a:ext cx="3810000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Calibri" pitchFamily="34" charset="0"/>
              </a:rPr>
              <a:t>Case 2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Block size: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bytes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048000" y="3787773"/>
            <a:ext cx="3194909" cy="1066800"/>
            <a:chOff x="3103019" y="3787773"/>
            <a:chExt cx="3194909" cy="1066800"/>
          </a:xfrm>
        </p:grpSpPr>
        <p:grpSp>
          <p:nvGrpSpPr>
            <p:cNvPr id="39" name="Group 38"/>
            <p:cNvGrpSpPr/>
            <p:nvPr/>
          </p:nvGrpSpPr>
          <p:grpSpPr>
            <a:xfrm>
              <a:off x="3103019" y="3787773"/>
              <a:ext cx="3194909" cy="1066800"/>
              <a:chOff x="2722019" y="1600200"/>
              <a:chExt cx="3194909" cy="1066800"/>
            </a:xfrm>
          </p:grpSpPr>
          <p:sp>
            <p:nvSpPr>
              <p:cNvPr id="40" name="Rectangle 26"/>
              <p:cNvSpPr>
                <a:spLocks noChangeArrowheads="1"/>
              </p:cNvSpPr>
              <p:nvPr/>
            </p:nvSpPr>
            <p:spPr bwMode="auto">
              <a:xfrm>
                <a:off x="3026819" y="1600200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026819" y="1905000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3560219" y="1905000"/>
                <a:ext cx="1066800" cy="3048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3" name="Text Box 29"/>
              <p:cNvSpPr txBox="1">
                <a:spLocks noChangeArrowheads="1"/>
              </p:cNvSpPr>
              <p:nvPr/>
            </p:nvSpPr>
            <p:spPr bwMode="auto">
              <a:xfrm>
                <a:off x="2777038" y="2205335"/>
                <a:ext cx="3139890" cy="46166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V  tag      data (block)</a:t>
                </a:r>
              </a:p>
            </p:txBody>
          </p:sp>
          <p:sp>
            <p:nvSpPr>
              <p:cNvPr id="44" name="Rectangle 37"/>
              <p:cNvSpPr>
                <a:spLocks noChangeArrowheads="1"/>
              </p:cNvSpPr>
              <p:nvPr/>
            </p:nvSpPr>
            <p:spPr bwMode="auto">
              <a:xfrm>
                <a:off x="3560219" y="1600200"/>
                <a:ext cx="1066800" cy="304800"/>
              </a:xfrm>
              <a:prstGeom prst="rect">
                <a:avLst/>
              </a:prstGeom>
              <a:solidFill>
                <a:srgbClr val="0033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74</a:t>
                </a:r>
              </a:p>
            </p:txBody>
          </p:sp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3560219" y="1905000"/>
                <a:ext cx="1066800" cy="304800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160</a:t>
                </a:r>
              </a:p>
            </p:txBody>
          </p:sp>
          <p:grpSp>
            <p:nvGrpSpPr>
              <p:cNvPr id="46" name="Group 45"/>
              <p:cNvGrpSpPr>
                <a:grpSpLocks/>
              </p:cNvGrpSpPr>
              <p:nvPr/>
            </p:nvGrpSpPr>
            <p:grpSpPr bwMode="auto">
              <a:xfrm>
                <a:off x="2722019" y="1600200"/>
                <a:ext cx="304800" cy="990600"/>
                <a:chOff x="2496" y="1920"/>
                <a:chExt cx="192" cy="624"/>
              </a:xfrm>
            </p:grpSpPr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544" y="1920"/>
                  <a:ext cx="144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48" name="Rectangle 47"/>
                <p:cNvSpPr>
                  <a:spLocks noChangeArrowheads="1"/>
                </p:cNvSpPr>
                <p:nvPr/>
              </p:nvSpPr>
              <p:spPr bwMode="auto">
                <a:xfrm>
                  <a:off x="2544" y="2112"/>
                  <a:ext cx="144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4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496" y="2256"/>
                  <a:ext cx="164" cy="2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rgbClr val="000000"/>
                      </a:solidFill>
                      <a:latin typeface="Calibri" pitchFamily="34" charset="0"/>
                    </a:rPr>
                    <a:t> </a:t>
                  </a:r>
                </a:p>
              </p:txBody>
            </p:sp>
          </p:grpSp>
        </p:grpSp>
        <p:sp>
          <p:nvSpPr>
            <p:cNvPr id="50" name="Rectangle 37"/>
            <p:cNvSpPr>
              <a:spLocks noChangeArrowheads="1"/>
            </p:cNvSpPr>
            <p:nvPr/>
          </p:nvSpPr>
          <p:spPr bwMode="auto">
            <a:xfrm>
              <a:off x="5005574" y="3787773"/>
              <a:ext cx="1066800" cy="304800"/>
            </a:xfrm>
            <a:prstGeom prst="rect">
              <a:avLst/>
            </a:prstGeom>
            <a:solidFill>
              <a:srgbClr val="0066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110</a:t>
              </a:r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5005574" y="4090341"/>
              <a:ext cx="1066800" cy="304800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170</a:t>
              </a:r>
            </a:p>
          </p:txBody>
        </p:sp>
      </p:grp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304799" y="4754940"/>
            <a:ext cx="5832725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How many bits needed per tag?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= log</a:t>
            </a:r>
            <a:r>
              <a:rPr lang="en-US" baseline="-25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(number of blocks in memory) = log</a:t>
            </a:r>
            <a:r>
              <a:rPr lang="en-US" baseline="-25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(8)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= 3 bits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609600" y="5939135"/>
            <a:ext cx="5784998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  <a:latin typeface="Calibri" pitchFamily="34" charset="0"/>
              </a:rPr>
              <a:t>Keep more data per cache line</a:t>
            </a:r>
          </a:p>
        </p:txBody>
      </p:sp>
      <p:sp>
        <p:nvSpPr>
          <p:cNvPr id="61" name="Text Box 22"/>
          <p:cNvSpPr txBox="1">
            <a:spLocks noChangeArrowheads="1"/>
          </p:cNvSpPr>
          <p:nvPr/>
        </p:nvSpPr>
        <p:spPr bwMode="auto">
          <a:xfrm>
            <a:off x="7660878" y="1412617"/>
            <a:ext cx="523403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en-US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7626202" y="762000"/>
            <a:ext cx="809837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Block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Case1</a:t>
            </a:r>
          </a:p>
        </p:txBody>
      </p:sp>
      <p:sp>
        <p:nvSpPr>
          <p:cNvPr id="63" name="Text Box 36"/>
          <p:cNvSpPr txBox="1">
            <a:spLocks noChangeArrowheads="1"/>
          </p:cNvSpPr>
          <p:nvPr/>
        </p:nvSpPr>
        <p:spPr bwMode="auto">
          <a:xfrm>
            <a:off x="8382000" y="766294"/>
            <a:ext cx="809837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Block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Case2</a:t>
            </a:r>
          </a:p>
        </p:txBody>
      </p:sp>
      <p:sp>
        <p:nvSpPr>
          <p:cNvPr id="64" name="Text Box 22"/>
          <p:cNvSpPr txBox="1">
            <a:spLocks noChangeArrowheads="1"/>
          </p:cNvSpPr>
          <p:nvPr/>
        </p:nvSpPr>
        <p:spPr bwMode="auto">
          <a:xfrm>
            <a:off x="8405715" y="1423550"/>
            <a:ext cx="523403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0913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2" grpId="0"/>
      <p:bldP spid="53" grpId="0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130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160</a:t>
            </a: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180</a:t>
            </a:r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6157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220</a:t>
            </a:r>
          </a:p>
        </p:txBody>
      </p:sp>
      <p:sp>
        <p:nvSpPr>
          <p:cNvPr id="6158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240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4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0   ]</a:t>
            </a:r>
            <a:endParaRPr lang="en-US" sz="1600" b="1" dirty="0">
              <a:latin typeface="Calibri" pitchFamily="34" charset="0"/>
            </a:endParaRPr>
          </a:p>
          <a:p>
            <a:endParaRPr lang="en-US" sz="1600" b="1" dirty="0">
              <a:latin typeface="Calibri" pitchFamily="34" charset="0"/>
            </a:endParaRP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6163" name="Rectangle 18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164" name="Rectangle 19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165" name="Rectangle 20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166" name="Text Box 21"/>
          <p:cNvSpPr txBox="1">
            <a:spLocks noChangeArrowheads="1"/>
          </p:cNvSpPr>
          <p:nvPr/>
        </p:nvSpPr>
        <p:spPr bwMode="auto">
          <a:xfrm>
            <a:off x="4191000" y="25908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tag    data</a:t>
            </a:r>
          </a:p>
        </p:txBody>
      </p:sp>
      <p:sp>
        <p:nvSpPr>
          <p:cNvPr id="6167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168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169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170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171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6172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6173" name="Rectangle 28"/>
          <p:cNvSpPr>
            <a:spLocks noChangeArrowheads="1"/>
          </p:cNvSpPr>
          <p:nvPr/>
        </p:nvSpPr>
        <p:spPr bwMode="auto">
          <a:xfrm>
            <a:off x="4267200" y="3657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174" name="Rectangle 29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175" name="Rectangle 30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176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6177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6178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6179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170</a:t>
            </a:r>
          </a:p>
        </p:txBody>
      </p:sp>
      <p:sp>
        <p:nvSpPr>
          <p:cNvPr id="6180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190</a:t>
            </a:r>
          </a:p>
        </p:txBody>
      </p:sp>
      <p:sp>
        <p:nvSpPr>
          <p:cNvPr id="6181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6182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230</a:t>
            </a:r>
          </a:p>
        </p:txBody>
      </p:sp>
      <p:sp>
        <p:nvSpPr>
          <p:cNvPr id="6183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250</a:t>
            </a:r>
          </a:p>
        </p:txBody>
      </p:sp>
      <p:sp>
        <p:nvSpPr>
          <p:cNvPr id="612391" name="Text Box 39"/>
          <p:cNvSpPr txBox="1">
            <a:spLocks noChangeArrowheads="1"/>
          </p:cNvSpPr>
          <p:nvPr/>
        </p:nvSpPr>
        <p:spPr bwMode="auto">
          <a:xfrm>
            <a:off x="3886200" y="1524000"/>
            <a:ext cx="1944763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2 cache lines</a:t>
            </a:r>
          </a:p>
          <a:p>
            <a:r>
              <a:rPr lang="en-US" b="1" u="sng" dirty="0">
                <a:solidFill>
                  <a:srgbClr val="FF0000"/>
                </a:solidFill>
                <a:latin typeface="Calibri" pitchFamily="34" charset="0"/>
              </a:rPr>
              <a:t>3-bit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tag field</a:t>
            </a:r>
          </a:p>
          <a:p>
            <a:r>
              <a:rPr lang="en-US" b="1" u="sng" dirty="0">
                <a:solidFill>
                  <a:srgbClr val="FF0000"/>
                </a:solidFill>
                <a:latin typeface="Calibri" pitchFamily="34" charset="0"/>
              </a:rPr>
              <a:t>2-byte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block</a:t>
            </a:r>
          </a:p>
        </p:txBody>
      </p:sp>
      <p:sp>
        <p:nvSpPr>
          <p:cNvPr id="6185" name="Rectangle 40"/>
          <p:cNvSpPr>
            <a:spLocks noChangeArrowheads="1"/>
          </p:cNvSpPr>
          <p:nvPr/>
        </p:nvSpPr>
        <p:spPr bwMode="auto">
          <a:xfrm>
            <a:off x="4038600" y="30480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V</a:t>
            </a:r>
          </a:p>
        </p:txBody>
      </p:sp>
      <p:sp>
        <p:nvSpPr>
          <p:cNvPr id="6186" name="Rectangle 41"/>
          <p:cNvSpPr>
            <a:spLocks noChangeArrowheads="1"/>
          </p:cNvSpPr>
          <p:nvPr/>
        </p:nvSpPr>
        <p:spPr bwMode="auto">
          <a:xfrm>
            <a:off x="4038600" y="36576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V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546B64-1D15-4A4E-95E5-492E4BB9575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3642120" y="4531996"/>
            <a:ext cx="2393160" cy="1756408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400" b="1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lang="en-US" sz="1400" b="1" kern="0" dirty="0" smtClean="0">
                <a:solidFill>
                  <a:prstClr val="black"/>
                </a:solidFill>
                <a:latin typeface="Century Gothic"/>
                <a:cs typeface="+mn-cs"/>
              </a:rPr>
              <a:t>How many bits is each tag field?</a:t>
            </a:r>
            <a:endParaRPr kumimoji="0" lang="en-US" sz="1400" b="1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entury Gothic"/>
                <a:cs typeface="+mn-cs"/>
              </a:rPr>
              <a:t>1 bit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entury Gothic"/>
                <a:cs typeface="+mn-cs"/>
              </a:rPr>
              <a:t>2 bits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entury Gothic"/>
                <a:cs typeface="+mn-cs"/>
              </a:rPr>
              <a:t>3 bits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entury Gothic"/>
                <a:cs typeface="+mn-cs"/>
              </a:rPr>
              <a:t>4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91" grpId="0" autoUpdateAnimBg="0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130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160</a:t>
            </a: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180</a:t>
            </a:r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220</a:t>
            </a:r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240</a:t>
            </a:r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1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4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0   ]</a:t>
            </a:r>
            <a:endParaRPr lang="en-US" sz="1600" b="1" dirty="0">
              <a:latin typeface="Calibri" pitchFamily="34" charset="0"/>
            </a:endParaRPr>
          </a:p>
          <a:p>
            <a:endParaRPr lang="en-US" sz="1600" b="1" dirty="0">
              <a:latin typeface="Calibri" pitchFamily="34" charset="0"/>
            </a:endParaRPr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7186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7187" name="Rectangle 18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88" name="Rectangle 19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89" name="Rectangle 20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90" name="Text Box 21"/>
          <p:cNvSpPr txBox="1">
            <a:spLocks noChangeArrowheads="1"/>
          </p:cNvSpPr>
          <p:nvPr/>
        </p:nvSpPr>
        <p:spPr bwMode="auto">
          <a:xfrm>
            <a:off x="4191000" y="25908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tag    data</a:t>
            </a:r>
          </a:p>
        </p:txBody>
      </p:sp>
      <p:sp>
        <p:nvSpPr>
          <p:cNvPr id="7191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92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93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94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95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7196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7197" name="Rectangle 28"/>
          <p:cNvSpPr>
            <a:spLocks noChangeArrowheads="1"/>
          </p:cNvSpPr>
          <p:nvPr/>
        </p:nvSpPr>
        <p:spPr bwMode="auto">
          <a:xfrm>
            <a:off x="4267200" y="3657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98" name="Rectangle 29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99" name="Rectangle 30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00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7201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7202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7203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170</a:t>
            </a:r>
          </a:p>
        </p:txBody>
      </p:sp>
      <p:sp>
        <p:nvSpPr>
          <p:cNvPr id="7204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190</a:t>
            </a:r>
          </a:p>
        </p:txBody>
      </p:sp>
      <p:sp>
        <p:nvSpPr>
          <p:cNvPr id="7205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7206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230</a:t>
            </a:r>
          </a:p>
        </p:txBody>
      </p:sp>
      <p:sp>
        <p:nvSpPr>
          <p:cNvPr id="7207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250</a:t>
            </a:r>
          </a:p>
        </p:txBody>
      </p:sp>
      <p:sp>
        <p:nvSpPr>
          <p:cNvPr id="7208" name="AutoShape 39"/>
          <p:cNvSpPr>
            <a:spLocks noChangeArrowheads="1"/>
          </p:cNvSpPr>
          <p:nvPr/>
        </p:nvSpPr>
        <p:spPr bwMode="auto">
          <a:xfrm>
            <a:off x="1295400" y="2590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09" name="Rectangle 40"/>
          <p:cNvSpPr>
            <a:spLocks noChangeArrowheads="1"/>
          </p:cNvSpPr>
          <p:nvPr/>
        </p:nvSpPr>
        <p:spPr bwMode="auto">
          <a:xfrm>
            <a:off x="4038600" y="30480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7210" name="Rectangle 41"/>
          <p:cNvSpPr>
            <a:spLocks noChangeArrowheads="1"/>
          </p:cNvSpPr>
          <p:nvPr/>
        </p:nvSpPr>
        <p:spPr bwMode="auto">
          <a:xfrm>
            <a:off x="4038600" y="36576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22CD83-4822-405D-84CF-2C5E1C6F18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130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160</a:t>
            </a:r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180</a:t>
            </a:r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8205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220</a:t>
            </a:r>
          </a:p>
        </p:txBody>
      </p:sp>
      <p:sp>
        <p:nvSpPr>
          <p:cNvPr id="8206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240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1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5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4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0   ]</a:t>
            </a:r>
            <a:endParaRPr lang="en-US" sz="1600" b="1" dirty="0">
              <a:latin typeface="Calibri" pitchFamily="34" charset="0"/>
            </a:endParaRPr>
          </a:p>
          <a:p>
            <a:endParaRPr lang="en-US" sz="1600" b="1" dirty="0">
              <a:latin typeface="Calibri" pitchFamily="34" charset="0"/>
            </a:endParaRP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8211" name="Rectangle 18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212" name="Rectangle 19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213" name="Rectangle 20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4191000" y="25908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tag    data</a:t>
            </a:r>
          </a:p>
        </p:txBody>
      </p:sp>
      <p:sp>
        <p:nvSpPr>
          <p:cNvPr id="8215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216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217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218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219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8221" name="Rectangle 28"/>
          <p:cNvSpPr>
            <a:spLocks noChangeArrowheads="1"/>
          </p:cNvSpPr>
          <p:nvPr/>
        </p:nvSpPr>
        <p:spPr bwMode="auto">
          <a:xfrm>
            <a:off x="4267200" y="3657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222" name="Rectangle 29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223" name="Rectangle 30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224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8225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8226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8227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170</a:t>
            </a:r>
          </a:p>
        </p:txBody>
      </p:sp>
      <p:sp>
        <p:nvSpPr>
          <p:cNvPr id="8228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190</a:t>
            </a:r>
          </a:p>
        </p:txBody>
      </p:sp>
      <p:sp>
        <p:nvSpPr>
          <p:cNvPr id="8229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8230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230</a:t>
            </a:r>
          </a:p>
        </p:txBody>
      </p:sp>
      <p:sp>
        <p:nvSpPr>
          <p:cNvPr id="8231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250</a:t>
            </a:r>
          </a:p>
        </p:txBody>
      </p:sp>
      <p:sp>
        <p:nvSpPr>
          <p:cNvPr id="8232" name="AutoShape 39"/>
          <p:cNvSpPr>
            <a:spLocks noChangeArrowheads="1"/>
          </p:cNvSpPr>
          <p:nvPr/>
        </p:nvSpPr>
        <p:spPr bwMode="auto">
          <a:xfrm>
            <a:off x="1295400" y="2590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233" name="Rectangle 40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8234" name="Rectangle 41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8235" name="Rectangle 4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8236" name="Text Box 43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1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0</a:t>
            </a:r>
          </a:p>
        </p:txBody>
      </p:sp>
      <p:sp>
        <p:nvSpPr>
          <p:cNvPr id="8237" name="Text Box 44"/>
          <p:cNvSpPr txBox="1">
            <a:spLocks noChangeArrowheads="1"/>
          </p:cNvSpPr>
          <p:nvPr/>
        </p:nvSpPr>
        <p:spPr bwMode="auto">
          <a:xfrm>
            <a:off x="3505200" y="35814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962400" y="3429001"/>
            <a:ext cx="2501900" cy="1604963"/>
            <a:chOff x="2496" y="2160"/>
            <a:chExt cx="1576" cy="1011"/>
          </a:xfrm>
        </p:grpSpPr>
        <p:sp>
          <p:nvSpPr>
            <p:cNvPr id="8243" name="Text Box 46"/>
            <p:cNvSpPr txBox="1">
              <a:spLocks noChangeArrowheads="1"/>
            </p:cNvSpPr>
            <p:nvPr/>
          </p:nvSpPr>
          <p:spPr bwMode="auto">
            <a:xfrm>
              <a:off x="2496" y="2880"/>
              <a:ext cx="995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Calibri" pitchFamily="34" charset="0"/>
                </a:rPr>
                <a:t>Addr</a:t>
              </a:r>
              <a:r>
                <a:rPr lang="en-US" b="1" dirty="0">
                  <a:latin typeface="Calibri" pitchFamily="34" charset="0"/>
                </a:rPr>
                <a:t>: </a:t>
              </a:r>
              <a:r>
                <a:rPr lang="en-US" b="1" dirty="0">
                  <a:solidFill>
                    <a:srgbClr val="FF0000"/>
                  </a:solidFill>
                  <a:latin typeface="Calibri" pitchFamily="34" charset="0"/>
                </a:rPr>
                <a:t>000</a:t>
              </a:r>
              <a:r>
                <a:rPr lang="en-US" b="1" u="sng" dirty="0">
                  <a:solidFill>
                    <a:srgbClr val="3333FF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244" name="Line 47"/>
            <p:cNvSpPr>
              <a:spLocks noChangeShapeType="1"/>
            </p:cNvSpPr>
            <p:nvPr/>
          </p:nvSpPr>
          <p:spPr bwMode="auto">
            <a:xfrm flipH="1" flipV="1">
              <a:off x="2880" y="2160"/>
              <a:ext cx="336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8245" name="Freeform 48"/>
            <p:cNvSpPr>
              <a:spLocks/>
            </p:cNvSpPr>
            <p:nvPr/>
          </p:nvSpPr>
          <p:spPr bwMode="auto">
            <a:xfrm>
              <a:off x="3456" y="2256"/>
              <a:ext cx="616" cy="720"/>
            </a:xfrm>
            <a:custGeom>
              <a:avLst/>
              <a:gdLst>
                <a:gd name="T0" fmla="*/ 0 w 616"/>
                <a:gd name="T1" fmla="*/ 720 h 720"/>
                <a:gd name="T2" fmla="*/ 576 w 616"/>
                <a:gd name="T3" fmla="*/ 240 h 720"/>
                <a:gd name="T4" fmla="*/ 240 w 616"/>
                <a:gd name="T5" fmla="*/ 0 h 720"/>
                <a:gd name="T6" fmla="*/ 0 60000 65536"/>
                <a:gd name="T7" fmla="*/ 0 60000 65536"/>
                <a:gd name="T8" fmla="*/ 0 60000 65536"/>
                <a:gd name="T9" fmla="*/ 0 w 616"/>
                <a:gd name="T10" fmla="*/ 0 h 720"/>
                <a:gd name="T11" fmla="*/ 616 w 61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6" h="720">
                  <a:moveTo>
                    <a:pt x="0" y="720"/>
                  </a:moveTo>
                  <a:cubicBezTo>
                    <a:pt x="268" y="540"/>
                    <a:pt x="536" y="360"/>
                    <a:pt x="576" y="240"/>
                  </a:cubicBezTo>
                  <a:cubicBezTo>
                    <a:pt x="616" y="120"/>
                    <a:pt x="296" y="40"/>
                    <a:pt x="24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614449" name="Text Box 49"/>
          <p:cNvSpPr txBox="1">
            <a:spLocks noChangeArrowheads="1"/>
          </p:cNvSpPr>
          <p:nvPr/>
        </p:nvSpPr>
        <p:spPr bwMode="auto">
          <a:xfrm rot="-2303366">
            <a:off x="5467350" y="4211638"/>
            <a:ext cx="13081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block offset</a:t>
            </a:r>
          </a:p>
        </p:txBody>
      </p:sp>
      <p:sp>
        <p:nvSpPr>
          <p:cNvPr id="8240" name="Rectangle 50"/>
          <p:cNvSpPr>
            <a:spLocks noChangeArrowheads="1"/>
          </p:cNvSpPr>
          <p:nvPr/>
        </p:nvSpPr>
        <p:spPr bwMode="auto">
          <a:xfrm>
            <a:off x="4038600" y="30480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8241" name="Rectangle 51"/>
          <p:cNvSpPr>
            <a:spLocks noChangeArrowheads="1"/>
          </p:cNvSpPr>
          <p:nvPr/>
        </p:nvSpPr>
        <p:spPr bwMode="auto">
          <a:xfrm>
            <a:off x="4038600" y="36576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309680-E920-42C6-B381-FBB4899B647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222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130</a:t>
            </a: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150</a:t>
            </a: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160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180</a:t>
            </a:r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200</a:t>
            </a:r>
          </a:p>
        </p:txBody>
      </p:sp>
      <p:sp>
        <p:nvSpPr>
          <p:cNvPr id="9229" name="Rectangle 12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220</a:t>
            </a:r>
          </a:p>
        </p:txBody>
      </p:sp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240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</a:rPr>
              <a:t>15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Ld  R1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5</a:t>
            </a:r>
            <a:r>
              <a:rPr lang="en-US" sz="1600" b="1" dirty="0">
                <a:latin typeface="Calibri" pitchFamily="34" charset="0"/>
                <a:sym typeface="Symbol" charset="2"/>
              </a:rPr>
              <a:t>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1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R3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4   ]</a:t>
            </a:r>
            <a:endParaRPr lang="en-US" sz="1600" b="1" dirty="0">
              <a:latin typeface="Calibri" pitchFamily="34" charset="0"/>
            </a:endParaRPr>
          </a:p>
          <a:p>
            <a:r>
              <a:rPr lang="en-US" sz="1600" b="1" dirty="0">
                <a:latin typeface="Calibri" pitchFamily="34" charset="0"/>
              </a:rPr>
              <a:t>Ld  R2 </a:t>
            </a:r>
            <a:r>
              <a:rPr lang="en-US" sz="1600" b="1" dirty="0">
                <a:latin typeface="Calibri" pitchFamily="34" charset="0"/>
                <a:sym typeface="Symbol" charset="2"/>
              </a:rPr>
              <a:t> M[   0   ]</a:t>
            </a:r>
            <a:endParaRPr lang="en-US" sz="1600" b="1" dirty="0">
              <a:latin typeface="Calibri" pitchFamily="34" charset="0"/>
            </a:endParaRPr>
          </a:p>
          <a:p>
            <a:endParaRPr lang="en-US" sz="1600" b="1" dirty="0">
              <a:latin typeface="Calibri" pitchFamily="34" charset="0"/>
            </a:endParaRPr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Cache</a:t>
            </a: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Processor</a:t>
            </a: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9236" name="Rectangle 19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237" name="Rectangle 20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4191000" y="25908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tag    data</a:t>
            </a:r>
          </a:p>
        </p:txBody>
      </p:sp>
      <p:sp>
        <p:nvSpPr>
          <p:cNvPr id="9239" name="Rectangle 22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240" name="Rectangle 23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241" name="Rectangle 24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242" name="Rectangle 25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</a:rPr>
              <a:t>R3</a:t>
            </a:r>
          </a:p>
        </p:txBody>
      </p:sp>
      <p:sp>
        <p:nvSpPr>
          <p:cNvPr id="9244" name="Text Box 27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Memory</a:t>
            </a:r>
          </a:p>
        </p:txBody>
      </p:sp>
      <p:sp>
        <p:nvSpPr>
          <p:cNvPr id="9245" name="Rectangle 28"/>
          <p:cNvSpPr>
            <a:spLocks noChangeArrowheads="1"/>
          </p:cNvSpPr>
          <p:nvPr/>
        </p:nvSpPr>
        <p:spPr bwMode="auto">
          <a:xfrm>
            <a:off x="4267200" y="3657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246" name="Rectangle 29"/>
          <p:cNvSpPr>
            <a:spLocks noChangeArrowheads="1"/>
          </p:cNvSpPr>
          <p:nvPr/>
        </p:nvSpPr>
        <p:spPr bwMode="auto">
          <a:xfrm>
            <a:off x="4800600" y="3657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247" name="Rectangle 30"/>
          <p:cNvSpPr>
            <a:spLocks noChangeArrowheads="1"/>
          </p:cNvSpPr>
          <p:nvPr/>
        </p:nvSpPr>
        <p:spPr bwMode="auto">
          <a:xfrm>
            <a:off x="4800600" y="3962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248" name="Rectangle 3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9249" name="Rectangle 32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120</a:t>
            </a:r>
          </a:p>
        </p:txBody>
      </p:sp>
      <p:sp>
        <p:nvSpPr>
          <p:cNvPr id="9250" name="Rectangle 33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140</a:t>
            </a:r>
          </a:p>
        </p:txBody>
      </p:sp>
      <p:sp>
        <p:nvSpPr>
          <p:cNvPr id="9251" name="Rectangle 34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170</a:t>
            </a:r>
          </a:p>
        </p:txBody>
      </p:sp>
      <p:sp>
        <p:nvSpPr>
          <p:cNvPr id="9252" name="Rectangle 3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190</a:t>
            </a:r>
          </a:p>
        </p:txBody>
      </p:sp>
      <p:sp>
        <p:nvSpPr>
          <p:cNvPr id="9253" name="Rectangle 36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210</a:t>
            </a:r>
          </a:p>
        </p:txBody>
      </p:sp>
      <p:sp>
        <p:nvSpPr>
          <p:cNvPr id="9254" name="Rectangle 37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230</a:t>
            </a:r>
          </a:p>
        </p:txBody>
      </p:sp>
      <p:sp>
        <p:nvSpPr>
          <p:cNvPr id="9255" name="Rectangle 38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250</a:t>
            </a:r>
          </a:p>
        </p:txBody>
      </p:sp>
      <p:sp>
        <p:nvSpPr>
          <p:cNvPr id="9256" name="AutoShape 39"/>
          <p:cNvSpPr>
            <a:spLocks noChangeArrowheads="1"/>
          </p:cNvSpPr>
          <p:nvPr/>
        </p:nvSpPr>
        <p:spPr bwMode="auto">
          <a:xfrm>
            <a:off x="1295400" y="2819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257" name="Rectangle 40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100</a:t>
            </a:r>
          </a:p>
        </p:txBody>
      </p:sp>
      <p:sp>
        <p:nvSpPr>
          <p:cNvPr id="9258" name="Rectangle 41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9259" name="Rectangle 4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110</a:t>
            </a:r>
          </a:p>
        </p:txBody>
      </p:sp>
      <p:sp>
        <p:nvSpPr>
          <p:cNvPr id="9260" name="Text Box 43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Misses:   1</a:t>
            </a:r>
          </a:p>
          <a:p>
            <a:r>
              <a:rPr lang="en-US" b="1" dirty="0">
                <a:latin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      0</a:t>
            </a:r>
          </a:p>
        </p:txBody>
      </p:sp>
      <p:sp>
        <p:nvSpPr>
          <p:cNvPr id="9261" name="Text Box 44"/>
          <p:cNvSpPr txBox="1">
            <a:spLocks noChangeArrowheads="1"/>
          </p:cNvSpPr>
          <p:nvPr/>
        </p:nvSpPr>
        <p:spPr bwMode="auto">
          <a:xfrm>
            <a:off x="3505200" y="35814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lru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9262" name="Rectangle 45"/>
          <p:cNvSpPr>
            <a:spLocks noChangeArrowheads="1"/>
          </p:cNvSpPr>
          <p:nvPr/>
        </p:nvSpPr>
        <p:spPr bwMode="auto">
          <a:xfrm>
            <a:off x="4038600" y="30480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9263" name="Rectangle 46"/>
          <p:cNvSpPr>
            <a:spLocks noChangeArrowheads="1"/>
          </p:cNvSpPr>
          <p:nvPr/>
        </p:nvSpPr>
        <p:spPr bwMode="auto">
          <a:xfrm>
            <a:off x="4038600" y="36576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41C713-1338-4B00-B787-3480F9302EF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6759</TotalTime>
  <Words>3575</Words>
  <Application>Microsoft Office PowerPoint</Application>
  <PresentationFormat>全屏显示(4:3)</PresentationFormat>
  <Paragraphs>1759</Paragraphs>
  <Slides>38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ＭＳ Ｐゴシック</vt:lpstr>
      <vt:lpstr>Arial</vt:lpstr>
      <vt:lpstr>Arial Narrow</vt:lpstr>
      <vt:lpstr>Calibri</vt:lpstr>
      <vt:lpstr>Century Gothic</vt:lpstr>
      <vt:lpstr>Symbol</vt:lpstr>
      <vt:lpstr>Times New Roman</vt:lpstr>
      <vt:lpstr>Verdana</vt:lpstr>
      <vt:lpstr>Wingdings</vt:lpstr>
      <vt:lpstr>Binary Decision Diagrams</vt:lpstr>
      <vt:lpstr>2_Binary Decision Diagrams</vt:lpstr>
      <vt:lpstr>1_Binary Decision Diagrams</vt:lpstr>
      <vt:lpstr>18. Cache organization:  Block Size &amp; Writes</vt:lpstr>
      <vt:lpstr>Memory Technology Design Space</vt:lpstr>
      <vt:lpstr>Memory in a Modern System </vt:lpstr>
      <vt:lpstr>How can we reduce the overhead?</vt:lpstr>
      <vt:lpstr>How increasing block size reduces overhead</vt:lpstr>
      <vt:lpstr>Block size for caches</vt:lpstr>
      <vt:lpstr>Block size for caches</vt:lpstr>
      <vt:lpstr>Block size for caches</vt:lpstr>
      <vt:lpstr>Block size for caches</vt:lpstr>
      <vt:lpstr>Block size for caches</vt:lpstr>
      <vt:lpstr>Block size for caches</vt:lpstr>
      <vt:lpstr>Block size for caches</vt:lpstr>
      <vt:lpstr>Block size for caches</vt:lpstr>
      <vt:lpstr>Block size for caches</vt:lpstr>
      <vt:lpstr>Block size for caches</vt:lpstr>
      <vt:lpstr>Block size for caches</vt:lpstr>
      <vt:lpstr>Spatial Locality</vt:lpstr>
      <vt:lpstr>Spatial Locality</vt:lpstr>
      <vt:lpstr>Spatial Locality</vt:lpstr>
      <vt:lpstr>Spatial Locality</vt:lpstr>
      <vt:lpstr>Basic Cache organization</vt:lpstr>
      <vt:lpstr>Practice Problem– Compute the register and cache state after executing the instruction sequence </vt:lpstr>
      <vt:lpstr>Solution to Practice Problem</vt:lpstr>
      <vt:lpstr>Solution to Practice Problem</vt:lpstr>
      <vt:lpstr>Class Problem 1</vt:lpstr>
      <vt:lpstr>Class Problem 1</vt:lpstr>
      <vt:lpstr>What about stores?</vt:lpstr>
      <vt:lpstr>Handling stores (write-through)</vt:lpstr>
      <vt:lpstr>write-through (REF 1)</vt:lpstr>
      <vt:lpstr>write-through (REF 1)</vt:lpstr>
      <vt:lpstr>write-through (REF 2)</vt:lpstr>
      <vt:lpstr>write-through (REF 2)</vt:lpstr>
      <vt:lpstr>write-through (REF 3)</vt:lpstr>
      <vt:lpstr>write-through (REF 3)</vt:lpstr>
      <vt:lpstr>write-through (REF 4)</vt:lpstr>
      <vt:lpstr>write-through (REF 4)</vt:lpstr>
      <vt:lpstr>write-through (REF 6)</vt:lpstr>
      <vt:lpstr>write-through (REF 6)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370 lecture #1, W05</dc:title>
  <dc:subject>Course Overview</dc:subject>
  <dc:creator>Marios Papaefthymiou</dc:creator>
  <cp:lastModifiedBy>China</cp:lastModifiedBy>
  <cp:revision>355</cp:revision>
  <cp:lastPrinted>2019-06-10T02:00:23Z</cp:lastPrinted>
  <dcterms:created xsi:type="dcterms:W3CDTF">2000-12-30T19:45:20Z</dcterms:created>
  <dcterms:modified xsi:type="dcterms:W3CDTF">2020-11-05T08:09:30Z</dcterms:modified>
</cp:coreProperties>
</file>