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8.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4321" r:id="rId2"/>
    <p:sldMasterId id="2147484334" r:id="rId3"/>
    <p:sldMasterId id="2147484340" r:id="rId4"/>
    <p:sldMasterId id="2147484346" r:id="rId5"/>
    <p:sldMasterId id="2147484352" r:id="rId6"/>
    <p:sldMasterId id="2147484357" r:id="rId7"/>
    <p:sldMasterId id="2147484362" r:id="rId8"/>
    <p:sldMasterId id="2147484367" r:id="rId9"/>
  </p:sldMasterIdLst>
  <p:notesMasterIdLst>
    <p:notesMasterId r:id="rId64"/>
  </p:notesMasterIdLst>
  <p:handoutMasterIdLst>
    <p:handoutMasterId r:id="rId65"/>
  </p:handoutMasterIdLst>
  <p:sldIdLst>
    <p:sldId id="512" r:id="rId10"/>
    <p:sldId id="619" r:id="rId11"/>
    <p:sldId id="620" r:id="rId12"/>
    <p:sldId id="621" r:id="rId13"/>
    <p:sldId id="622" r:id="rId14"/>
    <p:sldId id="623" r:id="rId15"/>
    <p:sldId id="624" r:id="rId16"/>
    <p:sldId id="625" r:id="rId17"/>
    <p:sldId id="626" r:id="rId18"/>
    <p:sldId id="627" r:id="rId19"/>
    <p:sldId id="628" r:id="rId20"/>
    <p:sldId id="629" r:id="rId21"/>
    <p:sldId id="630" r:id="rId22"/>
    <p:sldId id="631" r:id="rId23"/>
    <p:sldId id="632" r:id="rId24"/>
    <p:sldId id="597" r:id="rId25"/>
    <p:sldId id="598" r:id="rId26"/>
    <p:sldId id="599" r:id="rId27"/>
    <p:sldId id="600" r:id="rId28"/>
    <p:sldId id="601" r:id="rId29"/>
    <p:sldId id="548" r:id="rId30"/>
    <p:sldId id="593" r:id="rId31"/>
    <p:sldId id="555" r:id="rId32"/>
    <p:sldId id="556" r:id="rId33"/>
    <p:sldId id="557" r:id="rId34"/>
    <p:sldId id="558" r:id="rId35"/>
    <p:sldId id="559" r:id="rId36"/>
    <p:sldId id="560" r:id="rId37"/>
    <p:sldId id="561" r:id="rId38"/>
    <p:sldId id="562" r:id="rId39"/>
    <p:sldId id="563" r:id="rId40"/>
    <p:sldId id="564" r:id="rId41"/>
    <p:sldId id="565" r:id="rId42"/>
    <p:sldId id="566" r:id="rId43"/>
    <p:sldId id="567" r:id="rId44"/>
    <p:sldId id="568" r:id="rId45"/>
    <p:sldId id="569" r:id="rId46"/>
    <p:sldId id="570" r:id="rId47"/>
    <p:sldId id="571" r:id="rId48"/>
    <p:sldId id="572" r:id="rId49"/>
    <p:sldId id="573" r:id="rId50"/>
    <p:sldId id="574" r:id="rId51"/>
    <p:sldId id="575" r:id="rId52"/>
    <p:sldId id="576" r:id="rId53"/>
    <p:sldId id="577" r:id="rId54"/>
    <p:sldId id="578" r:id="rId55"/>
    <p:sldId id="579" r:id="rId56"/>
    <p:sldId id="580" r:id="rId57"/>
    <p:sldId id="581" r:id="rId58"/>
    <p:sldId id="582" r:id="rId59"/>
    <p:sldId id="583" r:id="rId60"/>
    <p:sldId id="584" r:id="rId61"/>
    <p:sldId id="585" r:id="rId62"/>
    <p:sldId id="586" r:id="rId6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6"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6"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6"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6"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6" charset="0"/>
        <a:ea typeface="+mn-ea"/>
        <a:cs typeface="Arial" charset="0"/>
      </a:defRPr>
    </a:lvl5pPr>
    <a:lvl6pPr marL="2286000" algn="l" defTabSz="914400" rtl="0" eaLnBrk="1" latinLnBrk="0" hangingPunct="1">
      <a:defRPr sz="2400" kern="1200">
        <a:solidFill>
          <a:schemeClr val="tx1"/>
        </a:solidFill>
        <a:latin typeface="Times New Roman" pitchFamily="16" charset="0"/>
        <a:ea typeface="+mn-ea"/>
        <a:cs typeface="Arial" charset="0"/>
      </a:defRPr>
    </a:lvl6pPr>
    <a:lvl7pPr marL="2743200" algn="l" defTabSz="914400" rtl="0" eaLnBrk="1" latinLnBrk="0" hangingPunct="1">
      <a:defRPr sz="2400" kern="1200">
        <a:solidFill>
          <a:schemeClr val="tx1"/>
        </a:solidFill>
        <a:latin typeface="Times New Roman" pitchFamily="16" charset="0"/>
        <a:ea typeface="+mn-ea"/>
        <a:cs typeface="Arial" charset="0"/>
      </a:defRPr>
    </a:lvl7pPr>
    <a:lvl8pPr marL="3200400" algn="l" defTabSz="914400" rtl="0" eaLnBrk="1" latinLnBrk="0" hangingPunct="1">
      <a:defRPr sz="2400" kern="1200">
        <a:solidFill>
          <a:schemeClr val="tx1"/>
        </a:solidFill>
        <a:latin typeface="Times New Roman" pitchFamily="16" charset="0"/>
        <a:ea typeface="+mn-ea"/>
        <a:cs typeface="Arial" charset="0"/>
      </a:defRPr>
    </a:lvl8pPr>
    <a:lvl9pPr marL="3657600" algn="l" defTabSz="914400" rtl="0" eaLnBrk="1" latinLnBrk="0" hangingPunct="1">
      <a:defRPr sz="2400" kern="1200">
        <a:solidFill>
          <a:schemeClr val="tx1"/>
        </a:solidFill>
        <a:latin typeface="Times New Roman" pitchFamily="16"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6600"/>
    <a:srgbClr val="000000"/>
    <a:srgbClr val="0000FF"/>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2" autoAdjust="0"/>
    <p:restoredTop sz="94534" autoAdjust="0"/>
  </p:normalViewPr>
  <p:slideViewPr>
    <p:cSldViewPr>
      <p:cViewPr varScale="1">
        <p:scale>
          <a:sx n="108" d="100"/>
          <a:sy n="108" d="100"/>
        </p:scale>
        <p:origin x="15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2" d="100"/>
        <a:sy n="122" d="100"/>
      </p:scale>
      <p:origin x="0" y="0"/>
    </p:cViewPr>
  </p:sorterViewPr>
  <p:notesViewPr>
    <p:cSldViewPr>
      <p:cViewPr varScale="1">
        <p:scale>
          <a:sx n="84" d="100"/>
          <a:sy n="84" d="100"/>
        </p:scale>
        <p:origin x="-278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71" tIns="48337" rIns="96671" bIns="48337" numCol="1" anchor="t" anchorCtr="0" compatLnSpc="1">
            <a:prstTxWarp prst="textNoShape">
              <a:avLst/>
            </a:prstTxWarp>
          </a:bodyPr>
          <a:lstStyle>
            <a:lvl1pPr defTabSz="966548">
              <a:defRPr sz="1200">
                <a:latin typeface="Times New Roman" pitchFamily="18" charset="0"/>
                <a:cs typeface="+mn-cs"/>
              </a:defRPr>
            </a:lvl1pPr>
          </a:lstStyle>
          <a:p>
            <a:pPr>
              <a:defRPr/>
            </a:pPr>
            <a:endParaRPr lang="en-US" dirty="0">
              <a:latin typeface="Calibri" pitchFamily="34" charset="0"/>
            </a:endParaRPr>
          </a:p>
        </p:txBody>
      </p:sp>
      <p:sp>
        <p:nvSpPr>
          <p:cNvPr id="26627"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71" tIns="48337" rIns="96671" bIns="48337" numCol="1" anchor="t" anchorCtr="0" compatLnSpc="1">
            <a:prstTxWarp prst="textNoShape">
              <a:avLst/>
            </a:prstTxWarp>
          </a:bodyPr>
          <a:lstStyle>
            <a:lvl1pPr algn="r" defTabSz="966548">
              <a:defRPr sz="1200">
                <a:latin typeface="Times New Roman" pitchFamily="18" charset="0"/>
                <a:cs typeface="+mn-cs"/>
              </a:defRPr>
            </a:lvl1pPr>
          </a:lstStyle>
          <a:p>
            <a:pPr>
              <a:defRPr/>
            </a:pPr>
            <a:endParaRPr lang="en-US" dirty="0">
              <a:latin typeface="Calibri" pitchFamily="34" charset="0"/>
            </a:endParaRPr>
          </a:p>
        </p:txBody>
      </p:sp>
      <p:sp>
        <p:nvSpPr>
          <p:cNvPr id="26628"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71" tIns="48337" rIns="96671" bIns="48337" numCol="1" anchor="b" anchorCtr="0" compatLnSpc="1">
            <a:prstTxWarp prst="textNoShape">
              <a:avLst/>
            </a:prstTxWarp>
          </a:bodyPr>
          <a:lstStyle>
            <a:lvl1pPr defTabSz="966548">
              <a:defRPr sz="1200">
                <a:latin typeface="Times New Roman" pitchFamily="18" charset="0"/>
                <a:cs typeface="+mn-cs"/>
              </a:defRPr>
            </a:lvl1pPr>
          </a:lstStyle>
          <a:p>
            <a:pPr>
              <a:defRPr/>
            </a:pPr>
            <a:endParaRPr lang="en-US" dirty="0">
              <a:latin typeface="Calibri" pitchFamily="34" charset="0"/>
            </a:endParaRPr>
          </a:p>
        </p:txBody>
      </p:sp>
      <p:sp>
        <p:nvSpPr>
          <p:cNvPr id="26629"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71" tIns="48337" rIns="96671" bIns="48337" numCol="1" anchor="b" anchorCtr="0" compatLnSpc="1">
            <a:prstTxWarp prst="textNoShape">
              <a:avLst/>
            </a:prstTxWarp>
          </a:bodyPr>
          <a:lstStyle>
            <a:lvl1pPr algn="r" defTabSz="966548">
              <a:defRPr sz="1200">
                <a:latin typeface="Times New Roman" pitchFamily="18" charset="0"/>
                <a:cs typeface="+mn-cs"/>
              </a:defRPr>
            </a:lvl1pPr>
          </a:lstStyle>
          <a:p>
            <a:pPr>
              <a:defRPr/>
            </a:pPr>
            <a:fld id="{58CB0FD6-67A6-4DE4-8886-E614D700DF03}"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3791655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92463" cy="473075"/>
          </a:xfrm>
          <a:prstGeom prst="rect">
            <a:avLst/>
          </a:prstGeom>
          <a:noFill/>
          <a:ln w="9525">
            <a:noFill/>
            <a:miter lim="800000"/>
            <a:headEnd/>
            <a:tailEnd/>
          </a:ln>
          <a:effectLst/>
        </p:spPr>
        <p:txBody>
          <a:bodyPr vert="horz" wrap="square" lIns="95055" tIns="47528" rIns="95055" bIns="47528" numCol="1" anchor="t" anchorCtr="0" compatLnSpc="1">
            <a:prstTxWarp prst="textNoShape">
              <a:avLst/>
            </a:prstTxWarp>
          </a:bodyPr>
          <a:lstStyle>
            <a:lvl1pPr defTabSz="950677">
              <a:defRPr sz="1200">
                <a:latin typeface="Calibri" pitchFamily="34" charset="0"/>
                <a:cs typeface="+mn-cs"/>
              </a:defRPr>
            </a:lvl1pPr>
          </a:lstStyle>
          <a:p>
            <a:pPr>
              <a:defRPr/>
            </a:pPr>
            <a:endParaRPr lang="en-US" dirty="0"/>
          </a:p>
        </p:txBody>
      </p:sp>
      <p:sp>
        <p:nvSpPr>
          <p:cNvPr id="55299" name="Rectangle 3"/>
          <p:cNvSpPr>
            <a:spLocks noGrp="1" noChangeArrowheads="1"/>
          </p:cNvSpPr>
          <p:nvPr>
            <p:ph type="dt" idx="1"/>
          </p:nvPr>
        </p:nvSpPr>
        <p:spPr bwMode="auto">
          <a:xfrm>
            <a:off x="4149725" y="0"/>
            <a:ext cx="3192463" cy="473075"/>
          </a:xfrm>
          <a:prstGeom prst="rect">
            <a:avLst/>
          </a:prstGeom>
          <a:noFill/>
          <a:ln w="9525">
            <a:noFill/>
            <a:miter lim="800000"/>
            <a:headEnd/>
            <a:tailEnd/>
          </a:ln>
          <a:effectLst/>
        </p:spPr>
        <p:txBody>
          <a:bodyPr vert="horz" wrap="square" lIns="95055" tIns="47528" rIns="95055" bIns="47528" numCol="1" anchor="t" anchorCtr="0" compatLnSpc="1">
            <a:prstTxWarp prst="textNoShape">
              <a:avLst/>
            </a:prstTxWarp>
          </a:bodyPr>
          <a:lstStyle>
            <a:lvl1pPr algn="r" defTabSz="950677">
              <a:defRPr sz="1200">
                <a:latin typeface="Calibri" pitchFamily="34" charset="0"/>
                <a:cs typeface="+mn-cs"/>
              </a:defRPr>
            </a:lvl1pPr>
          </a:lstStyle>
          <a:p>
            <a:pPr>
              <a:defRPr/>
            </a:pPr>
            <a:endParaRPr lang="en-US" dirty="0"/>
          </a:p>
        </p:txBody>
      </p:sp>
      <p:sp>
        <p:nvSpPr>
          <p:cNvPr id="53252" name="Rectangle 4"/>
          <p:cNvSpPr>
            <a:spLocks noGrp="1" noRot="1" noChangeAspect="1" noChangeArrowheads="1" noTextEdit="1"/>
          </p:cNvSpPr>
          <p:nvPr>
            <p:ph type="sldImg" idx="2"/>
          </p:nvPr>
        </p:nvSpPr>
        <p:spPr bwMode="auto">
          <a:xfrm>
            <a:off x="1214438" y="709613"/>
            <a:ext cx="4832350" cy="3624262"/>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957263" y="4570413"/>
            <a:ext cx="5346700" cy="4333875"/>
          </a:xfrm>
          <a:prstGeom prst="rect">
            <a:avLst/>
          </a:prstGeom>
          <a:noFill/>
          <a:ln w="9525">
            <a:noFill/>
            <a:miter lim="800000"/>
            <a:headEnd/>
            <a:tailEnd/>
          </a:ln>
          <a:effectLst/>
        </p:spPr>
        <p:txBody>
          <a:bodyPr vert="horz" wrap="square" lIns="95055" tIns="47528" rIns="95055" bIns="4752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5302" name="Rectangle 6"/>
          <p:cNvSpPr>
            <a:spLocks noGrp="1" noChangeArrowheads="1"/>
          </p:cNvSpPr>
          <p:nvPr>
            <p:ph type="ftr" sz="quarter" idx="4"/>
          </p:nvPr>
        </p:nvSpPr>
        <p:spPr bwMode="auto">
          <a:xfrm>
            <a:off x="0" y="9142413"/>
            <a:ext cx="3192463" cy="471487"/>
          </a:xfrm>
          <a:prstGeom prst="rect">
            <a:avLst/>
          </a:prstGeom>
          <a:noFill/>
          <a:ln w="9525">
            <a:noFill/>
            <a:miter lim="800000"/>
            <a:headEnd/>
            <a:tailEnd/>
          </a:ln>
          <a:effectLst/>
        </p:spPr>
        <p:txBody>
          <a:bodyPr vert="horz" wrap="square" lIns="95055" tIns="47528" rIns="95055" bIns="47528" numCol="1" anchor="b" anchorCtr="0" compatLnSpc="1">
            <a:prstTxWarp prst="textNoShape">
              <a:avLst/>
            </a:prstTxWarp>
          </a:bodyPr>
          <a:lstStyle>
            <a:lvl1pPr defTabSz="950677">
              <a:defRPr sz="1200">
                <a:latin typeface="Calibri" pitchFamily="34" charset="0"/>
                <a:cs typeface="+mn-cs"/>
              </a:defRPr>
            </a:lvl1pPr>
          </a:lstStyle>
          <a:p>
            <a:pPr>
              <a:defRPr/>
            </a:pPr>
            <a:endParaRPr lang="en-US" dirty="0"/>
          </a:p>
        </p:txBody>
      </p:sp>
      <p:sp>
        <p:nvSpPr>
          <p:cNvPr id="55303" name="Rectangle 7"/>
          <p:cNvSpPr>
            <a:spLocks noGrp="1" noChangeArrowheads="1"/>
          </p:cNvSpPr>
          <p:nvPr>
            <p:ph type="sldNum" sz="quarter" idx="5"/>
          </p:nvPr>
        </p:nvSpPr>
        <p:spPr bwMode="auto">
          <a:xfrm>
            <a:off x="4149725" y="9142413"/>
            <a:ext cx="3192463" cy="471487"/>
          </a:xfrm>
          <a:prstGeom prst="rect">
            <a:avLst/>
          </a:prstGeom>
          <a:noFill/>
          <a:ln w="9525">
            <a:noFill/>
            <a:miter lim="800000"/>
            <a:headEnd/>
            <a:tailEnd/>
          </a:ln>
          <a:effectLst/>
        </p:spPr>
        <p:txBody>
          <a:bodyPr vert="horz" wrap="square" lIns="95055" tIns="47528" rIns="95055" bIns="47528" numCol="1" anchor="b" anchorCtr="0" compatLnSpc="1">
            <a:prstTxWarp prst="textNoShape">
              <a:avLst/>
            </a:prstTxWarp>
          </a:bodyPr>
          <a:lstStyle>
            <a:lvl1pPr algn="r" defTabSz="950677">
              <a:defRPr sz="1200">
                <a:latin typeface="Calibri" pitchFamily="34" charset="0"/>
                <a:cs typeface="+mn-cs"/>
              </a:defRPr>
            </a:lvl1pPr>
          </a:lstStyle>
          <a:p>
            <a:pPr>
              <a:defRPr/>
            </a:pPr>
            <a:fld id="{53B12264-2481-4833-B979-7BA0BBDCFDDE}" type="slidenum">
              <a:rPr lang="en-US" smtClean="0"/>
              <a:pPr>
                <a:defRPr/>
              </a:pPr>
              <a:t>‹#›</a:t>
            </a:fld>
            <a:endParaRPr lang="en-US" dirty="0"/>
          </a:p>
        </p:txBody>
      </p:sp>
    </p:spTree>
    <p:extLst>
      <p:ext uri="{BB962C8B-B14F-4D97-AF65-F5344CB8AC3E}">
        <p14:creationId xmlns:p14="http://schemas.microsoft.com/office/powerpoint/2010/main" val="3373573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57300" y="720725"/>
            <a:ext cx="4800600" cy="3600450"/>
          </a:xfrm>
          <a:ln/>
        </p:spPr>
      </p:sp>
      <p:sp>
        <p:nvSpPr>
          <p:cNvPr id="7065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27530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57300" y="720725"/>
            <a:ext cx="4800600" cy="3600450"/>
          </a:xfrm>
          <a:ln/>
        </p:spPr>
      </p:sp>
      <p:sp>
        <p:nvSpPr>
          <p:cNvPr id="7987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297295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257300" y="720725"/>
            <a:ext cx="4800600" cy="3600450"/>
          </a:xfrm>
          <a:ln/>
        </p:spPr>
      </p:sp>
      <p:sp>
        <p:nvSpPr>
          <p:cNvPr id="8089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43717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57300" y="720725"/>
            <a:ext cx="4800600" cy="3600450"/>
          </a:xfrm>
          <a:ln/>
        </p:spPr>
      </p:sp>
      <p:sp>
        <p:nvSpPr>
          <p:cNvPr id="8192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01166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57300" y="720725"/>
            <a:ext cx="4800600" cy="3600450"/>
          </a:xfrm>
          <a:ln/>
        </p:spPr>
      </p:sp>
      <p:sp>
        <p:nvSpPr>
          <p:cNvPr id="8294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37138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57300" y="720725"/>
            <a:ext cx="4800600" cy="3600450"/>
          </a:xfrm>
          <a:ln/>
        </p:spPr>
      </p:sp>
      <p:sp>
        <p:nvSpPr>
          <p:cNvPr id="8397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94701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3B12264-2481-4833-B979-7BA0BBDCFDDE}" type="slidenum">
              <a:rPr lang="en-US" smtClean="0"/>
              <a:pPr>
                <a:defRPr/>
              </a:pPr>
              <a:t>16</a:t>
            </a:fld>
            <a:endParaRPr lang="en-US" dirty="0"/>
          </a:p>
        </p:txBody>
      </p:sp>
    </p:spTree>
    <p:extLst>
      <p:ext uri="{BB962C8B-B14F-4D97-AF65-F5344CB8AC3E}">
        <p14:creationId xmlns:p14="http://schemas.microsoft.com/office/powerpoint/2010/main" val="23926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3B12264-2481-4833-B979-7BA0BBDCFDDE}" type="slidenum">
              <a:rPr lang="en-US" smtClean="0"/>
              <a:pPr>
                <a:defRPr/>
              </a:pPr>
              <a:t>17</a:t>
            </a:fld>
            <a:endParaRPr lang="en-US" dirty="0"/>
          </a:p>
        </p:txBody>
      </p:sp>
    </p:spTree>
    <p:extLst>
      <p:ext uri="{BB962C8B-B14F-4D97-AF65-F5344CB8AC3E}">
        <p14:creationId xmlns:p14="http://schemas.microsoft.com/office/powerpoint/2010/main" val="3587338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3B12264-2481-4833-B979-7BA0BBDCFDDE}" type="slidenum">
              <a:rPr lang="en-US" smtClean="0"/>
              <a:pPr>
                <a:defRPr/>
              </a:pPr>
              <a:t>18</a:t>
            </a:fld>
            <a:endParaRPr lang="en-US" dirty="0"/>
          </a:p>
        </p:txBody>
      </p:sp>
    </p:spTree>
    <p:extLst>
      <p:ext uri="{BB962C8B-B14F-4D97-AF65-F5344CB8AC3E}">
        <p14:creationId xmlns:p14="http://schemas.microsoft.com/office/powerpoint/2010/main" val="2366912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3B12264-2481-4833-B979-7BA0BBDCFDDE}" type="slidenum">
              <a:rPr lang="en-US" smtClean="0"/>
              <a:pPr>
                <a:defRPr/>
              </a:pPr>
              <a:t>19</a:t>
            </a:fld>
            <a:endParaRPr lang="en-US" dirty="0"/>
          </a:p>
        </p:txBody>
      </p:sp>
    </p:spTree>
    <p:extLst>
      <p:ext uri="{BB962C8B-B14F-4D97-AF65-F5344CB8AC3E}">
        <p14:creationId xmlns:p14="http://schemas.microsoft.com/office/powerpoint/2010/main" val="2462496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57300" y="720725"/>
            <a:ext cx="4800600" cy="3600450"/>
          </a:xfrm>
          <a:ln/>
        </p:spPr>
      </p:sp>
      <p:sp>
        <p:nvSpPr>
          <p:cNvPr id="5632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8079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57300" y="720725"/>
            <a:ext cx="4800600" cy="3600450"/>
          </a:xfrm>
          <a:ln/>
        </p:spPr>
      </p:sp>
      <p:sp>
        <p:nvSpPr>
          <p:cNvPr id="7168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74272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4E89EB1A-C9F1-42DF-BE1E-BB69C53FC7CB}" type="slidenum">
              <a:rPr lang="en-US">
                <a:solidFill>
                  <a:prstClr val="black"/>
                </a:solidFill>
              </a:rPr>
              <a:pPr/>
              <a:t>28</a:t>
            </a:fld>
            <a:endParaRPr lang="en-US">
              <a:solidFill>
                <a:prstClr val="black"/>
              </a:solidFill>
            </a:endParaRPr>
          </a:p>
        </p:txBody>
      </p:sp>
      <p:sp>
        <p:nvSpPr>
          <p:cNvPr id="31745"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34290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3C413A6-6881-482D-90FE-4B2B02F3D372}" type="slidenum">
              <a:rPr lang="en-US">
                <a:solidFill>
                  <a:prstClr val="black"/>
                </a:solidFill>
              </a:rPr>
              <a:pPr/>
              <a:t>29</a:t>
            </a:fld>
            <a:endParaRPr lang="en-US">
              <a:solidFill>
                <a:prstClr val="black"/>
              </a:solidFill>
            </a:endParaRPr>
          </a:p>
        </p:txBody>
      </p:sp>
      <p:sp>
        <p:nvSpPr>
          <p:cNvPr id="3276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3637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878138CB-E6C8-4E92-9F3B-13F0153A49F2}" type="slidenum">
              <a:rPr lang="en-US">
                <a:solidFill>
                  <a:prstClr val="black"/>
                </a:solidFill>
              </a:rPr>
              <a:pPr/>
              <a:t>30</a:t>
            </a:fld>
            <a:endParaRPr lang="en-US">
              <a:solidFill>
                <a:prstClr val="black"/>
              </a:solidFill>
            </a:endParaRPr>
          </a:p>
        </p:txBody>
      </p:sp>
      <p:sp>
        <p:nvSpPr>
          <p:cNvPr id="33793"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49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3724D50-B0E3-4B33-BFD6-7610F9904530}" type="slidenum">
              <a:rPr lang="en-US">
                <a:solidFill>
                  <a:prstClr val="black"/>
                </a:solidFill>
              </a:rPr>
              <a:pPr/>
              <a:t>31</a:t>
            </a:fld>
            <a:endParaRPr lang="en-US">
              <a:solidFill>
                <a:prstClr val="black"/>
              </a:solidFill>
            </a:endParaRPr>
          </a:p>
        </p:txBody>
      </p:sp>
      <p:sp>
        <p:nvSpPr>
          <p:cNvPr id="34817"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63768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4DED71A-C85C-4E11-9823-BD18512D5664}" type="slidenum">
              <a:rPr lang="en-US">
                <a:solidFill>
                  <a:prstClr val="black"/>
                </a:solidFill>
              </a:rPr>
              <a:pPr/>
              <a:t>32</a:t>
            </a:fld>
            <a:endParaRPr lang="en-US">
              <a:solidFill>
                <a:prstClr val="black"/>
              </a:solidFill>
            </a:endParaRPr>
          </a:p>
        </p:txBody>
      </p:sp>
      <p:sp>
        <p:nvSpPr>
          <p:cNvPr id="35841"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491902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82F40782-8722-4783-8777-90975FF12DB5}" type="slidenum">
              <a:rPr lang="en-US">
                <a:solidFill>
                  <a:prstClr val="black"/>
                </a:solidFill>
              </a:rPr>
              <a:pPr/>
              <a:t>33</a:t>
            </a:fld>
            <a:endParaRPr lang="en-US">
              <a:solidFill>
                <a:prstClr val="black"/>
              </a:solidFill>
            </a:endParaRPr>
          </a:p>
        </p:txBody>
      </p:sp>
      <p:sp>
        <p:nvSpPr>
          <p:cNvPr id="36865"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90946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1B6CE88-ED21-4111-AE29-988667750529}" type="slidenum">
              <a:rPr lang="en-US">
                <a:solidFill>
                  <a:prstClr val="black"/>
                </a:solidFill>
              </a:rPr>
              <a:pPr/>
              <a:t>34</a:t>
            </a:fld>
            <a:endParaRPr lang="en-US">
              <a:solidFill>
                <a:prstClr val="black"/>
              </a:solidFill>
            </a:endParaRPr>
          </a:p>
        </p:txBody>
      </p:sp>
      <p:sp>
        <p:nvSpPr>
          <p:cNvPr id="3788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82924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618AE6F-F71E-4A15-A351-8D42D64E3700}" type="slidenum">
              <a:rPr lang="en-US">
                <a:solidFill>
                  <a:prstClr val="black"/>
                </a:solidFill>
              </a:rPr>
              <a:pPr/>
              <a:t>35</a:t>
            </a:fld>
            <a:endParaRPr lang="en-US">
              <a:solidFill>
                <a:prstClr val="black"/>
              </a:solidFill>
            </a:endParaRPr>
          </a:p>
        </p:txBody>
      </p:sp>
      <p:sp>
        <p:nvSpPr>
          <p:cNvPr id="38913"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1138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27348DF-2346-413A-8A5C-C7D128DA3B98}" type="slidenum">
              <a:rPr lang="en-US">
                <a:solidFill>
                  <a:prstClr val="black"/>
                </a:solidFill>
              </a:rPr>
              <a:pPr/>
              <a:t>36</a:t>
            </a:fld>
            <a:endParaRPr lang="en-US">
              <a:solidFill>
                <a:prstClr val="black"/>
              </a:solidFill>
            </a:endParaRPr>
          </a:p>
        </p:txBody>
      </p:sp>
      <p:sp>
        <p:nvSpPr>
          <p:cNvPr id="39937"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20609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F278D78-6AE4-43AC-AEE7-B75E52459FCA}" type="slidenum">
              <a:rPr lang="en-US">
                <a:solidFill>
                  <a:prstClr val="black"/>
                </a:solidFill>
              </a:rPr>
              <a:pPr/>
              <a:t>37</a:t>
            </a:fld>
            <a:endParaRPr lang="en-US">
              <a:solidFill>
                <a:prstClr val="black"/>
              </a:solidFill>
            </a:endParaRPr>
          </a:p>
        </p:txBody>
      </p:sp>
      <p:sp>
        <p:nvSpPr>
          <p:cNvPr id="40961"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38089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57300" y="720725"/>
            <a:ext cx="4800600" cy="3600450"/>
          </a:xfrm>
          <a:ln/>
        </p:spPr>
      </p:sp>
      <p:sp>
        <p:nvSpPr>
          <p:cNvPr id="727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30211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D1863BB-896B-4007-870F-04F0B6BC42FC}" type="slidenum">
              <a:rPr lang="en-US">
                <a:solidFill>
                  <a:prstClr val="black"/>
                </a:solidFill>
              </a:rPr>
              <a:pPr/>
              <a:t>38</a:t>
            </a:fld>
            <a:endParaRPr lang="en-US">
              <a:solidFill>
                <a:prstClr val="black"/>
              </a:solidFill>
            </a:endParaRPr>
          </a:p>
        </p:txBody>
      </p:sp>
      <p:sp>
        <p:nvSpPr>
          <p:cNvPr id="41985"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48238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64C11352-E7C9-4B37-8DDD-49C7804B2396}" type="slidenum">
              <a:rPr lang="en-US">
                <a:solidFill>
                  <a:prstClr val="black"/>
                </a:solidFill>
              </a:rPr>
              <a:pPr/>
              <a:t>39</a:t>
            </a:fld>
            <a:endParaRPr lang="en-US">
              <a:solidFill>
                <a:prstClr val="black"/>
              </a:solidFill>
            </a:endParaRPr>
          </a:p>
        </p:txBody>
      </p:sp>
      <p:sp>
        <p:nvSpPr>
          <p:cNvPr id="4300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770654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Times New Roman" charset="0"/>
                <a:ea typeface="ＭＳ Ｐゴシック" charset="0"/>
                <a:cs typeface="Arial" charset="0"/>
              </a:defRPr>
            </a:lvl1pPr>
            <a:lvl2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2pPr>
            <a:lvl3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3pPr>
            <a:lvl4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4pPr>
            <a:lvl5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9pPr>
          </a:lstStyle>
          <a:p>
            <a:pPr eaLnBrk="1" hangingPunct="1">
              <a:defRPr/>
            </a:pPr>
            <a:fld id="{83BA53E9-7542-5B41-AC7C-C7B495C0B118}" type="slidenum">
              <a:rPr lang="en-US" sz="1200" smtClean="0">
                <a:solidFill>
                  <a:srgbClr val="000000"/>
                </a:solidFill>
                <a:latin typeface="Calibri" pitchFamily="34" charset="0"/>
              </a:rPr>
              <a:pPr eaLnBrk="1" hangingPunct="1">
                <a:defRPr/>
              </a:pPr>
              <a:t>42</a:t>
            </a:fld>
            <a:endParaRPr lang="en-US" sz="1200" dirty="0">
              <a:solidFill>
                <a:srgbClr val="000000"/>
              </a:solidFill>
              <a:latin typeface="Calibri" pitchFamily="34" charset="0"/>
            </a:endParaRPr>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a:spLocks noGrp="1" noChangeArrowheads="1"/>
          </p:cNvSpPr>
          <p:nvPr>
            <p:ph type="body" idx="1"/>
          </p:nvPr>
        </p:nvSpPr>
        <p:spPr>
          <a:xfrm>
            <a:off x="957263" y="4570413"/>
            <a:ext cx="5346700" cy="4333875"/>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p>
        </p:txBody>
      </p:sp>
    </p:spTree>
    <p:extLst>
      <p:ext uri="{BB962C8B-B14F-4D97-AF65-F5344CB8AC3E}">
        <p14:creationId xmlns:p14="http://schemas.microsoft.com/office/powerpoint/2010/main" val="1168952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Times New Roman" charset="0"/>
                <a:ea typeface="ＭＳ Ｐゴシック" charset="0"/>
                <a:cs typeface="Arial" charset="0"/>
              </a:defRPr>
            </a:lvl1pPr>
            <a:lvl2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2pPr>
            <a:lvl3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3pPr>
            <a:lvl4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4pPr>
            <a:lvl5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9pPr>
          </a:lstStyle>
          <a:p>
            <a:pPr eaLnBrk="1" hangingPunct="1">
              <a:defRPr/>
            </a:pPr>
            <a:fld id="{83BA53E9-7542-5B41-AC7C-C7B495C0B118}" type="slidenum">
              <a:rPr lang="en-US" sz="1200" smtClean="0">
                <a:solidFill>
                  <a:srgbClr val="000000"/>
                </a:solidFill>
                <a:latin typeface="Calibri" pitchFamily="34" charset="0"/>
              </a:rPr>
              <a:pPr eaLnBrk="1" hangingPunct="1">
                <a:defRPr/>
              </a:pPr>
              <a:t>43</a:t>
            </a:fld>
            <a:endParaRPr lang="en-US" sz="1200" dirty="0">
              <a:solidFill>
                <a:srgbClr val="000000"/>
              </a:solidFill>
              <a:latin typeface="Calibri" pitchFamily="34" charset="0"/>
            </a:endParaRPr>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a:spLocks noGrp="1" noChangeArrowheads="1"/>
          </p:cNvSpPr>
          <p:nvPr>
            <p:ph type="body" idx="1"/>
          </p:nvPr>
        </p:nvSpPr>
        <p:spPr>
          <a:xfrm>
            <a:off x="957263" y="4570413"/>
            <a:ext cx="5346700" cy="4333875"/>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p>
        </p:txBody>
      </p:sp>
    </p:spTree>
    <p:extLst>
      <p:ext uri="{BB962C8B-B14F-4D97-AF65-F5344CB8AC3E}">
        <p14:creationId xmlns:p14="http://schemas.microsoft.com/office/powerpoint/2010/main" val="458756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Times New Roman" charset="0"/>
                <a:ea typeface="ＭＳ Ｐゴシック" charset="0"/>
                <a:cs typeface="Arial" charset="0"/>
              </a:defRPr>
            </a:lvl1pPr>
            <a:lvl2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2pPr>
            <a:lvl3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3pPr>
            <a:lvl4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4pPr>
            <a:lvl5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9pPr>
          </a:lstStyle>
          <a:p>
            <a:pPr eaLnBrk="1" hangingPunct="1">
              <a:defRPr/>
            </a:pPr>
            <a:fld id="{83BA53E9-7542-5B41-AC7C-C7B495C0B118}" type="slidenum">
              <a:rPr lang="en-US" sz="1200" smtClean="0">
                <a:solidFill>
                  <a:srgbClr val="000000"/>
                </a:solidFill>
                <a:latin typeface="Calibri" pitchFamily="34" charset="0"/>
              </a:rPr>
              <a:pPr eaLnBrk="1" hangingPunct="1">
                <a:defRPr/>
              </a:pPr>
              <a:t>44</a:t>
            </a:fld>
            <a:endParaRPr lang="en-US" sz="1200" dirty="0">
              <a:solidFill>
                <a:srgbClr val="000000"/>
              </a:solidFill>
              <a:latin typeface="Calibri" pitchFamily="34" charset="0"/>
            </a:endParaRPr>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a:spLocks noGrp="1" noChangeArrowheads="1"/>
          </p:cNvSpPr>
          <p:nvPr>
            <p:ph type="body" idx="1"/>
          </p:nvPr>
        </p:nvSpPr>
        <p:spPr>
          <a:xfrm>
            <a:off x="957263" y="4570413"/>
            <a:ext cx="5346700" cy="4333875"/>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p>
        </p:txBody>
      </p:sp>
    </p:spTree>
    <p:extLst>
      <p:ext uri="{BB962C8B-B14F-4D97-AF65-F5344CB8AC3E}">
        <p14:creationId xmlns:p14="http://schemas.microsoft.com/office/powerpoint/2010/main" val="2097021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Times New Roman" charset="0"/>
                <a:ea typeface="ＭＳ Ｐゴシック" charset="0"/>
                <a:cs typeface="Arial" charset="0"/>
              </a:defRPr>
            </a:lvl1pPr>
            <a:lvl2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2pPr>
            <a:lvl3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3pPr>
            <a:lvl4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4pPr>
            <a:lvl5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9pPr>
          </a:lstStyle>
          <a:p>
            <a:pPr eaLnBrk="1" hangingPunct="1">
              <a:defRPr/>
            </a:pPr>
            <a:fld id="{83BA53E9-7542-5B41-AC7C-C7B495C0B118}" type="slidenum">
              <a:rPr lang="en-US" sz="1200" smtClean="0">
                <a:solidFill>
                  <a:srgbClr val="000000"/>
                </a:solidFill>
                <a:latin typeface="Calibri" pitchFamily="34" charset="0"/>
              </a:rPr>
              <a:pPr eaLnBrk="1" hangingPunct="1">
                <a:defRPr/>
              </a:pPr>
              <a:t>45</a:t>
            </a:fld>
            <a:endParaRPr lang="en-US" sz="1200" dirty="0">
              <a:solidFill>
                <a:srgbClr val="000000"/>
              </a:solidFill>
              <a:latin typeface="Calibri" pitchFamily="34" charset="0"/>
            </a:endParaRPr>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a:spLocks noGrp="1" noChangeArrowheads="1"/>
          </p:cNvSpPr>
          <p:nvPr>
            <p:ph type="body" idx="1"/>
          </p:nvPr>
        </p:nvSpPr>
        <p:spPr>
          <a:xfrm>
            <a:off x="957263" y="4570413"/>
            <a:ext cx="5346700" cy="4333875"/>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p>
        </p:txBody>
      </p:sp>
    </p:spTree>
    <p:extLst>
      <p:ext uri="{BB962C8B-B14F-4D97-AF65-F5344CB8AC3E}">
        <p14:creationId xmlns:p14="http://schemas.microsoft.com/office/powerpoint/2010/main" val="2348282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Times New Roman" charset="0"/>
                <a:ea typeface="ＭＳ Ｐゴシック" charset="0"/>
                <a:cs typeface="Arial" charset="0"/>
              </a:defRPr>
            </a:lvl1pPr>
            <a:lvl2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2pPr>
            <a:lvl3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3pPr>
            <a:lvl4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4pPr>
            <a:lvl5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9pPr>
          </a:lstStyle>
          <a:p>
            <a:pPr eaLnBrk="1" hangingPunct="1">
              <a:defRPr/>
            </a:pPr>
            <a:fld id="{83BA53E9-7542-5B41-AC7C-C7B495C0B118}" type="slidenum">
              <a:rPr lang="en-US" sz="1200" smtClean="0">
                <a:solidFill>
                  <a:srgbClr val="000000"/>
                </a:solidFill>
                <a:latin typeface="Calibri" pitchFamily="34" charset="0"/>
              </a:rPr>
              <a:pPr eaLnBrk="1" hangingPunct="1">
                <a:defRPr/>
              </a:pPr>
              <a:t>46</a:t>
            </a:fld>
            <a:endParaRPr lang="en-US" sz="1200" dirty="0">
              <a:solidFill>
                <a:srgbClr val="000000"/>
              </a:solidFill>
              <a:latin typeface="Calibri" pitchFamily="34" charset="0"/>
            </a:endParaRPr>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a:spLocks noGrp="1" noChangeArrowheads="1"/>
          </p:cNvSpPr>
          <p:nvPr>
            <p:ph type="body" idx="1"/>
          </p:nvPr>
        </p:nvSpPr>
        <p:spPr>
          <a:xfrm>
            <a:off x="957263" y="4570413"/>
            <a:ext cx="5346700" cy="4333875"/>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p>
        </p:txBody>
      </p:sp>
    </p:spTree>
    <p:extLst>
      <p:ext uri="{BB962C8B-B14F-4D97-AF65-F5344CB8AC3E}">
        <p14:creationId xmlns:p14="http://schemas.microsoft.com/office/powerpoint/2010/main" val="1060697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tabLst>
                <a:tab pos="723900" algn="l"/>
                <a:tab pos="1447800" algn="l"/>
                <a:tab pos="2171700" algn="l"/>
                <a:tab pos="2895600" algn="l"/>
              </a:tabLst>
              <a:defRPr sz="2400">
                <a:solidFill>
                  <a:schemeClr val="bg1"/>
                </a:solidFill>
                <a:latin typeface="Times New Roman" charset="0"/>
                <a:ea typeface="ＭＳ Ｐゴシック" charset="0"/>
                <a:cs typeface="Arial" charset="0"/>
              </a:defRPr>
            </a:lvl1pPr>
            <a:lvl2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2pPr>
            <a:lvl3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3pPr>
            <a:lvl4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4pPr>
            <a:lvl5pPr eaLnBrk="0" hangingPunct="0">
              <a:tabLst>
                <a:tab pos="723900" algn="l"/>
                <a:tab pos="1447800" algn="l"/>
                <a:tab pos="2171700" algn="l"/>
                <a:tab pos="28956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chemeClr val="bg1"/>
                </a:solidFill>
                <a:latin typeface="Times New Roman" charset="0"/>
                <a:ea typeface="Arial" charset="0"/>
                <a:cs typeface="Arial" charset="0"/>
              </a:defRPr>
            </a:lvl9pPr>
          </a:lstStyle>
          <a:p>
            <a:pPr eaLnBrk="1" hangingPunct="1">
              <a:defRPr/>
            </a:pPr>
            <a:fld id="{83BA53E9-7542-5B41-AC7C-C7B495C0B118}" type="slidenum">
              <a:rPr lang="en-US" sz="1200" smtClean="0">
                <a:solidFill>
                  <a:srgbClr val="000000"/>
                </a:solidFill>
                <a:latin typeface="Calibri" pitchFamily="34" charset="0"/>
              </a:rPr>
              <a:pPr eaLnBrk="1" hangingPunct="1">
                <a:defRPr/>
              </a:pPr>
              <a:t>47</a:t>
            </a:fld>
            <a:endParaRPr lang="en-US" sz="1200" dirty="0">
              <a:solidFill>
                <a:srgbClr val="000000"/>
              </a:solidFill>
              <a:latin typeface="Calibri" pitchFamily="34" charset="0"/>
            </a:endParaRPr>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a:spLocks noGrp="1" noChangeArrowheads="1"/>
          </p:cNvSpPr>
          <p:nvPr>
            <p:ph type="body" idx="1"/>
          </p:nvPr>
        </p:nvSpPr>
        <p:spPr>
          <a:xfrm>
            <a:off x="957263" y="4570413"/>
            <a:ext cx="5346700" cy="4333875"/>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p>
        </p:txBody>
      </p:sp>
    </p:spTree>
    <p:extLst>
      <p:ext uri="{BB962C8B-B14F-4D97-AF65-F5344CB8AC3E}">
        <p14:creationId xmlns:p14="http://schemas.microsoft.com/office/powerpoint/2010/main" val="1081151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218CABC-3B1A-4106-BF3D-B2DC93CD673D}" type="slidenum">
              <a:rPr lang="en-US">
                <a:solidFill>
                  <a:prstClr val="black"/>
                </a:solidFill>
              </a:rPr>
              <a:pPr/>
              <a:t>50</a:t>
            </a:fld>
            <a:endParaRPr lang="en-US">
              <a:solidFill>
                <a:prstClr val="black"/>
              </a:solidFill>
            </a:endParaRPr>
          </a:p>
        </p:txBody>
      </p:sp>
      <p:sp>
        <p:nvSpPr>
          <p:cNvPr id="63489" name="Rectangle 1"/>
          <p:cNvSpPr txBox="1">
            <a:spLocks noGrp="1" noRot="1" noChangeAspect="1" noChangeArrowheads="1"/>
          </p:cNvSpPr>
          <p:nvPr>
            <p:ph type="sldImg"/>
          </p:nvPr>
        </p:nvSpPr>
        <p:spPr bwMode="auto">
          <a:xfrm>
            <a:off x="1214438" y="709613"/>
            <a:ext cx="4832350" cy="36242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957263" y="4570413"/>
            <a:ext cx="5346700" cy="4333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8496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57300" y="720725"/>
            <a:ext cx="4800600" cy="3600450"/>
          </a:xfrm>
          <a:ln/>
        </p:spPr>
      </p:sp>
      <p:sp>
        <p:nvSpPr>
          <p:cNvPr id="7373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5884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57300" y="720725"/>
            <a:ext cx="4800600" cy="3600450"/>
          </a:xfrm>
          <a:ln/>
        </p:spPr>
      </p:sp>
      <p:sp>
        <p:nvSpPr>
          <p:cNvPr id="7475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6133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257300" y="720725"/>
            <a:ext cx="4800600" cy="3600450"/>
          </a:xfrm>
          <a:ln/>
        </p:spPr>
      </p:sp>
      <p:sp>
        <p:nvSpPr>
          <p:cNvPr id="7577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08878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57300" y="720725"/>
            <a:ext cx="4800600" cy="3600450"/>
          </a:xfrm>
          <a:ln/>
        </p:spPr>
      </p:sp>
      <p:sp>
        <p:nvSpPr>
          <p:cNvPr id="768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0632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57300" y="720725"/>
            <a:ext cx="4800600" cy="3600450"/>
          </a:xfrm>
          <a:ln/>
        </p:spPr>
      </p:sp>
      <p:sp>
        <p:nvSpPr>
          <p:cNvPr id="778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8385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57300" y="720725"/>
            <a:ext cx="4800600" cy="3600450"/>
          </a:xfrm>
          <a:ln/>
        </p:spPr>
      </p:sp>
      <p:sp>
        <p:nvSpPr>
          <p:cNvPr id="7885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64579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latin typeface="Calibri" pitchFamily="34" charset="0"/>
            </a:endParaRPr>
          </a:p>
        </p:txBody>
      </p:sp>
      <p:sp>
        <p:nvSpPr>
          <p:cNvPr id="7" name="Text Box 7"/>
          <p:cNvSpPr txBox="1">
            <a:spLocks noChangeArrowheads="1"/>
          </p:cNvSpPr>
          <p:nvPr userDrawn="1"/>
        </p:nvSpPr>
        <p:spPr bwMode="auto">
          <a:xfrm>
            <a:off x="2369328" y="4419600"/>
            <a:ext cx="45402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latin typeface="Calibri" pitchFamily="34" charset="0"/>
              </a:rPr>
              <a:t>EECS Department</a:t>
            </a:r>
          </a:p>
          <a:p>
            <a:pPr algn="ctr" eaLnBrk="1" hangingPunct="1">
              <a:defRPr/>
            </a:pPr>
            <a:r>
              <a:rPr lang="en-US" sz="2000" b="1" dirty="0">
                <a:latin typeface="Calibri" pitchFamily="34" charset="0"/>
              </a:rPr>
              <a:t>University of Michigan in Ann Arbor, USA</a:t>
            </a:r>
          </a:p>
          <a:p>
            <a:pPr algn="ctr" eaLnBrk="1" hangingPunct="1">
              <a:defRPr/>
            </a:pPr>
            <a:endParaRPr lang="en-US" sz="2000" dirty="0">
              <a:latin typeface="Calibri" pitchFamily="34" charset="0"/>
            </a:endParaRPr>
          </a:p>
        </p:txBody>
      </p:sp>
      <p:sp>
        <p:nvSpPr>
          <p:cNvPr id="81922" name="Rectangle 2"/>
          <p:cNvSpPr>
            <a:spLocks noGrp="1" noChangeArrowheads="1"/>
          </p:cNvSpPr>
          <p:nvPr>
            <p:ph type="ctrTitle"/>
          </p:nvPr>
        </p:nvSpPr>
        <p:spPr>
          <a:xfrm>
            <a:off x="685800" y="990600"/>
            <a:ext cx="7772400" cy="1371600"/>
          </a:xfrm>
        </p:spPr>
        <p:txBody>
          <a:bodyPr/>
          <a:lstStyle>
            <a:lvl1pPr>
              <a:defRPr sz="4400"/>
            </a:lvl1pPr>
          </a:lstStyle>
          <a:p>
            <a:r>
              <a:rPr lang="en-US" dirty="0"/>
              <a:t>Click to edit Master title style</a:t>
            </a:r>
          </a:p>
        </p:txBody>
      </p:sp>
      <p:sp>
        <p:nvSpPr>
          <p:cNvPr id="8" name="Text Box 4"/>
          <p:cNvSpPr txBox="1">
            <a:spLocks noChangeArrowheads="1"/>
          </p:cNvSpPr>
          <p:nvPr userDrawn="1"/>
        </p:nvSpPr>
        <p:spPr bwMode="auto">
          <a:xfrm>
            <a:off x="2014071" y="2955925"/>
            <a:ext cx="5522259" cy="774187"/>
          </a:xfrm>
          <a:prstGeom prst="rect">
            <a:avLst/>
          </a:prstGeom>
          <a:noFill/>
          <a:ln w="9525">
            <a:noFill/>
            <a:round/>
            <a:headEnd/>
            <a:tailEnd/>
          </a:ln>
          <a:effectLst/>
        </p:spPr>
        <p:txBody>
          <a:bodyPr wrap="none" lIns="90000" tIns="46800" rIns="90000" bIns="46800">
            <a:spAutoFit/>
          </a:bodyPr>
          <a:lstStyle/>
          <a:p>
            <a:pPr algn="ctr">
              <a:spcBef>
                <a:spcPts val="5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EECS 370 – Introduction to Computer Organization</a:t>
            </a:r>
          </a:p>
          <a:p>
            <a:pPr algn="ctr">
              <a:spcBef>
                <a:spcPts val="5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Fall 2012</a:t>
            </a:r>
          </a:p>
        </p:txBody>
      </p:sp>
      <p:sp>
        <p:nvSpPr>
          <p:cNvPr id="9" name="Text Box 5"/>
          <p:cNvSpPr txBox="1">
            <a:spLocks noChangeArrowheads="1"/>
          </p:cNvSpPr>
          <p:nvPr userDrawn="1"/>
        </p:nvSpPr>
        <p:spPr bwMode="auto">
          <a:xfrm>
            <a:off x="1219200" y="3886200"/>
            <a:ext cx="7010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70C0"/>
                </a:solidFill>
                <a:latin typeface="Calibri" pitchFamily="34" charset="0"/>
              </a:rPr>
              <a:t>Drs. </a:t>
            </a:r>
            <a:r>
              <a:rPr lang="en-US" b="1" dirty="0" err="1">
                <a:solidFill>
                  <a:srgbClr val="0070C0"/>
                </a:solidFill>
                <a:latin typeface="Calibri" pitchFamily="34" charset="0"/>
              </a:rPr>
              <a:t>Narayanasamy</a:t>
            </a:r>
            <a:r>
              <a:rPr lang="en-US" b="1" dirty="0">
                <a:solidFill>
                  <a:srgbClr val="0070C0"/>
                </a:solidFill>
                <a:latin typeface="Calibri" pitchFamily="34" charset="0"/>
              </a:rPr>
              <a:t>, </a:t>
            </a:r>
            <a:r>
              <a:rPr lang="en-US" b="1" dirty="0" err="1">
                <a:solidFill>
                  <a:srgbClr val="0070C0"/>
                </a:solidFill>
                <a:latin typeface="Calibri" pitchFamily="34" charset="0"/>
              </a:rPr>
              <a:t>Mudge</a:t>
            </a:r>
            <a:r>
              <a:rPr lang="en-US" b="1" dirty="0">
                <a:solidFill>
                  <a:srgbClr val="0070C0"/>
                </a:solidFill>
                <a:latin typeface="Calibri" pitchFamily="34" charset="0"/>
              </a:rPr>
              <a:t> and </a:t>
            </a:r>
            <a:r>
              <a:rPr lang="en-US" b="1" dirty="0" err="1">
                <a:solidFill>
                  <a:srgbClr val="0070C0"/>
                </a:solidFill>
                <a:latin typeface="Calibri" pitchFamily="34" charset="0"/>
              </a:rPr>
              <a:t>Brehob</a:t>
            </a:r>
            <a:endParaRPr lang="en-US" b="1" dirty="0">
              <a:solidFill>
                <a:srgbClr val="0070C0"/>
              </a:solidFill>
              <a:latin typeface="Calibri" pitchFamily="34" charset="0"/>
            </a:endParaRPr>
          </a:p>
        </p:txBody>
      </p:sp>
      <p:sp>
        <p:nvSpPr>
          <p:cNvPr id="10" name="Text Box 6"/>
          <p:cNvSpPr txBox="1">
            <a:spLocks noChangeArrowheads="1"/>
          </p:cNvSpPr>
          <p:nvPr userDrawn="1"/>
        </p:nvSpPr>
        <p:spPr bwMode="auto">
          <a:xfrm>
            <a:off x="228600" y="6172200"/>
            <a:ext cx="8686800" cy="303213"/>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Calibri" pitchFamily="34" charset="0"/>
              </a:rPr>
              <a:t>© Austin, </a:t>
            </a:r>
            <a:r>
              <a:rPr lang="en-US" sz="1600" dirty="0" err="1">
                <a:solidFill>
                  <a:srgbClr val="000000"/>
                </a:solidFill>
                <a:latin typeface="Calibri" pitchFamily="34" charset="0"/>
              </a:rPr>
              <a:t>Bertacco</a:t>
            </a:r>
            <a:r>
              <a:rPr lang="en-US" sz="1600" dirty="0">
                <a:solidFill>
                  <a:srgbClr val="000000"/>
                </a:solidFill>
                <a:latin typeface="Calibri" pitchFamily="34" charset="0"/>
              </a:rPr>
              <a:t>, Brehob, Dick, </a:t>
            </a:r>
            <a:r>
              <a:rPr lang="en-US" sz="1600" dirty="0" err="1">
                <a:solidFill>
                  <a:srgbClr val="000000"/>
                </a:solidFill>
                <a:latin typeface="Calibri" pitchFamily="34" charset="0"/>
              </a:rPr>
              <a:t>Mahlke</a:t>
            </a:r>
            <a:r>
              <a:rPr lang="en-US" sz="1600" dirty="0">
                <a:solidFill>
                  <a:srgbClr val="000000"/>
                </a:solidFill>
                <a:latin typeface="Calibri" pitchFamily="34" charset="0"/>
              </a:rPr>
              <a:t>, </a:t>
            </a:r>
            <a:r>
              <a:rPr lang="en-US" sz="1600" dirty="0" err="1">
                <a:solidFill>
                  <a:srgbClr val="000000"/>
                </a:solidFill>
                <a:latin typeface="Calibri" pitchFamily="34" charset="0"/>
              </a:rPr>
              <a:t>Mudge</a:t>
            </a:r>
            <a:r>
              <a:rPr lang="en-US" sz="1600" dirty="0">
                <a:solidFill>
                  <a:srgbClr val="000000"/>
                </a:solidFill>
                <a:latin typeface="Calibri" pitchFamily="34" charset="0"/>
              </a:rPr>
              <a:t>, </a:t>
            </a:r>
            <a:r>
              <a:rPr lang="en-US" sz="1600" dirty="0" err="1">
                <a:solidFill>
                  <a:srgbClr val="000000"/>
                </a:solidFill>
                <a:latin typeface="Calibri" pitchFamily="34" charset="0"/>
              </a:rPr>
              <a:t>Narayanasamy</a:t>
            </a:r>
            <a:r>
              <a:rPr lang="en-US" sz="1600" dirty="0">
                <a:solidFill>
                  <a:srgbClr val="000000"/>
                </a:solidFill>
                <a:latin typeface="Calibri" pitchFamily="34" charset="0"/>
              </a:rPr>
              <a:t>, Tyson, </a:t>
            </a:r>
            <a:r>
              <a:rPr lang="en-US" sz="1600" dirty="0" err="1">
                <a:solidFill>
                  <a:srgbClr val="000000"/>
                </a:solidFill>
                <a:latin typeface="Calibri" pitchFamily="34" charset="0"/>
              </a:rPr>
              <a:t>Wenisch</a:t>
            </a:r>
            <a:r>
              <a:rPr lang="en-US" sz="1600" dirty="0">
                <a:solidFill>
                  <a:srgbClr val="000000"/>
                </a:solidFill>
                <a:latin typeface="Calibri" pitchFamily="34" charset="0"/>
              </a:rPr>
              <a:t> and others 2012</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Calibri" pitchFamily="34" charset="0"/>
              </a:rPr>
              <a:t>The material in this presentation may not be copied without written permission.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5AFBC2B6-34CB-C047-9BFF-95092B72CDF5}" type="slidenum">
              <a:rPr lang="en-US"/>
              <a:pPr>
                <a:defRPr/>
              </a:pPr>
              <a:t>‹#›</a:t>
            </a:fld>
            <a:endParaRPr lang="en-US"/>
          </a:p>
        </p:txBody>
      </p:sp>
    </p:spTree>
    <p:extLst>
      <p:ext uri="{BB962C8B-B14F-4D97-AF65-F5344CB8AC3E}">
        <p14:creationId xmlns:p14="http://schemas.microsoft.com/office/powerpoint/2010/main" val="113688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3FFF079C-FA32-D04A-BFB8-18CB5D17C7AB}" type="slidenum">
              <a:rPr lang="en-US"/>
              <a:pPr>
                <a:defRPr/>
              </a:pPr>
              <a:t>‹#›</a:t>
            </a:fld>
            <a:endParaRPr lang="en-US"/>
          </a:p>
        </p:txBody>
      </p:sp>
    </p:spTree>
    <p:extLst>
      <p:ext uri="{BB962C8B-B14F-4D97-AF65-F5344CB8AC3E}">
        <p14:creationId xmlns:p14="http://schemas.microsoft.com/office/powerpoint/2010/main" val="2530905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A74E7F19-CAB8-CF42-858C-BFB6EC9ED3C9}" type="slidenum">
              <a:rPr lang="en-US"/>
              <a:pPr>
                <a:defRPr/>
              </a:pPr>
              <a:t>‹#›</a:t>
            </a:fld>
            <a:endParaRPr lang="en-US"/>
          </a:p>
        </p:txBody>
      </p:sp>
    </p:spTree>
    <p:extLst>
      <p:ext uri="{BB962C8B-B14F-4D97-AF65-F5344CB8AC3E}">
        <p14:creationId xmlns:p14="http://schemas.microsoft.com/office/powerpoint/2010/main" val="1299718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00C40A02-864C-DE49-A204-4E18E4B5B80D}" type="slidenum">
              <a:rPr lang="en-US"/>
              <a:pPr>
                <a:defRPr/>
              </a:pPr>
              <a:t>‹#›</a:t>
            </a:fld>
            <a:endParaRPr lang="en-US"/>
          </a:p>
        </p:txBody>
      </p:sp>
    </p:spTree>
    <p:extLst>
      <p:ext uri="{BB962C8B-B14F-4D97-AF65-F5344CB8AC3E}">
        <p14:creationId xmlns:p14="http://schemas.microsoft.com/office/powerpoint/2010/main" val="176244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3F879E09-02CB-5F4D-89E9-8BCA5987062B}" type="slidenum">
              <a:rPr lang="en-US"/>
              <a:pPr>
                <a:defRPr/>
              </a:pPr>
              <a:t>‹#›</a:t>
            </a:fld>
            <a:endParaRPr lang="en-US"/>
          </a:p>
        </p:txBody>
      </p:sp>
    </p:spTree>
    <p:extLst>
      <p:ext uri="{BB962C8B-B14F-4D97-AF65-F5344CB8AC3E}">
        <p14:creationId xmlns:p14="http://schemas.microsoft.com/office/powerpoint/2010/main" val="207206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D13D4FAA-A759-104A-B714-0430AB36654F}" type="slidenum">
              <a:rPr lang="en-US"/>
              <a:pPr>
                <a:defRPr/>
              </a:pPr>
              <a:t>‹#›</a:t>
            </a:fld>
            <a:endParaRPr lang="en-US"/>
          </a:p>
        </p:txBody>
      </p:sp>
    </p:spTree>
    <p:extLst>
      <p:ext uri="{BB962C8B-B14F-4D97-AF65-F5344CB8AC3E}">
        <p14:creationId xmlns:p14="http://schemas.microsoft.com/office/powerpoint/2010/main" val="157750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3AAE28F3-3B7F-1E40-8159-69F34FA3BD55}" type="slidenum">
              <a:rPr lang="en-US"/>
              <a:pPr>
                <a:defRPr/>
              </a:pPr>
              <a:t>‹#›</a:t>
            </a:fld>
            <a:endParaRPr lang="en-US"/>
          </a:p>
        </p:txBody>
      </p:sp>
    </p:spTree>
    <p:extLst>
      <p:ext uri="{BB962C8B-B14F-4D97-AF65-F5344CB8AC3E}">
        <p14:creationId xmlns:p14="http://schemas.microsoft.com/office/powerpoint/2010/main" val="674817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4" name="Text Box 5"/>
          <p:cNvSpPr txBox="1">
            <a:spLocks noChangeArrowheads="1"/>
          </p:cNvSpPr>
          <p:nvPr userDrawn="1"/>
        </p:nvSpPr>
        <p:spPr bwMode="auto">
          <a:xfrm>
            <a:off x="533400" y="3614003"/>
            <a:ext cx="76328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rgbClr val="CC0000"/>
              </a:buClr>
              <a:buSzPct val="80000"/>
              <a:buFont typeface="Wingdings" pitchFamily="2" charset="2"/>
              <a:buNone/>
              <a:defRPr/>
            </a:pPr>
            <a:r>
              <a:rPr lang="en-US" sz="2800" b="1" dirty="0">
                <a:solidFill>
                  <a:srgbClr val="CC0000"/>
                </a:solidFill>
                <a:latin typeface="Calibri" charset="0"/>
                <a:ea typeface="Calibri" charset="0"/>
                <a:cs typeface="Calibri" charset="0"/>
              </a:rPr>
              <a:t>Todd Austin, Reetu Das, and </a:t>
            </a:r>
            <a:r>
              <a:rPr lang="en-US" sz="2800" b="1" u="sng" dirty="0">
                <a:solidFill>
                  <a:srgbClr val="CC0000"/>
                </a:solidFill>
                <a:latin typeface="Calibri" charset="0"/>
                <a:ea typeface="Calibri" charset="0"/>
                <a:cs typeface="Calibri" charset="0"/>
              </a:rPr>
              <a:t>Neha Agarwal</a:t>
            </a:r>
          </a:p>
        </p:txBody>
      </p:sp>
      <p:sp>
        <p:nvSpPr>
          <p:cNvPr id="5" name="Text Box 6"/>
          <p:cNvSpPr txBox="1">
            <a:spLocks noChangeArrowheads="1"/>
          </p:cNvSpPr>
          <p:nvPr userDrawn="1"/>
        </p:nvSpPr>
        <p:spPr bwMode="auto">
          <a:xfrm>
            <a:off x="745839" y="2761089"/>
            <a:ext cx="77872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rgbClr val="CC0000"/>
              </a:buClr>
              <a:buSzPct val="80000"/>
              <a:buFont typeface="Wingdings" pitchFamily="2" charset="2"/>
              <a:buNone/>
              <a:defRPr/>
            </a:pPr>
            <a:r>
              <a:rPr lang="en-US" sz="2200" b="1" dirty="0">
                <a:solidFill>
                  <a:srgbClr val="000000"/>
                </a:solidFill>
                <a:latin typeface="Calibri" charset="0"/>
                <a:ea typeface="Calibri" charset="0"/>
                <a:cs typeface="Calibri" charset="0"/>
              </a:rPr>
              <a:t>EECS 370 – Introduction to Computer Organization  - Winter 2017</a:t>
            </a:r>
          </a:p>
        </p:txBody>
      </p:sp>
      <p:sp>
        <p:nvSpPr>
          <p:cNvPr id="6" name="Text Box 7"/>
          <p:cNvSpPr txBox="1">
            <a:spLocks noChangeArrowheads="1"/>
          </p:cNvSpPr>
          <p:nvPr userDrawn="1"/>
        </p:nvSpPr>
        <p:spPr bwMode="auto">
          <a:xfrm>
            <a:off x="2369200" y="4419600"/>
            <a:ext cx="45405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charset="0"/>
                <a:ea typeface="Calibri" charset="0"/>
                <a:cs typeface="Calibri" charset="0"/>
              </a:rPr>
              <a:t>EECS Department</a:t>
            </a:r>
          </a:p>
          <a:p>
            <a:pPr algn="ctr" eaLnBrk="1" hangingPunct="1">
              <a:defRPr/>
            </a:pPr>
            <a:r>
              <a:rPr lang="en-US" sz="2000" b="1" dirty="0">
                <a:solidFill>
                  <a:srgbClr val="000000"/>
                </a:solidFill>
                <a:latin typeface="Calibri" charset="0"/>
                <a:ea typeface="Calibri" charset="0"/>
                <a:cs typeface="Calibri" charset="0"/>
              </a:rPr>
              <a:t>University of Michigan in Ann Arbor, USA</a:t>
            </a:r>
          </a:p>
          <a:p>
            <a:pPr algn="ctr" eaLnBrk="1" hangingPunct="1">
              <a:defRPr/>
            </a:pPr>
            <a:endParaRPr lang="en-US" sz="2000" dirty="0">
              <a:solidFill>
                <a:srgbClr val="000000"/>
              </a:solidFill>
              <a:latin typeface="Calibri" charset="0"/>
              <a:ea typeface="Calibri" charset="0"/>
              <a:cs typeface="Calibri" charset="0"/>
            </a:endParaRPr>
          </a:p>
        </p:txBody>
      </p:sp>
      <p:sp>
        <p:nvSpPr>
          <p:cNvPr id="81922" name="Rectangle 2"/>
          <p:cNvSpPr>
            <a:spLocks noGrp="1" noChangeArrowheads="1"/>
          </p:cNvSpPr>
          <p:nvPr>
            <p:ph type="ctrTitle"/>
          </p:nvPr>
        </p:nvSpPr>
        <p:spPr>
          <a:xfrm>
            <a:off x="685800" y="990600"/>
            <a:ext cx="7772400" cy="1371600"/>
          </a:xfrm>
        </p:spPr>
        <p:txBody>
          <a:bodyPr/>
          <a:lstStyle>
            <a:lvl1pPr>
              <a:defRPr sz="3600">
                <a:latin typeface="Calibri" charset="0"/>
                <a:ea typeface="Calibri" charset="0"/>
                <a:cs typeface="Calibri" charset="0"/>
              </a:defRPr>
            </a:lvl1pPr>
          </a:lstStyle>
          <a:p>
            <a:r>
              <a:rPr lang="en-US"/>
              <a:t>Click to edit Master title style</a:t>
            </a:r>
          </a:p>
        </p:txBody>
      </p:sp>
      <p:sp>
        <p:nvSpPr>
          <p:cNvPr id="7" name="Text Box 4"/>
          <p:cNvSpPr txBox="1">
            <a:spLocks noChangeArrowheads="1"/>
          </p:cNvSpPr>
          <p:nvPr userDrawn="1"/>
        </p:nvSpPr>
        <p:spPr bwMode="auto">
          <a:xfrm>
            <a:off x="4114800" y="5791200"/>
            <a:ext cx="4419600" cy="830263"/>
          </a:xfrm>
          <a:prstGeom prst="rect">
            <a:avLst/>
          </a:prstGeom>
          <a:noFill/>
          <a:ln w="9525">
            <a:noFill/>
            <a:miter lim="800000"/>
            <a:headEnd/>
            <a:tailEnd/>
          </a:ln>
          <a:effectLst/>
        </p:spPr>
        <p:txBody>
          <a:bodyPr>
            <a:spAutoFit/>
          </a:bodyPr>
          <a:lstStyle/>
          <a:p>
            <a:pPr algn="r">
              <a:defRPr/>
            </a:pPr>
            <a:r>
              <a:rPr lang="en-US" sz="2000" b="1" dirty="0">
                <a:solidFill>
                  <a:srgbClr val="000000"/>
                </a:solidFill>
                <a:latin typeface="Calibri" charset="0"/>
                <a:ea typeface="Calibri" charset="0"/>
                <a:cs typeface="Calibri" charset="0"/>
              </a:rPr>
              <a:t>© Austin-Das-Agarwal, 2017</a:t>
            </a:r>
          </a:p>
          <a:p>
            <a:pPr algn="r">
              <a:defRPr/>
            </a:pPr>
            <a:r>
              <a:rPr lang="en-US" sz="1400" dirty="0">
                <a:solidFill>
                  <a:srgbClr val="000000"/>
                </a:solidFill>
                <a:latin typeface="Calibri" charset="0"/>
                <a:ea typeface="Calibri" charset="0"/>
                <a:cs typeface="Calibri" charset="0"/>
              </a:rPr>
              <a:t>The material in this presentation cannot be </a:t>
            </a:r>
          </a:p>
          <a:p>
            <a:pPr algn="r">
              <a:defRPr/>
            </a:pPr>
            <a:r>
              <a:rPr lang="en-US" sz="1400" dirty="0">
                <a:solidFill>
                  <a:srgbClr val="000000"/>
                </a:solidFill>
                <a:latin typeface="Calibri" charset="0"/>
                <a:ea typeface="Calibri" charset="0"/>
                <a:cs typeface="Calibri" charset="0"/>
              </a:rPr>
              <a:t>copied in any form without our written permission</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nchor="ctr"/>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rPr>
              <a:t>EECS 370: Introduction to Computer Organization</a:t>
            </a:r>
          </a:p>
          <a:p>
            <a:pPr>
              <a:defRPr/>
            </a:pPr>
            <a:endParaRPr lang="en-US" dirty="0">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7AC6BD89-2FC4-40E2-A3F4-8944F0C81D9F}" type="slidenum">
              <a:rPr lang="en-US" smtClean="0">
                <a:solidFill>
                  <a:srgbClr val="000000"/>
                </a:solidFill>
              </a:rPr>
              <a:pPr>
                <a:defRPr/>
              </a:pPr>
              <a:t>‹#›</a:t>
            </a:fld>
            <a:endParaRPr lang="en-US" dirty="0">
              <a:solidFill>
                <a:srgbClr val="000000"/>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rPr>
              <a:t>EECS 370: Introduction to Computer Organization</a:t>
            </a:r>
          </a:p>
          <a:p>
            <a:pPr>
              <a:defRPr/>
            </a:pPr>
            <a:endParaRPr lang="en-US" dirty="0">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1BCF76DD-95F4-4442-9DF5-EFFE813A1E8D}" type="slidenum">
              <a:rPr lang="en-US" smtClean="0">
                <a:solidFill>
                  <a:srgbClr val="000000"/>
                </a:solidFill>
              </a:rPr>
              <a:pPr>
                <a:defRPr/>
              </a:pPr>
              <a:t>‹#›</a:t>
            </a:fld>
            <a:endParaRPr lang="en-US" dirty="0">
              <a:solidFill>
                <a:srgbClr val="000000"/>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sz="1000" dirty="0">
                <a:solidFill>
                  <a:srgbClr val="000000"/>
                </a:solidFill>
                <a:latin typeface="Verdana" charset="0"/>
                <a:ea typeface="ＭＳ Ｐゴシック" charset="0"/>
              </a:rPr>
              <a:t>EECS 370:  Introduction to</a:t>
            </a:r>
          </a:p>
          <a:p>
            <a:pPr>
              <a:defRPr/>
            </a:pPr>
            <a:r>
              <a:rPr lang="en-US" sz="1000" dirty="0">
                <a:solidFill>
                  <a:srgbClr val="000000"/>
                </a:solidFill>
                <a:latin typeface="Verdana" charset="0"/>
                <a:ea typeface="ＭＳ Ｐゴシック" charset="0"/>
              </a:rPr>
              <a:t>Computer Organization</a:t>
            </a:r>
          </a:p>
          <a:p>
            <a:pPr>
              <a:defRPr/>
            </a:pPr>
            <a:endParaRPr lang="en-US" dirty="0"/>
          </a:p>
        </p:txBody>
      </p:sp>
      <p:sp>
        <p:nvSpPr>
          <p:cNvPr id="5" name="Rectangle 7"/>
          <p:cNvSpPr>
            <a:spLocks noGrp="1" noChangeArrowheads="1"/>
          </p:cNvSpPr>
          <p:nvPr>
            <p:ph type="sldNum" sz="quarter" idx="11"/>
          </p:nvPr>
        </p:nvSpPr>
        <p:spPr>
          <a:ln/>
        </p:spPr>
        <p:txBody>
          <a:bodyPr/>
          <a:lstStyle>
            <a:lvl1pPr>
              <a:defRPr/>
            </a:lvl1pPr>
          </a:lstStyle>
          <a:p>
            <a:pPr>
              <a:defRPr/>
            </a:pPr>
            <a:fld id="{99B8EF8A-DA89-4850-8BC2-E252FDF0A69F}"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0"/>
            <a:ext cx="8001000" cy="838200"/>
          </a:xfrm>
        </p:spPr>
        <p:txBody>
          <a:bodyPr/>
          <a:lstStyle/>
          <a:p>
            <a:r>
              <a:rPr lang="en-US"/>
              <a:t>Click to edit Master title style</a:t>
            </a:r>
          </a:p>
        </p:txBody>
      </p:sp>
      <p:sp>
        <p:nvSpPr>
          <p:cNvPr id="3" name="Content Placeholder 2"/>
          <p:cNvSpPr>
            <a:spLocks noGrp="1"/>
          </p:cNvSpPr>
          <p:nvPr>
            <p:ph sz="quarter" idx="1"/>
          </p:nvPr>
        </p:nvSpPr>
        <p:spPr>
          <a:xfrm>
            <a:off x="566738" y="1219200"/>
            <a:ext cx="3924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66738" y="3695700"/>
            <a:ext cx="3924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3438" y="1219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rPr>
              <a:t>EECS 370: Introduction to Computer Organization</a:t>
            </a:r>
          </a:p>
        </p:txBody>
      </p:sp>
      <p:sp>
        <p:nvSpPr>
          <p:cNvPr id="7" name="Rectangle 7"/>
          <p:cNvSpPr>
            <a:spLocks noGrp="1" noChangeArrowheads="1"/>
          </p:cNvSpPr>
          <p:nvPr>
            <p:ph type="sldNum" sz="quarter" idx="11"/>
          </p:nvPr>
        </p:nvSpPr>
        <p:spPr>
          <a:ln/>
        </p:spPr>
        <p:txBody>
          <a:bodyPr/>
          <a:lstStyle>
            <a:lvl1pPr>
              <a:defRPr/>
            </a:lvl1pPr>
          </a:lstStyle>
          <a:p>
            <a:pPr>
              <a:defRPr/>
            </a:pPr>
            <a:fld id="{44B18ED4-D8C8-4624-BE37-73176DDA0245}" type="slidenum">
              <a:rPr lang="en-US" smtClean="0">
                <a:solidFill>
                  <a:srgbClr val="000000"/>
                </a:solidFill>
              </a:rPr>
              <a:pPr>
                <a:defRPr/>
              </a:pPr>
              <a:t>‹#›</a:t>
            </a:fld>
            <a:endParaRPr lang="en-US" dirty="0">
              <a:solidFill>
                <a:srgbClr val="000000"/>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3FFF079C-FA32-D04A-BFB8-18CB5D17C7AB}" type="slidenum">
              <a:rPr lang="en-US">
                <a:solidFill>
                  <a:srgbClr val="000000"/>
                </a:solidFill>
              </a:rPr>
              <a:pPr>
                <a:defRPr/>
              </a:pPr>
              <a:t>‹#›</a:t>
            </a:fld>
            <a:endParaRPr lang="en-US">
              <a:solidFill>
                <a:srgbClr val="000000"/>
              </a:solidFill>
            </a:endParaRPr>
          </a:p>
        </p:txBody>
      </p:sp>
      <p:sp>
        <p:nvSpPr>
          <p:cNvPr id="4" name="Rectangle 6"/>
          <p:cNvSpPr>
            <a:spLocks noGrp="1" noChangeArrowheads="1"/>
          </p:cNvSpPr>
          <p:nvPr>
            <p:ph type="ftr" sz="quarter" idx="11"/>
          </p:nvPr>
        </p:nvSpPr>
        <p:spPr>
          <a:xfrm>
            <a:off x="533400" y="6534150"/>
            <a:ext cx="3581400" cy="476250"/>
          </a:xfrm>
          <a:ln/>
        </p:spPr>
        <p:txBody>
          <a:bodyPr/>
          <a:lstStyle>
            <a:lvl1pPr>
              <a:defRPr/>
            </a:lvl1pPr>
          </a:lstStyle>
          <a:p>
            <a:pPr>
              <a:defRPr/>
            </a:pPr>
            <a:r>
              <a:rPr lang="en-US" dirty="0">
                <a:solidFill>
                  <a:srgbClr val="000000"/>
                </a:solidFill>
              </a:rPr>
              <a:t>EECS 370: Introduction to Computer Organization</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4" name="Text Box 5"/>
          <p:cNvSpPr txBox="1">
            <a:spLocks noChangeArrowheads="1"/>
          </p:cNvSpPr>
          <p:nvPr userDrawn="1"/>
        </p:nvSpPr>
        <p:spPr bwMode="auto">
          <a:xfrm>
            <a:off x="533400" y="3614003"/>
            <a:ext cx="76328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rgbClr val="CC0000"/>
              </a:buClr>
              <a:buSzPct val="80000"/>
              <a:buFont typeface="Wingdings" pitchFamily="2" charset="2"/>
              <a:buNone/>
              <a:defRPr/>
            </a:pPr>
            <a:r>
              <a:rPr lang="en-US" sz="2800" b="1" dirty="0">
                <a:solidFill>
                  <a:srgbClr val="CC0000"/>
                </a:solidFill>
                <a:latin typeface="Calibri" charset="0"/>
                <a:ea typeface="Calibri" charset="0"/>
                <a:cs typeface="Calibri" charset="0"/>
              </a:rPr>
              <a:t>Todd Austin, Reetu Das, and </a:t>
            </a:r>
            <a:r>
              <a:rPr lang="en-US" sz="2800" b="1" u="sng" dirty="0">
                <a:solidFill>
                  <a:srgbClr val="CC0000"/>
                </a:solidFill>
                <a:latin typeface="Calibri" charset="0"/>
                <a:ea typeface="Calibri" charset="0"/>
                <a:cs typeface="Calibri" charset="0"/>
              </a:rPr>
              <a:t>Neha Agarwal</a:t>
            </a:r>
          </a:p>
        </p:txBody>
      </p:sp>
      <p:sp>
        <p:nvSpPr>
          <p:cNvPr id="5" name="Text Box 6"/>
          <p:cNvSpPr txBox="1">
            <a:spLocks noChangeArrowheads="1"/>
          </p:cNvSpPr>
          <p:nvPr userDrawn="1"/>
        </p:nvSpPr>
        <p:spPr bwMode="auto">
          <a:xfrm>
            <a:off x="745839" y="2761089"/>
            <a:ext cx="77872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rgbClr val="CC0000"/>
              </a:buClr>
              <a:buSzPct val="80000"/>
              <a:buFont typeface="Wingdings" pitchFamily="2" charset="2"/>
              <a:buNone/>
              <a:defRPr/>
            </a:pPr>
            <a:r>
              <a:rPr lang="en-US" sz="2200" b="1" dirty="0">
                <a:solidFill>
                  <a:srgbClr val="000000"/>
                </a:solidFill>
                <a:latin typeface="Calibri" charset="0"/>
                <a:ea typeface="Calibri" charset="0"/>
                <a:cs typeface="Calibri" charset="0"/>
              </a:rPr>
              <a:t>EECS 370 – Introduction to Computer Organization  - Winter 2017</a:t>
            </a:r>
          </a:p>
        </p:txBody>
      </p:sp>
      <p:sp>
        <p:nvSpPr>
          <p:cNvPr id="6" name="Text Box 7"/>
          <p:cNvSpPr txBox="1">
            <a:spLocks noChangeArrowheads="1"/>
          </p:cNvSpPr>
          <p:nvPr userDrawn="1"/>
        </p:nvSpPr>
        <p:spPr bwMode="auto">
          <a:xfrm>
            <a:off x="2369200" y="4419600"/>
            <a:ext cx="45405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charset="0"/>
                <a:ea typeface="Calibri" charset="0"/>
                <a:cs typeface="Calibri" charset="0"/>
              </a:rPr>
              <a:t>EECS Department</a:t>
            </a:r>
          </a:p>
          <a:p>
            <a:pPr algn="ctr" eaLnBrk="1" hangingPunct="1">
              <a:defRPr/>
            </a:pPr>
            <a:r>
              <a:rPr lang="en-US" sz="2000" b="1" dirty="0">
                <a:solidFill>
                  <a:srgbClr val="000000"/>
                </a:solidFill>
                <a:latin typeface="Calibri" charset="0"/>
                <a:ea typeface="Calibri" charset="0"/>
                <a:cs typeface="Calibri" charset="0"/>
              </a:rPr>
              <a:t>University of Michigan in Ann Arbor, USA</a:t>
            </a:r>
          </a:p>
          <a:p>
            <a:pPr algn="ctr" eaLnBrk="1" hangingPunct="1">
              <a:defRPr/>
            </a:pPr>
            <a:endParaRPr lang="en-US" sz="2000" dirty="0">
              <a:solidFill>
                <a:srgbClr val="000000"/>
              </a:solidFill>
              <a:latin typeface="Calibri" charset="0"/>
              <a:ea typeface="Calibri" charset="0"/>
              <a:cs typeface="Calibri" charset="0"/>
            </a:endParaRPr>
          </a:p>
        </p:txBody>
      </p:sp>
      <p:sp>
        <p:nvSpPr>
          <p:cNvPr id="81922" name="Rectangle 2"/>
          <p:cNvSpPr>
            <a:spLocks noGrp="1" noChangeArrowheads="1"/>
          </p:cNvSpPr>
          <p:nvPr>
            <p:ph type="ctrTitle"/>
          </p:nvPr>
        </p:nvSpPr>
        <p:spPr>
          <a:xfrm>
            <a:off x="685800" y="990600"/>
            <a:ext cx="7772400" cy="1371600"/>
          </a:xfrm>
        </p:spPr>
        <p:txBody>
          <a:bodyPr/>
          <a:lstStyle>
            <a:lvl1pPr>
              <a:defRPr sz="3600">
                <a:latin typeface="Calibri" charset="0"/>
                <a:ea typeface="Calibri" charset="0"/>
                <a:cs typeface="Calibri" charset="0"/>
              </a:defRPr>
            </a:lvl1pPr>
          </a:lstStyle>
          <a:p>
            <a:r>
              <a:rPr lang="en-US"/>
              <a:t>Click to edit Master title style</a:t>
            </a:r>
          </a:p>
        </p:txBody>
      </p:sp>
      <p:sp>
        <p:nvSpPr>
          <p:cNvPr id="7" name="Text Box 4"/>
          <p:cNvSpPr txBox="1">
            <a:spLocks noChangeArrowheads="1"/>
          </p:cNvSpPr>
          <p:nvPr userDrawn="1"/>
        </p:nvSpPr>
        <p:spPr bwMode="auto">
          <a:xfrm>
            <a:off x="4114800" y="5791200"/>
            <a:ext cx="4419600" cy="830263"/>
          </a:xfrm>
          <a:prstGeom prst="rect">
            <a:avLst/>
          </a:prstGeom>
          <a:noFill/>
          <a:ln w="9525">
            <a:noFill/>
            <a:miter lim="800000"/>
            <a:headEnd/>
            <a:tailEnd/>
          </a:ln>
          <a:effectLst/>
        </p:spPr>
        <p:txBody>
          <a:bodyPr>
            <a:spAutoFit/>
          </a:bodyPr>
          <a:lstStyle/>
          <a:p>
            <a:pPr algn="r">
              <a:defRPr/>
            </a:pPr>
            <a:r>
              <a:rPr lang="en-US" sz="2000" b="1" dirty="0">
                <a:solidFill>
                  <a:srgbClr val="000000"/>
                </a:solidFill>
                <a:latin typeface="Calibri" charset="0"/>
                <a:ea typeface="Calibri" charset="0"/>
                <a:cs typeface="Calibri" charset="0"/>
              </a:rPr>
              <a:t>© Austin-Das-Agarwal, 2017</a:t>
            </a:r>
          </a:p>
          <a:p>
            <a:pPr algn="r">
              <a:defRPr/>
            </a:pPr>
            <a:r>
              <a:rPr lang="en-US" sz="1400" dirty="0">
                <a:solidFill>
                  <a:srgbClr val="000000"/>
                </a:solidFill>
                <a:latin typeface="Calibri" charset="0"/>
                <a:ea typeface="Calibri" charset="0"/>
                <a:cs typeface="Calibri" charset="0"/>
              </a:rPr>
              <a:t>The material in this presentation cannot be </a:t>
            </a:r>
          </a:p>
          <a:p>
            <a:pPr algn="r">
              <a:defRPr/>
            </a:pPr>
            <a:r>
              <a:rPr lang="en-US" sz="1400" dirty="0">
                <a:solidFill>
                  <a:srgbClr val="000000"/>
                </a:solidFill>
                <a:latin typeface="Calibri" charset="0"/>
                <a:ea typeface="Calibri" charset="0"/>
                <a:cs typeface="Calibri" charset="0"/>
              </a:rPr>
              <a:t>copied in any form without our written permission</a:t>
            </a:r>
          </a:p>
        </p:txBody>
      </p:sp>
    </p:spTree>
    <p:extLst>
      <p:ext uri="{BB962C8B-B14F-4D97-AF65-F5344CB8AC3E}">
        <p14:creationId xmlns:p14="http://schemas.microsoft.com/office/powerpoint/2010/main" val="829368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nchor="ctr"/>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Rectangle 7"/>
          <p:cNvSpPr>
            <a:spLocks noGrp="1" noChangeArrowheads="1"/>
          </p:cNvSpPr>
          <p:nvPr>
            <p:ph type="sldNum" sz="quarter" idx="11"/>
          </p:nvPr>
        </p:nvSpPr>
        <p:spPr>
          <a:ln/>
        </p:spPr>
        <p:txBody>
          <a:bodyPr/>
          <a:lstStyle>
            <a:lvl1pPr>
              <a:defRPr/>
            </a:lvl1pPr>
          </a:lstStyle>
          <a:p>
            <a:pPr>
              <a:defRPr/>
            </a:pPr>
            <a:fld id="{7AC6BD89-2FC4-40E2-A3F4-8944F0C81D9F}" type="slidenum">
              <a:rPr lang="en-US" smtClean="0">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1415321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cs typeface="Arial"/>
              </a:rPr>
              <a:t>EECS 370: Introduction to Computer Organization</a:t>
            </a:r>
          </a:p>
          <a:p>
            <a:pPr>
              <a:defRPr/>
            </a:pPr>
            <a:endParaRPr lang="en-US" dirty="0">
              <a:solidFill>
                <a:srgbClr val="000000"/>
              </a:solidFill>
              <a:cs typeface="Arial"/>
            </a:endParaRPr>
          </a:p>
        </p:txBody>
      </p:sp>
      <p:sp>
        <p:nvSpPr>
          <p:cNvPr id="6" name="Rectangle 7"/>
          <p:cNvSpPr>
            <a:spLocks noGrp="1" noChangeArrowheads="1"/>
          </p:cNvSpPr>
          <p:nvPr>
            <p:ph type="sldNum" sz="quarter" idx="11"/>
          </p:nvPr>
        </p:nvSpPr>
        <p:spPr>
          <a:ln/>
        </p:spPr>
        <p:txBody>
          <a:bodyPr/>
          <a:lstStyle>
            <a:lvl1pPr>
              <a:defRPr/>
            </a:lvl1pPr>
          </a:lstStyle>
          <a:p>
            <a:pPr>
              <a:defRPr/>
            </a:pPr>
            <a:fld id="{1BCF76DD-95F4-4442-9DF5-EFFE813A1E8D}" type="slidenum">
              <a:rPr lang="en-US" smtClean="0">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3436378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0"/>
            <a:ext cx="8001000" cy="838200"/>
          </a:xfrm>
        </p:spPr>
        <p:txBody>
          <a:bodyPr/>
          <a:lstStyle/>
          <a:p>
            <a:r>
              <a:rPr lang="en-US"/>
              <a:t>Click to edit Master title style</a:t>
            </a:r>
          </a:p>
        </p:txBody>
      </p:sp>
      <p:sp>
        <p:nvSpPr>
          <p:cNvPr id="3" name="Content Placeholder 2"/>
          <p:cNvSpPr>
            <a:spLocks noGrp="1"/>
          </p:cNvSpPr>
          <p:nvPr>
            <p:ph sz="quarter" idx="1"/>
          </p:nvPr>
        </p:nvSpPr>
        <p:spPr>
          <a:xfrm>
            <a:off x="566738" y="1219200"/>
            <a:ext cx="3924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66738" y="3695700"/>
            <a:ext cx="3924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3438" y="1219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cs typeface="Arial"/>
              </a:rPr>
              <a:t>EECS 370: Introduction to Computer Organization</a:t>
            </a:r>
          </a:p>
        </p:txBody>
      </p:sp>
      <p:sp>
        <p:nvSpPr>
          <p:cNvPr id="7" name="Rectangle 7"/>
          <p:cNvSpPr>
            <a:spLocks noGrp="1" noChangeArrowheads="1"/>
          </p:cNvSpPr>
          <p:nvPr>
            <p:ph type="sldNum" sz="quarter" idx="11"/>
          </p:nvPr>
        </p:nvSpPr>
        <p:spPr>
          <a:ln/>
        </p:spPr>
        <p:txBody>
          <a:bodyPr/>
          <a:lstStyle>
            <a:lvl1pPr>
              <a:defRPr/>
            </a:lvl1pPr>
          </a:lstStyle>
          <a:p>
            <a:pPr>
              <a:defRPr/>
            </a:pPr>
            <a:fld id="{44B18ED4-D8C8-4624-BE37-73176DDA0245}" type="slidenum">
              <a:rPr lang="en-US" smtClean="0">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2478913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solidFill>
                  <a:srgbClr val="000000"/>
                </a:solidFill>
                <a:cs typeface="Arial"/>
              </a:rPr>
              <a:t>EECS 370: Introduction to Computer Organization </a:t>
            </a:r>
          </a:p>
        </p:txBody>
      </p:sp>
      <p:sp>
        <p:nvSpPr>
          <p:cNvPr id="3" name="Rectangle 7"/>
          <p:cNvSpPr>
            <a:spLocks noGrp="1" noChangeArrowheads="1"/>
          </p:cNvSpPr>
          <p:nvPr>
            <p:ph type="sldNum" sz="quarter" idx="11"/>
          </p:nvPr>
        </p:nvSpPr>
        <p:spPr>
          <a:ln/>
        </p:spPr>
        <p:txBody>
          <a:bodyPr/>
          <a:lstStyle>
            <a:lvl1pPr>
              <a:defRPr/>
            </a:lvl1pPr>
          </a:lstStyle>
          <a:p>
            <a:pPr>
              <a:defRPr/>
            </a:pPr>
            <a:fld id="{CB3F870E-4992-4476-8D50-62907DF09CE2}"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25713050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4" name="Text Box 5"/>
          <p:cNvSpPr txBox="1">
            <a:spLocks noChangeArrowheads="1"/>
          </p:cNvSpPr>
          <p:nvPr userDrawn="1"/>
        </p:nvSpPr>
        <p:spPr bwMode="auto">
          <a:xfrm>
            <a:off x="533400" y="3614003"/>
            <a:ext cx="76328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rgbClr val="CC0000"/>
              </a:buClr>
              <a:buSzPct val="80000"/>
              <a:buFont typeface="Wingdings" pitchFamily="2" charset="2"/>
              <a:buNone/>
              <a:defRPr/>
            </a:pPr>
            <a:r>
              <a:rPr lang="en-US" sz="2800" b="1" dirty="0">
                <a:solidFill>
                  <a:srgbClr val="CC0000"/>
                </a:solidFill>
                <a:latin typeface="Calibri" charset="0"/>
                <a:ea typeface="Calibri" charset="0"/>
                <a:cs typeface="Calibri" charset="0"/>
              </a:rPr>
              <a:t>Todd Austin, Reetu Das, and </a:t>
            </a:r>
            <a:r>
              <a:rPr lang="en-US" sz="2800" b="1" u="sng" dirty="0">
                <a:solidFill>
                  <a:srgbClr val="CC0000"/>
                </a:solidFill>
                <a:latin typeface="Calibri" charset="0"/>
                <a:ea typeface="Calibri" charset="0"/>
                <a:cs typeface="Calibri" charset="0"/>
              </a:rPr>
              <a:t>Neha Agarwal</a:t>
            </a:r>
          </a:p>
        </p:txBody>
      </p:sp>
      <p:sp>
        <p:nvSpPr>
          <p:cNvPr id="5" name="Text Box 6"/>
          <p:cNvSpPr txBox="1">
            <a:spLocks noChangeArrowheads="1"/>
          </p:cNvSpPr>
          <p:nvPr userDrawn="1"/>
        </p:nvSpPr>
        <p:spPr bwMode="auto">
          <a:xfrm>
            <a:off x="745839" y="2761089"/>
            <a:ext cx="77872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rgbClr val="CC0000"/>
              </a:buClr>
              <a:buSzPct val="80000"/>
              <a:buFont typeface="Wingdings" pitchFamily="2" charset="2"/>
              <a:buNone/>
              <a:defRPr/>
            </a:pPr>
            <a:r>
              <a:rPr lang="en-US" sz="2200" b="1" dirty="0">
                <a:solidFill>
                  <a:srgbClr val="000000"/>
                </a:solidFill>
                <a:latin typeface="Calibri" charset="0"/>
                <a:ea typeface="Calibri" charset="0"/>
                <a:cs typeface="Calibri" charset="0"/>
              </a:rPr>
              <a:t>EECS 370 – Introduction to Computer Organization  - Winter 2017</a:t>
            </a:r>
          </a:p>
        </p:txBody>
      </p:sp>
      <p:sp>
        <p:nvSpPr>
          <p:cNvPr id="6" name="Text Box 7"/>
          <p:cNvSpPr txBox="1">
            <a:spLocks noChangeArrowheads="1"/>
          </p:cNvSpPr>
          <p:nvPr userDrawn="1"/>
        </p:nvSpPr>
        <p:spPr bwMode="auto">
          <a:xfrm>
            <a:off x="2369200" y="4419600"/>
            <a:ext cx="45405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charset="0"/>
                <a:ea typeface="Calibri" charset="0"/>
                <a:cs typeface="Calibri" charset="0"/>
              </a:rPr>
              <a:t>EECS Department</a:t>
            </a:r>
          </a:p>
          <a:p>
            <a:pPr algn="ctr" eaLnBrk="1" hangingPunct="1">
              <a:defRPr/>
            </a:pPr>
            <a:r>
              <a:rPr lang="en-US" sz="2000" b="1" dirty="0">
                <a:solidFill>
                  <a:srgbClr val="000000"/>
                </a:solidFill>
                <a:latin typeface="Calibri" charset="0"/>
                <a:ea typeface="Calibri" charset="0"/>
                <a:cs typeface="Calibri" charset="0"/>
              </a:rPr>
              <a:t>University of Michigan in Ann Arbor, USA</a:t>
            </a:r>
          </a:p>
          <a:p>
            <a:pPr algn="ctr" eaLnBrk="1" hangingPunct="1">
              <a:defRPr/>
            </a:pPr>
            <a:endParaRPr lang="en-US" sz="2000" dirty="0">
              <a:solidFill>
                <a:srgbClr val="000000"/>
              </a:solidFill>
              <a:latin typeface="Calibri" charset="0"/>
              <a:ea typeface="Calibri" charset="0"/>
              <a:cs typeface="Calibri" charset="0"/>
            </a:endParaRPr>
          </a:p>
        </p:txBody>
      </p:sp>
      <p:sp>
        <p:nvSpPr>
          <p:cNvPr id="81922" name="Rectangle 2"/>
          <p:cNvSpPr>
            <a:spLocks noGrp="1" noChangeArrowheads="1"/>
          </p:cNvSpPr>
          <p:nvPr>
            <p:ph type="ctrTitle"/>
          </p:nvPr>
        </p:nvSpPr>
        <p:spPr>
          <a:xfrm>
            <a:off x="685800" y="990600"/>
            <a:ext cx="7772400" cy="1371600"/>
          </a:xfrm>
        </p:spPr>
        <p:txBody>
          <a:bodyPr/>
          <a:lstStyle>
            <a:lvl1pPr>
              <a:defRPr sz="3600">
                <a:latin typeface="Calibri" charset="0"/>
                <a:ea typeface="Calibri" charset="0"/>
                <a:cs typeface="Calibri" charset="0"/>
              </a:defRPr>
            </a:lvl1pPr>
          </a:lstStyle>
          <a:p>
            <a:r>
              <a:rPr lang="en-US"/>
              <a:t>Click to edit Master title style</a:t>
            </a:r>
          </a:p>
        </p:txBody>
      </p:sp>
      <p:sp>
        <p:nvSpPr>
          <p:cNvPr id="7" name="Text Box 4"/>
          <p:cNvSpPr txBox="1">
            <a:spLocks noChangeArrowheads="1"/>
          </p:cNvSpPr>
          <p:nvPr userDrawn="1"/>
        </p:nvSpPr>
        <p:spPr bwMode="auto">
          <a:xfrm>
            <a:off x="4114800" y="5791200"/>
            <a:ext cx="4419600" cy="830263"/>
          </a:xfrm>
          <a:prstGeom prst="rect">
            <a:avLst/>
          </a:prstGeom>
          <a:noFill/>
          <a:ln w="9525">
            <a:noFill/>
            <a:miter lim="800000"/>
            <a:headEnd/>
            <a:tailEnd/>
          </a:ln>
          <a:effectLst/>
        </p:spPr>
        <p:txBody>
          <a:bodyPr>
            <a:spAutoFit/>
          </a:bodyPr>
          <a:lstStyle/>
          <a:p>
            <a:pPr algn="r">
              <a:defRPr/>
            </a:pPr>
            <a:r>
              <a:rPr lang="en-US" sz="2000" b="1" dirty="0">
                <a:solidFill>
                  <a:srgbClr val="000000"/>
                </a:solidFill>
                <a:latin typeface="Calibri" charset="0"/>
                <a:ea typeface="Calibri" charset="0"/>
                <a:cs typeface="Calibri" charset="0"/>
              </a:rPr>
              <a:t>© Austin-Das-Agarwal, 2017</a:t>
            </a:r>
          </a:p>
          <a:p>
            <a:pPr algn="r">
              <a:defRPr/>
            </a:pPr>
            <a:r>
              <a:rPr lang="en-US" sz="1400" dirty="0">
                <a:solidFill>
                  <a:srgbClr val="000000"/>
                </a:solidFill>
                <a:latin typeface="Calibri" charset="0"/>
                <a:ea typeface="Calibri" charset="0"/>
                <a:cs typeface="Calibri" charset="0"/>
              </a:rPr>
              <a:t>The material in this presentation cannot be </a:t>
            </a:r>
          </a:p>
          <a:p>
            <a:pPr algn="r">
              <a:defRPr/>
            </a:pPr>
            <a:r>
              <a:rPr lang="en-US" sz="1400" dirty="0">
                <a:solidFill>
                  <a:srgbClr val="000000"/>
                </a:solidFill>
                <a:latin typeface="Calibri" charset="0"/>
                <a:ea typeface="Calibri" charset="0"/>
                <a:cs typeface="Calibri" charset="0"/>
              </a:rPr>
              <a:t>copied in any form without our written permission</a:t>
            </a:r>
          </a:p>
        </p:txBody>
      </p:sp>
    </p:spTree>
    <p:extLst>
      <p:ext uri="{BB962C8B-B14F-4D97-AF65-F5344CB8AC3E}">
        <p14:creationId xmlns:p14="http://schemas.microsoft.com/office/powerpoint/2010/main" val="4142578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nchor="ctr"/>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Rectangle 7"/>
          <p:cNvSpPr>
            <a:spLocks noGrp="1" noChangeArrowheads="1"/>
          </p:cNvSpPr>
          <p:nvPr>
            <p:ph type="sldNum" sz="quarter" idx="11"/>
          </p:nvPr>
        </p:nvSpPr>
        <p:spPr>
          <a:ln/>
        </p:spPr>
        <p:txBody>
          <a:bodyPr/>
          <a:lstStyle>
            <a:lvl1pPr>
              <a:defRPr/>
            </a:lvl1pPr>
          </a:lstStyle>
          <a:p>
            <a:pPr>
              <a:defRPr/>
            </a:pPr>
            <a:fld id="{7AC6BD89-2FC4-40E2-A3F4-8944F0C81D9F}" type="slidenum">
              <a:rPr lang="en-US" smtClean="0">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312413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cs typeface="Arial"/>
              </a:rPr>
              <a:t>EECS 370: Introduction to Computer Organization</a:t>
            </a:r>
          </a:p>
          <a:p>
            <a:pPr>
              <a:defRPr/>
            </a:pPr>
            <a:endParaRPr lang="en-US" dirty="0">
              <a:solidFill>
                <a:srgbClr val="000000"/>
              </a:solidFill>
              <a:cs typeface="Arial"/>
            </a:endParaRPr>
          </a:p>
        </p:txBody>
      </p:sp>
      <p:sp>
        <p:nvSpPr>
          <p:cNvPr id="6" name="Rectangle 7"/>
          <p:cNvSpPr>
            <a:spLocks noGrp="1" noChangeArrowheads="1"/>
          </p:cNvSpPr>
          <p:nvPr>
            <p:ph type="sldNum" sz="quarter" idx="11"/>
          </p:nvPr>
        </p:nvSpPr>
        <p:spPr>
          <a:ln/>
        </p:spPr>
        <p:txBody>
          <a:bodyPr/>
          <a:lstStyle>
            <a:lvl1pPr>
              <a:defRPr/>
            </a:lvl1pPr>
          </a:lstStyle>
          <a:p>
            <a:pPr>
              <a:defRPr/>
            </a:pPr>
            <a:fld id="{1BCF76DD-95F4-4442-9DF5-EFFE813A1E8D}" type="slidenum">
              <a:rPr lang="en-US" smtClean="0">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151610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sz="1000" dirty="0">
                <a:solidFill>
                  <a:srgbClr val="000000"/>
                </a:solidFill>
                <a:latin typeface="Verdana" charset="0"/>
                <a:ea typeface="ＭＳ Ｐゴシック" charset="0"/>
              </a:rPr>
              <a:t>EECS 370:  Introduction to</a:t>
            </a:r>
          </a:p>
          <a:p>
            <a:pPr>
              <a:defRPr/>
            </a:pPr>
            <a:r>
              <a:rPr lang="en-US" sz="1000" dirty="0">
                <a:solidFill>
                  <a:srgbClr val="000000"/>
                </a:solidFill>
                <a:latin typeface="Verdana" charset="0"/>
                <a:ea typeface="ＭＳ Ｐゴシック" charset="0"/>
              </a:rPr>
              <a:t>Computer Organization</a:t>
            </a:r>
          </a:p>
          <a:p>
            <a:pPr>
              <a:defRPr/>
            </a:pPr>
            <a:endParaRPr lang="en-US" dirty="0"/>
          </a:p>
        </p:txBody>
      </p:sp>
      <p:sp>
        <p:nvSpPr>
          <p:cNvPr id="4" name="Rectangle 7"/>
          <p:cNvSpPr>
            <a:spLocks noGrp="1" noChangeArrowheads="1"/>
          </p:cNvSpPr>
          <p:nvPr>
            <p:ph type="sldNum" sz="quarter" idx="11"/>
          </p:nvPr>
        </p:nvSpPr>
        <p:spPr>
          <a:ln/>
        </p:spPr>
        <p:txBody>
          <a:bodyPr/>
          <a:lstStyle>
            <a:lvl1pPr>
              <a:defRPr/>
            </a:lvl1pPr>
          </a:lstStyle>
          <a:p>
            <a:pPr>
              <a:defRPr/>
            </a:pPr>
            <a:fld id="{9B7D9953-1749-4411-8584-AA7BAD3AF390}"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0"/>
            <a:ext cx="8001000" cy="838200"/>
          </a:xfrm>
        </p:spPr>
        <p:txBody>
          <a:bodyPr/>
          <a:lstStyle/>
          <a:p>
            <a:r>
              <a:rPr lang="en-US"/>
              <a:t>Click to edit Master title style</a:t>
            </a:r>
          </a:p>
        </p:txBody>
      </p:sp>
      <p:sp>
        <p:nvSpPr>
          <p:cNvPr id="3" name="Content Placeholder 2"/>
          <p:cNvSpPr>
            <a:spLocks noGrp="1"/>
          </p:cNvSpPr>
          <p:nvPr>
            <p:ph sz="quarter" idx="1"/>
          </p:nvPr>
        </p:nvSpPr>
        <p:spPr>
          <a:xfrm>
            <a:off x="566738" y="1219200"/>
            <a:ext cx="3924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66738" y="3695700"/>
            <a:ext cx="3924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3438" y="1219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ftr" sz="quarter" idx="10"/>
          </p:nvPr>
        </p:nvSpPr>
        <p:spPr>
          <a:xfrm>
            <a:off x="533400" y="6534150"/>
            <a:ext cx="3581400" cy="476250"/>
          </a:xfrm>
          <a:ln/>
        </p:spPr>
        <p:txBody>
          <a:bodyPr/>
          <a:lstStyle>
            <a:lvl1pPr>
              <a:defRPr/>
            </a:lvl1pPr>
          </a:lstStyle>
          <a:p>
            <a:pPr>
              <a:defRPr/>
            </a:pPr>
            <a:r>
              <a:rPr lang="en-US" dirty="0">
                <a:solidFill>
                  <a:srgbClr val="000000"/>
                </a:solidFill>
                <a:cs typeface="Arial"/>
              </a:rPr>
              <a:t>EECS 370: Introduction to Computer Organization</a:t>
            </a:r>
          </a:p>
        </p:txBody>
      </p:sp>
      <p:sp>
        <p:nvSpPr>
          <p:cNvPr id="7" name="Rectangle 7"/>
          <p:cNvSpPr>
            <a:spLocks noGrp="1" noChangeArrowheads="1"/>
          </p:cNvSpPr>
          <p:nvPr>
            <p:ph type="sldNum" sz="quarter" idx="11"/>
          </p:nvPr>
        </p:nvSpPr>
        <p:spPr>
          <a:ln/>
        </p:spPr>
        <p:txBody>
          <a:bodyPr/>
          <a:lstStyle>
            <a:lvl1pPr>
              <a:defRPr/>
            </a:lvl1pPr>
          </a:lstStyle>
          <a:p>
            <a:pPr>
              <a:defRPr/>
            </a:pPr>
            <a:fld id="{44B18ED4-D8C8-4624-BE37-73176DDA0245}" type="slidenum">
              <a:rPr lang="en-US" smtClean="0">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31906994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solidFill>
                  <a:srgbClr val="000000"/>
                </a:solidFill>
                <a:cs typeface="Arial"/>
              </a:rPr>
              <a:t>EECS 370: Introduction to Computer Organization </a:t>
            </a:r>
          </a:p>
        </p:txBody>
      </p:sp>
      <p:sp>
        <p:nvSpPr>
          <p:cNvPr id="3" name="Rectangle 7"/>
          <p:cNvSpPr>
            <a:spLocks noGrp="1" noChangeArrowheads="1"/>
          </p:cNvSpPr>
          <p:nvPr>
            <p:ph type="sldNum" sz="quarter" idx="11"/>
          </p:nvPr>
        </p:nvSpPr>
        <p:spPr>
          <a:ln/>
        </p:spPr>
        <p:txBody>
          <a:bodyPr/>
          <a:lstStyle>
            <a:lvl1pPr>
              <a:defRPr/>
            </a:lvl1pPr>
          </a:lstStyle>
          <a:p>
            <a:pPr>
              <a:defRPr/>
            </a:pPr>
            <a:fld id="{CB3F870E-4992-4476-8D50-62907DF09CE2}"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4507331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solidFill>
                <a:srgbClr val="000000"/>
              </a:solidFill>
              <a:latin typeface="Calibri" pitchFamily="34" charset="0"/>
            </a:endParaRPr>
          </a:p>
        </p:txBody>
      </p:sp>
      <p:sp>
        <p:nvSpPr>
          <p:cNvPr id="7" name="Text Box 7"/>
          <p:cNvSpPr txBox="1">
            <a:spLocks noChangeArrowheads="1"/>
          </p:cNvSpPr>
          <p:nvPr userDrawn="1"/>
        </p:nvSpPr>
        <p:spPr bwMode="auto">
          <a:xfrm>
            <a:off x="2369328" y="4419600"/>
            <a:ext cx="45402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pitchFamily="34" charset="0"/>
              </a:rPr>
              <a:t>EECS Department</a:t>
            </a:r>
          </a:p>
          <a:p>
            <a:pPr algn="ctr" eaLnBrk="1" hangingPunct="1">
              <a:defRPr/>
            </a:pPr>
            <a:r>
              <a:rPr lang="en-US" sz="2000" b="1" dirty="0">
                <a:solidFill>
                  <a:srgbClr val="000000"/>
                </a:solidFill>
                <a:latin typeface="Calibri" pitchFamily="34" charset="0"/>
              </a:rPr>
              <a:t>University of Michigan in Ann Arbor, USA</a:t>
            </a:r>
          </a:p>
          <a:p>
            <a:pPr algn="ctr" eaLnBrk="1" hangingPunct="1">
              <a:defRPr/>
            </a:pPr>
            <a:endParaRPr lang="en-US" sz="2000" dirty="0">
              <a:solidFill>
                <a:srgbClr val="000000"/>
              </a:solidFill>
              <a:latin typeface="Calibri" pitchFamily="34" charset="0"/>
            </a:endParaRPr>
          </a:p>
        </p:txBody>
      </p:sp>
      <p:sp>
        <p:nvSpPr>
          <p:cNvPr id="81922" name="Rectangle 2"/>
          <p:cNvSpPr>
            <a:spLocks noGrp="1" noChangeArrowheads="1"/>
          </p:cNvSpPr>
          <p:nvPr>
            <p:ph type="ctrTitle"/>
          </p:nvPr>
        </p:nvSpPr>
        <p:spPr>
          <a:xfrm>
            <a:off x="685800" y="990600"/>
            <a:ext cx="7772400" cy="1371600"/>
          </a:xfrm>
        </p:spPr>
        <p:txBody>
          <a:bodyPr/>
          <a:lstStyle>
            <a:lvl1pPr>
              <a:defRPr sz="4400"/>
            </a:lvl1pPr>
          </a:lstStyle>
          <a:p>
            <a:r>
              <a:rPr lang="en-US" dirty="0"/>
              <a:t>Click to edit Master title style</a:t>
            </a:r>
          </a:p>
        </p:txBody>
      </p:sp>
      <p:sp>
        <p:nvSpPr>
          <p:cNvPr id="8" name="Text Box 4"/>
          <p:cNvSpPr txBox="1">
            <a:spLocks noChangeArrowheads="1"/>
          </p:cNvSpPr>
          <p:nvPr userDrawn="1"/>
        </p:nvSpPr>
        <p:spPr bwMode="auto">
          <a:xfrm>
            <a:off x="2014071" y="2955925"/>
            <a:ext cx="5522259" cy="774187"/>
          </a:xfrm>
          <a:prstGeom prst="rect">
            <a:avLst/>
          </a:prstGeom>
          <a:noFill/>
          <a:ln w="9525">
            <a:noFill/>
            <a:round/>
            <a:headEnd/>
            <a:tailEnd/>
          </a:ln>
          <a:effectLst/>
        </p:spPr>
        <p:txBody>
          <a:bodyPr wrap="none" lIns="90000" tIns="46800" rIns="90000" bIns="46800">
            <a:spAutoFit/>
          </a:bodyPr>
          <a:lstStyle/>
          <a:p>
            <a:pPr algn="ctr">
              <a:spcBef>
                <a:spcPts val="500"/>
              </a:spcBef>
              <a:buSzPct val="8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EECS 370 – Introduction to Computer Organization</a:t>
            </a:r>
          </a:p>
          <a:p>
            <a:pPr algn="ctr">
              <a:spcBef>
                <a:spcPts val="500"/>
              </a:spcBef>
              <a:buSzPct val="8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Fall 2012</a:t>
            </a:r>
          </a:p>
        </p:txBody>
      </p:sp>
      <p:sp>
        <p:nvSpPr>
          <p:cNvPr id="9" name="Text Box 5"/>
          <p:cNvSpPr txBox="1">
            <a:spLocks noChangeArrowheads="1"/>
          </p:cNvSpPr>
          <p:nvPr userDrawn="1"/>
        </p:nvSpPr>
        <p:spPr bwMode="auto">
          <a:xfrm>
            <a:off x="1219200" y="3886200"/>
            <a:ext cx="7010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70C0"/>
                </a:solidFill>
                <a:latin typeface="Calibri" pitchFamily="34" charset="0"/>
              </a:rPr>
              <a:t>Drs. </a:t>
            </a:r>
            <a:r>
              <a:rPr lang="en-US" b="1" dirty="0" err="1">
                <a:solidFill>
                  <a:srgbClr val="0070C0"/>
                </a:solidFill>
                <a:latin typeface="Calibri" pitchFamily="34" charset="0"/>
              </a:rPr>
              <a:t>Narayanasamy</a:t>
            </a:r>
            <a:r>
              <a:rPr lang="en-US" b="1" dirty="0">
                <a:solidFill>
                  <a:srgbClr val="0070C0"/>
                </a:solidFill>
                <a:latin typeface="Calibri" pitchFamily="34" charset="0"/>
              </a:rPr>
              <a:t>, </a:t>
            </a:r>
            <a:r>
              <a:rPr lang="en-US" b="1" dirty="0" err="1">
                <a:solidFill>
                  <a:srgbClr val="0070C0"/>
                </a:solidFill>
                <a:latin typeface="Calibri" pitchFamily="34" charset="0"/>
              </a:rPr>
              <a:t>Mudge</a:t>
            </a:r>
            <a:r>
              <a:rPr lang="en-US" b="1" dirty="0">
                <a:solidFill>
                  <a:srgbClr val="0070C0"/>
                </a:solidFill>
                <a:latin typeface="Calibri" pitchFamily="34" charset="0"/>
              </a:rPr>
              <a:t> and </a:t>
            </a:r>
            <a:r>
              <a:rPr lang="en-US" b="1" dirty="0" err="1">
                <a:solidFill>
                  <a:srgbClr val="0070C0"/>
                </a:solidFill>
                <a:latin typeface="Calibri" pitchFamily="34" charset="0"/>
              </a:rPr>
              <a:t>Brehob</a:t>
            </a:r>
            <a:endParaRPr lang="en-US" b="1" dirty="0">
              <a:solidFill>
                <a:srgbClr val="0070C0"/>
              </a:solidFill>
              <a:latin typeface="Calibri" pitchFamily="34" charset="0"/>
            </a:endParaRPr>
          </a:p>
        </p:txBody>
      </p:sp>
      <p:sp>
        <p:nvSpPr>
          <p:cNvPr id="10" name="Text Box 6"/>
          <p:cNvSpPr txBox="1">
            <a:spLocks noChangeArrowheads="1"/>
          </p:cNvSpPr>
          <p:nvPr userDrawn="1"/>
        </p:nvSpPr>
        <p:spPr bwMode="auto">
          <a:xfrm>
            <a:off x="228600" y="6172200"/>
            <a:ext cx="8686800" cy="303213"/>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Calibri" pitchFamily="34" charset="0"/>
              </a:rPr>
              <a:t>© Austin, </a:t>
            </a:r>
            <a:r>
              <a:rPr lang="en-US" sz="1600" dirty="0" err="1">
                <a:solidFill>
                  <a:srgbClr val="000000"/>
                </a:solidFill>
                <a:latin typeface="Calibri" pitchFamily="34" charset="0"/>
              </a:rPr>
              <a:t>Bertacco</a:t>
            </a:r>
            <a:r>
              <a:rPr lang="en-US" sz="1600" dirty="0">
                <a:solidFill>
                  <a:srgbClr val="000000"/>
                </a:solidFill>
                <a:latin typeface="Calibri" pitchFamily="34" charset="0"/>
              </a:rPr>
              <a:t>, Brehob, Dick, </a:t>
            </a:r>
            <a:r>
              <a:rPr lang="en-US" sz="1600" dirty="0" err="1">
                <a:solidFill>
                  <a:srgbClr val="000000"/>
                </a:solidFill>
                <a:latin typeface="Calibri" pitchFamily="34" charset="0"/>
              </a:rPr>
              <a:t>Mahlke</a:t>
            </a:r>
            <a:r>
              <a:rPr lang="en-US" sz="1600" dirty="0">
                <a:solidFill>
                  <a:srgbClr val="000000"/>
                </a:solidFill>
                <a:latin typeface="Calibri" pitchFamily="34" charset="0"/>
              </a:rPr>
              <a:t>, </a:t>
            </a:r>
            <a:r>
              <a:rPr lang="en-US" sz="1600" dirty="0" err="1">
                <a:solidFill>
                  <a:srgbClr val="000000"/>
                </a:solidFill>
                <a:latin typeface="Calibri" pitchFamily="34" charset="0"/>
              </a:rPr>
              <a:t>Mudge</a:t>
            </a:r>
            <a:r>
              <a:rPr lang="en-US" sz="1600" dirty="0">
                <a:solidFill>
                  <a:srgbClr val="000000"/>
                </a:solidFill>
                <a:latin typeface="Calibri" pitchFamily="34" charset="0"/>
              </a:rPr>
              <a:t>, </a:t>
            </a:r>
            <a:r>
              <a:rPr lang="en-US" sz="1600" dirty="0" err="1">
                <a:solidFill>
                  <a:srgbClr val="000000"/>
                </a:solidFill>
                <a:latin typeface="Calibri" pitchFamily="34" charset="0"/>
              </a:rPr>
              <a:t>Narayanasamy</a:t>
            </a:r>
            <a:r>
              <a:rPr lang="en-US" sz="1600" dirty="0">
                <a:solidFill>
                  <a:srgbClr val="000000"/>
                </a:solidFill>
                <a:latin typeface="Calibri" pitchFamily="34" charset="0"/>
              </a:rPr>
              <a:t>, Tyson, </a:t>
            </a:r>
            <a:r>
              <a:rPr lang="en-US" sz="1600" dirty="0" err="1">
                <a:solidFill>
                  <a:srgbClr val="000000"/>
                </a:solidFill>
                <a:latin typeface="Calibri" pitchFamily="34" charset="0"/>
              </a:rPr>
              <a:t>Wenisch</a:t>
            </a:r>
            <a:r>
              <a:rPr lang="en-US" sz="1600" dirty="0">
                <a:solidFill>
                  <a:srgbClr val="000000"/>
                </a:solidFill>
                <a:latin typeface="Calibri" pitchFamily="34" charset="0"/>
              </a:rPr>
              <a:t> and others 2012</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Calibri" pitchFamily="34" charset="0"/>
              </a:rPr>
              <a:t>The material in this presentation may not be copied without written permission.</a:t>
            </a:r>
          </a:p>
        </p:txBody>
      </p:sp>
    </p:spTree>
    <p:extLst>
      <p:ext uri="{BB962C8B-B14F-4D97-AF65-F5344CB8AC3E}">
        <p14:creationId xmlns:p14="http://schemas.microsoft.com/office/powerpoint/2010/main" val="821761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5" name="Rectangle 7"/>
          <p:cNvSpPr>
            <a:spLocks noGrp="1" noChangeArrowheads="1"/>
          </p:cNvSpPr>
          <p:nvPr>
            <p:ph type="sldNum" sz="quarter" idx="11"/>
          </p:nvPr>
        </p:nvSpPr>
        <p:spPr>
          <a:ln/>
        </p:spPr>
        <p:txBody>
          <a:bodyPr/>
          <a:lstStyle>
            <a:lvl1pPr>
              <a:defRPr/>
            </a:lvl1pPr>
          </a:lstStyle>
          <a:p>
            <a:pPr>
              <a:defRPr/>
            </a:pPr>
            <a:fld id="{99B8EF8A-DA89-4850-8BC2-E252FDF0A69F}"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18354605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4" name="Rectangle 7"/>
          <p:cNvSpPr>
            <a:spLocks noGrp="1" noChangeArrowheads="1"/>
          </p:cNvSpPr>
          <p:nvPr>
            <p:ph type="sldNum" sz="quarter" idx="11"/>
          </p:nvPr>
        </p:nvSpPr>
        <p:spPr>
          <a:ln/>
        </p:spPr>
        <p:txBody>
          <a:bodyPr/>
          <a:lstStyle>
            <a:lvl1pPr>
              <a:defRPr/>
            </a:lvl1pPr>
          </a:lstStyle>
          <a:p>
            <a:pPr>
              <a:defRPr/>
            </a:pPr>
            <a:fld id="{9B7D9953-1749-4411-8584-AA7BAD3AF390}"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28260715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3" name="Rectangle 7"/>
          <p:cNvSpPr>
            <a:spLocks noGrp="1" noChangeArrowheads="1"/>
          </p:cNvSpPr>
          <p:nvPr>
            <p:ph type="sldNum" sz="quarter" idx="11"/>
          </p:nvPr>
        </p:nvSpPr>
        <p:spPr>
          <a:ln/>
        </p:spPr>
        <p:txBody>
          <a:bodyPr/>
          <a:lstStyle>
            <a:lvl1pPr>
              <a:defRPr/>
            </a:lvl1pPr>
          </a:lstStyle>
          <a:p>
            <a:pPr>
              <a:defRPr/>
            </a:pPr>
            <a:fld id="{CB3F870E-4992-4476-8D50-62907DF09CE2}"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759507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solidFill>
                <a:srgbClr val="000000"/>
              </a:solidFill>
              <a:latin typeface="Calibri" pitchFamily="34" charset="0"/>
            </a:endParaRPr>
          </a:p>
        </p:txBody>
      </p:sp>
      <p:sp>
        <p:nvSpPr>
          <p:cNvPr id="7" name="Text Box 7"/>
          <p:cNvSpPr txBox="1">
            <a:spLocks noChangeArrowheads="1"/>
          </p:cNvSpPr>
          <p:nvPr userDrawn="1"/>
        </p:nvSpPr>
        <p:spPr bwMode="auto">
          <a:xfrm>
            <a:off x="2369328" y="4419600"/>
            <a:ext cx="45402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pitchFamily="34" charset="0"/>
              </a:rPr>
              <a:t>EECS Department</a:t>
            </a:r>
          </a:p>
          <a:p>
            <a:pPr algn="ctr" eaLnBrk="1" hangingPunct="1">
              <a:defRPr/>
            </a:pPr>
            <a:r>
              <a:rPr lang="en-US" sz="2000" b="1" dirty="0">
                <a:solidFill>
                  <a:srgbClr val="000000"/>
                </a:solidFill>
                <a:latin typeface="Calibri" pitchFamily="34" charset="0"/>
              </a:rPr>
              <a:t>University of Michigan in Ann Arbor, USA</a:t>
            </a:r>
          </a:p>
          <a:p>
            <a:pPr algn="ctr" eaLnBrk="1" hangingPunct="1">
              <a:defRPr/>
            </a:pPr>
            <a:endParaRPr lang="en-US" sz="2000" dirty="0">
              <a:solidFill>
                <a:srgbClr val="000000"/>
              </a:solidFill>
              <a:latin typeface="Calibri" pitchFamily="34" charset="0"/>
            </a:endParaRPr>
          </a:p>
        </p:txBody>
      </p:sp>
      <p:sp>
        <p:nvSpPr>
          <p:cNvPr id="81922" name="Rectangle 2"/>
          <p:cNvSpPr>
            <a:spLocks noGrp="1" noChangeArrowheads="1"/>
          </p:cNvSpPr>
          <p:nvPr>
            <p:ph type="ctrTitle"/>
          </p:nvPr>
        </p:nvSpPr>
        <p:spPr>
          <a:xfrm>
            <a:off x="685800" y="990600"/>
            <a:ext cx="7772400" cy="1371600"/>
          </a:xfrm>
        </p:spPr>
        <p:txBody>
          <a:bodyPr/>
          <a:lstStyle>
            <a:lvl1pPr>
              <a:defRPr sz="4400"/>
            </a:lvl1pPr>
          </a:lstStyle>
          <a:p>
            <a:r>
              <a:rPr lang="en-US" dirty="0"/>
              <a:t>Click to edit Master title style</a:t>
            </a:r>
          </a:p>
        </p:txBody>
      </p:sp>
      <p:sp>
        <p:nvSpPr>
          <p:cNvPr id="8" name="Text Box 4"/>
          <p:cNvSpPr txBox="1">
            <a:spLocks noChangeArrowheads="1"/>
          </p:cNvSpPr>
          <p:nvPr userDrawn="1"/>
        </p:nvSpPr>
        <p:spPr bwMode="auto">
          <a:xfrm>
            <a:off x="2014071" y="2955925"/>
            <a:ext cx="5522259" cy="774187"/>
          </a:xfrm>
          <a:prstGeom prst="rect">
            <a:avLst/>
          </a:prstGeom>
          <a:noFill/>
          <a:ln w="9525">
            <a:noFill/>
            <a:round/>
            <a:headEnd/>
            <a:tailEnd/>
          </a:ln>
          <a:effectLst/>
        </p:spPr>
        <p:txBody>
          <a:bodyPr wrap="none" lIns="90000" tIns="46800" rIns="90000" bIns="46800">
            <a:spAutoFit/>
          </a:bodyPr>
          <a:lstStyle/>
          <a:p>
            <a:pPr algn="ctr">
              <a:spcBef>
                <a:spcPts val="500"/>
              </a:spcBef>
              <a:buSzPct val="8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EECS 370 – Introduction to Computer Organization</a:t>
            </a:r>
          </a:p>
          <a:p>
            <a:pPr algn="ctr">
              <a:spcBef>
                <a:spcPts val="500"/>
              </a:spcBef>
              <a:buSzPct val="8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Fall 2012</a:t>
            </a:r>
          </a:p>
        </p:txBody>
      </p:sp>
      <p:sp>
        <p:nvSpPr>
          <p:cNvPr id="9" name="Text Box 5"/>
          <p:cNvSpPr txBox="1">
            <a:spLocks noChangeArrowheads="1"/>
          </p:cNvSpPr>
          <p:nvPr userDrawn="1"/>
        </p:nvSpPr>
        <p:spPr bwMode="auto">
          <a:xfrm>
            <a:off x="1219200" y="3886200"/>
            <a:ext cx="7010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70C0"/>
                </a:solidFill>
                <a:latin typeface="Calibri" pitchFamily="34" charset="0"/>
              </a:rPr>
              <a:t>Drs. </a:t>
            </a:r>
            <a:r>
              <a:rPr lang="en-US" b="1" dirty="0" err="1">
                <a:solidFill>
                  <a:srgbClr val="0070C0"/>
                </a:solidFill>
                <a:latin typeface="Calibri" pitchFamily="34" charset="0"/>
              </a:rPr>
              <a:t>Narayanasamy</a:t>
            </a:r>
            <a:r>
              <a:rPr lang="en-US" b="1" dirty="0">
                <a:solidFill>
                  <a:srgbClr val="0070C0"/>
                </a:solidFill>
                <a:latin typeface="Calibri" pitchFamily="34" charset="0"/>
              </a:rPr>
              <a:t>, </a:t>
            </a:r>
            <a:r>
              <a:rPr lang="en-US" b="1" dirty="0" err="1">
                <a:solidFill>
                  <a:srgbClr val="0070C0"/>
                </a:solidFill>
                <a:latin typeface="Calibri" pitchFamily="34" charset="0"/>
              </a:rPr>
              <a:t>Mudge</a:t>
            </a:r>
            <a:r>
              <a:rPr lang="en-US" b="1" dirty="0">
                <a:solidFill>
                  <a:srgbClr val="0070C0"/>
                </a:solidFill>
                <a:latin typeface="Calibri" pitchFamily="34" charset="0"/>
              </a:rPr>
              <a:t> and </a:t>
            </a:r>
            <a:r>
              <a:rPr lang="en-US" b="1" dirty="0" err="1">
                <a:solidFill>
                  <a:srgbClr val="0070C0"/>
                </a:solidFill>
                <a:latin typeface="Calibri" pitchFamily="34" charset="0"/>
              </a:rPr>
              <a:t>Brehob</a:t>
            </a:r>
            <a:endParaRPr lang="en-US" b="1" dirty="0">
              <a:solidFill>
                <a:srgbClr val="0070C0"/>
              </a:solidFill>
              <a:latin typeface="Calibri" pitchFamily="34" charset="0"/>
            </a:endParaRPr>
          </a:p>
        </p:txBody>
      </p:sp>
      <p:sp>
        <p:nvSpPr>
          <p:cNvPr id="10" name="Text Box 6"/>
          <p:cNvSpPr txBox="1">
            <a:spLocks noChangeArrowheads="1"/>
          </p:cNvSpPr>
          <p:nvPr userDrawn="1"/>
        </p:nvSpPr>
        <p:spPr bwMode="auto">
          <a:xfrm>
            <a:off x="228600" y="6172200"/>
            <a:ext cx="8686800" cy="303213"/>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Calibri" pitchFamily="34" charset="0"/>
              </a:rPr>
              <a:t>© Austin, </a:t>
            </a:r>
            <a:r>
              <a:rPr lang="en-US" sz="1600" dirty="0" err="1">
                <a:solidFill>
                  <a:srgbClr val="000000"/>
                </a:solidFill>
                <a:latin typeface="Calibri" pitchFamily="34" charset="0"/>
              </a:rPr>
              <a:t>Bertacco</a:t>
            </a:r>
            <a:r>
              <a:rPr lang="en-US" sz="1600" dirty="0">
                <a:solidFill>
                  <a:srgbClr val="000000"/>
                </a:solidFill>
                <a:latin typeface="Calibri" pitchFamily="34" charset="0"/>
              </a:rPr>
              <a:t>, Brehob, Dick, </a:t>
            </a:r>
            <a:r>
              <a:rPr lang="en-US" sz="1600" dirty="0" err="1">
                <a:solidFill>
                  <a:srgbClr val="000000"/>
                </a:solidFill>
                <a:latin typeface="Calibri" pitchFamily="34" charset="0"/>
              </a:rPr>
              <a:t>Mahlke</a:t>
            </a:r>
            <a:r>
              <a:rPr lang="en-US" sz="1600" dirty="0">
                <a:solidFill>
                  <a:srgbClr val="000000"/>
                </a:solidFill>
                <a:latin typeface="Calibri" pitchFamily="34" charset="0"/>
              </a:rPr>
              <a:t>, </a:t>
            </a:r>
            <a:r>
              <a:rPr lang="en-US" sz="1600" dirty="0" err="1">
                <a:solidFill>
                  <a:srgbClr val="000000"/>
                </a:solidFill>
                <a:latin typeface="Calibri" pitchFamily="34" charset="0"/>
              </a:rPr>
              <a:t>Mudge</a:t>
            </a:r>
            <a:r>
              <a:rPr lang="en-US" sz="1600" dirty="0">
                <a:solidFill>
                  <a:srgbClr val="000000"/>
                </a:solidFill>
                <a:latin typeface="Calibri" pitchFamily="34" charset="0"/>
              </a:rPr>
              <a:t>, </a:t>
            </a:r>
            <a:r>
              <a:rPr lang="en-US" sz="1600" dirty="0" err="1">
                <a:solidFill>
                  <a:srgbClr val="000000"/>
                </a:solidFill>
                <a:latin typeface="Calibri" pitchFamily="34" charset="0"/>
              </a:rPr>
              <a:t>Narayanasamy</a:t>
            </a:r>
            <a:r>
              <a:rPr lang="en-US" sz="1600" dirty="0">
                <a:solidFill>
                  <a:srgbClr val="000000"/>
                </a:solidFill>
                <a:latin typeface="Calibri" pitchFamily="34" charset="0"/>
              </a:rPr>
              <a:t>, Tyson, </a:t>
            </a:r>
            <a:r>
              <a:rPr lang="en-US" sz="1600" dirty="0" err="1">
                <a:solidFill>
                  <a:srgbClr val="000000"/>
                </a:solidFill>
                <a:latin typeface="Calibri" pitchFamily="34" charset="0"/>
              </a:rPr>
              <a:t>Wenisch</a:t>
            </a:r>
            <a:r>
              <a:rPr lang="en-US" sz="1600" dirty="0">
                <a:solidFill>
                  <a:srgbClr val="000000"/>
                </a:solidFill>
                <a:latin typeface="Calibri" pitchFamily="34" charset="0"/>
              </a:rPr>
              <a:t> and others 2012</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Calibri" pitchFamily="34" charset="0"/>
              </a:rPr>
              <a:t>The material in this presentation may not be copied without written permission.</a:t>
            </a:r>
          </a:p>
        </p:txBody>
      </p:sp>
    </p:spTree>
    <p:extLst>
      <p:ext uri="{BB962C8B-B14F-4D97-AF65-F5344CB8AC3E}">
        <p14:creationId xmlns:p14="http://schemas.microsoft.com/office/powerpoint/2010/main" val="22493196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5" name="Rectangle 7"/>
          <p:cNvSpPr>
            <a:spLocks noGrp="1" noChangeArrowheads="1"/>
          </p:cNvSpPr>
          <p:nvPr>
            <p:ph type="sldNum" sz="quarter" idx="11"/>
          </p:nvPr>
        </p:nvSpPr>
        <p:spPr>
          <a:ln/>
        </p:spPr>
        <p:txBody>
          <a:bodyPr/>
          <a:lstStyle>
            <a:lvl1pPr>
              <a:defRPr/>
            </a:lvl1pPr>
          </a:lstStyle>
          <a:p>
            <a:pPr>
              <a:defRPr/>
            </a:pPr>
            <a:fld id="{99B8EF8A-DA89-4850-8BC2-E252FDF0A69F}"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37570981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4" name="Rectangle 7"/>
          <p:cNvSpPr>
            <a:spLocks noGrp="1" noChangeArrowheads="1"/>
          </p:cNvSpPr>
          <p:nvPr>
            <p:ph type="sldNum" sz="quarter" idx="11"/>
          </p:nvPr>
        </p:nvSpPr>
        <p:spPr>
          <a:ln/>
        </p:spPr>
        <p:txBody>
          <a:bodyPr/>
          <a:lstStyle>
            <a:lvl1pPr>
              <a:defRPr/>
            </a:lvl1pPr>
          </a:lstStyle>
          <a:p>
            <a:pPr>
              <a:defRPr/>
            </a:pPr>
            <a:fld id="{9B7D9953-1749-4411-8584-AA7BAD3AF390}"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27529766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3" name="Rectangle 7"/>
          <p:cNvSpPr>
            <a:spLocks noGrp="1" noChangeArrowheads="1"/>
          </p:cNvSpPr>
          <p:nvPr>
            <p:ph type="sldNum" sz="quarter" idx="11"/>
          </p:nvPr>
        </p:nvSpPr>
        <p:spPr>
          <a:ln/>
        </p:spPr>
        <p:txBody>
          <a:bodyPr/>
          <a:lstStyle>
            <a:lvl1pPr>
              <a:defRPr/>
            </a:lvl1pPr>
          </a:lstStyle>
          <a:p>
            <a:pPr>
              <a:defRPr/>
            </a:pPr>
            <a:fld id="{CB3F870E-4992-4476-8D50-62907DF09CE2}"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63327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sz="1000" dirty="0">
                <a:solidFill>
                  <a:srgbClr val="000000"/>
                </a:solidFill>
                <a:latin typeface="Verdana" charset="0"/>
                <a:ea typeface="ＭＳ Ｐゴシック" charset="0"/>
              </a:rPr>
              <a:t>EECS 370:  Introduction to</a:t>
            </a:r>
          </a:p>
          <a:p>
            <a:pPr>
              <a:defRPr/>
            </a:pPr>
            <a:r>
              <a:rPr lang="en-US" sz="1000" dirty="0">
                <a:solidFill>
                  <a:srgbClr val="000000"/>
                </a:solidFill>
                <a:latin typeface="Verdana" charset="0"/>
                <a:ea typeface="ＭＳ Ｐゴシック" charset="0"/>
              </a:rPr>
              <a:t>Computer Organization</a:t>
            </a:r>
          </a:p>
          <a:p>
            <a:pPr>
              <a:defRPr/>
            </a:pPr>
            <a:endParaRPr lang="en-US" dirty="0"/>
          </a:p>
        </p:txBody>
      </p:sp>
      <p:sp>
        <p:nvSpPr>
          <p:cNvPr id="3" name="Rectangle 7"/>
          <p:cNvSpPr>
            <a:spLocks noGrp="1" noChangeArrowheads="1"/>
          </p:cNvSpPr>
          <p:nvPr>
            <p:ph type="sldNum" sz="quarter" idx="11"/>
          </p:nvPr>
        </p:nvSpPr>
        <p:spPr>
          <a:ln/>
        </p:spPr>
        <p:txBody>
          <a:bodyPr/>
          <a:lstStyle>
            <a:lvl1pPr>
              <a:defRPr/>
            </a:lvl1pPr>
          </a:lstStyle>
          <a:p>
            <a:pPr>
              <a:defRPr/>
            </a:pPr>
            <a:fld id="{CB3F870E-4992-4476-8D50-62907DF09CE2}"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solidFill>
                <a:srgbClr val="000000"/>
              </a:solidFill>
              <a:latin typeface="Calibri" pitchFamily="34" charset="0"/>
            </a:endParaRPr>
          </a:p>
        </p:txBody>
      </p:sp>
      <p:sp>
        <p:nvSpPr>
          <p:cNvPr id="7" name="Text Box 7"/>
          <p:cNvSpPr txBox="1">
            <a:spLocks noChangeArrowheads="1"/>
          </p:cNvSpPr>
          <p:nvPr userDrawn="1"/>
        </p:nvSpPr>
        <p:spPr bwMode="auto">
          <a:xfrm>
            <a:off x="2369328" y="4419600"/>
            <a:ext cx="45402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pitchFamily="34" charset="0"/>
              </a:rPr>
              <a:t>EECS Department</a:t>
            </a:r>
          </a:p>
          <a:p>
            <a:pPr algn="ctr" eaLnBrk="1" hangingPunct="1">
              <a:defRPr/>
            </a:pPr>
            <a:r>
              <a:rPr lang="en-US" sz="2000" b="1" dirty="0">
                <a:solidFill>
                  <a:srgbClr val="000000"/>
                </a:solidFill>
                <a:latin typeface="Calibri" pitchFamily="34" charset="0"/>
              </a:rPr>
              <a:t>University of Michigan in Ann Arbor, USA</a:t>
            </a:r>
          </a:p>
          <a:p>
            <a:pPr algn="ctr" eaLnBrk="1" hangingPunct="1">
              <a:defRPr/>
            </a:pPr>
            <a:endParaRPr lang="en-US" sz="2000" dirty="0">
              <a:solidFill>
                <a:srgbClr val="000000"/>
              </a:solidFill>
              <a:latin typeface="Calibri" pitchFamily="34" charset="0"/>
            </a:endParaRPr>
          </a:p>
        </p:txBody>
      </p:sp>
      <p:sp>
        <p:nvSpPr>
          <p:cNvPr id="81922" name="Rectangle 2"/>
          <p:cNvSpPr>
            <a:spLocks noGrp="1" noChangeArrowheads="1"/>
          </p:cNvSpPr>
          <p:nvPr>
            <p:ph type="ctrTitle"/>
          </p:nvPr>
        </p:nvSpPr>
        <p:spPr>
          <a:xfrm>
            <a:off x="685800" y="990600"/>
            <a:ext cx="7772400" cy="1371600"/>
          </a:xfrm>
        </p:spPr>
        <p:txBody>
          <a:bodyPr/>
          <a:lstStyle>
            <a:lvl1pPr>
              <a:defRPr sz="4400"/>
            </a:lvl1pPr>
          </a:lstStyle>
          <a:p>
            <a:r>
              <a:rPr lang="en-US" dirty="0"/>
              <a:t>Click to edit Master title style</a:t>
            </a:r>
          </a:p>
        </p:txBody>
      </p:sp>
      <p:sp>
        <p:nvSpPr>
          <p:cNvPr id="8" name="Text Box 4"/>
          <p:cNvSpPr txBox="1">
            <a:spLocks noChangeArrowheads="1"/>
          </p:cNvSpPr>
          <p:nvPr userDrawn="1"/>
        </p:nvSpPr>
        <p:spPr bwMode="auto">
          <a:xfrm>
            <a:off x="2014071" y="2955925"/>
            <a:ext cx="5522259" cy="774187"/>
          </a:xfrm>
          <a:prstGeom prst="rect">
            <a:avLst/>
          </a:prstGeom>
          <a:noFill/>
          <a:ln w="9525">
            <a:noFill/>
            <a:round/>
            <a:headEnd/>
            <a:tailEnd/>
          </a:ln>
          <a:effectLst/>
        </p:spPr>
        <p:txBody>
          <a:bodyPr wrap="none" lIns="90000" tIns="46800" rIns="90000" bIns="46800">
            <a:spAutoFit/>
          </a:bodyPr>
          <a:lstStyle/>
          <a:p>
            <a:pPr algn="ctr">
              <a:spcBef>
                <a:spcPts val="500"/>
              </a:spcBef>
              <a:buSzPct val="8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EECS 370 – Introduction to Computer Organization</a:t>
            </a:r>
          </a:p>
          <a:p>
            <a:pPr algn="ctr">
              <a:spcBef>
                <a:spcPts val="500"/>
              </a:spcBef>
              <a:buSzPct val="8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Fall 2012</a:t>
            </a:r>
          </a:p>
        </p:txBody>
      </p:sp>
      <p:sp>
        <p:nvSpPr>
          <p:cNvPr id="9" name="Text Box 5"/>
          <p:cNvSpPr txBox="1">
            <a:spLocks noChangeArrowheads="1"/>
          </p:cNvSpPr>
          <p:nvPr userDrawn="1"/>
        </p:nvSpPr>
        <p:spPr bwMode="auto">
          <a:xfrm>
            <a:off x="1219200" y="3886200"/>
            <a:ext cx="7010400" cy="457200"/>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70C0"/>
                </a:solidFill>
                <a:latin typeface="Calibri" pitchFamily="34" charset="0"/>
              </a:rPr>
              <a:t>Drs. </a:t>
            </a:r>
            <a:r>
              <a:rPr lang="en-US" b="1" dirty="0" err="1">
                <a:solidFill>
                  <a:srgbClr val="0070C0"/>
                </a:solidFill>
                <a:latin typeface="Calibri" pitchFamily="34" charset="0"/>
              </a:rPr>
              <a:t>Narayanasamy</a:t>
            </a:r>
            <a:r>
              <a:rPr lang="en-US" b="1" dirty="0">
                <a:solidFill>
                  <a:srgbClr val="0070C0"/>
                </a:solidFill>
                <a:latin typeface="Calibri" pitchFamily="34" charset="0"/>
              </a:rPr>
              <a:t>, </a:t>
            </a:r>
            <a:r>
              <a:rPr lang="en-US" b="1" dirty="0" err="1">
                <a:solidFill>
                  <a:srgbClr val="0070C0"/>
                </a:solidFill>
                <a:latin typeface="Calibri" pitchFamily="34" charset="0"/>
              </a:rPr>
              <a:t>Mudge</a:t>
            </a:r>
            <a:r>
              <a:rPr lang="en-US" b="1" dirty="0">
                <a:solidFill>
                  <a:srgbClr val="0070C0"/>
                </a:solidFill>
                <a:latin typeface="Calibri" pitchFamily="34" charset="0"/>
              </a:rPr>
              <a:t> and </a:t>
            </a:r>
            <a:r>
              <a:rPr lang="en-US" b="1" dirty="0" err="1">
                <a:solidFill>
                  <a:srgbClr val="0070C0"/>
                </a:solidFill>
                <a:latin typeface="Calibri" pitchFamily="34" charset="0"/>
              </a:rPr>
              <a:t>Brehob</a:t>
            </a:r>
            <a:endParaRPr lang="en-US" b="1" dirty="0">
              <a:solidFill>
                <a:srgbClr val="0070C0"/>
              </a:solidFill>
              <a:latin typeface="Calibri" pitchFamily="34" charset="0"/>
            </a:endParaRPr>
          </a:p>
        </p:txBody>
      </p:sp>
      <p:sp>
        <p:nvSpPr>
          <p:cNvPr id="10" name="Text Box 6"/>
          <p:cNvSpPr txBox="1">
            <a:spLocks noChangeArrowheads="1"/>
          </p:cNvSpPr>
          <p:nvPr userDrawn="1"/>
        </p:nvSpPr>
        <p:spPr bwMode="auto">
          <a:xfrm>
            <a:off x="228600" y="6172200"/>
            <a:ext cx="8686800" cy="303213"/>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Calibri" pitchFamily="34" charset="0"/>
              </a:rPr>
              <a:t>© Austin, </a:t>
            </a:r>
            <a:r>
              <a:rPr lang="en-US" sz="1600" dirty="0" err="1">
                <a:solidFill>
                  <a:srgbClr val="000000"/>
                </a:solidFill>
                <a:latin typeface="Calibri" pitchFamily="34" charset="0"/>
              </a:rPr>
              <a:t>Bertacco</a:t>
            </a:r>
            <a:r>
              <a:rPr lang="en-US" sz="1600" dirty="0">
                <a:solidFill>
                  <a:srgbClr val="000000"/>
                </a:solidFill>
                <a:latin typeface="Calibri" pitchFamily="34" charset="0"/>
              </a:rPr>
              <a:t>, Brehob, Dick, </a:t>
            </a:r>
            <a:r>
              <a:rPr lang="en-US" sz="1600" dirty="0" err="1">
                <a:solidFill>
                  <a:srgbClr val="000000"/>
                </a:solidFill>
                <a:latin typeface="Calibri" pitchFamily="34" charset="0"/>
              </a:rPr>
              <a:t>Mahlke</a:t>
            </a:r>
            <a:r>
              <a:rPr lang="en-US" sz="1600" dirty="0">
                <a:solidFill>
                  <a:srgbClr val="000000"/>
                </a:solidFill>
                <a:latin typeface="Calibri" pitchFamily="34" charset="0"/>
              </a:rPr>
              <a:t>, </a:t>
            </a:r>
            <a:r>
              <a:rPr lang="en-US" sz="1600" dirty="0" err="1">
                <a:solidFill>
                  <a:srgbClr val="000000"/>
                </a:solidFill>
                <a:latin typeface="Calibri" pitchFamily="34" charset="0"/>
              </a:rPr>
              <a:t>Mudge</a:t>
            </a:r>
            <a:r>
              <a:rPr lang="en-US" sz="1600" dirty="0">
                <a:solidFill>
                  <a:srgbClr val="000000"/>
                </a:solidFill>
                <a:latin typeface="Calibri" pitchFamily="34" charset="0"/>
              </a:rPr>
              <a:t>, </a:t>
            </a:r>
            <a:r>
              <a:rPr lang="en-US" sz="1600" dirty="0" err="1">
                <a:solidFill>
                  <a:srgbClr val="000000"/>
                </a:solidFill>
                <a:latin typeface="Calibri" pitchFamily="34" charset="0"/>
              </a:rPr>
              <a:t>Narayanasamy</a:t>
            </a:r>
            <a:r>
              <a:rPr lang="en-US" sz="1600" dirty="0">
                <a:solidFill>
                  <a:srgbClr val="000000"/>
                </a:solidFill>
                <a:latin typeface="Calibri" pitchFamily="34" charset="0"/>
              </a:rPr>
              <a:t>, Tyson, </a:t>
            </a:r>
            <a:r>
              <a:rPr lang="en-US" sz="1600" dirty="0" err="1">
                <a:solidFill>
                  <a:srgbClr val="000000"/>
                </a:solidFill>
                <a:latin typeface="Calibri" pitchFamily="34" charset="0"/>
              </a:rPr>
              <a:t>Wenisch</a:t>
            </a:r>
            <a:r>
              <a:rPr lang="en-US" sz="1600" dirty="0">
                <a:solidFill>
                  <a:srgbClr val="000000"/>
                </a:solidFill>
                <a:latin typeface="Calibri" pitchFamily="34" charset="0"/>
              </a:rPr>
              <a:t> and others 2012</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rgbClr val="000000"/>
                </a:solidFill>
                <a:latin typeface="Calibri" pitchFamily="34" charset="0"/>
              </a:rPr>
              <a:t>The material in this presentation may not be copied without written permission.</a:t>
            </a:r>
          </a:p>
        </p:txBody>
      </p:sp>
    </p:spTree>
    <p:extLst>
      <p:ext uri="{BB962C8B-B14F-4D97-AF65-F5344CB8AC3E}">
        <p14:creationId xmlns:p14="http://schemas.microsoft.com/office/powerpoint/2010/main" val="18986830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5" name="Rectangle 7"/>
          <p:cNvSpPr>
            <a:spLocks noGrp="1" noChangeArrowheads="1"/>
          </p:cNvSpPr>
          <p:nvPr>
            <p:ph type="sldNum" sz="quarter" idx="11"/>
          </p:nvPr>
        </p:nvSpPr>
        <p:spPr>
          <a:ln/>
        </p:spPr>
        <p:txBody>
          <a:bodyPr/>
          <a:lstStyle>
            <a:lvl1pPr>
              <a:defRPr/>
            </a:lvl1pPr>
          </a:lstStyle>
          <a:p>
            <a:pPr>
              <a:defRPr/>
            </a:pPr>
            <a:fld id="{99B8EF8A-DA89-4850-8BC2-E252FDF0A69F}"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41075393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4" name="Rectangle 7"/>
          <p:cNvSpPr>
            <a:spLocks noGrp="1" noChangeArrowheads="1"/>
          </p:cNvSpPr>
          <p:nvPr>
            <p:ph type="sldNum" sz="quarter" idx="11"/>
          </p:nvPr>
        </p:nvSpPr>
        <p:spPr>
          <a:ln/>
        </p:spPr>
        <p:txBody>
          <a:bodyPr/>
          <a:lstStyle>
            <a:lvl1pPr>
              <a:defRPr/>
            </a:lvl1pPr>
          </a:lstStyle>
          <a:p>
            <a:pPr>
              <a:defRPr/>
            </a:pPr>
            <a:fld id="{9B7D9953-1749-4411-8584-AA7BAD3AF390}"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9022537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3" name="Rectangle 7"/>
          <p:cNvSpPr>
            <a:spLocks noGrp="1" noChangeArrowheads="1"/>
          </p:cNvSpPr>
          <p:nvPr>
            <p:ph type="sldNum" sz="quarter" idx="11"/>
          </p:nvPr>
        </p:nvSpPr>
        <p:spPr>
          <a:ln/>
        </p:spPr>
        <p:txBody>
          <a:bodyPr/>
          <a:lstStyle>
            <a:lvl1pPr>
              <a:defRPr/>
            </a:lvl1pPr>
          </a:lstStyle>
          <a:p>
            <a:pPr>
              <a:defRPr/>
            </a:pPr>
            <a:fld id="{CB3F870E-4992-4476-8D50-62907DF09CE2}" type="slidenum">
              <a:rPr lang="en-US">
                <a:solidFill>
                  <a:srgbClr val="000000"/>
                </a:solidFill>
                <a:cs typeface="Arial"/>
              </a:rPr>
              <a:pPr>
                <a:defRPr/>
              </a:pPr>
              <a:t>‹#›</a:t>
            </a:fld>
            <a:endParaRPr lang="en-US" dirty="0">
              <a:solidFill>
                <a:srgbClr val="000000"/>
              </a:solidFill>
              <a:cs typeface="Arial"/>
            </a:endParaRPr>
          </a:p>
        </p:txBody>
      </p:sp>
    </p:spTree>
    <p:extLst>
      <p:ext uri="{BB962C8B-B14F-4D97-AF65-F5344CB8AC3E}">
        <p14:creationId xmlns:p14="http://schemas.microsoft.com/office/powerpoint/2010/main" val="14534952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4" name="Text Box 5"/>
          <p:cNvSpPr txBox="1">
            <a:spLocks noChangeArrowheads="1"/>
          </p:cNvSpPr>
          <p:nvPr userDrawn="1"/>
        </p:nvSpPr>
        <p:spPr bwMode="auto">
          <a:xfrm>
            <a:off x="825376" y="3614003"/>
            <a:ext cx="7632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rgbClr val="CC0000"/>
              </a:buClr>
              <a:buSzPct val="80000"/>
              <a:buFont typeface="Wingdings" pitchFamily="2" charset="2"/>
              <a:buNone/>
              <a:defRPr/>
            </a:pPr>
            <a:r>
              <a:rPr lang="en-US" b="1" dirty="0">
                <a:solidFill>
                  <a:srgbClr val="CC0000"/>
                </a:solidFill>
                <a:latin typeface="Calibri"/>
              </a:rPr>
              <a:t>Ron </a:t>
            </a:r>
            <a:r>
              <a:rPr lang="en-US" b="1" dirty="0" err="1">
                <a:solidFill>
                  <a:srgbClr val="CC0000"/>
                </a:solidFill>
                <a:latin typeface="Calibri"/>
              </a:rPr>
              <a:t>Dreslinski</a:t>
            </a:r>
            <a:r>
              <a:rPr lang="en-US" b="1" dirty="0">
                <a:solidFill>
                  <a:srgbClr val="CC0000"/>
                </a:solidFill>
                <a:latin typeface="Calibri"/>
              </a:rPr>
              <a:t>, Trevor </a:t>
            </a:r>
            <a:r>
              <a:rPr lang="en-US" b="1" dirty="0" err="1">
                <a:solidFill>
                  <a:srgbClr val="CC0000"/>
                </a:solidFill>
                <a:latin typeface="Calibri"/>
              </a:rPr>
              <a:t>Mudge</a:t>
            </a:r>
            <a:r>
              <a:rPr lang="en-US" b="1" dirty="0">
                <a:solidFill>
                  <a:srgbClr val="CC0000"/>
                </a:solidFill>
                <a:latin typeface="Calibri"/>
              </a:rPr>
              <a:t>, and Thomas Wenisch</a:t>
            </a:r>
          </a:p>
        </p:txBody>
      </p:sp>
      <p:sp>
        <p:nvSpPr>
          <p:cNvPr id="5" name="Text Box 6"/>
          <p:cNvSpPr txBox="1">
            <a:spLocks noChangeArrowheads="1"/>
          </p:cNvSpPr>
          <p:nvPr userDrawn="1"/>
        </p:nvSpPr>
        <p:spPr bwMode="auto">
          <a:xfrm>
            <a:off x="1463675" y="2955925"/>
            <a:ext cx="70248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buClr>
                <a:srgbClr val="CC0000"/>
              </a:buClr>
              <a:buSzPct val="80000"/>
              <a:buFont typeface="Wingdings" pitchFamily="2" charset="2"/>
              <a:buNone/>
              <a:defRPr/>
            </a:pPr>
            <a:r>
              <a:rPr lang="en-US" sz="2000" b="1" dirty="0">
                <a:solidFill>
                  <a:srgbClr val="000000"/>
                </a:solidFill>
                <a:latin typeface="Calibri"/>
              </a:rPr>
              <a:t>EECS 370 – Introduction to Computer Organization – Winter 2015</a:t>
            </a:r>
          </a:p>
        </p:txBody>
      </p:sp>
      <p:sp>
        <p:nvSpPr>
          <p:cNvPr id="6" name="Text Box 7"/>
          <p:cNvSpPr txBox="1">
            <a:spLocks noChangeArrowheads="1"/>
          </p:cNvSpPr>
          <p:nvPr userDrawn="1"/>
        </p:nvSpPr>
        <p:spPr bwMode="auto">
          <a:xfrm>
            <a:off x="2353089" y="4419600"/>
            <a:ext cx="45727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a:rPr>
              <a:t>EECS Department</a:t>
            </a:r>
          </a:p>
          <a:p>
            <a:pPr algn="ctr" eaLnBrk="1" hangingPunct="1">
              <a:defRPr/>
            </a:pPr>
            <a:r>
              <a:rPr lang="en-US" sz="2000" b="1" dirty="0">
                <a:solidFill>
                  <a:srgbClr val="000000"/>
                </a:solidFill>
                <a:latin typeface="Calibri"/>
              </a:rPr>
              <a:t>University of Michigan in Ann Arbor, USA</a:t>
            </a:r>
          </a:p>
          <a:p>
            <a:pPr algn="ctr" eaLnBrk="1" hangingPunct="1">
              <a:defRPr/>
            </a:pPr>
            <a:endParaRPr lang="en-US" sz="2000" dirty="0">
              <a:solidFill>
                <a:srgbClr val="000000"/>
              </a:solidFill>
              <a:latin typeface="Calibri"/>
            </a:endParaRPr>
          </a:p>
        </p:txBody>
      </p:sp>
      <p:sp>
        <p:nvSpPr>
          <p:cNvPr id="81922" name="Rectangle 2"/>
          <p:cNvSpPr>
            <a:spLocks noGrp="1" noChangeArrowheads="1"/>
          </p:cNvSpPr>
          <p:nvPr>
            <p:ph type="ctrTitle"/>
          </p:nvPr>
        </p:nvSpPr>
        <p:spPr>
          <a:xfrm>
            <a:off x="685800" y="990600"/>
            <a:ext cx="7772400" cy="1371600"/>
          </a:xfrm>
        </p:spPr>
        <p:txBody>
          <a:bodyPr/>
          <a:lstStyle>
            <a:lvl1pPr>
              <a:defRPr sz="3600"/>
            </a:lvl1pPr>
          </a:lstStyle>
          <a:p>
            <a:r>
              <a:rPr lang="en-US" dirty="0"/>
              <a:t>Click to edit Master title style</a:t>
            </a:r>
          </a:p>
        </p:txBody>
      </p:sp>
      <p:sp>
        <p:nvSpPr>
          <p:cNvPr id="7" name="Text Box 4"/>
          <p:cNvSpPr txBox="1">
            <a:spLocks noChangeArrowheads="1"/>
          </p:cNvSpPr>
          <p:nvPr userDrawn="1"/>
        </p:nvSpPr>
        <p:spPr bwMode="auto">
          <a:xfrm>
            <a:off x="4114800" y="5791200"/>
            <a:ext cx="4419600" cy="830997"/>
          </a:xfrm>
          <a:prstGeom prst="rect">
            <a:avLst/>
          </a:prstGeom>
          <a:noFill/>
          <a:ln w="9525">
            <a:noFill/>
            <a:miter lim="800000"/>
            <a:headEnd/>
            <a:tailEnd/>
          </a:ln>
          <a:effectLst/>
        </p:spPr>
        <p:txBody>
          <a:bodyPr>
            <a:spAutoFit/>
          </a:bodyPr>
          <a:lstStyle/>
          <a:p>
            <a:pPr algn="r">
              <a:defRPr/>
            </a:pPr>
            <a:r>
              <a:rPr lang="en-US" sz="2000" b="1" dirty="0">
                <a:solidFill>
                  <a:srgbClr val="000000"/>
                </a:solidFill>
                <a:latin typeface="Calibri"/>
              </a:rPr>
              <a:t>© </a:t>
            </a:r>
            <a:r>
              <a:rPr lang="en-US" sz="2000" b="1" dirty="0" err="1">
                <a:solidFill>
                  <a:srgbClr val="000000"/>
                </a:solidFill>
                <a:latin typeface="Calibri"/>
              </a:rPr>
              <a:t>Dreslinski</a:t>
            </a:r>
            <a:r>
              <a:rPr lang="en-US" sz="2000" b="1" dirty="0">
                <a:solidFill>
                  <a:srgbClr val="000000"/>
                </a:solidFill>
                <a:latin typeface="Calibri"/>
              </a:rPr>
              <a:t>-</a:t>
            </a:r>
            <a:r>
              <a:rPr lang="en-US" sz="2000" b="1" dirty="0" err="1">
                <a:solidFill>
                  <a:srgbClr val="000000"/>
                </a:solidFill>
                <a:latin typeface="Calibri"/>
              </a:rPr>
              <a:t>Mudge</a:t>
            </a:r>
            <a:r>
              <a:rPr lang="en-US" sz="2000" b="1" dirty="0">
                <a:solidFill>
                  <a:srgbClr val="000000"/>
                </a:solidFill>
                <a:latin typeface="Calibri"/>
              </a:rPr>
              <a:t>-Wenisch, 2015</a:t>
            </a:r>
          </a:p>
          <a:p>
            <a:pPr algn="r">
              <a:defRPr/>
            </a:pPr>
            <a:r>
              <a:rPr lang="en-US" sz="1400" dirty="0">
                <a:solidFill>
                  <a:srgbClr val="000000"/>
                </a:solidFill>
                <a:latin typeface="Calibri"/>
              </a:rPr>
              <a:t>The material in this presentation cannot be </a:t>
            </a:r>
          </a:p>
          <a:p>
            <a:pPr algn="r">
              <a:defRPr/>
            </a:pPr>
            <a:r>
              <a:rPr lang="en-US" sz="1400" dirty="0">
                <a:solidFill>
                  <a:srgbClr val="000000"/>
                </a:solidFill>
                <a:latin typeface="Calibri"/>
              </a:rPr>
              <a:t>copied in any form without our written permission</a:t>
            </a:r>
          </a:p>
        </p:txBody>
      </p:sp>
    </p:spTree>
    <p:extLst>
      <p:ext uri="{BB962C8B-B14F-4D97-AF65-F5344CB8AC3E}">
        <p14:creationId xmlns:p14="http://schemas.microsoft.com/office/powerpoint/2010/main" val="20324395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4" name="Text Box 5"/>
          <p:cNvSpPr txBox="1">
            <a:spLocks noChangeArrowheads="1"/>
          </p:cNvSpPr>
          <p:nvPr userDrawn="1"/>
        </p:nvSpPr>
        <p:spPr bwMode="auto">
          <a:xfrm>
            <a:off x="825376" y="3614003"/>
            <a:ext cx="7632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rgbClr val="CC0000"/>
              </a:buClr>
              <a:buSzPct val="80000"/>
              <a:buFont typeface="Wingdings" pitchFamily="2" charset="2"/>
              <a:buNone/>
              <a:defRPr/>
            </a:pPr>
            <a:r>
              <a:rPr lang="en-US" b="1" dirty="0">
                <a:solidFill>
                  <a:srgbClr val="CC0000"/>
                </a:solidFill>
                <a:latin typeface="Calibri"/>
              </a:rPr>
              <a:t>Mark Brehob, </a:t>
            </a:r>
            <a:r>
              <a:rPr lang="en-US" b="1" dirty="0" err="1">
                <a:solidFill>
                  <a:srgbClr val="CC0000"/>
                </a:solidFill>
                <a:latin typeface="Calibri"/>
              </a:rPr>
              <a:t>Reetu</a:t>
            </a:r>
            <a:r>
              <a:rPr lang="en-US" b="1" dirty="0">
                <a:solidFill>
                  <a:srgbClr val="CC0000"/>
                </a:solidFill>
                <a:latin typeface="Calibri"/>
              </a:rPr>
              <a:t> Das, Harry Davis</a:t>
            </a:r>
          </a:p>
        </p:txBody>
      </p:sp>
      <p:sp>
        <p:nvSpPr>
          <p:cNvPr id="5" name="Text Box 6"/>
          <p:cNvSpPr txBox="1">
            <a:spLocks noChangeArrowheads="1"/>
          </p:cNvSpPr>
          <p:nvPr userDrawn="1"/>
        </p:nvSpPr>
        <p:spPr bwMode="auto">
          <a:xfrm>
            <a:off x="1463675" y="2955925"/>
            <a:ext cx="70825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buClr>
                <a:srgbClr val="CC0000"/>
              </a:buClr>
              <a:buSzPct val="80000"/>
              <a:buFont typeface="Wingdings" pitchFamily="2" charset="2"/>
              <a:buNone/>
              <a:defRPr/>
            </a:pPr>
            <a:r>
              <a:rPr lang="en-US" sz="2000" b="1" dirty="0">
                <a:solidFill>
                  <a:srgbClr val="000000"/>
                </a:solidFill>
                <a:latin typeface="Calibri"/>
              </a:rPr>
              <a:t>EECS 370 – Introduction to Computer Organization – Winter 2018</a:t>
            </a:r>
          </a:p>
        </p:txBody>
      </p:sp>
      <p:sp>
        <p:nvSpPr>
          <p:cNvPr id="6" name="Text Box 7"/>
          <p:cNvSpPr txBox="1">
            <a:spLocks noChangeArrowheads="1"/>
          </p:cNvSpPr>
          <p:nvPr userDrawn="1"/>
        </p:nvSpPr>
        <p:spPr bwMode="auto">
          <a:xfrm>
            <a:off x="2353089" y="4419600"/>
            <a:ext cx="45727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a:rPr>
              <a:t>EECS Department</a:t>
            </a:r>
          </a:p>
          <a:p>
            <a:pPr algn="ctr" eaLnBrk="1" hangingPunct="1">
              <a:defRPr/>
            </a:pPr>
            <a:r>
              <a:rPr lang="en-US" sz="2000" b="1" dirty="0">
                <a:solidFill>
                  <a:srgbClr val="000000"/>
                </a:solidFill>
                <a:latin typeface="Calibri"/>
              </a:rPr>
              <a:t>University of Michigan in Ann Arbor, USA</a:t>
            </a:r>
          </a:p>
          <a:p>
            <a:pPr algn="ctr" eaLnBrk="1" hangingPunct="1">
              <a:defRPr/>
            </a:pPr>
            <a:endParaRPr lang="en-US" sz="2000" dirty="0">
              <a:solidFill>
                <a:srgbClr val="000000"/>
              </a:solidFill>
              <a:latin typeface="Calibri"/>
            </a:endParaRPr>
          </a:p>
        </p:txBody>
      </p:sp>
      <p:sp>
        <p:nvSpPr>
          <p:cNvPr id="81922" name="Rectangle 2"/>
          <p:cNvSpPr>
            <a:spLocks noGrp="1" noChangeArrowheads="1"/>
          </p:cNvSpPr>
          <p:nvPr>
            <p:ph type="ctrTitle"/>
          </p:nvPr>
        </p:nvSpPr>
        <p:spPr>
          <a:xfrm>
            <a:off x="685800" y="990600"/>
            <a:ext cx="7772400" cy="1371600"/>
          </a:xfrm>
        </p:spPr>
        <p:txBody>
          <a:bodyPr/>
          <a:lstStyle>
            <a:lvl1pPr>
              <a:defRPr sz="3600"/>
            </a:lvl1pPr>
          </a:lstStyle>
          <a:p>
            <a:r>
              <a:rPr lang="en-US" dirty="0"/>
              <a:t>Click to edit Master title style</a:t>
            </a:r>
          </a:p>
        </p:txBody>
      </p:sp>
      <p:sp>
        <p:nvSpPr>
          <p:cNvPr id="7" name="Text Box 4"/>
          <p:cNvSpPr txBox="1">
            <a:spLocks noChangeArrowheads="1"/>
          </p:cNvSpPr>
          <p:nvPr userDrawn="1"/>
        </p:nvSpPr>
        <p:spPr bwMode="auto">
          <a:xfrm>
            <a:off x="4114800" y="5791200"/>
            <a:ext cx="4419600" cy="830997"/>
          </a:xfrm>
          <a:prstGeom prst="rect">
            <a:avLst/>
          </a:prstGeom>
          <a:noFill/>
          <a:ln w="9525">
            <a:noFill/>
            <a:miter lim="800000"/>
            <a:headEnd/>
            <a:tailEnd/>
          </a:ln>
          <a:effectLst/>
        </p:spPr>
        <p:txBody>
          <a:bodyPr>
            <a:spAutoFit/>
          </a:bodyPr>
          <a:lstStyle/>
          <a:p>
            <a:pPr algn="r">
              <a:defRPr/>
            </a:pPr>
            <a:r>
              <a:rPr lang="en-US" sz="2000" b="1" dirty="0">
                <a:solidFill>
                  <a:srgbClr val="000000"/>
                </a:solidFill>
                <a:latin typeface="Calibri"/>
              </a:rPr>
              <a:t>© Davis, Das, and Brehob</a:t>
            </a:r>
          </a:p>
          <a:p>
            <a:pPr algn="r">
              <a:defRPr/>
            </a:pPr>
            <a:r>
              <a:rPr lang="en-US" sz="1400" dirty="0">
                <a:solidFill>
                  <a:srgbClr val="000000"/>
                </a:solidFill>
                <a:latin typeface="Calibri"/>
              </a:rPr>
              <a:t>The material in this presentation cannot be </a:t>
            </a:r>
          </a:p>
          <a:p>
            <a:pPr algn="r">
              <a:defRPr/>
            </a:pPr>
            <a:r>
              <a:rPr lang="en-US" sz="1400" dirty="0">
                <a:solidFill>
                  <a:srgbClr val="000000"/>
                </a:solidFill>
                <a:latin typeface="Calibri"/>
              </a:rPr>
              <a:t>copied in any form without our written permission</a:t>
            </a:r>
          </a:p>
        </p:txBody>
      </p:sp>
    </p:spTree>
    <p:extLst>
      <p:ext uri="{BB962C8B-B14F-4D97-AF65-F5344CB8AC3E}">
        <p14:creationId xmlns:p14="http://schemas.microsoft.com/office/powerpoint/2010/main" val="18602114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ftr" sz="quarter" idx="10"/>
          </p:nvPr>
        </p:nvSpPr>
        <p:spPr>
          <a:ln/>
        </p:spPr>
        <p:txBody>
          <a:bodyPr/>
          <a:lstStyle>
            <a:lvl1pPr>
              <a:defRPr>
                <a:latin typeface="+mj-lt"/>
              </a:defRPr>
            </a:lvl1pPr>
          </a:lstStyle>
          <a:p>
            <a:pPr>
              <a:defRPr/>
            </a:pPr>
            <a:r>
              <a:rPr lang="en-US">
                <a:solidFill>
                  <a:srgbClr val="000000"/>
                </a:solidFill>
                <a:latin typeface="Calibri"/>
              </a:rPr>
              <a:t>EECS 370: Introduction to </a:t>
            </a:r>
            <a:br>
              <a:rPr lang="en-US">
                <a:solidFill>
                  <a:srgbClr val="000000"/>
                </a:solidFill>
                <a:latin typeface="Calibri"/>
              </a:rPr>
            </a:br>
            <a:r>
              <a:rPr lang="en-US">
                <a:solidFill>
                  <a:srgbClr val="000000"/>
                </a:solidFill>
                <a:latin typeface="Calibri"/>
              </a:rPr>
              <a:t>Computer Organization</a:t>
            </a:r>
          </a:p>
          <a:p>
            <a:pPr>
              <a:defRPr/>
            </a:pPr>
            <a:endParaRPr lang="en-US" dirty="0">
              <a:solidFill>
                <a:srgbClr val="000000"/>
              </a:solidFill>
              <a:latin typeface="Calibri"/>
            </a:endParaRPr>
          </a:p>
        </p:txBody>
      </p:sp>
      <p:sp>
        <p:nvSpPr>
          <p:cNvPr id="5" name="Rectangle 7"/>
          <p:cNvSpPr>
            <a:spLocks noGrp="1" noChangeArrowheads="1"/>
          </p:cNvSpPr>
          <p:nvPr>
            <p:ph type="sldNum" sz="quarter" idx="11"/>
          </p:nvPr>
        </p:nvSpPr>
        <p:spPr>
          <a:ln/>
        </p:spPr>
        <p:txBody>
          <a:bodyPr/>
          <a:lstStyle>
            <a:lvl1pPr>
              <a:defRPr/>
            </a:lvl1pPr>
          </a:lstStyle>
          <a:p>
            <a:pPr>
              <a:defRPr/>
            </a:pPr>
            <a:fld id="{7AC6BD89-2FC4-40E2-A3F4-8944F0C81D9F}"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9028396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34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solidFill>
                  <a:srgbClr val="000000"/>
                </a:solidFill>
              </a:rPr>
              <a:t>EECS 370: Introduction to </a:t>
            </a:r>
            <a:br>
              <a:rPr lang="en-US">
                <a:solidFill>
                  <a:srgbClr val="000000"/>
                </a:solidFill>
              </a:rPr>
            </a:br>
            <a:r>
              <a:rPr lang="en-US">
                <a:solidFill>
                  <a:srgbClr val="000000"/>
                </a:solidFill>
              </a:rPr>
              <a:t>Computer Organization</a:t>
            </a:r>
          </a:p>
          <a:p>
            <a:pPr>
              <a:defRPr/>
            </a:pPr>
            <a:endParaRPr lang="en-US">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1BCF76DD-95F4-4442-9DF5-EFFE813A1E8D}"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6386760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a:solidFill>
                  <a:srgbClr val="000000"/>
                </a:solidFill>
              </a:rPr>
              <a:t>EECS 370: Introduction to </a:t>
            </a:r>
            <a:br>
              <a:rPr lang="en-US">
                <a:solidFill>
                  <a:srgbClr val="000000"/>
                </a:solidFill>
              </a:rPr>
            </a:br>
            <a:r>
              <a:rPr lang="en-US">
                <a:solidFill>
                  <a:srgbClr val="000000"/>
                </a:solidFill>
              </a:rPr>
              <a:t>Computer Organization</a:t>
            </a:r>
          </a:p>
          <a:p>
            <a:pPr>
              <a:defRPr/>
            </a:pPr>
            <a:endParaRPr lang="en-US">
              <a:solidFill>
                <a:srgbClr val="000000"/>
              </a:solidFill>
            </a:endParaRPr>
          </a:p>
        </p:txBody>
      </p:sp>
      <p:sp>
        <p:nvSpPr>
          <p:cNvPr id="4" name="Rectangle 7"/>
          <p:cNvSpPr>
            <a:spLocks noGrp="1" noChangeArrowheads="1"/>
          </p:cNvSpPr>
          <p:nvPr>
            <p:ph type="sldNum" sz="quarter" idx="11"/>
          </p:nvPr>
        </p:nvSpPr>
        <p:spPr>
          <a:ln/>
        </p:spPr>
        <p:txBody>
          <a:bodyPr/>
          <a:lstStyle>
            <a:lvl1pPr>
              <a:defRPr/>
            </a:lvl1pPr>
          </a:lstStyle>
          <a:p>
            <a:pPr>
              <a:defRPr/>
            </a:pPr>
            <a:fld id="{516EFDB0-53B3-4EF1-810B-C1E63249337B}"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878180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a:t>Click to edit Master title style</a:t>
            </a:r>
          </a:p>
        </p:txBody>
      </p:sp>
      <p:sp>
        <p:nvSpPr>
          <p:cNvPr id="3" name="ClipArt Placeholder 2"/>
          <p:cNvSpPr>
            <a:spLocks noGrp="1"/>
          </p:cNvSpPr>
          <p:nvPr>
            <p:ph type="clipArt" sz="half" idx="1"/>
          </p:nvPr>
        </p:nvSpPr>
        <p:spPr>
          <a:xfrm>
            <a:off x="566738" y="1219200"/>
            <a:ext cx="3924300" cy="4800600"/>
          </a:xfrm>
        </p:spPr>
        <p:txBody>
          <a:bodyPr/>
          <a:lstStyle/>
          <a:p>
            <a:pPr lvl="0"/>
            <a:endParaRPr lang="en-US" noProof="0"/>
          </a:p>
        </p:txBody>
      </p:sp>
      <p:sp>
        <p:nvSpPr>
          <p:cNvPr id="4" name="Text Placeholder 3"/>
          <p:cNvSpPr>
            <a:spLocks noGrp="1"/>
          </p:cNvSpPr>
          <p:nvPr>
            <p:ph type="body" sz="half" idx="2"/>
          </p:nvPr>
        </p:nvSpPr>
        <p:spPr>
          <a:xfrm>
            <a:off x="4643438" y="1219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solidFill>
                  <a:srgbClr val="000000"/>
                </a:solidFill>
              </a:rPr>
              <a:t>EECS 370: Introduction to </a:t>
            </a:r>
            <a:br>
              <a:rPr lang="en-US">
                <a:solidFill>
                  <a:srgbClr val="000000"/>
                </a:solidFill>
              </a:rPr>
            </a:br>
            <a:r>
              <a:rPr lang="en-US">
                <a:solidFill>
                  <a:srgbClr val="000000"/>
                </a:solidFill>
              </a:rPr>
              <a:t>Computer Organization</a:t>
            </a:r>
          </a:p>
          <a:p>
            <a:pPr>
              <a:defRPr/>
            </a:pPr>
            <a:endParaRPr lang="en-US">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8D9B0F71-E2EC-488B-8039-0EB9114D788D}"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92965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defTabSz="457200">
              <a:buClr>
                <a:srgbClr val="000000"/>
              </a:buClr>
              <a:buSzPct val="100000"/>
              <a:buFont typeface="Times New Roman" charset="0"/>
              <a:buNone/>
            </a:pPr>
            <a:endParaRPr lang="en-US" dirty="0">
              <a:solidFill>
                <a:srgbClr val="FFFFFF"/>
              </a:solidFill>
              <a:latin typeface="Calibri" pitchFamily="34" charset="0"/>
              <a:ea typeface="ＭＳ Ｐゴシック" charset="0"/>
              <a:cs typeface="ＭＳ Ｐゴシック" charset="0"/>
            </a:endParaRPr>
          </a:p>
        </p:txBody>
      </p:sp>
      <p:sp>
        <p:nvSpPr>
          <p:cNvPr id="5" name="Text Box 6"/>
          <p:cNvSpPr txBox="1">
            <a:spLocks noChangeArrowheads="1"/>
          </p:cNvSpPr>
          <p:nvPr userDrawn="1"/>
        </p:nvSpPr>
        <p:spPr bwMode="auto">
          <a:xfrm>
            <a:off x="1463675" y="2955925"/>
            <a:ext cx="6742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charset="0"/>
                <a:ea typeface="ＭＳ Ｐゴシック" charset="0"/>
                <a:cs typeface="Arial" charset="0"/>
              </a:defRPr>
            </a:lvl1pPr>
            <a:lvl2pPr marL="742950" indent="-285750" eaLnBrk="0" hangingPunct="0">
              <a:defRPr sz="2400">
                <a:solidFill>
                  <a:schemeClr val="tx1"/>
                </a:solidFill>
                <a:latin typeface="Times New Roman" charset="0"/>
                <a:ea typeface="Arial" charset="0"/>
                <a:cs typeface="Arial" charset="0"/>
              </a:defRPr>
            </a:lvl2pPr>
            <a:lvl3pPr marL="1143000" indent="-228600" eaLnBrk="0" hangingPunct="0">
              <a:defRPr sz="2400">
                <a:solidFill>
                  <a:schemeClr val="tx1"/>
                </a:solidFill>
                <a:latin typeface="Times New Roman" charset="0"/>
                <a:ea typeface="Arial" charset="0"/>
                <a:cs typeface="Arial" charset="0"/>
              </a:defRPr>
            </a:lvl3pPr>
            <a:lvl4pPr marL="1600200" indent="-228600" eaLnBrk="0" hangingPunct="0">
              <a:defRPr sz="2400">
                <a:solidFill>
                  <a:schemeClr val="tx1"/>
                </a:solidFill>
                <a:latin typeface="Times New Roman" charset="0"/>
                <a:ea typeface="Arial" charset="0"/>
                <a:cs typeface="Arial" charset="0"/>
              </a:defRPr>
            </a:lvl4pPr>
            <a:lvl5pPr marL="2057400" indent="-228600" eaLnBrk="0" hangingPunct="0">
              <a:defRPr sz="24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New Roman" charset="0"/>
                <a:ea typeface="Arial" charset="0"/>
                <a:cs typeface="Arial" charset="0"/>
              </a:defRPr>
            </a:lvl9pPr>
          </a:lstStyle>
          <a:p>
            <a:pPr eaLnBrk="1" hangingPunct="1">
              <a:spcBef>
                <a:spcPct val="20000"/>
              </a:spcBef>
              <a:buClr>
                <a:srgbClr val="CC0000"/>
              </a:buClr>
              <a:buSzPct val="80000"/>
              <a:buFont typeface="Wingdings" charset="0"/>
              <a:buNone/>
              <a:defRPr/>
            </a:pPr>
            <a:r>
              <a:rPr lang="en-US" sz="2000" b="1" dirty="0">
                <a:solidFill>
                  <a:srgbClr val="000000"/>
                </a:solidFill>
                <a:latin typeface="Calibri" pitchFamily="34" charset="0"/>
              </a:rPr>
              <a:t>EECS 370 – Introduction to Computer Organization – Fall 2015</a:t>
            </a:r>
          </a:p>
        </p:txBody>
      </p:sp>
      <p:sp>
        <p:nvSpPr>
          <p:cNvPr id="6" name="Text Box 7"/>
          <p:cNvSpPr txBox="1">
            <a:spLocks noChangeArrowheads="1"/>
          </p:cNvSpPr>
          <p:nvPr userDrawn="1"/>
        </p:nvSpPr>
        <p:spPr bwMode="auto">
          <a:xfrm>
            <a:off x="2369328" y="4419600"/>
            <a:ext cx="454028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solidFill>
                  <a:srgbClr val="000000"/>
                </a:solidFill>
                <a:latin typeface="Calibri" pitchFamily="34" charset="0"/>
                <a:ea typeface="ＭＳ Ｐゴシック" charset="0"/>
              </a:rPr>
              <a:t>EECS Department</a:t>
            </a:r>
          </a:p>
          <a:p>
            <a:pPr algn="ctr" eaLnBrk="1" hangingPunct="1">
              <a:defRPr/>
            </a:pPr>
            <a:r>
              <a:rPr lang="en-US" sz="2000" b="1" dirty="0">
                <a:solidFill>
                  <a:srgbClr val="000000"/>
                </a:solidFill>
                <a:latin typeface="Calibri" pitchFamily="34" charset="0"/>
                <a:ea typeface="ＭＳ Ｐゴシック" charset="0"/>
              </a:rPr>
              <a:t>University of Michigan in Ann Arbor, USA</a:t>
            </a:r>
          </a:p>
          <a:p>
            <a:pPr algn="ctr" eaLnBrk="1" hangingPunct="1">
              <a:defRPr/>
            </a:pPr>
            <a:endParaRPr lang="en-US" sz="2000" dirty="0">
              <a:solidFill>
                <a:srgbClr val="000000"/>
              </a:solidFill>
              <a:latin typeface="Calibri" pitchFamily="34" charset="0"/>
              <a:ea typeface="ＭＳ Ｐゴシック" charset="0"/>
            </a:endParaRPr>
          </a:p>
        </p:txBody>
      </p:sp>
      <p:sp>
        <p:nvSpPr>
          <p:cNvPr id="466946" name="Rectangle 2"/>
          <p:cNvSpPr>
            <a:spLocks noGrp="1" noChangeArrowheads="1"/>
          </p:cNvSpPr>
          <p:nvPr>
            <p:ph type="ctrTitle"/>
          </p:nvPr>
        </p:nvSpPr>
        <p:spPr>
          <a:xfrm>
            <a:off x="685800" y="990600"/>
            <a:ext cx="7772400" cy="1371600"/>
          </a:xfrm>
        </p:spPr>
        <p:txBody>
          <a:bodyPr/>
          <a:lstStyle>
            <a:lvl1pPr>
              <a:defRPr sz="3600"/>
            </a:lvl1pPr>
          </a:lstStyle>
          <a:p>
            <a:pPr lvl="0"/>
            <a:r>
              <a:rPr lang="en-US" noProof="0"/>
              <a:t>Click to edit Master title style</a:t>
            </a:r>
          </a:p>
        </p:txBody>
      </p:sp>
      <p:sp>
        <p:nvSpPr>
          <p:cNvPr id="7" name="Text Box 5"/>
          <p:cNvSpPr txBox="1">
            <a:spLocks noChangeArrowheads="1"/>
          </p:cNvSpPr>
          <p:nvPr userDrawn="1"/>
        </p:nvSpPr>
        <p:spPr bwMode="auto">
          <a:xfrm>
            <a:off x="825376" y="3614003"/>
            <a:ext cx="7632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chemeClr val="accent2"/>
              </a:buClr>
              <a:buSzPct val="80000"/>
              <a:buFont typeface="Wingdings" pitchFamily="2" charset="2"/>
              <a:buNone/>
              <a:defRPr/>
            </a:pPr>
            <a:r>
              <a:rPr lang="en-US" b="1" dirty="0">
                <a:solidFill>
                  <a:schemeClr val="accent2"/>
                </a:solidFill>
                <a:latin typeface="Calibri" pitchFamily="34" charset="0"/>
              </a:rPr>
              <a:t>Profs. </a:t>
            </a:r>
            <a:r>
              <a:rPr lang="en-US" b="1" dirty="0" err="1">
                <a:solidFill>
                  <a:schemeClr val="accent2"/>
                </a:solidFill>
                <a:latin typeface="Calibri" pitchFamily="34" charset="0"/>
              </a:rPr>
              <a:t>Dreslinski</a:t>
            </a:r>
            <a:r>
              <a:rPr lang="en-US" b="1" dirty="0">
                <a:solidFill>
                  <a:schemeClr val="accent2"/>
                </a:solidFill>
                <a:latin typeface="Calibri" pitchFamily="34" charset="0"/>
              </a:rPr>
              <a:t>, </a:t>
            </a:r>
            <a:r>
              <a:rPr lang="en-US" b="1" dirty="0" err="1">
                <a:solidFill>
                  <a:schemeClr val="accent2"/>
                </a:solidFill>
                <a:latin typeface="Calibri" pitchFamily="34" charset="0"/>
              </a:rPr>
              <a:t>Mudge</a:t>
            </a:r>
            <a:r>
              <a:rPr lang="en-US" b="1" baseline="0" dirty="0">
                <a:solidFill>
                  <a:schemeClr val="accent2"/>
                </a:solidFill>
                <a:latin typeface="Calibri" pitchFamily="34" charset="0"/>
              </a:rPr>
              <a:t>, and Wenisch</a:t>
            </a:r>
            <a:endParaRPr lang="en-US" b="1" dirty="0">
              <a:solidFill>
                <a:schemeClr val="accent2"/>
              </a:solidFill>
              <a:latin typeface="Calibri" pitchFamily="34" charset="0"/>
            </a:endParaRPr>
          </a:p>
        </p:txBody>
      </p:sp>
    </p:spTree>
    <p:extLst>
      <p:ext uri="{BB962C8B-B14F-4D97-AF65-F5344CB8AC3E}">
        <p14:creationId xmlns:p14="http://schemas.microsoft.com/office/powerpoint/2010/main" val="30372744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a:t>Click to edit Master title style</a:t>
            </a:r>
          </a:p>
        </p:txBody>
      </p:sp>
      <p:sp>
        <p:nvSpPr>
          <p:cNvPr id="3" name="Content Placeholder 2"/>
          <p:cNvSpPr>
            <a:spLocks noGrp="1"/>
          </p:cNvSpPr>
          <p:nvPr>
            <p:ph sz="quarter" idx="1"/>
          </p:nvPr>
        </p:nvSpPr>
        <p:spPr>
          <a:xfrm>
            <a:off x="566738" y="1219200"/>
            <a:ext cx="3924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66738" y="3695700"/>
            <a:ext cx="3924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3438" y="12192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ftr" sz="quarter" idx="10"/>
          </p:nvPr>
        </p:nvSpPr>
        <p:spPr>
          <a:ln/>
        </p:spPr>
        <p:txBody>
          <a:bodyPr/>
          <a:lstStyle>
            <a:lvl1pPr>
              <a:defRPr/>
            </a:lvl1pPr>
          </a:lstStyle>
          <a:p>
            <a:pPr>
              <a:defRPr/>
            </a:pPr>
            <a:r>
              <a:rPr lang="en-US">
                <a:solidFill>
                  <a:srgbClr val="000000"/>
                </a:solidFill>
              </a:rPr>
              <a:t>EECS 370: Introduction to </a:t>
            </a:r>
            <a:br>
              <a:rPr lang="en-US">
                <a:solidFill>
                  <a:srgbClr val="000000"/>
                </a:solidFill>
              </a:rPr>
            </a:br>
            <a:r>
              <a:rPr lang="en-US">
                <a:solidFill>
                  <a:srgbClr val="000000"/>
                </a:solidFill>
              </a:rPr>
              <a:t>Computer Organization</a:t>
            </a:r>
          </a:p>
          <a:p>
            <a:pPr>
              <a:defRPr/>
            </a:pPr>
            <a:endParaRPr lang="en-US">
              <a:solidFill>
                <a:srgbClr val="000000"/>
              </a:solidFill>
            </a:endParaRPr>
          </a:p>
        </p:txBody>
      </p:sp>
      <p:sp>
        <p:nvSpPr>
          <p:cNvPr id="7" name="Rectangle 7"/>
          <p:cNvSpPr>
            <a:spLocks noGrp="1" noChangeArrowheads="1"/>
          </p:cNvSpPr>
          <p:nvPr>
            <p:ph type="sldNum" sz="quarter" idx="11"/>
          </p:nvPr>
        </p:nvSpPr>
        <p:spPr>
          <a:ln/>
        </p:spPr>
        <p:txBody>
          <a:bodyPr/>
          <a:lstStyle>
            <a:lvl1pPr>
              <a:defRPr/>
            </a:lvl1pPr>
          </a:lstStyle>
          <a:p>
            <a:pPr>
              <a:defRPr/>
            </a:pPr>
            <a:fld id="{44B18ED4-D8C8-4624-BE37-73176DDA0245}"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2104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AutoShape 3"/>
          <p:cNvSpPr>
            <a:spLocks noChangeArrowheads="1"/>
          </p:cNvSpPr>
          <p:nvPr userDrawn="1"/>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1" name="Text Box 5"/>
          <p:cNvSpPr txBox="1">
            <a:spLocks noChangeArrowheads="1"/>
          </p:cNvSpPr>
          <p:nvPr userDrawn="1"/>
        </p:nvSpPr>
        <p:spPr bwMode="auto">
          <a:xfrm>
            <a:off x="825376" y="3614003"/>
            <a:ext cx="7632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spcBef>
                <a:spcPct val="20000"/>
              </a:spcBef>
              <a:buClr>
                <a:schemeClr val="accent2"/>
              </a:buClr>
              <a:buSzPct val="80000"/>
              <a:buFont typeface="Wingdings" pitchFamily="2" charset="2"/>
              <a:buNone/>
              <a:defRPr/>
            </a:pPr>
            <a:r>
              <a:rPr lang="en-US" sz="2400" b="1" i="0" u="none" strike="noStrike" kern="1200" cap="none" dirty="0">
                <a:solidFill>
                  <a:schemeClr val="accent2"/>
                </a:solidFill>
                <a:latin typeface="Times New Roman" pitchFamily="18" charset="0"/>
                <a:ea typeface="Arial"/>
                <a:cs typeface="Arial" charset="0"/>
                <a:sym typeface="Arial"/>
              </a:rPr>
              <a:t>Jon Beaumont</a:t>
            </a:r>
          </a:p>
        </p:txBody>
      </p:sp>
      <p:sp>
        <p:nvSpPr>
          <p:cNvPr id="12" name="Text Box 6"/>
          <p:cNvSpPr txBox="1">
            <a:spLocks noChangeArrowheads="1"/>
          </p:cNvSpPr>
          <p:nvPr userDrawn="1"/>
        </p:nvSpPr>
        <p:spPr bwMode="auto">
          <a:xfrm>
            <a:off x="581307" y="2955925"/>
            <a:ext cx="80618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buClr>
                <a:schemeClr val="accent2"/>
              </a:buClr>
              <a:buSzPct val="80000"/>
              <a:buFont typeface="Wingdings" pitchFamily="2" charset="2"/>
              <a:buNone/>
              <a:defRPr/>
            </a:pPr>
            <a:r>
              <a:rPr lang="en-US" sz="2000" b="1" dirty="0">
                <a:latin typeface="+mj-lt"/>
              </a:rPr>
              <a:t>EECS 370 – Introduction to Computer Organization – Spring 2020</a:t>
            </a:r>
          </a:p>
        </p:txBody>
      </p:sp>
      <p:sp>
        <p:nvSpPr>
          <p:cNvPr id="13" name="Text Box 7"/>
          <p:cNvSpPr txBox="1">
            <a:spLocks noChangeArrowheads="1"/>
          </p:cNvSpPr>
          <p:nvPr userDrawn="1"/>
        </p:nvSpPr>
        <p:spPr bwMode="auto">
          <a:xfrm>
            <a:off x="2019201" y="4419600"/>
            <a:ext cx="52405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defRPr/>
            </a:pPr>
            <a:r>
              <a:rPr lang="en-US" sz="2000" b="1" dirty="0">
                <a:latin typeface="+mj-lt"/>
              </a:rPr>
              <a:t>CSE Department</a:t>
            </a:r>
          </a:p>
          <a:p>
            <a:pPr algn="ctr" eaLnBrk="1" hangingPunct="1">
              <a:defRPr/>
            </a:pPr>
            <a:r>
              <a:rPr lang="en-US" sz="2000" b="1" dirty="0">
                <a:latin typeface="+mj-lt"/>
              </a:rPr>
              <a:t>University of Michigan in Ann Arbor, USA</a:t>
            </a:r>
          </a:p>
          <a:p>
            <a:pPr algn="ctr" eaLnBrk="1" hangingPunct="1">
              <a:defRPr/>
            </a:pPr>
            <a:endParaRPr lang="en-US" sz="2000" dirty="0">
              <a:latin typeface="+mj-lt"/>
            </a:endParaRPr>
          </a:p>
        </p:txBody>
      </p:sp>
      <p:sp>
        <p:nvSpPr>
          <p:cNvPr id="14" name="Rectangle 2"/>
          <p:cNvSpPr>
            <a:spLocks noGrp="1" noChangeArrowheads="1"/>
          </p:cNvSpPr>
          <p:nvPr>
            <p:ph type="ctrTitle"/>
          </p:nvPr>
        </p:nvSpPr>
        <p:spPr>
          <a:xfrm>
            <a:off x="685800" y="990600"/>
            <a:ext cx="7772400" cy="1371600"/>
          </a:xfrm>
        </p:spPr>
        <p:txBody>
          <a:bodyPr/>
          <a:lstStyle>
            <a:lvl1pPr>
              <a:defRPr sz="3600"/>
            </a:lvl1pPr>
          </a:lstStyle>
          <a:p>
            <a:r>
              <a:rPr lang="en-US" dirty="0"/>
              <a:t>Click to edit Master title style</a:t>
            </a:r>
          </a:p>
        </p:txBody>
      </p:sp>
      <p:sp>
        <p:nvSpPr>
          <p:cNvPr id="15" name="Text Box 4"/>
          <p:cNvSpPr txBox="1">
            <a:spLocks noChangeArrowheads="1"/>
          </p:cNvSpPr>
          <p:nvPr userDrawn="1"/>
        </p:nvSpPr>
        <p:spPr bwMode="auto">
          <a:xfrm>
            <a:off x="4114800" y="5791200"/>
            <a:ext cx="4419600" cy="830997"/>
          </a:xfrm>
          <a:prstGeom prst="rect">
            <a:avLst/>
          </a:prstGeom>
          <a:noFill/>
          <a:ln w="9525">
            <a:noFill/>
            <a:miter lim="800000"/>
            <a:headEnd/>
            <a:tailEnd/>
          </a:ln>
          <a:effectLst/>
        </p:spPr>
        <p:txBody>
          <a:bodyP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a:latin typeface="+mj-lt"/>
              </a:rPr>
              <a:t>©Beaumont</a:t>
            </a:r>
          </a:p>
          <a:p>
            <a:pPr algn="r">
              <a:defRPr/>
            </a:pPr>
            <a:r>
              <a:rPr lang="en-US" sz="1400" dirty="0">
                <a:latin typeface="+mj-lt"/>
              </a:rPr>
              <a:t>The material in this presentation cannot be </a:t>
            </a:r>
          </a:p>
          <a:p>
            <a:pPr algn="r">
              <a:defRPr/>
            </a:pPr>
            <a:r>
              <a:rPr lang="en-US" sz="1400" dirty="0">
                <a:latin typeface="+mj-lt"/>
              </a:rPr>
              <a:t>copied in any form without our written permission</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9F2AEF97-CA03-3042-BBF9-50ED96CB0AA3}" type="slidenum">
              <a:rPr lang="en-US"/>
              <a:pPr>
                <a:defRPr/>
              </a:pPr>
              <a:t>‹#›</a:t>
            </a:fld>
            <a:endParaRPr lang="en-US"/>
          </a:p>
        </p:txBody>
      </p:sp>
    </p:spTree>
    <p:extLst>
      <p:ext uri="{BB962C8B-B14F-4D97-AF65-F5344CB8AC3E}">
        <p14:creationId xmlns:p14="http://schemas.microsoft.com/office/powerpoint/2010/main" val="414573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C9F3972F-DBEA-F346-B949-C2E5CAAB47F8}" type="slidenum">
              <a:rPr lang="en-US"/>
              <a:pPr>
                <a:defRPr/>
              </a:pPr>
              <a:t>‹#›</a:t>
            </a:fld>
            <a:endParaRPr lang="en-US"/>
          </a:p>
        </p:txBody>
      </p:sp>
    </p:spTree>
    <p:extLst>
      <p:ext uri="{BB962C8B-B14F-4D97-AF65-F5344CB8AC3E}">
        <p14:creationId xmlns:p14="http://schemas.microsoft.com/office/powerpoint/2010/main" val="322955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2192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p:txBody>
          <a:bodyPr/>
          <a:lstStyle>
            <a:lvl1pPr defTabSz="457200">
              <a:buClr>
                <a:srgbClr val="000000"/>
              </a:buClr>
              <a:buSzPct val="100000"/>
              <a:buFont typeface="Times New Roman" charset="0"/>
              <a:buNone/>
              <a:defRPr/>
            </a:lvl1pPr>
          </a:lstStyle>
          <a:p>
            <a:pPr>
              <a:defRPr/>
            </a:pPr>
            <a:fld id="{7027F88B-213E-AB42-91DC-66CF742634DF}" type="slidenum">
              <a:rPr lang="en-US"/>
              <a:pPr>
                <a:defRPr/>
              </a:pPr>
              <a:t>‹#›</a:t>
            </a:fld>
            <a:endParaRPr lang="en-US"/>
          </a:p>
        </p:txBody>
      </p:sp>
    </p:spTree>
    <p:extLst>
      <p:ext uri="{BB962C8B-B14F-4D97-AF65-F5344CB8AC3E}">
        <p14:creationId xmlns:p14="http://schemas.microsoft.com/office/powerpoint/2010/main" val="3672705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5" Type="http://schemas.openxmlformats.org/officeDocument/2006/relationships/theme" Target="../theme/theme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theme" Target="../theme/theme7.xml"/><Relationship Id="rId4" Type="http://schemas.openxmlformats.org/officeDocument/2006/relationships/slideLayout" Target="../slideLayouts/slideLayout3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5" Type="http://schemas.openxmlformats.org/officeDocument/2006/relationships/theme" Target="../theme/theme8.xml"/><Relationship Id="rId4" Type="http://schemas.openxmlformats.org/officeDocument/2006/relationships/slideLayout" Target="../slideLayouts/slideLayout43.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66738" y="12192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AutoShape 4"/>
          <p:cNvSpPr>
            <a:spLocks noChangeArrowheads="1"/>
          </p:cNvSpPr>
          <p:nvPr/>
        </p:nvSpPr>
        <p:spPr bwMode="auto">
          <a:xfrm>
            <a:off x="609600" y="1143000"/>
            <a:ext cx="7958138" cy="109538"/>
          </a:xfrm>
          <a:custGeom>
            <a:avLst/>
            <a:gdLst>
              <a:gd name="T0" fmla="*/ 0 w 1000"/>
              <a:gd name="T1" fmla="*/ 0 h 1000"/>
              <a:gd name="T2" fmla="*/ 4655511 w 1000"/>
              <a:gd name="T3" fmla="*/ 0 h 1000"/>
              <a:gd name="T4" fmla="*/ 4655511 w 1000"/>
              <a:gd name="T5" fmla="*/ 109538 h 1000"/>
              <a:gd name="T6" fmla="*/ 0 w 1000"/>
              <a:gd name="T7" fmla="*/ 109538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latin typeface="Calibri" pitchFamily="34" charset="0"/>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p:spPr>
        <p:txBody>
          <a:bodyPr/>
          <a:lstStyle/>
          <a:p>
            <a:endParaRPr lang="en-US" dirty="0">
              <a:latin typeface="Calibri" pitchFamily="34" charset="0"/>
            </a:endParaRPr>
          </a:p>
        </p:txBody>
      </p:sp>
      <p:sp>
        <p:nvSpPr>
          <p:cNvPr id="80902" name="Rectangle 6"/>
          <p:cNvSpPr>
            <a:spLocks noGrp="1" noChangeArrowheads="1"/>
          </p:cNvSpPr>
          <p:nvPr>
            <p:ph type="ftr" sz="quarter" idx="3"/>
          </p:nvPr>
        </p:nvSpPr>
        <p:spPr bwMode="auto">
          <a:xfrm>
            <a:off x="6096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mn-cs"/>
              </a:defRPr>
            </a:lvl1pPr>
          </a:lstStyle>
          <a:p>
            <a:pPr>
              <a:defRPr/>
            </a:pPr>
            <a:r>
              <a:rPr lang="en-US" sz="1000" dirty="0">
                <a:solidFill>
                  <a:srgbClr val="000000"/>
                </a:solidFill>
                <a:latin typeface="Verdana" charset="0"/>
                <a:ea typeface="ＭＳ Ｐゴシック" charset="0"/>
              </a:rPr>
              <a:t>EECS 370:  Introduction to</a:t>
            </a:r>
          </a:p>
          <a:p>
            <a:pPr>
              <a:defRPr/>
            </a:pPr>
            <a:r>
              <a:rPr lang="en-US" sz="1000" dirty="0">
                <a:solidFill>
                  <a:srgbClr val="000000"/>
                </a:solidFill>
                <a:latin typeface="Verdana" charset="0"/>
                <a:ea typeface="ＭＳ Ｐゴシック" charset="0"/>
              </a:rPr>
              <a:t>Computer Organization</a:t>
            </a:r>
          </a:p>
          <a:p>
            <a:pPr>
              <a:defRPr/>
            </a:pPr>
            <a:endParaRPr lang="en-US" dirty="0"/>
          </a:p>
        </p:txBody>
      </p:sp>
      <p:sp>
        <p:nvSpPr>
          <p:cNvPr id="80903" name="Rectangle 7"/>
          <p:cNvSpPr>
            <a:spLocks noGrp="1" noChangeArrowheads="1"/>
          </p:cNvSpPr>
          <p:nvPr>
            <p:ph type="sldNum" sz="quarter" idx="4"/>
          </p:nvPr>
        </p:nvSpPr>
        <p:spPr bwMode="auto">
          <a:xfrm>
            <a:off x="7010400" y="6245225"/>
            <a:ext cx="152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cs typeface="+mn-cs"/>
              </a:defRPr>
            </a:lvl1pPr>
          </a:lstStyle>
          <a:p>
            <a:pPr>
              <a:defRPr/>
            </a:pPr>
            <a:fld id="{D334C602-8798-44AC-A4EA-02CB4C413886}" type="slidenum">
              <a:rPr lang="en-US"/>
              <a:pPr>
                <a:defRPr/>
              </a:pPr>
              <a:t>‹#›</a:t>
            </a:fld>
            <a:endParaRPr lang="en-US" dirty="0"/>
          </a:p>
        </p:txBody>
      </p:sp>
      <p:sp>
        <p:nvSpPr>
          <p:cNvPr id="1032" name="Rectangle 8"/>
          <p:cNvSpPr>
            <a:spLocks noChangeArrowheads="1"/>
          </p:cNvSpPr>
          <p:nvPr userDrawn="1"/>
        </p:nvSpPr>
        <p:spPr bwMode="auto">
          <a:xfrm>
            <a:off x="2895600" y="6248400"/>
            <a:ext cx="3429000" cy="246221"/>
          </a:xfrm>
          <a:prstGeom prst="rect">
            <a:avLst/>
          </a:prstGeom>
          <a:noFill/>
          <a:ln w="9525">
            <a:noFill/>
            <a:miter lim="800000"/>
            <a:headEnd/>
            <a:tailEnd/>
          </a:ln>
        </p:spPr>
        <p:txBody>
          <a:bodyPr>
            <a:spAutoFit/>
          </a:bodyPr>
          <a:lstStyle/>
          <a:p>
            <a:pPr algn="ctr"/>
            <a:r>
              <a:rPr lang="en-US" sz="1000" dirty="0">
                <a:latin typeface="Verdana" pitchFamily="32" charset="0"/>
              </a:rPr>
              <a:t>The University of Michigan</a:t>
            </a:r>
          </a:p>
        </p:txBody>
      </p:sp>
    </p:spTree>
  </p:cSld>
  <p:clrMap bg1="lt1" tx1="dk1" bg2="lt2" tx2="dk2" accent1="accent1" accent2="accent2" accent3="accent3" accent4="accent4" accent5="accent5" accent6="accent6" hlink="hlink" folHlink="folHlink"/>
  <p:sldLayoutIdLst>
    <p:sldLayoutId id="2147484320" r:id="rId1"/>
    <p:sldLayoutId id="2147484317" r:id="rId2"/>
    <p:sldLayoutId id="2147484318" r:id="rId3"/>
    <p:sldLayoutId id="2147484319" r:id="rId4"/>
  </p:sldLayoutIdLst>
  <p:hf hdr="0" ftr="0" dt="0"/>
  <p:txStyles>
    <p:titleStyle>
      <a:lvl1pPr algn="l" rtl="0" eaLnBrk="0" fontAlgn="base" hangingPunct="0">
        <a:spcBef>
          <a:spcPct val="0"/>
        </a:spcBef>
        <a:spcAft>
          <a:spcPct val="0"/>
        </a:spcAft>
        <a:defRPr sz="3600" b="1">
          <a:solidFill>
            <a:schemeClr val="tx2"/>
          </a:solidFill>
          <a:latin typeface="Calibri" pitchFamily="34" charset="0"/>
          <a:ea typeface="+mj-ea"/>
          <a:cs typeface="+mj-cs"/>
        </a:defRPr>
      </a:lvl1pPr>
      <a:lvl2pPr algn="l" rtl="0" eaLnBrk="0" fontAlgn="base" hangingPunct="0">
        <a:spcBef>
          <a:spcPct val="0"/>
        </a:spcBef>
        <a:spcAft>
          <a:spcPct val="0"/>
        </a:spcAft>
        <a:defRPr sz="3600" b="1">
          <a:solidFill>
            <a:schemeClr val="tx2"/>
          </a:solidFill>
          <a:latin typeface="Arial Narrow" pitchFamily="34" charset="0"/>
          <a:cs typeface="Arial" charset="0"/>
        </a:defRPr>
      </a:lvl2pPr>
      <a:lvl3pPr algn="l" rtl="0" eaLnBrk="0" fontAlgn="base" hangingPunct="0">
        <a:spcBef>
          <a:spcPct val="0"/>
        </a:spcBef>
        <a:spcAft>
          <a:spcPct val="0"/>
        </a:spcAft>
        <a:defRPr sz="3600" b="1">
          <a:solidFill>
            <a:schemeClr val="tx2"/>
          </a:solidFill>
          <a:latin typeface="Arial Narrow" pitchFamily="34" charset="0"/>
          <a:cs typeface="Arial" charset="0"/>
        </a:defRPr>
      </a:lvl3pPr>
      <a:lvl4pPr algn="l" rtl="0" eaLnBrk="0" fontAlgn="base" hangingPunct="0">
        <a:spcBef>
          <a:spcPct val="0"/>
        </a:spcBef>
        <a:spcAft>
          <a:spcPct val="0"/>
        </a:spcAft>
        <a:defRPr sz="3600" b="1">
          <a:solidFill>
            <a:schemeClr val="tx2"/>
          </a:solidFill>
          <a:latin typeface="Arial Narrow" pitchFamily="34" charset="0"/>
          <a:cs typeface="Arial" charset="0"/>
        </a:defRPr>
      </a:lvl4pPr>
      <a:lvl5pPr algn="l" rtl="0" eaLnBrk="0" fontAlgn="base" hangingPunct="0">
        <a:spcBef>
          <a:spcPct val="0"/>
        </a:spcBef>
        <a:spcAft>
          <a:spcPct val="0"/>
        </a:spcAft>
        <a:defRPr sz="3600" b="1">
          <a:solidFill>
            <a:schemeClr val="tx2"/>
          </a:solidFill>
          <a:latin typeface="Arial Narrow" pitchFamily="34"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charset="2"/>
        <a:buChar char="q"/>
        <a:defRPr sz="24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Calibri" pitchFamily="34" charset="0"/>
          <a:cs typeface="+mn-cs"/>
        </a:defRPr>
      </a:lvl2pPr>
      <a:lvl3pPr marL="1304925" indent="-395288" algn="l" rtl="0" eaLnBrk="0" fontAlgn="base" hangingPunct="0">
        <a:spcBef>
          <a:spcPct val="20000"/>
        </a:spcBef>
        <a:spcAft>
          <a:spcPct val="0"/>
        </a:spcAft>
        <a:buClr>
          <a:schemeClr val="accent2"/>
        </a:buClr>
        <a:buFont typeface="Verdana" pitchFamily="32" charset="0"/>
        <a:buChar char="-"/>
        <a:defRPr>
          <a:solidFill>
            <a:schemeClr val="tx1"/>
          </a:solidFill>
          <a:latin typeface="Calibri" pitchFamily="34" charset="0"/>
          <a:cs typeface="+mn-cs"/>
        </a:defRPr>
      </a:lvl3pPr>
      <a:lvl4pPr marL="1693863" indent="-387350" algn="l" rtl="0" eaLnBrk="0" fontAlgn="base" hangingPunct="0">
        <a:spcBef>
          <a:spcPct val="20000"/>
        </a:spcBef>
        <a:spcAft>
          <a:spcPct val="0"/>
        </a:spcAft>
        <a:buClr>
          <a:schemeClr val="accent2"/>
        </a:buClr>
        <a:buFont typeface="Wingdings" charset="2"/>
        <a:buChar char="n"/>
        <a:defRPr>
          <a:solidFill>
            <a:schemeClr val="tx1"/>
          </a:solidFill>
          <a:latin typeface="Calibri" pitchFamily="34" charset="0"/>
          <a:cs typeface="+mn-cs"/>
        </a:defRPr>
      </a:lvl4pPr>
      <a:lvl5pPr marL="2093913" indent="-398463" algn="l" rtl="0" eaLnBrk="0" fontAlgn="base" hangingPunct="0">
        <a:spcBef>
          <a:spcPct val="25000"/>
        </a:spcBef>
        <a:spcAft>
          <a:spcPct val="0"/>
        </a:spcAft>
        <a:buClr>
          <a:schemeClr val="accent2"/>
        </a:buClr>
        <a:buFont typeface="Wingdings" charset="2"/>
        <a:buChar char="§"/>
        <a:defRPr>
          <a:solidFill>
            <a:schemeClr val="tx1"/>
          </a:solidFill>
          <a:latin typeface="Calibri" pitchFamily="34" charset="0"/>
          <a:cs typeface="+mn-cs"/>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66738" y="1219200"/>
            <a:ext cx="8001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604" name="AutoShape 4"/>
          <p:cNvSpPr>
            <a:spLocks noChangeArrowheads="1"/>
          </p:cNvSpPr>
          <p:nvPr/>
        </p:nvSpPr>
        <p:spPr bwMode="auto">
          <a:xfrm>
            <a:off x="609600" y="11430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defTabSz="457200">
              <a:buClr>
                <a:srgbClr val="000000"/>
              </a:buClr>
              <a:buSzPct val="100000"/>
              <a:buFont typeface="Times New Roman" charset="0"/>
              <a:buNone/>
            </a:pPr>
            <a:endParaRPr lang="en-US" dirty="0">
              <a:solidFill>
                <a:srgbClr val="FFFFFF"/>
              </a:solidFill>
              <a:latin typeface="Calibri" pitchFamily="34" charset="0"/>
              <a:ea typeface="ＭＳ Ｐゴシック" charset="0"/>
              <a:cs typeface="ＭＳ Ｐゴシック" charset="0"/>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solidFill>
                <a:srgbClr val="000000"/>
              </a:solidFill>
              <a:latin typeface="Calibri" pitchFamily="34" charset="0"/>
              <a:ea typeface="ＭＳ Ｐゴシック" charset="0"/>
            </a:endParaRPr>
          </a:p>
        </p:txBody>
      </p:sp>
      <p:sp>
        <p:nvSpPr>
          <p:cNvPr id="1030" name="Rectangle 8"/>
          <p:cNvSpPr>
            <a:spLocks noChangeArrowheads="1"/>
          </p:cNvSpPr>
          <p:nvPr userDrawn="1"/>
        </p:nvSpPr>
        <p:spPr bwMode="auto">
          <a:xfrm>
            <a:off x="2895600" y="6248400"/>
            <a:ext cx="34290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000">
                <a:solidFill>
                  <a:srgbClr val="000000"/>
                </a:solidFill>
                <a:latin typeface="Verdana" charset="0"/>
                <a:ea typeface="ＭＳ Ｐゴシック" charset="0"/>
              </a:rPr>
              <a:t>The University of Michigan</a:t>
            </a:r>
          </a:p>
        </p:txBody>
      </p:sp>
      <p:sp>
        <p:nvSpPr>
          <p:cNvPr id="1031" name="Rectangle 9"/>
          <p:cNvSpPr>
            <a:spLocks noChangeArrowheads="1"/>
          </p:cNvSpPr>
          <p:nvPr userDrawn="1"/>
        </p:nvSpPr>
        <p:spPr bwMode="auto">
          <a:xfrm>
            <a:off x="457200" y="62484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000" dirty="0">
                <a:solidFill>
                  <a:srgbClr val="000000"/>
                </a:solidFill>
                <a:latin typeface="Verdana" charset="0"/>
                <a:ea typeface="ＭＳ Ｐゴシック" charset="0"/>
              </a:rPr>
              <a:t>EECS 370:  Introduction to</a:t>
            </a:r>
          </a:p>
          <a:p>
            <a:pPr>
              <a:defRPr/>
            </a:pPr>
            <a:r>
              <a:rPr lang="en-US" sz="1000" dirty="0">
                <a:solidFill>
                  <a:srgbClr val="000000"/>
                </a:solidFill>
                <a:latin typeface="Verdana" charset="0"/>
                <a:ea typeface="ＭＳ Ｐゴシック" charset="0"/>
              </a:rPr>
              <a:t>Computer Organization</a:t>
            </a:r>
          </a:p>
        </p:txBody>
      </p:sp>
      <p:sp>
        <p:nvSpPr>
          <p:cNvPr id="465932" name="Rectangle 12"/>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defTabSz="914400" eaLnBrk="0" hangingPunct="0">
              <a:buClrTx/>
              <a:buSzTx/>
              <a:buFontTx/>
              <a:buNone/>
              <a:defRPr sz="1400">
                <a:solidFill>
                  <a:srgbClr val="000000"/>
                </a:solidFill>
                <a:latin typeface="Calibri" pitchFamily="34" charset="0"/>
                <a:cs typeface="Arial" charset="0"/>
              </a:defRPr>
            </a:lvl1pPr>
          </a:lstStyle>
          <a:p>
            <a:pPr>
              <a:defRPr/>
            </a:pPr>
            <a:fld id="{940DCA7A-E0AF-814F-BE61-D070E6BA30A7}" type="slidenum">
              <a:rPr lang="en-US" smtClean="0">
                <a:ea typeface="ＭＳ Ｐゴシック" charset="0"/>
              </a:rPr>
              <a:pPr>
                <a:defRPr/>
              </a:pPr>
              <a:t>‹#›</a:t>
            </a:fld>
            <a:endParaRPr lang="en-US" dirty="0">
              <a:ea typeface="ＭＳ Ｐゴシック" charset="0"/>
            </a:endParaRPr>
          </a:p>
        </p:txBody>
      </p:sp>
    </p:spTree>
    <p:extLst>
      <p:ext uri="{BB962C8B-B14F-4D97-AF65-F5344CB8AC3E}">
        <p14:creationId xmlns:p14="http://schemas.microsoft.com/office/powerpoint/2010/main" val="2656697758"/>
      </p:ext>
    </p:extLst>
  </p:cSld>
  <p:clrMap bg1="lt1" tx1="dk1" bg2="lt2" tx2="dk2" accent1="accent1" accent2="accent2" accent3="accent3" accent4="accent4" accent5="accent5" accent6="accent6" hlink="hlink" folHlink="folHlink"/>
  <p:sldLayoutIdLst>
    <p:sldLayoutId id="2147484322" r:id="rId1"/>
    <p:sldLayoutId id="2147484333"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 id="2147484332" r:id="rId12"/>
  </p:sldLayoutIdLst>
  <p:hf hdr="0" ftr="0" dt="0"/>
  <p:txStyles>
    <p:titleStyle>
      <a:lvl1pPr algn="l" rtl="0" eaLnBrk="0" fontAlgn="base" hangingPunct="0">
        <a:spcBef>
          <a:spcPct val="0"/>
        </a:spcBef>
        <a:spcAft>
          <a:spcPct val="0"/>
        </a:spcAft>
        <a:defRPr sz="2800" b="1">
          <a:solidFill>
            <a:schemeClr val="tx2"/>
          </a:solidFill>
          <a:latin typeface="Calibri" pitchFamily="34" charset="0"/>
          <a:ea typeface="ＭＳ Ｐゴシック" charset="0"/>
          <a:cs typeface="+mj-cs"/>
        </a:defRPr>
      </a:lvl1pPr>
      <a:lvl2pPr algn="l" rtl="0" eaLnBrk="0" fontAlgn="base" hangingPunct="0">
        <a:spcBef>
          <a:spcPct val="0"/>
        </a:spcBef>
        <a:spcAft>
          <a:spcPct val="0"/>
        </a:spcAft>
        <a:defRPr sz="2800" b="1">
          <a:solidFill>
            <a:schemeClr val="tx2"/>
          </a:solidFill>
          <a:latin typeface="Arial Narrow" pitchFamily="34" charset="0"/>
          <a:ea typeface="ＭＳ Ｐゴシック" charset="0"/>
          <a:cs typeface="Arial" charset="0"/>
        </a:defRPr>
      </a:lvl2pPr>
      <a:lvl3pPr algn="l" rtl="0" eaLnBrk="0" fontAlgn="base" hangingPunct="0">
        <a:spcBef>
          <a:spcPct val="0"/>
        </a:spcBef>
        <a:spcAft>
          <a:spcPct val="0"/>
        </a:spcAft>
        <a:defRPr sz="2800" b="1">
          <a:solidFill>
            <a:schemeClr val="tx2"/>
          </a:solidFill>
          <a:latin typeface="Arial Narrow" pitchFamily="34" charset="0"/>
          <a:ea typeface="ＭＳ Ｐゴシック" charset="0"/>
          <a:cs typeface="Arial" charset="0"/>
        </a:defRPr>
      </a:lvl3pPr>
      <a:lvl4pPr algn="l" rtl="0" eaLnBrk="0" fontAlgn="base" hangingPunct="0">
        <a:spcBef>
          <a:spcPct val="0"/>
        </a:spcBef>
        <a:spcAft>
          <a:spcPct val="0"/>
        </a:spcAft>
        <a:defRPr sz="2800" b="1">
          <a:solidFill>
            <a:schemeClr val="tx2"/>
          </a:solidFill>
          <a:latin typeface="Arial Narrow" pitchFamily="34" charset="0"/>
          <a:ea typeface="ＭＳ Ｐゴシック" charset="0"/>
          <a:cs typeface="Arial" charset="0"/>
        </a:defRPr>
      </a:lvl4pPr>
      <a:lvl5pPr algn="l" rtl="0" eaLnBrk="0" fontAlgn="base" hangingPunct="0">
        <a:spcBef>
          <a:spcPct val="0"/>
        </a:spcBef>
        <a:spcAft>
          <a:spcPct val="0"/>
        </a:spcAft>
        <a:defRPr sz="2800" b="1">
          <a:solidFill>
            <a:schemeClr val="tx2"/>
          </a:solidFill>
          <a:latin typeface="Arial Narrow" pitchFamily="34" charset="0"/>
          <a:ea typeface="ＭＳ Ｐゴシック"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charset="0"/>
        <a:buChar char="q"/>
        <a:defRPr sz="2400">
          <a:solidFill>
            <a:schemeClr val="tx1"/>
          </a:solidFill>
          <a:latin typeface="Calibri" pitchFamily="34" charset="0"/>
          <a:ea typeface="ＭＳ Ｐゴシック" charset="0"/>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Calibri" pitchFamily="34" charset="0"/>
          <a:ea typeface="Arial" charset="0"/>
          <a:cs typeface="+mn-cs"/>
        </a:defRPr>
      </a:lvl2pPr>
      <a:lvl3pPr marL="1304925" indent="-395288" algn="l" rtl="0" eaLnBrk="0" fontAlgn="base" hangingPunct="0">
        <a:spcBef>
          <a:spcPct val="20000"/>
        </a:spcBef>
        <a:spcAft>
          <a:spcPct val="0"/>
        </a:spcAft>
        <a:buClr>
          <a:schemeClr val="accent2"/>
        </a:buClr>
        <a:buFont typeface="Verdana" charset="0"/>
        <a:buChar char="-"/>
        <a:defRPr>
          <a:solidFill>
            <a:schemeClr val="tx1"/>
          </a:solidFill>
          <a:latin typeface="Calibri" pitchFamily="34" charset="0"/>
          <a:ea typeface="Arial" charset="0"/>
          <a:cs typeface="+mn-cs"/>
        </a:defRPr>
      </a:lvl3pPr>
      <a:lvl4pPr marL="1693863" indent="-387350" algn="l" rtl="0" eaLnBrk="0" fontAlgn="base" hangingPunct="0">
        <a:spcBef>
          <a:spcPct val="20000"/>
        </a:spcBef>
        <a:spcAft>
          <a:spcPct val="0"/>
        </a:spcAft>
        <a:buClr>
          <a:schemeClr val="accent2"/>
        </a:buClr>
        <a:buFont typeface="Wingdings" charset="0"/>
        <a:buChar char="n"/>
        <a:defRPr>
          <a:solidFill>
            <a:schemeClr val="tx1"/>
          </a:solidFill>
          <a:latin typeface="Calibri" pitchFamily="34" charset="0"/>
          <a:ea typeface="Arial" charset="0"/>
          <a:cs typeface="+mn-cs"/>
        </a:defRPr>
      </a:lvl4pPr>
      <a:lvl5pPr marL="2093913" indent="-398463" algn="l" rtl="0" eaLnBrk="0" fontAlgn="base" hangingPunct="0">
        <a:spcBef>
          <a:spcPct val="25000"/>
        </a:spcBef>
        <a:spcAft>
          <a:spcPct val="0"/>
        </a:spcAft>
        <a:buClr>
          <a:schemeClr val="accent2"/>
        </a:buClr>
        <a:buFont typeface="Wingdings" charset="0"/>
        <a:buChar char="§"/>
        <a:defRPr>
          <a:solidFill>
            <a:schemeClr val="tx1"/>
          </a:solidFill>
          <a:latin typeface="Calibri" pitchFamily="34" charset="0"/>
          <a:ea typeface="Arial" charset="0"/>
          <a:cs typeface="+mn-cs"/>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66738" y="1004887"/>
            <a:ext cx="8001000" cy="541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AutoShape 4"/>
          <p:cNvSpPr>
            <a:spLocks noChangeArrowheads="1"/>
          </p:cNvSpPr>
          <p:nvPr/>
        </p:nvSpPr>
        <p:spPr bwMode="auto">
          <a:xfrm>
            <a:off x="609600" y="838200"/>
            <a:ext cx="7958138"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1029" name="Line 5"/>
          <p:cNvSpPr>
            <a:spLocks noChangeShapeType="1"/>
          </p:cNvSpPr>
          <p:nvPr/>
        </p:nvSpPr>
        <p:spPr bwMode="auto">
          <a:xfrm flipV="1">
            <a:off x="609600" y="64770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Times New Roman" pitchFamily="18" charset="0"/>
            </a:endParaRPr>
          </a:p>
        </p:txBody>
      </p:sp>
      <p:sp>
        <p:nvSpPr>
          <p:cNvPr id="80902" name="Rectangle 6"/>
          <p:cNvSpPr>
            <a:spLocks noGrp="1" noChangeArrowheads="1"/>
          </p:cNvSpPr>
          <p:nvPr>
            <p:ph type="ftr" sz="quarter" idx="3"/>
          </p:nvPr>
        </p:nvSpPr>
        <p:spPr bwMode="auto">
          <a:xfrm>
            <a:off x="533400" y="6534150"/>
            <a:ext cx="358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mn-cs"/>
              </a:defRPr>
            </a:lvl1pPr>
          </a:lstStyle>
          <a:p>
            <a:pPr>
              <a:defRPr/>
            </a:pPr>
            <a:r>
              <a:rPr lang="en-US">
                <a:solidFill>
                  <a:srgbClr val="000000"/>
                </a:solidFill>
              </a:rPr>
              <a:t>EECS 370: Introduction to Computer Organization</a:t>
            </a:r>
          </a:p>
          <a:p>
            <a:pPr>
              <a:defRPr/>
            </a:pPr>
            <a:endParaRPr lang="en-US" dirty="0">
              <a:solidFill>
                <a:srgbClr val="000000"/>
              </a:solidFill>
            </a:endParaRPr>
          </a:p>
        </p:txBody>
      </p:sp>
      <p:sp>
        <p:nvSpPr>
          <p:cNvPr id="80903" name="Rectangle 7"/>
          <p:cNvSpPr>
            <a:spLocks noGrp="1" noChangeArrowheads="1"/>
          </p:cNvSpPr>
          <p:nvPr>
            <p:ph type="sldNum" sz="quarter" idx="4"/>
          </p:nvPr>
        </p:nvSpPr>
        <p:spPr bwMode="auto">
          <a:xfrm>
            <a:off x="7010400" y="6534150"/>
            <a:ext cx="152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cs typeface="+mn-cs"/>
              </a:defRPr>
            </a:lvl1pPr>
          </a:lstStyle>
          <a:p>
            <a:pPr>
              <a:defRPr/>
            </a:pPr>
            <a:fld id="{1F8C2FA2-66E0-4CF7-9D1F-2964DBB3DC33}" type="slidenum">
              <a:rPr lang="en-US" smtClean="0">
                <a:solidFill>
                  <a:srgbClr val="000000"/>
                </a:solidFill>
              </a:rPr>
              <a:pPr>
                <a:defRPr/>
              </a:pPr>
              <a:t>‹#›</a:t>
            </a:fld>
            <a:endParaRPr lang="en-US" dirty="0">
              <a:solidFill>
                <a:srgbClr val="000000"/>
              </a:solidFill>
            </a:endParaRPr>
          </a:p>
        </p:txBody>
      </p:sp>
      <p:sp>
        <p:nvSpPr>
          <p:cNvPr id="1032" name="Rectangle 8"/>
          <p:cNvSpPr>
            <a:spLocks noChangeArrowheads="1"/>
          </p:cNvSpPr>
          <p:nvPr userDrawn="1"/>
        </p:nvSpPr>
        <p:spPr bwMode="auto">
          <a:xfrm>
            <a:off x="3581400" y="6534150"/>
            <a:ext cx="342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altLang="en-US" sz="1000" dirty="0">
                <a:solidFill>
                  <a:srgbClr val="000000"/>
                </a:solidFill>
                <a:latin typeface="Verdana" pitchFamily="34" charset="0"/>
              </a:rPr>
              <a:t>The University of Michigan</a:t>
            </a:r>
          </a:p>
        </p:txBody>
      </p:sp>
    </p:spTree>
    <p:extLst>
      <p:ext uri="{BB962C8B-B14F-4D97-AF65-F5344CB8AC3E}">
        <p14:creationId xmlns:p14="http://schemas.microsoft.com/office/powerpoint/2010/main" val="667547076"/>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Lst>
  <p:hf hdr="0" dt="0"/>
  <p:txStyles>
    <p:titleStyle>
      <a:lvl1pPr algn="l" rtl="0" eaLnBrk="0" fontAlgn="base" hangingPunct="0">
        <a:spcBef>
          <a:spcPct val="0"/>
        </a:spcBef>
        <a:spcAft>
          <a:spcPct val="0"/>
        </a:spcAft>
        <a:defRPr sz="3600" b="1">
          <a:solidFill>
            <a:schemeClr val="tx2"/>
          </a:solidFill>
          <a:latin typeface="Calibri" charset="0"/>
          <a:ea typeface="Calibri" charset="0"/>
          <a:cs typeface="Calibri" charset="0"/>
        </a:defRPr>
      </a:lvl1pPr>
      <a:lvl2pPr algn="l" rtl="0" eaLnBrk="0" fontAlgn="base" hangingPunct="0">
        <a:spcBef>
          <a:spcPct val="0"/>
        </a:spcBef>
        <a:spcAft>
          <a:spcPct val="0"/>
        </a:spcAft>
        <a:defRPr sz="2800" b="1">
          <a:solidFill>
            <a:schemeClr val="tx2"/>
          </a:solidFill>
          <a:latin typeface="Arial Narrow" pitchFamily="34" charset="0"/>
          <a:cs typeface="Arial" charset="0"/>
        </a:defRPr>
      </a:lvl2pPr>
      <a:lvl3pPr algn="l" rtl="0" eaLnBrk="0" fontAlgn="base" hangingPunct="0">
        <a:spcBef>
          <a:spcPct val="0"/>
        </a:spcBef>
        <a:spcAft>
          <a:spcPct val="0"/>
        </a:spcAft>
        <a:defRPr sz="2800" b="1">
          <a:solidFill>
            <a:schemeClr val="tx2"/>
          </a:solidFill>
          <a:latin typeface="Arial Narrow" pitchFamily="34" charset="0"/>
          <a:cs typeface="Arial" charset="0"/>
        </a:defRPr>
      </a:lvl3pPr>
      <a:lvl4pPr algn="l" rtl="0" eaLnBrk="0" fontAlgn="base" hangingPunct="0">
        <a:spcBef>
          <a:spcPct val="0"/>
        </a:spcBef>
        <a:spcAft>
          <a:spcPct val="0"/>
        </a:spcAft>
        <a:defRPr sz="2800" b="1">
          <a:solidFill>
            <a:schemeClr val="tx2"/>
          </a:solidFill>
          <a:latin typeface="Arial Narrow" pitchFamily="34" charset="0"/>
          <a:cs typeface="Arial" charset="0"/>
        </a:defRPr>
      </a:lvl4pPr>
      <a:lvl5pPr algn="l" rtl="0" eaLnBrk="0" fontAlgn="base" hangingPunct="0">
        <a:spcBef>
          <a:spcPct val="0"/>
        </a:spcBef>
        <a:spcAft>
          <a:spcPct val="0"/>
        </a:spcAft>
        <a:defRPr sz="2800" b="1">
          <a:solidFill>
            <a:schemeClr val="tx2"/>
          </a:solidFill>
          <a:latin typeface="Arial Narrow" pitchFamily="34"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pitchFamily="2" charset="2"/>
        <a:buChar char="q"/>
        <a:defRPr sz="2400">
          <a:solidFill>
            <a:schemeClr val="tx1"/>
          </a:solidFill>
          <a:latin typeface="Calibri" charset="0"/>
          <a:ea typeface="Calibri" charset="0"/>
          <a:cs typeface="Calibri" charset="0"/>
        </a:defRPr>
      </a:lvl1pPr>
      <a:lvl2pPr marL="908050" indent="-436563" algn="l" rtl="0" eaLnBrk="0" fontAlgn="base" hangingPunct="0">
        <a:spcBef>
          <a:spcPct val="20000"/>
        </a:spcBef>
        <a:spcAft>
          <a:spcPct val="0"/>
        </a:spcAft>
        <a:buClr>
          <a:schemeClr val="accent2"/>
        </a:buClr>
        <a:buChar char="•"/>
        <a:defRPr sz="2000">
          <a:solidFill>
            <a:schemeClr val="tx1"/>
          </a:solidFill>
          <a:latin typeface="Calibri" charset="0"/>
          <a:ea typeface="Calibri" charset="0"/>
          <a:cs typeface="Calibri" charset="0"/>
        </a:defRPr>
      </a:lvl2pPr>
      <a:lvl3pPr marL="1304925" indent="-395288" algn="l" rtl="0" eaLnBrk="0" fontAlgn="base" hangingPunct="0">
        <a:spcBef>
          <a:spcPct val="20000"/>
        </a:spcBef>
        <a:spcAft>
          <a:spcPct val="0"/>
        </a:spcAft>
        <a:buClr>
          <a:schemeClr val="accent2"/>
        </a:buClr>
        <a:buFont typeface="Verdana" pitchFamily="34" charset="0"/>
        <a:buChar char="-"/>
        <a:defRPr>
          <a:solidFill>
            <a:schemeClr val="tx1"/>
          </a:solidFill>
          <a:latin typeface="Calibri" charset="0"/>
          <a:ea typeface="Calibri" charset="0"/>
          <a:cs typeface="Calibri" charset="0"/>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Calibri" charset="0"/>
          <a:ea typeface="Calibri" charset="0"/>
          <a:cs typeface="Calibri" charset="0"/>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Calibri" charset="0"/>
          <a:ea typeface="Calibri" charset="0"/>
          <a:cs typeface="Calibri" charset="0"/>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66738" y="1004887"/>
            <a:ext cx="8001000" cy="541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AutoShape 4"/>
          <p:cNvSpPr>
            <a:spLocks noChangeArrowheads="1"/>
          </p:cNvSpPr>
          <p:nvPr/>
        </p:nvSpPr>
        <p:spPr bwMode="auto">
          <a:xfrm>
            <a:off x="609600" y="838200"/>
            <a:ext cx="7958138"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1029" name="Line 5"/>
          <p:cNvSpPr>
            <a:spLocks noChangeShapeType="1"/>
          </p:cNvSpPr>
          <p:nvPr/>
        </p:nvSpPr>
        <p:spPr bwMode="auto">
          <a:xfrm flipV="1">
            <a:off x="609600" y="64770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Times New Roman" pitchFamily="18" charset="0"/>
            </a:endParaRPr>
          </a:p>
        </p:txBody>
      </p:sp>
      <p:sp>
        <p:nvSpPr>
          <p:cNvPr id="80902" name="Rectangle 6"/>
          <p:cNvSpPr>
            <a:spLocks noGrp="1" noChangeArrowheads="1"/>
          </p:cNvSpPr>
          <p:nvPr>
            <p:ph type="ftr" sz="quarter" idx="3"/>
          </p:nvPr>
        </p:nvSpPr>
        <p:spPr bwMode="auto">
          <a:xfrm>
            <a:off x="533400" y="6534150"/>
            <a:ext cx="358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mn-cs"/>
              </a:defRPr>
            </a:lvl1p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80903" name="Rectangle 7"/>
          <p:cNvSpPr>
            <a:spLocks noGrp="1" noChangeArrowheads="1"/>
          </p:cNvSpPr>
          <p:nvPr>
            <p:ph type="sldNum" sz="quarter" idx="4"/>
          </p:nvPr>
        </p:nvSpPr>
        <p:spPr bwMode="auto">
          <a:xfrm>
            <a:off x="7010400" y="6534150"/>
            <a:ext cx="152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cs typeface="+mn-cs"/>
              </a:defRPr>
            </a:lvl1pPr>
          </a:lstStyle>
          <a:p>
            <a:pPr>
              <a:defRPr/>
            </a:pPr>
            <a:fld id="{1F8C2FA2-66E0-4CF7-9D1F-2964DBB3DC33}" type="slidenum">
              <a:rPr lang="en-US" smtClean="0">
                <a:solidFill>
                  <a:srgbClr val="000000"/>
                </a:solidFill>
                <a:cs typeface="Arial"/>
              </a:rPr>
              <a:pPr>
                <a:defRPr/>
              </a:pPr>
              <a:t>‹#›</a:t>
            </a:fld>
            <a:endParaRPr lang="en-US" dirty="0">
              <a:solidFill>
                <a:srgbClr val="000000"/>
              </a:solidFill>
              <a:cs typeface="Arial"/>
            </a:endParaRPr>
          </a:p>
        </p:txBody>
      </p:sp>
      <p:sp>
        <p:nvSpPr>
          <p:cNvPr id="1032" name="Rectangle 8"/>
          <p:cNvSpPr>
            <a:spLocks noChangeArrowheads="1"/>
          </p:cNvSpPr>
          <p:nvPr userDrawn="1"/>
        </p:nvSpPr>
        <p:spPr bwMode="auto">
          <a:xfrm>
            <a:off x="3581400" y="6534150"/>
            <a:ext cx="342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altLang="en-US" sz="1000" dirty="0">
                <a:solidFill>
                  <a:srgbClr val="000000"/>
                </a:solidFill>
                <a:latin typeface="Verdana" pitchFamily="34" charset="0"/>
              </a:rPr>
              <a:t>The University of Michigan</a:t>
            </a:r>
          </a:p>
        </p:txBody>
      </p:sp>
    </p:spTree>
    <p:extLst>
      <p:ext uri="{BB962C8B-B14F-4D97-AF65-F5344CB8AC3E}">
        <p14:creationId xmlns:p14="http://schemas.microsoft.com/office/powerpoint/2010/main" val="3732938508"/>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Lst>
  <p:hf hdr="0" dt="0"/>
  <p:txStyles>
    <p:titleStyle>
      <a:lvl1pPr algn="l" rtl="0" eaLnBrk="0" fontAlgn="base" hangingPunct="0">
        <a:spcBef>
          <a:spcPct val="0"/>
        </a:spcBef>
        <a:spcAft>
          <a:spcPct val="0"/>
        </a:spcAft>
        <a:defRPr sz="3600" b="1">
          <a:solidFill>
            <a:schemeClr val="tx2"/>
          </a:solidFill>
          <a:latin typeface="Calibri" charset="0"/>
          <a:ea typeface="Calibri" charset="0"/>
          <a:cs typeface="Calibri" charset="0"/>
        </a:defRPr>
      </a:lvl1pPr>
      <a:lvl2pPr algn="l" rtl="0" eaLnBrk="0" fontAlgn="base" hangingPunct="0">
        <a:spcBef>
          <a:spcPct val="0"/>
        </a:spcBef>
        <a:spcAft>
          <a:spcPct val="0"/>
        </a:spcAft>
        <a:defRPr sz="2800" b="1">
          <a:solidFill>
            <a:schemeClr val="tx2"/>
          </a:solidFill>
          <a:latin typeface="Arial Narrow" pitchFamily="34" charset="0"/>
          <a:cs typeface="Arial" charset="0"/>
        </a:defRPr>
      </a:lvl2pPr>
      <a:lvl3pPr algn="l" rtl="0" eaLnBrk="0" fontAlgn="base" hangingPunct="0">
        <a:spcBef>
          <a:spcPct val="0"/>
        </a:spcBef>
        <a:spcAft>
          <a:spcPct val="0"/>
        </a:spcAft>
        <a:defRPr sz="2800" b="1">
          <a:solidFill>
            <a:schemeClr val="tx2"/>
          </a:solidFill>
          <a:latin typeface="Arial Narrow" pitchFamily="34" charset="0"/>
          <a:cs typeface="Arial" charset="0"/>
        </a:defRPr>
      </a:lvl3pPr>
      <a:lvl4pPr algn="l" rtl="0" eaLnBrk="0" fontAlgn="base" hangingPunct="0">
        <a:spcBef>
          <a:spcPct val="0"/>
        </a:spcBef>
        <a:spcAft>
          <a:spcPct val="0"/>
        </a:spcAft>
        <a:defRPr sz="2800" b="1">
          <a:solidFill>
            <a:schemeClr val="tx2"/>
          </a:solidFill>
          <a:latin typeface="Arial Narrow" pitchFamily="34" charset="0"/>
          <a:cs typeface="Arial" charset="0"/>
        </a:defRPr>
      </a:lvl4pPr>
      <a:lvl5pPr algn="l" rtl="0" eaLnBrk="0" fontAlgn="base" hangingPunct="0">
        <a:spcBef>
          <a:spcPct val="0"/>
        </a:spcBef>
        <a:spcAft>
          <a:spcPct val="0"/>
        </a:spcAft>
        <a:defRPr sz="2800" b="1">
          <a:solidFill>
            <a:schemeClr val="tx2"/>
          </a:solidFill>
          <a:latin typeface="Arial Narrow" pitchFamily="34"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pitchFamily="2" charset="2"/>
        <a:buChar char="q"/>
        <a:defRPr sz="2400">
          <a:solidFill>
            <a:schemeClr val="tx1"/>
          </a:solidFill>
          <a:latin typeface="Calibri" charset="0"/>
          <a:ea typeface="Calibri" charset="0"/>
          <a:cs typeface="Calibri" charset="0"/>
        </a:defRPr>
      </a:lvl1pPr>
      <a:lvl2pPr marL="908050" indent="-436563" algn="l" rtl="0" eaLnBrk="0" fontAlgn="base" hangingPunct="0">
        <a:spcBef>
          <a:spcPct val="20000"/>
        </a:spcBef>
        <a:spcAft>
          <a:spcPct val="0"/>
        </a:spcAft>
        <a:buClr>
          <a:schemeClr val="accent2"/>
        </a:buClr>
        <a:buChar char="•"/>
        <a:defRPr sz="2000">
          <a:solidFill>
            <a:schemeClr val="tx1"/>
          </a:solidFill>
          <a:latin typeface="Calibri" charset="0"/>
          <a:ea typeface="Calibri" charset="0"/>
          <a:cs typeface="Calibri" charset="0"/>
        </a:defRPr>
      </a:lvl2pPr>
      <a:lvl3pPr marL="1304925" indent="-395288" algn="l" rtl="0" eaLnBrk="0" fontAlgn="base" hangingPunct="0">
        <a:spcBef>
          <a:spcPct val="20000"/>
        </a:spcBef>
        <a:spcAft>
          <a:spcPct val="0"/>
        </a:spcAft>
        <a:buClr>
          <a:schemeClr val="accent2"/>
        </a:buClr>
        <a:buFont typeface="Verdana" pitchFamily="34" charset="0"/>
        <a:buChar char="-"/>
        <a:defRPr>
          <a:solidFill>
            <a:schemeClr val="tx1"/>
          </a:solidFill>
          <a:latin typeface="Calibri" charset="0"/>
          <a:ea typeface="Calibri" charset="0"/>
          <a:cs typeface="Calibri" charset="0"/>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Calibri" charset="0"/>
          <a:ea typeface="Calibri" charset="0"/>
          <a:cs typeface="Calibri" charset="0"/>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Calibri" charset="0"/>
          <a:ea typeface="Calibri" charset="0"/>
          <a:cs typeface="Calibri" charset="0"/>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66738" y="1004887"/>
            <a:ext cx="8001000" cy="541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AutoShape 4"/>
          <p:cNvSpPr>
            <a:spLocks noChangeArrowheads="1"/>
          </p:cNvSpPr>
          <p:nvPr/>
        </p:nvSpPr>
        <p:spPr bwMode="auto">
          <a:xfrm>
            <a:off x="609600" y="838200"/>
            <a:ext cx="7958138"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1029" name="Line 5"/>
          <p:cNvSpPr>
            <a:spLocks noChangeShapeType="1"/>
          </p:cNvSpPr>
          <p:nvPr/>
        </p:nvSpPr>
        <p:spPr bwMode="auto">
          <a:xfrm flipV="1">
            <a:off x="609600" y="64770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Times New Roman" pitchFamily="18" charset="0"/>
            </a:endParaRPr>
          </a:p>
        </p:txBody>
      </p:sp>
      <p:sp>
        <p:nvSpPr>
          <p:cNvPr id="80902" name="Rectangle 6"/>
          <p:cNvSpPr>
            <a:spLocks noGrp="1" noChangeArrowheads="1"/>
          </p:cNvSpPr>
          <p:nvPr>
            <p:ph type="ftr" sz="quarter" idx="3"/>
          </p:nvPr>
        </p:nvSpPr>
        <p:spPr bwMode="auto">
          <a:xfrm>
            <a:off x="533400" y="6534150"/>
            <a:ext cx="358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mn-cs"/>
              </a:defRPr>
            </a:lvl1p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80903" name="Rectangle 7"/>
          <p:cNvSpPr>
            <a:spLocks noGrp="1" noChangeArrowheads="1"/>
          </p:cNvSpPr>
          <p:nvPr>
            <p:ph type="sldNum" sz="quarter" idx="4"/>
          </p:nvPr>
        </p:nvSpPr>
        <p:spPr bwMode="auto">
          <a:xfrm>
            <a:off x="7010400" y="6534150"/>
            <a:ext cx="152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cs typeface="+mn-cs"/>
              </a:defRPr>
            </a:lvl1pPr>
          </a:lstStyle>
          <a:p>
            <a:pPr>
              <a:defRPr/>
            </a:pPr>
            <a:fld id="{1F8C2FA2-66E0-4CF7-9D1F-2964DBB3DC33}" type="slidenum">
              <a:rPr lang="en-US" smtClean="0">
                <a:solidFill>
                  <a:srgbClr val="000000"/>
                </a:solidFill>
                <a:cs typeface="Arial"/>
              </a:rPr>
              <a:pPr>
                <a:defRPr/>
              </a:pPr>
              <a:t>‹#›</a:t>
            </a:fld>
            <a:endParaRPr lang="en-US" dirty="0">
              <a:solidFill>
                <a:srgbClr val="000000"/>
              </a:solidFill>
              <a:cs typeface="Arial"/>
            </a:endParaRPr>
          </a:p>
        </p:txBody>
      </p:sp>
      <p:sp>
        <p:nvSpPr>
          <p:cNvPr id="1032" name="Rectangle 8"/>
          <p:cNvSpPr>
            <a:spLocks noChangeArrowheads="1"/>
          </p:cNvSpPr>
          <p:nvPr userDrawn="1"/>
        </p:nvSpPr>
        <p:spPr bwMode="auto">
          <a:xfrm>
            <a:off x="3581400" y="6534150"/>
            <a:ext cx="342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altLang="en-US" sz="1000" dirty="0">
                <a:solidFill>
                  <a:srgbClr val="000000"/>
                </a:solidFill>
                <a:latin typeface="Verdana" pitchFamily="34" charset="0"/>
              </a:rPr>
              <a:t>The University of Michigan</a:t>
            </a:r>
          </a:p>
        </p:txBody>
      </p:sp>
    </p:spTree>
    <p:extLst>
      <p:ext uri="{BB962C8B-B14F-4D97-AF65-F5344CB8AC3E}">
        <p14:creationId xmlns:p14="http://schemas.microsoft.com/office/powerpoint/2010/main" val="2391031034"/>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Lst>
  <p:hf hdr="0" dt="0"/>
  <p:txStyles>
    <p:titleStyle>
      <a:lvl1pPr algn="l" rtl="0" eaLnBrk="0" fontAlgn="base" hangingPunct="0">
        <a:spcBef>
          <a:spcPct val="0"/>
        </a:spcBef>
        <a:spcAft>
          <a:spcPct val="0"/>
        </a:spcAft>
        <a:defRPr sz="3600" b="1">
          <a:solidFill>
            <a:schemeClr val="tx2"/>
          </a:solidFill>
          <a:latin typeface="Calibri" charset="0"/>
          <a:ea typeface="Calibri" charset="0"/>
          <a:cs typeface="Calibri" charset="0"/>
        </a:defRPr>
      </a:lvl1pPr>
      <a:lvl2pPr algn="l" rtl="0" eaLnBrk="0" fontAlgn="base" hangingPunct="0">
        <a:spcBef>
          <a:spcPct val="0"/>
        </a:spcBef>
        <a:spcAft>
          <a:spcPct val="0"/>
        </a:spcAft>
        <a:defRPr sz="2800" b="1">
          <a:solidFill>
            <a:schemeClr val="tx2"/>
          </a:solidFill>
          <a:latin typeface="Arial Narrow" pitchFamily="34" charset="0"/>
          <a:cs typeface="Arial" charset="0"/>
        </a:defRPr>
      </a:lvl2pPr>
      <a:lvl3pPr algn="l" rtl="0" eaLnBrk="0" fontAlgn="base" hangingPunct="0">
        <a:spcBef>
          <a:spcPct val="0"/>
        </a:spcBef>
        <a:spcAft>
          <a:spcPct val="0"/>
        </a:spcAft>
        <a:defRPr sz="2800" b="1">
          <a:solidFill>
            <a:schemeClr val="tx2"/>
          </a:solidFill>
          <a:latin typeface="Arial Narrow" pitchFamily="34" charset="0"/>
          <a:cs typeface="Arial" charset="0"/>
        </a:defRPr>
      </a:lvl3pPr>
      <a:lvl4pPr algn="l" rtl="0" eaLnBrk="0" fontAlgn="base" hangingPunct="0">
        <a:spcBef>
          <a:spcPct val="0"/>
        </a:spcBef>
        <a:spcAft>
          <a:spcPct val="0"/>
        </a:spcAft>
        <a:defRPr sz="2800" b="1">
          <a:solidFill>
            <a:schemeClr val="tx2"/>
          </a:solidFill>
          <a:latin typeface="Arial Narrow" pitchFamily="34" charset="0"/>
          <a:cs typeface="Arial" charset="0"/>
        </a:defRPr>
      </a:lvl4pPr>
      <a:lvl5pPr algn="l" rtl="0" eaLnBrk="0" fontAlgn="base" hangingPunct="0">
        <a:spcBef>
          <a:spcPct val="0"/>
        </a:spcBef>
        <a:spcAft>
          <a:spcPct val="0"/>
        </a:spcAft>
        <a:defRPr sz="2800" b="1">
          <a:solidFill>
            <a:schemeClr val="tx2"/>
          </a:solidFill>
          <a:latin typeface="Arial Narrow" pitchFamily="34"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pitchFamily="2" charset="2"/>
        <a:buChar char="q"/>
        <a:defRPr sz="2400">
          <a:solidFill>
            <a:schemeClr val="tx1"/>
          </a:solidFill>
          <a:latin typeface="Calibri" charset="0"/>
          <a:ea typeface="Calibri" charset="0"/>
          <a:cs typeface="Calibri" charset="0"/>
        </a:defRPr>
      </a:lvl1pPr>
      <a:lvl2pPr marL="908050" indent="-436563" algn="l" rtl="0" eaLnBrk="0" fontAlgn="base" hangingPunct="0">
        <a:spcBef>
          <a:spcPct val="20000"/>
        </a:spcBef>
        <a:spcAft>
          <a:spcPct val="0"/>
        </a:spcAft>
        <a:buClr>
          <a:schemeClr val="accent2"/>
        </a:buClr>
        <a:buChar char="•"/>
        <a:defRPr sz="2000">
          <a:solidFill>
            <a:schemeClr val="tx1"/>
          </a:solidFill>
          <a:latin typeface="Calibri" charset="0"/>
          <a:ea typeface="Calibri" charset="0"/>
          <a:cs typeface="Calibri" charset="0"/>
        </a:defRPr>
      </a:lvl2pPr>
      <a:lvl3pPr marL="1304925" indent="-395288" algn="l" rtl="0" eaLnBrk="0" fontAlgn="base" hangingPunct="0">
        <a:spcBef>
          <a:spcPct val="20000"/>
        </a:spcBef>
        <a:spcAft>
          <a:spcPct val="0"/>
        </a:spcAft>
        <a:buClr>
          <a:schemeClr val="accent2"/>
        </a:buClr>
        <a:buFont typeface="Verdana" pitchFamily="34" charset="0"/>
        <a:buChar char="-"/>
        <a:defRPr>
          <a:solidFill>
            <a:schemeClr val="tx1"/>
          </a:solidFill>
          <a:latin typeface="Calibri" charset="0"/>
          <a:ea typeface="Calibri" charset="0"/>
          <a:cs typeface="Calibri" charset="0"/>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Calibri" charset="0"/>
          <a:ea typeface="Calibri" charset="0"/>
          <a:cs typeface="Calibri" charset="0"/>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Calibri" charset="0"/>
          <a:ea typeface="Calibri" charset="0"/>
          <a:cs typeface="Calibri" charset="0"/>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66738" y="12192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AutoShape 4"/>
          <p:cNvSpPr>
            <a:spLocks noChangeArrowheads="1"/>
          </p:cNvSpPr>
          <p:nvPr/>
        </p:nvSpPr>
        <p:spPr bwMode="auto">
          <a:xfrm>
            <a:off x="609600" y="1143000"/>
            <a:ext cx="7958138" cy="109538"/>
          </a:xfrm>
          <a:custGeom>
            <a:avLst/>
            <a:gdLst>
              <a:gd name="T0" fmla="*/ 0 w 1000"/>
              <a:gd name="T1" fmla="*/ 0 h 1000"/>
              <a:gd name="T2" fmla="*/ 4655511 w 1000"/>
              <a:gd name="T3" fmla="*/ 0 h 1000"/>
              <a:gd name="T4" fmla="*/ 4655511 w 1000"/>
              <a:gd name="T5" fmla="*/ 109538 h 1000"/>
              <a:gd name="T6" fmla="*/ 0 w 1000"/>
              <a:gd name="T7" fmla="*/ 109538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solidFill>
                <a:srgbClr val="000000"/>
              </a:solidFill>
              <a:latin typeface="Calibri" pitchFamily="34" charset="0"/>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p:spPr>
        <p:txBody>
          <a:bodyPr/>
          <a:lstStyle/>
          <a:p>
            <a:endParaRPr lang="en-US" dirty="0">
              <a:solidFill>
                <a:srgbClr val="000000"/>
              </a:solidFill>
              <a:latin typeface="Calibri" pitchFamily="34" charset="0"/>
            </a:endParaRPr>
          </a:p>
        </p:txBody>
      </p:sp>
      <p:sp>
        <p:nvSpPr>
          <p:cNvPr id="80902" name="Rectangle 6"/>
          <p:cNvSpPr>
            <a:spLocks noGrp="1" noChangeArrowheads="1"/>
          </p:cNvSpPr>
          <p:nvPr>
            <p:ph type="ftr" sz="quarter" idx="3"/>
          </p:nvPr>
        </p:nvSpPr>
        <p:spPr bwMode="auto">
          <a:xfrm>
            <a:off x="6096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mn-cs"/>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80903" name="Rectangle 7"/>
          <p:cNvSpPr>
            <a:spLocks noGrp="1" noChangeArrowheads="1"/>
          </p:cNvSpPr>
          <p:nvPr>
            <p:ph type="sldNum" sz="quarter" idx="4"/>
          </p:nvPr>
        </p:nvSpPr>
        <p:spPr bwMode="auto">
          <a:xfrm>
            <a:off x="7010400" y="6245225"/>
            <a:ext cx="152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cs typeface="+mn-cs"/>
              </a:defRPr>
            </a:lvl1pPr>
          </a:lstStyle>
          <a:p>
            <a:pPr>
              <a:defRPr/>
            </a:pPr>
            <a:fld id="{D334C602-8798-44AC-A4EA-02CB4C413886}" type="slidenum">
              <a:rPr lang="en-US">
                <a:solidFill>
                  <a:srgbClr val="000000"/>
                </a:solidFill>
                <a:cs typeface="Arial"/>
              </a:rPr>
              <a:pPr>
                <a:defRPr/>
              </a:pPr>
              <a:t>‹#›</a:t>
            </a:fld>
            <a:endParaRPr lang="en-US" dirty="0">
              <a:solidFill>
                <a:srgbClr val="000000"/>
              </a:solidFill>
              <a:cs typeface="Arial"/>
            </a:endParaRPr>
          </a:p>
        </p:txBody>
      </p:sp>
      <p:sp>
        <p:nvSpPr>
          <p:cNvPr id="1032" name="Rectangle 8"/>
          <p:cNvSpPr>
            <a:spLocks noChangeArrowheads="1"/>
          </p:cNvSpPr>
          <p:nvPr userDrawn="1"/>
        </p:nvSpPr>
        <p:spPr bwMode="auto">
          <a:xfrm>
            <a:off x="2895600" y="6248400"/>
            <a:ext cx="3429000" cy="246221"/>
          </a:xfrm>
          <a:prstGeom prst="rect">
            <a:avLst/>
          </a:prstGeom>
          <a:noFill/>
          <a:ln w="9525">
            <a:noFill/>
            <a:miter lim="800000"/>
            <a:headEnd/>
            <a:tailEnd/>
          </a:ln>
        </p:spPr>
        <p:txBody>
          <a:bodyPr>
            <a:spAutoFit/>
          </a:bodyPr>
          <a:lstStyle/>
          <a:p>
            <a:pPr algn="ctr"/>
            <a:r>
              <a:rPr lang="en-US" sz="1000" dirty="0">
                <a:solidFill>
                  <a:srgbClr val="000000"/>
                </a:solidFill>
                <a:latin typeface="Verdana" pitchFamily="32" charset="0"/>
              </a:rPr>
              <a:t>The University of Michigan</a:t>
            </a:r>
          </a:p>
        </p:txBody>
      </p:sp>
    </p:spTree>
    <p:extLst>
      <p:ext uri="{BB962C8B-B14F-4D97-AF65-F5344CB8AC3E}">
        <p14:creationId xmlns:p14="http://schemas.microsoft.com/office/powerpoint/2010/main" val="3946828860"/>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Lst>
  <p:hf hdr="0" ftr="0" dt="0"/>
  <p:txStyles>
    <p:titleStyle>
      <a:lvl1pPr algn="l" rtl="0" eaLnBrk="0" fontAlgn="base" hangingPunct="0">
        <a:spcBef>
          <a:spcPct val="0"/>
        </a:spcBef>
        <a:spcAft>
          <a:spcPct val="0"/>
        </a:spcAft>
        <a:defRPr sz="3600" b="1">
          <a:solidFill>
            <a:schemeClr val="tx2"/>
          </a:solidFill>
          <a:latin typeface="Calibri" pitchFamily="34" charset="0"/>
          <a:ea typeface="+mj-ea"/>
          <a:cs typeface="+mj-cs"/>
        </a:defRPr>
      </a:lvl1pPr>
      <a:lvl2pPr algn="l" rtl="0" eaLnBrk="0" fontAlgn="base" hangingPunct="0">
        <a:spcBef>
          <a:spcPct val="0"/>
        </a:spcBef>
        <a:spcAft>
          <a:spcPct val="0"/>
        </a:spcAft>
        <a:defRPr sz="3600" b="1">
          <a:solidFill>
            <a:schemeClr val="tx2"/>
          </a:solidFill>
          <a:latin typeface="Arial Narrow" pitchFamily="34" charset="0"/>
          <a:cs typeface="Arial" charset="0"/>
        </a:defRPr>
      </a:lvl2pPr>
      <a:lvl3pPr algn="l" rtl="0" eaLnBrk="0" fontAlgn="base" hangingPunct="0">
        <a:spcBef>
          <a:spcPct val="0"/>
        </a:spcBef>
        <a:spcAft>
          <a:spcPct val="0"/>
        </a:spcAft>
        <a:defRPr sz="3600" b="1">
          <a:solidFill>
            <a:schemeClr val="tx2"/>
          </a:solidFill>
          <a:latin typeface="Arial Narrow" pitchFamily="34" charset="0"/>
          <a:cs typeface="Arial" charset="0"/>
        </a:defRPr>
      </a:lvl3pPr>
      <a:lvl4pPr algn="l" rtl="0" eaLnBrk="0" fontAlgn="base" hangingPunct="0">
        <a:spcBef>
          <a:spcPct val="0"/>
        </a:spcBef>
        <a:spcAft>
          <a:spcPct val="0"/>
        </a:spcAft>
        <a:defRPr sz="3600" b="1">
          <a:solidFill>
            <a:schemeClr val="tx2"/>
          </a:solidFill>
          <a:latin typeface="Arial Narrow" pitchFamily="34" charset="0"/>
          <a:cs typeface="Arial" charset="0"/>
        </a:defRPr>
      </a:lvl4pPr>
      <a:lvl5pPr algn="l" rtl="0" eaLnBrk="0" fontAlgn="base" hangingPunct="0">
        <a:spcBef>
          <a:spcPct val="0"/>
        </a:spcBef>
        <a:spcAft>
          <a:spcPct val="0"/>
        </a:spcAft>
        <a:defRPr sz="3600" b="1">
          <a:solidFill>
            <a:schemeClr val="tx2"/>
          </a:solidFill>
          <a:latin typeface="Arial Narrow" pitchFamily="34"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charset="2"/>
        <a:buChar char="q"/>
        <a:defRPr sz="24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Calibri" pitchFamily="34" charset="0"/>
          <a:cs typeface="+mn-cs"/>
        </a:defRPr>
      </a:lvl2pPr>
      <a:lvl3pPr marL="1304925" indent="-395288" algn="l" rtl="0" eaLnBrk="0" fontAlgn="base" hangingPunct="0">
        <a:spcBef>
          <a:spcPct val="20000"/>
        </a:spcBef>
        <a:spcAft>
          <a:spcPct val="0"/>
        </a:spcAft>
        <a:buClr>
          <a:schemeClr val="accent2"/>
        </a:buClr>
        <a:buFont typeface="Verdana" pitchFamily="32" charset="0"/>
        <a:buChar char="-"/>
        <a:defRPr>
          <a:solidFill>
            <a:schemeClr val="tx1"/>
          </a:solidFill>
          <a:latin typeface="Calibri" pitchFamily="34" charset="0"/>
          <a:cs typeface="+mn-cs"/>
        </a:defRPr>
      </a:lvl3pPr>
      <a:lvl4pPr marL="1693863" indent="-387350" algn="l" rtl="0" eaLnBrk="0" fontAlgn="base" hangingPunct="0">
        <a:spcBef>
          <a:spcPct val="20000"/>
        </a:spcBef>
        <a:spcAft>
          <a:spcPct val="0"/>
        </a:spcAft>
        <a:buClr>
          <a:schemeClr val="accent2"/>
        </a:buClr>
        <a:buFont typeface="Wingdings" charset="2"/>
        <a:buChar char="n"/>
        <a:defRPr>
          <a:solidFill>
            <a:schemeClr val="tx1"/>
          </a:solidFill>
          <a:latin typeface="Calibri" pitchFamily="34" charset="0"/>
          <a:cs typeface="+mn-cs"/>
        </a:defRPr>
      </a:lvl4pPr>
      <a:lvl5pPr marL="2093913" indent="-398463" algn="l" rtl="0" eaLnBrk="0" fontAlgn="base" hangingPunct="0">
        <a:spcBef>
          <a:spcPct val="25000"/>
        </a:spcBef>
        <a:spcAft>
          <a:spcPct val="0"/>
        </a:spcAft>
        <a:buClr>
          <a:schemeClr val="accent2"/>
        </a:buClr>
        <a:buFont typeface="Wingdings" charset="2"/>
        <a:buChar char="§"/>
        <a:defRPr>
          <a:solidFill>
            <a:schemeClr val="tx1"/>
          </a:solidFill>
          <a:latin typeface="Calibri" pitchFamily="34" charset="0"/>
          <a:cs typeface="+mn-cs"/>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66738" y="12192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AutoShape 4"/>
          <p:cNvSpPr>
            <a:spLocks noChangeArrowheads="1"/>
          </p:cNvSpPr>
          <p:nvPr/>
        </p:nvSpPr>
        <p:spPr bwMode="auto">
          <a:xfrm>
            <a:off x="609600" y="1143000"/>
            <a:ext cx="7958138" cy="109538"/>
          </a:xfrm>
          <a:custGeom>
            <a:avLst/>
            <a:gdLst>
              <a:gd name="T0" fmla="*/ 0 w 1000"/>
              <a:gd name="T1" fmla="*/ 0 h 1000"/>
              <a:gd name="T2" fmla="*/ 4655511 w 1000"/>
              <a:gd name="T3" fmla="*/ 0 h 1000"/>
              <a:gd name="T4" fmla="*/ 4655511 w 1000"/>
              <a:gd name="T5" fmla="*/ 109538 h 1000"/>
              <a:gd name="T6" fmla="*/ 0 w 1000"/>
              <a:gd name="T7" fmla="*/ 109538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solidFill>
                <a:srgbClr val="000000"/>
              </a:solidFill>
              <a:latin typeface="Calibri" pitchFamily="34" charset="0"/>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p:spPr>
        <p:txBody>
          <a:bodyPr/>
          <a:lstStyle/>
          <a:p>
            <a:endParaRPr lang="en-US" dirty="0">
              <a:solidFill>
                <a:srgbClr val="000000"/>
              </a:solidFill>
              <a:latin typeface="Calibri" pitchFamily="34" charset="0"/>
            </a:endParaRPr>
          </a:p>
        </p:txBody>
      </p:sp>
      <p:sp>
        <p:nvSpPr>
          <p:cNvPr id="80902" name="Rectangle 6"/>
          <p:cNvSpPr>
            <a:spLocks noGrp="1" noChangeArrowheads="1"/>
          </p:cNvSpPr>
          <p:nvPr>
            <p:ph type="ftr" sz="quarter" idx="3"/>
          </p:nvPr>
        </p:nvSpPr>
        <p:spPr bwMode="auto">
          <a:xfrm>
            <a:off x="6096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mn-cs"/>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80903" name="Rectangle 7"/>
          <p:cNvSpPr>
            <a:spLocks noGrp="1" noChangeArrowheads="1"/>
          </p:cNvSpPr>
          <p:nvPr>
            <p:ph type="sldNum" sz="quarter" idx="4"/>
          </p:nvPr>
        </p:nvSpPr>
        <p:spPr bwMode="auto">
          <a:xfrm>
            <a:off x="7010400" y="6245225"/>
            <a:ext cx="152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cs typeface="+mn-cs"/>
              </a:defRPr>
            </a:lvl1pPr>
          </a:lstStyle>
          <a:p>
            <a:pPr>
              <a:defRPr/>
            </a:pPr>
            <a:fld id="{D334C602-8798-44AC-A4EA-02CB4C413886}" type="slidenum">
              <a:rPr lang="en-US">
                <a:solidFill>
                  <a:srgbClr val="000000"/>
                </a:solidFill>
                <a:cs typeface="Arial"/>
              </a:rPr>
              <a:pPr>
                <a:defRPr/>
              </a:pPr>
              <a:t>‹#›</a:t>
            </a:fld>
            <a:endParaRPr lang="en-US" dirty="0">
              <a:solidFill>
                <a:srgbClr val="000000"/>
              </a:solidFill>
              <a:cs typeface="Arial"/>
            </a:endParaRPr>
          </a:p>
        </p:txBody>
      </p:sp>
      <p:sp>
        <p:nvSpPr>
          <p:cNvPr id="1032" name="Rectangle 8"/>
          <p:cNvSpPr>
            <a:spLocks noChangeArrowheads="1"/>
          </p:cNvSpPr>
          <p:nvPr userDrawn="1"/>
        </p:nvSpPr>
        <p:spPr bwMode="auto">
          <a:xfrm>
            <a:off x="2895600" y="6248400"/>
            <a:ext cx="3429000" cy="246221"/>
          </a:xfrm>
          <a:prstGeom prst="rect">
            <a:avLst/>
          </a:prstGeom>
          <a:noFill/>
          <a:ln w="9525">
            <a:noFill/>
            <a:miter lim="800000"/>
            <a:headEnd/>
            <a:tailEnd/>
          </a:ln>
        </p:spPr>
        <p:txBody>
          <a:bodyPr>
            <a:spAutoFit/>
          </a:bodyPr>
          <a:lstStyle/>
          <a:p>
            <a:pPr algn="ctr"/>
            <a:r>
              <a:rPr lang="en-US" sz="1000" dirty="0">
                <a:solidFill>
                  <a:srgbClr val="000000"/>
                </a:solidFill>
                <a:latin typeface="Verdana" pitchFamily="32" charset="0"/>
              </a:rPr>
              <a:t>The University of Michigan</a:t>
            </a:r>
          </a:p>
        </p:txBody>
      </p:sp>
    </p:spTree>
    <p:extLst>
      <p:ext uri="{BB962C8B-B14F-4D97-AF65-F5344CB8AC3E}">
        <p14:creationId xmlns:p14="http://schemas.microsoft.com/office/powerpoint/2010/main" val="68783616"/>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Lst>
  <p:hf hdr="0" ftr="0" dt="0"/>
  <p:txStyles>
    <p:titleStyle>
      <a:lvl1pPr algn="l" rtl="0" eaLnBrk="0" fontAlgn="base" hangingPunct="0">
        <a:spcBef>
          <a:spcPct val="0"/>
        </a:spcBef>
        <a:spcAft>
          <a:spcPct val="0"/>
        </a:spcAft>
        <a:defRPr sz="3600" b="1">
          <a:solidFill>
            <a:schemeClr val="tx2"/>
          </a:solidFill>
          <a:latin typeface="Calibri" pitchFamily="34" charset="0"/>
          <a:ea typeface="+mj-ea"/>
          <a:cs typeface="+mj-cs"/>
        </a:defRPr>
      </a:lvl1pPr>
      <a:lvl2pPr algn="l" rtl="0" eaLnBrk="0" fontAlgn="base" hangingPunct="0">
        <a:spcBef>
          <a:spcPct val="0"/>
        </a:spcBef>
        <a:spcAft>
          <a:spcPct val="0"/>
        </a:spcAft>
        <a:defRPr sz="3600" b="1">
          <a:solidFill>
            <a:schemeClr val="tx2"/>
          </a:solidFill>
          <a:latin typeface="Arial Narrow" pitchFamily="34" charset="0"/>
          <a:cs typeface="Arial" charset="0"/>
        </a:defRPr>
      </a:lvl2pPr>
      <a:lvl3pPr algn="l" rtl="0" eaLnBrk="0" fontAlgn="base" hangingPunct="0">
        <a:spcBef>
          <a:spcPct val="0"/>
        </a:spcBef>
        <a:spcAft>
          <a:spcPct val="0"/>
        </a:spcAft>
        <a:defRPr sz="3600" b="1">
          <a:solidFill>
            <a:schemeClr val="tx2"/>
          </a:solidFill>
          <a:latin typeface="Arial Narrow" pitchFamily="34" charset="0"/>
          <a:cs typeface="Arial" charset="0"/>
        </a:defRPr>
      </a:lvl3pPr>
      <a:lvl4pPr algn="l" rtl="0" eaLnBrk="0" fontAlgn="base" hangingPunct="0">
        <a:spcBef>
          <a:spcPct val="0"/>
        </a:spcBef>
        <a:spcAft>
          <a:spcPct val="0"/>
        </a:spcAft>
        <a:defRPr sz="3600" b="1">
          <a:solidFill>
            <a:schemeClr val="tx2"/>
          </a:solidFill>
          <a:latin typeface="Arial Narrow" pitchFamily="34" charset="0"/>
          <a:cs typeface="Arial" charset="0"/>
        </a:defRPr>
      </a:lvl4pPr>
      <a:lvl5pPr algn="l" rtl="0" eaLnBrk="0" fontAlgn="base" hangingPunct="0">
        <a:spcBef>
          <a:spcPct val="0"/>
        </a:spcBef>
        <a:spcAft>
          <a:spcPct val="0"/>
        </a:spcAft>
        <a:defRPr sz="3600" b="1">
          <a:solidFill>
            <a:schemeClr val="tx2"/>
          </a:solidFill>
          <a:latin typeface="Arial Narrow" pitchFamily="34"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charset="2"/>
        <a:buChar char="q"/>
        <a:defRPr sz="24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Calibri" pitchFamily="34" charset="0"/>
          <a:cs typeface="+mn-cs"/>
        </a:defRPr>
      </a:lvl2pPr>
      <a:lvl3pPr marL="1304925" indent="-395288" algn="l" rtl="0" eaLnBrk="0" fontAlgn="base" hangingPunct="0">
        <a:spcBef>
          <a:spcPct val="20000"/>
        </a:spcBef>
        <a:spcAft>
          <a:spcPct val="0"/>
        </a:spcAft>
        <a:buClr>
          <a:schemeClr val="accent2"/>
        </a:buClr>
        <a:buFont typeface="Verdana" pitchFamily="32" charset="0"/>
        <a:buChar char="-"/>
        <a:defRPr>
          <a:solidFill>
            <a:schemeClr val="tx1"/>
          </a:solidFill>
          <a:latin typeface="Calibri" pitchFamily="34" charset="0"/>
          <a:cs typeface="+mn-cs"/>
        </a:defRPr>
      </a:lvl3pPr>
      <a:lvl4pPr marL="1693863" indent="-387350" algn="l" rtl="0" eaLnBrk="0" fontAlgn="base" hangingPunct="0">
        <a:spcBef>
          <a:spcPct val="20000"/>
        </a:spcBef>
        <a:spcAft>
          <a:spcPct val="0"/>
        </a:spcAft>
        <a:buClr>
          <a:schemeClr val="accent2"/>
        </a:buClr>
        <a:buFont typeface="Wingdings" charset="2"/>
        <a:buChar char="n"/>
        <a:defRPr>
          <a:solidFill>
            <a:schemeClr val="tx1"/>
          </a:solidFill>
          <a:latin typeface="Calibri" pitchFamily="34" charset="0"/>
          <a:cs typeface="+mn-cs"/>
        </a:defRPr>
      </a:lvl4pPr>
      <a:lvl5pPr marL="2093913" indent="-398463" algn="l" rtl="0" eaLnBrk="0" fontAlgn="base" hangingPunct="0">
        <a:spcBef>
          <a:spcPct val="25000"/>
        </a:spcBef>
        <a:spcAft>
          <a:spcPct val="0"/>
        </a:spcAft>
        <a:buClr>
          <a:schemeClr val="accent2"/>
        </a:buClr>
        <a:buFont typeface="Wingdings" charset="2"/>
        <a:buChar char="§"/>
        <a:defRPr>
          <a:solidFill>
            <a:schemeClr val="tx1"/>
          </a:solidFill>
          <a:latin typeface="Calibri" pitchFamily="34" charset="0"/>
          <a:cs typeface="+mn-cs"/>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66738" y="121920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AutoShape 4"/>
          <p:cNvSpPr>
            <a:spLocks noChangeArrowheads="1"/>
          </p:cNvSpPr>
          <p:nvPr/>
        </p:nvSpPr>
        <p:spPr bwMode="auto">
          <a:xfrm>
            <a:off x="609600" y="1143000"/>
            <a:ext cx="7958138" cy="109538"/>
          </a:xfrm>
          <a:custGeom>
            <a:avLst/>
            <a:gdLst>
              <a:gd name="T0" fmla="*/ 0 w 1000"/>
              <a:gd name="T1" fmla="*/ 0 h 1000"/>
              <a:gd name="T2" fmla="*/ 4655511 w 1000"/>
              <a:gd name="T3" fmla="*/ 0 h 1000"/>
              <a:gd name="T4" fmla="*/ 4655511 w 1000"/>
              <a:gd name="T5" fmla="*/ 109538 h 1000"/>
              <a:gd name="T6" fmla="*/ 0 w 1000"/>
              <a:gd name="T7" fmla="*/ 109538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solidFill>
                <a:srgbClr val="000000"/>
              </a:solidFill>
              <a:latin typeface="Calibri" pitchFamily="34" charset="0"/>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p:spPr>
        <p:txBody>
          <a:bodyPr/>
          <a:lstStyle/>
          <a:p>
            <a:endParaRPr lang="en-US" dirty="0">
              <a:solidFill>
                <a:srgbClr val="000000"/>
              </a:solidFill>
              <a:latin typeface="Calibri" pitchFamily="34" charset="0"/>
            </a:endParaRPr>
          </a:p>
        </p:txBody>
      </p:sp>
      <p:sp>
        <p:nvSpPr>
          <p:cNvPr id="80902" name="Rectangle 6"/>
          <p:cNvSpPr>
            <a:spLocks noGrp="1" noChangeArrowheads="1"/>
          </p:cNvSpPr>
          <p:nvPr>
            <p:ph type="ftr" sz="quarter" idx="3"/>
          </p:nvPr>
        </p:nvSpPr>
        <p:spPr bwMode="auto">
          <a:xfrm>
            <a:off x="6096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Verdana" pitchFamily="34" charset="0"/>
                <a:cs typeface="+mn-cs"/>
              </a:defRPr>
            </a:lvl1pPr>
          </a:lstStyle>
          <a:p>
            <a:pPr>
              <a:defRPr/>
            </a:pPr>
            <a:r>
              <a:rPr lang="en-US" dirty="0">
                <a:solidFill>
                  <a:srgbClr val="000000"/>
                </a:solidFill>
                <a:latin typeface="Verdana" charset="0"/>
                <a:ea typeface="ＭＳ Ｐゴシック" charset="0"/>
                <a:cs typeface="Arial"/>
              </a:rPr>
              <a:t>EECS 370:  Introduction to</a:t>
            </a:r>
          </a:p>
          <a:p>
            <a:pPr>
              <a:defRPr/>
            </a:pPr>
            <a:r>
              <a:rPr lang="en-US" dirty="0">
                <a:solidFill>
                  <a:srgbClr val="000000"/>
                </a:solidFill>
                <a:latin typeface="Verdana" charset="0"/>
                <a:ea typeface="ＭＳ Ｐゴシック" charset="0"/>
                <a:cs typeface="Arial"/>
              </a:rPr>
              <a:t>Computer Organization</a:t>
            </a:r>
          </a:p>
          <a:p>
            <a:pPr>
              <a:defRPr/>
            </a:pPr>
            <a:endParaRPr lang="en-US" dirty="0">
              <a:solidFill>
                <a:srgbClr val="000000"/>
              </a:solidFill>
              <a:cs typeface="Arial"/>
            </a:endParaRPr>
          </a:p>
        </p:txBody>
      </p:sp>
      <p:sp>
        <p:nvSpPr>
          <p:cNvPr id="80903" name="Rectangle 7"/>
          <p:cNvSpPr>
            <a:spLocks noGrp="1" noChangeArrowheads="1"/>
          </p:cNvSpPr>
          <p:nvPr>
            <p:ph type="sldNum" sz="quarter" idx="4"/>
          </p:nvPr>
        </p:nvSpPr>
        <p:spPr bwMode="auto">
          <a:xfrm>
            <a:off x="7010400" y="6245225"/>
            <a:ext cx="152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cs typeface="+mn-cs"/>
              </a:defRPr>
            </a:lvl1pPr>
          </a:lstStyle>
          <a:p>
            <a:pPr>
              <a:defRPr/>
            </a:pPr>
            <a:fld id="{D334C602-8798-44AC-A4EA-02CB4C413886}" type="slidenum">
              <a:rPr lang="en-US">
                <a:solidFill>
                  <a:srgbClr val="000000"/>
                </a:solidFill>
                <a:cs typeface="Arial"/>
              </a:rPr>
              <a:pPr>
                <a:defRPr/>
              </a:pPr>
              <a:t>‹#›</a:t>
            </a:fld>
            <a:endParaRPr lang="en-US" dirty="0">
              <a:solidFill>
                <a:srgbClr val="000000"/>
              </a:solidFill>
              <a:cs typeface="Arial"/>
            </a:endParaRPr>
          </a:p>
        </p:txBody>
      </p:sp>
      <p:sp>
        <p:nvSpPr>
          <p:cNvPr id="1032" name="Rectangle 8"/>
          <p:cNvSpPr>
            <a:spLocks noChangeArrowheads="1"/>
          </p:cNvSpPr>
          <p:nvPr userDrawn="1"/>
        </p:nvSpPr>
        <p:spPr bwMode="auto">
          <a:xfrm>
            <a:off x="2895600" y="6248400"/>
            <a:ext cx="3429000" cy="246221"/>
          </a:xfrm>
          <a:prstGeom prst="rect">
            <a:avLst/>
          </a:prstGeom>
          <a:noFill/>
          <a:ln w="9525">
            <a:noFill/>
            <a:miter lim="800000"/>
            <a:headEnd/>
            <a:tailEnd/>
          </a:ln>
        </p:spPr>
        <p:txBody>
          <a:bodyPr>
            <a:spAutoFit/>
          </a:bodyPr>
          <a:lstStyle/>
          <a:p>
            <a:pPr algn="ctr"/>
            <a:r>
              <a:rPr lang="en-US" sz="1000" dirty="0">
                <a:solidFill>
                  <a:srgbClr val="000000"/>
                </a:solidFill>
                <a:latin typeface="Verdana" pitchFamily="32" charset="0"/>
              </a:rPr>
              <a:t>The University of Michigan</a:t>
            </a:r>
          </a:p>
        </p:txBody>
      </p:sp>
    </p:spTree>
    <p:extLst>
      <p:ext uri="{BB962C8B-B14F-4D97-AF65-F5344CB8AC3E}">
        <p14:creationId xmlns:p14="http://schemas.microsoft.com/office/powerpoint/2010/main" val="3321632485"/>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Lst>
  <p:hf hdr="0" ftr="0" dt="0"/>
  <p:txStyles>
    <p:titleStyle>
      <a:lvl1pPr algn="l" rtl="0" eaLnBrk="0" fontAlgn="base" hangingPunct="0">
        <a:spcBef>
          <a:spcPct val="0"/>
        </a:spcBef>
        <a:spcAft>
          <a:spcPct val="0"/>
        </a:spcAft>
        <a:defRPr sz="3600" b="1">
          <a:solidFill>
            <a:schemeClr val="tx2"/>
          </a:solidFill>
          <a:latin typeface="Calibri" pitchFamily="34" charset="0"/>
          <a:ea typeface="+mj-ea"/>
          <a:cs typeface="+mj-cs"/>
        </a:defRPr>
      </a:lvl1pPr>
      <a:lvl2pPr algn="l" rtl="0" eaLnBrk="0" fontAlgn="base" hangingPunct="0">
        <a:spcBef>
          <a:spcPct val="0"/>
        </a:spcBef>
        <a:spcAft>
          <a:spcPct val="0"/>
        </a:spcAft>
        <a:defRPr sz="3600" b="1">
          <a:solidFill>
            <a:schemeClr val="tx2"/>
          </a:solidFill>
          <a:latin typeface="Arial Narrow" pitchFamily="34" charset="0"/>
          <a:cs typeface="Arial" charset="0"/>
        </a:defRPr>
      </a:lvl2pPr>
      <a:lvl3pPr algn="l" rtl="0" eaLnBrk="0" fontAlgn="base" hangingPunct="0">
        <a:spcBef>
          <a:spcPct val="0"/>
        </a:spcBef>
        <a:spcAft>
          <a:spcPct val="0"/>
        </a:spcAft>
        <a:defRPr sz="3600" b="1">
          <a:solidFill>
            <a:schemeClr val="tx2"/>
          </a:solidFill>
          <a:latin typeface="Arial Narrow" pitchFamily="34" charset="0"/>
          <a:cs typeface="Arial" charset="0"/>
        </a:defRPr>
      </a:lvl3pPr>
      <a:lvl4pPr algn="l" rtl="0" eaLnBrk="0" fontAlgn="base" hangingPunct="0">
        <a:spcBef>
          <a:spcPct val="0"/>
        </a:spcBef>
        <a:spcAft>
          <a:spcPct val="0"/>
        </a:spcAft>
        <a:defRPr sz="3600" b="1">
          <a:solidFill>
            <a:schemeClr val="tx2"/>
          </a:solidFill>
          <a:latin typeface="Arial Narrow" pitchFamily="34" charset="0"/>
          <a:cs typeface="Arial" charset="0"/>
        </a:defRPr>
      </a:lvl4pPr>
      <a:lvl5pPr algn="l" rtl="0" eaLnBrk="0" fontAlgn="base" hangingPunct="0">
        <a:spcBef>
          <a:spcPct val="0"/>
        </a:spcBef>
        <a:spcAft>
          <a:spcPct val="0"/>
        </a:spcAft>
        <a:defRPr sz="3600" b="1">
          <a:solidFill>
            <a:schemeClr val="tx2"/>
          </a:solidFill>
          <a:latin typeface="Arial Narrow" pitchFamily="34"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charset="2"/>
        <a:buChar char="q"/>
        <a:defRPr sz="2400">
          <a:solidFill>
            <a:schemeClr val="tx1"/>
          </a:solidFill>
          <a:latin typeface="Calibri" pitchFamily="34" charset="0"/>
          <a:ea typeface="+mn-ea"/>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Calibri" pitchFamily="34" charset="0"/>
          <a:cs typeface="+mn-cs"/>
        </a:defRPr>
      </a:lvl2pPr>
      <a:lvl3pPr marL="1304925" indent="-395288" algn="l" rtl="0" eaLnBrk="0" fontAlgn="base" hangingPunct="0">
        <a:spcBef>
          <a:spcPct val="20000"/>
        </a:spcBef>
        <a:spcAft>
          <a:spcPct val="0"/>
        </a:spcAft>
        <a:buClr>
          <a:schemeClr val="accent2"/>
        </a:buClr>
        <a:buFont typeface="Verdana" pitchFamily="32" charset="0"/>
        <a:buChar char="-"/>
        <a:defRPr>
          <a:solidFill>
            <a:schemeClr val="tx1"/>
          </a:solidFill>
          <a:latin typeface="Calibri" pitchFamily="34" charset="0"/>
          <a:cs typeface="+mn-cs"/>
        </a:defRPr>
      </a:lvl3pPr>
      <a:lvl4pPr marL="1693863" indent="-387350" algn="l" rtl="0" eaLnBrk="0" fontAlgn="base" hangingPunct="0">
        <a:spcBef>
          <a:spcPct val="20000"/>
        </a:spcBef>
        <a:spcAft>
          <a:spcPct val="0"/>
        </a:spcAft>
        <a:buClr>
          <a:schemeClr val="accent2"/>
        </a:buClr>
        <a:buFont typeface="Wingdings" charset="2"/>
        <a:buChar char="n"/>
        <a:defRPr>
          <a:solidFill>
            <a:schemeClr val="tx1"/>
          </a:solidFill>
          <a:latin typeface="Calibri" pitchFamily="34" charset="0"/>
          <a:cs typeface="+mn-cs"/>
        </a:defRPr>
      </a:lvl4pPr>
      <a:lvl5pPr marL="2093913" indent="-398463" algn="l" rtl="0" eaLnBrk="0" fontAlgn="base" hangingPunct="0">
        <a:spcBef>
          <a:spcPct val="25000"/>
        </a:spcBef>
        <a:spcAft>
          <a:spcPct val="0"/>
        </a:spcAft>
        <a:buClr>
          <a:schemeClr val="accent2"/>
        </a:buClr>
        <a:buFont typeface="Wingdings" charset="2"/>
        <a:buChar char="§"/>
        <a:defRPr>
          <a:solidFill>
            <a:schemeClr val="tx1"/>
          </a:solidFill>
          <a:latin typeface="Calibri" pitchFamily="34" charset="0"/>
          <a:cs typeface="+mn-cs"/>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566738" y="12192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AutoShape 4"/>
          <p:cNvSpPr>
            <a:spLocks noChangeArrowheads="1"/>
          </p:cNvSpPr>
          <p:nvPr/>
        </p:nvSpPr>
        <p:spPr bwMode="auto">
          <a:xfrm>
            <a:off x="609600" y="1143000"/>
            <a:ext cx="7958138"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latin typeface="Times New Roman" pitchFamily="18" charset="0"/>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Times New Roman" pitchFamily="18" charset="0"/>
            </a:endParaRPr>
          </a:p>
        </p:txBody>
      </p:sp>
      <p:sp>
        <p:nvSpPr>
          <p:cNvPr id="80902" name="Rectangle 6"/>
          <p:cNvSpPr>
            <a:spLocks noGrp="1" noChangeArrowheads="1"/>
          </p:cNvSpPr>
          <p:nvPr>
            <p:ph type="ftr" sz="quarter" idx="3"/>
          </p:nvPr>
        </p:nvSpPr>
        <p:spPr bwMode="auto">
          <a:xfrm>
            <a:off x="6096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Calibri"/>
                <a:cs typeface="Calibri"/>
              </a:defRPr>
            </a:lvl1pPr>
          </a:lstStyle>
          <a:p>
            <a:pPr>
              <a:defRPr/>
            </a:pPr>
            <a:r>
              <a:rPr lang="en-US">
                <a:solidFill>
                  <a:srgbClr val="000000"/>
                </a:solidFill>
              </a:rPr>
              <a:t>EECS 370: Introduction to </a:t>
            </a:r>
            <a:br>
              <a:rPr lang="en-US">
                <a:solidFill>
                  <a:srgbClr val="000000"/>
                </a:solidFill>
              </a:rPr>
            </a:br>
            <a:r>
              <a:rPr lang="en-US">
                <a:solidFill>
                  <a:srgbClr val="000000"/>
                </a:solidFill>
              </a:rPr>
              <a:t>Computer Organization</a:t>
            </a:r>
          </a:p>
          <a:p>
            <a:pPr>
              <a:defRPr/>
            </a:pPr>
            <a:endParaRPr lang="en-US">
              <a:solidFill>
                <a:srgbClr val="000000"/>
              </a:solidFill>
            </a:endParaRPr>
          </a:p>
        </p:txBody>
      </p:sp>
      <p:sp>
        <p:nvSpPr>
          <p:cNvPr id="80903" name="Rectangle 7"/>
          <p:cNvSpPr>
            <a:spLocks noGrp="1" noChangeArrowheads="1"/>
          </p:cNvSpPr>
          <p:nvPr>
            <p:ph type="sldNum" sz="quarter" idx="4"/>
          </p:nvPr>
        </p:nvSpPr>
        <p:spPr bwMode="auto">
          <a:xfrm>
            <a:off x="7010400" y="6245225"/>
            <a:ext cx="152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a:cs typeface="Calibri"/>
              </a:defRPr>
            </a:lvl1pPr>
          </a:lstStyle>
          <a:p>
            <a:pPr>
              <a:defRPr/>
            </a:pPr>
            <a:fld id="{1F8C2FA2-66E0-4CF7-9D1F-2964DBB3DC33}" type="slidenum">
              <a:rPr lang="en-US" smtClean="0">
                <a:solidFill>
                  <a:srgbClr val="000000"/>
                </a:solidFill>
              </a:rPr>
              <a:pPr>
                <a:defRPr/>
              </a:pPr>
              <a:t>‹#›</a:t>
            </a:fld>
            <a:endParaRPr lang="en-US" dirty="0">
              <a:solidFill>
                <a:srgbClr val="000000"/>
              </a:solidFill>
            </a:endParaRPr>
          </a:p>
        </p:txBody>
      </p:sp>
      <p:sp>
        <p:nvSpPr>
          <p:cNvPr id="1032" name="Rectangle 8"/>
          <p:cNvSpPr>
            <a:spLocks noChangeArrowheads="1"/>
          </p:cNvSpPr>
          <p:nvPr userDrawn="1"/>
        </p:nvSpPr>
        <p:spPr bwMode="auto">
          <a:xfrm>
            <a:off x="2895600" y="6248400"/>
            <a:ext cx="342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altLang="en-US" sz="1000" dirty="0">
                <a:solidFill>
                  <a:srgbClr val="000000"/>
                </a:solidFill>
                <a:latin typeface="Calibri"/>
                <a:cs typeface="Calibri"/>
              </a:rPr>
              <a:t>The University of Michigan</a:t>
            </a:r>
          </a:p>
        </p:txBody>
      </p:sp>
    </p:spTree>
    <p:extLst>
      <p:ext uri="{BB962C8B-B14F-4D97-AF65-F5344CB8AC3E}">
        <p14:creationId xmlns:p14="http://schemas.microsoft.com/office/powerpoint/2010/main" val="1547623611"/>
      </p:ext>
    </p:extLst>
  </p:cSld>
  <p:clrMap bg1="lt1" tx1="dk1" bg2="lt2" tx2="dk2" accent1="accent1" accent2="accent2" accent3="accent3" accent4="accent4" accent5="accent5" accent6="accent6" hlink="hlink" folHlink="folHlink"/>
  <p:sldLayoutIdLst>
    <p:sldLayoutId id="2147484368" r:id="rId1"/>
    <p:sldLayoutId id="2147484369" r:id="rId2"/>
    <p:sldLayoutId id="2147484370" r:id="rId3"/>
    <p:sldLayoutId id="2147484371" r:id="rId4"/>
    <p:sldLayoutId id="2147484372" r:id="rId5"/>
    <p:sldLayoutId id="2147484373" r:id="rId6"/>
    <p:sldLayoutId id="2147484374" r:id="rId7"/>
  </p:sldLayoutIdLst>
  <p:hf hd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Narrow" pitchFamily="34" charset="0"/>
          <a:cs typeface="Arial" charset="0"/>
        </a:defRPr>
      </a:lvl2pPr>
      <a:lvl3pPr algn="l" rtl="0" eaLnBrk="0" fontAlgn="base" hangingPunct="0">
        <a:spcBef>
          <a:spcPct val="0"/>
        </a:spcBef>
        <a:spcAft>
          <a:spcPct val="0"/>
        </a:spcAft>
        <a:defRPr sz="2800" b="1">
          <a:solidFill>
            <a:schemeClr val="tx2"/>
          </a:solidFill>
          <a:latin typeface="Arial Narrow" pitchFamily="34" charset="0"/>
          <a:cs typeface="Arial" charset="0"/>
        </a:defRPr>
      </a:lvl3pPr>
      <a:lvl4pPr algn="l" rtl="0" eaLnBrk="0" fontAlgn="base" hangingPunct="0">
        <a:spcBef>
          <a:spcPct val="0"/>
        </a:spcBef>
        <a:spcAft>
          <a:spcPct val="0"/>
        </a:spcAft>
        <a:defRPr sz="2800" b="1">
          <a:solidFill>
            <a:schemeClr val="tx2"/>
          </a:solidFill>
          <a:latin typeface="Arial Narrow" pitchFamily="34" charset="0"/>
          <a:cs typeface="Arial" charset="0"/>
        </a:defRPr>
      </a:lvl4pPr>
      <a:lvl5pPr algn="l" rtl="0" eaLnBrk="0" fontAlgn="base" hangingPunct="0">
        <a:spcBef>
          <a:spcPct val="0"/>
        </a:spcBef>
        <a:spcAft>
          <a:spcPct val="0"/>
        </a:spcAft>
        <a:defRPr sz="2800" b="1">
          <a:solidFill>
            <a:schemeClr val="tx2"/>
          </a:solidFill>
          <a:latin typeface="Arial Narrow" pitchFamily="34" charset="0"/>
          <a:cs typeface="Arial" charset="0"/>
        </a:defRPr>
      </a:lvl5pPr>
      <a:lvl6pPr marL="457200" algn="l" rtl="0" fontAlgn="base">
        <a:spcBef>
          <a:spcPct val="0"/>
        </a:spcBef>
        <a:spcAft>
          <a:spcPct val="0"/>
        </a:spcAft>
        <a:defRPr sz="2800" b="1">
          <a:solidFill>
            <a:schemeClr val="tx2"/>
          </a:solidFill>
          <a:latin typeface="Arial Narrow" pitchFamily="34" charset="0"/>
          <a:cs typeface="Arial" charset="0"/>
        </a:defRPr>
      </a:lvl6pPr>
      <a:lvl7pPr marL="914400" algn="l" rtl="0" fontAlgn="base">
        <a:spcBef>
          <a:spcPct val="0"/>
        </a:spcBef>
        <a:spcAft>
          <a:spcPct val="0"/>
        </a:spcAft>
        <a:defRPr sz="2800" b="1">
          <a:solidFill>
            <a:schemeClr val="tx2"/>
          </a:solidFill>
          <a:latin typeface="Arial Narrow" pitchFamily="34" charset="0"/>
          <a:cs typeface="Arial" charset="0"/>
        </a:defRPr>
      </a:lvl7pPr>
      <a:lvl8pPr marL="1371600" algn="l" rtl="0" fontAlgn="base">
        <a:spcBef>
          <a:spcPct val="0"/>
        </a:spcBef>
        <a:spcAft>
          <a:spcPct val="0"/>
        </a:spcAft>
        <a:defRPr sz="2800" b="1">
          <a:solidFill>
            <a:schemeClr val="tx2"/>
          </a:solidFill>
          <a:latin typeface="Arial Narrow" pitchFamily="34" charset="0"/>
          <a:cs typeface="Arial" charset="0"/>
        </a:defRPr>
      </a:lvl8pPr>
      <a:lvl9pPr marL="1828800" algn="l" rtl="0" fontAlgn="base">
        <a:spcBef>
          <a:spcPct val="0"/>
        </a:spcBef>
        <a:spcAft>
          <a:spcPct val="0"/>
        </a:spcAft>
        <a:defRPr sz="2800" b="1">
          <a:solidFill>
            <a:schemeClr val="tx2"/>
          </a:solidFill>
          <a:latin typeface="Arial Narrow" pitchFamily="34" charset="0"/>
          <a:cs typeface="Arial" charset="0"/>
        </a:defRPr>
      </a:lvl9pPr>
    </p:titleStyle>
    <p:bodyStyle>
      <a:lvl1pPr marL="469900" indent="-469900" algn="l" rtl="0" eaLnBrk="0" fontAlgn="base" hangingPunct="0">
        <a:spcBef>
          <a:spcPct val="20000"/>
        </a:spcBef>
        <a:spcAft>
          <a:spcPct val="0"/>
        </a:spcAft>
        <a:buClr>
          <a:schemeClr val="accent2"/>
        </a:buClr>
        <a:buSzPct val="80000"/>
        <a:buFont typeface="Wingdings" pitchFamily="2" charset="2"/>
        <a:buChar char="q"/>
        <a:defRPr sz="24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Verdana" pitchFamily="34" charset="0"/>
        <a:buChar char="-"/>
        <a:defRPr>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990600"/>
            <a:ext cx="7772400" cy="1371600"/>
          </a:xfrm>
        </p:spPr>
        <p:txBody>
          <a:bodyPr/>
          <a:lstStyle/>
          <a:p>
            <a:pPr eaLnBrk="1" hangingPunct="1">
              <a:defRPr/>
            </a:pPr>
            <a:r>
              <a:rPr lang="en-US" sz="4000"/>
              <a:t>19. </a:t>
            </a:r>
            <a:r>
              <a:rPr lang="en-US" sz="4000" dirty="0"/>
              <a:t>Cache Organization: </a:t>
            </a:r>
            <a:br>
              <a:rPr lang="en-US" sz="4000" dirty="0"/>
            </a:br>
            <a:r>
              <a:rPr lang="en-US" altLang="en-US" sz="4000" dirty="0"/>
              <a:t>Direct-Mapped &amp; </a:t>
            </a:r>
            <a:br>
              <a:rPr lang="en-US" altLang="en-US" sz="4000" dirty="0"/>
            </a:br>
            <a:r>
              <a:rPr lang="en-US" altLang="en-US" sz="4000" dirty="0"/>
              <a:t>Intro to Set-Associative Caches</a:t>
            </a:r>
            <a:endParaRPr lang="en-US" sz="4000" dirty="0">
              <a:cs typeface="Arial" charset="0"/>
            </a:endParaRPr>
          </a:p>
        </p:txBody>
      </p:sp>
    </p:spTree>
    <p:extLst>
      <p:ext uri="{BB962C8B-B14F-4D97-AF65-F5344CB8AC3E}">
        <p14:creationId xmlns:p14="http://schemas.microsoft.com/office/powerpoint/2010/main" val="2023805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5059"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5060"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61"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4)</a:t>
            </a:r>
          </a:p>
        </p:txBody>
      </p:sp>
      <p:sp>
        <p:nvSpPr>
          <p:cNvPr id="45062"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5063"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5064"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5065"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5066"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5067"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5068"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5069"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5070"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5071"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5</a:t>
            </a:r>
            <a:r>
              <a:rPr lang="en-US" sz="1600" b="1" dirty="0">
                <a:latin typeface="Calibri" pitchFamily="34" charset="0"/>
                <a:sym typeface="Symbol" charset="2"/>
              </a:rPr>
              <a:t>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45072"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5073"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5074"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5075"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76"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77"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5078"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79"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80"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81"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82"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5083"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5084"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3</a:t>
            </a:r>
          </a:p>
        </p:txBody>
      </p:sp>
      <p:sp>
        <p:nvSpPr>
          <p:cNvPr id="45085"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86"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087"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5088"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5089"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5090"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5091"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5092"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5093"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5094"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5095"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2</a:t>
            </a:r>
          </a:p>
          <a:p>
            <a:r>
              <a:rPr lang="en-US" b="1" dirty="0">
                <a:latin typeface="Calibri" pitchFamily="34" charset="0"/>
              </a:rPr>
              <a:t>Hits:</a:t>
            </a:r>
            <a:r>
              <a:rPr lang="en-US" sz="3200" b="1" dirty="0">
                <a:latin typeface="Calibri" pitchFamily="34" charset="0"/>
              </a:rPr>
              <a:t> </a:t>
            </a:r>
            <a:r>
              <a:rPr lang="en-US" b="1" dirty="0">
                <a:latin typeface="Calibri" pitchFamily="34" charset="0"/>
              </a:rPr>
              <a:t>      1</a:t>
            </a:r>
          </a:p>
        </p:txBody>
      </p:sp>
      <p:sp>
        <p:nvSpPr>
          <p:cNvPr id="45096"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5097"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5098"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5099"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5100" name="AutoShape 44"/>
          <p:cNvSpPr>
            <a:spLocks noChangeArrowheads="1"/>
          </p:cNvSpPr>
          <p:nvPr/>
        </p:nvSpPr>
        <p:spPr bwMode="auto">
          <a:xfrm>
            <a:off x="1295400" y="35814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5101" name="Text Box 45"/>
          <p:cNvSpPr txBox="1">
            <a:spLocks noChangeArrowheads="1"/>
          </p:cNvSpPr>
          <p:nvPr/>
        </p:nvSpPr>
        <p:spPr bwMode="auto">
          <a:xfrm rot="-5400000">
            <a:off x="3465579" y="363485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5102"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5103"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5104"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5105" name="Rectangle 49"/>
          <p:cNvSpPr>
            <a:spLocks noChangeArrowheads="1"/>
          </p:cNvSpPr>
          <p:nvPr/>
        </p:nvSpPr>
        <p:spPr bwMode="auto">
          <a:xfrm>
            <a:off x="4927600" y="371475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5106" name="Rectangle 50"/>
          <p:cNvSpPr>
            <a:spLocks noChangeArrowheads="1"/>
          </p:cNvSpPr>
          <p:nvPr/>
        </p:nvSpPr>
        <p:spPr bwMode="auto">
          <a:xfrm>
            <a:off x="4927600" y="401955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5107" name="Rectangle 51"/>
          <p:cNvSpPr>
            <a:spLocks noChangeArrowheads="1"/>
          </p:cNvSpPr>
          <p:nvPr/>
        </p:nvSpPr>
        <p:spPr bwMode="auto">
          <a:xfrm>
            <a:off x="2362200" y="55626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54" name="Slide Number Placeholder 53"/>
          <p:cNvSpPr>
            <a:spLocks noGrp="1"/>
          </p:cNvSpPr>
          <p:nvPr>
            <p:ph type="sldNum" sz="quarter" idx="4294967295"/>
          </p:nvPr>
        </p:nvSpPr>
        <p:spPr>
          <a:xfrm>
            <a:off x="7010400" y="6534150"/>
            <a:ext cx="1524000" cy="476250"/>
          </a:xfrm>
          <a:prstGeom prst="rect">
            <a:avLst/>
          </a:prstGeom>
        </p:spPr>
        <p:txBody>
          <a:bodyPr/>
          <a:lstStyle/>
          <a:p>
            <a:pPr>
              <a:defRPr/>
            </a:pPr>
            <a:fld id="{26AB16D9-8C6B-41A6-97FB-623654AFAEEB}" type="slidenum">
              <a:rPr lang="en-US" smtClean="0"/>
              <a:pPr>
                <a:defRPr/>
              </a:pPr>
              <a:t>10</a:t>
            </a:fld>
            <a:endParaRPr lang="en-US" dirty="0"/>
          </a:p>
        </p:txBody>
      </p:sp>
    </p:spTree>
    <p:extLst>
      <p:ext uri="{BB962C8B-B14F-4D97-AF65-F5344CB8AC3E}">
        <p14:creationId xmlns:p14="http://schemas.microsoft.com/office/powerpoint/2010/main" val="974740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6083"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6084"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085"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4)</a:t>
            </a:r>
          </a:p>
        </p:txBody>
      </p:sp>
      <p:sp>
        <p:nvSpPr>
          <p:cNvPr id="46086"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6087"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6088"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6089"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6090"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6091"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6092"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6093"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6094"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6095"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5</a:t>
            </a:r>
            <a:r>
              <a:rPr lang="en-US" sz="1600" b="1" dirty="0">
                <a:latin typeface="Calibri" pitchFamily="34" charset="0"/>
                <a:sym typeface="Symbol" charset="2"/>
              </a:rPr>
              <a:t>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46096"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6097"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6098"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6099"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00"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01"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6102"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03"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04"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05"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06"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6107"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6108"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2</a:t>
            </a:r>
          </a:p>
        </p:txBody>
      </p:sp>
      <p:sp>
        <p:nvSpPr>
          <p:cNvPr id="46109"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10"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11"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6112"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6113"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6114"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6115"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6116"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6117"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6118"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6119"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3</a:t>
            </a:r>
          </a:p>
          <a:p>
            <a:r>
              <a:rPr lang="en-US" b="1" dirty="0">
                <a:latin typeface="Calibri" pitchFamily="34" charset="0"/>
              </a:rPr>
              <a:t>Hits:</a:t>
            </a:r>
            <a:r>
              <a:rPr lang="en-US" sz="3200" b="1" dirty="0">
                <a:latin typeface="Calibri" pitchFamily="34" charset="0"/>
              </a:rPr>
              <a:t> </a:t>
            </a:r>
            <a:r>
              <a:rPr lang="en-US" b="1" dirty="0">
                <a:latin typeface="Calibri" pitchFamily="34" charset="0"/>
              </a:rPr>
              <a:t>      1</a:t>
            </a:r>
          </a:p>
        </p:txBody>
      </p:sp>
      <p:sp>
        <p:nvSpPr>
          <p:cNvPr id="46120"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6121"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6122"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6123"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6124" name="AutoShape 44"/>
          <p:cNvSpPr>
            <a:spLocks noChangeArrowheads="1"/>
          </p:cNvSpPr>
          <p:nvPr/>
        </p:nvSpPr>
        <p:spPr bwMode="auto">
          <a:xfrm>
            <a:off x="1295400" y="35814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6125" name="Text Box 45"/>
          <p:cNvSpPr txBox="1">
            <a:spLocks noChangeArrowheads="1"/>
          </p:cNvSpPr>
          <p:nvPr/>
        </p:nvSpPr>
        <p:spPr bwMode="auto">
          <a:xfrm rot="-5400000">
            <a:off x="3465579" y="300620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6126"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6127"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6128"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6129" name="Rectangle 49"/>
          <p:cNvSpPr>
            <a:spLocks noChangeArrowheads="1"/>
          </p:cNvSpPr>
          <p:nvPr/>
        </p:nvSpPr>
        <p:spPr bwMode="auto">
          <a:xfrm>
            <a:off x="2362200" y="55626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6130" name="Rectangle 50"/>
          <p:cNvSpPr>
            <a:spLocks noChangeArrowheads="1"/>
          </p:cNvSpPr>
          <p:nvPr/>
        </p:nvSpPr>
        <p:spPr bwMode="auto">
          <a:xfrm>
            <a:off x="4924425" y="4013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6131" name="Rectangle 51"/>
          <p:cNvSpPr>
            <a:spLocks noChangeArrowheads="1"/>
          </p:cNvSpPr>
          <p:nvPr/>
        </p:nvSpPr>
        <p:spPr bwMode="auto">
          <a:xfrm>
            <a:off x="4924425" y="3708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6132" name="Line 52"/>
          <p:cNvSpPr>
            <a:spLocks noChangeShapeType="1"/>
          </p:cNvSpPr>
          <p:nvPr/>
        </p:nvSpPr>
        <p:spPr bwMode="auto">
          <a:xfrm flipV="1">
            <a:off x="3200400" y="4191000"/>
            <a:ext cx="1905000" cy="1219200"/>
          </a:xfrm>
          <a:prstGeom prst="line">
            <a:avLst/>
          </a:prstGeom>
          <a:noFill/>
          <a:ln w="57150">
            <a:solidFill>
              <a:srgbClr val="FF0000"/>
            </a:solidFill>
            <a:round/>
            <a:headEnd/>
            <a:tailEnd type="triangle" w="med" len="med"/>
          </a:ln>
        </p:spPr>
        <p:txBody>
          <a:bodyPr wrap="none"/>
          <a:lstStyle/>
          <a:p>
            <a:endParaRPr lang="en-US" dirty="0">
              <a:latin typeface="Calibri" pitchFamily="34" charset="0"/>
            </a:endParaRPr>
          </a:p>
        </p:txBody>
      </p:sp>
      <p:sp>
        <p:nvSpPr>
          <p:cNvPr id="55" name="Slide Number Placeholder 54"/>
          <p:cNvSpPr>
            <a:spLocks noGrp="1"/>
          </p:cNvSpPr>
          <p:nvPr>
            <p:ph type="sldNum" sz="quarter" idx="4294967295"/>
          </p:nvPr>
        </p:nvSpPr>
        <p:spPr>
          <a:xfrm>
            <a:off x="7010400" y="6534150"/>
            <a:ext cx="1524000" cy="476250"/>
          </a:xfrm>
          <a:prstGeom prst="rect">
            <a:avLst/>
          </a:prstGeom>
        </p:spPr>
        <p:txBody>
          <a:bodyPr/>
          <a:lstStyle/>
          <a:p>
            <a:pPr>
              <a:defRPr/>
            </a:pPr>
            <a:fld id="{219094C4-ACFE-4085-AFDE-39AE82E26753}" type="slidenum">
              <a:rPr lang="en-US" smtClean="0"/>
              <a:pPr>
                <a:defRPr/>
              </a:pPr>
              <a:t>11</a:t>
            </a:fld>
            <a:endParaRPr lang="en-US" dirty="0"/>
          </a:p>
        </p:txBody>
      </p:sp>
    </p:spTree>
    <p:extLst>
      <p:ext uri="{BB962C8B-B14F-4D97-AF65-F5344CB8AC3E}">
        <p14:creationId xmlns:p14="http://schemas.microsoft.com/office/powerpoint/2010/main" val="3197799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7107"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7108"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09"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5)</a:t>
            </a:r>
          </a:p>
        </p:txBody>
      </p:sp>
      <p:sp>
        <p:nvSpPr>
          <p:cNvPr id="47110"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7111"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7112"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7113"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7114"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7115"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7116"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7117"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7118"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7119"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10</a:t>
            </a:r>
            <a:r>
              <a:rPr lang="en-US" sz="1600" b="1" dirty="0">
                <a:latin typeface="Calibri" pitchFamily="34" charset="0"/>
                <a:sym typeface="Symbol" charset="2"/>
              </a:rPr>
              <a:t>  ]</a:t>
            </a:r>
            <a:endParaRPr lang="en-US" sz="1600" b="1" dirty="0">
              <a:latin typeface="Calibri" pitchFamily="34" charset="0"/>
            </a:endParaRPr>
          </a:p>
        </p:txBody>
      </p:sp>
      <p:sp>
        <p:nvSpPr>
          <p:cNvPr id="47120"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7121"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7122"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7123"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24"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25"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7126"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27"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28"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29"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30"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7131"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7132"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2</a:t>
            </a:r>
          </a:p>
        </p:txBody>
      </p:sp>
      <p:sp>
        <p:nvSpPr>
          <p:cNvPr id="47133"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34"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35"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7136"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7137"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7138"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7139"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7140"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7141"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7142"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7143"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3</a:t>
            </a:r>
          </a:p>
          <a:p>
            <a:r>
              <a:rPr lang="en-US" b="1" dirty="0">
                <a:latin typeface="Calibri" pitchFamily="34" charset="0"/>
              </a:rPr>
              <a:t>Hits:</a:t>
            </a:r>
            <a:r>
              <a:rPr lang="en-US" sz="3200" b="1" dirty="0">
                <a:latin typeface="Calibri" pitchFamily="34" charset="0"/>
              </a:rPr>
              <a:t> </a:t>
            </a:r>
            <a:r>
              <a:rPr lang="en-US" b="1" dirty="0">
                <a:latin typeface="Calibri" pitchFamily="34" charset="0"/>
              </a:rPr>
              <a:t>      1</a:t>
            </a:r>
          </a:p>
        </p:txBody>
      </p:sp>
      <p:sp>
        <p:nvSpPr>
          <p:cNvPr id="47144"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7145"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7146"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7147"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7148" name="AutoShape 44"/>
          <p:cNvSpPr>
            <a:spLocks noChangeArrowheads="1"/>
          </p:cNvSpPr>
          <p:nvPr/>
        </p:nvSpPr>
        <p:spPr bwMode="auto">
          <a:xfrm>
            <a:off x="1295400" y="38100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149" name="Text Box 45"/>
          <p:cNvSpPr txBox="1">
            <a:spLocks noChangeArrowheads="1"/>
          </p:cNvSpPr>
          <p:nvPr/>
        </p:nvSpPr>
        <p:spPr bwMode="auto">
          <a:xfrm rot="-5400000">
            <a:off x="3465579" y="300620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7150"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7151"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7152"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7153" name="Rectangle 49"/>
          <p:cNvSpPr>
            <a:spLocks noChangeArrowheads="1"/>
          </p:cNvSpPr>
          <p:nvPr/>
        </p:nvSpPr>
        <p:spPr bwMode="auto">
          <a:xfrm>
            <a:off x="2362200" y="55626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7154" name="Rectangle 50"/>
          <p:cNvSpPr>
            <a:spLocks noChangeArrowheads="1"/>
          </p:cNvSpPr>
          <p:nvPr/>
        </p:nvSpPr>
        <p:spPr bwMode="auto">
          <a:xfrm>
            <a:off x="4924425" y="4013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7155" name="Rectangle 51"/>
          <p:cNvSpPr>
            <a:spLocks noChangeArrowheads="1"/>
          </p:cNvSpPr>
          <p:nvPr/>
        </p:nvSpPr>
        <p:spPr bwMode="auto">
          <a:xfrm>
            <a:off x="4924425" y="3708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54" name="Slide Number Placeholder 53"/>
          <p:cNvSpPr>
            <a:spLocks noGrp="1"/>
          </p:cNvSpPr>
          <p:nvPr>
            <p:ph type="sldNum" sz="quarter" idx="4294967295"/>
          </p:nvPr>
        </p:nvSpPr>
        <p:spPr>
          <a:xfrm>
            <a:off x="7010400" y="6534150"/>
            <a:ext cx="1524000" cy="476250"/>
          </a:xfrm>
          <a:prstGeom prst="rect">
            <a:avLst/>
          </a:prstGeom>
        </p:spPr>
        <p:txBody>
          <a:bodyPr/>
          <a:lstStyle/>
          <a:p>
            <a:pPr>
              <a:defRPr/>
            </a:pPr>
            <a:fld id="{5BA949C5-3220-496A-84A8-42C498320500}" type="slidenum">
              <a:rPr lang="en-US" smtClean="0"/>
              <a:pPr>
                <a:defRPr/>
              </a:pPr>
              <a:t>12</a:t>
            </a:fld>
            <a:endParaRPr lang="en-US" dirty="0"/>
          </a:p>
        </p:txBody>
      </p:sp>
    </p:spTree>
    <p:extLst>
      <p:ext uri="{BB962C8B-B14F-4D97-AF65-F5344CB8AC3E}">
        <p14:creationId xmlns:p14="http://schemas.microsoft.com/office/powerpoint/2010/main" val="4137512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8131"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8132"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33"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5)</a:t>
            </a:r>
          </a:p>
        </p:txBody>
      </p:sp>
      <p:sp>
        <p:nvSpPr>
          <p:cNvPr id="48134"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8135"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8136"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8137"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8138"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8139"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8140"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8141"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8142"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8143"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10</a:t>
            </a:r>
            <a:r>
              <a:rPr lang="en-US" sz="1600" b="1" dirty="0">
                <a:latin typeface="Calibri" pitchFamily="34" charset="0"/>
                <a:sym typeface="Symbol" charset="2"/>
              </a:rPr>
              <a:t>  ]</a:t>
            </a:r>
            <a:endParaRPr lang="en-US" sz="1600" b="1" dirty="0">
              <a:latin typeface="Calibri" pitchFamily="34" charset="0"/>
            </a:endParaRPr>
          </a:p>
        </p:txBody>
      </p:sp>
      <p:sp>
        <p:nvSpPr>
          <p:cNvPr id="48144"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8145"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8146"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8147"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48"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49"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8150"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51"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52"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53"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54"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8155"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8156"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2</a:t>
            </a:r>
          </a:p>
        </p:txBody>
      </p:sp>
      <p:sp>
        <p:nvSpPr>
          <p:cNvPr id="48157"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58"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59"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8160"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8161"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8162"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8163"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8164"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8165"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8166"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8167"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4</a:t>
            </a:r>
          </a:p>
          <a:p>
            <a:r>
              <a:rPr lang="en-US" b="1" dirty="0">
                <a:latin typeface="Calibri" pitchFamily="34" charset="0"/>
              </a:rPr>
              <a:t>Hits:</a:t>
            </a:r>
            <a:r>
              <a:rPr lang="en-US" sz="3200" b="1" dirty="0">
                <a:latin typeface="Calibri" pitchFamily="34" charset="0"/>
              </a:rPr>
              <a:t> </a:t>
            </a:r>
            <a:r>
              <a:rPr lang="en-US" b="1" dirty="0">
                <a:latin typeface="Calibri" pitchFamily="34" charset="0"/>
              </a:rPr>
              <a:t>      1</a:t>
            </a:r>
          </a:p>
        </p:txBody>
      </p:sp>
      <p:sp>
        <p:nvSpPr>
          <p:cNvPr id="48168"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solidFill>
                  <a:srgbClr val="FF0000"/>
                </a:solidFill>
                <a:latin typeface="Calibri" pitchFamily="34" charset="0"/>
              </a:rPr>
              <a:t>1</a:t>
            </a:r>
          </a:p>
        </p:txBody>
      </p:sp>
      <p:sp>
        <p:nvSpPr>
          <p:cNvPr id="48169"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8170"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8171"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8172" name="AutoShape 44"/>
          <p:cNvSpPr>
            <a:spLocks noChangeArrowheads="1"/>
          </p:cNvSpPr>
          <p:nvPr/>
        </p:nvSpPr>
        <p:spPr bwMode="auto">
          <a:xfrm>
            <a:off x="1295400" y="38100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8173" name="Text Box 45"/>
          <p:cNvSpPr txBox="1">
            <a:spLocks noChangeArrowheads="1"/>
          </p:cNvSpPr>
          <p:nvPr/>
        </p:nvSpPr>
        <p:spPr bwMode="auto">
          <a:xfrm rot="-5400000">
            <a:off x="3465579" y="300620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8174"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8175"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8176"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8177" name="Rectangle 49"/>
          <p:cNvSpPr>
            <a:spLocks noChangeArrowheads="1"/>
          </p:cNvSpPr>
          <p:nvPr/>
        </p:nvSpPr>
        <p:spPr bwMode="auto">
          <a:xfrm>
            <a:off x="2362200" y="55626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8178" name="Rectangle 50"/>
          <p:cNvSpPr>
            <a:spLocks noChangeArrowheads="1"/>
          </p:cNvSpPr>
          <p:nvPr/>
        </p:nvSpPr>
        <p:spPr bwMode="auto">
          <a:xfrm>
            <a:off x="4924425" y="4013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8179" name="Rectangle 51"/>
          <p:cNvSpPr>
            <a:spLocks noChangeArrowheads="1"/>
          </p:cNvSpPr>
          <p:nvPr/>
        </p:nvSpPr>
        <p:spPr bwMode="auto">
          <a:xfrm>
            <a:off x="4924425" y="3708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795700" name="Rectangle 52"/>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173</a:t>
            </a:r>
          </a:p>
        </p:txBody>
      </p:sp>
      <p:grpSp>
        <p:nvGrpSpPr>
          <p:cNvPr id="2" name="Group 53"/>
          <p:cNvGrpSpPr>
            <a:grpSpLocks/>
          </p:cNvGrpSpPr>
          <p:nvPr/>
        </p:nvGrpSpPr>
        <p:grpSpPr bwMode="auto">
          <a:xfrm>
            <a:off x="5791200" y="1752600"/>
            <a:ext cx="1371600" cy="1828800"/>
            <a:chOff x="3648" y="1104"/>
            <a:chExt cx="864" cy="1152"/>
          </a:xfrm>
        </p:grpSpPr>
        <p:sp>
          <p:nvSpPr>
            <p:cNvPr id="48183" name="Line 54"/>
            <p:cNvSpPr>
              <a:spLocks noChangeShapeType="1"/>
            </p:cNvSpPr>
            <p:nvPr/>
          </p:nvSpPr>
          <p:spPr bwMode="auto">
            <a:xfrm flipV="1">
              <a:off x="3648" y="1104"/>
              <a:ext cx="864" cy="912"/>
            </a:xfrm>
            <a:prstGeom prst="line">
              <a:avLst/>
            </a:prstGeom>
            <a:noFill/>
            <a:ln w="57150">
              <a:solidFill>
                <a:srgbClr val="FF0000"/>
              </a:solidFill>
              <a:round/>
              <a:headEnd/>
              <a:tailEnd type="triangle" w="med" len="med"/>
            </a:ln>
          </p:spPr>
          <p:txBody>
            <a:bodyPr wrap="none"/>
            <a:lstStyle/>
            <a:p>
              <a:endParaRPr lang="en-US" dirty="0">
                <a:latin typeface="Calibri" pitchFamily="34" charset="0"/>
              </a:endParaRPr>
            </a:p>
          </p:txBody>
        </p:sp>
        <p:sp>
          <p:nvSpPr>
            <p:cNvPr id="48184" name="Line 55"/>
            <p:cNvSpPr>
              <a:spLocks noChangeShapeType="1"/>
            </p:cNvSpPr>
            <p:nvPr/>
          </p:nvSpPr>
          <p:spPr bwMode="auto">
            <a:xfrm flipV="1">
              <a:off x="3648" y="1296"/>
              <a:ext cx="864" cy="960"/>
            </a:xfrm>
            <a:prstGeom prst="line">
              <a:avLst/>
            </a:prstGeom>
            <a:noFill/>
            <a:ln w="57150">
              <a:solidFill>
                <a:srgbClr val="FF0000"/>
              </a:solidFill>
              <a:round/>
              <a:headEnd/>
              <a:tailEnd type="triangle" w="med" len="med"/>
            </a:ln>
          </p:spPr>
          <p:txBody>
            <a:bodyPr wrap="none"/>
            <a:lstStyle/>
            <a:p>
              <a:endParaRPr lang="en-US" dirty="0">
                <a:latin typeface="Calibri" pitchFamily="34" charset="0"/>
              </a:endParaRPr>
            </a:p>
          </p:txBody>
        </p:sp>
      </p:grpSp>
      <p:sp>
        <p:nvSpPr>
          <p:cNvPr id="58" name="Slide Number Placeholder 57"/>
          <p:cNvSpPr>
            <a:spLocks noGrp="1"/>
          </p:cNvSpPr>
          <p:nvPr>
            <p:ph type="sldNum" sz="quarter" idx="4294967295"/>
          </p:nvPr>
        </p:nvSpPr>
        <p:spPr>
          <a:xfrm>
            <a:off x="7010400" y="6534150"/>
            <a:ext cx="1524000" cy="476250"/>
          </a:xfrm>
          <a:prstGeom prst="rect">
            <a:avLst/>
          </a:prstGeom>
        </p:spPr>
        <p:txBody>
          <a:bodyPr/>
          <a:lstStyle/>
          <a:p>
            <a:pPr>
              <a:defRPr/>
            </a:pPr>
            <a:fld id="{633F514A-7FF5-49CF-A34C-AF837B663D95}" type="slidenum">
              <a:rPr lang="en-US" smtClean="0"/>
              <a:pPr>
                <a:defRPr/>
              </a:pPr>
              <a:t>13</a:t>
            </a:fld>
            <a:endParaRPr lang="en-US" dirty="0"/>
          </a:p>
        </p:txBody>
      </p:sp>
    </p:spTree>
    <p:extLst>
      <p:ext uri="{BB962C8B-B14F-4D97-AF65-F5344CB8AC3E}">
        <p14:creationId xmlns:p14="http://schemas.microsoft.com/office/powerpoint/2010/main" val="2928339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795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70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9155"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9156"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57"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5)</a:t>
            </a:r>
          </a:p>
        </p:txBody>
      </p:sp>
      <p:sp>
        <p:nvSpPr>
          <p:cNvPr id="49158"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9159"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9160"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9161"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9162"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9163"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9164"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9165"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9166"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9167"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10</a:t>
            </a:r>
            <a:r>
              <a:rPr lang="en-US" sz="1600" b="1" dirty="0">
                <a:latin typeface="Calibri" pitchFamily="34" charset="0"/>
                <a:sym typeface="Symbol" charset="2"/>
              </a:rPr>
              <a:t>  ]</a:t>
            </a:r>
            <a:endParaRPr lang="en-US" sz="1600" b="1" dirty="0">
              <a:latin typeface="Calibri" pitchFamily="34" charset="0"/>
            </a:endParaRPr>
          </a:p>
        </p:txBody>
      </p:sp>
      <p:sp>
        <p:nvSpPr>
          <p:cNvPr id="49168"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9169"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9170"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5</a:t>
            </a:r>
          </a:p>
        </p:txBody>
      </p:sp>
      <p:sp>
        <p:nvSpPr>
          <p:cNvPr id="49171"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72"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73"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9174"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75"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76"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77"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78"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9179"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9180"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2</a:t>
            </a:r>
          </a:p>
        </p:txBody>
      </p:sp>
      <p:sp>
        <p:nvSpPr>
          <p:cNvPr id="49181"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82"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83"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9184"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9185"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9186"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9187"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9188"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9189"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9190"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9191"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4</a:t>
            </a:r>
          </a:p>
          <a:p>
            <a:r>
              <a:rPr lang="en-US" b="1" dirty="0">
                <a:latin typeface="Calibri" pitchFamily="34" charset="0"/>
              </a:rPr>
              <a:t>Hits:</a:t>
            </a:r>
            <a:r>
              <a:rPr lang="en-US" sz="3200" b="1" dirty="0">
                <a:latin typeface="Calibri" pitchFamily="34" charset="0"/>
              </a:rPr>
              <a:t> </a:t>
            </a:r>
            <a:r>
              <a:rPr lang="en-US" b="1" dirty="0">
                <a:latin typeface="Calibri" pitchFamily="34" charset="0"/>
              </a:rPr>
              <a:t>      1</a:t>
            </a:r>
          </a:p>
        </p:txBody>
      </p:sp>
      <p:sp>
        <p:nvSpPr>
          <p:cNvPr id="49192"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solidFill>
                  <a:srgbClr val="FF0000"/>
                </a:solidFill>
                <a:latin typeface="Calibri" pitchFamily="34" charset="0"/>
              </a:rPr>
              <a:t>0</a:t>
            </a:r>
          </a:p>
        </p:txBody>
      </p:sp>
      <p:sp>
        <p:nvSpPr>
          <p:cNvPr id="49193"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9194"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9195"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9196" name="AutoShape 44"/>
          <p:cNvSpPr>
            <a:spLocks noChangeArrowheads="1"/>
          </p:cNvSpPr>
          <p:nvPr/>
        </p:nvSpPr>
        <p:spPr bwMode="auto">
          <a:xfrm>
            <a:off x="1295400" y="38100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9197" name="Text Box 45"/>
          <p:cNvSpPr txBox="1">
            <a:spLocks noChangeArrowheads="1"/>
          </p:cNvSpPr>
          <p:nvPr/>
        </p:nvSpPr>
        <p:spPr bwMode="auto">
          <a:xfrm rot="-5400000">
            <a:off x="3465579" y="363485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9198" name="Rectangle 46"/>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9199" name="Rectangle 47"/>
          <p:cNvSpPr>
            <a:spLocks noChangeArrowheads="1"/>
          </p:cNvSpPr>
          <p:nvPr/>
        </p:nvSpPr>
        <p:spPr bwMode="auto">
          <a:xfrm>
            <a:off x="4924425" y="4013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9200" name="Rectangle 48"/>
          <p:cNvSpPr>
            <a:spLocks noChangeArrowheads="1"/>
          </p:cNvSpPr>
          <p:nvPr/>
        </p:nvSpPr>
        <p:spPr bwMode="auto">
          <a:xfrm>
            <a:off x="4924425" y="3708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9201" name="Rectangle 49"/>
          <p:cNvSpPr>
            <a:spLocks noChangeArrowheads="1"/>
          </p:cNvSpPr>
          <p:nvPr/>
        </p:nvSpPr>
        <p:spPr bwMode="auto">
          <a:xfrm>
            <a:off x="4927600" y="30988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9202" name="Rectangle 50"/>
          <p:cNvSpPr>
            <a:spLocks noChangeArrowheads="1"/>
          </p:cNvSpPr>
          <p:nvPr/>
        </p:nvSpPr>
        <p:spPr bwMode="auto">
          <a:xfrm>
            <a:off x="4927600" y="34036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9203" name="Rectangle 51"/>
          <p:cNvSpPr>
            <a:spLocks noChangeArrowheads="1"/>
          </p:cNvSpPr>
          <p:nvPr/>
        </p:nvSpPr>
        <p:spPr bwMode="auto">
          <a:xfrm>
            <a:off x="2362200" y="55626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9204" name="Line 52"/>
          <p:cNvSpPr>
            <a:spLocks noChangeShapeType="1"/>
          </p:cNvSpPr>
          <p:nvPr/>
        </p:nvSpPr>
        <p:spPr bwMode="auto">
          <a:xfrm flipH="1" flipV="1">
            <a:off x="5867400" y="3276600"/>
            <a:ext cx="1295400" cy="1447800"/>
          </a:xfrm>
          <a:prstGeom prst="line">
            <a:avLst/>
          </a:prstGeom>
          <a:noFill/>
          <a:ln w="57150">
            <a:solidFill>
              <a:srgbClr val="FF0000"/>
            </a:solidFill>
            <a:round/>
            <a:headEnd/>
            <a:tailEnd type="triangle" w="med" len="med"/>
          </a:ln>
        </p:spPr>
        <p:txBody>
          <a:bodyPr wrap="none"/>
          <a:lstStyle/>
          <a:p>
            <a:endParaRPr lang="en-US" dirty="0">
              <a:latin typeface="Calibri" pitchFamily="34" charset="0"/>
            </a:endParaRPr>
          </a:p>
        </p:txBody>
      </p:sp>
      <p:sp>
        <p:nvSpPr>
          <p:cNvPr id="49205" name="Line 53"/>
          <p:cNvSpPr>
            <a:spLocks noChangeShapeType="1"/>
          </p:cNvSpPr>
          <p:nvPr/>
        </p:nvSpPr>
        <p:spPr bwMode="auto">
          <a:xfrm flipH="1" flipV="1">
            <a:off x="5867400" y="3657600"/>
            <a:ext cx="1295400" cy="1447800"/>
          </a:xfrm>
          <a:prstGeom prst="line">
            <a:avLst/>
          </a:prstGeom>
          <a:noFill/>
          <a:ln w="57150">
            <a:solidFill>
              <a:srgbClr val="FF0000"/>
            </a:solidFill>
            <a:round/>
            <a:headEnd/>
            <a:tailEnd type="triangle" w="med" len="med"/>
          </a:ln>
        </p:spPr>
        <p:txBody>
          <a:bodyPr wrap="none"/>
          <a:lstStyle/>
          <a:p>
            <a:endParaRPr lang="en-US" dirty="0">
              <a:latin typeface="Calibri" pitchFamily="34" charset="0"/>
            </a:endParaRPr>
          </a:p>
        </p:txBody>
      </p:sp>
      <p:sp>
        <p:nvSpPr>
          <p:cNvPr id="56" name="Slide Number Placeholder 55"/>
          <p:cNvSpPr>
            <a:spLocks noGrp="1"/>
          </p:cNvSpPr>
          <p:nvPr>
            <p:ph type="sldNum" sz="quarter" idx="4294967295"/>
          </p:nvPr>
        </p:nvSpPr>
        <p:spPr>
          <a:xfrm>
            <a:off x="7010400" y="6534150"/>
            <a:ext cx="1524000" cy="476250"/>
          </a:xfrm>
          <a:prstGeom prst="rect">
            <a:avLst/>
          </a:prstGeom>
        </p:spPr>
        <p:txBody>
          <a:bodyPr/>
          <a:lstStyle/>
          <a:p>
            <a:pPr>
              <a:defRPr/>
            </a:pPr>
            <a:fld id="{7BBEFE93-945C-41CB-A8AD-ECFA3CEB4DCC}" type="slidenum">
              <a:rPr lang="en-US" smtClean="0"/>
              <a:pPr>
                <a:defRPr/>
              </a:pPr>
              <a:t>14</a:t>
            </a:fld>
            <a:endParaRPr lang="en-US" dirty="0"/>
          </a:p>
        </p:txBody>
      </p:sp>
    </p:spTree>
    <p:extLst>
      <p:ext uri="{BB962C8B-B14F-4D97-AF65-F5344CB8AC3E}">
        <p14:creationId xmlns:p14="http://schemas.microsoft.com/office/powerpoint/2010/main" val="49487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solidFill>
                  <a:schemeClr val="tx1"/>
                </a:solidFill>
              </a:rPr>
              <a:t>How many memory references?</a:t>
            </a:r>
          </a:p>
        </p:txBody>
      </p:sp>
      <p:sp>
        <p:nvSpPr>
          <p:cNvPr id="50179" name="Rectangle 3"/>
          <p:cNvSpPr>
            <a:spLocks noGrp="1" noChangeArrowheads="1"/>
          </p:cNvSpPr>
          <p:nvPr>
            <p:ph type="body" idx="1"/>
          </p:nvPr>
        </p:nvSpPr>
        <p:spPr>
          <a:solidFill>
            <a:srgbClr val="FFFFFF"/>
          </a:solidFill>
        </p:spPr>
        <p:txBody>
          <a:bodyPr/>
          <a:lstStyle/>
          <a:p>
            <a:pPr eaLnBrk="1" hangingPunct="1">
              <a:buClr>
                <a:schemeClr val="tx1"/>
              </a:buClr>
            </a:pPr>
            <a:r>
              <a:rPr lang="en-US"/>
              <a:t>Each miss reads a block </a:t>
            </a:r>
          </a:p>
          <a:p>
            <a:pPr lvl="1" eaLnBrk="1" hangingPunct="1">
              <a:buClr>
                <a:schemeClr val="tx1"/>
              </a:buClr>
            </a:pPr>
            <a:r>
              <a:rPr lang="en-US" sz="2400"/>
              <a:t>2 bytes in this cache</a:t>
            </a:r>
          </a:p>
          <a:p>
            <a:pPr eaLnBrk="1" hangingPunct="1">
              <a:buClr>
                <a:schemeClr val="tx1"/>
              </a:buClr>
            </a:pPr>
            <a:r>
              <a:rPr lang="en-US"/>
              <a:t>Each evicted dirty cache line writes a block</a:t>
            </a:r>
          </a:p>
          <a:p>
            <a:pPr eaLnBrk="1" hangingPunct="1">
              <a:buClr>
                <a:schemeClr val="tx1"/>
              </a:buClr>
            </a:pPr>
            <a:r>
              <a:rPr lang="en-US"/>
              <a:t>Total reads: 8 bytes</a:t>
            </a:r>
          </a:p>
          <a:p>
            <a:pPr eaLnBrk="1" hangingPunct="1">
              <a:buClr>
                <a:schemeClr val="tx1"/>
              </a:buClr>
            </a:pPr>
            <a:r>
              <a:rPr lang="en-US"/>
              <a:t>Total writes: 4 bytes (after final eviction)</a:t>
            </a:r>
          </a:p>
          <a:p>
            <a:pPr eaLnBrk="1" hangingPunct="1">
              <a:buClr>
                <a:schemeClr val="tx1"/>
              </a:buClr>
            </a:pPr>
            <a:endParaRPr lang="en-US"/>
          </a:p>
          <a:p>
            <a:pPr eaLnBrk="1" hangingPunct="1">
              <a:buClr>
                <a:schemeClr val="tx1"/>
              </a:buClr>
              <a:buFont typeface="Wingdings" charset="2"/>
              <a:buNone/>
            </a:pPr>
            <a:r>
              <a:rPr lang="en-US">
                <a:solidFill>
                  <a:srgbClr val="FF0000"/>
                </a:solidFill>
              </a:rPr>
              <a:t>        For this example, would you choose write-back or write-through?</a:t>
            </a:r>
          </a:p>
        </p:txBody>
      </p:sp>
      <p:sp>
        <p:nvSpPr>
          <p:cNvPr id="6" name="Slide Number Placeholder 5"/>
          <p:cNvSpPr>
            <a:spLocks noGrp="1"/>
          </p:cNvSpPr>
          <p:nvPr>
            <p:ph type="sldNum" sz="quarter" idx="4294967295"/>
          </p:nvPr>
        </p:nvSpPr>
        <p:spPr>
          <a:xfrm>
            <a:off x="7010400" y="6534150"/>
            <a:ext cx="1524000" cy="476250"/>
          </a:xfrm>
          <a:prstGeom prst="rect">
            <a:avLst/>
          </a:prstGeom>
        </p:spPr>
        <p:txBody>
          <a:bodyPr/>
          <a:lstStyle/>
          <a:p>
            <a:pPr>
              <a:defRPr/>
            </a:pPr>
            <a:fld id="{2786D9CD-C7FD-4808-9DBF-7DF9C0134853}" type="slidenum">
              <a:rPr lang="en-US" smtClean="0"/>
              <a:pPr>
                <a:defRPr/>
              </a:pPr>
              <a:t>15</a:t>
            </a:fld>
            <a:endParaRPr lang="en-US" dirty="0"/>
          </a:p>
        </p:txBody>
      </p:sp>
      <p:sp>
        <p:nvSpPr>
          <p:cNvPr id="2" name="Footer Placeholder 1"/>
          <p:cNvSpPr>
            <a:spLocks noGrp="1"/>
          </p:cNvSpPr>
          <p:nvPr>
            <p:ph type="ftr" sz="quarter" idx="10"/>
          </p:nvPr>
        </p:nvSpPr>
        <p:spPr/>
        <p:txBody>
          <a:bodyPr/>
          <a:lstStyle/>
          <a:p>
            <a:pPr>
              <a:defRPr/>
            </a:pPr>
            <a:r>
              <a:rPr lang="en-US" sz="1000">
                <a:solidFill>
                  <a:srgbClr val="000000"/>
                </a:solidFill>
                <a:latin typeface="Verdana" charset="0"/>
                <a:ea typeface="ＭＳ Ｐゴシック" charset="0"/>
              </a:rPr>
              <a:t>EECS 370:  Introduction to</a:t>
            </a:r>
          </a:p>
          <a:p>
            <a:pPr>
              <a:defRPr/>
            </a:pPr>
            <a:r>
              <a:rPr lang="en-US" sz="1000">
                <a:solidFill>
                  <a:srgbClr val="000000"/>
                </a:solidFill>
                <a:latin typeface="Verdana" charset="0"/>
                <a:ea typeface="ＭＳ Ｐゴシック" charset="0"/>
              </a:rPr>
              <a:t>Computer Organization</a:t>
            </a:r>
          </a:p>
          <a:p>
            <a:pPr>
              <a:defRPr/>
            </a:pPr>
            <a:endParaRPr lang="en-US" dirty="0"/>
          </a:p>
        </p:txBody>
      </p:sp>
    </p:spTree>
    <p:extLst>
      <p:ext uri="{BB962C8B-B14F-4D97-AF65-F5344CB8AC3E}">
        <p14:creationId xmlns:p14="http://schemas.microsoft.com/office/powerpoint/2010/main" val="269719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Class Problem from last time—Storage overhead</a:t>
            </a:r>
          </a:p>
        </p:txBody>
      </p:sp>
      <p:sp>
        <p:nvSpPr>
          <p:cNvPr id="51203" name="Content Placeholder 2"/>
          <p:cNvSpPr>
            <a:spLocks noGrp="1"/>
          </p:cNvSpPr>
          <p:nvPr>
            <p:ph idx="1"/>
          </p:nvPr>
        </p:nvSpPr>
        <p:spPr/>
        <p:txBody>
          <a:bodyPr/>
          <a:lstStyle/>
          <a:p>
            <a:r>
              <a:rPr lang="en-US" sz="2000" dirty="0"/>
              <a:t>Consider the following cache:</a:t>
            </a:r>
            <a:br>
              <a:rPr lang="en-US" sz="2000" dirty="0"/>
            </a:br>
            <a:r>
              <a:rPr lang="en-US" sz="2000" dirty="0"/>
              <a:t>32-bit memory addresses, byte addressable, 64KB cache</a:t>
            </a:r>
            <a:br>
              <a:rPr lang="en-US" sz="2000" dirty="0"/>
            </a:br>
            <a:r>
              <a:rPr lang="en-US" sz="2000" dirty="0"/>
              <a:t>64B cache block size, write-allocate, write-back, </a:t>
            </a:r>
            <a:r>
              <a:rPr lang="en-US" sz="2000" i="1" dirty="0"/>
              <a:t>fully associative</a:t>
            </a:r>
            <a:endParaRPr lang="en-US" sz="2000" dirty="0"/>
          </a:p>
          <a:p>
            <a:pPr>
              <a:buFont typeface="Wingdings" charset="2"/>
              <a:buNone/>
            </a:pPr>
            <a:r>
              <a:rPr lang="en-US" sz="2000" dirty="0"/>
              <a:t>	</a:t>
            </a:r>
            <a:r>
              <a:rPr lang="en-US" sz="1800" dirty="0"/>
              <a:t>This cache will need 512 kilobits for the data area (64 kilobytes times 8 bits per byte). Note that in this context, 1 kilobyte = 1024 bytes (NOT 1000 bytes!) Besides the actual cached data, this cache will need other storage. Consider tags, valid bits, dirty bits, bits to keep track of LRU, and anything else that you think is necessary.</a:t>
            </a:r>
          </a:p>
          <a:p>
            <a:r>
              <a:rPr lang="en-US" sz="2000" dirty="0"/>
              <a:t>How many additional bits (not counting the data) will be needed to implement this cache ?</a:t>
            </a:r>
          </a:p>
        </p:txBody>
      </p:sp>
      <p:sp>
        <p:nvSpPr>
          <p:cNvPr id="6" name="Slide Number Placeholder 5"/>
          <p:cNvSpPr>
            <a:spLocks noGrp="1"/>
          </p:cNvSpPr>
          <p:nvPr>
            <p:ph type="sldNum" sz="quarter" idx="11"/>
          </p:nvPr>
        </p:nvSpPr>
        <p:spPr/>
        <p:txBody>
          <a:bodyPr/>
          <a:lstStyle/>
          <a:p>
            <a:pPr>
              <a:defRPr/>
            </a:pPr>
            <a:fld id="{CEDA071D-4F31-4533-8577-6E85BD65BCFA}" type="slidenum">
              <a:rPr lang="en-US" smtClean="0"/>
              <a:pPr>
                <a:defRPr/>
              </a:pPr>
              <a:t>16</a:t>
            </a:fld>
            <a:endParaRPr lang="en-US" dirty="0"/>
          </a:p>
        </p:txBody>
      </p:sp>
      <p:sp>
        <p:nvSpPr>
          <p:cNvPr id="3" name="Footer Placeholder 2"/>
          <p:cNvSpPr>
            <a:spLocks noGrp="1"/>
          </p:cNvSpPr>
          <p:nvPr>
            <p:ph type="ftr" sz="quarter" idx="10"/>
          </p:nvPr>
        </p:nvSpPr>
        <p:spPr/>
        <p:txBody>
          <a:bodyPr/>
          <a:lstStyle/>
          <a:p>
            <a:pPr>
              <a:defRPr/>
            </a:pPr>
            <a:r>
              <a:rPr lang="en-US" sz="1000">
                <a:solidFill>
                  <a:srgbClr val="000000"/>
                </a:solidFill>
                <a:latin typeface="Verdana" charset="0"/>
                <a:ea typeface="ＭＳ Ｐゴシック" charset="0"/>
              </a:rPr>
              <a:t>EECS 370:  Introduction to</a:t>
            </a:r>
          </a:p>
          <a:p>
            <a:pPr>
              <a:defRPr/>
            </a:pPr>
            <a:r>
              <a:rPr lang="en-US" sz="1000">
                <a:solidFill>
                  <a:srgbClr val="000000"/>
                </a:solidFill>
                <a:latin typeface="Verdana" charset="0"/>
                <a:ea typeface="ＭＳ Ｐゴシック" charset="0"/>
              </a:rPr>
              <a:t>Computer Organization</a:t>
            </a:r>
          </a:p>
          <a:p>
            <a:pPr>
              <a:defRPr/>
            </a:pPr>
            <a:endParaRPr lang="en-US" dirty="0"/>
          </a:p>
        </p:txBody>
      </p:sp>
    </p:spTree>
    <p:extLst>
      <p:ext uri="{BB962C8B-B14F-4D97-AF65-F5344CB8AC3E}">
        <p14:creationId xmlns:p14="http://schemas.microsoft.com/office/powerpoint/2010/main" val="533699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Class Problem from last time—Storage overhead</a:t>
            </a:r>
          </a:p>
        </p:txBody>
      </p:sp>
      <p:sp>
        <p:nvSpPr>
          <p:cNvPr id="51203" name="Content Placeholder 2"/>
          <p:cNvSpPr>
            <a:spLocks noGrp="1"/>
          </p:cNvSpPr>
          <p:nvPr>
            <p:ph idx="1"/>
          </p:nvPr>
        </p:nvSpPr>
        <p:spPr/>
        <p:txBody>
          <a:bodyPr/>
          <a:lstStyle/>
          <a:p>
            <a:r>
              <a:rPr lang="en-US" sz="2000" dirty="0"/>
              <a:t>Consider the following cache:</a:t>
            </a:r>
            <a:br>
              <a:rPr lang="en-US" sz="2000" dirty="0"/>
            </a:br>
            <a:r>
              <a:rPr lang="en-US" sz="2000" dirty="0"/>
              <a:t>32-bit memory addresses, byte addressable, 64KB cache</a:t>
            </a:r>
            <a:br>
              <a:rPr lang="en-US" sz="2000" dirty="0"/>
            </a:br>
            <a:r>
              <a:rPr lang="en-US" sz="2000" dirty="0"/>
              <a:t>64B cache block size, write-allocate, write-back, </a:t>
            </a:r>
            <a:r>
              <a:rPr lang="en-US" sz="2000" i="1" dirty="0"/>
              <a:t>fully associative</a:t>
            </a:r>
            <a:endParaRPr lang="en-US" sz="2000" dirty="0"/>
          </a:p>
          <a:p>
            <a:pPr>
              <a:buFont typeface="Wingdings" charset="2"/>
              <a:buNone/>
            </a:pPr>
            <a:r>
              <a:rPr lang="en-US" sz="2000" dirty="0"/>
              <a:t>	</a:t>
            </a:r>
            <a:r>
              <a:rPr lang="en-US" sz="1800" dirty="0"/>
              <a:t>This cache will need 512 kilobits for the data area (64 kilobytes times 8 bits per byte). Note that in this context, 1 kilobyte = 1024 bytes (NOT 1000 bytes!) Besides the actual cached data, this cache will need other storage. Consider tags, valid bits, dirty bits, bits to keep track of LRU, and anything else that you think is necessary.</a:t>
            </a:r>
          </a:p>
          <a:p>
            <a:r>
              <a:rPr lang="en-US" sz="2000" dirty="0"/>
              <a:t>How many additional bits (not counting the data) will be needed to implement this cache ?</a:t>
            </a:r>
          </a:p>
        </p:txBody>
      </p:sp>
      <p:sp>
        <p:nvSpPr>
          <p:cNvPr id="6" name="Slide Number Placeholder 5"/>
          <p:cNvSpPr>
            <a:spLocks noGrp="1"/>
          </p:cNvSpPr>
          <p:nvPr>
            <p:ph type="sldNum" sz="quarter" idx="11"/>
          </p:nvPr>
        </p:nvSpPr>
        <p:spPr/>
        <p:txBody>
          <a:bodyPr/>
          <a:lstStyle/>
          <a:p>
            <a:pPr>
              <a:defRPr/>
            </a:pPr>
            <a:fld id="{CEDA071D-4F31-4533-8577-6E85BD65BCFA}" type="slidenum">
              <a:rPr lang="en-US" smtClean="0"/>
              <a:pPr>
                <a:defRPr/>
              </a:pPr>
              <a:t>17</a:t>
            </a:fld>
            <a:endParaRPr lang="en-US" dirty="0"/>
          </a:p>
        </p:txBody>
      </p:sp>
      <p:sp>
        <p:nvSpPr>
          <p:cNvPr id="2" name="Rectangle 1"/>
          <p:cNvSpPr/>
          <p:nvPr/>
        </p:nvSpPr>
        <p:spPr>
          <a:xfrm>
            <a:off x="533400" y="4572000"/>
            <a:ext cx="8610600" cy="1200328"/>
          </a:xfrm>
          <a:prstGeom prst="rect">
            <a:avLst/>
          </a:prstGeom>
        </p:spPr>
        <p:txBody>
          <a:bodyPr wrap="square">
            <a:spAutoFit/>
          </a:bodyPr>
          <a:lstStyle/>
          <a:p>
            <a:pPr marL="0" indent="0">
              <a:buNone/>
            </a:pPr>
            <a:r>
              <a:rPr lang="en-US" dirty="0">
                <a:solidFill>
                  <a:srgbClr val="0000FF"/>
                </a:solidFill>
                <a:latin typeface="Calibri" pitchFamily="34" charset="0"/>
              </a:rPr>
              <a:t>Tag = 32 (Address) – 6 (block offset) = 26 bits</a:t>
            </a:r>
          </a:p>
          <a:p>
            <a:pPr marL="0" indent="0">
              <a:buNone/>
            </a:pPr>
            <a:r>
              <a:rPr lang="en-US" dirty="0">
                <a:solidFill>
                  <a:srgbClr val="0000FF"/>
                </a:solidFill>
                <a:latin typeface="Calibri" pitchFamily="34" charset="0"/>
              </a:rPr>
              <a:t>#blocks = 64K / 64 = 1024 ➜ LRU bits = 10</a:t>
            </a:r>
          </a:p>
          <a:p>
            <a:pPr marL="0" indent="0">
              <a:buNone/>
            </a:pPr>
            <a:r>
              <a:rPr lang="en-US" dirty="0">
                <a:solidFill>
                  <a:srgbClr val="0000FF"/>
                </a:solidFill>
                <a:latin typeface="Calibri" pitchFamily="34" charset="0"/>
              </a:rPr>
              <a:t>Overhead per block = 26(Tag) + 1(V) + 1(D) + 10 (LRU)  = 38 bits</a:t>
            </a:r>
          </a:p>
        </p:txBody>
      </p:sp>
      <p:sp>
        <p:nvSpPr>
          <p:cNvPr id="3" name="Footer Placeholder 2"/>
          <p:cNvSpPr>
            <a:spLocks noGrp="1"/>
          </p:cNvSpPr>
          <p:nvPr>
            <p:ph type="ftr" sz="quarter" idx="10"/>
          </p:nvPr>
        </p:nvSpPr>
        <p:spPr/>
        <p:txBody>
          <a:bodyPr/>
          <a:lstStyle/>
          <a:p>
            <a:pPr>
              <a:defRPr/>
            </a:pPr>
            <a:r>
              <a:rPr lang="en-US" sz="1000">
                <a:solidFill>
                  <a:srgbClr val="000000"/>
                </a:solidFill>
                <a:latin typeface="Verdana" charset="0"/>
                <a:ea typeface="ＭＳ Ｐゴシック" charset="0"/>
              </a:rPr>
              <a:t>EECS 370:  Introduction to</a:t>
            </a:r>
          </a:p>
          <a:p>
            <a:pPr>
              <a:defRPr/>
            </a:pPr>
            <a:r>
              <a:rPr lang="en-US" sz="1000">
                <a:solidFill>
                  <a:srgbClr val="000000"/>
                </a:solidFill>
                <a:latin typeface="Verdana" charset="0"/>
                <a:ea typeface="ＭＳ Ｐゴシック" charset="0"/>
              </a:rPr>
              <a:t>Computer Organization</a:t>
            </a:r>
          </a:p>
          <a:p>
            <a:pPr>
              <a:defRPr/>
            </a:pPr>
            <a:endParaRPr lang="en-US" dirty="0"/>
          </a:p>
        </p:txBody>
      </p:sp>
    </p:spTree>
    <p:extLst>
      <p:ext uri="{BB962C8B-B14F-4D97-AF65-F5344CB8AC3E}">
        <p14:creationId xmlns:p14="http://schemas.microsoft.com/office/powerpoint/2010/main" val="4076980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Class Problem from last time—Analyze performance</a:t>
            </a:r>
          </a:p>
        </p:txBody>
      </p:sp>
      <p:sp>
        <p:nvSpPr>
          <p:cNvPr id="52227" name="Content Placeholder 2"/>
          <p:cNvSpPr>
            <a:spLocks noGrp="1"/>
          </p:cNvSpPr>
          <p:nvPr>
            <p:ph idx="1"/>
          </p:nvPr>
        </p:nvSpPr>
        <p:spPr/>
        <p:txBody>
          <a:bodyPr/>
          <a:lstStyle/>
          <a:p>
            <a:r>
              <a:rPr lang="en-US" dirty="0"/>
              <a:t>Suppose that accessing a cache takes 10ns while accessing main memory in case of cache-miss takes 100ns. What is the average memory access time if the cache hit rate is 97%?</a:t>
            </a:r>
          </a:p>
          <a:p>
            <a:pPr marL="0" indent="0">
              <a:buNone/>
            </a:pPr>
            <a:r>
              <a:rPr lang="en-US" dirty="0">
                <a:solidFill>
                  <a:srgbClr val="0000FF"/>
                </a:solidFill>
              </a:rPr>
              <a:t>        </a:t>
            </a:r>
          </a:p>
          <a:p>
            <a:endParaRPr lang="en-US" dirty="0"/>
          </a:p>
          <a:p>
            <a:r>
              <a:rPr lang="en-US" dirty="0"/>
              <a:t>To improve performance, the cache size is increased. It is determined that this will increase the hit rate by 1%, but it will also increase the time for accessing the cache by 2ns. Will this improve the overall average memory access time?</a:t>
            </a:r>
          </a:p>
          <a:p>
            <a:pPr>
              <a:buFont typeface="Wingdings" charset="2"/>
              <a:buNone/>
            </a:pPr>
            <a:endParaRPr lang="en-US" dirty="0"/>
          </a:p>
          <a:p>
            <a:pPr>
              <a:buNone/>
            </a:pPr>
            <a:r>
              <a:rPr lang="en-US" dirty="0">
                <a:solidFill>
                  <a:srgbClr val="0000FF"/>
                </a:solidFill>
              </a:rPr>
              <a:t>	</a:t>
            </a:r>
          </a:p>
          <a:p>
            <a:pPr>
              <a:buFont typeface="Wingdings" charset="2"/>
              <a:buNone/>
            </a:pPr>
            <a:endParaRPr lang="en-US" dirty="0"/>
          </a:p>
        </p:txBody>
      </p:sp>
      <p:sp>
        <p:nvSpPr>
          <p:cNvPr id="6" name="Slide Number Placeholder 5"/>
          <p:cNvSpPr>
            <a:spLocks noGrp="1"/>
          </p:cNvSpPr>
          <p:nvPr>
            <p:ph type="sldNum" sz="quarter" idx="11"/>
          </p:nvPr>
        </p:nvSpPr>
        <p:spPr/>
        <p:txBody>
          <a:bodyPr/>
          <a:lstStyle/>
          <a:p>
            <a:pPr>
              <a:defRPr/>
            </a:pPr>
            <a:fld id="{A7EA6E2B-D11F-41B8-B03E-1892DD597FB9}" type="slidenum">
              <a:rPr lang="en-US" smtClean="0"/>
              <a:pPr>
                <a:defRPr/>
              </a:pPr>
              <a:t>18</a:t>
            </a:fld>
            <a:endParaRPr lang="en-US" dirty="0"/>
          </a:p>
        </p:txBody>
      </p:sp>
      <p:sp>
        <p:nvSpPr>
          <p:cNvPr id="2" name="Footer Placeholder 1"/>
          <p:cNvSpPr>
            <a:spLocks noGrp="1"/>
          </p:cNvSpPr>
          <p:nvPr>
            <p:ph type="ftr" sz="quarter" idx="10"/>
          </p:nvPr>
        </p:nvSpPr>
        <p:spPr/>
        <p:txBody>
          <a:bodyPr/>
          <a:lstStyle/>
          <a:p>
            <a:pPr>
              <a:defRPr/>
            </a:pPr>
            <a:r>
              <a:rPr lang="en-US" sz="1000">
                <a:solidFill>
                  <a:srgbClr val="000000"/>
                </a:solidFill>
                <a:latin typeface="Verdana" charset="0"/>
                <a:ea typeface="ＭＳ Ｐゴシック" charset="0"/>
              </a:rPr>
              <a:t>EECS 370:  Introduction to</a:t>
            </a:r>
          </a:p>
          <a:p>
            <a:pPr>
              <a:defRPr/>
            </a:pPr>
            <a:r>
              <a:rPr lang="en-US" sz="1000">
                <a:solidFill>
                  <a:srgbClr val="000000"/>
                </a:solidFill>
                <a:latin typeface="Verdana" charset="0"/>
                <a:ea typeface="ＭＳ Ｐゴシック" charset="0"/>
              </a:rPr>
              <a:t>Computer Organization</a:t>
            </a:r>
          </a:p>
          <a:p>
            <a:pPr>
              <a:defRPr/>
            </a:pPr>
            <a:endParaRPr lang="en-US" dirty="0"/>
          </a:p>
        </p:txBody>
      </p:sp>
    </p:spTree>
    <p:extLst>
      <p:ext uri="{BB962C8B-B14F-4D97-AF65-F5344CB8AC3E}">
        <p14:creationId xmlns:p14="http://schemas.microsoft.com/office/powerpoint/2010/main" val="2891899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Class Problem from last time—Analyze performance</a:t>
            </a:r>
          </a:p>
        </p:txBody>
      </p:sp>
      <p:sp>
        <p:nvSpPr>
          <p:cNvPr id="52227" name="Content Placeholder 2"/>
          <p:cNvSpPr>
            <a:spLocks noGrp="1"/>
          </p:cNvSpPr>
          <p:nvPr>
            <p:ph idx="1"/>
          </p:nvPr>
        </p:nvSpPr>
        <p:spPr/>
        <p:txBody>
          <a:bodyPr/>
          <a:lstStyle/>
          <a:p>
            <a:r>
              <a:rPr lang="en-US" dirty="0"/>
              <a:t>Suppose that accessing a cache takes 10ns while accessing main memory in case of cache-miss takes 100ns. What is the average memory access time if the cache hit rate is 97%?</a:t>
            </a:r>
          </a:p>
          <a:p>
            <a:pPr marL="0" indent="0">
              <a:buNone/>
            </a:pPr>
            <a:r>
              <a:rPr lang="en-US" dirty="0">
                <a:solidFill>
                  <a:srgbClr val="0000FF"/>
                </a:solidFill>
              </a:rPr>
              <a:t>        AMAT = 10  + (1 - 0.97)*100 = 13 ns</a:t>
            </a:r>
            <a:endParaRPr lang="en-US" dirty="0"/>
          </a:p>
          <a:p>
            <a:endParaRPr lang="en-US" dirty="0"/>
          </a:p>
          <a:p>
            <a:r>
              <a:rPr lang="en-US" dirty="0"/>
              <a:t>To improve performance, the cache size is increased. It is determined that this will increase the hit rate by 1%, but it will also increase the time for accessing the cache by 2ns. Will this improve the overall average memory access time?</a:t>
            </a:r>
          </a:p>
          <a:p>
            <a:pPr>
              <a:buFont typeface="Wingdings" charset="2"/>
              <a:buNone/>
            </a:pPr>
            <a:endParaRPr lang="en-US" dirty="0"/>
          </a:p>
          <a:p>
            <a:pPr>
              <a:buNone/>
            </a:pPr>
            <a:r>
              <a:rPr lang="en-US" dirty="0">
                <a:solidFill>
                  <a:srgbClr val="0000FF"/>
                </a:solidFill>
              </a:rPr>
              <a:t>	AMAT = 12  + (1 - 0.98)*100 = 14 ns</a:t>
            </a:r>
            <a:endParaRPr lang="en-US" dirty="0"/>
          </a:p>
          <a:p>
            <a:pPr>
              <a:buFont typeface="Wingdings" charset="2"/>
              <a:buNone/>
            </a:pPr>
            <a:endParaRPr lang="en-US" dirty="0"/>
          </a:p>
        </p:txBody>
      </p:sp>
      <p:sp>
        <p:nvSpPr>
          <p:cNvPr id="6" name="Slide Number Placeholder 5"/>
          <p:cNvSpPr>
            <a:spLocks noGrp="1"/>
          </p:cNvSpPr>
          <p:nvPr>
            <p:ph type="sldNum" sz="quarter" idx="11"/>
          </p:nvPr>
        </p:nvSpPr>
        <p:spPr/>
        <p:txBody>
          <a:bodyPr/>
          <a:lstStyle/>
          <a:p>
            <a:pPr>
              <a:defRPr/>
            </a:pPr>
            <a:fld id="{A7EA6E2B-D11F-41B8-B03E-1892DD597FB9}" type="slidenum">
              <a:rPr lang="en-US" smtClean="0"/>
              <a:pPr>
                <a:defRPr/>
              </a:pPr>
              <a:t>19</a:t>
            </a:fld>
            <a:endParaRPr lang="en-US" dirty="0"/>
          </a:p>
        </p:txBody>
      </p:sp>
      <p:sp>
        <p:nvSpPr>
          <p:cNvPr id="2" name="Footer Placeholder 1"/>
          <p:cNvSpPr>
            <a:spLocks noGrp="1"/>
          </p:cNvSpPr>
          <p:nvPr>
            <p:ph type="ftr" sz="quarter" idx="10"/>
          </p:nvPr>
        </p:nvSpPr>
        <p:spPr/>
        <p:txBody>
          <a:bodyPr/>
          <a:lstStyle/>
          <a:p>
            <a:pPr>
              <a:defRPr/>
            </a:pPr>
            <a:r>
              <a:rPr lang="en-US" sz="1000">
                <a:solidFill>
                  <a:srgbClr val="000000"/>
                </a:solidFill>
                <a:latin typeface="Verdana" charset="0"/>
                <a:ea typeface="ＭＳ Ｐゴシック" charset="0"/>
              </a:rPr>
              <a:t>EECS 370:  Introduction to</a:t>
            </a:r>
          </a:p>
          <a:p>
            <a:pPr>
              <a:defRPr/>
            </a:pPr>
            <a:r>
              <a:rPr lang="en-US" sz="1000">
                <a:solidFill>
                  <a:srgbClr val="000000"/>
                </a:solidFill>
                <a:latin typeface="Verdana" charset="0"/>
                <a:ea typeface="ＭＳ Ｐゴシック" charset="0"/>
              </a:rPr>
              <a:t>Computer Organization</a:t>
            </a:r>
          </a:p>
          <a:p>
            <a:pPr>
              <a:defRPr/>
            </a:pPr>
            <a:endParaRPr lang="en-US" dirty="0"/>
          </a:p>
        </p:txBody>
      </p:sp>
    </p:spTree>
    <p:extLst>
      <p:ext uri="{BB962C8B-B14F-4D97-AF65-F5344CB8AC3E}">
        <p14:creationId xmlns:p14="http://schemas.microsoft.com/office/powerpoint/2010/main" val="2622335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solidFill>
                  <a:srgbClr val="FF0000"/>
                </a:solidFill>
              </a:rPr>
              <a:t>Write-through</a:t>
            </a:r>
            <a:r>
              <a:rPr lang="en-US"/>
              <a:t> vs. </a:t>
            </a:r>
            <a:r>
              <a:rPr lang="en-US">
                <a:solidFill>
                  <a:srgbClr val="FF0000"/>
                </a:solidFill>
              </a:rPr>
              <a:t>write-back</a:t>
            </a:r>
          </a:p>
        </p:txBody>
      </p:sp>
      <p:sp>
        <p:nvSpPr>
          <p:cNvPr id="36867" name="Rectangle 3"/>
          <p:cNvSpPr>
            <a:spLocks noGrp="1" noChangeArrowheads="1"/>
          </p:cNvSpPr>
          <p:nvPr>
            <p:ph type="body" idx="1"/>
          </p:nvPr>
        </p:nvSpPr>
        <p:spPr>
          <a:xfrm>
            <a:off x="457199" y="1477963"/>
            <a:ext cx="8118475" cy="4237037"/>
          </a:xfrm>
          <a:solidFill>
            <a:srgbClr val="FFFFFF"/>
          </a:solidFill>
        </p:spPr>
        <p:txBody>
          <a:bodyPr/>
          <a:lstStyle/>
          <a:p>
            <a:pPr eaLnBrk="1" hangingPunct="1">
              <a:buClr>
                <a:schemeClr val="tx1"/>
              </a:buClr>
            </a:pPr>
            <a:r>
              <a:rPr lang="en-US" dirty="0"/>
              <a:t>Can we also design the cache to </a:t>
            </a:r>
            <a:r>
              <a:rPr lang="en-US" dirty="0">
                <a:solidFill>
                  <a:srgbClr val="FF0000"/>
                </a:solidFill>
              </a:rPr>
              <a:t>NOT</a:t>
            </a:r>
            <a:r>
              <a:rPr lang="en-US" dirty="0"/>
              <a:t> write all stores to memory immediately?</a:t>
            </a:r>
          </a:p>
          <a:p>
            <a:pPr lvl="1" eaLnBrk="1" hangingPunct="1">
              <a:buClr>
                <a:schemeClr val="tx1"/>
              </a:buClr>
            </a:pPr>
            <a:r>
              <a:rPr lang="en-US" sz="2400" dirty="0"/>
              <a:t>We can keep the most recent copy in the cache and update the memory </a:t>
            </a:r>
            <a:r>
              <a:rPr lang="en-US" sz="2400" b="1" dirty="0"/>
              <a:t>only when </a:t>
            </a:r>
            <a:r>
              <a:rPr lang="en-US" sz="2400" dirty="0"/>
              <a:t>that data is evicted from the cache (a </a:t>
            </a:r>
            <a:r>
              <a:rPr lang="en-US" sz="2400" dirty="0">
                <a:solidFill>
                  <a:srgbClr val="FF0000"/>
                </a:solidFill>
              </a:rPr>
              <a:t>write-back</a:t>
            </a:r>
            <a:r>
              <a:rPr lang="en-US" sz="2400" dirty="0"/>
              <a:t> policy also called </a:t>
            </a:r>
            <a:r>
              <a:rPr lang="en-US" sz="2400" dirty="0">
                <a:solidFill>
                  <a:srgbClr val="FF0000"/>
                </a:solidFill>
              </a:rPr>
              <a:t>copy-back</a:t>
            </a:r>
            <a:r>
              <a:rPr lang="en-US" sz="2400" dirty="0"/>
              <a:t>).</a:t>
            </a:r>
          </a:p>
          <a:p>
            <a:pPr lvl="1" eaLnBrk="1" hangingPunct="1">
              <a:buClr>
                <a:schemeClr val="tx1"/>
              </a:buClr>
            </a:pPr>
            <a:r>
              <a:rPr lang="en-US" sz="2600" dirty="0"/>
              <a:t>Do we need to write-back all evicted lines?</a:t>
            </a:r>
          </a:p>
          <a:p>
            <a:pPr lvl="2" eaLnBrk="1" hangingPunct="1">
              <a:buClr>
                <a:schemeClr val="tx1"/>
              </a:buClr>
            </a:pPr>
            <a:r>
              <a:rPr lang="en-US" sz="2400" dirty="0"/>
              <a:t>No, only blocks that have been stored into</a:t>
            </a:r>
          </a:p>
          <a:p>
            <a:pPr lvl="2" eaLnBrk="1" hangingPunct="1">
              <a:buClr>
                <a:schemeClr val="tx1"/>
              </a:buClr>
            </a:pPr>
            <a:r>
              <a:rPr lang="en-US" sz="2400" dirty="0"/>
              <a:t>Keep a “</a:t>
            </a:r>
            <a:r>
              <a:rPr lang="en-US" sz="2400" dirty="0">
                <a:solidFill>
                  <a:srgbClr val="FF0000"/>
                </a:solidFill>
              </a:rPr>
              <a:t>dirty bit</a:t>
            </a:r>
            <a:r>
              <a:rPr lang="en-US" sz="2400" dirty="0"/>
              <a:t>”, reset when the line is allocated, set when the block is stored into. If a block is “dirty” when evicted, write its data back into memory.</a:t>
            </a:r>
          </a:p>
        </p:txBody>
      </p:sp>
      <p:sp>
        <p:nvSpPr>
          <p:cNvPr id="6" name="Slide Number Placeholder 5"/>
          <p:cNvSpPr>
            <a:spLocks noGrp="1"/>
          </p:cNvSpPr>
          <p:nvPr>
            <p:ph type="sldNum" sz="quarter" idx="4294967295"/>
          </p:nvPr>
        </p:nvSpPr>
        <p:spPr>
          <a:xfrm>
            <a:off x="7010400" y="6534150"/>
            <a:ext cx="1524000" cy="476250"/>
          </a:xfrm>
          <a:prstGeom prst="rect">
            <a:avLst/>
          </a:prstGeom>
        </p:spPr>
        <p:txBody>
          <a:bodyPr/>
          <a:lstStyle/>
          <a:p>
            <a:pPr>
              <a:defRPr/>
            </a:pPr>
            <a:fld id="{271B219D-7AF9-4979-8808-1D32F25008FC}" type="slidenum">
              <a:rPr lang="en-US" smtClean="0"/>
              <a:pPr>
                <a:defRPr/>
              </a:pPr>
              <a:t>2</a:t>
            </a:fld>
            <a:endParaRPr lang="en-US" dirty="0"/>
          </a:p>
        </p:txBody>
      </p:sp>
      <p:sp>
        <p:nvSpPr>
          <p:cNvPr id="2" name="Footer Placeholder 1"/>
          <p:cNvSpPr>
            <a:spLocks noGrp="1"/>
          </p:cNvSpPr>
          <p:nvPr>
            <p:ph type="ftr" sz="quarter" idx="10"/>
          </p:nvPr>
        </p:nvSpPr>
        <p:spPr/>
        <p:txBody>
          <a:bodyPr/>
          <a:lstStyle/>
          <a:p>
            <a:pPr>
              <a:defRPr/>
            </a:pPr>
            <a:r>
              <a:rPr lang="en-US" sz="1000">
                <a:solidFill>
                  <a:srgbClr val="000000"/>
                </a:solidFill>
                <a:latin typeface="Verdana" charset="0"/>
                <a:ea typeface="ＭＳ Ｐゴシック" charset="0"/>
              </a:rPr>
              <a:t>EECS 370:  Introduction to</a:t>
            </a:r>
          </a:p>
          <a:p>
            <a:pPr>
              <a:defRPr/>
            </a:pPr>
            <a:r>
              <a:rPr lang="en-US" sz="1000">
                <a:solidFill>
                  <a:srgbClr val="000000"/>
                </a:solidFill>
                <a:latin typeface="Verdana" charset="0"/>
                <a:ea typeface="ＭＳ Ｐゴシック" charset="0"/>
              </a:rPr>
              <a:t>Computer Organization</a:t>
            </a:r>
          </a:p>
          <a:p>
            <a:pPr>
              <a:defRPr/>
            </a:pPr>
            <a:endParaRPr lang="en-US" dirty="0"/>
          </a:p>
        </p:txBody>
      </p:sp>
    </p:spTree>
    <p:extLst>
      <p:ext uri="{BB962C8B-B14F-4D97-AF65-F5344CB8AC3E}">
        <p14:creationId xmlns:p14="http://schemas.microsoft.com/office/powerpoint/2010/main" val="1193499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Questions to ask about a cache</a:t>
            </a:r>
          </a:p>
        </p:txBody>
      </p:sp>
      <p:sp>
        <p:nvSpPr>
          <p:cNvPr id="21508" name="Rectangle 3"/>
          <p:cNvSpPr>
            <a:spLocks noGrp="1" noChangeArrowheads="1"/>
          </p:cNvSpPr>
          <p:nvPr>
            <p:ph type="body" idx="1"/>
          </p:nvPr>
        </p:nvSpPr>
        <p:spPr>
          <a:solidFill>
            <a:srgbClr val="FFFFFF"/>
          </a:solidFill>
        </p:spPr>
        <p:txBody>
          <a:bodyPr/>
          <a:lstStyle/>
          <a:p>
            <a:pPr eaLnBrk="1" hangingPunct="1">
              <a:buClr>
                <a:schemeClr val="tx1"/>
              </a:buClr>
            </a:pPr>
            <a:r>
              <a:rPr lang="en-US"/>
              <a:t>What is the block size?</a:t>
            </a:r>
          </a:p>
          <a:p>
            <a:pPr eaLnBrk="1" hangingPunct="1">
              <a:buClr>
                <a:schemeClr val="tx1"/>
              </a:buClr>
            </a:pPr>
            <a:r>
              <a:rPr lang="en-US"/>
              <a:t>How many lines?</a:t>
            </a:r>
          </a:p>
          <a:p>
            <a:pPr eaLnBrk="1" hangingPunct="1">
              <a:buClr>
                <a:schemeClr val="tx1"/>
              </a:buClr>
            </a:pPr>
            <a:r>
              <a:rPr lang="en-US"/>
              <a:t>How many bytes of data storage?</a:t>
            </a:r>
          </a:p>
          <a:p>
            <a:pPr eaLnBrk="1" hangingPunct="1">
              <a:buClr>
                <a:schemeClr val="tx1"/>
              </a:buClr>
            </a:pPr>
            <a:r>
              <a:rPr lang="en-US"/>
              <a:t>How much overhead storage?</a:t>
            </a:r>
          </a:p>
          <a:p>
            <a:pPr eaLnBrk="1" hangingPunct="1">
              <a:buClr>
                <a:schemeClr val="tx1"/>
              </a:buClr>
            </a:pPr>
            <a:r>
              <a:rPr lang="en-US"/>
              <a:t>What is the hit rate?</a:t>
            </a:r>
          </a:p>
          <a:p>
            <a:pPr eaLnBrk="1" hangingPunct="1">
              <a:buClr>
                <a:schemeClr val="tx1"/>
              </a:buClr>
            </a:pPr>
            <a:r>
              <a:rPr lang="en-US"/>
              <a:t>What is the latency of an access?</a:t>
            </a:r>
          </a:p>
          <a:p>
            <a:pPr eaLnBrk="1" hangingPunct="1">
              <a:buClr>
                <a:schemeClr val="tx1"/>
              </a:buClr>
            </a:pPr>
            <a:r>
              <a:rPr lang="en-US"/>
              <a:t>What is the replacement policy ? </a:t>
            </a:r>
          </a:p>
          <a:p>
            <a:pPr lvl="1" eaLnBrk="1" hangingPunct="1">
              <a:buClr>
                <a:schemeClr val="tx1"/>
              </a:buClr>
            </a:pPr>
            <a:r>
              <a:rPr lang="en-US" sz="2400"/>
              <a:t>LRU? LFU? FIFO? Random?</a:t>
            </a:r>
          </a:p>
        </p:txBody>
      </p:sp>
      <p:sp>
        <p:nvSpPr>
          <p:cNvPr id="6" name="Slide Number Placeholder 5"/>
          <p:cNvSpPr>
            <a:spLocks noGrp="1"/>
          </p:cNvSpPr>
          <p:nvPr>
            <p:ph type="sldNum" sz="quarter" idx="11"/>
          </p:nvPr>
        </p:nvSpPr>
        <p:spPr/>
        <p:txBody>
          <a:bodyPr/>
          <a:lstStyle/>
          <a:p>
            <a:pPr>
              <a:defRPr/>
            </a:pPr>
            <a:fld id="{B075F0BA-6AA1-411D-915A-D17ADD08CD13}" type="slidenum">
              <a:rPr lang="en-US" smtClean="0"/>
              <a:pPr>
                <a:defRPr/>
              </a:pPr>
              <a:t>20</a:t>
            </a:fld>
            <a:endParaRPr lang="en-US" dirty="0"/>
          </a:p>
        </p:txBody>
      </p:sp>
      <p:sp>
        <p:nvSpPr>
          <p:cNvPr id="2" name="Footer Placeholder 1"/>
          <p:cNvSpPr>
            <a:spLocks noGrp="1"/>
          </p:cNvSpPr>
          <p:nvPr>
            <p:ph type="ftr" sz="quarter" idx="10"/>
          </p:nvPr>
        </p:nvSpPr>
        <p:spPr/>
        <p:txBody>
          <a:bodyPr/>
          <a:lstStyle/>
          <a:p>
            <a:pPr>
              <a:defRPr/>
            </a:pPr>
            <a:r>
              <a:rPr lang="en-US" sz="1000">
                <a:solidFill>
                  <a:srgbClr val="000000"/>
                </a:solidFill>
                <a:latin typeface="Verdana" charset="0"/>
                <a:ea typeface="ＭＳ Ｐゴシック" charset="0"/>
              </a:rPr>
              <a:t>EECS 370:  Introduction to</a:t>
            </a:r>
          </a:p>
          <a:p>
            <a:pPr>
              <a:defRPr/>
            </a:pPr>
            <a:r>
              <a:rPr lang="en-US" sz="1000">
                <a:solidFill>
                  <a:srgbClr val="000000"/>
                </a:solidFill>
                <a:latin typeface="Verdana" charset="0"/>
                <a:ea typeface="ＭＳ Ｐゴシック" charset="0"/>
              </a:rPr>
              <a:t>Computer Organization</a:t>
            </a:r>
          </a:p>
          <a:p>
            <a:pPr>
              <a:defRPr/>
            </a:pPr>
            <a:endParaRPr lang="en-US" dirty="0"/>
          </a:p>
        </p:txBody>
      </p:sp>
    </p:spTree>
    <p:extLst>
      <p:ext uri="{BB962C8B-B14F-4D97-AF65-F5344CB8AC3E}">
        <p14:creationId xmlns:p14="http://schemas.microsoft.com/office/powerpoint/2010/main" val="163705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Cache Organization</a:t>
            </a:r>
          </a:p>
        </p:txBody>
      </p:sp>
      <p:sp>
        <p:nvSpPr>
          <p:cNvPr id="3" name="Content Placeholder 2"/>
          <p:cNvSpPr>
            <a:spLocks noGrp="1"/>
          </p:cNvSpPr>
          <p:nvPr>
            <p:ph idx="1"/>
          </p:nvPr>
        </p:nvSpPr>
        <p:spPr>
          <a:xfrm>
            <a:off x="566738" y="1004887"/>
            <a:ext cx="8577262" cy="5414964"/>
          </a:xfrm>
        </p:spPr>
        <p:txBody>
          <a:bodyPr anchor="t"/>
          <a:lstStyle/>
          <a:p>
            <a:r>
              <a:rPr lang="en-US" sz="2400" dirty="0"/>
              <a:t>Capture spatial locality (for performance)</a:t>
            </a:r>
          </a:p>
          <a:p>
            <a:r>
              <a:rPr lang="en-US" sz="2400" dirty="0"/>
              <a:t>Reduce tag overhead (chip area is expensive)</a:t>
            </a:r>
          </a:p>
          <a:p>
            <a:r>
              <a:rPr lang="en-US" sz="2400" dirty="0"/>
              <a:t>Example: 16-bit system =&gt; All addresses are 16-bit long</a:t>
            </a:r>
          </a:p>
          <a:p>
            <a:endParaRPr lang="en-US" dirty="0"/>
          </a:p>
          <a:p>
            <a:endParaRPr lang="en-US" dirty="0"/>
          </a:p>
          <a:p>
            <a:endParaRPr lang="en-US" dirty="0"/>
          </a:p>
          <a:p>
            <a:endParaRPr lang="en-US" dirty="0"/>
          </a:p>
          <a:p>
            <a:endParaRPr lang="en-US" dirty="0"/>
          </a:p>
          <a:p>
            <a:endParaRPr lang="en-US" dirty="0"/>
          </a:p>
          <a:p>
            <a:endParaRPr lang="en-US" sz="1000" dirty="0"/>
          </a:p>
          <a:p>
            <a:r>
              <a:rPr lang="en-US" sz="2600" dirty="0"/>
              <a:t>Do not store block offset in the cache line</a:t>
            </a:r>
          </a:p>
          <a:p>
            <a:pPr lvl="1"/>
            <a:r>
              <a:rPr lang="en-US" sz="2200" dirty="0"/>
              <a:t>Determine byte to be read/written from the address directly</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21</a:t>
            </a:fld>
            <a:endParaRPr lang="en-US" dirty="0">
              <a:solidFill>
                <a:srgbClr val="000000"/>
              </a:solidFill>
              <a:cs typeface="Arial"/>
            </a:endParaRPr>
          </a:p>
        </p:txBody>
      </p:sp>
      <p:grpSp>
        <p:nvGrpSpPr>
          <p:cNvPr id="18" name="Group 17"/>
          <p:cNvGrpSpPr/>
          <p:nvPr/>
        </p:nvGrpSpPr>
        <p:grpSpPr>
          <a:xfrm>
            <a:off x="566738" y="4186535"/>
            <a:ext cx="7959725" cy="1299865"/>
            <a:chOff x="574675" y="4267200"/>
            <a:chExt cx="7959725" cy="1299865"/>
          </a:xfrm>
        </p:grpSpPr>
        <p:sp>
          <p:nvSpPr>
            <p:cNvPr id="8" name="Rounded Rectangle 7"/>
            <p:cNvSpPr/>
            <p:nvPr/>
          </p:nvSpPr>
          <p:spPr bwMode="auto">
            <a:xfrm>
              <a:off x="574675" y="4267200"/>
              <a:ext cx="492125" cy="685800"/>
            </a:xfrm>
            <a:prstGeom prst="roundRect">
              <a:avLst/>
            </a:prstGeom>
            <a:solidFill>
              <a:srgbClr val="7CD5F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3200" b="1" dirty="0">
                  <a:solidFill>
                    <a:srgbClr val="000000"/>
                  </a:solidFill>
                  <a:latin typeface="Calibri" charset="0"/>
                  <a:ea typeface="Calibri" charset="0"/>
                  <a:cs typeface="Calibri" charset="0"/>
                </a:rPr>
                <a:t>V</a:t>
              </a:r>
            </a:p>
          </p:txBody>
        </p:sp>
        <p:sp>
          <p:nvSpPr>
            <p:cNvPr id="9" name="Rounded Rectangle 8"/>
            <p:cNvSpPr/>
            <p:nvPr/>
          </p:nvSpPr>
          <p:spPr bwMode="auto">
            <a:xfrm>
              <a:off x="1074737" y="4267200"/>
              <a:ext cx="492125" cy="685800"/>
            </a:xfrm>
            <a:prstGeom prst="roundRect">
              <a:avLst/>
            </a:prstGeom>
            <a:solidFill>
              <a:srgbClr val="7CD5F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3200" b="1" dirty="0">
                  <a:solidFill>
                    <a:srgbClr val="000000"/>
                  </a:solidFill>
                  <a:latin typeface="Calibri" charset="0"/>
                  <a:ea typeface="Calibri" charset="0"/>
                  <a:cs typeface="Calibri" charset="0"/>
                </a:rPr>
                <a:t>D</a:t>
              </a:r>
            </a:p>
          </p:txBody>
        </p:sp>
        <p:sp>
          <p:nvSpPr>
            <p:cNvPr id="10" name="Rounded Rectangle 9"/>
            <p:cNvSpPr/>
            <p:nvPr/>
          </p:nvSpPr>
          <p:spPr bwMode="auto">
            <a:xfrm>
              <a:off x="1574798" y="4267200"/>
              <a:ext cx="1092201" cy="685800"/>
            </a:xfrm>
            <a:prstGeom prst="roundRect">
              <a:avLst/>
            </a:prstGeom>
            <a:solidFill>
              <a:srgbClr val="7CD5F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3200" b="1" dirty="0">
                  <a:solidFill>
                    <a:srgbClr val="000000"/>
                  </a:solidFill>
                  <a:latin typeface="Calibri" charset="0"/>
                  <a:ea typeface="Calibri" charset="0"/>
                  <a:cs typeface="Calibri" charset="0"/>
                </a:rPr>
                <a:t>LRU</a:t>
              </a:r>
            </a:p>
          </p:txBody>
        </p:sp>
        <p:sp>
          <p:nvSpPr>
            <p:cNvPr id="11" name="Rounded Rectangle 10"/>
            <p:cNvSpPr/>
            <p:nvPr/>
          </p:nvSpPr>
          <p:spPr bwMode="auto">
            <a:xfrm>
              <a:off x="2674935" y="4267200"/>
              <a:ext cx="2159004" cy="685800"/>
            </a:xfrm>
            <a:prstGeom prst="roundRect">
              <a:avLst/>
            </a:prstGeom>
            <a:solidFill>
              <a:srgbClr val="7CD5F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3200" b="1" dirty="0">
                  <a:solidFill>
                    <a:srgbClr val="000000"/>
                  </a:solidFill>
                  <a:latin typeface="Calibri" charset="0"/>
                  <a:ea typeface="Calibri" charset="0"/>
                  <a:cs typeface="Calibri" charset="0"/>
                </a:rPr>
                <a:t>Tag</a:t>
              </a:r>
            </a:p>
          </p:txBody>
        </p:sp>
        <p:sp>
          <p:nvSpPr>
            <p:cNvPr id="12" name="Rounded Rectangle 11"/>
            <p:cNvSpPr/>
            <p:nvPr/>
          </p:nvSpPr>
          <p:spPr bwMode="auto">
            <a:xfrm>
              <a:off x="4833368" y="4267200"/>
              <a:ext cx="3701032" cy="685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3200" b="1" dirty="0">
                  <a:solidFill>
                    <a:srgbClr val="000000"/>
                  </a:solidFill>
                  <a:latin typeface="Calibri" charset="0"/>
                  <a:ea typeface="Calibri" charset="0"/>
                  <a:cs typeface="Calibri" charset="0"/>
                </a:rPr>
                <a:t>Data block </a:t>
              </a:r>
              <a:r>
                <a:rPr lang="en-US" sz="2200" b="1" dirty="0">
                  <a:solidFill>
                    <a:srgbClr val="000000"/>
                  </a:solidFill>
                  <a:latin typeface="Calibri" charset="0"/>
                  <a:ea typeface="Calibri" charset="0"/>
                  <a:cs typeface="Calibri" charset="0"/>
                </a:rPr>
                <a:t>(bytes)</a:t>
              </a:r>
            </a:p>
          </p:txBody>
        </p:sp>
        <p:sp>
          <p:nvSpPr>
            <p:cNvPr id="14" name="Left Brace 13"/>
            <p:cNvSpPr/>
            <p:nvPr/>
          </p:nvSpPr>
          <p:spPr bwMode="auto">
            <a:xfrm rot="16200000">
              <a:off x="4387851" y="1139826"/>
              <a:ext cx="333374" cy="7959723"/>
            </a:xfrm>
            <a:prstGeom prst="leftBrace">
              <a:avLst>
                <a:gd name="adj1" fmla="val 46329"/>
                <a:gd name="adj2" fmla="val 50647"/>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solidFill>
                  <a:srgbClr val="000000"/>
                </a:solidFill>
                <a:latin typeface="Times New Roman" pitchFamily="18" charset="0"/>
              </a:endParaRPr>
            </a:p>
          </p:txBody>
        </p:sp>
        <p:sp>
          <p:nvSpPr>
            <p:cNvPr id="15" name="TextBox 14"/>
            <p:cNvSpPr txBox="1"/>
            <p:nvPr/>
          </p:nvSpPr>
          <p:spPr>
            <a:xfrm>
              <a:off x="3352800" y="5105400"/>
              <a:ext cx="3364932" cy="461665"/>
            </a:xfrm>
            <a:prstGeom prst="rect">
              <a:avLst/>
            </a:prstGeom>
            <a:noFill/>
          </p:spPr>
          <p:txBody>
            <a:bodyPr wrap="square" rtlCol="0">
              <a:spAutoFit/>
            </a:bodyPr>
            <a:lstStyle/>
            <a:p>
              <a:r>
                <a:rPr lang="en-US" dirty="0">
                  <a:solidFill>
                    <a:srgbClr val="000000"/>
                  </a:solidFill>
                  <a:latin typeface="Calibri" charset="0"/>
                  <a:ea typeface="Calibri" charset="0"/>
                  <a:cs typeface="Calibri" charset="0"/>
                </a:rPr>
                <a:t>Contents of a Cache line</a:t>
              </a:r>
            </a:p>
          </p:txBody>
        </p:sp>
      </p:grpSp>
      <p:grpSp>
        <p:nvGrpSpPr>
          <p:cNvPr id="23" name="Group 22"/>
          <p:cNvGrpSpPr/>
          <p:nvPr/>
        </p:nvGrpSpPr>
        <p:grpSpPr>
          <a:xfrm>
            <a:off x="2643186" y="2362200"/>
            <a:ext cx="3467107" cy="1528465"/>
            <a:chOff x="2438400" y="4724400"/>
            <a:chExt cx="3467107" cy="1528465"/>
          </a:xfrm>
        </p:grpSpPr>
        <p:sp>
          <p:nvSpPr>
            <p:cNvPr id="16" name="Rounded Rectangle 15"/>
            <p:cNvSpPr/>
            <p:nvPr/>
          </p:nvSpPr>
          <p:spPr bwMode="auto">
            <a:xfrm>
              <a:off x="2667000" y="4724400"/>
              <a:ext cx="2159004" cy="685800"/>
            </a:xfrm>
            <a:prstGeom prst="roundRect">
              <a:avLst/>
            </a:prstGeom>
            <a:solidFill>
              <a:srgbClr val="7CD5F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3200" b="1" dirty="0">
                  <a:solidFill>
                    <a:srgbClr val="000000"/>
                  </a:solidFill>
                  <a:latin typeface="Calibri" charset="0"/>
                  <a:ea typeface="Calibri" charset="0"/>
                  <a:cs typeface="Calibri" charset="0"/>
                </a:rPr>
                <a:t>Tag</a:t>
              </a:r>
            </a:p>
          </p:txBody>
        </p:sp>
        <p:sp>
          <p:nvSpPr>
            <p:cNvPr id="17" name="Rounded Rectangle 16"/>
            <p:cNvSpPr/>
            <p:nvPr/>
          </p:nvSpPr>
          <p:spPr bwMode="auto">
            <a:xfrm>
              <a:off x="4826004" y="4724400"/>
              <a:ext cx="990601" cy="685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b="1" dirty="0">
                  <a:solidFill>
                    <a:srgbClr val="000000"/>
                  </a:solidFill>
                  <a:latin typeface="Calibri" charset="0"/>
                  <a:ea typeface="Calibri" charset="0"/>
                  <a:cs typeface="Calibri" charset="0"/>
                </a:rPr>
                <a:t>Block </a:t>
              </a:r>
            </a:p>
            <a:p>
              <a:pPr algn="ctr"/>
              <a:r>
                <a:rPr lang="en-US" b="1" dirty="0">
                  <a:solidFill>
                    <a:srgbClr val="000000"/>
                  </a:solidFill>
                  <a:latin typeface="Calibri" charset="0"/>
                  <a:ea typeface="Calibri" charset="0"/>
                  <a:cs typeface="Calibri" charset="0"/>
                </a:rPr>
                <a:t>Offset</a:t>
              </a:r>
            </a:p>
          </p:txBody>
        </p:sp>
        <p:sp>
          <p:nvSpPr>
            <p:cNvPr id="19" name="Left Brace 18"/>
            <p:cNvSpPr/>
            <p:nvPr/>
          </p:nvSpPr>
          <p:spPr bwMode="auto">
            <a:xfrm rot="16200000">
              <a:off x="4115448" y="4166242"/>
              <a:ext cx="252709" cy="3149605"/>
            </a:xfrm>
            <a:prstGeom prst="leftBrace">
              <a:avLst>
                <a:gd name="adj1" fmla="val 46329"/>
                <a:gd name="adj2" fmla="val 50647"/>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a:solidFill>
                  <a:srgbClr val="000000"/>
                </a:solidFill>
                <a:latin typeface="Times New Roman" pitchFamily="18" charset="0"/>
              </a:endParaRPr>
            </a:p>
          </p:txBody>
        </p:sp>
        <p:sp>
          <p:nvSpPr>
            <p:cNvPr id="20" name="TextBox 19"/>
            <p:cNvSpPr txBox="1"/>
            <p:nvPr/>
          </p:nvSpPr>
          <p:spPr>
            <a:xfrm>
              <a:off x="3746502" y="5791200"/>
              <a:ext cx="1260477" cy="461665"/>
            </a:xfrm>
            <a:prstGeom prst="rect">
              <a:avLst/>
            </a:prstGeom>
            <a:noFill/>
          </p:spPr>
          <p:txBody>
            <a:bodyPr wrap="square" rtlCol="0">
              <a:spAutoFit/>
            </a:bodyPr>
            <a:lstStyle/>
            <a:p>
              <a:r>
                <a:rPr lang="en-US" dirty="0">
                  <a:solidFill>
                    <a:srgbClr val="000000"/>
                  </a:solidFill>
                  <a:latin typeface="Calibri" charset="0"/>
                  <a:ea typeface="Calibri" charset="0"/>
                  <a:cs typeface="Calibri" charset="0"/>
                </a:rPr>
                <a:t>Address</a:t>
              </a:r>
            </a:p>
          </p:txBody>
        </p:sp>
        <p:sp>
          <p:nvSpPr>
            <p:cNvPr id="21" name="TextBox 20"/>
            <p:cNvSpPr txBox="1"/>
            <p:nvPr/>
          </p:nvSpPr>
          <p:spPr>
            <a:xfrm>
              <a:off x="5626112" y="5319709"/>
              <a:ext cx="279395" cy="461665"/>
            </a:xfrm>
            <a:prstGeom prst="rect">
              <a:avLst/>
            </a:prstGeom>
            <a:noFill/>
          </p:spPr>
          <p:txBody>
            <a:bodyPr wrap="square" rtlCol="0">
              <a:spAutoFit/>
            </a:bodyPr>
            <a:lstStyle/>
            <a:p>
              <a:r>
                <a:rPr lang="en-US" dirty="0">
                  <a:solidFill>
                    <a:srgbClr val="000000"/>
                  </a:solidFill>
                  <a:latin typeface="Calibri" charset="0"/>
                  <a:ea typeface="Calibri" charset="0"/>
                  <a:cs typeface="Calibri" charset="0"/>
                </a:rPr>
                <a:t>0</a:t>
              </a:r>
            </a:p>
          </p:txBody>
        </p:sp>
        <p:sp>
          <p:nvSpPr>
            <p:cNvPr id="22" name="TextBox 21"/>
            <p:cNvSpPr txBox="1"/>
            <p:nvPr/>
          </p:nvSpPr>
          <p:spPr>
            <a:xfrm>
              <a:off x="2438400" y="5334000"/>
              <a:ext cx="520699" cy="461665"/>
            </a:xfrm>
            <a:prstGeom prst="rect">
              <a:avLst/>
            </a:prstGeom>
            <a:noFill/>
          </p:spPr>
          <p:txBody>
            <a:bodyPr wrap="square" rtlCol="0">
              <a:spAutoFit/>
            </a:bodyPr>
            <a:lstStyle/>
            <a:p>
              <a:r>
                <a:rPr lang="en-US" dirty="0">
                  <a:solidFill>
                    <a:srgbClr val="000000"/>
                  </a:solidFill>
                  <a:latin typeface="Calibri" charset="0"/>
                  <a:ea typeface="Calibri" charset="0"/>
                  <a:cs typeface="Calibri" charset="0"/>
                </a:rPr>
                <a:t>15</a:t>
              </a:r>
            </a:p>
          </p:txBody>
        </p:sp>
      </p:grpSp>
    </p:spTree>
    <p:extLst>
      <p:ext uri="{BB962C8B-B14F-4D97-AF65-F5344CB8AC3E}">
        <p14:creationId xmlns:p14="http://schemas.microsoft.com/office/powerpoint/2010/main" val="428209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Writes</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22</a:t>
            </a:fld>
            <a:endParaRPr lang="en-US" dirty="0">
              <a:solidFill>
                <a:srgbClr val="000000"/>
              </a:solidFil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628305509"/>
              </p:ext>
            </p:extLst>
          </p:nvPr>
        </p:nvGraphicFramePr>
        <p:xfrm>
          <a:off x="609600" y="3657600"/>
          <a:ext cx="8305800" cy="2296160"/>
        </p:xfrm>
        <a:graphic>
          <a:graphicData uri="http://schemas.openxmlformats.org/drawingml/2006/table">
            <a:tbl>
              <a:tblPr firstRow="1" bandRow="1">
                <a:tableStyleId>{72833802-FEF1-4C79-8D5D-14CF1EAF98D9}</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370840">
                <a:tc>
                  <a:txBody>
                    <a:bodyPr/>
                    <a:lstStyle/>
                    <a:p>
                      <a:r>
                        <a:rPr lang="en-US" dirty="0"/>
                        <a:t>Store w </a:t>
                      </a:r>
                      <a:r>
                        <a:rPr lang="en-US" dirty="0">
                          <a:solidFill>
                            <a:schemeClr val="tx1"/>
                          </a:solidFill>
                        </a:rPr>
                        <a:t>Allocate</a:t>
                      </a:r>
                    </a:p>
                  </a:txBody>
                  <a:tcPr/>
                </a:tc>
                <a:tc>
                  <a:txBody>
                    <a:bodyPr/>
                    <a:lstStyle/>
                    <a:p>
                      <a:r>
                        <a:rPr lang="en-US" dirty="0"/>
                        <a:t>Write-Back </a:t>
                      </a:r>
                    </a:p>
                  </a:txBody>
                  <a:tcPr/>
                </a:tc>
                <a:tc>
                  <a:txBody>
                    <a:bodyPr/>
                    <a:lstStyle/>
                    <a:p>
                      <a:r>
                        <a:rPr lang="en-US" dirty="0"/>
                        <a:t>Write-Through</a:t>
                      </a:r>
                    </a:p>
                  </a:txBody>
                  <a:tcPr/>
                </a:tc>
                <a:extLst>
                  <a:ext uri="{0D108BD9-81ED-4DB2-BD59-A6C34878D82A}">
                    <a16:rowId xmlns:a16="http://schemas.microsoft.com/office/drawing/2014/main" val="10000"/>
                  </a:ext>
                </a:extLst>
              </a:tr>
              <a:tr h="370840">
                <a:tc>
                  <a:txBody>
                    <a:bodyPr/>
                    <a:lstStyle/>
                    <a:p>
                      <a:r>
                        <a:rPr lang="en-US" dirty="0"/>
                        <a:t>Hit?</a:t>
                      </a:r>
                    </a:p>
                  </a:txBody>
                  <a:tcPr/>
                </a:tc>
                <a:tc>
                  <a:txBody>
                    <a:bodyPr/>
                    <a:lstStyle/>
                    <a:p>
                      <a:r>
                        <a:rPr lang="en-US" dirty="0"/>
                        <a:t>Write </a:t>
                      </a:r>
                      <a:r>
                        <a:rPr lang="en-US" baseline="0" dirty="0"/>
                        <a:t>Cache</a:t>
                      </a:r>
                      <a:endParaRPr lang="en-US" dirty="0"/>
                    </a:p>
                  </a:txBody>
                  <a:tcPr/>
                </a:tc>
                <a:tc>
                  <a:txBody>
                    <a:bodyPr/>
                    <a:lstStyle/>
                    <a:p>
                      <a:r>
                        <a:rPr lang="en-US" dirty="0"/>
                        <a:t>Write to Cache </a:t>
                      </a:r>
                      <a:r>
                        <a:rPr lang="en-US" b="1" dirty="0">
                          <a:solidFill>
                            <a:srgbClr val="0000FF"/>
                          </a:solidFill>
                        </a:rPr>
                        <a:t>+ Memory</a:t>
                      </a:r>
                    </a:p>
                  </a:txBody>
                  <a:tcPr/>
                </a:tc>
                <a:extLst>
                  <a:ext uri="{0D108BD9-81ED-4DB2-BD59-A6C34878D82A}">
                    <a16:rowId xmlns:a16="http://schemas.microsoft.com/office/drawing/2014/main" val="10001"/>
                  </a:ext>
                </a:extLst>
              </a:tr>
              <a:tr h="370840">
                <a:tc>
                  <a:txBody>
                    <a:bodyPr/>
                    <a:lstStyle/>
                    <a:p>
                      <a:r>
                        <a:rPr lang="en-US" dirty="0"/>
                        <a:t>Miss?</a:t>
                      </a:r>
                    </a:p>
                  </a:txBody>
                  <a:tcPr/>
                </a:tc>
                <a:tc>
                  <a:txBody>
                    <a:bodyPr/>
                    <a:lstStyle/>
                    <a:p>
                      <a:r>
                        <a:rPr lang="en-US" dirty="0"/>
                        <a:t>Read from Memory to Cache, </a:t>
                      </a:r>
                    </a:p>
                    <a:p>
                      <a:r>
                        <a:rPr lang="en-US" dirty="0"/>
                        <a:t>Allocate</a:t>
                      </a:r>
                      <a:r>
                        <a:rPr lang="en-US" baseline="0" dirty="0"/>
                        <a:t> to LRU block</a:t>
                      </a:r>
                      <a:endParaRPr lang="en-US" dirty="0"/>
                    </a:p>
                    <a:p>
                      <a:r>
                        <a:rPr lang="en-US" dirty="0"/>
                        <a:t>Write to </a:t>
                      </a:r>
                      <a:r>
                        <a:rPr lang="en-US" baseline="0" dirty="0"/>
                        <a:t>Cache </a:t>
                      </a:r>
                      <a:endParaRPr lang="en-US" dirty="0"/>
                    </a:p>
                  </a:txBody>
                  <a:tcPr/>
                </a:tc>
                <a:tc>
                  <a:txBody>
                    <a:bodyPr/>
                    <a:lstStyle/>
                    <a:p>
                      <a:r>
                        <a:rPr lang="en-US" dirty="0"/>
                        <a:t>Read from Memory to Cache,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Allocate</a:t>
                      </a:r>
                      <a:r>
                        <a:rPr lang="en-US" baseline="0" dirty="0"/>
                        <a:t> to LRU block</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Write to Cache </a:t>
                      </a:r>
                      <a:r>
                        <a:rPr lang="en-US" b="1" dirty="0">
                          <a:solidFill>
                            <a:srgbClr val="0000FF"/>
                          </a:solidFill>
                        </a:rPr>
                        <a:t>+ Memory</a:t>
                      </a:r>
                    </a:p>
                  </a:txBody>
                  <a:tcPr/>
                </a:tc>
                <a:extLst>
                  <a:ext uri="{0D108BD9-81ED-4DB2-BD59-A6C34878D82A}">
                    <a16:rowId xmlns:a16="http://schemas.microsoft.com/office/drawing/2014/main" val="10002"/>
                  </a:ext>
                </a:extLst>
              </a:tr>
              <a:tr h="370840">
                <a:tc>
                  <a:txBody>
                    <a:bodyPr/>
                    <a:lstStyle/>
                    <a:p>
                      <a:r>
                        <a:rPr lang="en-US" dirty="0"/>
                        <a:t>Replace</a:t>
                      </a:r>
                      <a:r>
                        <a:rPr lang="en-US" baseline="0" dirty="0"/>
                        <a:t> block</a:t>
                      </a:r>
                      <a:r>
                        <a:rPr lang="en-US" dirty="0"/>
                        <a:t>?</a:t>
                      </a:r>
                    </a:p>
                  </a:txBody>
                  <a:tcPr/>
                </a:tc>
                <a:tc>
                  <a:txBody>
                    <a:bodyPr/>
                    <a:lstStyle/>
                    <a:p>
                      <a:r>
                        <a:rPr lang="en-US" dirty="0"/>
                        <a:t>If evicted block is dirty</a:t>
                      </a:r>
                      <a:r>
                        <a:rPr lang="en-US" baseline="0" dirty="0"/>
                        <a:t>, </a:t>
                      </a:r>
                    </a:p>
                    <a:p>
                      <a:r>
                        <a:rPr lang="en-US" baseline="0" dirty="0"/>
                        <a:t>write to Memory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Do Nothing</a:t>
                      </a: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46137041"/>
              </p:ext>
            </p:extLst>
          </p:nvPr>
        </p:nvGraphicFramePr>
        <p:xfrm>
          <a:off x="609600" y="1447800"/>
          <a:ext cx="8305800" cy="1752600"/>
        </p:xfrm>
        <a:graphic>
          <a:graphicData uri="http://schemas.openxmlformats.org/drawingml/2006/table">
            <a:tbl>
              <a:tblPr firstRow="1" bandRow="1">
                <a:tableStyleId>{72833802-FEF1-4C79-8D5D-14CF1EAF98D9}</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370840">
                <a:tc>
                  <a:txBody>
                    <a:bodyPr/>
                    <a:lstStyle/>
                    <a:p>
                      <a:r>
                        <a:rPr lang="en-US" dirty="0"/>
                        <a:t>Store w </a:t>
                      </a:r>
                      <a:r>
                        <a:rPr lang="en-US" dirty="0">
                          <a:solidFill>
                            <a:srgbClr val="000000"/>
                          </a:solidFill>
                        </a:rPr>
                        <a:t>No Allocate</a:t>
                      </a:r>
                    </a:p>
                  </a:txBody>
                  <a:tcPr/>
                </a:tc>
                <a:tc>
                  <a:txBody>
                    <a:bodyPr/>
                    <a:lstStyle/>
                    <a:p>
                      <a:r>
                        <a:rPr lang="en-US" dirty="0"/>
                        <a:t>Write-Back </a:t>
                      </a:r>
                    </a:p>
                  </a:txBody>
                  <a:tcPr/>
                </a:tc>
                <a:tc>
                  <a:txBody>
                    <a:bodyPr/>
                    <a:lstStyle/>
                    <a:p>
                      <a:r>
                        <a:rPr lang="en-US" dirty="0"/>
                        <a:t>Write-Through</a:t>
                      </a:r>
                    </a:p>
                  </a:txBody>
                  <a:tcPr/>
                </a:tc>
                <a:extLst>
                  <a:ext uri="{0D108BD9-81ED-4DB2-BD59-A6C34878D82A}">
                    <a16:rowId xmlns:a16="http://schemas.microsoft.com/office/drawing/2014/main" val="10000"/>
                  </a:ext>
                </a:extLst>
              </a:tr>
              <a:tr h="370840">
                <a:tc>
                  <a:txBody>
                    <a:bodyPr/>
                    <a:lstStyle/>
                    <a:p>
                      <a:r>
                        <a:rPr lang="en-US" dirty="0"/>
                        <a:t>Hit?</a:t>
                      </a:r>
                    </a:p>
                  </a:txBody>
                  <a:tcPr/>
                </a:tc>
                <a:tc>
                  <a:txBody>
                    <a:bodyPr/>
                    <a:lstStyle/>
                    <a:p>
                      <a:r>
                        <a:rPr lang="en-US" dirty="0"/>
                        <a:t>Write </a:t>
                      </a:r>
                      <a:r>
                        <a:rPr lang="en-US" baseline="0" dirty="0"/>
                        <a:t>Cache</a:t>
                      </a:r>
                      <a:endParaRPr lang="en-US" dirty="0"/>
                    </a:p>
                  </a:txBody>
                  <a:tcPr/>
                </a:tc>
                <a:tc>
                  <a:txBody>
                    <a:bodyPr/>
                    <a:lstStyle/>
                    <a:p>
                      <a:r>
                        <a:rPr lang="en-US" dirty="0"/>
                        <a:t>Write to Cache </a:t>
                      </a:r>
                      <a:r>
                        <a:rPr lang="en-US" b="1" dirty="0">
                          <a:solidFill>
                            <a:srgbClr val="0000FF"/>
                          </a:solidFill>
                        </a:rPr>
                        <a:t>+ Memory</a:t>
                      </a:r>
                    </a:p>
                  </a:txBody>
                  <a:tcPr/>
                </a:tc>
                <a:extLst>
                  <a:ext uri="{0D108BD9-81ED-4DB2-BD59-A6C34878D82A}">
                    <a16:rowId xmlns:a16="http://schemas.microsoft.com/office/drawing/2014/main" val="10001"/>
                  </a:ext>
                </a:extLst>
              </a:tr>
              <a:tr h="370840">
                <a:tc>
                  <a:txBody>
                    <a:bodyPr/>
                    <a:lstStyle/>
                    <a:p>
                      <a:r>
                        <a:rPr lang="en-US" dirty="0"/>
                        <a:t>Miss?</a:t>
                      </a:r>
                    </a:p>
                  </a:txBody>
                  <a:tcPr/>
                </a:tc>
                <a:tc>
                  <a:txBody>
                    <a:bodyPr/>
                    <a:lstStyle/>
                    <a:p>
                      <a:r>
                        <a:rPr lang="en-US" dirty="0"/>
                        <a:t>Write to</a:t>
                      </a:r>
                      <a:r>
                        <a:rPr lang="en-US" baseline="0" dirty="0"/>
                        <a:t> Memory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Write to Memory</a:t>
                      </a:r>
                    </a:p>
                  </a:txBody>
                  <a:tcPr/>
                </a:tc>
                <a:extLst>
                  <a:ext uri="{0D108BD9-81ED-4DB2-BD59-A6C34878D82A}">
                    <a16:rowId xmlns:a16="http://schemas.microsoft.com/office/drawing/2014/main" val="10002"/>
                  </a:ext>
                </a:extLst>
              </a:tr>
              <a:tr h="370840">
                <a:tc>
                  <a:txBody>
                    <a:bodyPr/>
                    <a:lstStyle/>
                    <a:p>
                      <a:r>
                        <a:rPr lang="en-US" dirty="0"/>
                        <a:t>Replace</a:t>
                      </a:r>
                      <a:r>
                        <a:rPr lang="en-US" baseline="0" dirty="0"/>
                        <a:t> block</a:t>
                      </a:r>
                      <a:r>
                        <a:rPr lang="en-US" dirty="0"/>
                        <a:t>?</a:t>
                      </a:r>
                    </a:p>
                  </a:txBody>
                  <a:tcPr/>
                </a:tc>
                <a:tc>
                  <a:txBody>
                    <a:bodyPr/>
                    <a:lstStyle/>
                    <a:p>
                      <a:r>
                        <a:rPr lang="en-US" dirty="0"/>
                        <a:t>If evicted block is dirty</a:t>
                      </a:r>
                      <a:r>
                        <a:rPr lang="en-US" baseline="0" dirty="0"/>
                        <a:t>, </a:t>
                      </a:r>
                    </a:p>
                    <a:p>
                      <a:r>
                        <a:rPr lang="en-US" baseline="0" dirty="0"/>
                        <a:t>write to Memory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Do Nothing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381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Fully-associative caches</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23</a:t>
            </a:fld>
            <a:endParaRPr lang="en-US" dirty="0">
              <a:solidFill>
                <a:srgbClr val="000000"/>
              </a:solidFill>
              <a:cs typeface="Arial"/>
            </a:endParaRPr>
          </a:p>
        </p:txBody>
      </p:sp>
      <p:sp>
        <p:nvSpPr>
          <p:cNvPr id="6" name="Rectangle 2"/>
          <p:cNvSpPr>
            <a:spLocks noChangeArrowheads="1"/>
          </p:cNvSpPr>
          <p:nvPr/>
        </p:nvSpPr>
        <p:spPr bwMode="auto">
          <a:xfrm>
            <a:off x="4219575" y="2262188"/>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7" name="Rectangle 3"/>
          <p:cNvSpPr>
            <a:spLocks noChangeArrowheads="1"/>
          </p:cNvSpPr>
          <p:nvPr/>
        </p:nvSpPr>
        <p:spPr bwMode="auto">
          <a:xfrm>
            <a:off x="4752975" y="2262188"/>
            <a:ext cx="1066800" cy="304800"/>
          </a:xfrm>
          <a:prstGeom prst="rect">
            <a:avLst/>
          </a:prstGeom>
          <a:solidFill>
            <a:srgbClr val="FFFF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8" name="Rectangle 4"/>
          <p:cNvSpPr>
            <a:spLocks noChangeArrowheads="1"/>
          </p:cNvSpPr>
          <p:nvPr/>
        </p:nvSpPr>
        <p:spPr bwMode="auto">
          <a:xfrm>
            <a:off x="4752975" y="2566988"/>
            <a:ext cx="1066800" cy="304800"/>
          </a:xfrm>
          <a:prstGeom prst="rect">
            <a:avLst/>
          </a:prstGeom>
          <a:solidFill>
            <a:srgbClr val="FFFF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9" name="Text Box 5"/>
          <p:cNvSpPr txBox="1">
            <a:spLocks noChangeArrowheads="1"/>
          </p:cNvSpPr>
          <p:nvPr/>
        </p:nvSpPr>
        <p:spPr bwMode="auto">
          <a:xfrm>
            <a:off x="3467100" y="1846263"/>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        tag   data</a:t>
            </a:r>
          </a:p>
        </p:txBody>
      </p:sp>
      <p:sp>
        <p:nvSpPr>
          <p:cNvPr id="10" name="Rectangle 6"/>
          <p:cNvSpPr>
            <a:spLocks noChangeArrowheads="1"/>
          </p:cNvSpPr>
          <p:nvPr/>
        </p:nvSpPr>
        <p:spPr bwMode="auto">
          <a:xfrm>
            <a:off x="4219575" y="2871788"/>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 name="Rectangle 7"/>
          <p:cNvSpPr>
            <a:spLocks noChangeArrowheads="1"/>
          </p:cNvSpPr>
          <p:nvPr/>
        </p:nvSpPr>
        <p:spPr bwMode="auto">
          <a:xfrm>
            <a:off x="4752975" y="2871788"/>
            <a:ext cx="1066800" cy="304800"/>
          </a:xfrm>
          <a:prstGeom prst="rect">
            <a:avLst/>
          </a:prstGeom>
          <a:solidFill>
            <a:srgbClr val="FFFF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 name="Rectangle 8"/>
          <p:cNvSpPr>
            <a:spLocks noChangeArrowheads="1"/>
          </p:cNvSpPr>
          <p:nvPr/>
        </p:nvSpPr>
        <p:spPr bwMode="auto">
          <a:xfrm>
            <a:off x="4752975" y="3176588"/>
            <a:ext cx="1066800" cy="304800"/>
          </a:xfrm>
          <a:prstGeom prst="rect">
            <a:avLst/>
          </a:prstGeom>
          <a:solidFill>
            <a:srgbClr val="FFFF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 name="Rectangle 9"/>
          <p:cNvSpPr>
            <a:spLocks noChangeArrowheads="1"/>
          </p:cNvSpPr>
          <p:nvPr/>
        </p:nvSpPr>
        <p:spPr bwMode="auto">
          <a:xfrm>
            <a:off x="1752600" y="5199063"/>
            <a:ext cx="2971800" cy="3810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tag</a:t>
            </a:r>
          </a:p>
        </p:txBody>
      </p:sp>
      <p:sp>
        <p:nvSpPr>
          <p:cNvPr id="14" name="Rectangle 10"/>
          <p:cNvSpPr>
            <a:spLocks noChangeArrowheads="1"/>
          </p:cNvSpPr>
          <p:nvPr/>
        </p:nvSpPr>
        <p:spPr bwMode="auto">
          <a:xfrm>
            <a:off x="4724400" y="5199063"/>
            <a:ext cx="1371600" cy="381000"/>
          </a:xfrm>
          <a:prstGeom prst="rect">
            <a:avLst/>
          </a:prstGeom>
          <a:solidFill>
            <a:srgbClr val="DDDDDD"/>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Calibri" pitchFamily="34" charset="0"/>
              </a:rPr>
              <a:t>block offset</a:t>
            </a:r>
          </a:p>
        </p:txBody>
      </p:sp>
      <p:sp>
        <p:nvSpPr>
          <p:cNvPr id="15" name="Text Box 11"/>
          <p:cNvSpPr txBox="1">
            <a:spLocks noChangeArrowheads="1"/>
          </p:cNvSpPr>
          <p:nvPr/>
        </p:nvSpPr>
        <p:spPr bwMode="auto">
          <a:xfrm>
            <a:off x="1128713" y="4630738"/>
            <a:ext cx="1290779"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Address:</a:t>
            </a:r>
          </a:p>
        </p:txBody>
      </p:sp>
      <p:sp>
        <p:nvSpPr>
          <p:cNvPr id="16" name="Rectangle 12"/>
          <p:cNvSpPr>
            <a:spLocks noChangeArrowheads="1"/>
          </p:cNvSpPr>
          <p:nvPr/>
        </p:nvSpPr>
        <p:spPr bwMode="auto">
          <a:xfrm>
            <a:off x="4219575" y="3481388"/>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 name="Rectangle 13"/>
          <p:cNvSpPr>
            <a:spLocks noChangeArrowheads="1"/>
          </p:cNvSpPr>
          <p:nvPr/>
        </p:nvSpPr>
        <p:spPr bwMode="auto">
          <a:xfrm>
            <a:off x="4752975" y="3481388"/>
            <a:ext cx="1066800" cy="304800"/>
          </a:xfrm>
          <a:prstGeom prst="rect">
            <a:avLst/>
          </a:prstGeom>
          <a:solidFill>
            <a:srgbClr val="FFFF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 name="Rectangle 14"/>
          <p:cNvSpPr>
            <a:spLocks noChangeArrowheads="1"/>
          </p:cNvSpPr>
          <p:nvPr/>
        </p:nvSpPr>
        <p:spPr bwMode="auto">
          <a:xfrm>
            <a:off x="4752975" y="3786188"/>
            <a:ext cx="1066800" cy="304800"/>
          </a:xfrm>
          <a:prstGeom prst="rect">
            <a:avLst/>
          </a:prstGeom>
          <a:solidFill>
            <a:srgbClr val="FFFF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 name="Rectangle 15"/>
          <p:cNvSpPr>
            <a:spLocks noChangeArrowheads="1"/>
          </p:cNvSpPr>
          <p:nvPr/>
        </p:nvSpPr>
        <p:spPr bwMode="auto">
          <a:xfrm>
            <a:off x="4219575" y="4090988"/>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 name="Rectangle 16"/>
          <p:cNvSpPr>
            <a:spLocks noChangeArrowheads="1"/>
          </p:cNvSpPr>
          <p:nvPr/>
        </p:nvSpPr>
        <p:spPr bwMode="auto">
          <a:xfrm>
            <a:off x="4752975" y="4090988"/>
            <a:ext cx="1066800" cy="304800"/>
          </a:xfrm>
          <a:prstGeom prst="rect">
            <a:avLst/>
          </a:prstGeom>
          <a:solidFill>
            <a:srgbClr val="FFFF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 name="Rectangle 17"/>
          <p:cNvSpPr>
            <a:spLocks noChangeArrowheads="1"/>
          </p:cNvSpPr>
          <p:nvPr/>
        </p:nvSpPr>
        <p:spPr bwMode="auto">
          <a:xfrm>
            <a:off x="4752975" y="4395788"/>
            <a:ext cx="1066800" cy="304800"/>
          </a:xfrm>
          <a:prstGeom prst="rect">
            <a:avLst/>
          </a:prstGeom>
          <a:solidFill>
            <a:srgbClr val="FFFF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2" name="Freeform 18"/>
          <p:cNvSpPr>
            <a:spLocks/>
          </p:cNvSpPr>
          <p:nvPr/>
        </p:nvSpPr>
        <p:spPr bwMode="auto">
          <a:xfrm>
            <a:off x="5410200" y="4589463"/>
            <a:ext cx="901700" cy="609600"/>
          </a:xfrm>
          <a:custGeom>
            <a:avLst/>
            <a:gdLst>
              <a:gd name="T0" fmla="*/ 0 w 568"/>
              <a:gd name="T1" fmla="*/ 0 h 384"/>
              <a:gd name="T2" fmla="*/ 568 w 568"/>
              <a:gd name="T3" fmla="*/ 384 h 384"/>
            </a:gdLst>
            <a:ahLst/>
            <a:cxnLst>
              <a:cxn ang="0">
                <a:pos x="0" y="384"/>
              </a:cxn>
              <a:cxn ang="0">
                <a:pos x="528" y="96"/>
              </a:cxn>
              <a:cxn ang="0">
                <a:pos x="240" y="0"/>
              </a:cxn>
            </a:cxnLst>
            <a:rect l="T0" t="T1" r="T2" b="T3"/>
            <a:pathLst>
              <a:path w="568" h="384">
                <a:moveTo>
                  <a:pt x="0" y="384"/>
                </a:moveTo>
                <a:cubicBezTo>
                  <a:pt x="244" y="272"/>
                  <a:pt x="488" y="160"/>
                  <a:pt x="528" y="96"/>
                </a:cubicBezTo>
                <a:cubicBezTo>
                  <a:pt x="568" y="32"/>
                  <a:pt x="288" y="16"/>
                  <a:pt x="240" y="0"/>
                </a:cubicBezTo>
              </a:path>
            </a:pathLst>
          </a:custGeom>
          <a:noFill/>
          <a:ln w="28440">
            <a:solidFill>
              <a:srgbClr val="000000"/>
            </a:solidFill>
            <a:round/>
            <a:headEnd/>
            <a:tailEnd type="triangle" w="med" len="med"/>
          </a:ln>
          <a:effectLst/>
        </p:spPr>
        <p:txBody>
          <a:bodyPr wrap="none" anchor="ctr"/>
          <a:lstStyle/>
          <a:p>
            <a:endParaRPr lang="en-US" dirty="0">
              <a:solidFill>
                <a:srgbClr val="000000"/>
              </a:solidFill>
              <a:latin typeface="Calibri" pitchFamily="34" charset="0"/>
            </a:endParaRPr>
          </a:p>
        </p:txBody>
      </p:sp>
      <p:sp>
        <p:nvSpPr>
          <p:cNvPr id="23" name="Text Box 19"/>
          <p:cNvSpPr txBox="1">
            <a:spLocks noChangeArrowheads="1"/>
          </p:cNvSpPr>
          <p:nvPr/>
        </p:nvSpPr>
        <p:spPr bwMode="auto">
          <a:xfrm>
            <a:off x="5030788" y="5614988"/>
            <a:ext cx="766762"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 bit</a:t>
            </a:r>
          </a:p>
        </p:txBody>
      </p:sp>
      <p:sp>
        <p:nvSpPr>
          <p:cNvPr id="24" name="Text Box 20"/>
          <p:cNvSpPr txBox="1">
            <a:spLocks noChangeArrowheads="1"/>
          </p:cNvSpPr>
          <p:nvPr/>
        </p:nvSpPr>
        <p:spPr bwMode="auto">
          <a:xfrm>
            <a:off x="2747963" y="5614988"/>
            <a:ext cx="884237"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 bits</a:t>
            </a:r>
          </a:p>
        </p:txBody>
      </p:sp>
      <p:sp>
        <p:nvSpPr>
          <p:cNvPr id="25" name="TextBox 24"/>
          <p:cNvSpPr txBox="1"/>
          <p:nvPr/>
        </p:nvSpPr>
        <p:spPr>
          <a:xfrm>
            <a:off x="570998" y="2046982"/>
            <a:ext cx="2713372" cy="1077218"/>
          </a:xfrm>
          <a:prstGeom prst="rect">
            <a:avLst/>
          </a:prstGeom>
          <a:noFill/>
        </p:spPr>
        <p:txBody>
          <a:bodyPr wrap="none" rtlCol="0">
            <a:spAutoFit/>
          </a:bodyPr>
          <a:lstStyle/>
          <a:p>
            <a:r>
              <a:rPr lang="en-US" sz="3200" b="1" dirty="0">
                <a:solidFill>
                  <a:srgbClr val="000000"/>
                </a:solidFill>
                <a:latin typeface="Calibri" pitchFamily="34" charset="0"/>
              </a:rPr>
              <a:t>A block can go</a:t>
            </a:r>
          </a:p>
          <a:p>
            <a:r>
              <a:rPr lang="en-US" sz="3200" b="1" dirty="0">
                <a:solidFill>
                  <a:srgbClr val="000000"/>
                </a:solidFill>
                <a:latin typeface="Calibri" pitchFamily="34" charset="0"/>
              </a:rPr>
              <a:t>to </a:t>
            </a:r>
            <a:r>
              <a:rPr lang="en-US" sz="3200" b="1" dirty="0">
                <a:solidFill>
                  <a:srgbClr val="FF0000"/>
                </a:solidFill>
                <a:latin typeface="Calibri" pitchFamily="34" charset="0"/>
              </a:rPr>
              <a:t>any</a:t>
            </a:r>
            <a:r>
              <a:rPr lang="en-US" sz="3200" b="1" dirty="0">
                <a:solidFill>
                  <a:srgbClr val="000000"/>
                </a:solidFill>
                <a:latin typeface="Calibri" pitchFamily="34" charset="0"/>
              </a:rPr>
              <a:t> location</a:t>
            </a:r>
          </a:p>
        </p:txBody>
      </p:sp>
      <p:sp>
        <p:nvSpPr>
          <p:cNvPr id="26" name="Rectangle 22"/>
          <p:cNvSpPr>
            <a:spLocks noChangeArrowheads="1"/>
          </p:cNvSpPr>
          <p:nvPr/>
        </p:nvSpPr>
        <p:spPr bwMode="auto">
          <a:xfrm>
            <a:off x="7539038" y="1600200"/>
            <a:ext cx="1066800" cy="304800"/>
          </a:xfrm>
          <a:prstGeom prst="rect">
            <a:avLst/>
          </a:prstGeom>
          <a:solidFill>
            <a:srgbClr val="0066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110</a:t>
            </a:r>
          </a:p>
        </p:txBody>
      </p:sp>
      <p:sp>
        <p:nvSpPr>
          <p:cNvPr id="27" name="Rectangle 23"/>
          <p:cNvSpPr>
            <a:spLocks noChangeArrowheads="1"/>
          </p:cNvSpPr>
          <p:nvPr/>
        </p:nvSpPr>
        <p:spPr bwMode="auto">
          <a:xfrm>
            <a:off x="7539038" y="2209800"/>
            <a:ext cx="1066800" cy="304800"/>
          </a:xfrm>
          <a:prstGeom prst="rect">
            <a:avLst/>
          </a:prstGeom>
          <a:solidFill>
            <a:srgbClr val="00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130</a:t>
            </a:r>
          </a:p>
        </p:txBody>
      </p:sp>
      <p:sp>
        <p:nvSpPr>
          <p:cNvPr id="28" name="Rectangle 24"/>
          <p:cNvSpPr>
            <a:spLocks noChangeArrowheads="1"/>
          </p:cNvSpPr>
          <p:nvPr/>
        </p:nvSpPr>
        <p:spPr bwMode="auto">
          <a:xfrm>
            <a:off x="7539038" y="2819400"/>
            <a:ext cx="1066800" cy="304800"/>
          </a:xfrm>
          <a:prstGeom prst="rect">
            <a:avLst/>
          </a:prstGeom>
          <a:solidFill>
            <a:srgbClr val="66FF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29" name="Rectangle 25"/>
          <p:cNvSpPr>
            <a:spLocks noChangeArrowheads="1"/>
          </p:cNvSpPr>
          <p:nvPr/>
        </p:nvSpPr>
        <p:spPr bwMode="auto">
          <a:xfrm>
            <a:off x="7539038" y="3124200"/>
            <a:ext cx="1066800" cy="304800"/>
          </a:xfrm>
          <a:prstGeom prst="rect">
            <a:avLst/>
          </a:prstGeom>
          <a:solidFill>
            <a:srgbClr val="00FF0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160</a:t>
            </a:r>
          </a:p>
        </p:txBody>
      </p:sp>
      <p:sp>
        <p:nvSpPr>
          <p:cNvPr id="30" name="Rectangle 26"/>
          <p:cNvSpPr>
            <a:spLocks noChangeArrowheads="1"/>
          </p:cNvSpPr>
          <p:nvPr/>
        </p:nvSpPr>
        <p:spPr bwMode="auto">
          <a:xfrm>
            <a:off x="7539038" y="3733800"/>
            <a:ext cx="1066800" cy="304800"/>
          </a:xfrm>
          <a:prstGeom prst="rect">
            <a:avLst/>
          </a:prstGeom>
          <a:solidFill>
            <a:srgbClr val="00990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180</a:t>
            </a:r>
          </a:p>
        </p:txBody>
      </p:sp>
      <p:sp>
        <p:nvSpPr>
          <p:cNvPr id="31" name="Rectangle 27"/>
          <p:cNvSpPr>
            <a:spLocks noChangeArrowheads="1"/>
          </p:cNvSpPr>
          <p:nvPr/>
        </p:nvSpPr>
        <p:spPr bwMode="auto">
          <a:xfrm>
            <a:off x="7539038" y="4343400"/>
            <a:ext cx="1066800" cy="304800"/>
          </a:xfrm>
          <a:prstGeom prst="rect">
            <a:avLst/>
          </a:prstGeom>
          <a:solidFill>
            <a:srgbClr val="CC990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32" name="Rectangle 28"/>
          <p:cNvSpPr>
            <a:spLocks noChangeArrowheads="1"/>
          </p:cNvSpPr>
          <p:nvPr/>
        </p:nvSpPr>
        <p:spPr bwMode="auto">
          <a:xfrm>
            <a:off x="7539038" y="4953000"/>
            <a:ext cx="1066800" cy="304800"/>
          </a:xfrm>
          <a:prstGeom prst="rect">
            <a:avLst/>
          </a:prstGeom>
          <a:solidFill>
            <a:srgbClr val="FF330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220</a:t>
            </a:r>
          </a:p>
        </p:txBody>
      </p:sp>
      <p:sp>
        <p:nvSpPr>
          <p:cNvPr id="33" name="Rectangle 29"/>
          <p:cNvSpPr>
            <a:spLocks noChangeArrowheads="1"/>
          </p:cNvSpPr>
          <p:nvPr/>
        </p:nvSpPr>
        <p:spPr bwMode="auto">
          <a:xfrm>
            <a:off x="7539038" y="5562600"/>
            <a:ext cx="1066800" cy="304800"/>
          </a:xfrm>
          <a:prstGeom prst="rect">
            <a:avLst/>
          </a:prstGeom>
          <a:solidFill>
            <a:srgbClr val="FF66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240</a:t>
            </a:r>
          </a:p>
        </p:txBody>
      </p:sp>
      <p:sp>
        <p:nvSpPr>
          <p:cNvPr id="34" name="Text Box 30"/>
          <p:cNvSpPr txBox="1">
            <a:spLocks noChangeArrowheads="1"/>
          </p:cNvSpPr>
          <p:nvPr/>
        </p:nvSpPr>
        <p:spPr bwMode="auto">
          <a:xfrm>
            <a:off x="7153156" y="12192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35" name="Text Box 31"/>
          <p:cNvSpPr txBox="1">
            <a:spLocks noChangeArrowheads="1"/>
          </p:cNvSpPr>
          <p:nvPr/>
        </p:nvSpPr>
        <p:spPr bwMode="auto">
          <a:xfrm>
            <a:off x="7386638" y="7620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36" name="Rectangle 32"/>
          <p:cNvSpPr>
            <a:spLocks noChangeArrowheads="1"/>
          </p:cNvSpPr>
          <p:nvPr/>
        </p:nvSpPr>
        <p:spPr bwMode="auto">
          <a:xfrm>
            <a:off x="7539038" y="1295400"/>
            <a:ext cx="1066800" cy="304800"/>
          </a:xfrm>
          <a:prstGeom prst="rect">
            <a:avLst/>
          </a:prstGeom>
          <a:solidFill>
            <a:srgbClr val="0066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100</a:t>
            </a:r>
          </a:p>
        </p:txBody>
      </p:sp>
      <p:sp>
        <p:nvSpPr>
          <p:cNvPr id="37" name="Rectangle 33"/>
          <p:cNvSpPr>
            <a:spLocks noChangeArrowheads="1"/>
          </p:cNvSpPr>
          <p:nvPr/>
        </p:nvSpPr>
        <p:spPr bwMode="auto">
          <a:xfrm>
            <a:off x="7539038" y="1905000"/>
            <a:ext cx="1066800" cy="304800"/>
          </a:xfrm>
          <a:prstGeom prst="rect">
            <a:avLst/>
          </a:prstGeom>
          <a:solidFill>
            <a:srgbClr val="00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38" name="Rectangle 34"/>
          <p:cNvSpPr>
            <a:spLocks noChangeArrowheads="1"/>
          </p:cNvSpPr>
          <p:nvPr/>
        </p:nvSpPr>
        <p:spPr bwMode="auto">
          <a:xfrm>
            <a:off x="7539038" y="2514600"/>
            <a:ext cx="1066800" cy="304800"/>
          </a:xfrm>
          <a:prstGeom prst="rect">
            <a:avLst/>
          </a:prstGeom>
          <a:solidFill>
            <a:srgbClr val="66FF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140</a:t>
            </a:r>
          </a:p>
        </p:txBody>
      </p:sp>
      <p:sp>
        <p:nvSpPr>
          <p:cNvPr id="39" name="Rectangle 35"/>
          <p:cNvSpPr>
            <a:spLocks noChangeArrowheads="1"/>
          </p:cNvSpPr>
          <p:nvPr/>
        </p:nvSpPr>
        <p:spPr bwMode="auto">
          <a:xfrm>
            <a:off x="7539038" y="3429000"/>
            <a:ext cx="1066800" cy="304800"/>
          </a:xfrm>
          <a:prstGeom prst="rect">
            <a:avLst/>
          </a:prstGeom>
          <a:solidFill>
            <a:srgbClr val="00FF0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170</a:t>
            </a:r>
          </a:p>
        </p:txBody>
      </p:sp>
      <p:sp>
        <p:nvSpPr>
          <p:cNvPr id="40" name="Rectangle 36"/>
          <p:cNvSpPr>
            <a:spLocks noChangeArrowheads="1"/>
          </p:cNvSpPr>
          <p:nvPr/>
        </p:nvSpPr>
        <p:spPr bwMode="auto">
          <a:xfrm>
            <a:off x="7539038" y="4038600"/>
            <a:ext cx="1066800" cy="304800"/>
          </a:xfrm>
          <a:prstGeom prst="rect">
            <a:avLst/>
          </a:prstGeom>
          <a:solidFill>
            <a:srgbClr val="00990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190</a:t>
            </a:r>
          </a:p>
        </p:txBody>
      </p:sp>
      <p:sp>
        <p:nvSpPr>
          <p:cNvPr id="41" name="Rectangle 37"/>
          <p:cNvSpPr>
            <a:spLocks noChangeArrowheads="1"/>
          </p:cNvSpPr>
          <p:nvPr/>
        </p:nvSpPr>
        <p:spPr bwMode="auto">
          <a:xfrm>
            <a:off x="7539038" y="4648200"/>
            <a:ext cx="1066800" cy="304800"/>
          </a:xfrm>
          <a:prstGeom prst="rect">
            <a:avLst/>
          </a:prstGeom>
          <a:solidFill>
            <a:srgbClr val="CC990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42" name="Rectangle 38"/>
          <p:cNvSpPr>
            <a:spLocks noChangeArrowheads="1"/>
          </p:cNvSpPr>
          <p:nvPr/>
        </p:nvSpPr>
        <p:spPr bwMode="auto">
          <a:xfrm>
            <a:off x="7539038" y="5257800"/>
            <a:ext cx="1066800" cy="304800"/>
          </a:xfrm>
          <a:prstGeom prst="rect">
            <a:avLst/>
          </a:prstGeom>
          <a:solidFill>
            <a:srgbClr val="FF330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230</a:t>
            </a:r>
          </a:p>
        </p:txBody>
      </p:sp>
      <p:sp>
        <p:nvSpPr>
          <p:cNvPr id="43" name="Rectangle 39"/>
          <p:cNvSpPr>
            <a:spLocks noChangeArrowheads="1"/>
          </p:cNvSpPr>
          <p:nvPr/>
        </p:nvSpPr>
        <p:spPr bwMode="auto">
          <a:xfrm>
            <a:off x="7539038" y="5867400"/>
            <a:ext cx="1066800" cy="304800"/>
          </a:xfrm>
          <a:prstGeom prst="rect">
            <a:avLst/>
          </a:prstGeom>
          <a:solidFill>
            <a:srgbClr val="FF66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250</a:t>
            </a:r>
          </a:p>
        </p:txBody>
      </p:sp>
      <p:sp>
        <p:nvSpPr>
          <p:cNvPr id="44" name="Line 44"/>
          <p:cNvSpPr>
            <a:spLocks noChangeShapeType="1"/>
          </p:cNvSpPr>
          <p:nvPr/>
        </p:nvSpPr>
        <p:spPr bwMode="auto">
          <a:xfrm flipH="1">
            <a:off x="5867400" y="1600200"/>
            <a:ext cx="1447800" cy="990600"/>
          </a:xfrm>
          <a:prstGeom prst="line">
            <a:avLst/>
          </a:prstGeom>
          <a:noFill/>
          <a:ln w="38100" cmpd="sng">
            <a:solidFill>
              <a:schemeClr val="tx1"/>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45" name="Line 44"/>
          <p:cNvSpPr>
            <a:spLocks noChangeShapeType="1"/>
          </p:cNvSpPr>
          <p:nvPr/>
        </p:nvSpPr>
        <p:spPr bwMode="auto">
          <a:xfrm flipH="1">
            <a:off x="5867400" y="1676400"/>
            <a:ext cx="1447800" cy="1447800"/>
          </a:xfrm>
          <a:prstGeom prst="line">
            <a:avLst/>
          </a:prstGeom>
          <a:noFill/>
          <a:ln w="38100" cmpd="sng">
            <a:solidFill>
              <a:schemeClr val="tx1"/>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46" name="Line 44"/>
          <p:cNvSpPr>
            <a:spLocks noChangeShapeType="1"/>
          </p:cNvSpPr>
          <p:nvPr/>
        </p:nvSpPr>
        <p:spPr bwMode="auto">
          <a:xfrm flipH="1">
            <a:off x="5867400" y="1752600"/>
            <a:ext cx="1447800" cy="2057400"/>
          </a:xfrm>
          <a:prstGeom prst="line">
            <a:avLst/>
          </a:prstGeom>
          <a:noFill/>
          <a:ln w="38100" cmpd="sng">
            <a:solidFill>
              <a:schemeClr val="tx1"/>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47" name="Line 44"/>
          <p:cNvSpPr>
            <a:spLocks noChangeShapeType="1"/>
          </p:cNvSpPr>
          <p:nvPr/>
        </p:nvSpPr>
        <p:spPr bwMode="auto">
          <a:xfrm flipH="1">
            <a:off x="5791200" y="1752600"/>
            <a:ext cx="1524000" cy="2743200"/>
          </a:xfrm>
          <a:prstGeom prst="line">
            <a:avLst/>
          </a:prstGeom>
          <a:noFill/>
          <a:ln w="38100" cmpd="sng">
            <a:solidFill>
              <a:schemeClr val="tx1"/>
            </a:solidFill>
            <a:miter lim="800000"/>
            <a:headEnd/>
            <a:tailEnd type="triangle" w="med" len="med"/>
          </a:ln>
          <a:effectLst/>
        </p:spPr>
        <p:txBody>
          <a:bodyPr/>
          <a:lstStyle/>
          <a:p>
            <a:endParaRPr lang="en-US" dirty="0">
              <a:solidFill>
                <a:srgbClr val="000000"/>
              </a:solidFill>
              <a:latin typeface="Calibri" pitchFamily="34" charset="0"/>
            </a:endParaRPr>
          </a:p>
        </p:txBody>
      </p:sp>
    </p:spTree>
    <p:extLst>
      <p:ext uri="{BB962C8B-B14F-4D97-AF65-F5344CB8AC3E}">
        <p14:creationId xmlns:p14="http://schemas.microsoft.com/office/powerpoint/2010/main" val="62073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Fully-associative caches</a:t>
            </a:r>
          </a:p>
        </p:txBody>
      </p:sp>
      <p:sp>
        <p:nvSpPr>
          <p:cNvPr id="3" name="Content Placeholder 2"/>
          <p:cNvSpPr>
            <a:spLocks noGrp="1"/>
          </p:cNvSpPr>
          <p:nvPr>
            <p:ph idx="1"/>
          </p:nvPr>
        </p:nvSpPr>
        <p:spPr/>
        <p:txBody>
          <a:bodyPr/>
          <a:lstStyle/>
          <a:p>
            <a:r>
              <a:rPr lang="en-US" dirty="0">
                <a:solidFill>
                  <a:srgbClr val="000000"/>
                </a:solidFill>
                <a:latin typeface="Calibri" pitchFamily="34" charset="0"/>
              </a:rPr>
              <a:t>We designed a </a:t>
            </a:r>
            <a:r>
              <a:rPr lang="en-US" dirty="0">
                <a:latin typeface="Calibri" pitchFamily="34" charset="0"/>
              </a:rPr>
              <a:t>fully-associative </a:t>
            </a:r>
            <a:r>
              <a:rPr lang="en-US" dirty="0">
                <a:solidFill>
                  <a:srgbClr val="000000"/>
                </a:solidFill>
                <a:latin typeface="Calibri" pitchFamily="34" charset="0"/>
              </a:rPr>
              <a:t>cache</a:t>
            </a:r>
          </a:p>
          <a:p>
            <a:pPr marL="906463" lvl="1">
              <a:spcBef>
                <a:spcPts val="600"/>
              </a:spcBef>
              <a:buFont typeface="Arial Narrow"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latin typeface="Calibri" pitchFamily="34" charset="0"/>
              </a:rPr>
              <a:t>Any memory location can be copied to any cache line.</a:t>
            </a:r>
          </a:p>
          <a:p>
            <a:pPr marL="906463" lvl="1">
              <a:spcBef>
                <a:spcPts val="600"/>
              </a:spcBef>
              <a:buFont typeface="Arial Narrow"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latin typeface="Calibri" pitchFamily="34" charset="0"/>
              </a:rPr>
              <a:t>We </a:t>
            </a:r>
            <a:r>
              <a:rPr lang="en-US" dirty="0">
                <a:solidFill>
                  <a:srgbClr val="0000FF"/>
                </a:solidFill>
                <a:latin typeface="Calibri" pitchFamily="34" charset="0"/>
              </a:rPr>
              <a:t>check every cache tag </a:t>
            </a:r>
            <a:r>
              <a:rPr lang="en-US" dirty="0">
                <a:solidFill>
                  <a:srgbClr val="000000"/>
                </a:solidFill>
                <a:latin typeface="Calibri" pitchFamily="34" charset="0"/>
              </a:rPr>
              <a:t>to determine whether the data is in the cache.</a:t>
            </a:r>
          </a:p>
          <a:p>
            <a:endParaRPr lang="en-US" dirty="0">
              <a:solidFill>
                <a:srgbClr val="000000"/>
              </a:solidFill>
              <a:latin typeface="Calibri" pitchFamily="34" charset="0"/>
            </a:endParaRPr>
          </a:p>
          <a:p>
            <a:pPr marL="468313" indent="-468313">
              <a:spcBef>
                <a:spcPts val="6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latin typeface="Calibri" pitchFamily="34" charset="0"/>
              </a:rPr>
              <a:t>This approach can be too slow sometimes</a:t>
            </a:r>
          </a:p>
          <a:p>
            <a:pPr marL="906463" lvl="1">
              <a:spcBef>
                <a:spcPts val="600"/>
              </a:spcBef>
              <a:buFont typeface="Arial Narrow"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latin typeface="Calibri" pitchFamily="34" charset="0"/>
              </a:rPr>
              <a:t>Parallel tag searches are expensive and can be slow Why?</a:t>
            </a:r>
          </a:p>
          <a:p>
            <a:endParaRPr lang="en-US" dirty="0">
              <a:solidFill>
                <a:srgbClr val="000000"/>
              </a:solidFill>
              <a:latin typeface="Calibri"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24</a:t>
            </a:fld>
            <a:endParaRPr lang="en-US" dirty="0">
              <a:solidFill>
                <a:srgbClr val="000000"/>
              </a:solidFill>
              <a:cs typeface="Arial"/>
            </a:endParaRPr>
          </a:p>
        </p:txBody>
      </p:sp>
    </p:spTree>
    <p:extLst>
      <p:ext uri="{BB962C8B-B14F-4D97-AF65-F5344CB8AC3E}">
        <p14:creationId xmlns:p14="http://schemas.microsoft.com/office/powerpoint/2010/main" val="159107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caches</a:t>
            </a:r>
          </a:p>
        </p:txBody>
      </p:sp>
      <p:sp>
        <p:nvSpPr>
          <p:cNvPr id="3" name="Content Placeholder 2"/>
          <p:cNvSpPr>
            <a:spLocks noGrp="1"/>
          </p:cNvSpPr>
          <p:nvPr>
            <p:ph idx="1"/>
          </p:nvPr>
        </p:nvSpPr>
        <p:spPr>
          <a:xfrm>
            <a:off x="533400" y="1219200"/>
            <a:ext cx="8001000" cy="3143251"/>
          </a:xfrm>
        </p:spPr>
        <p:txBody>
          <a:bodyPr/>
          <a:lstStyle/>
          <a:p>
            <a:pPr marL="468313" indent="-468313">
              <a:lnSpc>
                <a:spcPct val="90000"/>
              </a:lnSpc>
              <a:spcBef>
                <a:spcPts val="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latin typeface="Calibri" pitchFamily="34" charset="0"/>
              </a:rPr>
              <a:t>We can redesign the cache to eliminate the requirement for parallel tag lookups</a:t>
            </a:r>
          </a:p>
          <a:p>
            <a:pPr marL="906463" lvl="1">
              <a:lnSpc>
                <a:spcPct val="90000"/>
              </a:lnSpc>
              <a:spcBef>
                <a:spcPts val="600"/>
              </a:spcBef>
              <a:buFont typeface="Arial Narrow"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latin typeface="Calibri" pitchFamily="34" charset="0"/>
              </a:rPr>
              <a:t>Direct mapped </a:t>
            </a:r>
            <a:r>
              <a:rPr lang="en-US" dirty="0">
                <a:solidFill>
                  <a:srgbClr val="000000"/>
                </a:solidFill>
                <a:latin typeface="Calibri" pitchFamily="34" charset="0"/>
              </a:rPr>
              <a:t>caches partition memory into as many regions as there are cache lines</a:t>
            </a:r>
          </a:p>
          <a:p>
            <a:pPr marL="906463" lvl="1">
              <a:lnSpc>
                <a:spcPct val="90000"/>
              </a:lnSpc>
              <a:spcBef>
                <a:spcPts val="600"/>
              </a:spcBef>
              <a:buFont typeface="Arial Narrow"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latin typeface="Calibri" pitchFamily="34" charset="0"/>
              </a:rPr>
              <a:t>Each memory region maps to a </a:t>
            </a:r>
            <a:r>
              <a:rPr lang="en-US" dirty="0">
                <a:solidFill>
                  <a:srgbClr val="0000FF"/>
                </a:solidFill>
                <a:latin typeface="Calibri" pitchFamily="34" charset="0"/>
              </a:rPr>
              <a:t>single cache line </a:t>
            </a:r>
            <a:r>
              <a:rPr lang="en-US" dirty="0">
                <a:solidFill>
                  <a:srgbClr val="000000"/>
                </a:solidFill>
                <a:latin typeface="Calibri" pitchFamily="34" charset="0"/>
              </a:rPr>
              <a:t>in which data can be placed</a:t>
            </a:r>
          </a:p>
          <a:p>
            <a:pPr marL="906463" lvl="1">
              <a:lnSpc>
                <a:spcPct val="90000"/>
              </a:lnSpc>
              <a:spcBef>
                <a:spcPts val="600"/>
              </a:spcBef>
              <a:buFont typeface="Arial Narrow"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latin typeface="Calibri" pitchFamily="34" charset="0"/>
              </a:rPr>
              <a:t>You then only need to </a:t>
            </a:r>
            <a:r>
              <a:rPr lang="en-US" dirty="0">
                <a:solidFill>
                  <a:srgbClr val="0000FF"/>
                </a:solidFill>
                <a:latin typeface="Calibri" pitchFamily="34" charset="0"/>
              </a:rPr>
              <a:t>check a single tag </a:t>
            </a:r>
            <a:r>
              <a:rPr lang="en-US" dirty="0">
                <a:solidFill>
                  <a:srgbClr val="000000"/>
                </a:solidFill>
                <a:latin typeface="Calibri" pitchFamily="34" charset="0"/>
              </a:rPr>
              <a:t>– the one associated with the region the reference is located in</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25</a:t>
            </a:fld>
            <a:endParaRPr lang="en-US" dirty="0">
              <a:solidFill>
                <a:srgbClr val="000000"/>
              </a:solidFill>
              <a:cs typeface="Arial"/>
            </a:endParaRPr>
          </a:p>
        </p:txBody>
      </p:sp>
    </p:spTree>
    <p:extLst>
      <p:ext uri="{BB962C8B-B14F-4D97-AF65-F5344CB8AC3E}">
        <p14:creationId xmlns:p14="http://schemas.microsoft.com/office/powerpoint/2010/main" val="1706715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0"/>
            <a:ext cx="8569325" cy="838200"/>
          </a:xfrm>
        </p:spPr>
        <p:txBody>
          <a:bodyPr/>
          <a:lstStyle/>
          <a:p>
            <a:r>
              <a:rPr lang="en-US" dirty="0">
                <a:solidFill>
                  <a:srgbClr val="000000"/>
                </a:solidFill>
                <a:latin typeface="Calibri" pitchFamily="34" charset="0"/>
              </a:rPr>
              <a:t>Mapping memory </a:t>
            </a:r>
            <a:r>
              <a:rPr lang="en-US">
                <a:solidFill>
                  <a:srgbClr val="000000"/>
                </a:solidFill>
                <a:latin typeface="Calibri" pitchFamily="34" charset="0"/>
              </a:rPr>
              <a:t>to cache (Direct-mapped)</a:t>
            </a:r>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26</a:t>
            </a:fld>
            <a:endParaRPr lang="en-US" dirty="0">
              <a:solidFill>
                <a:srgbClr val="000000"/>
              </a:solidFill>
              <a:cs typeface="Arial"/>
            </a:endParaRPr>
          </a:p>
        </p:txBody>
      </p:sp>
      <p:sp>
        <p:nvSpPr>
          <p:cNvPr id="6" name="Rectangle 2"/>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7" name="Rectangle 3"/>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8" name="Rectangle 4"/>
          <p:cNvSpPr>
            <a:spLocks noChangeArrowheads="1"/>
          </p:cNvSpPr>
          <p:nvPr/>
        </p:nvSpPr>
        <p:spPr bwMode="auto">
          <a:xfrm>
            <a:off x="7010400" y="3124200"/>
            <a:ext cx="1066800" cy="304800"/>
          </a:xfrm>
          <a:prstGeom prst="rect">
            <a:avLst/>
          </a:prstGeom>
          <a:solidFill>
            <a:srgbClr val="FF66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9" name="Rectangle 5"/>
          <p:cNvSpPr>
            <a:spLocks noChangeArrowheads="1"/>
          </p:cNvSpPr>
          <p:nvPr/>
        </p:nvSpPr>
        <p:spPr bwMode="auto">
          <a:xfrm>
            <a:off x="7010400" y="3429000"/>
            <a:ext cx="1066800" cy="304800"/>
          </a:xfrm>
          <a:prstGeom prst="rect">
            <a:avLst/>
          </a:prstGeom>
          <a:solidFill>
            <a:srgbClr val="0033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FF"/>
                </a:solidFill>
                <a:latin typeface="Calibri" pitchFamily="34" charset="0"/>
              </a:rPr>
              <a:t>162</a:t>
            </a:r>
          </a:p>
        </p:txBody>
      </p:sp>
      <p:sp>
        <p:nvSpPr>
          <p:cNvPr id="10" name="Rectangle 6"/>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1" name="Rectangle 7"/>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2" name="Rectangle 8"/>
          <p:cNvSpPr>
            <a:spLocks noChangeArrowheads="1"/>
          </p:cNvSpPr>
          <p:nvPr/>
        </p:nvSpPr>
        <p:spPr bwMode="auto">
          <a:xfrm>
            <a:off x="7010400" y="5257800"/>
            <a:ext cx="1066800" cy="304800"/>
          </a:xfrm>
          <a:prstGeom prst="rect">
            <a:avLst/>
          </a:prstGeom>
          <a:solidFill>
            <a:srgbClr val="FF66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3" name="Rectangle 9"/>
          <p:cNvSpPr>
            <a:spLocks noChangeArrowheads="1"/>
          </p:cNvSpPr>
          <p:nvPr/>
        </p:nvSpPr>
        <p:spPr bwMode="auto">
          <a:xfrm>
            <a:off x="7010400" y="5867400"/>
            <a:ext cx="1066800" cy="304800"/>
          </a:xfrm>
          <a:prstGeom prst="rect">
            <a:avLst/>
          </a:prstGeom>
          <a:solidFill>
            <a:srgbClr val="0033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FF"/>
                </a:solidFill>
                <a:latin typeface="Calibri" pitchFamily="34" charset="0"/>
              </a:rPr>
              <a:t>210</a:t>
            </a:r>
          </a:p>
        </p:txBody>
      </p:sp>
      <p:sp>
        <p:nvSpPr>
          <p:cNvPr id="14" name="Text Box 10"/>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5" name="Rectangle 11"/>
          <p:cNvSpPr>
            <a:spLocks noChangeArrowheads="1"/>
          </p:cNvSpPr>
          <p:nvPr/>
        </p:nvSpPr>
        <p:spPr bwMode="auto">
          <a:xfrm>
            <a:off x="4219575" y="2405063"/>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 name="Rectangle 12"/>
          <p:cNvSpPr>
            <a:spLocks noChangeArrowheads="1"/>
          </p:cNvSpPr>
          <p:nvPr/>
        </p:nvSpPr>
        <p:spPr bwMode="auto">
          <a:xfrm>
            <a:off x="4752975" y="2405063"/>
            <a:ext cx="1066800" cy="304800"/>
          </a:xfrm>
          <a:prstGeom prst="rect">
            <a:avLst/>
          </a:prstGeom>
          <a:solidFill>
            <a:srgbClr val="FF9966"/>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 name="Rectangle 13"/>
          <p:cNvSpPr>
            <a:spLocks noChangeArrowheads="1"/>
          </p:cNvSpPr>
          <p:nvPr/>
        </p:nvSpPr>
        <p:spPr bwMode="auto">
          <a:xfrm>
            <a:off x="4752975" y="2709863"/>
            <a:ext cx="1066800" cy="304800"/>
          </a:xfrm>
          <a:prstGeom prst="rect">
            <a:avLst/>
          </a:prstGeom>
          <a:solidFill>
            <a:srgbClr val="FF9966"/>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 name="Text Box 14"/>
          <p:cNvSpPr txBox="1">
            <a:spLocks noChangeArrowheads="1"/>
          </p:cNvSpPr>
          <p:nvPr/>
        </p:nvSpPr>
        <p:spPr bwMode="auto">
          <a:xfrm>
            <a:off x="3467100" y="1989138"/>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        tag   data</a:t>
            </a:r>
          </a:p>
        </p:txBody>
      </p:sp>
      <p:sp>
        <p:nvSpPr>
          <p:cNvPr id="19" name="Rectangle 15"/>
          <p:cNvSpPr>
            <a:spLocks noChangeArrowheads="1"/>
          </p:cNvSpPr>
          <p:nvPr/>
        </p:nvSpPr>
        <p:spPr bwMode="auto">
          <a:xfrm>
            <a:off x="4219575" y="3014663"/>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 name="Rectangle 16"/>
          <p:cNvSpPr>
            <a:spLocks noChangeArrowheads="1"/>
          </p:cNvSpPr>
          <p:nvPr/>
        </p:nvSpPr>
        <p:spPr bwMode="auto">
          <a:xfrm>
            <a:off x="4752975" y="3014663"/>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 name="Rectangle 17"/>
          <p:cNvSpPr>
            <a:spLocks noChangeArrowheads="1"/>
          </p:cNvSpPr>
          <p:nvPr/>
        </p:nvSpPr>
        <p:spPr bwMode="auto">
          <a:xfrm>
            <a:off x="4752975" y="3319463"/>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2" name="Rectangle 18"/>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23" name="Rectangle 19"/>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24" name="Rectangle 20"/>
          <p:cNvSpPr>
            <a:spLocks noChangeArrowheads="1"/>
          </p:cNvSpPr>
          <p:nvPr/>
        </p:nvSpPr>
        <p:spPr bwMode="auto">
          <a:xfrm>
            <a:off x="7010400" y="2819400"/>
            <a:ext cx="1066800" cy="304800"/>
          </a:xfrm>
          <a:prstGeom prst="rect">
            <a:avLst/>
          </a:prstGeom>
          <a:solidFill>
            <a:srgbClr val="FF66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25" name="Rectangle 21"/>
          <p:cNvSpPr>
            <a:spLocks noChangeArrowheads="1"/>
          </p:cNvSpPr>
          <p:nvPr/>
        </p:nvSpPr>
        <p:spPr bwMode="auto">
          <a:xfrm>
            <a:off x="7010400" y="3733800"/>
            <a:ext cx="1066800" cy="304800"/>
          </a:xfrm>
          <a:prstGeom prst="rect">
            <a:avLst/>
          </a:prstGeom>
          <a:solidFill>
            <a:srgbClr val="0033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FF"/>
                </a:solidFill>
                <a:latin typeface="Calibri" pitchFamily="34" charset="0"/>
              </a:rPr>
              <a:t>173</a:t>
            </a:r>
          </a:p>
        </p:txBody>
      </p:sp>
      <p:sp>
        <p:nvSpPr>
          <p:cNvPr id="26" name="Rectangle 22"/>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27" name="Rectangle 23"/>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28" name="Rectangle 24"/>
          <p:cNvSpPr>
            <a:spLocks noChangeArrowheads="1"/>
          </p:cNvSpPr>
          <p:nvPr/>
        </p:nvSpPr>
        <p:spPr bwMode="auto">
          <a:xfrm>
            <a:off x="7010400" y="5562600"/>
            <a:ext cx="1066800" cy="304800"/>
          </a:xfrm>
          <a:prstGeom prst="rect">
            <a:avLst/>
          </a:prstGeom>
          <a:solidFill>
            <a:srgbClr val="FF6699"/>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29" name="Rectangle 25"/>
          <p:cNvSpPr>
            <a:spLocks noChangeArrowheads="1"/>
          </p:cNvSpPr>
          <p:nvPr/>
        </p:nvSpPr>
        <p:spPr bwMode="auto">
          <a:xfrm>
            <a:off x="7010400" y="6172200"/>
            <a:ext cx="1066800" cy="304800"/>
          </a:xfrm>
          <a:prstGeom prst="rect">
            <a:avLst/>
          </a:prstGeom>
          <a:solidFill>
            <a:srgbClr val="0033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FF"/>
                </a:solidFill>
                <a:latin typeface="Calibri" pitchFamily="34" charset="0"/>
              </a:rPr>
              <a:t>225</a:t>
            </a:r>
          </a:p>
        </p:txBody>
      </p:sp>
      <p:sp>
        <p:nvSpPr>
          <p:cNvPr id="30" name="Rectangle 26"/>
          <p:cNvSpPr>
            <a:spLocks noChangeArrowheads="1"/>
          </p:cNvSpPr>
          <p:nvPr/>
        </p:nvSpPr>
        <p:spPr bwMode="auto">
          <a:xfrm>
            <a:off x="1752600" y="5341938"/>
            <a:ext cx="1524000" cy="3810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tag</a:t>
            </a:r>
          </a:p>
        </p:txBody>
      </p:sp>
      <p:sp>
        <p:nvSpPr>
          <p:cNvPr id="31" name="Rectangle 27"/>
          <p:cNvSpPr>
            <a:spLocks noChangeArrowheads="1"/>
          </p:cNvSpPr>
          <p:nvPr/>
        </p:nvSpPr>
        <p:spPr bwMode="auto">
          <a:xfrm>
            <a:off x="3276600" y="5341938"/>
            <a:ext cx="1447800" cy="381000"/>
          </a:xfrm>
          <a:prstGeom prst="rect">
            <a:avLst/>
          </a:prstGeom>
          <a:solidFill>
            <a:srgbClr val="A3B2C1"/>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Calibri" pitchFamily="34" charset="0"/>
              </a:rPr>
              <a:t>line index</a:t>
            </a:r>
          </a:p>
        </p:txBody>
      </p:sp>
      <p:sp>
        <p:nvSpPr>
          <p:cNvPr id="32" name="Rectangle 28"/>
          <p:cNvSpPr>
            <a:spLocks noChangeArrowheads="1"/>
          </p:cNvSpPr>
          <p:nvPr/>
        </p:nvSpPr>
        <p:spPr bwMode="auto">
          <a:xfrm>
            <a:off x="4724400" y="5341938"/>
            <a:ext cx="1371600" cy="381000"/>
          </a:xfrm>
          <a:prstGeom prst="rect">
            <a:avLst/>
          </a:prstGeom>
          <a:solidFill>
            <a:srgbClr val="DDDDDD"/>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Calibri" pitchFamily="34" charset="0"/>
              </a:rPr>
              <a:t>block offset</a:t>
            </a:r>
          </a:p>
        </p:txBody>
      </p:sp>
      <p:sp>
        <p:nvSpPr>
          <p:cNvPr id="33" name="Text Box 29"/>
          <p:cNvSpPr txBox="1">
            <a:spLocks noChangeArrowheads="1"/>
          </p:cNvSpPr>
          <p:nvPr/>
        </p:nvSpPr>
        <p:spPr bwMode="auto">
          <a:xfrm>
            <a:off x="1128713" y="4773613"/>
            <a:ext cx="1290779"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Address:</a:t>
            </a:r>
          </a:p>
        </p:txBody>
      </p:sp>
      <p:sp>
        <p:nvSpPr>
          <p:cNvPr id="34" name="Rectangle 30"/>
          <p:cNvSpPr>
            <a:spLocks noChangeArrowheads="1"/>
          </p:cNvSpPr>
          <p:nvPr/>
        </p:nvSpPr>
        <p:spPr bwMode="auto">
          <a:xfrm>
            <a:off x="4219575" y="3624263"/>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35" name="Rectangle 31"/>
          <p:cNvSpPr>
            <a:spLocks noChangeArrowheads="1"/>
          </p:cNvSpPr>
          <p:nvPr/>
        </p:nvSpPr>
        <p:spPr bwMode="auto">
          <a:xfrm>
            <a:off x="4752975" y="3624263"/>
            <a:ext cx="1066800" cy="304800"/>
          </a:xfrm>
          <a:prstGeom prst="rect">
            <a:avLst/>
          </a:prstGeom>
          <a:solidFill>
            <a:srgbClr val="FF66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36" name="Rectangle 32"/>
          <p:cNvSpPr>
            <a:spLocks noChangeArrowheads="1"/>
          </p:cNvSpPr>
          <p:nvPr/>
        </p:nvSpPr>
        <p:spPr bwMode="auto">
          <a:xfrm>
            <a:off x="4752975" y="3929063"/>
            <a:ext cx="1066800" cy="304800"/>
          </a:xfrm>
          <a:prstGeom prst="rect">
            <a:avLst/>
          </a:prstGeom>
          <a:solidFill>
            <a:srgbClr val="FF66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37" name="Rectangle 33"/>
          <p:cNvSpPr>
            <a:spLocks noChangeArrowheads="1"/>
          </p:cNvSpPr>
          <p:nvPr/>
        </p:nvSpPr>
        <p:spPr bwMode="auto">
          <a:xfrm>
            <a:off x="4219575" y="4233863"/>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38" name="Rectangle 34"/>
          <p:cNvSpPr>
            <a:spLocks noChangeArrowheads="1"/>
          </p:cNvSpPr>
          <p:nvPr/>
        </p:nvSpPr>
        <p:spPr bwMode="auto">
          <a:xfrm>
            <a:off x="4752975" y="4233863"/>
            <a:ext cx="1066800" cy="304800"/>
          </a:xfrm>
          <a:prstGeom prst="rect">
            <a:avLst/>
          </a:prstGeom>
          <a:solidFill>
            <a:srgbClr val="003366"/>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39" name="Rectangle 35"/>
          <p:cNvSpPr>
            <a:spLocks noChangeArrowheads="1"/>
          </p:cNvSpPr>
          <p:nvPr/>
        </p:nvSpPr>
        <p:spPr bwMode="auto">
          <a:xfrm>
            <a:off x="4752975" y="4538663"/>
            <a:ext cx="1066800" cy="304800"/>
          </a:xfrm>
          <a:prstGeom prst="rect">
            <a:avLst/>
          </a:prstGeom>
          <a:solidFill>
            <a:srgbClr val="003366"/>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40" name="Text Box 36"/>
          <p:cNvSpPr txBox="1">
            <a:spLocks noChangeArrowheads="1"/>
          </p:cNvSpPr>
          <p:nvPr/>
        </p:nvSpPr>
        <p:spPr bwMode="auto">
          <a:xfrm>
            <a:off x="3643313" y="2308225"/>
            <a:ext cx="309562" cy="222885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00"/>
              </a:solidFill>
              <a:latin typeface="Calibri" pitchFamily="34"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00"/>
              </a:solidFill>
              <a:latin typeface="Calibri" pitchFamily="34"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00"/>
              </a:solidFill>
              <a:latin typeface="Calibri" pitchFamily="34"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p:txBody>
      </p:sp>
      <p:sp>
        <p:nvSpPr>
          <p:cNvPr id="41" name="Line 37"/>
          <p:cNvSpPr>
            <a:spLocks noChangeShapeType="1"/>
          </p:cNvSpPr>
          <p:nvPr/>
        </p:nvSpPr>
        <p:spPr bwMode="auto">
          <a:xfrm flipV="1">
            <a:off x="3810000" y="4502150"/>
            <a:ext cx="1588" cy="841375"/>
          </a:xfrm>
          <a:prstGeom prst="line">
            <a:avLst/>
          </a:prstGeom>
          <a:noFill/>
          <a:ln w="38100" cmpd="sng">
            <a:solidFill>
              <a:srgbClr val="000000"/>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42" name="Freeform 38"/>
          <p:cNvSpPr>
            <a:spLocks/>
          </p:cNvSpPr>
          <p:nvPr/>
        </p:nvSpPr>
        <p:spPr bwMode="auto">
          <a:xfrm>
            <a:off x="5410200" y="4732338"/>
            <a:ext cx="901700" cy="609600"/>
          </a:xfrm>
          <a:custGeom>
            <a:avLst/>
            <a:gdLst>
              <a:gd name="T0" fmla="*/ 0 w 568"/>
              <a:gd name="T1" fmla="*/ 0 h 384"/>
              <a:gd name="T2" fmla="*/ 568 w 568"/>
              <a:gd name="T3" fmla="*/ 384 h 384"/>
            </a:gdLst>
            <a:ahLst/>
            <a:cxnLst>
              <a:cxn ang="0">
                <a:pos x="0" y="384"/>
              </a:cxn>
              <a:cxn ang="0">
                <a:pos x="528" y="96"/>
              </a:cxn>
              <a:cxn ang="0">
                <a:pos x="240" y="0"/>
              </a:cxn>
            </a:cxnLst>
            <a:rect l="T0" t="T1" r="T2" b="T3"/>
            <a:pathLst>
              <a:path w="568" h="384">
                <a:moveTo>
                  <a:pt x="0" y="384"/>
                </a:moveTo>
                <a:cubicBezTo>
                  <a:pt x="244" y="272"/>
                  <a:pt x="488" y="160"/>
                  <a:pt x="528" y="96"/>
                </a:cubicBezTo>
                <a:cubicBezTo>
                  <a:pt x="568" y="32"/>
                  <a:pt x="288" y="16"/>
                  <a:pt x="240" y="0"/>
                </a:cubicBezTo>
              </a:path>
            </a:pathLst>
          </a:custGeom>
          <a:noFill/>
          <a:ln w="28575" cmpd="sng">
            <a:solidFill>
              <a:srgbClr val="000000"/>
            </a:solidFill>
            <a:round/>
            <a:headEnd/>
            <a:tailEnd type="triangle" w="med" len="med"/>
          </a:ln>
          <a:effectLst/>
        </p:spPr>
        <p:txBody>
          <a:bodyPr wrap="none" anchor="ctr"/>
          <a:lstStyle/>
          <a:p>
            <a:endParaRPr lang="en-US" dirty="0">
              <a:solidFill>
                <a:srgbClr val="000000"/>
              </a:solidFill>
              <a:latin typeface="Calibri" pitchFamily="34" charset="0"/>
            </a:endParaRPr>
          </a:p>
        </p:txBody>
      </p:sp>
      <p:sp>
        <p:nvSpPr>
          <p:cNvPr id="43" name="Text Box 39"/>
          <p:cNvSpPr txBox="1">
            <a:spLocks noChangeArrowheads="1"/>
          </p:cNvSpPr>
          <p:nvPr/>
        </p:nvSpPr>
        <p:spPr bwMode="auto">
          <a:xfrm>
            <a:off x="5030788" y="5722938"/>
            <a:ext cx="766762"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 bit</a:t>
            </a:r>
          </a:p>
        </p:txBody>
      </p:sp>
      <p:sp>
        <p:nvSpPr>
          <p:cNvPr id="44" name="Text Box 40"/>
          <p:cNvSpPr txBox="1">
            <a:spLocks noChangeArrowheads="1"/>
          </p:cNvSpPr>
          <p:nvPr/>
        </p:nvSpPr>
        <p:spPr bwMode="auto">
          <a:xfrm>
            <a:off x="3582988" y="5722938"/>
            <a:ext cx="884237"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 bits</a:t>
            </a:r>
          </a:p>
        </p:txBody>
      </p:sp>
      <p:sp>
        <p:nvSpPr>
          <p:cNvPr id="45" name="Text Box 41"/>
          <p:cNvSpPr txBox="1">
            <a:spLocks noChangeArrowheads="1"/>
          </p:cNvSpPr>
          <p:nvPr/>
        </p:nvSpPr>
        <p:spPr bwMode="auto">
          <a:xfrm>
            <a:off x="2135188" y="5722938"/>
            <a:ext cx="766762"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 bit</a:t>
            </a:r>
          </a:p>
        </p:txBody>
      </p:sp>
      <p:sp>
        <p:nvSpPr>
          <p:cNvPr id="46" name="Text Box 42"/>
          <p:cNvSpPr txBox="1">
            <a:spLocks noChangeArrowheads="1"/>
          </p:cNvSpPr>
          <p:nvPr/>
        </p:nvSpPr>
        <p:spPr bwMode="auto">
          <a:xfrm>
            <a:off x="3735388" y="1455738"/>
            <a:ext cx="2208212"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47" name="Text Box 43"/>
          <p:cNvSpPr txBox="1">
            <a:spLocks noChangeArrowheads="1"/>
          </p:cNvSpPr>
          <p:nvPr/>
        </p:nvSpPr>
        <p:spPr bwMode="auto">
          <a:xfrm>
            <a:off x="6402388" y="1093788"/>
            <a:ext cx="2208212"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48" name="Line 44"/>
          <p:cNvSpPr>
            <a:spLocks noChangeShapeType="1"/>
          </p:cNvSpPr>
          <p:nvPr/>
        </p:nvSpPr>
        <p:spPr bwMode="auto">
          <a:xfrm flipH="1">
            <a:off x="5867399" y="1981200"/>
            <a:ext cx="1066800" cy="762000"/>
          </a:xfrm>
          <a:prstGeom prst="line">
            <a:avLst/>
          </a:prstGeom>
          <a:noFill/>
          <a:ln w="38100" cmpd="sng">
            <a:solidFill>
              <a:schemeClr val="tx1"/>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49" name="TextBox 48"/>
          <p:cNvSpPr txBox="1"/>
          <p:nvPr/>
        </p:nvSpPr>
        <p:spPr>
          <a:xfrm>
            <a:off x="569085" y="2405063"/>
            <a:ext cx="2979470" cy="1015663"/>
          </a:xfrm>
          <a:prstGeom prst="rect">
            <a:avLst/>
          </a:prstGeom>
          <a:noFill/>
        </p:spPr>
        <p:txBody>
          <a:bodyPr wrap="none" rtlCol="0">
            <a:spAutoFit/>
          </a:bodyPr>
          <a:lstStyle/>
          <a:p>
            <a:r>
              <a:rPr lang="en-US" sz="3000" b="1" dirty="0">
                <a:solidFill>
                  <a:srgbClr val="000000"/>
                </a:solidFill>
                <a:latin typeface="Calibri" pitchFamily="34" charset="0"/>
              </a:rPr>
              <a:t>A block can go to </a:t>
            </a:r>
          </a:p>
          <a:p>
            <a:r>
              <a:rPr lang="en-US" sz="3000" b="1" dirty="0">
                <a:solidFill>
                  <a:srgbClr val="000000"/>
                </a:solidFill>
                <a:latin typeface="Calibri" pitchFamily="34" charset="0"/>
              </a:rPr>
              <a:t>only</a:t>
            </a:r>
            <a:r>
              <a:rPr lang="en-US" sz="3000" b="1" dirty="0">
                <a:solidFill>
                  <a:srgbClr val="FF0000"/>
                </a:solidFill>
                <a:latin typeface="Calibri" pitchFamily="34" charset="0"/>
              </a:rPr>
              <a:t> one </a:t>
            </a:r>
            <a:r>
              <a:rPr lang="en-US" sz="3000" b="1" dirty="0">
                <a:solidFill>
                  <a:srgbClr val="000000"/>
                </a:solidFill>
                <a:latin typeface="Calibri" pitchFamily="34" charset="0"/>
              </a:rPr>
              <a:t>location</a:t>
            </a:r>
          </a:p>
        </p:txBody>
      </p:sp>
    </p:spTree>
    <p:extLst>
      <p:ext uri="{BB962C8B-B14F-4D97-AF65-F5344CB8AC3E}">
        <p14:creationId xmlns:p14="http://schemas.microsoft.com/office/powerpoint/2010/main" val="32733886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caches</a:t>
            </a:r>
          </a:p>
        </p:txBody>
      </p:sp>
      <p:sp>
        <p:nvSpPr>
          <p:cNvPr id="3" name="Content Placeholder 2"/>
          <p:cNvSpPr>
            <a:spLocks noGrp="1"/>
          </p:cNvSpPr>
          <p:nvPr>
            <p:ph idx="1"/>
          </p:nvPr>
        </p:nvSpPr>
        <p:spPr/>
        <p:txBody>
          <a:bodyPr/>
          <a:lstStyle/>
          <a:p>
            <a:pPr marL="342900" indent="-342900">
              <a:buFont typeface="Wingdings" charset="2"/>
              <a:buChar char="q"/>
            </a:pPr>
            <a:r>
              <a:rPr lang="en-US" dirty="0">
                <a:latin typeface="Calibri" pitchFamily="34" charset="0"/>
              </a:rPr>
              <a:t>Two blocks in memory that map to the same index in the cache cannot be present in the cache at the same time</a:t>
            </a:r>
          </a:p>
          <a:p>
            <a:pPr lvl="1"/>
            <a:r>
              <a:rPr lang="en-US" dirty="0">
                <a:solidFill>
                  <a:srgbClr val="0000FF"/>
                </a:solidFill>
                <a:latin typeface="Calibri" pitchFamily="34" charset="0"/>
                <a:ea typeface="ＭＳ Ｐゴシック" charset="0"/>
              </a:rPr>
              <a:t>One index </a:t>
            </a:r>
            <a:r>
              <a:rPr lang="en-US" dirty="0">
                <a:solidFill>
                  <a:srgbClr val="0000FF"/>
                </a:solidFill>
                <a:latin typeface="Calibri" pitchFamily="34" charset="0"/>
                <a:ea typeface="ＭＳ Ｐゴシック" charset="0"/>
                <a:sym typeface="Wingdings" charset="0"/>
              </a:rPr>
              <a:t> one entry</a:t>
            </a:r>
          </a:p>
          <a:p>
            <a:pPr lvl="1"/>
            <a:endParaRPr lang="en-US" dirty="0">
              <a:latin typeface="Calibri" pitchFamily="34" charset="0"/>
              <a:ea typeface="ＭＳ Ｐゴシック" charset="0"/>
              <a:sym typeface="Wingdings" charset="0"/>
            </a:endParaRPr>
          </a:p>
          <a:p>
            <a:pPr marL="342900" indent="-342900">
              <a:buFont typeface="Wingdings" charset="2"/>
              <a:buChar char="q"/>
            </a:pPr>
            <a:r>
              <a:rPr lang="en-US" dirty="0">
                <a:latin typeface="Calibri" pitchFamily="34" charset="0"/>
                <a:sym typeface="Wingdings" charset="0"/>
              </a:rPr>
              <a:t>Can lead to 0% hit rate if more than one block accessed in an interleaved manner map to the same index </a:t>
            </a:r>
          </a:p>
          <a:p>
            <a:pPr marL="800100" lvl="1" indent="-342900">
              <a:buFont typeface="Arial"/>
              <a:buChar char="•"/>
            </a:pPr>
            <a:r>
              <a:rPr lang="en-US" dirty="0">
                <a:latin typeface="Calibri" pitchFamily="34" charset="0"/>
                <a:ea typeface="ＭＳ Ｐゴシック" charset="0"/>
                <a:sym typeface="Wingdings" charset="0"/>
              </a:rPr>
              <a:t>Assume addresses A and B have the same index bits but different tag bits</a:t>
            </a:r>
          </a:p>
          <a:p>
            <a:pPr lvl="1"/>
            <a:r>
              <a:rPr lang="en-US" dirty="0">
                <a:latin typeface="Calibri" pitchFamily="34" charset="0"/>
                <a:ea typeface="ＭＳ Ｐゴシック" charset="0"/>
                <a:sym typeface="Wingdings" charset="0"/>
              </a:rPr>
              <a:t>	A, B, A, B, A, B, A, B, … </a:t>
            </a:r>
          </a:p>
          <a:p>
            <a:pPr lvl="1"/>
            <a:r>
              <a:rPr lang="en-US" dirty="0">
                <a:latin typeface="Calibri" pitchFamily="34" charset="0"/>
                <a:ea typeface="ＭＳ Ｐゴシック" charset="0"/>
                <a:sym typeface="Wingdings" charset="0"/>
              </a:rPr>
              <a:t>All accesses are </a:t>
            </a:r>
            <a:r>
              <a:rPr lang="en-US" dirty="0">
                <a:solidFill>
                  <a:srgbClr val="0000FF"/>
                </a:solidFill>
                <a:latin typeface="Calibri" pitchFamily="34" charset="0"/>
                <a:ea typeface="ＭＳ Ｐゴシック" charset="0"/>
                <a:sym typeface="Wingdings" charset="0"/>
              </a:rPr>
              <a:t>conflict misses</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27</a:t>
            </a:fld>
            <a:endParaRPr lang="en-US" dirty="0">
              <a:solidFill>
                <a:srgbClr val="000000"/>
              </a:solidFill>
              <a:cs typeface="Arial"/>
            </a:endParaRPr>
          </a:p>
        </p:txBody>
      </p:sp>
    </p:spTree>
    <p:extLst>
      <p:ext uri="{BB962C8B-B14F-4D97-AF65-F5344CB8AC3E}">
        <p14:creationId xmlns:p14="http://schemas.microsoft.com/office/powerpoint/2010/main" val="3004465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42"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43"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44"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cache</a:t>
            </a:r>
          </a:p>
        </p:txBody>
      </p:sp>
      <p:sp>
        <p:nvSpPr>
          <p:cNvPr id="10245"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0246"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0247"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0248"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0249"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0250"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0251"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0252"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0253"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0254"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0255"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0256"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0257"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58"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59"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60"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0261"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62"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63"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64"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65"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0266"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0267"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68"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69"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70"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0271"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10272"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0273"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0274"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0275"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0276"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0277"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0278"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0279"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80"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0281"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0282"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0283" name="Text Box 43"/>
          <p:cNvSpPr txBox="1">
            <a:spLocks noChangeArrowheads="1"/>
          </p:cNvSpPr>
          <p:nvPr/>
        </p:nvSpPr>
        <p:spPr bwMode="auto">
          <a:xfrm>
            <a:off x="4627563" y="4673600"/>
            <a:ext cx="68510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LRU</a:t>
            </a:r>
          </a:p>
        </p:txBody>
      </p:sp>
      <p:grpSp>
        <p:nvGrpSpPr>
          <p:cNvPr id="2" name="Group 44"/>
          <p:cNvGrpSpPr>
            <a:grpSpLocks/>
          </p:cNvGrpSpPr>
          <p:nvPr/>
        </p:nvGrpSpPr>
        <p:grpSpPr bwMode="auto">
          <a:xfrm>
            <a:off x="4572000" y="4724400"/>
            <a:ext cx="912813" cy="379413"/>
            <a:chOff x="2880" y="2976"/>
            <a:chExt cx="575" cy="239"/>
          </a:xfrm>
        </p:grpSpPr>
        <p:sp>
          <p:nvSpPr>
            <p:cNvPr id="10285" name="Line 45"/>
            <p:cNvSpPr>
              <a:spLocks noChangeShapeType="1"/>
            </p:cNvSpPr>
            <p:nvPr/>
          </p:nvSpPr>
          <p:spPr bwMode="auto">
            <a:xfrm flipV="1">
              <a:off x="2880" y="2975"/>
              <a:ext cx="575" cy="241"/>
            </a:xfrm>
            <a:prstGeom prst="line">
              <a:avLst/>
            </a:prstGeom>
            <a:noFill/>
            <a:ln w="57240">
              <a:solidFill>
                <a:srgbClr val="FF0000"/>
              </a:solidFill>
              <a:miter lim="800000"/>
              <a:headEnd/>
              <a:tailEnd/>
            </a:ln>
            <a:effectLst/>
          </p:spPr>
          <p:txBody>
            <a:bodyPr/>
            <a:lstStyle/>
            <a:p>
              <a:endParaRPr lang="en-US" dirty="0">
                <a:solidFill>
                  <a:srgbClr val="000000"/>
                </a:solidFill>
                <a:latin typeface="Calibri" pitchFamily="34" charset="0"/>
              </a:endParaRPr>
            </a:p>
          </p:txBody>
        </p:sp>
        <p:sp>
          <p:nvSpPr>
            <p:cNvPr id="10286" name="Line 46"/>
            <p:cNvSpPr>
              <a:spLocks noChangeShapeType="1"/>
            </p:cNvSpPr>
            <p:nvPr/>
          </p:nvSpPr>
          <p:spPr bwMode="auto">
            <a:xfrm flipH="1" flipV="1">
              <a:off x="2879" y="2975"/>
              <a:ext cx="577" cy="241"/>
            </a:xfrm>
            <a:prstGeom prst="line">
              <a:avLst/>
            </a:prstGeom>
            <a:noFill/>
            <a:ln w="57240">
              <a:solidFill>
                <a:srgbClr val="FF0000"/>
              </a:solidFill>
              <a:miter lim="800000"/>
              <a:headEnd/>
              <a:tailEnd/>
            </a:ln>
            <a:effectLst/>
          </p:spPr>
          <p:txBody>
            <a:bodyPr/>
            <a:lstStyle/>
            <a:p>
              <a:endParaRPr lang="en-US" dirty="0">
                <a:solidFill>
                  <a:srgbClr val="000000"/>
                </a:solidFill>
                <a:latin typeface="Calibri" pitchFamily="34" charset="0"/>
              </a:endParaRPr>
            </a:p>
          </p:txBody>
        </p:sp>
      </p:grpSp>
      <p:sp>
        <p:nvSpPr>
          <p:cNvPr id="10287" name="Text Box 47"/>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800D087-13B3-4D9F-88A1-63BD763D880C}"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4258026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66"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67"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68"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1)</a:t>
            </a:r>
          </a:p>
        </p:txBody>
      </p:sp>
      <p:sp>
        <p:nvSpPr>
          <p:cNvPr id="11269"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1270"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1271"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1272"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1273"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1274"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1275"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1276"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1277"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1278"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1</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1279"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1280"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1281"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82"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83"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84"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1285"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86"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87"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88"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89"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1290"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1291"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92"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93"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294"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1295"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11296"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1297"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1298"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1299"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1300"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1301"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1302"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1303"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304"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305"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1306"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1307" name="AutoShape 43"/>
          <p:cNvSpPr>
            <a:spLocks noChangeArrowheads="1"/>
          </p:cNvSpPr>
          <p:nvPr/>
        </p:nvSpPr>
        <p:spPr bwMode="auto">
          <a:xfrm>
            <a:off x="1371600" y="28194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1308" name="Text Box 44"/>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9E87462-C4CC-493D-9F69-7AB75971DB5D}"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11647545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7891"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7892"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893"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Handling stores (write-back)</a:t>
            </a:r>
          </a:p>
        </p:txBody>
      </p:sp>
      <p:sp>
        <p:nvSpPr>
          <p:cNvPr id="37894"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37895"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37896"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37897"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37898"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37899"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37900"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37901"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37902"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37903"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37904"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37905"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37906"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7907"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08"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09"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a:t>
            </a:r>
            <a:r>
              <a:rPr lang="en-US" b="1" dirty="0">
                <a:solidFill>
                  <a:srgbClr val="FF0000"/>
                </a:solidFill>
                <a:latin typeface="Calibri" pitchFamily="34" charset="0"/>
              </a:rPr>
              <a:t>d</a:t>
            </a:r>
            <a:r>
              <a:rPr lang="en-US" b="1" dirty="0">
                <a:latin typeface="Calibri" pitchFamily="34" charset="0"/>
              </a:rPr>
              <a:t>  tag   data</a:t>
            </a:r>
          </a:p>
        </p:txBody>
      </p:sp>
      <p:sp>
        <p:nvSpPr>
          <p:cNvPr id="37910"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11"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12"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13"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14"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37915"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37916"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17"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18"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7919"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37920"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37921"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37922"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37923"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37924"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37925"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37926"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37927"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0</a:t>
            </a:r>
          </a:p>
          <a:p>
            <a:r>
              <a:rPr lang="en-US" b="1" dirty="0">
                <a:latin typeface="Calibri" pitchFamily="34" charset="0"/>
              </a:rPr>
              <a:t>Hits:</a:t>
            </a:r>
            <a:r>
              <a:rPr lang="en-US" sz="3200" b="1" dirty="0">
                <a:latin typeface="Calibri" pitchFamily="34" charset="0"/>
              </a:rPr>
              <a:t> </a:t>
            </a:r>
            <a:r>
              <a:rPr lang="en-US" b="1" dirty="0">
                <a:latin typeface="Calibri" pitchFamily="34" charset="0"/>
              </a:rPr>
              <a:t>      0</a:t>
            </a:r>
          </a:p>
        </p:txBody>
      </p:sp>
      <p:sp>
        <p:nvSpPr>
          <p:cNvPr id="37928"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7929"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7930"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37931"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6" name="Slide Number Placeholder 45"/>
          <p:cNvSpPr>
            <a:spLocks noGrp="1"/>
          </p:cNvSpPr>
          <p:nvPr>
            <p:ph type="sldNum" sz="quarter" idx="4294967295"/>
          </p:nvPr>
        </p:nvSpPr>
        <p:spPr>
          <a:xfrm>
            <a:off x="7010400" y="6534150"/>
            <a:ext cx="1524000" cy="476250"/>
          </a:xfrm>
          <a:prstGeom prst="rect">
            <a:avLst/>
          </a:prstGeom>
        </p:spPr>
        <p:txBody>
          <a:bodyPr/>
          <a:lstStyle/>
          <a:p>
            <a:pPr>
              <a:defRPr/>
            </a:pPr>
            <a:fld id="{C6161928-3DC7-473D-8DBB-A4D70C5F7307}" type="slidenum">
              <a:rPr lang="en-US" smtClean="0"/>
              <a:pPr>
                <a:defRPr/>
              </a:pPr>
              <a:t>3</a:t>
            </a:fld>
            <a:endParaRPr lang="en-US" dirty="0"/>
          </a:p>
        </p:txBody>
      </p:sp>
    </p:spTree>
    <p:extLst>
      <p:ext uri="{BB962C8B-B14F-4D97-AF65-F5344CB8AC3E}">
        <p14:creationId xmlns:p14="http://schemas.microsoft.com/office/powerpoint/2010/main" val="394442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290"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291"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292"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1)</a:t>
            </a:r>
          </a:p>
        </p:txBody>
      </p:sp>
      <p:sp>
        <p:nvSpPr>
          <p:cNvPr id="12293"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2294"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2295"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2296"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2297"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2298"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2299"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2300"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2301"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2302"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1</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2303"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2304"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2305"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2306"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2307"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2308"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2309"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10"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11"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12"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13"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2314"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2315"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16"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17"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18"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2319"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12320"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2321"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2322"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2323"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2324"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2325"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2326"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2327"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2328"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29"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2330"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2331" name="AutoShape 43"/>
          <p:cNvSpPr>
            <a:spLocks noChangeArrowheads="1"/>
          </p:cNvSpPr>
          <p:nvPr/>
        </p:nvSpPr>
        <p:spPr bwMode="auto">
          <a:xfrm>
            <a:off x="1371600" y="28194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2332"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2333" name="Text Box 45"/>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3D6D394-8906-4E1A-8637-C09AFF17D700}"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15201379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14"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15"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16"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2)</a:t>
            </a:r>
          </a:p>
        </p:txBody>
      </p:sp>
      <p:sp>
        <p:nvSpPr>
          <p:cNvPr id="13317"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3318"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3319"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3320"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3321"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3322"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3323"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3324"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3325"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3326"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5</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3327"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3328"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3329"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3330"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3331"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3332"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3333"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34"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35"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36"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37"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3338"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3339"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40"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41"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42"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3343"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13344"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3345"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3346"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3347"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3348"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3349"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3350"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3351"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3352"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53"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3354"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3355" name="AutoShape 43"/>
          <p:cNvSpPr>
            <a:spLocks noChangeArrowheads="1"/>
          </p:cNvSpPr>
          <p:nvPr/>
        </p:nvSpPr>
        <p:spPr bwMode="auto">
          <a:xfrm>
            <a:off x="1371600" y="30480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3356"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3357" name="Text Box 45"/>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D48378A-37C1-46A1-9A43-3FAB105D3495}"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18661498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38"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39"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40"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2)</a:t>
            </a:r>
          </a:p>
        </p:txBody>
      </p:sp>
      <p:sp>
        <p:nvSpPr>
          <p:cNvPr id="14341"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4342"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4343"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4344"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4345"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4346"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4347"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4348"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4349"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4350"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5</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4351"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4352"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4353"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4354"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4355"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4356"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4357"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58"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59"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60"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61"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4362"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4363"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64"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65"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66"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4367"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14368"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4369"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4370"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4371"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4372"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4373"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4374"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4375"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4376"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77"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4378"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4379" name="AutoShape 43"/>
          <p:cNvSpPr>
            <a:spLocks noChangeArrowheads="1"/>
          </p:cNvSpPr>
          <p:nvPr/>
        </p:nvSpPr>
        <p:spPr bwMode="auto">
          <a:xfrm>
            <a:off x="1371600" y="30480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4380" name="Line 44"/>
          <p:cNvSpPr>
            <a:spLocks noChangeShapeType="1"/>
          </p:cNvSpPr>
          <p:nvPr/>
        </p:nvSpPr>
        <p:spPr bwMode="auto">
          <a:xfrm flipH="1">
            <a:off x="6094413" y="3124200"/>
            <a:ext cx="688975" cy="304800"/>
          </a:xfrm>
          <a:prstGeom prst="line">
            <a:avLst/>
          </a:prstGeom>
          <a:noFill/>
          <a:ln w="57240">
            <a:solidFill>
              <a:srgbClr val="FF0000"/>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14381" name="Rectangle 45"/>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4382" name="Rectangle 46"/>
          <p:cNvSpPr>
            <a:spLocks noChangeArrowheads="1"/>
          </p:cNvSpPr>
          <p:nvPr/>
        </p:nvSpPr>
        <p:spPr bwMode="auto">
          <a:xfrm>
            <a:off x="23622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4383" name="Text Box 47"/>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7ADD6C8-0EB8-483E-B272-D58C6D874EF9}"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32834226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62"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63"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64"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3)</a:t>
            </a:r>
          </a:p>
        </p:txBody>
      </p:sp>
      <p:sp>
        <p:nvSpPr>
          <p:cNvPr id="15365"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5366"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5367"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5368"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5369"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5370"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5371"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5372"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5373"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5374"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2</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5375"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5376"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5377"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5378"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5379"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5380"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5381"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82"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83"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84"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85"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5386"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5387"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88"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89"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390"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5391"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15392"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5393"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5394"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5395"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5396"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5397"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5398"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5399"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5400"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401"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5402"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5403" name="AutoShape 43"/>
          <p:cNvSpPr>
            <a:spLocks noChangeArrowheads="1"/>
          </p:cNvSpPr>
          <p:nvPr/>
        </p:nvSpPr>
        <p:spPr bwMode="auto">
          <a:xfrm>
            <a:off x="1371600" y="33147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5404"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5405" name="Rectangle 45"/>
          <p:cNvSpPr>
            <a:spLocks noChangeArrowheads="1"/>
          </p:cNvSpPr>
          <p:nvPr/>
        </p:nvSpPr>
        <p:spPr bwMode="auto">
          <a:xfrm>
            <a:off x="23622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5406" name="Text Box 46"/>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565A64B-C500-40EF-A7BF-65A2C23ECFA0}"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702610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386"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387"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388"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3)</a:t>
            </a:r>
          </a:p>
        </p:txBody>
      </p:sp>
      <p:sp>
        <p:nvSpPr>
          <p:cNvPr id="16389"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6390"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6391"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6392"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6393"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6394"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6395"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6396"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6397"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6398"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2</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6399"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6400"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6401"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6402"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6403"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6404"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6405"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406"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407"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408"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409"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6410"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6411"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6412"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6413"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6414"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6415"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16416"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6417"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6418"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6419"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6420"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6421"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6422"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3</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6423"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6424"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6425"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6426"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6427" name="AutoShape 43"/>
          <p:cNvSpPr>
            <a:spLocks noChangeArrowheads="1"/>
          </p:cNvSpPr>
          <p:nvPr/>
        </p:nvSpPr>
        <p:spPr bwMode="auto">
          <a:xfrm>
            <a:off x="1371600" y="33147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6428"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6429" name="Rectangle 45"/>
          <p:cNvSpPr>
            <a:spLocks noChangeArrowheads="1"/>
          </p:cNvSpPr>
          <p:nvPr/>
        </p:nvSpPr>
        <p:spPr bwMode="auto">
          <a:xfrm>
            <a:off x="23622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6430" name="Text Box 46"/>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1C852D5-54F2-463C-9FD3-C8DCBE31FC0A}"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34</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291333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410"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411"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412"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4)</a:t>
            </a:r>
          </a:p>
        </p:txBody>
      </p:sp>
      <p:sp>
        <p:nvSpPr>
          <p:cNvPr id="17413"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7414"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7415"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7416"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7417"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7418"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7419"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7420"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7421"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7422"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7</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7423"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7424"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7425"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7426"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7427"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7428"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7429"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430"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431"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432"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433"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7434"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7435"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7436"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7437"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7438"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7439"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120</a:t>
            </a:r>
          </a:p>
        </p:txBody>
      </p:sp>
      <p:sp>
        <p:nvSpPr>
          <p:cNvPr id="17440"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7441"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7442"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7443"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7444"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7445"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7446"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3</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7447"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7448"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7449"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7450"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7451" name="AutoShape 43"/>
          <p:cNvSpPr>
            <a:spLocks noChangeArrowheads="1"/>
          </p:cNvSpPr>
          <p:nvPr/>
        </p:nvSpPr>
        <p:spPr bwMode="auto">
          <a:xfrm>
            <a:off x="1371600" y="35814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7452"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7453" name="Rectangle 45"/>
          <p:cNvSpPr>
            <a:spLocks noChangeArrowheads="1"/>
          </p:cNvSpPr>
          <p:nvPr/>
        </p:nvSpPr>
        <p:spPr bwMode="auto">
          <a:xfrm>
            <a:off x="23622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7454" name="Text Box 46"/>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6D08FA7-22A9-4B0B-913E-FD418F9BBB28}"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3075006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434"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435"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436"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4)</a:t>
            </a:r>
          </a:p>
        </p:txBody>
      </p:sp>
      <p:sp>
        <p:nvSpPr>
          <p:cNvPr id="18437"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8438"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8439"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8440"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8441"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8442"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8443"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8444"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8445"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8446"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7</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8447"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8448"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8449"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8450"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8451"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8452"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8453"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454"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455"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456"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457"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8458"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8459"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8460"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8461"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8462"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8463"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8464"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8465"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8466"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8467"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8468"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8469"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8470"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4</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8471"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8472"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8473"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8474"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8475" name="AutoShape 43"/>
          <p:cNvSpPr>
            <a:spLocks noChangeArrowheads="1"/>
          </p:cNvSpPr>
          <p:nvPr/>
        </p:nvSpPr>
        <p:spPr bwMode="auto">
          <a:xfrm>
            <a:off x="1371600" y="35814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8476"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8477" name="Rectangle 45"/>
          <p:cNvSpPr>
            <a:spLocks noChangeArrowheads="1"/>
          </p:cNvSpPr>
          <p:nvPr/>
        </p:nvSpPr>
        <p:spPr bwMode="auto">
          <a:xfrm>
            <a:off x="23622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8478" name="Line 46"/>
          <p:cNvSpPr>
            <a:spLocks noChangeShapeType="1"/>
          </p:cNvSpPr>
          <p:nvPr/>
        </p:nvSpPr>
        <p:spPr bwMode="auto">
          <a:xfrm flipV="1">
            <a:off x="5867400" y="2436813"/>
            <a:ext cx="1219200" cy="1450975"/>
          </a:xfrm>
          <a:prstGeom prst="line">
            <a:avLst/>
          </a:prstGeom>
          <a:noFill/>
          <a:ln w="57240">
            <a:solidFill>
              <a:srgbClr val="FF0000"/>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18479" name="Line 47"/>
          <p:cNvSpPr>
            <a:spLocks noChangeShapeType="1"/>
          </p:cNvSpPr>
          <p:nvPr/>
        </p:nvSpPr>
        <p:spPr bwMode="auto">
          <a:xfrm flipV="1">
            <a:off x="5867400" y="2741613"/>
            <a:ext cx="1219200" cy="1374775"/>
          </a:xfrm>
          <a:prstGeom prst="line">
            <a:avLst/>
          </a:prstGeom>
          <a:noFill/>
          <a:ln w="57240">
            <a:solidFill>
              <a:srgbClr val="FF0000"/>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18480" name="Text Box 48"/>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DA5EF7B-9F2F-43AC-B9F8-B1422A73D1C2}"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36</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19680731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458"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459"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460"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4)</a:t>
            </a:r>
          </a:p>
        </p:txBody>
      </p:sp>
      <p:sp>
        <p:nvSpPr>
          <p:cNvPr id="19461"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9462"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19463"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9464"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9465"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19466"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19467"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19468"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19469"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19470"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7</a:t>
            </a:r>
            <a:r>
              <a:rPr lang="en-US" sz="1600" b="1" dirty="0">
                <a:solidFill>
                  <a:srgbClr val="000000"/>
                </a:solidFill>
                <a:latin typeface="Calibri" pitchFamily="34" charset="0"/>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4   ]</a:t>
            </a:r>
          </a:p>
        </p:txBody>
      </p:sp>
      <p:sp>
        <p:nvSpPr>
          <p:cNvPr id="19471"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19472"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19473"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9474"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9475"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9476"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19477"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478"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479"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480"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481"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19482"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19483"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9484"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19485"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9486"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19487"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9488"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19489"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19490"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19491"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19492"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19493"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19494"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4</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19495"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19496"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9497"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9498"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19499" name="AutoShape 43"/>
          <p:cNvSpPr>
            <a:spLocks noChangeArrowheads="1"/>
          </p:cNvSpPr>
          <p:nvPr/>
        </p:nvSpPr>
        <p:spPr bwMode="auto">
          <a:xfrm>
            <a:off x="1371600" y="35814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19500"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19501" name="Rectangle 45"/>
          <p:cNvSpPr>
            <a:spLocks noChangeArrowheads="1"/>
          </p:cNvSpPr>
          <p:nvPr/>
        </p:nvSpPr>
        <p:spPr bwMode="auto">
          <a:xfrm>
            <a:off x="23622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19502" name="Line 46"/>
          <p:cNvSpPr>
            <a:spLocks noChangeShapeType="1"/>
          </p:cNvSpPr>
          <p:nvPr/>
        </p:nvSpPr>
        <p:spPr bwMode="auto">
          <a:xfrm flipH="1">
            <a:off x="5865813" y="3581400"/>
            <a:ext cx="1069975" cy="228600"/>
          </a:xfrm>
          <a:prstGeom prst="line">
            <a:avLst/>
          </a:prstGeom>
          <a:noFill/>
          <a:ln w="57240">
            <a:solidFill>
              <a:srgbClr val="FF0000"/>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19503" name="Line 47"/>
          <p:cNvSpPr>
            <a:spLocks noChangeShapeType="1"/>
          </p:cNvSpPr>
          <p:nvPr/>
        </p:nvSpPr>
        <p:spPr bwMode="auto">
          <a:xfrm flipV="1">
            <a:off x="3200400" y="4189413"/>
            <a:ext cx="1828800" cy="1222375"/>
          </a:xfrm>
          <a:prstGeom prst="line">
            <a:avLst/>
          </a:prstGeom>
          <a:noFill/>
          <a:ln w="57240">
            <a:solidFill>
              <a:srgbClr val="FF0000"/>
            </a:solidFill>
            <a:miter lim="800000"/>
            <a:headEnd/>
            <a:tailEnd type="triangle" w="med" len="med"/>
          </a:ln>
          <a:effectLst/>
        </p:spPr>
        <p:txBody>
          <a:bodyPr/>
          <a:lstStyle/>
          <a:p>
            <a:endParaRPr lang="en-US" dirty="0">
              <a:solidFill>
                <a:srgbClr val="000000"/>
              </a:solidFill>
              <a:latin typeface="Calibri" pitchFamily="34" charset="0"/>
            </a:endParaRPr>
          </a:p>
        </p:txBody>
      </p:sp>
      <p:sp>
        <p:nvSpPr>
          <p:cNvPr id="19504" name="Text Box 48"/>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5555FE0-9E5D-48C3-A3A3-6DC7B81CF9FF}"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37</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35050683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482"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483"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484"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5)</a:t>
            </a:r>
          </a:p>
        </p:txBody>
      </p:sp>
      <p:sp>
        <p:nvSpPr>
          <p:cNvPr id="20485"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20486"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20487"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20488"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20489"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20490"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20491"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20492"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20493"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20494"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4</a:t>
            </a:r>
            <a:r>
              <a:rPr lang="en-US" sz="1600" b="1" dirty="0">
                <a:solidFill>
                  <a:srgbClr val="000000"/>
                </a:solidFill>
                <a:latin typeface="Calibri" pitchFamily="34" charset="0"/>
              </a:rPr>
              <a:t>   ]</a:t>
            </a:r>
          </a:p>
        </p:txBody>
      </p:sp>
      <p:sp>
        <p:nvSpPr>
          <p:cNvPr id="20495"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20496"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20497"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0498"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20499"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20500"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20501"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502"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503"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504"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505"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20506"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20507"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0508"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20509"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20510"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20511"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20512"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20513"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20514"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20515"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20516"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20517"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20518"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4</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0</a:t>
            </a:r>
          </a:p>
        </p:txBody>
      </p:sp>
      <p:sp>
        <p:nvSpPr>
          <p:cNvPr id="20519"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20520"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0521"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0522"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0523" name="AutoShape 43"/>
          <p:cNvSpPr>
            <a:spLocks noChangeArrowheads="1"/>
          </p:cNvSpPr>
          <p:nvPr/>
        </p:nvSpPr>
        <p:spPr bwMode="auto">
          <a:xfrm>
            <a:off x="1371600" y="38100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0524"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20525" name="Rectangle 45"/>
          <p:cNvSpPr>
            <a:spLocks noChangeArrowheads="1"/>
          </p:cNvSpPr>
          <p:nvPr/>
        </p:nvSpPr>
        <p:spPr bwMode="auto">
          <a:xfrm>
            <a:off x="23622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20526" name="Text Box 46"/>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FB3E6F8-9DE9-4A40-BE1C-3B416EA7C695}"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38</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3246865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506"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507"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508" name="Text Box 4"/>
          <p:cNvSpPr txBox="1">
            <a:spLocks noChangeArrowheads="1"/>
          </p:cNvSpPr>
          <p:nvPr/>
        </p:nvSpPr>
        <p:spPr bwMode="auto">
          <a:xfrm>
            <a:off x="574675" y="223838"/>
            <a:ext cx="8001000" cy="639762"/>
          </a:xfrm>
          <a:prstGeom prst="rect">
            <a:avLst/>
          </a:prstGeom>
          <a:noFill/>
          <a:ln w="9525">
            <a:noFill/>
            <a:round/>
            <a:headEnd/>
            <a:tailE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000000"/>
                </a:solidFill>
                <a:latin typeface="Calibri" pitchFamily="34" charset="0"/>
              </a:rPr>
              <a:t>Direct-mapped (REF 5)</a:t>
            </a:r>
          </a:p>
        </p:txBody>
      </p:sp>
      <p:sp>
        <p:nvSpPr>
          <p:cNvPr id="21509" name="Rectangle 5"/>
          <p:cNvSpPr>
            <a:spLocks noChangeArrowheads="1"/>
          </p:cNvSpPr>
          <p:nvPr/>
        </p:nvSpPr>
        <p:spPr bwMode="auto">
          <a:xfrm>
            <a:off x="7010400" y="19050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21510" name="Rectangle 6"/>
          <p:cNvSpPr>
            <a:spLocks noChangeArrowheads="1"/>
          </p:cNvSpPr>
          <p:nvPr/>
        </p:nvSpPr>
        <p:spPr bwMode="auto">
          <a:xfrm>
            <a:off x="7010400" y="25146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123</a:t>
            </a:r>
          </a:p>
        </p:txBody>
      </p:sp>
      <p:sp>
        <p:nvSpPr>
          <p:cNvPr id="21511" name="Rectangle 7"/>
          <p:cNvSpPr>
            <a:spLocks noChangeArrowheads="1"/>
          </p:cNvSpPr>
          <p:nvPr/>
        </p:nvSpPr>
        <p:spPr bwMode="auto">
          <a:xfrm>
            <a:off x="7010400" y="3124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21512" name="Rectangle 8"/>
          <p:cNvSpPr>
            <a:spLocks noChangeArrowheads="1"/>
          </p:cNvSpPr>
          <p:nvPr/>
        </p:nvSpPr>
        <p:spPr bwMode="auto">
          <a:xfrm>
            <a:off x="7010400" y="3429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21513" name="Rectangle 9"/>
          <p:cNvSpPr>
            <a:spLocks noChangeArrowheads="1"/>
          </p:cNvSpPr>
          <p:nvPr/>
        </p:nvSpPr>
        <p:spPr bwMode="auto">
          <a:xfrm>
            <a:off x="7010400" y="4038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18</a:t>
            </a:r>
          </a:p>
        </p:txBody>
      </p:sp>
      <p:sp>
        <p:nvSpPr>
          <p:cNvPr id="21514" name="Rectangle 10"/>
          <p:cNvSpPr>
            <a:spLocks noChangeArrowheads="1"/>
          </p:cNvSpPr>
          <p:nvPr/>
        </p:nvSpPr>
        <p:spPr bwMode="auto">
          <a:xfrm>
            <a:off x="7010400" y="4648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33</a:t>
            </a:r>
          </a:p>
        </p:txBody>
      </p:sp>
      <p:sp>
        <p:nvSpPr>
          <p:cNvPr id="21515" name="Rectangle 11"/>
          <p:cNvSpPr>
            <a:spLocks noChangeArrowheads="1"/>
          </p:cNvSpPr>
          <p:nvPr/>
        </p:nvSpPr>
        <p:spPr bwMode="auto">
          <a:xfrm>
            <a:off x="70104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19</a:t>
            </a:r>
          </a:p>
        </p:txBody>
      </p:sp>
      <p:sp>
        <p:nvSpPr>
          <p:cNvPr id="21516" name="Rectangle 12"/>
          <p:cNvSpPr>
            <a:spLocks noChangeArrowheads="1"/>
          </p:cNvSpPr>
          <p:nvPr/>
        </p:nvSpPr>
        <p:spPr bwMode="auto">
          <a:xfrm>
            <a:off x="7010400" y="5867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210</a:t>
            </a:r>
          </a:p>
        </p:txBody>
      </p:sp>
      <p:sp>
        <p:nvSpPr>
          <p:cNvPr id="21517" name="Text Box 13"/>
          <p:cNvSpPr txBox="1">
            <a:spLocks noChangeArrowheads="1"/>
          </p:cNvSpPr>
          <p:nvPr/>
        </p:nvSpPr>
        <p:spPr bwMode="auto">
          <a:xfrm>
            <a:off x="6624519" y="1524000"/>
            <a:ext cx="441444" cy="5018939"/>
          </a:xfrm>
          <a:prstGeom prst="rect">
            <a:avLst/>
          </a:prstGeom>
          <a:noFill/>
          <a:ln w="9525">
            <a:noFill/>
            <a:round/>
            <a:headEnd/>
            <a:tailEnd/>
          </a:ln>
          <a:effectLst/>
        </p:spPr>
        <p:txBody>
          <a:bodyPr wrap="none"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5</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6</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7</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8</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9</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10</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11</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12</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13</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14</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15</a:t>
            </a:r>
          </a:p>
        </p:txBody>
      </p:sp>
      <p:sp>
        <p:nvSpPr>
          <p:cNvPr id="21518" name="Text Box 14"/>
          <p:cNvSpPr txBox="1">
            <a:spLocks noChangeArrowheads="1"/>
          </p:cNvSpPr>
          <p:nvPr/>
        </p:nvSpPr>
        <p:spPr bwMode="auto">
          <a:xfrm>
            <a:off x="1681163" y="2771775"/>
            <a:ext cx="1733465"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R1 </a:t>
            </a:r>
            <a:r>
              <a:rPr lang="en-US" sz="1600" b="1" dirty="0">
                <a:solidFill>
                  <a:srgbClr val="000000"/>
                </a:solidFill>
                <a:latin typeface="Symbol" charset="2"/>
              </a:rPr>
              <a:t></a:t>
            </a:r>
            <a:r>
              <a:rPr lang="en-US" sz="1600" b="1" dirty="0">
                <a:solidFill>
                  <a:srgbClr val="000000"/>
                </a:solidFill>
                <a:latin typeface="Calibri" pitchFamily="34" charset="0"/>
              </a:rPr>
              <a:t> M[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5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R2 </a:t>
            </a:r>
            <a:r>
              <a:rPr lang="en-US" sz="1600" b="1" dirty="0">
                <a:solidFill>
                  <a:srgbClr val="000000"/>
                </a:solidFill>
                <a:latin typeface="Symbol" charset="2"/>
              </a:rPr>
              <a:t></a:t>
            </a:r>
            <a:r>
              <a:rPr lang="en-US" sz="1600" b="1" dirty="0">
                <a:solidFill>
                  <a:srgbClr val="000000"/>
                </a:solidFill>
                <a:latin typeface="Calibri" pitchFamily="34" charset="0"/>
              </a:rPr>
              <a:t> M[   2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St   R1 </a:t>
            </a:r>
            <a:r>
              <a:rPr lang="en-US" sz="1600" b="1" dirty="0">
                <a:solidFill>
                  <a:srgbClr val="000000"/>
                </a:solidFill>
                <a:latin typeface="Symbol" charset="2"/>
              </a:rPr>
              <a:t></a:t>
            </a:r>
            <a:r>
              <a:rPr lang="en-US" sz="1600" b="1" dirty="0">
                <a:solidFill>
                  <a:srgbClr val="000000"/>
                </a:solidFill>
                <a:latin typeface="Calibri" pitchFamily="34" charset="0"/>
              </a:rPr>
              <a:t> M[   7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Ld  R2 </a:t>
            </a:r>
            <a:r>
              <a:rPr lang="en-US" sz="1600" b="1" dirty="0">
                <a:solidFill>
                  <a:srgbClr val="000000"/>
                </a:solidFill>
                <a:latin typeface="Symbol" charset="2"/>
              </a:rPr>
              <a:t></a:t>
            </a:r>
            <a:r>
              <a:rPr lang="en-US" sz="1600" b="1" dirty="0">
                <a:solidFill>
                  <a:srgbClr val="000000"/>
                </a:solidFill>
                <a:latin typeface="Calibri" pitchFamily="34" charset="0"/>
              </a:rPr>
              <a:t> M[   </a:t>
            </a:r>
            <a:r>
              <a:rPr lang="en-US" sz="1600" b="1" dirty="0">
                <a:solidFill>
                  <a:srgbClr val="FF0000"/>
                </a:solidFill>
                <a:latin typeface="Calibri" pitchFamily="34" charset="0"/>
              </a:rPr>
              <a:t>4</a:t>
            </a:r>
            <a:r>
              <a:rPr lang="en-US" sz="1600" b="1" dirty="0">
                <a:solidFill>
                  <a:srgbClr val="000000"/>
                </a:solidFill>
                <a:latin typeface="Calibri" pitchFamily="34" charset="0"/>
              </a:rPr>
              <a:t>   ]</a:t>
            </a:r>
          </a:p>
        </p:txBody>
      </p:sp>
      <p:sp>
        <p:nvSpPr>
          <p:cNvPr id="21519" name="Text Box 15"/>
          <p:cNvSpPr txBox="1">
            <a:spLocks noChangeArrowheads="1"/>
          </p:cNvSpPr>
          <p:nvPr/>
        </p:nvSpPr>
        <p:spPr bwMode="auto">
          <a:xfrm>
            <a:off x="4268788" y="1066800"/>
            <a:ext cx="946391" cy="463846"/>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Cache</a:t>
            </a:r>
          </a:p>
        </p:txBody>
      </p:sp>
      <p:sp>
        <p:nvSpPr>
          <p:cNvPr id="21520" name="Text Box 16"/>
          <p:cNvSpPr txBox="1">
            <a:spLocks noChangeArrowheads="1"/>
          </p:cNvSpPr>
          <p:nvPr/>
        </p:nvSpPr>
        <p:spPr bwMode="auto">
          <a:xfrm>
            <a:off x="1600200" y="1066800"/>
            <a:ext cx="1452563"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Processor</a:t>
            </a:r>
          </a:p>
        </p:txBody>
      </p:sp>
      <p:sp>
        <p:nvSpPr>
          <p:cNvPr id="21521" name="Rectangle 17"/>
          <p:cNvSpPr>
            <a:spLocks noChangeArrowheads="1"/>
          </p:cNvSpPr>
          <p:nvPr/>
        </p:nvSpPr>
        <p:spPr bwMode="auto">
          <a:xfrm>
            <a:off x="4394200" y="30988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1522" name="Rectangle 18"/>
          <p:cNvSpPr>
            <a:spLocks noChangeArrowheads="1"/>
          </p:cNvSpPr>
          <p:nvPr/>
        </p:nvSpPr>
        <p:spPr bwMode="auto">
          <a:xfrm>
            <a:off x="4927600" y="3098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21523" name="Rectangle 19"/>
          <p:cNvSpPr>
            <a:spLocks noChangeArrowheads="1"/>
          </p:cNvSpPr>
          <p:nvPr/>
        </p:nvSpPr>
        <p:spPr bwMode="auto">
          <a:xfrm>
            <a:off x="4927600" y="3403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21524" name="Text Box 20"/>
          <p:cNvSpPr txBox="1">
            <a:spLocks noChangeArrowheads="1"/>
          </p:cNvSpPr>
          <p:nvPr/>
        </p:nvSpPr>
        <p:spPr bwMode="auto">
          <a:xfrm>
            <a:off x="3641725" y="2682875"/>
            <a:ext cx="2208213" cy="460375"/>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V d  tag   data</a:t>
            </a:r>
          </a:p>
        </p:txBody>
      </p:sp>
      <p:sp>
        <p:nvSpPr>
          <p:cNvPr id="21525"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526"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527"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528"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529" name="Text Box 25"/>
          <p:cNvSpPr txBox="1">
            <a:spLocks noChangeArrowheads="1"/>
          </p:cNvSpPr>
          <p:nvPr/>
        </p:nvSpPr>
        <p:spPr bwMode="auto">
          <a:xfrm>
            <a:off x="1906588" y="4953000"/>
            <a:ext cx="455872" cy="1325620"/>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R1</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R2</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Calibri" pitchFamily="34" charset="0"/>
              </a:rPr>
              <a:t>R3</a:t>
            </a:r>
          </a:p>
        </p:txBody>
      </p:sp>
      <p:sp>
        <p:nvSpPr>
          <p:cNvPr id="21530" name="Text Box 26"/>
          <p:cNvSpPr txBox="1">
            <a:spLocks noChangeArrowheads="1"/>
          </p:cNvSpPr>
          <p:nvPr/>
        </p:nvSpPr>
        <p:spPr bwMode="auto">
          <a:xfrm>
            <a:off x="6858000" y="1066800"/>
            <a:ext cx="129857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Memory</a:t>
            </a:r>
          </a:p>
        </p:txBody>
      </p:sp>
      <p:sp>
        <p:nvSpPr>
          <p:cNvPr id="21531" name="Rectangle 27"/>
          <p:cNvSpPr>
            <a:spLocks noChangeArrowheads="1"/>
          </p:cNvSpPr>
          <p:nvPr/>
        </p:nvSpPr>
        <p:spPr bwMode="auto">
          <a:xfrm>
            <a:off x="4394200" y="3708400"/>
            <a:ext cx="53340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1532" name="Rectangle 28"/>
          <p:cNvSpPr>
            <a:spLocks noChangeArrowheads="1"/>
          </p:cNvSpPr>
          <p:nvPr/>
        </p:nvSpPr>
        <p:spPr bwMode="auto">
          <a:xfrm>
            <a:off x="4927600" y="37084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162</a:t>
            </a:r>
          </a:p>
        </p:txBody>
      </p:sp>
      <p:sp>
        <p:nvSpPr>
          <p:cNvPr id="21533" name="Rectangle 29"/>
          <p:cNvSpPr>
            <a:spLocks noChangeArrowheads="1"/>
          </p:cNvSpPr>
          <p:nvPr/>
        </p:nvSpPr>
        <p:spPr bwMode="auto">
          <a:xfrm>
            <a:off x="4927600" y="4013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21534" name="Rectangle 30"/>
          <p:cNvSpPr>
            <a:spLocks noChangeArrowheads="1"/>
          </p:cNvSpPr>
          <p:nvPr/>
        </p:nvSpPr>
        <p:spPr bwMode="auto">
          <a:xfrm>
            <a:off x="7010400" y="16002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78</a:t>
            </a:r>
          </a:p>
        </p:txBody>
      </p:sp>
      <p:sp>
        <p:nvSpPr>
          <p:cNvPr id="21535" name="Rectangle 31"/>
          <p:cNvSpPr>
            <a:spLocks noChangeArrowheads="1"/>
          </p:cNvSpPr>
          <p:nvPr/>
        </p:nvSpPr>
        <p:spPr bwMode="auto">
          <a:xfrm>
            <a:off x="7010400" y="2209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150</a:t>
            </a:r>
          </a:p>
        </p:txBody>
      </p:sp>
      <p:sp>
        <p:nvSpPr>
          <p:cNvPr id="21536" name="Rectangle 32"/>
          <p:cNvSpPr>
            <a:spLocks noChangeArrowheads="1"/>
          </p:cNvSpPr>
          <p:nvPr/>
        </p:nvSpPr>
        <p:spPr bwMode="auto">
          <a:xfrm>
            <a:off x="7010400" y="2819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21537" name="Rectangle 33"/>
          <p:cNvSpPr>
            <a:spLocks noChangeArrowheads="1"/>
          </p:cNvSpPr>
          <p:nvPr/>
        </p:nvSpPr>
        <p:spPr bwMode="auto">
          <a:xfrm>
            <a:off x="7010400" y="37338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173</a:t>
            </a:r>
          </a:p>
        </p:txBody>
      </p:sp>
      <p:sp>
        <p:nvSpPr>
          <p:cNvPr id="21538" name="Rectangle 34"/>
          <p:cNvSpPr>
            <a:spLocks noChangeArrowheads="1"/>
          </p:cNvSpPr>
          <p:nvPr/>
        </p:nvSpPr>
        <p:spPr bwMode="auto">
          <a:xfrm>
            <a:off x="7010400" y="43434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21</a:t>
            </a:r>
          </a:p>
        </p:txBody>
      </p:sp>
      <p:sp>
        <p:nvSpPr>
          <p:cNvPr id="21539" name="Rectangle 35"/>
          <p:cNvSpPr>
            <a:spLocks noChangeArrowheads="1"/>
          </p:cNvSpPr>
          <p:nvPr/>
        </p:nvSpPr>
        <p:spPr bwMode="auto">
          <a:xfrm>
            <a:off x="7010400" y="49530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28</a:t>
            </a:r>
          </a:p>
        </p:txBody>
      </p:sp>
      <p:sp>
        <p:nvSpPr>
          <p:cNvPr id="21540" name="Rectangle 36"/>
          <p:cNvSpPr>
            <a:spLocks noChangeArrowheads="1"/>
          </p:cNvSpPr>
          <p:nvPr/>
        </p:nvSpPr>
        <p:spPr bwMode="auto">
          <a:xfrm>
            <a:off x="70104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200</a:t>
            </a:r>
          </a:p>
        </p:txBody>
      </p:sp>
      <p:sp>
        <p:nvSpPr>
          <p:cNvPr id="21541" name="Rectangle 37"/>
          <p:cNvSpPr>
            <a:spLocks noChangeArrowheads="1"/>
          </p:cNvSpPr>
          <p:nvPr/>
        </p:nvSpPr>
        <p:spPr bwMode="auto">
          <a:xfrm>
            <a:off x="7010400" y="6172200"/>
            <a:ext cx="1066800" cy="304800"/>
          </a:xfrm>
          <a:prstGeom prst="rect">
            <a:avLst/>
          </a:prstGeom>
          <a:solidFill>
            <a:srgbClr val="0CC7E0"/>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225</a:t>
            </a:r>
          </a:p>
        </p:txBody>
      </p:sp>
      <p:sp>
        <p:nvSpPr>
          <p:cNvPr id="21542" name="Text Box 38"/>
          <p:cNvSpPr txBox="1">
            <a:spLocks noChangeArrowheads="1"/>
          </p:cNvSpPr>
          <p:nvPr/>
        </p:nvSpPr>
        <p:spPr bwMode="auto">
          <a:xfrm>
            <a:off x="4038600" y="5334000"/>
            <a:ext cx="1538288" cy="947738"/>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Misses:   4</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Hits:</a:t>
            </a:r>
            <a:r>
              <a:rPr lang="en-US" sz="3200" b="1" dirty="0">
                <a:solidFill>
                  <a:srgbClr val="000000"/>
                </a:solidFill>
                <a:latin typeface="Calibri" pitchFamily="34" charset="0"/>
              </a:rPr>
              <a:t> </a:t>
            </a:r>
            <a:r>
              <a:rPr lang="en-US" b="1" dirty="0">
                <a:solidFill>
                  <a:srgbClr val="000000"/>
                </a:solidFill>
                <a:latin typeface="Calibri" pitchFamily="34" charset="0"/>
              </a:rPr>
              <a:t>      1</a:t>
            </a:r>
          </a:p>
        </p:txBody>
      </p:sp>
      <p:sp>
        <p:nvSpPr>
          <p:cNvPr id="21543" name="Rectangle 39"/>
          <p:cNvSpPr>
            <a:spLocks noChangeArrowheads="1"/>
          </p:cNvSpPr>
          <p:nvPr/>
        </p:nvSpPr>
        <p:spPr bwMode="auto">
          <a:xfrm>
            <a:off x="4114800"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0</a:t>
            </a:r>
          </a:p>
        </p:txBody>
      </p:sp>
      <p:sp>
        <p:nvSpPr>
          <p:cNvPr id="21544" name="Rectangle 40"/>
          <p:cNvSpPr>
            <a:spLocks noChangeArrowheads="1"/>
          </p:cNvSpPr>
          <p:nvPr/>
        </p:nvSpPr>
        <p:spPr bwMode="auto">
          <a:xfrm>
            <a:off x="411797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1545" name="Rectangle 41"/>
          <p:cNvSpPr>
            <a:spLocks noChangeArrowheads="1"/>
          </p:cNvSpPr>
          <p:nvPr/>
        </p:nvSpPr>
        <p:spPr bwMode="auto">
          <a:xfrm>
            <a:off x="3844925" y="30988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1546" name="Rectangle 42"/>
          <p:cNvSpPr>
            <a:spLocks noChangeArrowheads="1"/>
          </p:cNvSpPr>
          <p:nvPr/>
        </p:nvSpPr>
        <p:spPr bwMode="auto">
          <a:xfrm>
            <a:off x="3844925" y="3708400"/>
            <a:ext cx="273050" cy="304800"/>
          </a:xfrm>
          <a:prstGeom prst="rect">
            <a:avLst/>
          </a:prstGeom>
          <a:solidFill>
            <a:srgbClr val="FFFFFF"/>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1</a:t>
            </a:r>
          </a:p>
        </p:txBody>
      </p:sp>
      <p:sp>
        <p:nvSpPr>
          <p:cNvPr id="21547" name="AutoShape 43"/>
          <p:cNvSpPr>
            <a:spLocks noChangeArrowheads="1"/>
          </p:cNvSpPr>
          <p:nvPr/>
        </p:nvSpPr>
        <p:spPr bwMode="auto">
          <a:xfrm>
            <a:off x="1371600" y="3810000"/>
            <a:ext cx="381000" cy="228600"/>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dirty="0">
              <a:solidFill>
                <a:srgbClr val="000000"/>
              </a:solidFill>
              <a:latin typeface="Calibri" pitchFamily="34" charset="0"/>
            </a:endParaRPr>
          </a:p>
        </p:txBody>
      </p:sp>
      <p:sp>
        <p:nvSpPr>
          <p:cNvPr id="21548" name="Rectangle 44"/>
          <p:cNvSpPr>
            <a:spLocks noChangeArrowheads="1"/>
          </p:cNvSpPr>
          <p:nvPr/>
        </p:nvSpPr>
        <p:spPr bwMode="auto">
          <a:xfrm>
            <a:off x="2362200" y="52578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29</a:t>
            </a:r>
          </a:p>
        </p:txBody>
      </p:sp>
      <p:sp>
        <p:nvSpPr>
          <p:cNvPr id="21549" name="Rectangle 45"/>
          <p:cNvSpPr>
            <a:spLocks noChangeArrowheads="1"/>
          </p:cNvSpPr>
          <p:nvPr/>
        </p:nvSpPr>
        <p:spPr bwMode="auto">
          <a:xfrm>
            <a:off x="2362200" y="5562600"/>
            <a:ext cx="1066800" cy="304800"/>
          </a:xfrm>
          <a:prstGeom prst="rect">
            <a:avLst/>
          </a:prstGeom>
          <a:solidFill>
            <a:srgbClr val="FF9966"/>
          </a:solidFill>
          <a:ln w="28440">
            <a:solidFill>
              <a:srgbClr val="000000"/>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71</a:t>
            </a:r>
          </a:p>
        </p:txBody>
      </p:sp>
      <p:sp>
        <p:nvSpPr>
          <p:cNvPr id="21550" name="Text Box 46"/>
          <p:cNvSpPr txBox="1">
            <a:spLocks noChangeArrowheads="1"/>
          </p:cNvSpPr>
          <p:nvPr/>
        </p:nvSpPr>
        <p:spPr bwMode="auto">
          <a:xfrm>
            <a:off x="7010400" y="6245225"/>
            <a:ext cx="1524000" cy="476250"/>
          </a:xfrm>
          <a:prstGeom prst="rect">
            <a:avLst/>
          </a:prstGeom>
          <a:noFill/>
          <a:ln w="9525">
            <a:noFill/>
            <a:round/>
            <a:headEnd/>
            <a:tailEnd/>
          </a:ln>
          <a:effectLst/>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A711140-C005-4ABF-A61D-3FE04FE97593}" type="slidenum">
              <a:rPr lang="en-US" sz="1200">
                <a:solidFill>
                  <a:srgbClr val="000000"/>
                </a:solidFill>
                <a:latin typeface="Verdana" pitchFamily="32"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39</a:t>
            </a:fld>
            <a:endParaRPr lang="en-US" sz="1200">
              <a:solidFill>
                <a:srgbClr val="000000"/>
              </a:solidFill>
              <a:latin typeface="Verdana" pitchFamily="32" charset="0"/>
            </a:endParaRPr>
          </a:p>
        </p:txBody>
      </p:sp>
    </p:spTree>
    <p:extLst>
      <p:ext uri="{BB962C8B-B14F-4D97-AF65-F5344CB8AC3E}">
        <p14:creationId xmlns:p14="http://schemas.microsoft.com/office/powerpoint/2010/main" val="19235189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8915"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8916"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17"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1)</a:t>
            </a:r>
          </a:p>
        </p:txBody>
      </p:sp>
      <p:sp>
        <p:nvSpPr>
          <p:cNvPr id="38918"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38919"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38920"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38921"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38922"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38923"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38924"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38925"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38926"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38927"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1</a:t>
            </a:r>
            <a:r>
              <a:rPr lang="en-US" sz="1600" b="1" dirty="0">
                <a:latin typeface="Calibri" pitchFamily="34" charset="0"/>
                <a:sym typeface="Symbol" charset="2"/>
              </a:rPr>
              <a:t>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38928"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38929"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38930"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8931"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32"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33"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38934"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35"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36"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37"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38"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38939"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38940"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41"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42"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8943"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38944"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38945"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38946"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38947"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38948"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38949"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38950"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38951"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0</a:t>
            </a:r>
          </a:p>
          <a:p>
            <a:r>
              <a:rPr lang="en-US" b="1" dirty="0">
                <a:latin typeface="Calibri" pitchFamily="34" charset="0"/>
              </a:rPr>
              <a:t>Hits:</a:t>
            </a:r>
            <a:r>
              <a:rPr lang="en-US" sz="3200" b="1" dirty="0">
                <a:latin typeface="Calibri" pitchFamily="34" charset="0"/>
              </a:rPr>
              <a:t> </a:t>
            </a:r>
            <a:r>
              <a:rPr lang="en-US" b="1" dirty="0">
                <a:latin typeface="Calibri" pitchFamily="34" charset="0"/>
              </a:rPr>
              <a:t>      0</a:t>
            </a:r>
          </a:p>
        </p:txBody>
      </p:sp>
      <p:sp>
        <p:nvSpPr>
          <p:cNvPr id="38952"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8953"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8954"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38955"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38956" name="AutoShape 44"/>
          <p:cNvSpPr>
            <a:spLocks noChangeArrowheads="1"/>
          </p:cNvSpPr>
          <p:nvPr/>
        </p:nvSpPr>
        <p:spPr bwMode="auto">
          <a:xfrm>
            <a:off x="1295400" y="28194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7" name="Slide Number Placeholder 46"/>
          <p:cNvSpPr>
            <a:spLocks noGrp="1"/>
          </p:cNvSpPr>
          <p:nvPr>
            <p:ph type="sldNum" sz="quarter" idx="4294967295"/>
          </p:nvPr>
        </p:nvSpPr>
        <p:spPr>
          <a:xfrm>
            <a:off x="7010400" y="6534150"/>
            <a:ext cx="1524000" cy="476250"/>
          </a:xfrm>
          <a:prstGeom prst="rect">
            <a:avLst/>
          </a:prstGeom>
        </p:spPr>
        <p:txBody>
          <a:bodyPr/>
          <a:lstStyle/>
          <a:p>
            <a:pPr>
              <a:defRPr/>
            </a:pPr>
            <a:fld id="{35218DF1-ECD8-4336-96E1-E3B3BDC56E8F}" type="slidenum">
              <a:rPr lang="en-US" smtClean="0"/>
              <a:pPr>
                <a:defRPr/>
              </a:pPr>
              <a:t>4</a:t>
            </a:fld>
            <a:endParaRPr lang="en-US" dirty="0"/>
          </a:p>
        </p:txBody>
      </p:sp>
    </p:spTree>
    <p:extLst>
      <p:ext uri="{BB962C8B-B14F-4D97-AF65-F5344CB8AC3E}">
        <p14:creationId xmlns:p14="http://schemas.microsoft.com/office/powerpoint/2010/main" val="370591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Problem</a:t>
            </a:r>
          </a:p>
        </p:txBody>
      </p:sp>
      <p:sp>
        <p:nvSpPr>
          <p:cNvPr id="3" name="Content Placeholder 2"/>
          <p:cNvSpPr>
            <a:spLocks noGrp="1"/>
          </p:cNvSpPr>
          <p:nvPr>
            <p:ph idx="1"/>
          </p:nvPr>
        </p:nvSpPr>
        <p:spPr>
          <a:xfrm>
            <a:off x="566738" y="1004887"/>
            <a:ext cx="8577262" cy="5414964"/>
          </a:xfrm>
        </p:spPr>
        <p:txBody>
          <a:bodyPr anchor="t"/>
          <a:lstStyle/>
          <a:p>
            <a:r>
              <a:rPr lang="en-US" dirty="0">
                <a:solidFill>
                  <a:srgbClr val="000000"/>
                </a:solidFill>
                <a:latin typeface="Calibri" pitchFamily="34" charset="0"/>
              </a:rPr>
              <a:t>How many tag bits are required for:</a:t>
            </a:r>
          </a:p>
          <a:p>
            <a:pPr lvl="1"/>
            <a:r>
              <a:rPr lang="en-US" dirty="0">
                <a:solidFill>
                  <a:srgbClr val="000000"/>
                </a:solidFill>
                <a:latin typeface="Calibri" pitchFamily="34" charset="0"/>
                <a:ea typeface="ＭＳ Ｐゴシック" charset="0"/>
              </a:rPr>
              <a:t>32-bit address, byte addressed, direct-mapped 32k cache, 128 byte block size, write-back</a:t>
            </a:r>
          </a:p>
          <a:p>
            <a:pPr lvl="1"/>
            <a:endParaRPr lang="en-US" dirty="0"/>
          </a:p>
          <a:p>
            <a:pPr lvl="1"/>
            <a:endParaRPr lang="en-US" dirty="0"/>
          </a:p>
          <a:p>
            <a:pPr lvl="1"/>
            <a:endParaRPr lang="en-US" dirty="0"/>
          </a:p>
          <a:p>
            <a:pPr lvl="1"/>
            <a:endParaRPr lang="en-US" dirty="0"/>
          </a:p>
          <a:p>
            <a:endParaRPr lang="en-US" dirty="0"/>
          </a:p>
          <a:p>
            <a:r>
              <a:rPr lang="en-US" dirty="0"/>
              <a:t>What are the overheads of this cache?</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40</a:t>
            </a:fld>
            <a:endParaRPr lang="en-US" dirty="0">
              <a:solidFill>
                <a:srgbClr val="000000"/>
              </a:solidFill>
              <a:cs typeface="Arial"/>
            </a:endParaRPr>
          </a:p>
        </p:txBody>
      </p:sp>
      <p:sp>
        <p:nvSpPr>
          <p:cNvPr id="6" name="Rectangle 5">
            <a:extLst>
              <a:ext uri="{FF2B5EF4-FFF2-40B4-BE49-F238E27FC236}">
                <a16:creationId xmlns:a16="http://schemas.microsoft.com/office/drawing/2014/main" id="{626659E9-F04E-44F9-B26F-AE39487AACE8}"/>
              </a:ext>
            </a:extLst>
          </p:cNvPr>
          <p:cNvSpPr/>
          <p:nvPr/>
        </p:nvSpPr>
        <p:spPr>
          <a:xfrm>
            <a:off x="5103341" y="76200"/>
            <a:ext cx="3657600" cy="685800"/>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marL="0" marR="0" lvl="0" indent="0" defTabSz="457200" eaLnBrk="1" fontAlgn="auto" latinLnBrk="0" hangingPunct="1">
              <a:lnSpc>
                <a:spcPct val="125000"/>
              </a:lnSpc>
              <a:spcBef>
                <a:spcPts val="0"/>
              </a:spcBef>
              <a:spcAft>
                <a:spcPts val="0"/>
              </a:spcAft>
              <a:buClrTx/>
              <a:buSzTx/>
              <a:buFontTx/>
              <a:buNone/>
              <a:tabLst/>
              <a:defRPr/>
            </a:pPr>
            <a:r>
              <a:rPr kumimoji="0" lang="en-US" sz="1400" b="1" u="sng" strike="noStrike" kern="0" cap="none" spc="0" normalizeH="0" baseline="0" noProof="0" dirty="0">
                <a:ln>
                  <a:noFill/>
                </a:ln>
                <a:solidFill>
                  <a:prstClr val="black"/>
                </a:solidFill>
                <a:effectLst/>
                <a:uLnTx/>
                <a:uFillTx/>
                <a:latin typeface="Century Gothic"/>
                <a:cs typeface="+mn-cs"/>
              </a:rPr>
              <a:t>Poll:</a:t>
            </a:r>
            <a:r>
              <a:rPr kumimoji="0" lang="en-US" sz="1400" b="1" strike="noStrike" kern="0" cap="none" spc="0" normalizeH="0" baseline="0" noProof="0" dirty="0">
                <a:ln>
                  <a:noFill/>
                </a:ln>
                <a:solidFill>
                  <a:prstClr val="black"/>
                </a:solidFill>
                <a:effectLst/>
                <a:uLnTx/>
                <a:uFillTx/>
                <a:latin typeface="Century Gothic"/>
                <a:cs typeface="+mn-cs"/>
              </a:rPr>
              <a:t> </a:t>
            </a:r>
            <a:r>
              <a:rPr lang="en-US" sz="1400" b="1" kern="0" dirty="0" smtClean="0">
                <a:solidFill>
                  <a:prstClr val="black"/>
                </a:solidFill>
                <a:latin typeface="Century Gothic"/>
                <a:cs typeface="+mn-cs"/>
              </a:rPr>
              <a:t>How many tag bits are required? What are the overheads?</a:t>
            </a:r>
            <a:endParaRPr lang="en-US" sz="1400" b="1" kern="0" dirty="0">
              <a:solidFill>
                <a:prstClr val="black"/>
              </a:solidFill>
              <a:latin typeface="Century Gothic"/>
              <a:cs typeface="+mn-cs"/>
            </a:endParaRPr>
          </a:p>
        </p:txBody>
      </p:sp>
    </p:spTree>
    <p:extLst>
      <p:ext uri="{BB962C8B-B14F-4D97-AF65-F5344CB8AC3E}">
        <p14:creationId xmlns:p14="http://schemas.microsoft.com/office/powerpoint/2010/main" val="355184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Problem </a:t>
            </a:r>
          </a:p>
        </p:txBody>
      </p:sp>
      <p:sp>
        <p:nvSpPr>
          <p:cNvPr id="3" name="Content Placeholder 2"/>
          <p:cNvSpPr>
            <a:spLocks noGrp="1"/>
          </p:cNvSpPr>
          <p:nvPr>
            <p:ph idx="1"/>
          </p:nvPr>
        </p:nvSpPr>
        <p:spPr>
          <a:xfrm>
            <a:off x="566738" y="1004887"/>
            <a:ext cx="8348662" cy="5414964"/>
          </a:xfrm>
        </p:spPr>
        <p:txBody>
          <a:bodyPr anchor="t"/>
          <a:lstStyle/>
          <a:p>
            <a:r>
              <a:rPr lang="en-US" dirty="0">
                <a:solidFill>
                  <a:srgbClr val="000000"/>
                </a:solidFill>
                <a:latin typeface="Calibri" pitchFamily="34" charset="0"/>
              </a:rPr>
              <a:t>How many tag bits are required for:</a:t>
            </a:r>
          </a:p>
          <a:p>
            <a:pPr lvl="1"/>
            <a:r>
              <a:rPr lang="en-US" dirty="0">
                <a:solidFill>
                  <a:srgbClr val="000000"/>
                </a:solidFill>
                <a:latin typeface="Calibri" pitchFamily="34" charset="0"/>
                <a:ea typeface="ＭＳ Ｐゴシック" charset="0"/>
              </a:rPr>
              <a:t>32-bit address, byte addressed, direct-mapped 32k cache, 128 byte block size, write-back</a:t>
            </a:r>
            <a:endParaRPr lang="en-US" dirty="0"/>
          </a:p>
          <a:p>
            <a:pPr marL="471487" lvl="1" indent="0" eaLnBrk="1" hangingPunct="1">
              <a:spcBef>
                <a:spcPts val="600"/>
              </a:spcBef>
              <a:buNone/>
              <a:defRPr/>
            </a:pPr>
            <a:r>
              <a:rPr lang="en-US" b="1" dirty="0">
                <a:solidFill>
                  <a:srgbClr val="0000FF"/>
                </a:solidFill>
                <a:latin typeface="Calibri" pitchFamily="34" charset="0"/>
                <a:ea typeface="ＭＳ Ｐゴシック" charset="0"/>
              </a:rPr>
              <a:t>	# Bytes in block = 128  ➜  Block offset = 7 bits (*byte 	addressable*)</a:t>
            </a:r>
          </a:p>
          <a:p>
            <a:pPr lvl="1" eaLnBrk="1" hangingPunct="1">
              <a:spcBef>
                <a:spcPts val="600"/>
              </a:spcBef>
              <a:buClrTx/>
              <a:buFontTx/>
              <a:buNone/>
              <a:defRPr/>
            </a:pPr>
            <a:r>
              <a:rPr lang="en-US" b="1" dirty="0">
                <a:solidFill>
                  <a:srgbClr val="0000FF"/>
                </a:solidFill>
                <a:latin typeface="Calibri" pitchFamily="34" charset="0"/>
                <a:ea typeface="ＭＳ Ｐゴシック" charset="0"/>
              </a:rPr>
              <a:t>	# Lines  = 32k / 128 = 256  ➜ Line index = 8 bits </a:t>
            </a:r>
          </a:p>
          <a:p>
            <a:pPr lvl="1" eaLnBrk="1" hangingPunct="1">
              <a:spcBef>
                <a:spcPts val="600"/>
              </a:spcBef>
              <a:buClr>
                <a:srgbClr val="CC0000"/>
              </a:buClr>
              <a:buNone/>
              <a:defRPr/>
            </a:pPr>
            <a:r>
              <a:rPr lang="en-US" b="1" dirty="0">
                <a:solidFill>
                  <a:srgbClr val="0000FF"/>
                </a:solidFill>
                <a:latin typeface="Calibri" pitchFamily="34" charset="0"/>
                <a:ea typeface="ＭＳ Ｐゴシック" charset="0"/>
              </a:rPr>
              <a:t>	Tag bits = 32 – 7 – 8 = 17 bits</a:t>
            </a:r>
            <a:endParaRPr lang="en-US" dirty="0"/>
          </a:p>
          <a:p>
            <a:endParaRPr lang="en-US" dirty="0"/>
          </a:p>
          <a:p>
            <a:r>
              <a:rPr lang="en-US" dirty="0"/>
              <a:t>What is the overhead of this cache?</a:t>
            </a:r>
          </a:p>
          <a:p>
            <a:pPr lvl="1" eaLnBrk="1" hangingPunct="1">
              <a:spcBef>
                <a:spcPts val="600"/>
              </a:spcBef>
              <a:buClr>
                <a:srgbClr val="CC0000"/>
              </a:buClr>
              <a:buNone/>
              <a:defRPr/>
            </a:pPr>
            <a:r>
              <a:rPr lang="en-US" b="1" dirty="0">
                <a:solidFill>
                  <a:srgbClr val="0000FF"/>
                </a:solidFill>
                <a:latin typeface="Calibri" pitchFamily="34" charset="0"/>
                <a:ea typeface="ＭＳ Ｐゴシック" charset="0"/>
              </a:rPr>
              <a:t>	17 bits (Tag) + 1 bit (Valid) + 1 bit (Dirty) = 19 bits / line</a:t>
            </a:r>
          </a:p>
          <a:p>
            <a:pPr lvl="1" eaLnBrk="1" hangingPunct="1">
              <a:spcBef>
                <a:spcPts val="600"/>
              </a:spcBef>
              <a:buClr>
                <a:srgbClr val="CC0000"/>
              </a:buClr>
              <a:buNone/>
              <a:defRPr/>
            </a:pPr>
            <a:r>
              <a:rPr lang="en-US" b="1" dirty="0">
                <a:solidFill>
                  <a:srgbClr val="0000FF"/>
                </a:solidFill>
                <a:latin typeface="Calibri" pitchFamily="34" charset="0"/>
                <a:ea typeface="ＭＳ Ｐゴシック" charset="0"/>
              </a:rPr>
              <a:t>	19 bits / line * 256 lines =  4864 bits</a:t>
            </a:r>
          </a:p>
          <a:p>
            <a:pPr lvl="1" eaLnBrk="1" hangingPunct="1">
              <a:spcBef>
                <a:spcPts val="600"/>
              </a:spcBef>
              <a:buClr>
                <a:srgbClr val="CC0000"/>
              </a:buClr>
              <a:buNone/>
              <a:defRPr/>
            </a:pPr>
            <a:r>
              <a:rPr lang="en-US" b="1" dirty="0">
                <a:solidFill>
                  <a:srgbClr val="0000FF"/>
                </a:solidFill>
                <a:latin typeface="Calibri" pitchFamily="34" charset="0"/>
                <a:ea typeface="ＭＳ Ｐゴシック" charset="0"/>
              </a:rPr>
              <a:t>	4864 bits / 32KB = 1.9% overheads</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41</a:t>
            </a:fld>
            <a:endParaRPr lang="en-US" dirty="0">
              <a:solidFill>
                <a:srgbClr val="000000"/>
              </a:solidFill>
              <a:cs typeface="Arial"/>
            </a:endParaRPr>
          </a:p>
        </p:txBody>
      </p:sp>
    </p:spTree>
    <p:extLst>
      <p:ext uri="{BB962C8B-B14F-4D97-AF65-F5344CB8AC3E}">
        <p14:creationId xmlns:p14="http://schemas.microsoft.com/office/powerpoint/2010/main" val="29586664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581400" y="1143000"/>
            <a:ext cx="2514600" cy="5410200"/>
          </a:xfrm>
          <a:prstGeom prst="rect">
            <a:avLst/>
          </a:prstGeom>
          <a:solidFill>
            <a:srgbClr val="FFFF99"/>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1"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2"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3" name="Text Box 4"/>
          <p:cNvSpPr txBox="1">
            <a:spLocks noChangeArrowheads="1"/>
          </p:cNvSpPr>
          <p:nvPr/>
        </p:nvSpPr>
        <p:spPr bwMode="auto">
          <a:xfrm>
            <a:off x="574675" y="0"/>
            <a:ext cx="80010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Class Problem – What is the state of the cache after executing the following instruction sequence?</a:t>
            </a:r>
          </a:p>
        </p:txBody>
      </p:sp>
      <p:sp>
        <p:nvSpPr>
          <p:cNvPr id="22534" name="Rectangle 5"/>
          <p:cNvSpPr>
            <a:spLocks noChangeArrowheads="1"/>
          </p:cNvSpPr>
          <p:nvPr/>
        </p:nvSpPr>
        <p:spPr bwMode="auto">
          <a:xfrm>
            <a:off x="7010400" y="1905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29</a:t>
            </a:r>
          </a:p>
        </p:txBody>
      </p:sp>
      <p:sp>
        <p:nvSpPr>
          <p:cNvPr id="22535" name="Rectangle 6"/>
          <p:cNvSpPr>
            <a:spLocks noChangeArrowheads="1"/>
          </p:cNvSpPr>
          <p:nvPr/>
        </p:nvSpPr>
        <p:spPr bwMode="auto">
          <a:xfrm>
            <a:off x="7010400" y="2514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123</a:t>
            </a:r>
          </a:p>
        </p:txBody>
      </p:sp>
      <p:sp>
        <p:nvSpPr>
          <p:cNvPr id="22536" name="Rectangle 7"/>
          <p:cNvSpPr>
            <a:spLocks noChangeArrowheads="1"/>
          </p:cNvSpPr>
          <p:nvPr/>
        </p:nvSpPr>
        <p:spPr bwMode="auto">
          <a:xfrm>
            <a:off x="70104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150</a:t>
            </a:r>
          </a:p>
        </p:txBody>
      </p:sp>
      <p:sp>
        <p:nvSpPr>
          <p:cNvPr id="22537" name="Rectangle 8"/>
          <p:cNvSpPr>
            <a:spLocks noChangeArrowheads="1"/>
          </p:cNvSpPr>
          <p:nvPr/>
        </p:nvSpPr>
        <p:spPr bwMode="auto">
          <a:xfrm>
            <a:off x="70104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162</a:t>
            </a:r>
          </a:p>
        </p:txBody>
      </p:sp>
      <p:sp>
        <p:nvSpPr>
          <p:cNvPr id="22538" name="Rectangle 9"/>
          <p:cNvSpPr>
            <a:spLocks noChangeArrowheads="1"/>
          </p:cNvSpPr>
          <p:nvPr/>
        </p:nvSpPr>
        <p:spPr bwMode="auto">
          <a:xfrm>
            <a:off x="70104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18</a:t>
            </a:r>
          </a:p>
        </p:txBody>
      </p:sp>
      <p:sp>
        <p:nvSpPr>
          <p:cNvPr id="22539" name="Rectangle 10"/>
          <p:cNvSpPr>
            <a:spLocks noChangeArrowheads="1"/>
          </p:cNvSpPr>
          <p:nvPr/>
        </p:nvSpPr>
        <p:spPr bwMode="auto">
          <a:xfrm>
            <a:off x="7010400" y="4648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33</a:t>
            </a:r>
          </a:p>
        </p:txBody>
      </p:sp>
      <p:sp>
        <p:nvSpPr>
          <p:cNvPr id="22540" name="Rectangle 11"/>
          <p:cNvSpPr>
            <a:spLocks noChangeArrowheads="1"/>
          </p:cNvSpPr>
          <p:nvPr/>
        </p:nvSpPr>
        <p:spPr bwMode="auto">
          <a:xfrm>
            <a:off x="7010400" y="5257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19</a:t>
            </a:r>
          </a:p>
        </p:txBody>
      </p:sp>
      <p:sp>
        <p:nvSpPr>
          <p:cNvPr id="22541" name="Rectangle 12"/>
          <p:cNvSpPr>
            <a:spLocks noChangeArrowheads="1"/>
          </p:cNvSpPr>
          <p:nvPr/>
        </p:nvSpPr>
        <p:spPr bwMode="auto">
          <a:xfrm>
            <a:off x="7010400" y="5867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210</a:t>
            </a:r>
          </a:p>
        </p:txBody>
      </p:sp>
      <p:sp>
        <p:nvSpPr>
          <p:cNvPr id="22542" name="Text Box 13"/>
          <p:cNvSpPr txBox="1">
            <a:spLocks noChangeArrowheads="1"/>
          </p:cNvSpPr>
          <p:nvPr/>
        </p:nvSpPr>
        <p:spPr bwMode="auto">
          <a:xfrm>
            <a:off x="6624519" y="1524000"/>
            <a:ext cx="441444"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r>
              <a:rPr lang="en-US" sz="2000" b="1" dirty="0">
                <a:solidFill>
                  <a:srgbClr val="000000"/>
                </a:solidFill>
                <a:latin typeface="Calibri" pitchFamily="34" charset="0"/>
              </a:rPr>
              <a:t>0</a:t>
            </a:r>
          </a:p>
          <a:p>
            <a:pPr algn="r" eaLnBrk="1" hangingPunct="1">
              <a:defRPr/>
            </a:pPr>
            <a:r>
              <a:rPr lang="en-US" sz="2000" b="1" dirty="0">
                <a:solidFill>
                  <a:srgbClr val="000000"/>
                </a:solidFill>
                <a:latin typeface="Calibri" pitchFamily="34" charset="0"/>
              </a:rPr>
              <a:t>1</a:t>
            </a:r>
          </a:p>
          <a:p>
            <a:pPr algn="r" eaLnBrk="1" hangingPunct="1">
              <a:defRPr/>
            </a:pPr>
            <a:r>
              <a:rPr lang="en-US" sz="2000" b="1" dirty="0">
                <a:solidFill>
                  <a:srgbClr val="000000"/>
                </a:solidFill>
                <a:latin typeface="Calibri" pitchFamily="34" charset="0"/>
              </a:rPr>
              <a:t>2</a:t>
            </a:r>
          </a:p>
          <a:p>
            <a:pPr algn="r" eaLnBrk="1" hangingPunct="1">
              <a:defRPr/>
            </a:pPr>
            <a:r>
              <a:rPr lang="en-US" sz="2000" b="1" dirty="0">
                <a:solidFill>
                  <a:srgbClr val="000000"/>
                </a:solidFill>
                <a:latin typeface="Calibri" pitchFamily="34" charset="0"/>
              </a:rPr>
              <a:t>3</a:t>
            </a:r>
          </a:p>
          <a:p>
            <a:pPr algn="r" eaLnBrk="1" hangingPunct="1">
              <a:defRPr/>
            </a:pPr>
            <a:r>
              <a:rPr lang="en-US" sz="2000" b="1" dirty="0">
                <a:solidFill>
                  <a:srgbClr val="000000"/>
                </a:solidFill>
                <a:latin typeface="Calibri" pitchFamily="34" charset="0"/>
              </a:rPr>
              <a:t>4</a:t>
            </a:r>
          </a:p>
          <a:p>
            <a:pPr algn="r" eaLnBrk="1" hangingPunct="1">
              <a:defRPr/>
            </a:pPr>
            <a:r>
              <a:rPr lang="en-US" sz="2000" b="1" dirty="0">
                <a:solidFill>
                  <a:srgbClr val="000000"/>
                </a:solidFill>
                <a:latin typeface="Calibri" pitchFamily="34" charset="0"/>
              </a:rPr>
              <a:t>5</a:t>
            </a:r>
          </a:p>
          <a:p>
            <a:pPr algn="r" eaLnBrk="1" hangingPunct="1">
              <a:defRPr/>
            </a:pPr>
            <a:r>
              <a:rPr lang="en-US" sz="2000" b="1" dirty="0">
                <a:solidFill>
                  <a:srgbClr val="000000"/>
                </a:solidFill>
                <a:latin typeface="Calibri" pitchFamily="34" charset="0"/>
              </a:rPr>
              <a:t>6</a:t>
            </a:r>
          </a:p>
          <a:p>
            <a:pPr algn="r" eaLnBrk="1" hangingPunct="1">
              <a:defRPr/>
            </a:pPr>
            <a:r>
              <a:rPr lang="en-US" sz="2000" b="1" dirty="0">
                <a:solidFill>
                  <a:srgbClr val="000000"/>
                </a:solidFill>
                <a:latin typeface="Calibri" pitchFamily="34" charset="0"/>
              </a:rPr>
              <a:t>7</a:t>
            </a:r>
          </a:p>
          <a:p>
            <a:pPr algn="r" eaLnBrk="1" hangingPunct="1">
              <a:defRPr/>
            </a:pPr>
            <a:r>
              <a:rPr lang="en-US" sz="2000" b="1" dirty="0">
                <a:solidFill>
                  <a:srgbClr val="000000"/>
                </a:solidFill>
                <a:latin typeface="Calibri" pitchFamily="34" charset="0"/>
              </a:rPr>
              <a:t>8</a:t>
            </a:r>
          </a:p>
          <a:p>
            <a:pPr algn="r" eaLnBrk="1" hangingPunct="1">
              <a:defRPr/>
            </a:pPr>
            <a:r>
              <a:rPr lang="en-US" sz="2000" b="1" dirty="0">
                <a:solidFill>
                  <a:srgbClr val="000000"/>
                </a:solidFill>
                <a:latin typeface="Calibri" pitchFamily="34" charset="0"/>
              </a:rPr>
              <a:t>9</a:t>
            </a:r>
          </a:p>
          <a:p>
            <a:pPr algn="r" eaLnBrk="1" hangingPunct="1">
              <a:defRPr/>
            </a:pPr>
            <a:r>
              <a:rPr lang="en-US" sz="2000" b="1" dirty="0">
                <a:solidFill>
                  <a:srgbClr val="000000"/>
                </a:solidFill>
                <a:latin typeface="Calibri" pitchFamily="34" charset="0"/>
              </a:rPr>
              <a:t>10</a:t>
            </a:r>
          </a:p>
          <a:p>
            <a:pPr algn="r" eaLnBrk="1" hangingPunct="1">
              <a:defRPr/>
            </a:pPr>
            <a:r>
              <a:rPr lang="en-US" sz="2000" b="1" dirty="0">
                <a:solidFill>
                  <a:srgbClr val="000000"/>
                </a:solidFill>
                <a:latin typeface="Calibri" pitchFamily="34" charset="0"/>
              </a:rPr>
              <a:t>11</a:t>
            </a:r>
          </a:p>
          <a:p>
            <a:pPr algn="r" eaLnBrk="1" hangingPunct="1">
              <a:defRPr/>
            </a:pPr>
            <a:r>
              <a:rPr lang="en-US" sz="2000" b="1" dirty="0">
                <a:solidFill>
                  <a:srgbClr val="000000"/>
                </a:solidFill>
                <a:latin typeface="Calibri" pitchFamily="34" charset="0"/>
              </a:rPr>
              <a:t>12</a:t>
            </a:r>
          </a:p>
          <a:p>
            <a:pPr algn="r" eaLnBrk="1" hangingPunct="1">
              <a:defRPr/>
            </a:pPr>
            <a:r>
              <a:rPr lang="en-US" sz="2000" b="1" dirty="0">
                <a:solidFill>
                  <a:srgbClr val="000000"/>
                </a:solidFill>
                <a:latin typeface="Calibri" pitchFamily="34" charset="0"/>
              </a:rPr>
              <a:t>13</a:t>
            </a:r>
          </a:p>
          <a:p>
            <a:pPr algn="r" eaLnBrk="1" hangingPunct="1">
              <a:defRPr/>
            </a:pPr>
            <a:r>
              <a:rPr lang="en-US" sz="2000" b="1" dirty="0">
                <a:solidFill>
                  <a:srgbClr val="000000"/>
                </a:solidFill>
                <a:latin typeface="Calibri" pitchFamily="34" charset="0"/>
              </a:rPr>
              <a:t>14</a:t>
            </a:r>
          </a:p>
          <a:p>
            <a:pPr algn="r" eaLnBrk="1" hangingPunct="1">
              <a:defRPr/>
            </a:pPr>
            <a:r>
              <a:rPr lang="en-US" sz="2000" b="1" dirty="0">
                <a:solidFill>
                  <a:srgbClr val="000000"/>
                </a:solidFill>
                <a:latin typeface="Calibri" pitchFamily="34" charset="0"/>
              </a:rPr>
              <a:t>15</a:t>
            </a:r>
          </a:p>
        </p:txBody>
      </p:sp>
      <p:sp>
        <p:nvSpPr>
          <p:cNvPr id="22543" name="Text Box 14"/>
          <p:cNvSpPr txBox="1">
            <a:spLocks noChangeArrowheads="1"/>
          </p:cNvSpPr>
          <p:nvPr/>
        </p:nvSpPr>
        <p:spPr bwMode="auto">
          <a:xfrm>
            <a:off x="1679575" y="2771775"/>
            <a:ext cx="1836057"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1600" b="1" dirty="0">
                <a:solidFill>
                  <a:srgbClr val="000000"/>
                </a:solidFill>
                <a:latin typeface="Calibri" pitchFamily="34" charset="0"/>
              </a:rPr>
              <a:t>Ld  R1 </a:t>
            </a:r>
            <a:r>
              <a:rPr lang="en-US" sz="1600" b="1" dirty="0">
                <a:solidFill>
                  <a:srgbClr val="000000"/>
                </a:solidFill>
                <a:latin typeface="Symbol" charset="0"/>
              </a:rPr>
              <a:t></a:t>
            </a:r>
            <a:r>
              <a:rPr lang="en-US" sz="1600" b="1" dirty="0">
                <a:solidFill>
                  <a:srgbClr val="000000"/>
                </a:solidFill>
                <a:latin typeface="Calibri" pitchFamily="34" charset="0"/>
              </a:rPr>
              <a:t> M[   3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12 ]</a:t>
            </a:r>
          </a:p>
          <a:p>
            <a:pPr eaLnBrk="1" hangingPunct="1">
              <a:defRPr/>
            </a:pPr>
            <a:r>
              <a:rPr lang="en-US" sz="1600" b="1" dirty="0">
                <a:solidFill>
                  <a:srgbClr val="000000"/>
                </a:solidFill>
                <a:latin typeface="Calibri" pitchFamily="34" charset="0"/>
              </a:rPr>
              <a:t>St   R2 </a:t>
            </a:r>
            <a:r>
              <a:rPr lang="en-US" sz="1600" b="1" dirty="0">
                <a:solidFill>
                  <a:srgbClr val="000000"/>
                </a:solidFill>
                <a:latin typeface="Symbol" charset="0"/>
              </a:rPr>
              <a:t></a:t>
            </a:r>
            <a:r>
              <a:rPr lang="en-US" sz="1600" b="1" dirty="0">
                <a:solidFill>
                  <a:srgbClr val="000000"/>
                </a:solidFill>
                <a:latin typeface="Calibri" pitchFamily="34" charset="0"/>
              </a:rPr>
              <a:t> M[   15 ]</a:t>
            </a:r>
          </a:p>
          <a:p>
            <a:pPr eaLnBrk="1" hangingPunct="1">
              <a:defRPr/>
            </a:pPr>
            <a:r>
              <a:rPr lang="en-US" sz="1600" b="1" dirty="0">
                <a:solidFill>
                  <a:srgbClr val="000000"/>
                </a:solidFill>
                <a:latin typeface="Calibri" pitchFamily="34" charset="0"/>
              </a:rPr>
              <a:t>St   R1 </a:t>
            </a:r>
            <a:r>
              <a:rPr lang="en-US" sz="1600" b="1" dirty="0">
                <a:solidFill>
                  <a:srgbClr val="000000"/>
                </a:solidFill>
                <a:latin typeface="Symbol" charset="0"/>
              </a:rPr>
              <a:t></a:t>
            </a:r>
            <a:r>
              <a:rPr lang="en-US" sz="1600" b="1" dirty="0">
                <a:solidFill>
                  <a:srgbClr val="000000"/>
                </a:solidFill>
                <a:latin typeface="Calibri" pitchFamily="34" charset="0"/>
              </a:rPr>
              <a:t> M[   4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13   ]</a:t>
            </a:r>
          </a:p>
        </p:txBody>
      </p:sp>
      <p:sp>
        <p:nvSpPr>
          <p:cNvPr id="22544" name="Text Box 15"/>
          <p:cNvSpPr txBox="1">
            <a:spLocks noChangeArrowheads="1"/>
          </p:cNvSpPr>
          <p:nvPr/>
        </p:nvSpPr>
        <p:spPr bwMode="auto">
          <a:xfrm>
            <a:off x="4268788" y="1066800"/>
            <a:ext cx="94639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Cache</a:t>
            </a:r>
          </a:p>
        </p:txBody>
      </p:sp>
      <p:sp>
        <p:nvSpPr>
          <p:cNvPr id="22545" name="Text Box 16"/>
          <p:cNvSpPr txBox="1">
            <a:spLocks noChangeArrowheads="1"/>
          </p:cNvSpPr>
          <p:nvPr/>
        </p:nvSpPr>
        <p:spPr bwMode="auto">
          <a:xfrm>
            <a:off x="1600200" y="1066800"/>
            <a:ext cx="14525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Processor</a:t>
            </a:r>
          </a:p>
        </p:txBody>
      </p:sp>
      <p:sp>
        <p:nvSpPr>
          <p:cNvPr id="22546" name="Rectangle 17"/>
          <p:cNvSpPr>
            <a:spLocks noChangeArrowheads="1"/>
          </p:cNvSpPr>
          <p:nvPr/>
        </p:nvSpPr>
        <p:spPr bwMode="auto">
          <a:xfrm>
            <a:off x="4419600" y="31242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47" name="Rectangle 18"/>
          <p:cNvSpPr>
            <a:spLocks noChangeArrowheads="1"/>
          </p:cNvSpPr>
          <p:nvPr/>
        </p:nvSpPr>
        <p:spPr bwMode="auto">
          <a:xfrm>
            <a:off x="49530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48" name="Rectangle 19"/>
          <p:cNvSpPr>
            <a:spLocks noChangeArrowheads="1"/>
          </p:cNvSpPr>
          <p:nvPr/>
        </p:nvSpPr>
        <p:spPr bwMode="auto">
          <a:xfrm>
            <a:off x="49530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49" name="Text Box 20"/>
          <p:cNvSpPr txBox="1">
            <a:spLocks noChangeArrowheads="1"/>
          </p:cNvSpPr>
          <p:nvPr/>
        </p:nvSpPr>
        <p:spPr bwMode="auto">
          <a:xfrm>
            <a:off x="3641725" y="2682875"/>
            <a:ext cx="2208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ctr" eaLnBrk="1" hangingPunct="1">
              <a:defRPr/>
            </a:pPr>
            <a:r>
              <a:rPr lang="en-US" b="1" dirty="0">
                <a:solidFill>
                  <a:srgbClr val="000000"/>
                </a:solidFill>
                <a:latin typeface="Calibri" pitchFamily="34" charset="0"/>
              </a:rPr>
              <a:t>V d  tag   data</a:t>
            </a:r>
          </a:p>
        </p:txBody>
      </p:sp>
      <p:sp>
        <p:nvSpPr>
          <p:cNvPr id="22550"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1"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2"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3"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4" name="Text Box 25"/>
          <p:cNvSpPr txBox="1">
            <a:spLocks noChangeArrowheads="1"/>
          </p:cNvSpPr>
          <p:nvPr/>
        </p:nvSpPr>
        <p:spPr bwMode="auto">
          <a:xfrm>
            <a:off x="1906588" y="4953000"/>
            <a:ext cx="455872"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R0</a:t>
            </a:r>
          </a:p>
          <a:p>
            <a:pPr eaLnBrk="1" hangingPunct="1">
              <a:defRPr/>
            </a:pPr>
            <a:r>
              <a:rPr lang="en-US" sz="2000" b="1" dirty="0">
                <a:solidFill>
                  <a:srgbClr val="000000"/>
                </a:solidFill>
                <a:latin typeface="Calibri" pitchFamily="34" charset="0"/>
              </a:rPr>
              <a:t>R1</a:t>
            </a:r>
          </a:p>
          <a:p>
            <a:pPr eaLnBrk="1" hangingPunct="1">
              <a:defRPr/>
            </a:pPr>
            <a:r>
              <a:rPr lang="en-US" sz="2000" b="1" dirty="0">
                <a:solidFill>
                  <a:srgbClr val="000000"/>
                </a:solidFill>
                <a:latin typeface="Calibri" pitchFamily="34" charset="0"/>
              </a:rPr>
              <a:t>R2</a:t>
            </a:r>
          </a:p>
          <a:p>
            <a:pPr eaLnBrk="1" hangingPunct="1">
              <a:defRPr/>
            </a:pPr>
            <a:r>
              <a:rPr lang="en-US" sz="2000" b="1" dirty="0">
                <a:solidFill>
                  <a:srgbClr val="000000"/>
                </a:solidFill>
                <a:latin typeface="Calibri" pitchFamily="34" charset="0"/>
              </a:rPr>
              <a:t>R3</a:t>
            </a:r>
          </a:p>
        </p:txBody>
      </p:sp>
      <p:sp>
        <p:nvSpPr>
          <p:cNvPr id="22555" name="Text Box 26"/>
          <p:cNvSpPr txBox="1">
            <a:spLocks noChangeArrowheads="1"/>
          </p:cNvSpPr>
          <p:nvPr/>
        </p:nvSpPr>
        <p:spPr bwMode="auto">
          <a:xfrm>
            <a:off x="6858000" y="1066800"/>
            <a:ext cx="12985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Memory</a:t>
            </a:r>
          </a:p>
        </p:txBody>
      </p:sp>
      <p:sp>
        <p:nvSpPr>
          <p:cNvPr id="22556" name="Rectangle 27"/>
          <p:cNvSpPr>
            <a:spLocks noChangeArrowheads="1"/>
          </p:cNvSpPr>
          <p:nvPr/>
        </p:nvSpPr>
        <p:spPr bwMode="auto">
          <a:xfrm>
            <a:off x="7010400" y="1600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78</a:t>
            </a:r>
          </a:p>
        </p:txBody>
      </p:sp>
      <p:sp>
        <p:nvSpPr>
          <p:cNvPr id="22557" name="Rectangle 28"/>
          <p:cNvSpPr>
            <a:spLocks noChangeArrowheads="1"/>
          </p:cNvSpPr>
          <p:nvPr/>
        </p:nvSpPr>
        <p:spPr bwMode="auto">
          <a:xfrm>
            <a:off x="7010400" y="2209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120</a:t>
            </a:r>
          </a:p>
        </p:txBody>
      </p:sp>
      <p:sp>
        <p:nvSpPr>
          <p:cNvPr id="22558" name="Rectangle 29"/>
          <p:cNvSpPr>
            <a:spLocks noChangeArrowheads="1"/>
          </p:cNvSpPr>
          <p:nvPr/>
        </p:nvSpPr>
        <p:spPr bwMode="auto">
          <a:xfrm>
            <a:off x="7010400" y="2819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71</a:t>
            </a:r>
          </a:p>
        </p:txBody>
      </p:sp>
      <p:sp>
        <p:nvSpPr>
          <p:cNvPr id="22559" name="Rectangle 30"/>
          <p:cNvSpPr>
            <a:spLocks noChangeArrowheads="1"/>
          </p:cNvSpPr>
          <p:nvPr/>
        </p:nvSpPr>
        <p:spPr bwMode="auto">
          <a:xfrm>
            <a:off x="70104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173</a:t>
            </a:r>
          </a:p>
        </p:txBody>
      </p:sp>
      <p:sp>
        <p:nvSpPr>
          <p:cNvPr id="22560" name="Rectangle 31"/>
          <p:cNvSpPr>
            <a:spLocks noChangeArrowheads="1"/>
          </p:cNvSpPr>
          <p:nvPr/>
        </p:nvSpPr>
        <p:spPr bwMode="auto">
          <a:xfrm>
            <a:off x="7010400" y="4343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a:t>
            </a:r>
          </a:p>
        </p:txBody>
      </p:sp>
      <p:sp>
        <p:nvSpPr>
          <p:cNvPr id="22561" name="Rectangle 32"/>
          <p:cNvSpPr>
            <a:spLocks noChangeArrowheads="1"/>
          </p:cNvSpPr>
          <p:nvPr/>
        </p:nvSpPr>
        <p:spPr bwMode="auto">
          <a:xfrm>
            <a:off x="7010400" y="4953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28</a:t>
            </a:r>
          </a:p>
        </p:txBody>
      </p:sp>
      <p:sp>
        <p:nvSpPr>
          <p:cNvPr id="22562" name="Rectangle 33"/>
          <p:cNvSpPr>
            <a:spLocks noChangeArrowheads="1"/>
          </p:cNvSpPr>
          <p:nvPr/>
        </p:nvSpPr>
        <p:spPr bwMode="auto">
          <a:xfrm>
            <a:off x="7010400" y="5562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200</a:t>
            </a:r>
          </a:p>
        </p:txBody>
      </p:sp>
      <p:sp>
        <p:nvSpPr>
          <p:cNvPr id="22563" name="Rectangle 34"/>
          <p:cNvSpPr>
            <a:spLocks noChangeArrowheads="1"/>
          </p:cNvSpPr>
          <p:nvPr/>
        </p:nvSpPr>
        <p:spPr bwMode="auto">
          <a:xfrm>
            <a:off x="7010400" y="6172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225</a:t>
            </a:r>
          </a:p>
        </p:txBody>
      </p:sp>
      <p:sp>
        <p:nvSpPr>
          <p:cNvPr id="22564" name="Rectangle 35"/>
          <p:cNvSpPr>
            <a:spLocks noChangeArrowheads="1"/>
          </p:cNvSpPr>
          <p:nvPr/>
        </p:nvSpPr>
        <p:spPr bwMode="auto">
          <a:xfrm>
            <a:off x="49530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65" name="Rectangle 36"/>
          <p:cNvSpPr>
            <a:spLocks noChangeArrowheads="1"/>
          </p:cNvSpPr>
          <p:nvPr/>
        </p:nvSpPr>
        <p:spPr bwMode="auto">
          <a:xfrm>
            <a:off x="49530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66" name="Rectangle 37"/>
          <p:cNvSpPr>
            <a:spLocks noChangeArrowheads="1"/>
          </p:cNvSpPr>
          <p:nvPr/>
        </p:nvSpPr>
        <p:spPr bwMode="auto">
          <a:xfrm>
            <a:off x="419100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67" name="Rectangle 38"/>
          <p:cNvSpPr>
            <a:spLocks noChangeArrowheads="1"/>
          </p:cNvSpPr>
          <p:nvPr/>
        </p:nvSpPr>
        <p:spPr bwMode="auto">
          <a:xfrm>
            <a:off x="391795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0</a:t>
            </a:r>
          </a:p>
        </p:txBody>
      </p:sp>
      <p:sp>
        <p:nvSpPr>
          <p:cNvPr id="22568" name="Text Box 39"/>
          <p:cNvSpPr txBox="1">
            <a:spLocks noChangeArrowheads="1"/>
          </p:cNvSpPr>
          <p:nvPr/>
        </p:nvSpPr>
        <p:spPr bwMode="auto">
          <a:xfrm>
            <a:off x="3644900" y="1633538"/>
            <a:ext cx="2374900" cy="1008062"/>
          </a:xfrm>
          <a:prstGeom prst="rect">
            <a:avLst/>
          </a:prstGeom>
          <a:solidFill>
            <a:srgbClr val="FFC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Direct-mapped, </a:t>
            </a:r>
            <a:br>
              <a:rPr lang="en-US" sz="2000" b="1" dirty="0">
                <a:solidFill>
                  <a:srgbClr val="000000"/>
                </a:solidFill>
                <a:latin typeface="Calibri" pitchFamily="34" charset="0"/>
              </a:rPr>
            </a:br>
            <a:r>
              <a:rPr lang="en-US" sz="2000" b="1" dirty="0">
                <a:solidFill>
                  <a:srgbClr val="000000"/>
                </a:solidFill>
                <a:latin typeface="Calibri" pitchFamily="34" charset="0"/>
              </a:rPr>
              <a:t>write-allocate</a:t>
            </a:r>
          </a:p>
          <a:p>
            <a:pPr eaLnBrk="1" hangingPunct="1">
              <a:defRPr/>
            </a:pPr>
            <a:r>
              <a:rPr lang="en-US" sz="2000" b="1" dirty="0">
                <a:solidFill>
                  <a:srgbClr val="000000"/>
                </a:solidFill>
                <a:latin typeface="Calibri" pitchFamily="34" charset="0"/>
              </a:rPr>
              <a:t>write-back</a:t>
            </a:r>
          </a:p>
        </p:txBody>
      </p:sp>
      <p:sp>
        <p:nvSpPr>
          <p:cNvPr id="22569" name="Rectangle 40"/>
          <p:cNvSpPr>
            <a:spLocks noChangeArrowheads="1"/>
          </p:cNvSpPr>
          <p:nvPr/>
        </p:nvSpPr>
        <p:spPr bwMode="auto">
          <a:xfrm>
            <a:off x="391795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0</a:t>
            </a:r>
          </a:p>
        </p:txBody>
      </p:sp>
      <p:sp>
        <p:nvSpPr>
          <p:cNvPr id="22570" name="Rectangle 41"/>
          <p:cNvSpPr>
            <a:spLocks noChangeArrowheads="1"/>
          </p:cNvSpPr>
          <p:nvPr/>
        </p:nvSpPr>
        <p:spPr bwMode="auto">
          <a:xfrm>
            <a:off x="4419600" y="37338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71" name="Rectangle 42"/>
          <p:cNvSpPr>
            <a:spLocks noChangeArrowheads="1"/>
          </p:cNvSpPr>
          <p:nvPr/>
        </p:nvSpPr>
        <p:spPr bwMode="auto">
          <a:xfrm>
            <a:off x="419100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72" name="Text Box 43"/>
          <p:cNvSpPr txBox="1">
            <a:spLocks noChangeArrowheads="1"/>
          </p:cNvSpPr>
          <p:nvPr/>
        </p:nvSpPr>
        <p:spPr bwMode="auto">
          <a:xfrm>
            <a:off x="7010400" y="6245225"/>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fld id="{C61F17C5-4B2F-B040-A279-4D0CF4E4A907}" type="slidenum">
              <a:rPr lang="en-US" sz="1200" smtClean="0">
                <a:solidFill>
                  <a:srgbClr val="000000"/>
                </a:solidFill>
                <a:latin typeface="Verdana" charset="0"/>
              </a:rPr>
              <a:pPr algn="r" eaLnBrk="1" hangingPunct="1">
                <a:defRPr/>
              </a:pPr>
              <a:t>42</a:t>
            </a:fld>
            <a:endParaRPr lang="en-US" sz="1200">
              <a:solidFill>
                <a:srgbClr val="000000"/>
              </a:solidFill>
              <a:latin typeface="Verdana" charset="0"/>
            </a:endParaRPr>
          </a:p>
        </p:txBody>
      </p:sp>
    </p:spTree>
    <p:extLst>
      <p:ext uri="{BB962C8B-B14F-4D97-AF65-F5344CB8AC3E}">
        <p14:creationId xmlns:p14="http://schemas.microsoft.com/office/powerpoint/2010/main" val="30151306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603306" y="1143000"/>
            <a:ext cx="2514600" cy="5410200"/>
          </a:xfrm>
          <a:prstGeom prst="rect">
            <a:avLst/>
          </a:prstGeom>
          <a:solidFill>
            <a:srgbClr val="FFFF99"/>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1"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2"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3" name="Text Box 4"/>
          <p:cNvSpPr txBox="1">
            <a:spLocks noChangeArrowheads="1"/>
          </p:cNvSpPr>
          <p:nvPr/>
        </p:nvSpPr>
        <p:spPr bwMode="auto">
          <a:xfrm>
            <a:off x="574675" y="0"/>
            <a:ext cx="80010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Class Problem – What is the state of the cache after executing the following instruction sequence?</a:t>
            </a:r>
          </a:p>
        </p:txBody>
      </p:sp>
      <p:sp>
        <p:nvSpPr>
          <p:cNvPr id="22534" name="Rectangle 5"/>
          <p:cNvSpPr>
            <a:spLocks noChangeArrowheads="1"/>
          </p:cNvSpPr>
          <p:nvPr/>
        </p:nvSpPr>
        <p:spPr bwMode="auto">
          <a:xfrm>
            <a:off x="7010400" y="1905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29</a:t>
            </a:r>
          </a:p>
        </p:txBody>
      </p:sp>
      <p:sp>
        <p:nvSpPr>
          <p:cNvPr id="22535" name="Rectangle 6"/>
          <p:cNvSpPr>
            <a:spLocks noChangeArrowheads="1"/>
          </p:cNvSpPr>
          <p:nvPr/>
        </p:nvSpPr>
        <p:spPr bwMode="auto">
          <a:xfrm>
            <a:off x="7010400" y="2514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123</a:t>
            </a:r>
          </a:p>
        </p:txBody>
      </p:sp>
      <p:sp>
        <p:nvSpPr>
          <p:cNvPr id="22536" name="Rectangle 7"/>
          <p:cNvSpPr>
            <a:spLocks noChangeArrowheads="1"/>
          </p:cNvSpPr>
          <p:nvPr/>
        </p:nvSpPr>
        <p:spPr bwMode="auto">
          <a:xfrm>
            <a:off x="70104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150</a:t>
            </a:r>
          </a:p>
        </p:txBody>
      </p:sp>
      <p:sp>
        <p:nvSpPr>
          <p:cNvPr id="22537" name="Rectangle 8"/>
          <p:cNvSpPr>
            <a:spLocks noChangeArrowheads="1"/>
          </p:cNvSpPr>
          <p:nvPr/>
        </p:nvSpPr>
        <p:spPr bwMode="auto">
          <a:xfrm>
            <a:off x="70104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162</a:t>
            </a:r>
          </a:p>
        </p:txBody>
      </p:sp>
      <p:sp>
        <p:nvSpPr>
          <p:cNvPr id="22538" name="Rectangle 9"/>
          <p:cNvSpPr>
            <a:spLocks noChangeArrowheads="1"/>
          </p:cNvSpPr>
          <p:nvPr/>
        </p:nvSpPr>
        <p:spPr bwMode="auto">
          <a:xfrm>
            <a:off x="70104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18</a:t>
            </a:r>
          </a:p>
        </p:txBody>
      </p:sp>
      <p:sp>
        <p:nvSpPr>
          <p:cNvPr id="22539" name="Rectangle 10"/>
          <p:cNvSpPr>
            <a:spLocks noChangeArrowheads="1"/>
          </p:cNvSpPr>
          <p:nvPr/>
        </p:nvSpPr>
        <p:spPr bwMode="auto">
          <a:xfrm>
            <a:off x="7010400" y="4648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33</a:t>
            </a:r>
          </a:p>
        </p:txBody>
      </p:sp>
      <p:sp>
        <p:nvSpPr>
          <p:cNvPr id="22540" name="Rectangle 11"/>
          <p:cNvSpPr>
            <a:spLocks noChangeArrowheads="1"/>
          </p:cNvSpPr>
          <p:nvPr/>
        </p:nvSpPr>
        <p:spPr bwMode="auto">
          <a:xfrm>
            <a:off x="7010400" y="5257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19</a:t>
            </a:r>
          </a:p>
        </p:txBody>
      </p:sp>
      <p:sp>
        <p:nvSpPr>
          <p:cNvPr id="22541" name="Rectangle 12"/>
          <p:cNvSpPr>
            <a:spLocks noChangeArrowheads="1"/>
          </p:cNvSpPr>
          <p:nvPr/>
        </p:nvSpPr>
        <p:spPr bwMode="auto">
          <a:xfrm>
            <a:off x="7010400" y="5867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210</a:t>
            </a:r>
          </a:p>
        </p:txBody>
      </p:sp>
      <p:sp>
        <p:nvSpPr>
          <p:cNvPr id="22542" name="Text Box 13"/>
          <p:cNvSpPr txBox="1">
            <a:spLocks noChangeArrowheads="1"/>
          </p:cNvSpPr>
          <p:nvPr/>
        </p:nvSpPr>
        <p:spPr bwMode="auto">
          <a:xfrm>
            <a:off x="6624519" y="1524000"/>
            <a:ext cx="441444"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r>
              <a:rPr lang="en-US" sz="2000" b="1" dirty="0">
                <a:solidFill>
                  <a:srgbClr val="000000"/>
                </a:solidFill>
                <a:latin typeface="Calibri" pitchFamily="34" charset="0"/>
              </a:rPr>
              <a:t>0</a:t>
            </a:r>
          </a:p>
          <a:p>
            <a:pPr algn="r" eaLnBrk="1" hangingPunct="1">
              <a:defRPr/>
            </a:pPr>
            <a:r>
              <a:rPr lang="en-US" sz="2000" b="1" dirty="0">
                <a:solidFill>
                  <a:srgbClr val="000000"/>
                </a:solidFill>
                <a:latin typeface="Calibri" pitchFamily="34" charset="0"/>
              </a:rPr>
              <a:t>1</a:t>
            </a:r>
          </a:p>
          <a:p>
            <a:pPr algn="r" eaLnBrk="1" hangingPunct="1">
              <a:defRPr/>
            </a:pPr>
            <a:r>
              <a:rPr lang="en-US" sz="2000" b="1" dirty="0">
                <a:solidFill>
                  <a:srgbClr val="000000"/>
                </a:solidFill>
                <a:latin typeface="Calibri" pitchFamily="34" charset="0"/>
              </a:rPr>
              <a:t>2</a:t>
            </a:r>
          </a:p>
          <a:p>
            <a:pPr algn="r" eaLnBrk="1" hangingPunct="1">
              <a:defRPr/>
            </a:pPr>
            <a:r>
              <a:rPr lang="en-US" sz="2000" b="1" dirty="0">
                <a:solidFill>
                  <a:srgbClr val="000000"/>
                </a:solidFill>
                <a:latin typeface="Calibri" pitchFamily="34" charset="0"/>
              </a:rPr>
              <a:t>3</a:t>
            </a:r>
          </a:p>
          <a:p>
            <a:pPr algn="r" eaLnBrk="1" hangingPunct="1">
              <a:defRPr/>
            </a:pPr>
            <a:r>
              <a:rPr lang="en-US" sz="2000" b="1" dirty="0">
                <a:solidFill>
                  <a:srgbClr val="000000"/>
                </a:solidFill>
                <a:latin typeface="Calibri" pitchFamily="34" charset="0"/>
              </a:rPr>
              <a:t>4</a:t>
            </a:r>
          </a:p>
          <a:p>
            <a:pPr algn="r" eaLnBrk="1" hangingPunct="1">
              <a:defRPr/>
            </a:pPr>
            <a:r>
              <a:rPr lang="en-US" sz="2000" b="1" dirty="0">
                <a:solidFill>
                  <a:srgbClr val="000000"/>
                </a:solidFill>
                <a:latin typeface="Calibri" pitchFamily="34" charset="0"/>
              </a:rPr>
              <a:t>5</a:t>
            </a:r>
          </a:p>
          <a:p>
            <a:pPr algn="r" eaLnBrk="1" hangingPunct="1">
              <a:defRPr/>
            </a:pPr>
            <a:r>
              <a:rPr lang="en-US" sz="2000" b="1" dirty="0">
                <a:solidFill>
                  <a:srgbClr val="000000"/>
                </a:solidFill>
                <a:latin typeface="Calibri" pitchFamily="34" charset="0"/>
              </a:rPr>
              <a:t>6</a:t>
            </a:r>
          </a:p>
          <a:p>
            <a:pPr algn="r" eaLnBrk="1" hangingPunct="1">
              <a:defRPr/>
            </a:pPr>
            <a:r>
              <a:rPr lang="en-US" sz="2000" b="1" dirty="0">
                <a:solidFill>
                  <a:srgbClr val="000000"/>
                </a:solidFill>
                <a:latin typeface="Calibri" pitchFamily="34" charset="0"/>
              </a:rPr>
              <a:t>7</a:t>
            </a:r>
          </a:p>
          <a:p>
            <a:pPr algn="r" eaLnBrk="1" hangingPunct="1">
              <a:defRPr/>
            </a:pPr>
            <a:r>
              <a:rPr lang="en-US" sz="2000" b="1" dirty="0">
                <a:solidFill>
                  <a:srgbClr val="000000"/>
                </a:solidFill>
                <a:latin typeface="Calibri" pitchFamily="34" charset="0"/>
              </a:rPr>
              <a:t>8</a:t>
            </a:r>
          </a:p>
          <a:p>
            <a:pPr algn="r" eaLnBrk="1" hangingPunct="1">
              <a:defRPr/>
            </a:pPr>
            <a:r>
              <a:rPr lang="en-US" sz="2000" b="1" dirty="0">
                <a:solidFill>
                  <a:srgbClr val="000000"/>
                </a:solidFill>
                <a:latin typeface="Calibri" pitchFamily="34" charset="0"/>
              </a:rPr>
              <a:t>9</a:t>
            </a:r>
          </a:p>
          <a:p>
            <a:pPr algn="r" eaLnBrk="1" hangingPunct="1">
              <a:defRPr/>
            </a:pPr>
            <a:r>
              <a:rPr lang="en-US" sz="2000" b="1" dirty="0">
                <a:solidFill>
                  <a:srgbClr val="000000"/>
                </a:solidFill>
                <a:latin typeface="Calibri" pitchFamily="34" charset="0"/>
              </a:rPr>
              <a:t>10</a:t>
            </a:r>
          </a:p>
          <a:p>
            <a:pPr algn="r" eaLnBrk="1" hangingPunct="1">
              <a:defRPr/>
            </a:pPr>
            <a:r>
              <a:rPr lang="en-US" sz="2000" b="1" dirty="0">
                <a:solidFill>
                  <a:srgbClr val="000000"/>
                </a:solidFill>
                <a:latin typeface="Calibri" pitchFamily="34" charset="0"/>
              </a:rPr>
              <a:t>11</a:t>
            </a:r>
          </a:p>
          <a:p>
            <a:pPr algn="r" eaLnBrk="1" hangingPunct="1">
              <a:defRPr/>
            </a:pPr>
            <a:r>
              <a:rPr lang="en-US" sz="2000" b="1" dirty="0">
                <a:solidFill>
                  <a:srgbClr val="000000"/>
                </a:solidFill>
                <a:latin typeface="Calibri" pitchFamily="34" charset="0"/>
              </a:rPr>
              <a:t>12</a:t>
            </a:r>
          </a:p>
          <a:p>
            <a:pPr algn="r" eaLnBrk="1" hangingPunct="1">
              <a:defRPr/>
            </a:pPr>
            <a:r>
              <a:rPr lang="en-US" sz="2000" b="1" dirty="0">
                <a:solidFill>
                  <a:srgbClr val="000000"/>
                </a:solidFill>
                <a:latin typeface="Calibri" pitchFamily="34" charset="0"/>
              </a:rPr>
              <a:t>13</a:t>
            </a:r>
          </a:p>
          <a:p>
            <a:pPr algn="r" eaLnBrk="1" hangingPunct="1">
              <a:defRPr/>
            </a:pPr>
            <a:r>
              <a:rPr lang="en-US" sz="2000" b="1" dirty="0">
                <a:solidFill>
                  <a:srgbClr val="000000"/>
                </a:solidFill>
                <a:latin typeface="Calibri" pitchFamily="34" charset="0"/>
              </a:rPr>
              <a:t>14</a:t>
            </a:r>
          </a:p>
          <a:p>
            <a:pPr algn="r" eaLnBrk="1" hangingPunct="1">
              <a:defRPr/>
            </a:pPr>
            <a:r>
              <a:rPr lang="en-US" sz="2000" b="1" dirty="0">
                <a:solidFill>
                  <a:srgbClr val="000000"/>
                </a:solidFill>
                <a:latin typeface="Calibri" pitchFamily="34" charset="0"/>
              </a:rPr>
              <a:t>15</a:t>
            </a:r>
          </a:p>
        </p:txBody>
      </p:sp>
      <p:sp>
        <p:nvSpPr>
          <p:cNvPr id="22543" name="Text Box 14"/>
          <p:cNvSpPr txBox="1">
            <a:spLocks noChangeArrowheads="1"/>
          </p:cNvSpPr>
          <p:nvPr/>
        </p:nvSpPr>
        <p:spPr bwMode="auto">
          <a:xfrm>
            <a:off x="1679575" y="2771775"/>
            <a:ext cx="1836057"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1600" b="1" dirty="0">
                <a:solidFill>
                  <a:srgbClr val="FF0000"/>
                </a:solidFill>
                <a:latin typeface="Calibri" pitchFamily="34" charset="0"/>
              </a:rPr>
              <a:t>Ld  R1 </a:t>
            </a:r>
            <a:r>
              <a:rPr lang="en-US" sz="1600" b="1" dirty="0">
                <a:solidFill>
                  <a:srgbClr val="FF0000"/>
                </a:solidFill>
                <a:latin typeface="Symbol" charset="0"/>
              </a:rPr>
              <a:t></a:t>
            </a:r>
            <a:r>
              <a:rPr lang="en-US" sz="1600" b="1" dirty="0">
                <a:solidFill>
                  <a:srgbClr val="FF0000"/>
                </a:solidFill>
                <a:latin typeface="Calibri" pitchFamily="34" charset="0"/>
              </a:rPr>
              <a:t> M[   3   ]</a:t>
            </a:r>
          </a:p>
          <a:p>
            <a:pPr eaLnBrk="1" hangingPunct="1">
              <a:defRPr/>
            </a:pPr>
            <a:r>
              <a:rPr lang="en-US" sz="1600" b="1" dirty="0">
                <a:solidFill>
                  <a:srgbClr val="FF0000"/>
                </a:solidFill>
                <a:latin typeface="Calibri" pitchFamily="34" charset="0"/>
              </a:rPr>
              <a:t>Ld  R2 </a:t>
            </a:r>
            <a:r>
              <a:rPr lang="en-US" sz="1600" b="1" dirty="0">
                <a:solidFill>
                  <a:srgbClr val="FF0000"/>
                </a:solidFill>
                <a:latin typeface="Symbol" charset="0"/>
              </a:rPr>
              <a:t></a:t>
            </a:r>
            <a:r>
              <a:rPr lang="en-US" sz="1600" b="1" dirty="0">
                <a:solidFill>
                  <a:srgbClr val="FF0000"/>
                </a:solidFill>
                <a:latin typeface="Calibri" pitchFamily="34" charset="0"/>
              </a:rPr>
              <a:t> M[   12 ]</a:t>
            </a:r>
          </a:p>
          <a:p>
            <a:pPr eaLnBrk="1" hangingPunct="1">
              <a:defRPr/>
            </a:pPr>
            <a:r>
              <a:rPr lang="en-US" sz="1600" b="1" dirty="0">
                <a:solidFill>
                  <a:srgbClr val="000000"/>
                </a:solidFill>
                <a:latin typeface="Calibri" pitchFamily="34" charset="0"/>
              </a:rPr>
              <a:t>St   R2 </a:t>
            </a:r>
            <a:r>
              <a:rPr lang="en-US" sz="1600" b="1" dirty="0">
                <a:solidFill>
                  <a:srgbClr val="000000"/>
                </a:solidFill>
                <a:latin typeface="Symbol" charset="0"/>
              </a:rPr>
              <a:t></a:t>
            </a:r>
            <a:r>
              <a:rPr lang="en-US" sz="1600" b="1" dirty="0">
                <a:solidFill>
                  <a:srgbClr val="000000"/>
                </a:solidFill>
                <a:latin typeface="Calibri" pitchFamily="34" charset="0"/>
              </a:rPr>
              <a:t> M[   15 ]</a:t>
            </a:r>
          </a:p>
          <a:p>
            <a:pPr eaLnBrk="1" hangingPunct="1">
              <a:defRPr/>
            </a:pPr>
            <a:r>
              <a:rPr lang="en-US" sz="1600" b="1" dirty="0">
                <a:solidFill>
                  <a:srgbClr val="000000"/>
                </a:solidFill>
                <a:latin typeface="Calibri" pitchFamily="34" charset="0"/>
              </a:rPr>
              <a:t>St   R1 </a:t>
            </a:r>
            <a:r>
              <a:rPr lang="en-US" sz="1600" b="1" dirty="0">
                <a:solidFill>
                  <a:srgbClr val="000000"/>
                </a:solidFill>
                <a:latin typeface="Symbol" charset="0"/>
              </a:rPr>
              <a:t></a:t>
            </a:r>
            <a:r>
              <a:rPr lang="en-US" sz="1600" b="1" dirty="0">
                <a:solidFill>
                  <a:srgbClr val="000000"/>
                </a:solidFill>
                <a:latin typeface="Calibri" pitchFamily="34" charset="0"/>
              </a:rPr>
              <a:t> M[   4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13   ]</a:t>
            </a:r>
          </a:p>
        </p:txBody>
      </p:sp>
      <p:sp>
        <p:nvSpPr>
          <p:cNvPr id="22544" name="Text Box 15"/>
          <p:cNvSpPr txBox="1">
            <a:spLocks noChangeArrowheads="1"/>
          </p:cNvSpPr>
          <p:nvPr/>
        </p:nvSpPr>
        <p:spPr bwMode="auto">
          <a:xfrm>
            <a:off x="4268788" y="1066800"/>
            <a:ext cx="94639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Cache</a:t>
            </a:r>
          </a:p>
        </p:txBody>
      </p:sp>
      <p:sp>
        <p:nvSpPr>
          <p:cNvPr id="22545" name="Text Box 16"/>
          <p:cNvSpPr txBox="1">
            <a:spLocks noChangeArrowheads="1"/>
          </p:cNvSpPr>
          <p:nvPr/>
        </p:nvSpPr>
        <p:spPr bwMode="auto">
          <a:xfrm>
            <a:off x="1600200" y="1066800"/>
            <a:ext cx="14525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Processor</a:t>
            </a:r>
          </a:p>
        </p:txBody>
      </p:sp>
      <p:sp>
        <p:nvSpPr>
          <p:cNvPr id="22546" name="Rectangle 17"/>
          <p:cNvSpPr>
            <a:spLocks noChangeArrowheads="1"/>
          </p:cNvSpPr>
          <p:nvPr/>
        </p:nvSpPr>
        <p:spPr bwMode="auto">
          <a:xfrm>
            <a:off x="4419600" y="31242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3</a:t>
            </a:r>
          </a:p>
        </p:txBody>
      </p:sp>
      <p:sp>
        <p:nvSpPr>
          <p:cNvPr id="22547" name="Rectangle 18"/>
          <p:cNvSpPr>
            <a:spLocks noChangeArrowheads="1"/>
          </p:cNvSpPr>
          <p:nvPr/>
        </p:nvSpPr>
        <p:spPr bwMode="auto">
          <a:xfrm>
            <a:off x="49530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48" name="Rectangle 19"/>
          <p:cNvSpPr>
            <a:spLocks noChangeArrowheads="1"/>
          </p:cNvSpPr>
          <p:nvPr/>
        </p:nvSpPr>
        <p:spPr bwMode="auto">
          <a:xfrm>
            <a:off x="49530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200</a:t>
            </a:r>
          </a:p>
        </p:txBody>
      </p:sp>
      <p:sp>
        <p:nvSpPr>
          <p:cNvPr id="22549" name="Text Box 20"/>
          <p:cNvSpPr txBox="1">
            <a:spLocks noChangeArrowheads="1"/>
          </p:cNvSpPr>
          <p:nvPr/>
        </p:nvSpPr>
        <p:spPr bwMode="auto">
          <a:xfrm>
            <a:off x="3641725" y="2682875"/>
            <a:ext cx="2208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ctr" eaLnBrk="1" hangingPunct="1">
              <a:defRPr/>
            </a:pPr>
            <a:r>
              <a:rPr lang="en-US" b="1" dirty="0">
                <a:solidFill>
                  <a:srgbClr val="000000"/>
                </a:solidFill>
                <a:latin typeface="Calibri" pitchFamily="34" charset="0"/>
              </a:rPr>
              <a:t>V d  tag   data</a:t>
            </a:r>
          </a:p>
        </p:txBody>
      </p:sp>
      <p:sp>
        <p:nvSpPr>
          <p:cNvPr id="22550"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1"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123</a:t>
            </a:r>
          </a:p>
        </p:txBody>
      </p:sp>
      <p:sp>
        <p:nvSpPr>
          <p:cNvPr id="22552"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53"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4" name="Text Box 25"/>
          <p:cNvSpPr txBox="1">
            <a:spLocks noChangeArrowheads="1"/>
          </p:cNvSpPr>
          <p:nvPr/>
        </p:nvSpPr>
        <p:spPr bwMode="auto">
          <a:xfrm>
            <a:off x="1906588" y="4953000"/>
            <a:ext cx="455872"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R0</a:t>
            </a:r>
          </a:p>
          <a:p>
            <a:pPr eaLnBrk="1" hangingPunct="1">
              <a:defRPr/>
            </a:pPr>
            <a:r>
              <a:rPr lang="en-US" sz="2000" b="1" dirty="0">
                <a:solidFill>
                  <a:srgbClr val="000000"/>
                </a:solidFill>
                <a:latin typeface="Calibri" pitchFamily="34" charset="0"/>
              </a:rPr>
              <a:t>R1</a:t>
            </a:r>
          </a:p>
          <a:p>
            <a:pPr eaLnBrk="1" hangingPunct="1">
              <a:defRPr/>
            </a:pPr>
            <a:r>
              <a:rPr lang="en-US" sz="2000" b="1" dirty="0">
                <a:solidFill>
                  <a:srgbClr val="000000"/>
                </a:solidFill>
                <a:latin typeface="Calibri" pitchFamily="34" charset="0"/>
              </a:rPr>
              <a:t>R2</a:t>
            </a:r>
          </a:p>
          <a:p>
            <a:pPr eaLnBrk="1" hangingPunct="1">
              <a:defRPr/>
            </a:pPr>
            <a:r>
              <a:rPr lang="en-US" sz="2000" b="1" dirty="0">
                <a:solidFill>
                  <a:srgbClr val="000000"/>
                </a:solidFill>
                <a:latin typeface="Calibri" pitchFamily="34" charset="0"/>
              </a:rPr>
              <a:t>R3</a:t>
            </a:r>
          </a:p>
        </p:txBody>
      </p:sp>
      <p:sp>
        <p:nvSpPr>
          <p:cNvPr id="22555" name="Text Box 26"/>
          <p:cNvSpPr txBox="1">
            <a:spLocks noChangeArrowheads="1"/>
          </p:cNvSpPr>
          <p:nvPr/>
        </p:nvSpPr>
        <p:spPr bwMode="auto">
          <a:xfrm>
            <a:off x="6858000" y="1066800"/>
            <a:ext cx="12985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Memory</a:t>
            </a:r>
          </a:p>
        </p:txBody>
      </p:sp>
      <p:sp>
        <p:nvSpPr>
          <p:cNvPr id="22556" name="Rectangle 27"/>
          <p:cNvSpPr>
            <a:spLocks noChangeArrowheads="1"/>
          </p:cNvSpPr>
          <p:nvPr/>
        </p:nvSpPr>
        <p:spPr bwMode="auto">
          <a:xfrm>
            <a:off x="7010400" y="1600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78</a:t>
            </a:r>
          </a:p>
        </p:txBody>
      </p:sp>
      <p:sp>
        <p:nvSpPr>
          <p:cNvPr id="22557" name="Rectangle 28"/>
          <p:cNvSpPr>
            <a:spLocks noChangeArrowheads="1"/>
          </p:cNvSpPr>
          <p:nvPr/>
        </p:nvSpPr>
        <p:spPr bwMode="auto">
          <a:xfrm>
            <a:off x="7010400" y="2209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120</a:t>
            </a:r>
          </a:p>
        </p:txBody>
      </p:sp>
      <p:sp>
        <p:nvSpPr>
          <p:cNvPr id="22558" name="Rectangle 29"/>
          <p:cNvSpPr>
            <a:spLocks noChangeArrowheads="1"/>
          </p:cNvSpPr>
          <p:nvPr/>
        </p:nvSpPr>
        <p:spPr bwMode="auto">
          <a:xfrm>
            <a:off x="7010400" y="2819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71</a:t>
            </a:r>
          </a:p>
        </p:txBody>
      </p:sp>
      <p:sp>
        <p:nvSpPr>
          <p:cNvPr id="22559" name="Rectangle 30"/>
          <p:cNvSpPr>
            <a:spLocks noChangeArrowheads="1"/>
          </p:cNvSpPr>
          <p:nvPr/>
        </p:nvSpPr>
        <p:spPr bwMode="auto">
          <a:xfrm>
            <a:off x="70104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173</a:t>
            </a:r>
          </a:p>
        </p:txBody>
      </p:sp>
      <p:sp>
        <p:nvSpPr>
          <p:cNvPr id="22560" name="Rectangle 31"/>
          <p:cNvSpPr>
            <a:spLocks noChangeArrowheads="1"/>
          </p:cNvSpPr>
          <p:nvPr/>
        </p:nvSpPr>
        <p:spPr bwMode="auto">
          <a:xfrm>
            <a:off x="7010400" y="4343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a:t>
            </a:r>
          </a:p>
        </p:txBody>
      </p:sp>
      <p:sp>
        <p:nvSpPr>
          <p:cNvPr id="22561" name="Rectangle 32"/>
          <p:cNvSpPr>
            <a:spLocks noChangeArrowheads="1"/>
          </p:cNvSpPr>
          <p:nvPr/>
        </p:nvSpPr>
        <p:spPr bwMode="auto">
          <a:xfrm>
            <a:off x="7010400" y="4953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28</a:t>
            </a:r>
          </a:p>
        </p:txBody>
      </p:sp>
      <p:sp>
        <p:nvSpPr>
          <p:cNvPr id="22562" name="Rectangle 33"/>
          <p:cNvSpPr>
            <a:spLocks noChangeArrowheads="1"/>
          </p:cNvSpPr>
          <p:nvPr/>
        </p:nvSpPr>
        <p:spPr bwMode="auto">
          <a:xfrm>
            <a:off x="7010400" y="5562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200</a:t>
            </a:r>
          </a:p>
        </p:txBody>
      </p:sp>
      <p:sp>
        <p:nvSpPr>
          <p:cNvPr id="22563" name="Rectangle 34"/>
          <p:cNvSpPr>
            <a:spLocks noChangeArrowheads="1"/>
          </p:cNvSpPr>
          <p:nvPr/>
        </p:nvSpPr>
        <p:spPr bwMode="auto">
          <a:xfrm>
            <a:off x="7010400" y="6172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225</a:t>
            </a:r>
          </a:p>
        </p:txBody>
      </p:sp>
      <p:sp>
        <p:nvSpPr>
          <p:cNvPr id="22564" name="Rectangle 35"/>
          <p:cNvSpPr>
            <a:spLocks noChangeArrowheads="1"/>
          </p:cNvSpPr>
          <p:nvPr/>
        </p:nvSpPr>
        <p:spPr bwMode="auto">
          <a:xfrm>
            <a:off x="49530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120</a:t>
            </a:r>
          </a:p>
        </p:txBody>
      </p:sp>
      <p:sp>
        <p:nvSpPr>
          <p:cNvPr id="22565" name="Rectangle 36"/>
          <p:cNvSpPr>
            <a:spLocks noChangeArrowheads="1"/>
          </p:cNvSpPr>
          <p:nvPr/>
        </p:nvSpPr>
        <p:spPr bwMode="auto">
          <a:xfrm>
            <a:off x="49530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123</a:t>
            </a:r>
          </a:p>
        </p:txBody>
      </p:sp>
      <p:sp>
        <p:nvSpPr>
          <p:cNvPr id="22566" name="Rectangle 37"/>
          <p:cNvSpPr>
            <a:spLocks noChangeArrowheads="1"/>
          </p:cNvSpPr>
          <p:nvPr/>
        </p:nvSpPr>
        <p:spPr bwMode="auto">
          <a:xfrm>
            <a:off x="419100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0</a:t>
            </a:r>
          </a:p>
        </p:txBody>
      </p:sp>
      <p:sp>
        <p:nvSpPr>
          <p:cNvPr id="22567" name="Rectangle 38"/>
          <p:cNvSpPr>
            <a:spLocks noChangeArrowheads="1"/>
          </p:cNvSpPr>
          <p:nvPr/>
        </p:nvSpPr>
        <p:spPr bwMode="auto">
          <a:xfrm>
            <a:off x="391795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68" name="Text Box 39"/>
          <p:cNvSpPr txBox="1">
            <a:spLocks noChangeArrowheads="1"/>
          </p:cNvSpPr>
          <p:nvPr/>
        </p:nvSpPr>
        <p:spPr bwMode="auto">
          <a:xfrm>
            <a:off x="3644900" y="1633538"/>
            <a:ext cx="2374900" cy="1008062"/>
          </a:xfrm>
          <a:prstGeom prst="rect">
            <a:avLst/>
          </a:prstGeom>
          <a:solidFill>
            <a:srgbClr val="FFC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Direct-mapped, </a:t>
            </a:r>
            <a:br>
              <a:rPr lang="en-US" sz="2000" b="1" dirty="0">
                <a:solidFill>
                  <a:srgbClr val="000000"/>
                </a:solidFill>
                <a:latin typeface="Calibri" pitchFamily="34" charset="0"/>
              </a:rPr>
            </a:br>
            <a:r>
              <a:rPr lang="en-US" sz="2000" b="1" dirty="0">
                <a:solidFill>
                  <a:srgbClr val="000000"/>
                </a:solidFill>
                <a:latin typeface="Calibri" pitchFamily="34" charset="0"/>
              </a:rPr>
              <a:t>write-allocate</a:t>
            </a:r>
          </a:p>
          <a:p>
            <a:pPr eaLnBrk="1" hangingPunct="1">
              <a:defRPr/>
            </a:pPr>
            <a:r>
              <a:rPr lang="en-US" sz="2000" b="1" dirty="0">
                <a:solidFill>
                  <a:srgbClr val="000000"/>
                </a:solidFill>
                <a:latin typeface="Calibri" pitchFamily="34" charset="0"/>
              </a:rPr>
              <a:t>write-back</a:t>
            </a:r>
          </a:p>
        </p:txBody>
      </p:sp>
      <p:sp>
        <p:nvSpPr>
          <p:cNvPr id="22569" name="Rectangle 40"/>
          <p:cNvSpPr>
            <a:spLocks noChangeArrowheads="1"/>
          </p:cNvSpPr>
          <p:nvPr/>
        </p:nvSpPr>
        <p:spPr bwMode="auto">
          <a:xfrm>
            <a:off x="391795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70" name="Rectangle 41"/>
          <p:cNvSpPr>
            <a:spLocks noChangeArrowheads="1"/>
          </p:cNvSpPr>
          <p:nvPr/>
        </p:nvSpPr>
        <p:spPr bwMode="auto">
          <a:xfrm>
            <a:off x="4419600" y="37338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0</a:t>
            </a:r>
          </a:p>
        </p:txBody>
      </p:sp>
      <p:sp>
        <p:nvSpPr>
          <p:cNvPr id="22571" name="Rectangle 42"/>
          <p:cNvSpPr>
            <a:spLocks noChangeArrowheads="1"/>
          </p:cNvSpPr>
          <p:nvPr/>
        </p:nvSpPr>
        <p:spPr bwMode="auto">
          <a:xfrm>
            <a:off x="419100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0</a:t>
            </a:r>
          </a:p>
        </p:txBody>
      </p:sp>
      <p:sp>
        <p:nvSpPr>
          <p:cNvPr id="22572" name="Text Box 43"/>
          <p:cNvSpPr txBox="1">
            <a:spLocks noChangeArrowheads="1"/>
          </p:cNvSpPr>
          <p:nvPr/>
        </p:nvSpPr>
        <p:spPr bwMode="auto">
          <a:xfrm>
            <a:off x="7010400" y="6245225"/>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fld id="{C61F17C5-4B2F-B040-A279-4D0CF4E4A907}" type="slidenum">
              <a:rPr lang="en-US" sz="1200" smtClean="0">
                <a:solidFill>
                  <a:srgbClr val="000000"/>
                </a:solidFill>
                <a:latin typeface="Verdana" charset="0"/>
              </a:rPr>
              <a:pPr algn="r" eaLnBrk="1" hangingPunct="1">
                <a:defRPr/>
              </a:pPr>
              <a:t>43</a:t>
            </a:fld>
            <a:endParaRPr lang="en-US" sz="1200">
              <a:solidFill>
                <a:srgbClr val="000000"/>
              </a:solidFill>
              <a:latin typeface="Verdana" charset="0"/>
            </a:endParaRPr>
          </a:p>
        </p:txBody>
      </p:sp>
    </p:spTree>
    <p:extLst>
      <p:ext uri="{BB962C8B-B14F-4D97-AF65-F5344CB8AC3E}">
        <p14:creationId xmlns:p14="http://schemas.microsoft.com/office/powerpoint/2010/main" val="5628738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603306" y="1143000"/>
            <a:ext cx="2514600" cy="5410200"/>
          </a:xfrm>
          <a:prstGeom prst="rect">
            <a:avLst/>
          </a:prstGeom>
          <a:solidFill>
            <a:srgbClr val="FFFF99"/>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1"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2"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3" name="Text Box 4"/>
          <p:cNvSpPr txBox="1">
            <a:spLocks noChangeArrowheads="1"/>
          </p:cNvSpPr>
          <p:nvPr/>
        </p:nvSpPr>
        <p:spPr bwMode="auto">
          <a:xfrm>
            <a:off x="574675" y="0"/>
            <a:ext cx="80010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Class Problem – What is the state of the cache after executing the following instruction sequence?</a:t>
            </a:r>
          </a:p>
        </p:txBody>
      </p:sp>
      <p:sp>
        <p:nvSpPr>
          <p:cNvPr id="22534" name="Rectangle 5"/>
          <p:cNvSpPr>
            <a:spLocks noChangeArrowheads="1"/>
          </p:cNvSpPr>
          <p:nvPr/>
        </p:nvSpPr>
        <p:spPr bwMode="auto">
          <a:xfrm>
            <a:off x="7010400" y="1905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29</a:t>
            </a:r>
          </a:p>
        </p:txBody>
      </p:sp>
      <p:sp>
        <p:nvSpPr>
          <p:cNvPr id="22535" name="Rectangle 6"/>
          <p:cNvSpPr>
            <a:spLocks noChangeArrowheads="1"/>
          </p:cNvSpPr>
          <p:nvPr/>
        </p:nvSpPr>
        <p:spPr bwMode="auto">
          <a:xfrm>
            <a:off x="7010400" y="2514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123</a:t>
            </a:r>
          </a:p>
        </p:txBody>
      </p:sp>
      <p:sp>
        <p:nvSpPr>
          <p:cNvPr id="22536" name="Rectangle 7"/>
          <p:cNvSpPr>
            <a:spLocks noChangeArrowheads="1"/>
          </p:cNvSpPr>
          <p:nvPr/>
        </p:nvSpPr>
        <p:spPr bwMode="auto">
          <a:xfrm>
            <a:off x="70104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150</a:t>
            </a:r>
          </a:p>
        </p:txBody>
      </p:sp>
      <p:sp>
        <p:nvSpPr>
          <p:cNvPr id="22537" name="Rectangle 8"/>
          <p:cNvSpPr>
            <a:spLocks noChangeArrowheads="1"/>
          </p:cNvSpPr>
          <p:nvPr/>
        </p:nvSpPr>
        <p:spPr bwMode="auto">
          <a:xfrm>
            <a:off x="70104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162</a:t>
            </a:r>
          </a:p>
        </p:txBody>
      </p:sp>
      <p:sp>
        <p:nvSpPr>
          <p:cNvPr id="22538" name="Rectangle 9"/>
          <p:cNvSpPr>
            <a:spLocks noChangeArrowheads="1"/>
          </p:cNvSpPr>
          <p:nvPr/>
        </p:nvSpPr>
        <p:spPr bwMode="auto">
          <a:xfrm>
            <a:off x="70104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18</a:t>
            </a:r>
          </a:p>
        </p:txBody>
      </p:sp>
      <p:sp>
        <p:nvSpPr>
          <p:cNvPr id="22539" name="Rectangle 10"/>
          <p:cNvSpPr>
            <a:spLocks noChangeArrowheads="1"/>
          </p:cNvSpPr>
          <p:nvPr/>
        </p:nvSpPr>
        <p:spPr bwMode="auto">
          <a:xfrm>
            <a:off x="7010400" y="4648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33</a:t>
            </a:r>
          </a:p>
        </p:txBody>
      </p:sp>
      <p:sp>
        <p:nvSpPr>
          <p:cNvPr id="22540" name="Rectangle 11"/>
          <p:cNvSpPr>
            <a:spLocks noChangeArrowheads="1"/>
          </p:cNvSpPr>
          <p:nvPr/>
        </p:nvSpPr>
        <p:spPr bwMode="auto">
          <a:xfrm>
            <a:off x="7010400" y="5257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19</a:t>
            </a:r>
          </a:p>
        </p:txBody>
      </p:sp>
      <p:sp>
        <p:nvSpPr>
          <p:cNvPr id="22541" name="Rectangle 12"/>
          <p:cNvSpPr>
            <a:spLocks noChangeArrowheads="1"/>
          </p:cNvSpPr>
          <p:nvPr/>
        </p:nvSpPr>
        <p:spPr bwMode="auto">
          <a:xfrm>
            <a:off x="7010400" y="5867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210</a:t>
            </a:r>
          </a:p>
        </p:txBody>
      </p:sp>
      <p:sp>
        <p:nvSpPr>
          <p:cNvPr id="22542" name="Text Box 13"/>
          <p:cNvSpPr txBox="1">
            <a:spLocks noChangeArrowheads="1"/>
          </p:cNvSpPr>
          <p:nvPr/>
        </p:nvSpPr>
        <p:spPr bwMode="auto">
          <a:xfrm>
            <a:off x="6624519" y="1524000"/>
            <a:ext cx="441444"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r>
              <a:rPr lang="en-US" sz="2000" b="1" dirty="0">
                <a:solidFill>
                  <a:srgbClr val="000000"/>
                </a:solidFill>
                <a:latin typeface="Calibri" pitchFamily="34" charset="0"/>
              </a:rPr>
              <a:t>0</a:t>
            </a:r>
          </a:p>
          <a:p>
            <a:pPr algn="r" eaLnBrk="1" hangingPunct="1">
              <a:defRPr/>
            </a:pPr>
            <a:r>
              <a:rPr lang="en-US" sz="2000" b="1" dirty="0">
                <a:solidFill>
                  <a:srgbClr val="000000"/>
                </a:solidFill>
                <a:latin typeface="Calibri" pitchFamily="34" charset="0"/>
              </a:rPr>
              <a:t>1</a:t>
            </a:r>
          </a:p>
          <a:p>
            <a:pPr algn="r" eaLnBrk="1" hangingPunct="1">
              <a:defRPr/>
            </a:pPr>
            <a:r>
              <a:rPr lang="en-US" sz="2000" b="1" dirty="0">
                <a:solidFill>
                  <a:srgbClr val="000000"/>
                </a:solidFill>
                <a:latin typeface="Calibri" pitchFamily="34" charset="0"/>
              </a:rPr>
              <a:t>2</a:t>
            </a:r>
          </a:p>
          <a:p>
            <a:pPr algn="r" eaLnBrk="1" hangingPunct="1">
              <a:defRPr/>
            </a:pPr>
            <a:r>
              <a:rPr lang="en-US" sz="2000" b="1" dirty="0">
                <a:solidFill>
                  <a:srgbClr val="000000"/>
                </a:solidFill>
                <a:latin typeface="Calibri" pitchFamily="34" charset="0"/>
              </a:rPr>
              <a:t>3</a:t>
            </a:r>
          </a:p>
          <a:p>
            <a:pPr algn="r" eaLnBrk="1" hangingPunct="1">
              <a:defRPr/>
            </a:pPr>
            <a:r>
              <a:rPr lang="en-US" sz="2000" b="1" dirty="0">
                <a:solidFill>
                  <a:srgbClr val="000000"/>
                </a:solidFill>
                <a:latin typeface="Calibri" pitchFamily="34" charset="0"/>
              </a:rPr>
              <a:t>4</a:t>
            </a:r>
          </a:p>
          <a:p>
            <a:pPr algn="r" eaLnBrk="1" hangingPunct="1">
              <a:defRPr/>
            </a:pPr>
            <a:r>
              <a:rPr lang="en-US" sz="2000" b="1" dirty="0">
                <a:solidFill>
                  <a:srgbClr val="000000"/>
                </a:solidFill>
                <a:latin typeface="Calibri" pitchFamily="34" charset="0"/>
              </a:rPr>
              <a:t>5</a:t>
            </a:r>
          </a:p>
          <a:p>
            <a:pPr algn="r" eaLnBrk="1" hangingPunct="1">
              <a:defRPr/>
            </a:pPr>
            <a:r>
              <a:rPr lang="en-US" sz="2000" b="1" dirty="0">
                <a:solidFill>
                  <a:srgbClr val="000000"/>
                </a:solidFill>
                <a:latin typeface="Calibri" pitchFamily="34" charset="0"/>
              </a:rPr>
              <a:t>6</a:t>
            </a:r>
          </a:p>
          <a:p>
            <a:pPr algn="r" eaLnBrk="1" hangingPunct="1">
              <a:defRPr/>
            </a:pPr>
            <a:r>
              <a:rPr lang="en-US" sz="2000" b="1" dirty="0">
                <a:solidFill>
                  <a:srgbClr val="000000"/>
                </a:solidFill>
                <a:latin typeface="Calibri" pitchFamily="34" charset="0"/>
              </a:rPr>
              <a:t>7</a:t>
            </a:r>
          </a:p>
          <a:p>
            <a:pPr algn="r" eaLnBrk="1" hangingPunct="1">
              <a:defRPr/>
            </a:pPr>
            <a:r>
              <a:rPr lang="en-US" sz="2000" b="1" dirty="0">
                <a:solidFill>
                  <a:srgbClr val="000000"/>
                </a:solidFill>
                <a:latin typeface="Calibri" pitchFamily="34" charset="0"/>
              </a:rPr>
              <a:t>8</a:t>
            </a:r>
          </a:p>
          <a:p>
            <a:pPr algn="r" eaLnBrk="1" hangingPunct="1">
              <a:defRPr/>
            </a:pPr>
            <a:r>
              <a:rPr lang="en-US" sz="2000" b="1" dirty="0">
                <a:solidFill>
                  <a:srgbClr val="000000"/>
                </a:solidFill>
                <a:latin typeface="Calibri" pitchFamily="34" charset="0"/>
              </a:rPr>
              <a:t>9</a:t>
            </a:r>
          </a:p>
          <a:p>
            <a:pPr algn="r" eaLnBrk="1" hangingPunct="1">
              <a:defRPr/>
            </a:pPr>
            <a:r>
              <a:rPr lang="en-US" sz="2000" b="1" dirty="0">
                <a:solidFill>
                  <a:srgbClr val="000000"/>
                </a:solidFill>
                <a:latin typeface="Calibri" pitchFamily="34" charset="0"/>
              </a:rPr>
              <a:t>10</a:t>
            </a:r>
          </a:p>
          <a:p>
            <a:pPr algn="r" eaLnBrk="1" hangingPunct="1">
              <a:defRPr/>
            </a:pPr>
            <a:r>
              <a:rPr lang="en-US" sz="2000" b="1" dirty="0">
                <a:solidFill>
                  <a:srgbClr val="000000"/>
                </a:solidFill>
                <a:latin typeface="Calibri" pitchFamily="34" charset="0"/>
              </a:rPr>
              <a:t>11</a:t>
            </a:r>
          </a:p>
          <a:p>
            <a:pPr algn="r" eaLnBrk="1" hangingPunct="1">
              <a:defRPr/>
            </a:pPr>
            <a:r>
              <a:rPr lang="en-US" sz="2000" b="1" dirty="0">
                <a:solidFill>
                  <a:srgbClr val="000000"/>
                </a:solidFill>
                <a:latin typeface="Calibri" pitchFamily="34" charset="0"/>
              </a:rPr>
              <a:t>12</a:t>
            </a:r>
          </a:p>
          <a:p>
            <a:pPr algn="r" eaLnBrk="1" hangingPunct="1">
              <a:defRPr/>
            </a:pPr>
            <a:r>
              <a:rPr lang="en-US" sz="2000" b="1" dirty="0">
                <a:solidFill>
                  <a:srgbClr val="000000"/>
                </a:solidFill>
                <a:latin typeface="Calibri" pitchFamily="34" charset="0"/>
              </a:rPr>
              <a:t>13</a:t>
            </a:r>
          </a:p>
          <a:p>
            <a:pPr algn="r" eaLnBrk="1" hangingPunct="1">
              <a:defRPr/>
            </a:pPr>
            <a:r>
              <a:rPr lang="en-US" sz="2000" b="1" dirty="0">
                <a:solidFill>
                  <a:srgbClr val="000000"/>
                </a:solidFill>
                <a:latin typeface="Calibri" pitchFamily="34" charset="0"/>
              </a:rPr>
              <a:t>14</a:t>
            </a:r>
          </a:p>
          <a:p>
            <a:pPr algn="r" eaLnBrk="1" hangingPunct="1">
              <a:defRPr/>
            </a:pPr>
            <a:r>
              <a:rPr lang="en-US" sz="2000" b="1" dirty="0">
                <a:solidFill>
                  <a:srgbClr val="000000"/>
                </a:solidFill>
                <a:latin typeface="Calibri" pitchFamily="34" charset="0"/>
              </a:rPr>
              <a:t>15</a:t>
            </a:r>
          </a:p>
        </p:txBody>
      </p:sp>
      <p:sp>
        <p:nvSpPr>
          <p:cNvPr id="22543" name="Text Box 14"/>
          <p:cNvSpPr txBox="1">
            <a:spLocks noChangeArrowheads="1"/>
          </p:cNvSpPr>
          <p:nvPr/>
        </p:nvSpPr>
        <p:spPr bwMode="auto">
          <a:xfrm>
            <a:off x="1679575" y="2771775"/>
            <a:ext cx="1836057"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1600" b="1" dirty="0">
                <a:solidFill>
                  <a:srgbClr val="000000"/>
                </a:solidFill>
                <a:latin typeface="Calibri" pitchFamily="34" charset="0"/>
              </a:rPr>
              <a:t>Ld  R1 </a:t>
            </a:r>
            <a:r>
              <a:rPr lang="en-US" sz="1600" b="1" dirty="0">
                <a:solidFill>
                  <a:srgbClr val="000000"/>
                </a:solidFill>
                <a:latin typeface="Symbol" charset="0"/>
              </a:rPr>
              <a:t></a:t>
            </a:r>
            <a:r>
              <a:rPr lang="en-US" sz="1600" b="1" dirty="0">
                <a:solidFill>
                  <a:srgbClr val="000000"/>
                </a:solidFill>
                <a:latin typeface="Calibri" pitchFamily="34" charset="0"/>
              </a:rPr>
              <a:t> M[   3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12 ]</a:t>
            </a:r>
          </a:p>
          <a:p>
            <a:pPr eaLnBrk="1" hangingPunct="1">
              <a:defRPr/>
            </a:pPr>
            <a:r>
              <a:rPr lang="en-US" sz="1600" b="1" dirty="0">
                <a:solidFill>
                  <a:srgbClr val="FF0000"/>
                </a:solidFill>
                <a:latin typeface="Calibri" pitchFamily="34" charset="0"/>
              </a:rPr>
              <a:t>St   R2 </a:t>
            </a:r>
            <a:r>
              <a:rPr lang="en-US" sz="1600" b="1" dirty="0">
                <a:solidFill>
                  <a:srgbClr val="FF0000"/>
                </a:solidFill>
                <a:latin typeface="Symbol" charset="0"/>
              </a:rPr>
              <a:t></a:t>
            </a:r>
            <a:r>
              <a:rPr lang="en-US" sz="1600" b="1" dirty="0">
                <a:solidFill>
                  <a:srgbClr val="FF0000"/>
                </a:solidFill>
                <a:latin typeface="Calibri" pitchFamily="34" charset="0"/>
              </a:rPr>
              <a:t> M[   15 ]</a:t>
            </a:r>
          </a:p>
          <a:p>
            <a:pPr eaLnBrk="1" hangingPunct="1">
              <a:defRPr/>
            </a:pPr>
            <a:r>
              <a:rPr lang="en-US" sz="1600" b="1" dirty="0">
                <a:solidFill>
                  <a:srgbClr val="000000"/>
                </a:solidFill>
                <a:latin typeface="Calibri" pitchFamily="34" charset="0"/>
              </a:rPr>
              <a:t>St   R1 </a:t>
            </a:r>
            <a:r>
              <a:rPr lang="en-US" sz="1600" b="1" dirty="0">
                <a:solidFill>
                  <a:srgbClr val="000000"/>
                </a:solidFill>
                <a:latin typeface="Symbol" charset="0"/>
              </a:rPr>
              <a:t></a:t>
            </a:r>
            <a:r>
              <a:rPr lang="en-US" sz="1600" b="1" dirty="0">
                <a:solidFill>
                  <a:srgbClr val="000000"/>
                </a:solidFill>
                <a:latin typeface="Calibri" pitchFamily="34" charset="0"/>
              </a:rPr>
              <a:t> M[   4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13   ]</a:t>
            </a:r>
          </a:p>
        </p:txBody>
      </p:sp>
      <p:sp>
        <p:nvSpPr>
          <p:cNvPr id="22544" name="Text Box 15"/>
          <p:cNvSpPr txBox="1">
            <a:spLocks noChangeArrowheads="1"/>
          </p:cNvSpPr>
          <p:nvPr/>
        </p:nvSpPr>
        <p:spPr bwMode="auto">
          <a:xfrm>
            <a:off x="4268788" y="1066800"/>
            <a:ext cx="94639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Cache</a:t>
            </a:r>
          </a:p>
        </p:txBody>
      </p:sp>
      <p:sp>
        <p:nvSpPr>
          <p:cNvPr id="22545" name="Text Box 16"/>
          <p:cNvSpPr txBox="1">
            <a:spLocks noChangeArrowheads="1"/>
          </p:cNvSpPr>
          <p:nvPr/>
        </p:nvSpPr>
        <p:spPr bwMode="auto">
          <a:xfrm>
            <a:off x="1600200" y="1066800"/>
            <a:ext cx="14525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Processor</a:t>
            </a:r>
          </a:p>
        </p:txBody>
      </p:sp>
      <p:sp>
        <p:nvSpPr>
          <p:cNvPr id="22546" name="Rectangle 17"/>
          <p:cNvSpPr>
            <a:spLocks noChangeArrowheads="1"/>
          </p:cNvSpPr>
          <p:nvPr/>
        </p:nvSpPr>
        <p:spPr bwMode="auto">
          <a:xfrm>
            <a:off x="4419600" y="31242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3</a:t>
            </a:r>
          </a:p>
        </p:txBody>
      </p:sp>
      <p:sp>
        <p:nvSpPr>
          <p:cNvPr id="22547" name="Rectangle 18"/>
          <p:cNvSpPr>
            <a:spLocks noChangeArrowheads="1"/>
          </p:cNvSpPr>
          <p:nvPr/>
        </p:nvSpPr>
        <p:spPr bwMode="auto">
          <a:xfrm>
            <a:off x="49530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48" name="Rectangle 19"/>
          <p:cNvSpPr>
            <a:spLocks noChangeArrowheads="1"/>
          </p:cNvSpPr>
          <p:nvPr/>
        </p:nvSpPr>
        <p:spPr bwMode="auto">
          <a:xfrm>
            <a:off x="49530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200</a:t>
            </a:r>
          </a:p>
        </p:txBody>
      </p:sp>
      <p:sp>
        <p:nvSpPr>
          <p:cNvPr id="22549" name="Text Box 20"/>
          <p:cNvSpPr txBox="1">
            <a:spLocks noChangeArrowheads="1"/>
          </p:cNvSpPr>
          <p:nvPr/>
        </p:nvSpPr>
        <p:spPr bwMode="auto">
          <a:xfrm>
            <a:off x="3641725" y="2682875"/>
            <a:ext cx="2208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ctr" eaLnBrk="1" hangingPunct="1">
              <a:defRPr/>
            </a:pPr>
            <a:r>
              <a:rPr lang="en-US" b="1" dirty="0">
                <a:solidFill>
                  <a:srgbClr val="000000"/>
                </a:solidFill>
                <a:latin typeface="Calibri" pitchFamily="34" charset="0"/>
              </a:rPr>
              <a:t>V d  tag   data</a:t>
            </a:r>
          </a:p>
        </p:txBody>
      </p:sp>
      <p:sp>
        <p:nvSpPr>
          <p:cNvPr id="22550"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1"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123</a:t>
            </a:r>
          </a:p>
        </p:txBody>
      </p:sp>
      <p:sp>
        <p:nvSpPr>
          <p:cNvPr id="22552"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53"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4" name="Text Box 25"/>
          <p:cNvSpPr txBox="1">
            <a:spLocks noChangeArrowheads="1"/>
          </p:cNvSpPr>
          <p:nvPr/>
        </p:nvSpPr>
        <p:spPr bwMode="auto">
          <a:xfrm>
            <a:off x="1906588" y="4953000"/>
            <a:ext cx="455872"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R0</a:t>
            </a:r>
          </a:p>
          <a:p>
            <a:pPr eaLnBrk="1" hangingPunct="1">
              <a:defRPr/>
            </a:pPr>
            <a:r>
              <a:rPr lang="en-US" sz="2000" b="1" dirty="0">
                <a:solidFill>
                  <a:srgbClr val="000000"/>
                </a:solidFill>
                <a:latin typeface="Calibri" pitchFamily="34" charset="0"/>
              </a:rPr>
              <a:t>R1</a:t>
            </a:r>
          </a:p>
          <a:p>
            <a:pPr eaLnBrk="1" hangingPunct="1">
              <a:defRPr/>
            </a:pPr>
            <a:r>
              <a:rPr lang="en-US" sz="2000" b="1" dirty="0">
                <a:solidFill>
                  <a:srgbClr val="000000"/>
                </a:solidFill>
                <a:latin typeface="Calibri" pitchFamily="34" charset="0"/>
              </a:rPr>
              <a:t>R2</a:t>
            </a:r>
          </a:p>
          <a:p>
            <a:pPr eaLnBrk="1" hangingPunct="1">
              <a:defRPr/>
            </a:pPr>
            <a:r>
              <a:rPr lang="en-US" sz="2000" b="1" dirty="0">
                <a:solidFill>
                  <a:srgbClr val="000000"/>
                </a:solidFill>
                <a:latin typeface="Calibri" pitchFamily="34" charset="0"/>
              </a:rPr>
              <a:t>R3</a:t>
            </a:r>
          </a:p>
        </p:txBody>
      </p:sp>
      <p:sp>
        <p:nvSpPr>
          <p:cNvPr id="22555" name="Text Box 26"/>
          <p:cNvSpPr txBox="1">
            <a:spLocks noChangeArrowheads="1"/>
          </p:cNvSpPr>
          <p:nvPr/>
        </p:nvSpPr>
        <p:spPr bwMode="auto">
          <a:xfrm>
            <a:off x="6858000" y="1066800"/>
            <a:ext cx="12985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Memory</a:t>
            </a:r>
          </a:p>
        </p:txBody>
      </p:sp>
      <p:sp>
        <p:nvSpPr>
          <p:cNvPr id="22556" name="Rectangle 27"/>
          <p:cNvSpPr>
            <a:spLocks noChangeArrowheads="1"/>
          </p:cNvSpPr>
          <p:nvPr/>
        </p:nvSpPr>
        <p:spPr bwMode="auto">
          <a:xfrm>
            <a:off x="7010400" y="1600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78</a:t>
            </a:r>
          </a:p>
        </p:txBody>
      </p:sp>
      <p:sp>
        <p:nvSpPr>
          <p:cNvPr id="22557" name="Rectangle 28"/>
          <p:cNvSpPr>
            <a:spLocks noChangeArrowheads="1"/>
          </p:cNvSpPr>
          <p:nvPr/>
        </p:nvSpPr>
        <p:spPr bwMode="auto">
          <a:xfrm>
            <a:off x="7010400" y="2209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120</a:t>
            </a:r>
          </a:p>
        </p:txBody>
      </p:sp>
      <p:sp>
        <p:nvSpPr>
          <p:cNvPr id="22558" name="Rectangle 29"/>
          <p:cNvSpPr>
            <a:spLocks noChangeArrowheads="1"/>
          </p:cNvSpPr>
          <p:nvPr/>
        </p:nvSpPr>
        <p:spPr bwMode="auto">
          <a:xfrm>
            <a:off x="7010400" y="2819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71</a:t>
            </a:r>
          </a:p>
        </p:txBody>
      </p:sp>
      <p:sp>
        <p:nvSpPr>
          <p:cNvPr id="22559" name="Rectangle 30"/>
          <p:cNvSpPr>
            <a:spLocks noChangeArrowheads="1"/>
          </p:cNvSpPr>
          <p:nvPr/>
        </p:nvSpPr>
        <p:spPr bwMode="auto">
          <a:xfrm>
            <a:off x="70104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173</a:t>
            </a:r>
          </a:p>
        </p:txBody>
      </p:sp>
      <p:sp>
        <p:nvSpPr>
          <p:cNvPr id="22560" name="Rectangle 31"/>
          <p:cNvSpPr>
            <a:spLocks noChangeArrowheads="1"/>
          </p:cNvSpPr>
          <p:nvPr/>
        </p:nvSpPr>
        <p:spPr bwMode="auto">
          <a:xfrm>
            <a:off x="7010400" y="4343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a:t>
            </a:r>
          </a:p>
        </p:txBody>
      </p:sp>
      <p:sp>
        <p:nvSpPr>
          <p:cNvPr id="22561" name="Rectangle 32"/>
          <p:cNvSpPr>
            <a:spLocks noChangeArrowheads="1"/>
          </p:cNvSpPr>
          <p:nvPr/>
        </p:nvSpPr>
        <p:spPr bwMode="auto">
          <a:xfrm>
            <a:off x="7010400" y="4953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28</a:t>
            </a:r>
          </a:p>
        </p:txBody>
      </p:sp>
      <p:sp>
        <p:nvSpPr>
          <p:cNvPr id="22562" name="Rectangle 33"/>
          <p:cNvSpPr>
            <a:spLocks noChangeArrowheads="1"/>
          </p:cNvSpPr>
          <p:nvPr/>
        </p:nvSpPr>
        <p:spPr bwMode="auto">
          <a:xfrm>
            <a:off x="7010400" y="5562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200</a:t>
            </a:r>
          </a:p>
        </p:txBody>
      </p:sp>
      <p:sp>
        <p:nvSpPr>
          <p:cNvPr id="22563" name="Rectangle 34"/>
          <p:cNvSpPr>
            <a:spLocks noChangeArrowheads="1"/>
          </p:cNvSpPr>
          <p:nvPr/>
        </p:nvSpPr>
        <p:spPr bwMode="auto">
          <a:xfrm>
            <a:off x="7010400" y="6172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225</a:t>
            </a:r>
          </a:p>
        </p:txBody>
      </p:sp>
      <p:sp>
        <p:nvSpPr>
          <p:cNvPr id="22564" name="Rectangle 35"/>
          <p:cNvSpPr>
            <a:spLocks noChangeArrowheads="1"/>
          </p:cNvSpPr>
          <p:nvPr/>
        </p:nvSpPr>
        <p:spPr bwMode="auto">
          <a:xfrm>
            <a:off x="49530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210</a:t>
            </a:r>
          </a:p>
        </p:txBody>
      </p:sp>
      <p:sp>
        <p:nvSpPr>
          <p:cNvPr id="22565" name="Rectangle 36"/>
          <p:cNvSpPr>
            <a:spLocks noChangeArrowheads="1"/>
          </p:cNvSpPr>
          <p:nvPr/>
        </p:nvSpPr>
        <p:spPr bwMode="auto">
          <a:xfrm>
            <a:off x="49530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66" name="Rectangle 37"/>
          <p:cNvSpPr>
            <a:spLocks noChangeArrowheads="1"/>
          </p:cNvSpPr>
          <p:nvPr/>
        </p:nvSpPr>
        <p:spPr bwMode="auto">
          <a:xfrm>
            <a:off x="419100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0</a:t>
            </a:r>
          </a:p>
        </p:txBody>
      </p:sp>
      <p:sp>
        <p:nvSpPr>
          <p:cNvPr id="22567" name="Rectangle 38"/>
          <p:cNvSpPr>
            <a:spLocks noChangeArrowheads="1"/>
          </p:cNvSpPr>
          <p:nvPr/>
        </p:nvSpPr>
        <p:spPr bwMode="auto">
          <a:xfrm>
            <a:off x="391795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68" name="Text Box 39"/>
          <p:cNvSpPr txBox="1">
            <a:spLocks noChangeArrowheads="1"/>
          </p:cNvSpPr>
          <p:nvPr/>
        </p:nvSpPr>
        <p:spPr bwMode="auto">
          <a:xfrm>
            <a:off x="3644900" y="1633538"/>
            <a:ext cx="2374900" cy="1008062"/>
          </a:xfrm>
          <a:prstGeom prst="rect">
            <a:avLst/>
          </a:prstGeom>
          <a:solidFill>
            <a:srgbClr val="FFC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Direct-mapped, </a:t>
            </a:r>
            <a:br>
              <a:rPr lang="en-US" sz="2000" b="1" dirty="0">
                <a:solidFill>
                  <a:srgbClr val="000000"/>
                </a:solidFill>
                <a:latin typeface="Calibri" pitchFamily="34" charset="0"/>
              </a:rPr>
            </a:br>
            <a:r>
              <a:rPr lang="en-US" sz="2000" b="1" dirty="0">
                <a:solidFill>
                  <a:srgbClr val="000000"/>
                </a:solidFill>
                <a:latin typeface="Calibri" pitchFamily="34" charset="0"/>
              </a:rPr>
              <a:t>write-allocate</a:t>
            </a:r>
          </a:p>
          <a:p>
            <a:pPr eaLnBrk="1" hangingPunct="1">
              <a:defRPr/>
            </a:pPr>
            <a:r>
              <a:rPr lang="en-US" sz="2000" b="1" dirty="0">
                <a:solidFill>
                  <a:srgbClr val="000000"/>
                </a:solidFill>
                <a:latin typeface="Calibri" pitchFamily="34" charset="0"/>
              </a:rPr>
              <a:t>write-back</a:t>
            </a:r>
          </a:p>
        </p:txBody>
      </p:sp>
      <p:sp>
        <p:nvSpPr>
          <p:cNvPr id="22569" name="Rectangle 40"/>
          <p:cNvSpPr>
            <a:spLocks noChangeArrowheads="1"/>
          </p:cNvSpPr>
          <p:nvPr/>
        </p:nvSpPr>
        <p:spPr bwMode="auto">
          <a:xfrm>
            <a:off x="391795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70" name="Rectangle 41"/>
          <p:cNvSpPr>
            <a:spLocks noChangeArrowheads="1"/>
          </p:cNvSpPr>
          <p:nvPr/>
        </p:nvSpPr>
        <p:spPr bwMode="auto">
          <a:xfrm>
            <a:off x="4419600" y="37338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3</a:t>
            </a:r>
          </a:p>
        </p:txBody>
      </p:sp>
      <p:sp>
        <p:nvSpPr>
          <p:cNvPr id="22571" name="Rectangle 42"/>
          <p:cNvSpPr>
            <a:spLocks noChangeArrowheads="1"/>
          </p:cNvSpPr>
          <p:nvPr/>
        </p:nvSpPr>
        <p:spPr bwMode="auto">
          <a:xfrm>
            <a:off x="419100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a:t>
            </a:r>
          </a:p>
        </p:txBody>
      </p:sp>
      <p:sp>
        <p:nvSpPr>
          <p:cNvPr id="22572" name="Text Box 43"/>
          <p:cNvSpPr txBox="1">
            <a:spLocks noChangeArrowheads="1"/>
          </p:cNvSpPr>
          <p:nvPr/>
        </p:nvSpPr>
        <p:spPr bwMode="auto">
          <a:xfrm>
            <a:off x="7010400" y="6245225"/>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fld id="{C61F17C5-4B2F-B040-A279-4D0CF4E4A907}" type="slidenum">
              <a:rPr lang="en-US" sz="1200" smtClean="0">
                <a:solidFill>
                  <a:srgbClr val="000000"/>
                </a:solidFill>
                <a:latin typeface="Verdana" charset="0"/>
              </a:rPr>
              <a:pPr algn="r" eaLnBrk="1" hangingPunct="1">
                <a:defRPr/>
              </a:pPr>
              <a:t>44</a:t>
            </a:fld>
            <a:endParaRPr lang="en-US" sz="1200">
              <a:solidFill>
                <a:srgbClr val="000000"/>
              </a:solidFill>
              <a:latin typeface="Verdana" charset="0"/>
            </a:endParaRPr>
          </a:p>
        </p:txBody>
      </p:sp>
    </p:spTree>
    <p:extLst>
      <p:ext uri="{BB962C8B-B14F-4D97-AF65-F5344CB8AC3E}">
        <p14:creationId xmlns:p14="http://schemas.microsoft.com/office/powerpoint/2010/main" val="18746579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603306" y="1143000"/>
            <a:ext cx="2514600" cy="5410200"/>
          </a:xfrm>
          <a:prstGeom prst="rect">
            <a:avLst/>
          </a:prstGeom>
          <a:solidFill>
            <a:srgbClr val="FFFF99"/>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1"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2"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3" name="Text Box 4"/>
          <p:cNvSpPr txBox="1">
            <a:spLocks noChangeArrowheads="1"/>
          </p:cNvSpPr>
          <p:nvPr/>
        </p:nvSpPr>
        <p:spPr bwMode="auto">
          <a:xfrm>
            <a:off x="574675" y="0"/>
            <a:ext cx="80010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Class Problem – What is the state of the cache after executing the following instruction sequence?</a:t>
            </a:r>
          </a:p>
        </p:txBody>
      </p:sp>
      <p:sp>
        <p:nvSpPr>
          <p:cNvPr id="22534" name="Rectangle 5"/>
          <p:cNvSpPr>
            <a:spLocks noChangeArrowheads="1"/>
          </p:cNvSpPr>
          <p:nvPr/>
        </p:nvSpPr>
        <p:spPr bwMode="auto">
          <a:xfrm>
            <a:off x="7010400" y="1905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29</a:t>
            </a:r>
          </a:p>
        </p:txBody>
      </p:sp>
      <p:sp>
        <p:nvSpPr>
          <p:cNvPr id="22535" name="Rectangle 6"/>
          <p:cNvSpPr>
            <a:spLocks noChangeArrowheads="1"/>
          </p:cNvSpPr>
          <p:nvPr/>
        </p:nvSpPr>
        <p:spPr bwMode="auto">
          <a:xfrm>
            <a:off x="7010400" y="2514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123</a:t>
            </a:r>
          </a:p>
        </p:txBody>
      </p:sp>
      <p:sp>
        <p:nvSpPr>
          <p:cNvPr id="22536" name="Rectangle 7"/>
          <p:cNvSpPr>
            <a:spLocks noChangeArrowheads="1"/>
          </p:cNvSpPr>
          <p:nvPr/>
        </p:nvSpPr>
        <p:spPr bwMode="auto">
          <a:xfrm>
            <a:off x="70104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150</a:t>
            </a:r>
          </a:p>
        </p:txBody>
      </p:sp>
      <p:sp>
        <p:nvSpPr>
          <p:cNvPr id="22537" name="Rectangle 8"/>
          <p:cNvSpPr>
            <a:spLocks noChangeArrowheads="1"/>
          </p:cNvSpPr>
          <p:nvPr/>
        </p:nvSpPr>
        <p:spPr bwMode="auto">
          <a:xfrm>
            <a:off x="70104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162</a:t>
            </a:r>
          </a:p>
        </p:txBody>
      </p:sp>
      <p:sp>
        <p:nvSpPr>
          <p:cNvPr id="22538" name="Rectangle 9"/>
          <p:cNvSpPr>
            <a:spLocks noChangeArrowheads="1"/>
          </p:cNvSpPr>
          <p:nvPr/>
        </p:nvSpPr>
        <p:spPr bwMode="auto">
          <a:xfrm>
            <a:off x="70104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18</a:t>
            </a:r>
          </a:p>
        </p:txBody>
      </p:sp>
      <p:sp>
        <p:nvSpPr>
          <p:cNvPr id="22539" name="Rectangle 10"/>
          <p:cNvSpPr>
            <a:spLocks noChangeArrowheads="1"/>
          </p:cNvSpPr>
          <p:nvPr/>
        </p:nvSpPr>
        <p:spPr bwMode="auto">
          <a:xfrm>
            <a:off x="7010400" y="4648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33</a:t>
            </a:r>
          </a:p>
        </p:txBody>
      </p:sp>
      <p:sp>
        <p:nvSpPr>
          <p:cNvPr id="22540" name="Rectangle 11"/>
          <p:cNvSpPr>
            <a:spLocks noChangeArrowheads="1"/>
          </p:cNvSpPr>
          <p:nvPr/>
        </p:nvSpPr>
        <p:spPr bwMode="auto">
          <a:xfrm>
            <a:off x="7010400" y="5257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19</a:t>
            </a:r>
          </a:p>
        </p:txBody>
      </p:sp>
      <p:sp>
        <p:nvSpPr>
          <p:cNvPr id="22541" name="Rectangle 12"/>
          <p:cNvSpPr>
            <a:spLocks noChangeArrowheads="1"/>
          </p:cNvSpPr>
          <p:nvPr/>
        </p:nvSpPr>
        <p:spPr bwMode="auto">
          <a:xfrm>
            <a:off x="7010400" y="5867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210</a:t>
            </a:r>
          </a:p>
        </p:txBody>
      </p:sp>
      <p:sp>
        <p:nvSpPr>
          <p:cNvPr id="22542" name="Text Box 13"/>
          <p:cNvSpPr txBox="1">
            <a:spLocks noChangeArrowheads="1"/>
          </p:cNvSpPr>
          <p:nvPr/>
        </p:nvSpPr>
        <p:spPr bwMode="auto">
          <a:xfrm>
            <a:off x="6624519" y="1524000"/>
            <a:ext cx="441444"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r>
              <a:rPr lang="en-US" sz="2000" b="1" dirty="0">
                <a:solidFill>
                  <a:srgbClr val="000000"/>
                </a:solidFill>
                <a:latin typeface="Calibri" pitchFamily="34" charset="0"/>
              </a:rPr>
              <a:t>0</a:t>
            </a:r>
          </a:p>
          <a:p>
            <a:pPr algn="r" eaLnBrk="1" hangingPunct="1">
              <a:defRPr/>
            </a:pPr>
            <a:r>
              <a:rPr lang="en-US" sz="2000" b="1" dirty="0">
                <a:solidFill>
                  <a:srgbClr val="000000"/>
                </a:solidFill>
                <a:latin typeface="Calibri" pitchFamily="34" charset="0"/>
              </a:rPr>
              <a:t>1</a:t>
            </a:r>
          </a:p>
          <a:p>
            <a:pPr algn="r" eaLnBrk="1" hangingPunct="1">
              <a:defRPr/>
            </a:pPr>
            <a:r>
              <a:rPr lang="en-US" sz="2000" b="1" dirty="0">
                <a:solidFill>
                  <a:srgbClr val="000000"/>
                </a:solidFill>
                <a:latin typeface="Calibri" pitchFamily="34" charset="0"/>
              </a:rPr>
              <a:t>2</a:t>
            </a:r>
          </a:p>
          <a:p>
            <a:pPr algn="r" eaLnBrk="1" hangingPunct="1">
              <a:defRPr/>
            </a:pPr>
            <a:r>
              <a:rPr lang="en-US" sz="2000" b="1" dirty="0">
                <a:solidFill>
                  <a:srgbClr val="000000"/>
                </a:solidFill>
                <a:latin typeface="Calibri" pitchFamily="34" charset="0"/>
              </a:rPr>
              <a:t>3</a:t>
            </a:r>
          </a:p>
          <a:p>
            <a:pPr algn="r" eaLnBrk="1" hangingPunct="1">
              <a:defRPr/>
            </a:pPr>
            <a:r>
              <a:rPr lang="en-US" sz="2000" b="1" dirty="0">
                <a:solidFill>
                  <a:srgbClr val="000000"/>
                </a:solidFill>
                <a:latin typeface="Calibri" pitchFamily="34" charset="0"/>
              </a:rPr>
              <a:t>4</a:t>
            </a:r>
          </a:p>
          <a:p>
            <a:pPr algn="r" eaLnBrk="1" hangingPunct="1">
              <a:defRPr/>
            </a:pPr>
            <a:r>
              <a:rPr lang="en-US" sz="2000" b="1" dirty="0">
                <a:solidFill>
                  <a:srgbClr val="000000"/>
                </a:solidFill>
                <a:latin typeface="Calibri" pitchFamily="34" charset="0"/>
              </a:rPr>
              <a:t>5</a:t>
            </a:r>
          </a:p>
          <a:p>
            <a:pPr algn="r" eaLnBrk="1" hangingPunct="1">
              <a:defRPr/>
            </a:pPr>
            <a:r>
              <a:rPr lang="en-US" sz="2000" b="1" dirty="0">
                <a:solidFill>
                  <a:srgbClr val="000000"/>
                </a:solidFill>
                <a:latin typeface="Calibri" pitchFamily="34" charset="0"/>
              </a:rPr>
              <a:t>6</a:t>
            </a:r>
          </a:p>
          <a:p>
            <a:pPr algn="r" eaLnBrk="1" hangingPunct="1">
              <a:defRPr/>
            </a:pPr>
            <a:r>
              <a:rPr lang="en-US" sz="2000" b="1" dirty="0">
                <a:solidFill>
                  <a:srgbClr val="000000"/>
                </a:solidFill>
                <a:latin typeface="Calibri" pitchFamily="34" charset="0"/>
              </a:rPr>
              <a:t>7</a:t>
            </a:r>
          </a:p>
          <a:p>
            <a:pPr algn="r" eaLnBrk="1" hangingPunct="1">
              <a:defRPr/>
            </a:pPr>
            <a:r>
              <a:rPr lang="en-US" sz="2000" b="1" dirty="0">
                <a:solidFill>
                  <a:srgbClr val="000000"/>
                </a:solidFill>
                <a:latin typeface="Calibri" pitchFamily="34" charset="0"/>
              </a:rPr>
              <a:t>8</a:t>
            </a:r>
          </a:p>
          <a:p>
            <a:pPr algn="r" eaLnBrk="1" hangingPunct="1">
              <a:defRPr/>
            </a:pPr>
            <a:r>
              <a:rPr lang="en-US" sz="2000" b="1" dirty="0">
                <a:solidFill>
                  <a:srgbClr val="000000"/>
                </a:solidFill>
                <a:latin typeface="Calibri" pitchFamily="34" charset="0"/>
              </a:rPr>
              <a:t>9</a:t>
            </a:r>
          </a:p>
          <a:p>
            <a:pPr algn="r" eaLnBrk="1" hangingPunct="1">
              <a:defRPr/>
            </a:pPr>
            <a:r>
              <a:rPr lang="en-US" sz="2000" b="1" dirty="0">
                <a:solidFill>
                  <a:srgbClr val="000000"/>
                </a:solidFill>
                <a:latin typeface="Calibri" pitchFamily="34" charset="0"/>
              </a:rPr>
              <a:t>10</a:t>
            </a:r>
          </a:p>
          <a:p>
            <a:pPr algn="r" eaLnBrk="1" hangingPunct="1">
              <a:defRPr/>
            </a:pPr>
            <a:r>
              <a:rPr lang="en-US" sz="2000" b="1" dirty="0">
                <a:solidFill>
                  <a:srgbClr val="000000"/>
                </a:solidFill>
                <a:latin typeface="Calibri" pitchFamily="34" charset="0"/>
              </a:rPr>
              <a:t>11</a:t>
            </a:r>
          </a:p>
          <a:p>
            <a:pPr algn="r" eaLnBrk="1" hangingPunct="1">
              <a:defRPr/>
            </a:pPr>
            <a:r>
              <a:rPr lang="en-US" sz="2000" b="1" dirty="0">
                <a:solidFill>
                  <a:srgbClr val="000000"/>
                </a:solidFill>
                <a:latin typeface="Calibri" pitchFamily="34" charset="0"/>
              </a:rPr>
              <a:t>12</a:t>
            </a:r>
          </a:p>
          <a:p>
            <a:pPr algn="r" eaLnBrk="1" hangingPunct="1">
              <a:defRPr/>
            </a:pPr>
            <a:r>
              <a:rPr lang="en-US" sz="2000" b="1" dirty="0">
                <a:solidFill>
                  <a:srgbClr val="000000"/>
                </a:solidFill>
                <a:latin typeface="Calibri" pitchFamily="34" charset="0"/>
              </a:rPr>
              <a:t>13</a:t>
            </a:r>
          </a:p>
          <a:p>
            <a:pPr algn="r" eaLnBrk="1" hangingPunct="1">
              <a:defRPr/>
            </a:pPr>
            <a:r>
              <a:rPr lang="en-US" sz="2000" b="1" dirty="0">
                <a:solidFill>
                  <a:srgbClr val="000000"/>
                </a:solidFill>
                <a:latin typeface="Calibri" pitchFamily="34" charset="0"/>
              </a:rPr>
              <a:t>14</a:t>
            </a:r>
          </a:p>
          <a:p>
            <a:pPr algn="r" eaLnBrk="1" hangingPunct="1">
              <a:defRPr/>
            </a:pPr>
            <a:r>
              <a:rPr lang="en-US" sz="2000" b="1" dirty="0">
                <a:solidFill>
                  <a:srgbClr val="000000"/>
                </a:solidFill>
                <a:latin typeface="Calibri" pitchFamily="34" charset="0"/>
              </a:rPr>
              <a:t>15</a:t>
            </a:r>
          </a:p>
        </p:txBody>
      </p:sp>
      <p:sp>
        <p:nvSpPr>
          <p:cNvPr id="22543" name="Text Box 14"/>
          <p:cNvSpPr txBox="1">
            <a:spLocks noChangeArrowheads="1"/>
          </p:cNvSpPr>
          <p:nvPr/>
        </p:nvSpPr>
        <p:spPr bwMode="auto">
          <a:xfrm>
            <a:off x="1679575" y="2771775"/>
            <a:ext cx="1836057"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1600" b="1" dirty="0">
                <a:solidFill>
                  <a:srgbClr val="000000"/>
                </a:solidFill>
                <a:latin typeface="Calibri" pitchFamily="34" charset="0"/>
              </a:rPr>
              <a:t>Ld  R1 </a:t>
            </a:r>
            <a:r>
              <a:rPr lang="en-US" sz="1600" b="1" dirty="0">
                <a:solidFill>
                  <a:srgbClr val="000000"/>
                </a:solidFill>
                <a:latin typeface="Symbol" charset="0"/>
              </a:rPr>
              <a:t></a:t>
            </a:r>
            <a:r>
              <a:rPr lang="en-US" sz="1600" b="1" dirty="0">
                <a:solidFill>
                  <a:srgbClr val="000000"/>
                </a:solidFill>
                <a:latin typeface="Calibri" pitchFamily="34" charset="0"/>
              </a:rPr>
              <a:t> M[   3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12 ]</a:t>
            </a:r>
          </a:p>
          <a:p>
            <a:pPr eaLnBrk="1" hangingPunct="1">
              <a:defRPr/>
            </a:pPr>
            <a:r>
              <a:rPr lang="en-US" sz="1600" b="1" dirty="0">
                <a:solidFill>
                  <a:srgbClr val="000000"/>
                </a:solidFill>
                <a:latin typeface="Calibri" pitchFamily="34" charset="0"/>
              </a:rPr>
              <a:t>St   R2 </a:t>
            </a:r>
            <a:r>
              <a:rPr lang="en-US" sz="1600" b="1" dirty="0">
                <a:solidFill>
                  <a:srgbClr val="000000"/>
                </a:solidFill>
                <a:latin typeface="Symbol" charset="0"/>
              </a:rPr>
              <a:t></a:t>
            </a:r>
            <a:r>
              <a:rPr lang="en-US" sz="1600" b="1" dirty="0">
                <a:solidFill>
                  <a:srgbClr val="000000"/>
                </a:solidFill>
                <a:latin typeface="Calibri" pitchFamily="34" charset="0"/>
              </a:rPr>
              <a:t> M[   15 ]</a:t>
            </a:r>
          </a:p>
          <a:p>
            <a:pPr eaLnBrk="1" hangingPunct="1">
              <a:defRPr/>
            </a:pPr>
            <a:r>
              <a:rPr lang="en-US" sz="1600" b="1" dirty="0">
                <a:solidFill>
                  <a:srgbClr val="FF0000"/>
                </a:solidFill>
                <a:latin typeface="Calibri" pitchFamily="34" charset="0"/>
              </a:rPr>
              <a:t>St   R1 </a:t>
            </a:r>
            <a:r>
              <a:rPr lang="en-US" sz="1600" b="1" dirty="0">
                <a:solidFill>
                  <a:srgbClr val="FF0000"/>
                </a:solidFill>
                <a:latin typeface="Symbol" charset="0"/>
              </a:rPr>
              <a:t></a:t>
            </a:r>
            <a:r>
              <a:rPr lang="en-US" sz="1600" b="1" dirty="0">
                <a:solidFill>
                  <a:srgbClr val="FF0000"/>
                </a:solidFill>
                <a:latin typeface="Calibri" pitchFamily="34" charset="0"/>
              </a:rPr>
              <a:t> M[   4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13   ]</a:t>
            </a:r>
          </a:p>
        </p:txBody>
      </p:sp>
      <p:sp>
        <p:nvSpPr>
          <p:cNvPr id="22544" name="Text Box 15"/>
          <p:cNvSpPr txBox="1">
            <a:spLocks noChangeArrowheads="1"/>
          </p:cNvSpPr>
          <p:nvPr/>
        </p:nvSpPr>
        <p:spPr bwMode="auto">
          <a:xfrm>
            <a:off x="4268788" y="1066800"/>
            <a:ext cx="94639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Cache</a:t>
            </a:r>
          </a:p>
        </p:txBody>
      </p:sp>
      <p:sp>
        <p:nvSpPr>
          <p:cNvPr id="22545" name="Text Box 16"/>
          <p:cNvSpPr txBox="1">
            <a:spLocks noChangeArrowheads="1"/>
          </p:cNvSpPr>
          <p:nvPr/>
        </p:nvSpPr>
        <p:spPr bwMode="auto">
          <a:xfrm>
            <a:off x="1600200" y="1066800"/>
            <a:ext cx="14525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Processor</a:t>
            </a:r>
          </a:p>
        </p:txBody>
      </p:sp>
      <p:sp>
        <p:nvSpPr>
          <p:cNvPr id="22546" name="Rectangle 17"/>
          <p:cNvSpPr>
            <a:spLocks noChangeArrowheads="1"/>
          </p:cNvSpPr>
          <p:nvPr/>
        </p:nvSpPr>
        <p:spPr bwMode="auto">
          <a:xfrm>
            <a:off x="4419600" y="31242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a:t>
            </a:r>
          </a:p>
        </p:txBody>
      </p:sp>
      <p:sp>
        <p:nvSpPr>
          <p:cNvPr id="22547" name="Rectangle 18"/>
          <p:cNvSpPr>
            <a:spLocks noChangeArrowheads="1"/>
          </p:cNvSpPr>
          <p:nvPr/>
        </p:nvSpPr>
        <p:spPr bwMode="auto">
          <a:xfrm>
            <a:off x="49530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123</a:t>
            </a:r>
          </a:p>
        </p:txBody>
      </p:sp>
      <p:sp>
        <p:nvSpPr>
          <p:cNvPr id="22548" name="Rectangle 19"/>
          <p:cNvSpPr>
            <a:spLocks noChangeArrowheads="1"/>
          </p:cNvSpPr>
          <p:nvPr/>
        </p:nvSpPr>
        <p:spPr bwMode="auto">
          <a:xfrm>
            <a:off x="49530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150</a:t>
            </a:r>
          </a:p>
        </p:txBody>
      </p:sp>
      <p:sp>
        <p:nvSpPr>
          <p:cNvPr id="22549" name="Text Box 20"/>
          <p:cNvSpPr txBox="1">
            <a:spLocks noChangeArrowheads="1"/>
          </p:cNvSpPr>
          <p:nvPr/>
        </p:nvSpPr>
        <p:spPr bwMode="auto">
          <a:xfrm>
            <a:off x="3641725" y="2682875"/>
            <a:ext cx="2208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ctr" eaLnBrk="1" hangingPunct="1">
              <a:defRPr/>
            </a:pPr>
            <a:r>
              <a:rPr lang="en-US" b="1" dirty="0">
                <a:solidFill>
                  <a:srgbClr val="000000"/>
                </a:solidFill>
                <a:latin typeface="Calibri" pitchFamily="34" charset="0"/>
              </a:rPr>
              <a:t>V d  tag   data</a:t>
            </a:r>
          </a:p>
        </p:txBody>
      </p:sp>
      <p:sp>
        <p:nvSpPr>
          <p:cNvPr id="22550"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1"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123</a:t>
            </a:r>
          </a:p>
        </p:txBody>
      </p:sp>
      <p:sp>
        <p:nvSpPr>
          <p:cNvPr id="22552"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53"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4" name="Text Box 25"/>
          <p:cNvSpPr txBox="1">
            <a:spLocks noChangeArrowheads="1"/>
          </p:cNvSpPr>
          <p:nvPr/>
        </p:nvSpPr>
        <p:spPr bwMode="auto">
          <a:xfrm>
            <a:off x="1906588" y="4953000"/>
            <a:ext cx="455872"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R0</a:t>
            </a:r>
          </a:p>
          <a:p>
            <a:pPr eaLnBrk="1" hangingPunct="1">
              <a:defRPr/>
            </a:pPr>
            <a:r>
              <a:rPr lang="en-US" sz="2000" b="1" dirty="0">
                <a:solidFill>
                  <a:srgbClr val="000000"/>
                </a:solidFill>
                <a:latin typeface="Calibri" pitchFamily="34" charset="0"/>
              </a:rPr>
              <a:t>R1</a:t>
            </a:r>
          </a:p>
          <a:p>
            <a:pPr eaLnBrk="1" hangingPunct="1">
              <a:defRPr/>
            </a:pPr>
            <a:r>
              <a:rPr lang="en-US" sz="2000" b="1" dirty="0">
                <a:solidFill>
                  <a:srgbClr val="000000"/>
                </a:solidFill>
                <a:latin typeface="Calibri" pitchFamily="34" charset="0"/>
              </a:rPr>
              <a:t>R2</a:t>
            </a:r>
          </a:p>
          <a:p>
            <a:pPr eaLnBrk="1" hangingPunct="1">
              <a:defRPr/>
            </a:pPr>
            <a:r>
              <a:rPr lang="en-US" sz="2000" b="1" dirty="0">
                <a:solidFill>
                  <a:srgbClr val="000000"/>
                </a:solidFill>
                <a:latin typeface="Calibri" pitchFamily="34" charset="0"/>
              </a:rPr>
              <a:t>R3</a:t>
            </a:r>
          </a:p>
        </p:txBody>
      </p:sp>
      <p:sp>
        <p:nvSpPr>
          <p:cNvPr id="22555" name="Text Box 26"/>
          <p:cNvSpPr txBox="1">
            <a:spLocks noChangeArrowheads="1"/>
          </p:cNvSpPr>
          <p:nvPr/>
        </p:nvSpPr>
        <p:spPr bwMode="auto">
          <a:xfrm>
            <a:off x="6858000" y="1066800"/>
            <a:ext cx="12985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Memory</a:t>
            </a:r>
          </a:p>
        </p:txBody>
      </p:sp>
      <p:sp>
        <p:nvSpPr>
          <p:cNvPr id="22556" name="Rectangle 27"/>
          <p:cNvSpPr>
            <a:spLocks noChangeArrowheads="1"/>
          </p:cNvSpPr>
          <p:nvPr/>
        </p:nvSpPr>
        <p:spPr bwMode="auto">
          <a:xfrm>
            <a:off x="7010400" y="1600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78</a:t>
            </a:r>
          </a:p>
        </p:txBody>
      </p:sp>
      <p:sp>
        <p:nvSpPr>
          <p:cNvPr id="22557" name="Rectangle 28"/>
          <p:cNvSpPr>
            <a:spLocks noChangeArrowheads="1"/>
          </p:cNvSpPr>
          <p:nvPr/>
        </p:nvSpPr>
        <p:spPr bwMode="auto">
          <a:xfrm>
            <a:off x="7010400" y="2209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120</a:t>
            </a:r>
          </a:p>
        </p:txBody>
      </p:sp>
      <p:sp>
        <p:nvSpPr>
          <p:cNvPr id="22558" name="Rectangle 29"/>
          <p:cNvSpPr>
            <a:spLocks noChangeArrowheads="1"/>
          </p:cNvSpPr>
          <p:nvPr/>
        </p:nvSpPr>
        <p:spPr bwMode="auto">
          <a:xfrm>
            <a:off x="7010400" y="2819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71</a:t>
            </a:r>
          </a:p>
        </p:txBody>
      </p:sp>
      <p:sp>
        <p:nvSpPr>
          <p:cNvPr id="22559" name="Rectangle 30"/>
          <p:cNvSpPr>
            <a:spLocks noChangeArrowheads="1"/>
          </p:cNvSpPr>
          <p:nvPr/>
        </p:nvSpPr>
        <p:spPr bwMode="auto">
          <a:xfrm>
            <a:off x="70104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173</a:t>
            </a:r>
          </a:p>
        </p:txBody>
      </p:sp>
      <p:sp>
        <p:nvSpPr>
          <p:cNvPr id="22560" name="Rectangle 31"/>
          <p:cNvSpPr>
            <a:spLocks noChangeArrowheads="1"/>
          </p:cNvSpPr>
          <p:nvPr/>
        </p:nvSpPr>
        <p:spPr bwMode="auto">
          <a:xfrm>
            <a:off x="7010400" y="4343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a:t>
            </a:r>
          </a:p>
        </p:txBody>
      </p:sp>
      <p:sp>
        <p:nvSpPr>
          <p:cNvPr id="22561" name="Rectangle 32"/>
          <p:cNvSpPr>
            <a:spLocks noChangeArrowheads="1"/>
          </p:cNvSpPr>
          <p:nvPr/>
        </p:nvSpPr>
        <p:spPr bwMode="auto">
          <a:xfrm>
            <a:off x="7010400" y="4953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28</a:t>
            </a:r>
          </a:p>
        </p:txBody>
      </p:sp>
      <p:sp>
        <p:nvSpPr>
          <p:cNvPr id="22562" name="Rectangle 33"/>
          <p:cNvSpPr>
            <a:spLocks noChangeArrowheads="1"/>
          </p:cNvSpPr>
          <p:nvPr/>
        </p:nvSpPr>
        <p:spPr bwMode="auto">
          <a:xfrm>
            <a:off x="7010400" y="5562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200</a:t>
            </a:r>
          </a:p>
        </p:txBody>
      </p:sp>
      <p:sp>
        <p:nvSpPr>
          <p:cNvPr id="22563" name="Rectangle 34"/>
          <p:cNvSpPr>
            <a:spLocks noChangeArrowheads="1"/>
          </p:cNvSpPr>
          <p:nvPr/>
        </p:nvSpPr>
        <p:spPr bwMode="auto">
          <a:xfrm>
            <a:off x="7010400" y="6172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225</a:t>
            </a:r>
          </a:p>
        </p:txBody>
      </p:sp>
      <p:sp>
        <p:nvSpPr>
          <p:cNvPr id="22564" name="Rectangle 35"/>
          <p:cNvSpPr>
            <a:spLocks noChangeArrowheads="1"/>
          </p:cNvSpPr>
          <p:nvPr/>
        </p:nvSpPr>
        <p:spPr bwMode="auto">
          <a:xfrm>
            <a:off x="49530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210</a:t>
            </a:r>
          </a:p>
        </p:txBody>
      </p:sp>
      <p:sp>
        <p:nvSpPr>
          <p:cNvPr id="22565" name="Rectangle 36"/>
          <p:cNvSpPr>
            <a:spLocks noChangeArrowheads="1"/>
          </p:cNvSpPr>
          <p:nvPr/>
        </p:nvSpPr>
        <p:spPr bwMode="auto">
          <a:xfrm>
            <a:off x="49530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66" name="Rectangle 37"/>
          <p:cNvSpPr>
            <a:spLocks noChangeArrowheads="1"/>
          </p:cNvSpPr>
          <p:nvPr/>
        </p:nvSpPr>
        <p:spPr bwMode="auto">
          <a:xfrm>
            <a:off x="419100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a:t>
            </a:r>
          </a:p>
        </p:txBody>
      </p:sp>
      <p:sp>
        <p:nvSpPr>
          <p:cNvPr id="22567" name="Rectangle 38"/>
          <p:cNvSpPr>
            <a:spLocks noChangeArrowheads="1"/>
          </p:cNvSpPr>
          <p:nvPr/>
        </p:nvSpPr>
        <p:spPr bwMode="auto">
          <a:xfrm>
            <a:off x="391795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68" name="Text Box 39"/>
          <p:cNvSpPr txBox="1">
            <a:spLocks noChangeArrowheads="1"/>
          </p:cNvSpPr>
          <p:nvPr/>
        </p:nvSpPr>
        <p:spPr bwMode="auto">
          <a:xfrm>
            <a:off x="3644900" y="1633538"/>
            <a:ext cx="2374900" cy="1008062"/>
          </a:xfrm>
          <a:prstGeom prst="rect">
            <a:avLst/>
          </a:prstGeom>
          <a:solidFill>
            <a:srgbClr val="FFC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Direct-mapped, </a:t>
            </a:r>
            <a:br>
              <a:rPr lang="en-US" sz="2000" b="1" dirty="0">
                <a:solidFill>
                  <a:srgbClr val="000000"/>
                </a:solidFill>
                <a:latin typeface="Calibri" pitchFamily="34" charset="0"/>
              </a:rPr>
            </a:br>
            <a:r>
              <a:rPr lang="en-US" sz="2000" b="1" dirty="0">
                <a:solidFill>
                  <a:srgbClr val="000000"/>
                </a:solidFill>
                <a:latin typeface="Calibri" pitchFamily="34" charset="0"/>
              </a:rPr>
              <a:t>write-allocate</a:t>
            </a:r>
          </a:p>
          <a:p>
            <a:pPr eaLnBrk="1" hangingPunct="1">
              <a:defRPr/>
            </a:pPr>
            <a:r>
              <a:rPr lang="en-US" sz="2000" b="1" dirty="0">
                <a:solidFill>
                  <a:srgbClr val="000000"/>
                </a:solidFill>
                <a:latin typeface="Calibri" pitchFamily="34" charset="0"/>
              </a:rPr>
              <a:t>write-back</a:t>
            </a:r>
          </a:p>
        </p:txBody>
      </p:sp>
      <p:sp>
        <p:nvSpPr>
          <p:cNvPr id="22569" name="Rectangle 40"/>
          <p:cNvSpPr>
            <a:spLocks noChangeArrowheads="1"/>
          </p:cNvSpPr>
          <p:nvPr/>
        </p:nvSpPr>
        <p:spPr bwMode="auto">
          <a:xfrm>
            <a:off x="391795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70" name="Rectangle 41"/>
          <p:cNvSpPr>
            <a:spLocks noChangeArrowheads="1"/>
          </p:cNvSpPr>
          <p:nvPr/>
        </p:nvSpPr>
        <p:spPr bwMode="auto">
          <a:xfrm>
            <a:off x="4419600" y="37338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3</a:t>
            </a:r>
          </a:p>
        </p:txBody>
      </p:sp>
      <p:sp>
        <p:nvSpPr>
          <p:cNvPr id="22571" name="Rectangle 42"/>
          <p:cNvSpPr>
            <a:spLocks noChangeArrowheads="1"/>
          </p:cNvSpPr>
          <p:nvPr/>
        </p:nvSpPr>
        <p:spPr bwMode="auto">
          <a:xfrm>
            <a:off x="419100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a:t>
            </a:r>
          </a:p>
        </p:txBody>
      </p:sp>
      <p:sp>
        <p:nvSpPr>
          <p:cNvPr id="22572" name="Text Box 43"/>
          <p:cNvSpPr txBox="1">
            <a:spLocks noChangeArrowheads="1"/>
          </p:cNvSpPr>
          <p:nvPr/>
        </p:nvSpPr>
        <p:spPr bwMode="auto">
          <a:xfrm>
            <a:off x="7010400" y="6245225"/>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fld id="{C61F17C5-4B2F-B040-A279-4D0CF4E4A907}" type="slidenum">
              <a:rPr lang="en-US" sz="1200" smtClean="0">
                <a:solidFill>
                  <a:srgbClr val="000000"/>
                </a:solidFill>
                <a:latin typeface="Verdana" charset="0"/>
              </a:rPr>
              <a:pPr algn="r" eaLnBrk="1" hangingPunct="1">
                <a:defRPr/>
              </a:pPr>
              <a:t>45</a:t>
            </a:fld>
            <a:endParaRPr lang="en-US" sz="1200">
              <a:solidFill>
                <a:srgbClr val="000000"/>
              </a:solidFill>
              <a:latin typeface="Verdana" charset="0"/>
            </a:endParaRPr>
          </a:p>
        </p:txBody>
      </p:sp>
    </p:spTree>
    <p:extLst>
      <p:ext uri="{BB962C8B-B14F-4D97-AF65-F5344CB8AC3E}">
        <p14:creationId xmlns:p14="http://schemas.microsoft.com/office/powerpoint/2010/main" val="3005182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603306" y="1143000"/>
            <a:ext cx="2514600" cy="5410200"/>
          </a:xfrm>
          <a:prstGeom prst="rect">
            <a:avLst/>
          </a:prstGeom>
          <a:solidFill>
            <a:srgbClr val="FFFF99"/>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1"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2"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3" name="Text Box 4"/>
          <p:cNvSpPr txBox="1">
            <a:spLocks noChangeArrowheads="1"/>
          </p:cNvSpPr>
          <p:nvPr/>
        </p:nvSpPr>
        <p:spPr bwMode="auto">
          <a:xfrm>
            <a:off x="574675" y="0"/>
            <a:ext cx="80010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Class Problem – What is the state of the cache after executing the following instruction sequence?</a:t>
            </a:r>
          </a:p>
        </p:txBody>
      </p:sp>
      <p:sp>
        <p:nvSpPr>
          <p:cNvPr id="22534" name="Rectangle 5"/>
          <p:cNvSpPr>
            <a:spLocks noChangeArrowheads="1"/>
          </p:cNvSpPr>
          <p:nvPr/>
        </p:nvSpPr>
        <p:spPr bwMode="auto">
          <a:xfrm>
            <a:off x="7010400" y="1905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29</a:t>
            </a:r>
          </a:p>
        </p:txBody>
      </p:sp>
      <p:sp>
        <p:nvSpPr>
          <p:cNvPr id="22535" name="Rectangle 6"/>
          <p:cNvSpPr>
            <a:spLocks noChangeArrowheads="1"/>
          </p:cNvSpPr>
          <p:nvPr/>
        </p:nvSpPr>
        <p:spPr bwMode="auto">
          <a:xfrm>
            <a:off x="7010400" y="2514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123</a:t>
            </a:r>
          </a:p>
        </p:txBody>
      </p:sp>
      <p:sp>
        <p:nvSpPr>
          <p:cNvPr id="22536" name="Rectangle 7"/>
          <p:cNvSpPr>
            <a:spLocks noChangeArrowheads="1"/>
          </p:cNvSpPr>
          <p:nvPr/>
        </p:nvSpPr>
        <p:spPr bwMode="auto">
          <a:xfrm>
            <a:off x="70104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150</a:t>
            </a:r>
          </a:p>
        </p:txBody>
      </p:sp>
      <p:sp>
        <p:nvSpPr>
          <p:cNvPr id="22537" name="Rectangle 8"/>
          <p:cNvSpPr>
            <a:spLocks noChangeArrowheads="1"/>
          </p:cNvSpPr>
          <p:nvPr/>
        </p:nvSpPr>
        <p:spPr bwMode="auto">
          <a:xfrm>
            <a:off x="70104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162</a:t>
            </a:r>
          </a:p>
        </p:txBody>
      </p:sp>
      <p:sp>
        <p:nvSpPr>
          <p:cNvPr id="22538" name="Rectangle 9"/>
          <p:cNvSpPr>
            <a:spLocks noChangeArrowheads="1"/>
          </p:cNvSpPr>
          <p:nvPr/>
        </p:nvSpPr>
        <p:spPr bwMode="auto">
          <a:xfrm>
            <a:off x="70104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18</a:t>
            </a:r>
          </a:p>
        </p:txBody>
      </p:sp>
      <p:sp>
        <p:nvSpPr>
          <p:cNvPr id="22539" name="Rectangle 10"/>
          <p:cNvSpPr>
            <a:spLocks noChangeArrowheads="1"/>
          </p:cNvSpPr>
          <p:nvPr/>
        </p:nvSpPr>
        <p:spPr bwMode="auto">
          <a:xfrm>
            <a:off x="7010400" y="4648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33</a:t>
            </a:r>
          </a:p>
        </p:txBody>
      </p:sp>
      <p:sp>
        <p:nvSpPr>
          <p:cNvPr id="22540" name="Rectangle 11"/>
          <p:cNvSpPr>
            <a:spLocks noChangeArrowheads="1"/>
          </p:cNvSpPr>
          <p:nvPr/>
        </p:nvSpPr>
        <p:spPr bwMode="auto">
          <a:xfrm>
            <a:off x="7010400" y="5257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19</a:t>
            </a:r>
          </a:p>
        </p:txBody>
      </p:sp>
      <p:sp>
        <p:nvSpPr>
          <p:cNvPr id="22541" name="Rectangle 12"/>
          <p:cNvSpPr>
            <a:spLocks noChangeArrowheads="1"/>
          </p:cNvSpPr>
          <p:nvPr/>
        </p:nvSpPr>
        <p:spPr bwMode="auto">
          <a:xfrm>
            <a:off x="7010400" y="5867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210</a:t>
            </a:r>
          </a:p>
        </p:txBody>
      </p:sp>
      <p:sp>
        <p:nvSpPr>
          <p:cNvPr id="22542" name="Text Box 13"/>
          <p:cNvSpPr txBox="1">
            <a:spLocks noChangeArrowheads="1"/>
          </p:cNvSpPr>
          <p:nvPr/>
        </p:nvSpPr>
        <p:spPr bwMode="auto">
          <a:xfrm>
            <a:off x="6624519" y="1524000"/>
            <a:ext cx="441444"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r>
              <a:rPr lang="en-US" sz="2000" b="1" dirty="0">
                <a:solidFill>
                  <a:srgbClr val="000000"/>
                </a:solidFill>
                <a:latin typeface="Calibri" pitchFamily="34" charset="0"/>
              </a:rPr>
              <a:t>0</a:t>
            </a:r>
          </a:p>
          <a:p>
            <a:pPr algn="r" eaLnBrk="1" hangingPunct="1">
              <a:defRPr/>
            </a:pPr>
            <a:r>
              <a:rPr lang="en-US" sz="2000" b="1" dirty="0">
                <a:solidFill>
                  <a:srgbClr val="000000"/>
                </a:solidFill>
                <a:latin typeface="Calibri" pitchFamily="34" charset="0"/>
              </a:rPr>
              <a:t>1</a:t>
            </a:r>
          </a:p>
          <a:p>
            <a:pPr algn="r" eaLnBrk="1" hangingPunct="1">
              <a:defRPr/>
            </a:pPr>
            <a:r>
              <a:rPr lang="en-US" sz="2000" b="1" dirty="0">
                <a:solidFill>
                  <a:srgbClr val="000000"/>
                </a:solidFill>
                <a:latin typeface="Calibri" pitchFamily="34" charset="0"/>
              </a:rPr>
              <a:t>2</a:t>
            </a:r>
          </a:p>
          <a:p>
            <a:pPr algn="r" eaLnBrk="1" hangingPunct="1">
              <a:defRPr/>
            </a:pPr>
            <a:r>
              <a:rPr lang="en-US" sz="2000" b="1" dirty="0">
                <a:solidFill>
                  <a:srgbClr val="000000"/>
                </a:solidFill>
                <a:latin typeface="Calibri" pitchFamily="34" charset="0"/>
              </a:rPr>
              <a:t>3</a:t>
            </a:r>
          </a:p>
          <a:p>
            <a:pPr algn="r" eaLnBrk="1" hangingPunct="1">
              <a:defRPr/>
            </a:pPr>
            <a:r>
              <a:rPr lang="en-US" sz="2000" b="1" dirty="0">
                <a:solidFill>
                  <a:srgbClr val="000000"/>
                </a:solidFill>
                <a:latin typeface="Calibri" pitchFamily="34" charset="0"/>
              </a:rPr>
              <a:t>4</a:t>
            </a:r>
          </a:p>
          <a:p>
            <a:pPr algn="r" eaLnBrk="1" hangingPunct="1">
              <a:defRPr/>
            </a:pPr>
            <a:r>
              <a:rPr lang="en-US" sz="2000" b="1" dirty="0">
                <a:solidFill>
                  <a:srgbClr val="000000"/>
                </a:solidFill>
                <a:latin typeface="Calibri" pitchFamily="34" charset="0"/>
              </a:rPr>
              <a:t>5</a:t>
            </a:r>
          </a:p>
          <a:p>
            <a:pPr algn="r" eaLnBrk="1" hangingPunct="1">
              <a:defRPr/>
            </a:pPr>
            <a:r>
              <a:rPr lang="en-US" sz="2000" b="1" dirty="0">
                <a:solidFill>
                  <a:srgbClr val="000000"/>
                </a:solidFill>
                <a:latin typeface="Calibri" pitchFamily="34" charset="0"/>
              </a:rPr>
              <a:t>6</a:t>
            </a:r>
          </a:p>
          <a:p>
            <a:pPr algn="r" eaLnBrk="1" hangingPunct="1">
              <a:defRPr/>
            </a:pPr>
            <a:r>
              <a:rPr lang="en-US" sz="2000" b="1" dirty="0">
                <a:solidFill>
                  <a:srgbClr val="000000"/>
                </a:solidFill>
                <a:latin typeface="Calibri" pitchFamily="34" charset="0"/>
              </a:rPr>
              <a:t>7</a:t>
            </a:r>
          </a:p>
          <a:p>
            <a:pPr algn="r" eaLnBrk="1" hangingPunct="1">
              <a:defRPr/>
            </a:pPr>
            <a:r>
              <a:rPr lang="en-US" sz="2000" b="1" dirty="0">
                <a:solidFill>
                  <a:srgbClr val="000000"/>
                </a:solidFill>
                <a:latin typeface="Calibri" pitchFamily="34" charset="0"/>
              </a:rPr>
              <a:t>8</a:t>
            </a:r>
          </a:p>
          <a:p>
            <a:pPr algn="r" eaLnBrk="1" hangingPunct="1">
              <a:defRPr/>
            </a:pPr>
            <a:r>
              <a:rPr lang="en-US" sz="2000" b="1" dirty="0">
                <a:solidFill>
                  <a:srgbClr val="000000"/>
                </a:solidFill>
                <a:latin typeface="Calibri" pitchFamily="34" charset="0"/>
              </a:rPr>
              <a:t>9</a:t>
            </a:r>
          </a:p>
          <a:p>
            <a:pPr algn="r" eaLnBrk="1" hangingPunct="1">
              <a:defRPr/>
            </a:pPr>
            <a:r>
              <a:rPr lang="en-US" sz="2000" b="1" dirty="0">
                <a:solidFill>
                  <a:srgbClr val="000000"/>
                </a:solidFill>
                <a:latin typeface="Calibri" pitchFamily="34" charset="0"/>
              </a:rPr>
              <a:t>10</a:t>
            </a:r>
          </a:p>
          <a:p>
            <a:pPr algn="r" eaLnBrk="1" hangingPunct="1">
              <a:defRPr/>
            </a:pPr>
            <a:r>
              <a:rPr lang="en-US" sz="2000" b="1" dirty="0">
                <a:solidFill>
                  <a:srgbClr val="000000"/>
                </a:solidFill>
                <a:latin typeface="Calibri" pitchFamily="34" charset="0"/>
              </a:rPr>
              <a:t>11</a:t>
            </a:r>
          </a:p>
          <a:p>
            <a:pPr algn="r" eaLnBrk="1" hangingPunct="1">
              <a:defRPr/>
            </a:pPr>
            <a:r>
              <a:rPr lang="en-US" sz="2000" b="1" dirty="0">
                <a:solidFill>
                  <a:srgbClr val="000000"/>
                </a:solidFill>
                <a:latin typeface="Calibri" pitchFamily="34" charset="0"/>
              </a:rPr>
              <a:t>12</a:t>
            </a:r>
          </a:p>
          <a:p>
            <a:pPr algn="r" eaLnBrk="1" hangingPunct="1">
              <a:defRPr/>
            </a:pPr>
            <a:r>
              <a:rPr lang="en-US" sz="2000" b="1" dirty="0">
                <a:solidFill>
                  <a:srgbClr val="000000"/>
                </a:solidFill>
                <a:latin typeface="Calibri" pitchFamily="34" charset="0"/>
              </a:rPr>
              <a:t>13</a:t>
            </a:r>
          </a:p>
          <a:p>
            <a:pPr algn="r" eaLnBrk="1" hangingPunct="1">
              <a:defRPr/>
            </a:pPr>
            <a:r>
              <a:rPr lang="en-US" sz="2000" b="1" dirty="0">
                <a:solidFill>
                  <a:srgbClr val="000000"/>
                </a:solidFill>
                <a:latin typeface="Calibri" pitchFamily="34" charset="0"/>
              </a:rPr>
              <a:t>14</a:t>
            </a:r>
          </a:p>
          <a:p>
            <a:pPr algn="r" eaLnBrk="1" hangingPunct="1">
              <a:defRPr/>
            </a:pPr>
            <a:r>
              <a:rPr lang="en-US" sz="2000" b="1" dirty="0">
                <a:solidFill>
                  <a:srgbClr val="000000"/>
                </a:solidFill>
                <a:latin typeface="Calibri" pitchFamily="34" charset="0"/>
              </a:rPr>
              <a:t>15</a:t>
            </a:r>
          </a:p>
        </p:txBody>
      </p:sp>
      <p:sp>
        <p:nvSpPr>
          <p:cNvPr id="22543" name="Text Box 14"/>
          <p:cNvSpPr txBox="1">
            <a:spLocks noChangeArrowheads="1"/>
          </p:cNvSpPr>
          <p:nvPr/>
        </p:nvSpPr>
        <p:spPr bwMode="auto">
          <a:xfrm>
            <a:off x="1679575" y="2771775"/>
            <a:ext cx="1836057"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1600" b="1" dirty="0">
                <a:solidFill>
                  <a:srgbClr val="000000"/>
                </a:solidFill>
                <a:latin typeface="Calibri" pitchFamily="34" charset="0"/>
              </a:rPr>
              <a:t>Ld  R1 </a:t>
            </a:r>
            <a:r>
              <a:rPr lang="en-US" sz="1600" b="1" dirty="0">
                <a:solidFill>
                  <a:srgbClr val="000000"/>
                </a:solidFill>
                <a:latin typeface="Symbol" charset="0"/>
              </a:rPr>
              <a:t></a:t>
            </a:r>
            <a:r>
              <a:rPr lang="en-US" sz="1600" b="1" dirty="0">
                <a:solidFill>
                  <a:srgbClr val="000000"/>
                </a:solidFill>
                <a:latin typeface="Calibri" pitchFamily="34" charset="0"/>
              </a:rPr>
              <a:t> M[   3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12 ]</a:t>
            </a:r>
          </a:p>
          <a:p>
            <a:pPr eaLnBrk="1" hangingPunct="1">
              <a:defRPr/>
            </a:pPr>
            <a:r>
              <a:rPr lang="en-US" sz="1600" b="1" dirty="0">
                <a:solidFill>
                  <a:srgbClr val="000000"/>
                </a:solidFill>
                <a:latin typeface="Calibri" pitchFamily="34" charset="0"/>
              </a:rPr>
              <a:t>St   R2 </a:t>
            </a:r>
            <a:r>
              <a:rPr lang="en-US" sz="1600" b="1" dirty="0">
                <a:solidFill>
                  <a:srgbClr val="000000"/>
                </a:solidFill>
                <a:latin typeface="Symbol" charset="0"/>
              </a:rPr>
              <a:t></a:t>
            </a:r>
            <a:r>
              <a:rPr lang="en-US" sz="1600" b="1" dirty="0">
                <a:solidFill>
                  <a:srgbClr val="000000"/>
                </a:solidFill>
                <a:latin typeface="Calibri" pitchFamily="34" charset="0"/>
              </a:rPr>
              <a:t> M[   15 ]</a:t>
            </a:r>
          </a:p>
          <a:p>
            <a:pPr eaLnBrk="1" hangingPunct="1">
              <a:defRPr/>
            </a:pPr>
            <a:r>
              <a:rPr lang="en-US" sz="1600" b="1" dirty="0">
                <a:solidFill>
                  <a:srgbClr val="000000"/>
                </a:solidFill>
                <a:latin typeface="Calibri" pitchFamily="34" charset="0"/>
              </a:rPr>
              <a:t>St   R1 </a:t>
            </a:r>
            <a:r>
              <a:rPr lang="en-US" sz="1600" b="1" dirty="0">
                <a:solidFill>
                  <a:srgbClr val="000000"/>
                </a:solidFill>
                <a:latin typeface="Symbol" charset="0"/>
              </a:rPr>
              <a:t></a:t>
            </a:r>
            <a:r>
              <a:rPr lang="en-US" sz="1600" b="1" dirty="0">
                <a:solidFill>
                  <a:srgbClr val="000000"/>
                </a:solidFill>
                <a:latin typeface="Calibri" pitchFamily="34" charset="0"/>
              </a:rPr>
              <a:t> M[   4   ]</a:t>
            </a:r>
          </a:p>
          <a:p>
            <a:pPr eaLnBrk="1" hangingPunct="1">
              <a:defRPr/>
            </a:pPr>
            <a:r>
              <a:rPr lang="en-US" sz="1600" b="1" dirty="0">
                <a:solidFill>
                  <a:srgbClr val="FF0000"/>
                </a:solidFill>
                <a:latin typeface="Calibri" pitchFamily="34" charset="0"/>
              </a:rPr>
              <a:t>Ld  R2 </a:t>
            </a:r>
            <a:r>
              <a:rPr lang="en-US" sz="1600" b="1" dirty="0">
                <a:solidFill>
                  <a:srgbClr val="FF0000"/>
                </a:solidFill>
                <a:latin typeface="Symbol" charset="0"/>
              </a:rPr>
              <a:t></a:t>
            </a:r>
            <a:r>
              <a:rPr lang="en-US" sz="1600" b="1" dirty="0">
                <a:solidFill>
                  <a:srgbClr val="FF0000"/>
                </a:solidFill>
                <a:latin typeface="Calibri" pitchFamily="34" charset="0"/>
              </a:rPr>
              <a:t> M[   13   ]</a:t>
            </a:r>
          </a:p>
        </p:txBody>
      </p:sp>
      <p:sp>
        <p:nvSpPr>
          <p:cNvPr id="22544" name="Text Box 15"/>
          <p:cNvSpPr txBox="1">
            <a:spLocks noChangeArrowheads="1"/>
          </p:cNvSpPr>
          <p:nvPr/>
        </p:nvSpPr>
        <p:spPr bwMode="auto">
          <a:xfrm>
            <a:off x="4268788" y="1066800"/>
            <a:ext cx="94639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Cache</a:t>
            </a:r>
          </a:p>
        </p:txBody>
      </p:sp>
      <p:sp>
        <p:nvSpPr>
          <p:cNvPr id="22545" name="Text Box 16"/>
          <p:cNvSpPr txBox="1">
            <a:spLocks noChangeArrowheads="1"/>
          </p:cNvSpPr>
          <p:nvPr/>
        </p:nvSpPr>
        <p:spPr bwMode="auto">
          <a:xfrm>
            <a:off x="1600200" y="1066800"/>
            <a:ext cx="14525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Processor</a:t>
            </a:r>
          </a:p>
        </p:txBody>
      </p:sp>
      <p:sp>
        <p:nvSpPr>
          <p:cNvPr id="22546" name="Rectangle 17"/>
          <p:cNvSpPr>
            <a:spLocks noChangeArrowheads="1"/>
          </p:cNvSpPr>
          <p:nvPr/>
        </p:nvSpPr>
        <p:spPr bwMode="auto">
          <a:xfrm>
            <a:off x="4419600" y="31242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3</a:t>
            </a:r>
          </a:p>
        </p:txBody>
      </p:sp>
      <p:sp>
        <p:nvSpPr>
          <p:cNvPr id="22547" name="Rectangle 18"/>
          <p:cNvSpPr>
            <a:spLocks noChangeArrowheads="1"/>
          </p:cNvSpPr>
          <p:nvPr/>
        </p:nvSpPr>
        <p:spPr bwMode="auto">
          <a:xfrm>
            <a:off x="49530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48" name="Rectangle 19"/>
          <p:cNvSpPr>
            <a:spLocks noChangeArrowheads="1"/>
          </p:cNvSpPr>
          <p:nvPr/>
        </p:nvSpPr>
        <p:spPr bwMode="auto">
          <a:xfrm>
            <a:off x="49530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200</a:t>
            </a:r>
          </a:p>
        </p:txBody>
      </p:sp>
      <p:sp>
        <p:nvSpPr>
          <p:cNvPr id="22549" name="Text Box 20"/>
          <p:cNvSpPr txBox="1">
            <a:spLocks noChangeArrowheads="1"/>
          </p:cNvSpPr>
          <p:nvPr/>
        </p:nvSpPr>
        <p:spPr bwMode="auto">
          <a:xfrm>
            <a:off x="3641725" y="2682875"/>
            <a:ext cx="2208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ctr" eaLnBrk="1" hangingPunct="1">
              <a:defRPr/>
            </a:pPr>
            <a:r>
              <a:rPr lang="en-US" b="1" dirty="0">
                <a:solidFill>
                  <a:srgbClr val="000000"/>
                </a:solidFill>
                <a:latin typeface="Calibri" pitchFamily="34" charset="0"/>
              </a:rPr>
              <a:t>V d  tag   data</a:t>
            </a:r>
          </a:p>
        </p:txBody>
      </p:sp>
      <p:sp>
        <p:nvSpPr>
          <p:cNvPr id="22550"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1"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123</a:t>
            </a:r>
          </a:p>
        </p:txBody>
      </p:sp>
      <p:sp>
        <p:nvSpPr>
          <p:cNvPr id="22552"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200</a:t>
            </a:r>
          </a:p>
        </p:txBody>
      </p:sp>
      <p:sp>
        <p:nvSpPr>
          <p:cNvPr id="22553"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4" name="Text Box 25"/>
          <p:cNvSpPr txBox="1">
            <a:spLocks noChangeArrowheads="1"/>
          </p:cNvSpPr>
          <p:nvPr/>
        </p:nvSpPr>
        <p:spPr bwMode="auto">
          <a:xfrm>
            <a:off x="1906588" y="4953000"/>
            <a:ext cx="455872"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R0</a:t>
            </a:r>
          </a:p>
          <a:p>
            <a:pPr eaLnBrk="1" hangingPunct="1">
              <a:defRPr/>
            </a:pPr>
            <a:r>
              <a:rPr lang="en-US" sz="2000" b="1" dirty="0">
                <a:solidFill>
                  <a:srgbClr val="000000"/>
                </a:solidFill>
                <a:latin typeface="Calibri" pitchFamily="34" charset="0"/>
              </a:rPr>
              <a:t>R1</a:t>
            </a:r>
          </a:p>
          <a:p>
            <a:pPr eaLnBrk="1" hangingPunct="1">
              <a:defRPr/>
            </a:pPr>
            <a:r>
              <a:rPr lang="en-US" sz="2000" b="1" dirty="0">
                <a:solidFill>
                  <a:srgbClr val="000000"/>
                </a:solidFill>
                <a:latin typeface="Calibri" pitchFamily="34" charset="0"/>
              </a:rPr>
              <a:t>R2</a:t>
            </a:r>
          </a:p>
          <a:p>
            <a:pPr eaLnBrk="1" hangingPunct="1">
              <a:defRPr/>
            </a:pPr>
            <a:r>
              <a:rPr lang="en-US" sz="2000" b="1" dirty="0">
                <a:solidFill>
                  <a:srgbClr val="000000"/>
                </a:solidFill>
                <a:latin typeface="Calibri" pitchFamily="34" charset="0"/>
              </a:rPr>
              <a:t>R3</a:t>
            </a:r>
          </a:p>
        </p:txBody>
      </p:sp>
      <p:sp>
        <p:nvSpPr>
          <p:cNvPr id="22555" name="Text Box 26"/>
          <p:cNvSpPr txBox="1">
            <a:spLocks noChangeArrowheads="1"/>
          </p:cNvSpPr>
          <p:nvPr/>
        </p:nvSpPr>
        <p:spPr bwMode="auto">
          <a:xfrm>
            <a:off x="6858000" y="1066800"/>
            <a:ext cx="12985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Memory</a:t>
            </a:r>
          </a:p>
        </p:txBody>
      </p:sp>
      <p:sp>
        <p:nvSpPr>
          <p:cNvPr id="22556" name="Rectangle 27"/>
          <p:cNvSpPr>
            <a:spLocks noChangeArrowheads="1"/>
          </p:cNvSpPr>
          <p:nvPr/>
        </p:nvSpPr>
        <p:spPr bwMode="auto">
          <a:xfrm>
            <a:off x="7010400" y="1600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78</a:t>
            </a:r>
          </a:p>
        </p:txBody>
      </p:sp>
      <p:sp>
        <p:nvSpPr>
          <p:cNvPr id="22557" name="Rectangle 28"/>
          <p:cNvSpPr>
            <a:spLocks noChangeArrowheads="1"/>
          </p:cNvSpPr>
          <p:nvPr/>
        </p:nvSpPr>
        <p:spPr bwMode="auto">
          <a:xfrm>
            <a:off x="7010400" y="2209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120</a:t>
            </a:r>
          </a:p>
        </p:txBody>
      </p:sp>
      <p:sp>
        <p:nvSpPr>
          <p:cNvPr id="22558" name="Rectangle 29"/>
          <p:cNvSpPr>
            <a:spLocks noChangeArrowheads="1"/>
          </p:cNvSpPr>
          <p:nvPr/>
        </p:nvSpPr>
        <p:spPr bwMode="auto">
          <a:xfrm>
            <a:off x="7010400" y="2819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123</a:t>
            </a:r>
          </a:p>
        </p:txBody>
      </p:sp>
      <p:sp>
        <p:nvSpPr>
          <p:cNvPr id="22559" name="Rectangle 30"/>
          <p:cNvSpPr>
            <a:spLocks noChangeArrowheads="1"/>
          </p:cNvSpPr>
          <p:nvPr/>
        </p:nvSpPr>
        <p:spPr bwMode="auto">
          <a:xfrm>
            <a:off x="70104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173</a:t>
            </a:r>
          </a:p>
        </p:txBody>
      </p:sp>
      <p:sp>
        <p:nvSpPr>
          <p:cNvPr id="22560" name="Rectangle 31"/>
          <p:cNvSpPr>
            <a:spLocks noChangeArrowheads="1"/>
          </p:cNvSpPr>
          <p:nvPr/>
        </p:nvSpPr>
        <p:spPr bwMode="auto">
          <a:xfrm>
            <a:off x="7010400" y="4343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a:t>
            </a:r>
          </a:p>
        </p:txBody>
      </p:sp>
      <p:sp>
        <p:nvSpPr>
          <p:cNvPr id="22561" name="Rectangle 32"/>
          <p:cNvSpPr>
            <a:spLocks noChangeArrowheads="1"/>
          </p:cNvSpPr>
          <p:nvPr/>
        </p:nvSpPr>
        <p:spPr bwMode="auto">
          <a:xfrm>
            <a:off x="7010400" y="4953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28</a:t>
            </a:r>
          </a:p>
        </p:txBody>
      </p:sp>
      <p:sp>
        <p:nvSpPr>
          <p:cNvPr id="22562" name="Rectangle 33"/>
          <p:cNvSpPr>
            <a:spLocks noChangeArrowheads="1"/>
          </p:cNvSpPr>
          <p:nvPr/>
        </p:nvSpPr>
        <p:spPr bwMode="auto">
          <a:xfrm>
            <a:off x="7010400" y="5562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200</a:t>
            </a:r>
          </a:p>
        </p:txBody>
      </p:sp>
      <p:sp>
        <p:nvSpPr>
          <p:cNvPr id="22563" name="Rectangle 34"/>
          <p:cNvSpPr>
            <a:spLocks noChangeArrowheads="1"/>
          </p:cNvSpPr>
          <p:nvPr/>
        </p:nvSpPr>
        <p:spPr bwMode="auto">
          <a:xfrm>
            <a:off x="7010400" y="6172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225</a:t>
            </a:r>
          </a:p>
        </p:txBody>
      </p:sp>
      <p:sp>
        <p:nvSpPr>
          <p:cNvPr id="22564" name="Rectangle 35"/>
          <p:cNvSpPr>
            <a:spLocks noChangeArrowheads="1"/>
          </p:cNvSpPr>
          <p:nvPr/>
        </p:nvSpPr>
        <p:spPr bwMode="auto">
          <a:xfrm>
            <a:off x="49530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210</a:t>
            </a:r>
          </a:p>
        </p:txBody>
      </p:sp>
      <p:sp>
        <p:nvSpPr>
          <p:cNvPr id="22565" name="Rectangle 36"/>
          <p:cNvSpPr>
            <a:spLocks noChangeArrowheads="1"/>
          </p:cNvSpPr>
          <p:nvPr/>
        </p:nvSpPr>
        <p:spPr bwMode="auto">
          <a:xfrm>
            <a:off x="49530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66" name="Rectangle 37"/>
          <p:cNvSpPr>
            <a:spLocks noChangeArrowheads="1"/>
          </p:cNvSpPr>
          <p:nvPr/>
        </p:nvSpPr>
        <p:spPr bwMode="auto">
          <a:xfrm>
            <a:off x="419100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0</a:t>
            </a:r>
          </a:p>
        </p:txBody>
      </p:sp>
      <p:sp>
        <p:nvSpPr>
          <p:cNvPr id="22567" name="Rectangle 38"/>
          <p:cNvSpPr>
            <a:spLocks noChangeArrowheads="1"/>
          </p:cNvSpPr>
          <p:nvPr/>
        </p:nvSpPr>
        <p:spPr bwMode="auto">
          <a:xfrm>
            <a:off x="391795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68" name="Text Box 39"/>
          <p:cNvSpPr txBox="1">
            <a:spLocks noChangeArrowheads="1"/>
          </p:cNvSpPr>
          <p:nvPr/>
        </p:nvSpPr>
        <p:spPr bwMode="auto">
          <a:xfrm>
            <a:off x="3644900" y="1633538"/>
            <a:ext cx="2374900" cy="1008062"/>
          </a:xfrm>
          <a:prstGeom prst="rect">
            <a:avLst/>
          </a:prstGeom>
          <a:solidFill>
            <a:srgbClr val="FFC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Direct-mapped, </a:t>
            </a:r>
            <a:br>
              <a:rPr lang="en-US" sz="2000" b="1" dirty="0">
                <a:solidFill>
                  <a:srgbClr val="000000"/>
                </a:solidFill>
                <a:latin typeface="Calibri" pitchFamily="34" charset="0"/>
              </a:rPr>
            </a:br>
            <a:r>
              <a:rPr lang="en-US" sz="2000" b="1" dirty="0">
                <a:solidFill>
                  <a:srgbClr val="000000"/>
                </a:solidFill>
                <a:latin typeface="Calibri" pitchFamily="34" charset="0"/>
              </a:rPr>
              <a:t>write-allocate</a:t>
            </a:r>
          </a:p>
          <a:p>
            <a:pPr eaLnBrk="1" hangingPunct="1">
              <a:defRPr/>
            </a:pPr>
            <a:r>
              <a:rPr lang="en-US" sz="2000" b="1" dirty="0">
                <a:solidFill>
                  <a:srgbClr val="000000"/>
                </a:solidFill>
                <a:latin typeface="Calibri" pitchFamily="34" charset="0"/>
              </a:rPr>
              <a:t>write-back</a:t>
            </a:r>
          </a:p>
        </p:txBody>
      </p:sp>
      <p:sp>
        <p:nvSpPr>
          <p:cNvPr id="22569" name="Rectangle 40"/>
          <p:cNvSpPr>
            <a:spLocks noChangeArrowheads="1"/>
          </p:cNvSpPr>
          <p:nvPr/>
        </p:nvSpPr>
        <p:spPr bwMode="auto">
          <a:xfrm>
            <a:off x="391795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70" name="Rectangle 41"/>
          <p:cNvSpPr>
            <a:spLocks noChangeArrowheads="1"/>
          </p:cNvSpPr>
          <p:nvPr/>
        </p:nvSpPr>
        <p:spPr bwMode="auto">
          <a:xfrm>
            <a:off x="4419600" y="37338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3</a:t>
            </a:r>
          </a:p>
        </p:txBody>
      </p:sp>
      <p:sp>
        <p:nvSpPr>
          <p:cNvPr id="22571" name="Rectangle 42"/>
          <p:cNvSpPr>
            <a:spLocks noChangeArrowheads="1"/>
          </p:cNvSpPr>
          <p:nvPr/>
        </p:nvSpPr>
        <p:spPr bwMode="auto">
          <a:xfrm>
            <a:off x="419100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a:t>
            </a:r>
          </a:p>
        </p:txBody>
      </p:sp>
      <p:sp>
        <p:nvSpPr>
          <p:cNvPr id="22572" name="Text Box 43"/>
          <p:cNvSpPr txBox="1">
            <a:spLocks noChangeArrowheads="1"/>
          </p:cNvSpPr>
          <p:nvPr/>
        </p:nvSpPr>
        <p:spPr bwMode="auto">
          <a:xfrm>
            <a:off x="7010400" y="6245225"/>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fld id="{C61F17C5-4B2F-B040-A279-4D0CF4E4A907}" type="slidenum">
              <a:rPr lang="en-US" sz="1200" smtClean="0">
                <a:solidFill>
                  <a:srgbClr val="000000"/>
                </a:solidFill>
                <a:latin typeface="Verdana" charset="0"/>
              </a:rPr>
              <a:pPr algn="r" eaLnBrk="1" hangingPunct="1">
                <a:defRPr/>
              </a:pPr>
              <a:t>46</a:t>
            </a:fld>
            <a:endParaRPr lang="en-US" sz="1200">
              <a:solidFill>
                <a:srgbClr val="000000"/>
              </a:solidFill>
              <a:latin typeface="Verdana" charset="0"/>
            </a:endParaRPr>
          </a:p>
        </p:txBody>
      </p:sp>
    </p:spTree>
    <p:extLst>
      <p:ext uri="{BB962C8B-B14F-4D97-AF65-F5344CB8AC3E}">
        <p14:creationId xmlns:p14="http://schemas.microsoft.com/office/powerpoint/2010/main" val="40381820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603306" y="1143000"/>
            <a:ext cx="2514600" cy="5410200"/>
          </a:xfrm>
          <a:prstGeom prst="rect">
            <a:avLst/>
          </a:prstGeom>
          <a:solidFill>
            <a:srgbClr val="FFFF99"/>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1" name="Rectangle 2"/>
          <p:cNvSpPr>
            <a:spLocks noChangeArrowheads="1"/>
          </p:cNvSpPr>
          <p:nvPr/>
        </p:nvSpPr>
        <p:spPr bwMode="auto">
          <a:xfrm>
            <a:off x="60960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2" name="Rectangle 3"/>
          <p:cNvSpPr>
            <a:spLocks noChangeArrowheads="1"/>
          </p:cNvSpPr>
          <p:nvPr/>
        </p:nvSpPr>
        <p:spPr bwMode="auto">
          <a:xfrm>
            <a:off x="1066800" y="1143000"/>
            <a:ext cx="2514600" cy="5410200"/>
          </a:xfrm>
          <a:prstGeom prst="rect">
            <a:avLst/>
          </a:prstGeom>
          <a:solidFill>
            <a:srgbClr val="FFFFCC"/>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33" name="Text Box 4"/>
          <p:cNvSpPr txBox="1">
            <a:spLocks noChangeArrowheads="1"/>
          </p:cNvSpPr>
          <p:nvPr/>
        </p:nvSpPr>
        <p:spPr bwMode="auto">
          <a:xfrm>
            <a:off x="574675" y="0"/>
            <a:ext cx="80010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Class Problem – What is the state of the cache after executing the following instruction sequence?</a:t>
            </a:r>
          </a:p>
        </p:txBody>
      </p:sp>
      <p:sp>
        <p:nvSpPr>
          <p:cNvPr id="22534" name="Rectangle 5"/>
          <p:cNvSpPr>
            <a:spLocks noChangeArrowheads="1"/>
          </p:cNvSpPr>
          <p:nvPr/>
        </p:nvSpPr>
        <p:spPr bwMode="auto">
          <a:xfrm>
            <a:off x="7010400" y="1905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29</a:t>
            </a:r>
          </a:p>
        </p:txBody>
      </p:sp>
      <p:sp>
        <p:nvSpPr>
          <p:cNvPr id="22535" name="Rectangle 6"/>
          <p:cNvSpPr>
            <a:spLocks noChangeArrowheads="1"/>
          </p:cNvSpPr>
          <p:nvPr/>
        </p:nvSpPr>
        <p:spPr bwMode="auto">
          <a:xfrm>
            <a:off x="7010400" y="2514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123</a:t>
            </a:r>
          </a:p>
        </p:txBody>
      </p:sp>
      <p:sp>
        <p:nvSpPr>
          <p:cNvPr id="22536" name="Rectangle 7"/>
          <p:cNvSpPr>
            <a:spLocks noChangeArrowheads="1"/>
          </p:cNvSpPr>
          <p:nvPr/>
        </p:nvSpPr>
        <p:spPr bwMode="auto">
          <a:xfrm>
            <a:off x="70104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150</a:t>
            </a:r>
          </a:p>
        </p:txBody>
      </p:sp>
      <p:sp>
        <p:nvSpPr>
          <p:cNvPr id="22537" name="Rectangle 8"/>
          <p:cNvSpPr>
            <a:spLocks noChangeArrowheads="1"/>
          </p:cNvSpPr>
          <p:nvPr/>
        </p:nvSpPr>
        <p:spPr bwMode="auto">
          <a:xfrm>
            <a:off x="70104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162</a:t>
            </a:r>
          </a:p>
        </p:txBody>
      </p:sp>
      <p:sp>
        <p:nvSpPr>
          <p:cNvPr id="22538" name="Rectangle 9"/>
          <p:cNvSpPr>
            <a:spLocks noChangeArrowheads="1"/>
          </p:cNvSpPr>
          <p:nvPr/>
        </p:nvSpPr>
        <p:spPr bwMode="auto">
          <a:xfrm>
            <a:off x="70104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18</a:t>
            </a:r>
          </a:p>
        </p:txBody>
      </p:sp>
      <p:sp>
        <p:nvSpPr>
          <p:cNvPr id="22539" name="Rectangle 10"/>
          <p:cNvSpPr>
            <a:spLocks noChangeArrowheads="1"/>
          </p:cNvSpPr>
          <p:nvPr/>
        </p:nvSpPr>
        <p:spPr bwMode="auto">
          <a:xfrm>
            <a:off x="7010400" y="4648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33</a:t>
            </a:r>
          </a:p>
        </p:txBody>
      </p:sp>
      <p:sp>
        <p:nvSpPr>
          <p:cNvPr id="22540" name="Rectangle 11"/>
          <p:cNvSpPr>
            <a:spLocks noChangeArrowheads="1"/>
          </p:cNvSpPr>
          <p:nvPr/>
        </p:nvSpPr>
        <p:spPr bwMode="auto">
          <a:xfrm>
            <a:off x="7010400" y="5257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19</a:t>
            </a:r>
          </a:p>
        </p:txBody>
      </p:sp>
      <p:sp>
        <p:nvSpPr>
          <p:cNvPr id="22541" name="Rectangle 12"/>
          <p:cNvSpPr>
            <a:spLocks noChangeArrowheads="1"/>
          </p:cNvSpPr>
          <p:nvPr/>
        </p:nvSpPr>
        <p:spPr bwMode="auto">
          <a:xfrm>
            <a:off x="7010400" y="5867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210</a:t>
            </a:r>
          </a:p>
        </p:txBody>
      </p:sp>
      <p:sp>
        <p:nvSpPr>
          <p:cNvPr id="22542" name="Text Box 13"/>
          <p:cNvSpPr txBox="1">
            <a:spLocks noChangeArrowheads="1"/>
          </p:cNvSpPr>
          <p:nvPr/>
        </p:nvSpPr>
        <p:spPr bwMode="auto">
          <a:xfrm>
            <a:off x="6624519" y="1524000"/>
            <a:ext cx="441444"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r>
              <a:rPr lang="en-US" sz="2000" b="1" dirty="0">
                <a:solidFill>
                  <a:srgbClr val="000000"/>
                </a:solidFill>
                <a:latin typeface="Calibri" pitchFamily="34" charset="0"/>
              </a:rPr>
              <a:t>0</a:t>
            </a:r>
          </a:p>
          <a:p>
            <a:pPr algn="r" eaLnBrk="1" hangingPunct="1">
              <a:defRPr/>
            </a:pPr>
            <a:r>
              <a:rPr lang="en-US" sz="2000" b="1" dirty="0">
                <a:solidFill>
                  <a:srgbClr val="000000"/>
                </a:solidFill>
                <a:latin typeface="Calibri" pitchFamily="34" charset="0"/>
              </a:rPr>
              <a:t>1</a:t>
            </a:r>
          </a:p>
          <a:p>
            <a:pPr algn="r" eaLnBrk="1" hangingPunct="1">
              <a:defRPr/>
            </a:pPr>
            <a:r>
              <a:rPr lang="en-US" sz="2000" b="1" dirty="0">
                <a:solidFill>
                  <a:srgbClr val="000000"/>
                </a:solidFill>
                <a:latin typeface="Calibri" pitchFamily="34" charset="0"/>
              </a:rPr>
              <a:t>2</a:t>
            </a:r>
          </a:p>
          <a:p>
            <a:pPr algn="r" eaLnBrk="1" hangingPunct="1">
              <a:defRPr/>
            </a:pPr>
            <a:r>
              <a:rPr lang="en-US" sz="2000" b="1" dirty="0">
                <a:solidFill>
                  <a:srgbClr val="000000"/>
                </a:solidFill>
                <a:latin typeface="Calibri" pitchFamily="34" charset="0"/>
              </a:rPr>
              <a:t>3</a:t>
            </a:r>
          </a:p>
          <a:p>
            <a:pPr algn="r" eaLnBrk="1" hangingPunct="1">
              <a:defRPr/>
            </a:pPr>
            <a:r>
              <a:rPr lang="en-US" sz="2000" b="1" dirty="0">
                <a:solidFill>
                  <a:srgbClr val="000000"/>
                </a:solidFill>
                <a:latin typeface="Calibri" pitchFamily="34" charset="0"/>
              </a:rPr>
              <a:t>4</a:t>
            </a:r>
          </a:p>
          <a:p>
            <a:pPr algn="r" eaLnBrk="1" hangingPunct="1">
              <a:defRPr/>
            </a:pPr>
            <a:r>
              <a:rPr lang="en-US" sz="2000" b="1" dirty="0">
                <a:solidFill>
                  <a:srgbClr val="000000"/>
                </a:solidFill>
                <a:latin typeface="Calibri" pitchFamily="34" charset="0"/>
              </a:rPr>
              <a:t>5</a:t>
            </a:r>
          </a:p>
          <a:p>
            <a:pPr algn="r" eaLnBrk="1" hangingPunct="1">
              <a:defRPr/>
            </a:pPr>
            <a:r>
              <a:rPr lang="en-US" sz="2000" b="1" dirty="0">
                <a:solidFill>
                  <a:srgbClr val="000000"/>
                </a:solidFill>
                <a:latin typeface="Calibri" pitchFamily="34" charset="0"/>
              </a:rPr>
              <a:t>6</a:t>
            </a:r>
          </a:p>
          <a:p>
            <a:pPr algn="r" eaLnBrk="1" hangingPunct="1">
              <a:defRPr/>
            </a:pPr>
            <a:r>
              <a:rPr lang="en-US" sz="2000" b="1" dirty="0">
                <a:solidFill>
                  <a:srgbClr val="000000"/>
                </a:solidFill>
                <a:latin typeface="Calibri" pitchFamily="34" charset="0"/>
              </a:rPr>
              <a:t>7</a:t>
            </a:r>
          </a:p>
          <a:p>
            <a:pPr algn="r" eaLnBrk="1" hangingPunct="1">
              <a:defRPr/>
            </a:pPr>
            <a:r>
              <a:rPr lang="en-US" sz="2000" b="1" dirty="0">
                <a:solidFill>
                  <a:srgbClr val="000000"/>
                </a:solidFill>
                <a:latin typeface="Calibri" pitchFamily="34" charset="0"/>
              </a:rPr>
              <a:t>8</a:t>
            </a:r>
          </a:p>
          <a:p>
            <a:pPr algn="r" eaLnBrk="1" hangingPunct="1">
              <a:defRPr/>
            </a:pPr>
            <a:r>
              <a:rPr lang="en-US" sz="2000" b="1" dirty="0">
                <a:solidFill>
                  <a:srgbClr val="000000"/>
                </a:solidFill>
                <a:latin typeface="Calibri" pitchFamily="34" charset="0"/>
              </a:rPr>
              <a:t>9</a:t>
            </a:r>
          </a:p>
          <a:p>
            <a:pPr algn="r" eaLnBrk="1" hangingPunct="1">
              <a:defRPr/>
            </a:pPr>
            <a:r>
              <a:rPr lang="en-US" sz="2000" b="1" dirty="0">
                <a:solidFill>
                  <a:srgbClr val="000000"/>
                </a:solidFill>
                <a:latin typeface="Calibri" pitchFamily="34" charset="0"/>
              </a:rPr>
              <a:t>10</a:t>
            </a:r>
          </a:p>
          <a:p>
            <a:pPr algn="r" eaLnBrk="1" hangingPunct="1">
              <a:defRPr/>
            </a:pPr>
            <a:r>
              <a:rPr lang="en-US" sz="2000" b="1" dirty="0">
                <a:solidFill>
                  <a:srgbClr val="000000"/>
                </a:solidFill>
                <a:latin typeface="Calibri" pitchFamily="34" charset="0"/>
              </a:rPr>
              <a:t>11</a:t>
            </a:r>
          </a:p>
          <a:p>
            <a:pPr algn="r" eaLnBrk="1" hangingPunct="1">
              <a:defRPr/>
            </a:pPr>
            <a:r>
              <a:rPr lang="en-US" sz="2000" b="1" dirty="0">
                <a:solidFill>
                  <a:srgbClr val="000000"/>
                </a:solidFill>
                <a:latin typeface="Calibri" pitchFamily="34" charset="0"/>
              </a:rPr>
              <a:t>12</a:t>
            </a:r>
          </a:p>
          <a:p>
            <a:pPr algn="r" eaLnBrk="1" hangingPunct="1">
              <a:defRPr/>
            </a:pPr>
            <a:r>
              <a:rPr lang="en-US" sz="2000" b="1" dirty="0">
                <a:solidFill>
                  <a:srgbClr val="000000"/>
                </a:solidFill>
                <a:latin typeface="Calibri" pitchFamily="34" charset="0"/>
              </a:rPr>
              <a:t>13</a:t>
            </a:r>
          </a:p>
          <a:p>
            <a:pPr algn="r" eaLnBrk="1" hangingPunct="1">
              <a:defRPr/>
            </a:pPr>
            <a:r>
              <a:rPr lang="en-US" sz="2000" b="1" dirty="0">
                <a:solidFill>
                  <a:srgbClr val="000000"/>
                </a:solidFill>
                <a:latin typeface="Calibri" pitchFamily="34" charset="0"/>
              </a:rPr>
              <a:t>14</a:t>
            </a:r>
          </a:p>
          <a:p>
            <a:pPr algn="r" eaLnBrk="1" hangingPunct="1">
              <a:defRPr/>
            </a:pPr>
            <a:r>
              <a:rPr lang="en-US" sz="2000" b="1" dirty="0">
                <a:solidFill>
                  <a:srgbClr val="000000"/>
                </a:solidFill>
                <a:latin typeface="Calibri" pitchFamily="34" charset="0"/>
              </a:rPr>
              <a:t>15</a:t>
            </a:r>
          </a:p>
        </p:txBody>
      </p:sp>
      <p:sp>
        <p:nvSpPr>
          <p:cNvPr id="22543" name="Text Box 14"/>
          <p:cNvSpPr txBox="1">
            <a:spLocks noChangeArrowheads="1"/>
          </p:cNvSpPr>
          <p:nvPr/>
        </p:nvSpPr>
        <p:spPr bwMode="auto">
          <a:xfrm>
            <a:off x="1679575" y="2771775"/>
            <a:ext cx="1836057"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1600" b="1" dirty="0">
                <a:solidFill>
                  <a:srgbClr val="000000"/>
                </a:solidFill>
                <a:latin typeface="Calibri" pitchFamily="34" charset="0"/>
              </a:rPr>
              <a:t>Ld  R1 </a:t>
            </a:r>
            <a:r>
              <a:rPr lang="en-US" sz="1600" b="1" dirty="0">
                <a:solidFill>
                  <a:srgbClr val="000000"/>
                </a:solidFill>
                <a:latin typeface="Symbol" charset="0"/>
              </a:rPr>
              <a:t></a:t>
            </a:r>
            <a:r>
              <a:rPr lang="en-US" sz="1600" b="1" dirty="0">
                <a:solidFill>
                  <a:srgbClr val="000000"/>
                </a:solidFill>
                <a:latin typeface="Calibri" pitchFamily="34" charset="0"/>
              </a:rPr>
              <a:t> M[   3   ]</a:t>
            </a:r>
          </a:p>
          <a:p>
            <a:pPr eaLnBrk="1" hangingPunct="1">
              <a:defRPr/>
            </a:pPr>
            <a:r>
              <a:rPr lang="en-US" sz="1600" b="1" dirty="0">
                <a:solidFill>
                  <a:srgbClr val="000000"/>
                </a:solidFill>
                <a:latin typeface="Calibri" pitchFamily="34" charset="0"/>
              </a:rPr>
              <a:t>Ld  R2 </a:t>
            </a:r>
            <a:r>
              <a:rPr lang="en-US" sz="1600" b="1" dirty="0">
                <a:solidFill>
                  <a:srgbClr val="000000"/>
                </a:solidFill>
                <a:latin typeface="Symbol" charset="0"/>
              </a:rPr>
              <a:t></a:t>
            </a:r>
            <a:r>
              <a:rPr lang="en-US" sz="1600" b="1" dirty="0">
                <a:solidFill>
                  <a:srgbClr val="000000"/>
                </a:solidFill>
                <a:latin typeface="Calibri" pitchFamily="34" charset="0"/>
              </a:rPr>
              <a:t> M[   12 ]</a:t>
            </a:r>
          </a:p>
          <a:p>
            <a:pPr eaLnBrk="1" hangingPunct="1">
              <a:defRPr/>
            </a:pPr>
            <a:r>
              <a:rPr lang="en-US" sz="1600" b="1" dirty="0">
                <a:solidFill>
                  <a:srgbClr val="000000"/>
                </a:solidFill>
                <a:latin typeface="Calibri" pitchFamily="34" charset="0"/>
              </a:rPr>
              <a:t>St   R2 </a:t>
            </a:r>
            <a:r>
              <a:rPr lang="en-US" sz="1600" b="1" dirty="0">
                <a:solidFill>
                  <a:srgbClr val="000000"/>
                </a:solidFill>
                <a:latin typeface="Symbol" charset="0"/>
              </a:rPr>
              <a:t></a:t>
            </a:r>
            <a:r>
              <a:rPr lang="en-US" sz="1600" b="1" dirty="0">
                <a:solidFill>
                  <a:srgbClr val="000000"/>
                </a:solidFill>
                <a:latin typeface="Calibri" pitchFamily="34" charset="0"/>
              </a:rPr>
              <a:t> M[   15 ]</a:t>
            </a:r>
          </a:p>
          <a:p>
            <a:pPr eaLnBrk="1" hangingPunct="1">
              <a:defRPr/>
            </a:pPr>
            <a:r>
              <a:rPr lang="en-US" sz="1600" b="1" dirty="0">
                <a:solidFill>
                  <a:srgbClr val="000000"/>
                </a:solidFill>
                <a:latin typeface="Calibri" pitchFamily="34" charset="0"/>
              </a:rPr>
              <a:t>St   R1 </a:t>
            </a:r>
            <a:r>
              <a:rPr lang="en-US" sz="1600" b="1" dirty="0">
                <a:solidFill>
                  <a:srgbClr val="000000"/>
                </a:solidFill>
                <a:latin typeface="Symbol" charset="0"/>
              </a:rPr>
              <a:t></a:t>
            </a:r>
            <a:r>
              <a:rPr lang="en-US" sz="1600" b="1" dirty="0">
                <a:solidFill>
                  <a:srgbClr val="000000"/>
                </a:solidFill>
                <a:latin typeface="Calibri" pitchFamily="34" charset="0"/>
              </a:rPr>
              <a:t> M[   4   ]</a:t>
            </a:r>
          </a:p>
          <a:p>
            <a:pPr eaLnBrk="1" hangingPunct="1">
              <a:defRPr/>
            </a:pPr>
            <a:r>
              <a:rPr lang="en-US" sz="1600" b="1" dirty="0">
                <a:solidFill>
                  <a:srgbClr val="FF0000"/>
                </a:solidFill>
                <a:latin typeface="Calibri" pitchFamily="34" charset="0"/>
              </a:rPr>
              <a:t>Ld  R2 </a:t>
            </a:r>
            <a:r>
              <a:rPr lang="en-US" sz="1600" b="1" dirty="0">
                <a:solidFill>
                  <a:srgbClr val="FF0000"/>
                </a:solidFill>
                <a:latin typeface="Symbol" charset="0"/>
              </a:rPr>
              <a:t></a:t>
            </a:r>
            <a:r>
              <a:rPr lang="en-US" sz="1600" b="1" dirty="0">
                <a:solidFill>
                  <a:srgbClr val="FF0000"/>
                </a:solidFill>
                <a:latin typeface="Calibri" pitchFamily="34" charset="0"/>
              </a:rPr>
              <a:t> M[   13   </a:t>
            </a:r>
            <a:r>
              <a:rPr lang="en-US" sz="1600" b="1" dirty="0">
                <a:solidFill>
                  <a:srgbClr val="000000"/>
                </a:solidFill>
                <a:latin typeface="Calibri" pitchFamily="34" charset="0"/>
              </a:rPr>
              <a:t>]</a:t>
            </a:r>
          </a:p>
        </p:txBody>
      </p:sp>
      <p:sp>
        <p:nvSpPr>
          <p:cNvPr id="22544" name="Text Box 15"/>
          <p:cNvSpPr txBox="1">
            <a:spLocks noChangeArrowheads="1"/>
          </p:cNvSpPr>
          <p:nvPr/>
        </p:nvSpPr>
        <p:spPr bwMode="auto">
          <a:xfrm>
            <a:off x="4268788" y="1066800"/>
            <a:ext cx="946391"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Cache</a:t>
            </a:r>
          </a:p>
        </p:txBody>
      </p:sp>
      <p:sp>
        <p:nvSpPr>
          <p:cNvPr id="22545" name="Text Box 16"/>
          <p:cNvSpPr txBox="1">
            <a:spLocks noChangeArrowheads="1"/>
          </p:cNvSpPr>
          <p:nvPr/>
        </p:nvSpPr>
        <p:spPr bwMode="auto">
          <a:xfrm>
            <a:off x="1600200" y="1066800"/>
            <a:ext cx="14525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Processor</a:t>
            </a:r>
          </a:p>
        </p:txBody>
      </p:sp>
      <p:sp>
        <p:nvSpPr>
          <p:cNvPr id="22546" name="Rectangle 17"/>
          <p:cNvSpPr>
            <a:spLocks noChangeArrowheads="1"/>
          </p:cNvSpPr>
          <p:nvPr/>
        </p:nvSpPr>
        <p:spPr bwMode="auto">
          <a:xfrm>
            <a:off x="4419600" y="31242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3</a:t>
            </a:r>
          </a:p>
        </p:txBody>
      </p:sp>
      <p:sp>
        <p:nvSpPr>
          <p:cNvPr id="22547" name="Rectangle 18"/>
          <p:cNvSpPr>
            <a:spLocks noChangeArrowheads="1"/>
          </p:cNvSpPr>
          <p:nvPr/>
        </p:nvSpPr>
        <p:spPr bwMode="auto">
          <a:xfrm>
            <a:off x="4953000" y="3124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48" name="Rectangle 19"/>
          <p:cNvSpPr>
            <a:spLocks noChangeArrowheads="1"/>
          </p:cNvSpPr>
          <p:nvPr/>
        </p:nvSpPr>
        <p:spPr bwMode="auto">
          <a:xfrm>
            <a:off x="4953000" y="3429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200</a:t>
            </a:r>
          </a:p>
        </p:txBody>
      </p:sp>
      <p:sp>
        <p:nvSpPr>
          <p:cNvPr id="22549" name="Text Box 20"/>
          <p:cNvSpPr txBox="1">
            <a:spLocks noChangeArrowheads="1"/>
          </p:cNvSpPr>
          <p:nvPr/>
        </p:nvSpPr>
        <p:spPr bwMode="auto">
          <a:xfrm>
            <a:off x="3641725" y="2682875"/>
            <a:ext cx="2208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ctr" eaLnBrk="1" hangingPunct="1">
              <a:defRPr/>
            </a:pPr>
            <a:r>
              <a:rPr lang="en-US" b="1" dirty="0">
                <a:solidFill>
                  <a:srgbClr val="000000"/>
                </a:solidFill>
                <a:latin typeface="Calibri" pitchFamily="34" charset="0"/>
              </a:rPr>
              <a:t>V d  tag   data</a:t>
            </a:r>
          </a:p>
        </p:txBody>
      </p:sp>
      <p:sp>
        <p:nvSpPr>
          <p:cNvPr id="22550" name="Rectangle 21"/>
          <p:cNvSpPr>
            <a:spLocks noChangeArrowheads="1"/>
          </p:cNvSpPr>
          <p:nvPr/>
        </p:nvSpPr>
        <p:spPr bwMode="auto">
          <a:xfrm>
            <a:off x="2362200" y="49530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1" name="Rectangle 22"/>
          <p:cNvSpPr>
            <a:spLocks noChangeArrowheads="1"/>
          </p:cNvSpPr>
          <p:nvPr/>
        </p:nvSpPr>
        <p:spPr bwMode="auto">
          <a:xfrm>
            <a:off x="2362200" y="52578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123</a:t>
            </a:r>
          </a:p>
        </p:txBody>
      </p:sp>
      <p:sp>
        <p:nvSpPr>
          <p:cNvPr id="22552" name="Rectangle 23"/>
          <p:cNvSpPr>
            <a:spLocks noChangeArrowheads="1"/>
          </p:cNvSpPr>
          <p:nvPr/>
        </p:nvSpPr>
        <p:spPr bwMode="auto">
          <a:xfrm>
            <a:off x="2362200" y="55626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200</a:t>
            </a:r>
          </a:p>
        </p:txBody>
      </p:sp>
      <p:sp>
        <p:nvSpPr>
          <p:cNvPr id="22553" name="Rectangle 24"/>
          <p:cNvSpPr>
            <a:spLocks noChangeArrowheads="1"/>
          </p:cNvSpPr>
          <p:nvPr/>
        </p:nvSpPr>
        <p:spPr bwMode="auto">
          <a:xfrm>
            <a:off x="2362200" y="5867400"/>
            <a:ext cx="10668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solidFill>
                <a:srgbClr val="000000"/>
              </a:solidFill>
              <a:latin typeface="Calibri" pitchFamily="34" charset="0"/>
            </a:endParaRPr>
          </a:p>
        </p:txBody>
      </p:sp>
      <p:sp>
        <p:nvSpPr>
          <p:cNvPr id="22554" name="Text Box 25"/>
          <p:cNvSpPr txBox="1">
            <a:spLocks noChangeArrowheads="1"/>
          </p:cNvSpPr>
          <p:nvPr/>
        </p:nvSpPr>
        <p:spPr bwMode="auto">
          <a:xfrm>
            <a:off x="1906588" y="4953000"/>
            <a:ext cx="455872"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R0</a:t>
            </a:r>
          </a:p>
          <a:p>
            <a:pPr eaLnBrk="1" hangingPunct="1">
              <a:defRPr/>
            </a:pPr>
            <a:r>
              <a:rPr lang="en-US" sz="2000" b="1" dirty="0">
                <a:solidFill>
                  <a:srgbClr val="000000"/>
                </a:solidFill>
                <a:latin typeface="Calibri" pitchFamily="34" charset="0"/>
              </a:rPr>
              <a:t>R1</a:t>
            </a:r>
          </a:p>
          <a:p>
            <a:pPr eaLnBrk="1" hangingPunct="1">
              <a:defRPr/>
            </a:pPr>
            <a:r>
              <a:rPr lang="en-US" sz="2000" b="1" dirty="0">
                <a:solidFill>
                  <a:srgbClr val="000000"/>
                </a:solidFill>
                <a:latin typeface="Calibri" pitchFamily="34" charset="0"/>
              </a:rPr>
              <a:t>R2</a:t>
            </a:r>
          </a:p>
          <a:p>
            <a:pPr eaLnBrk="1" hangingPunct="1">
              <a:defRPr/>
            </a:pPr>
            <a:r>
              <a:rPr lang="en-US" sz="2000" b="1" dirty="0">
                <a:solidFill>
                  <a:srgbClr val="000000"/>
                </a:solidFill>
                <a:latin typeface="Calibri" pitchFamily="34" charset="0"/>
              </a:rPr>
              <a:t>R3</a:t>
            </a:r>
          </a:p>
        </p:txBody>
      </p:sp>
      <p:sp>
        <p:nvSpPr>
          <p:cNvPr id="22555" name="Text Box 26"/>
          <p:cNvSpPr txBox="1">
            <a:spLocks noChangeArrowheads="1"/>
          </p:cNvSpPr>
          <p:nvPr/>
        </p:nvSpPr>
        <p:spPr bwMode="auto">
          <a:xfrm>
            <a:off x="6858000" y="1066800"/>
            <a:ext cx="12985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b="1" dirty="0">
                <a:solidFill>
                  <a:srgbClr val="000000"/>
                </a:solidFill>
                <a:latin typeface="Calibri" pitchFamily="34" charset="0"/>
              </a:rPr>
              <a:t>Memory</a:t>
            </a:r>
          </a:p>
        </p:txBody>
      </p:sp>
      <p:sp>
        <p:nvSpPr>
          <p:cNvPr id="22556" name="Rectangle 27"/>
          <p:cNvSpPr>
            <a:spLocks noChangeArrowheads="1"/>
          </p:cNvSpPr>
          <p:nvPr/>
        </p:nvSpPr>
        <p:spPr bwMode="auto">
          <a:xfrm>
            <a:off x="7010400" y="1600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78</a:t>
            </a:r>
          </a:p>
        </p:txBody>
      </p:sp>
      <p:sp>
        <p:nvSpPr>
          <p:cNvPr id="22557" name="Rectangle 28"/>
          <p:cNvSpPr>
            <a:spLocks noChangeArrowheads="1"/>
          </p:cNvSpPr>
          <p:nvPr/>
        </p:nvSpPr>
        <p:spPr bwMode="auto">
          <a:xfrm>
            <a:off x="7010400" y="2209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120</a:t>
            </a:r>
          </a:p>
        </p:txBody>
      </p:sp>
      <p:sp>
        <p:nvSpPr>
          <p:cNvPr id="22558" name="Rectangle 29"/>
          <p:cNvSpPr>
            <a:spLocks noChangeArrowheads="1"/>
          </p:cNvSpPr>
          <p:nvPr/>
        </p:nvSpPr>
        <p:spPr bwMode="auto">
          <a:xfrm>
            <a:off x="7010400" y="2819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123</a:t>
            </a:r>
          </a:p>
        </p:txBody>
      </p:sp>
      <p:sp>
        <p:nvSpPr>
          <p:cNvPr id="22559" name="Rectangle 30"/>
          <p:cNvSpPr>
            <a:spLocks noChangeArrowheads="1"/>
          </p:cNvSpPr>
          <p:nvPr/>
        </p:nvSpPr>
        <p:spPr bwMode="auto">
          <a:xfrm>
            <a:off x="70104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173</a:t>
            </a:r>
          </a:p>
        </p:txBody>
      </p:sp>
      <p:sp>
        <p:nvSpPr>
          <p:cNvPr id="22560" name="Rectangle 31"/>
          <p:cNvSpPr>
            <a:spLocks noChangeArrowheads="1"/>
          </p:cNvSpPr>
          <p:nvPr/>
        </p:nvSpPr>
        <p:spPr bwMode="auto">
          <a:xfrm>
            <a:off x="7010400" y="43434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21</a:t>
            </a:r>
          </a:p>
        </p:txBody>
      </p:sp>
      <p:sp>
        <p:nvSpPr>
          <p:cNvPr id="22561" name="Rectangle 32"/>
          <p:cNvSpPr>
            <a:spLocks noChangeArrowheads="1"/>
          </p:cNvSpPr>
          <p:nvPr/>
        </p:nvSpPr>
        <p:spPr bwMode="auto">
          <a:xfrm>
            <a:off x="7010400" y="49530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28</a:t>
            </a:r>
          </a:p>
        </p:txBody>
      </p:sp>
      <p:sp>
        <p:nvSpPr>
          <p:cNvPr id="22562" name="Rectangle 33"/>
          <p:cNvSpPr>
            <a:spLocks noChangeArrowheads="1"/>
          </p:cNvSpPr>
          <p:nvPr/>
        </p:nvSpPr>
        <p:spPr bwMode="auto">
          <a:xfrm>
            <a:off x="7010400" y="5562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200</a:t>
            </a:r>
          </a:p>
        </p:txBody>
      </p:sp>
      <p:sp>
        <p:nvSpPr>
          <p:cNvPr id="22563" name="Rectangle 34"/>
          <p:cNvSpPr>
            <a:spLocks noChangeArrowheads="1"/>
          </p:cNvSpPr>
          <p:nvPr/>
        </p:nvSpPr>
        <p:spPr bwMode="auto">
          <a:xfrm>
            <a:off x="7010400" y="61722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19</a:t>
            </a:r>
          </a:p>
        </p:txBody>
      </p:sp>
      <p:sp>
        <p:nvSpPr>
          <p:cNvPr id="22564" name="Rectangle 35"/>
          <p:cNvSpPr>
            <a:spLocks noChangeArrowheads="1"/>
          </p:cNvSpPr>
          <p:nvPr/>
        </p:nvSpPr>
        <p:spPr bwMode="auto">
          <a:xfrm>
            <a:off x="4953000" y="37338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210</a:t>
            </a:r>
          </a:p>
        </p:txBody>
      </p:sp>
      <p:sp>
        <p:nvSpPr>
          <p:cNvPr id="22565" name="Rectangle 36"/>
          <p:cNvSpPr>
            <a:spLocks noChangeArrowheads="1"/>
          </p:cNvSpPr>
          <p:nvPr/>
        </p:nvSpPr>
        <p:spPr bwMode="auto">
          <a:xfrm>
            <a:off x="4953000" y="4038600"/>
            <a:ext cx="1066800" cy="304800"/>
          </a:xfrm>
          <a:prstGeom prst="rect">
            <a:avLst/>
          </a:prstGeom>
          <a:solidFill>
            <a:srgbClr val="C0C0C0"/>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19</a:t>
            </a:r>
          </a:p>
        </p:txBody>
      </p:sp>
      <p:sp>
        <p:nvSpPr>
          <p:cNvPr id="22566" name="Rectangle 37"/>
          <p:cNvSpPr>
            <a:spLocks noChangeArrowheads="1"/>
          </p:cNvSpPr>
          <p:nvPr/>
        </p:nvSpPr>
        <p:spPr bwMode="auto">
          <a:xfrm>
            <a:off x="419100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0</a:t>
            </a:r>
          </a:p>
        </p:txBody>
      </p:sp>
      <p:sp>
        <p:nvSpPr>
          <p:cNvPr id="22567" name="Rectangle 38"/>
          <p:cNvSpPr>
            <a:spLocks noChangeArrowheads="1"/>
          </p:cNvSpPr>
          <p:nvPr/>
        </p:nvSpPr>
        <p:spPr bwMode="auto">
          <a:xfrm>
            <a:off x="3917950" y="31242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68" name="Text Box 39"/>
          <p:cNvSpPr txBox="1">
            <a:spLocks noChangeArrowheads="1"/>
          </p:cNvSpPr>
          <p:nvPr/>
        </p:nvSpPr>
        <p:spPr bwMode="auto">
          <a:xfrm>
            <a:off x="3644900" y="1633538"/>
            <a:ext cx="2374900" cy="1008062"/>
          </a:xfrm>
          <a:prstGeom prst="rect">
            <a:avLst/>
          </a:prstGeom>
          <a:solidFill>
            <a:srgbClr val="FFC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eaLnBrk="1" hangingPunct="1">
              <a:defRPr/>
            </a:pPr>
            <a:r>
              <a:rPr lang="en-US" sz="2000" b="1" dirty="0">
                <a:solidFill>
                  <a:srgbClr val="000000"/>
                </a:solidFill>
                <a:latin typeface="Calibri" pitchFamily="34" charset="0"/>
              </a:rPr>
              <a:t>Direct-mapped, </a:t>
            </a:r>
            <a:br>
              <a:rPr lang="en-US" sz="2000" b="1" dirty="0">
                <a:solidFill>
                  <a:srgbClr val="000000"/>
                </a:solidFill>
                <a:latin typeface="Calibri" pitchFamily="34" charset="0"/>
              </a:rPr>
            </a:br>
            <a:r>
              <a:rPr lang="en-US" sz="2000" b="1" dirty="0">
                <a:solidFill>
                  <a:srgbClr val="000000"/>
                </a:solidFill>
                <a:latin typeface="Calibri" pitchFamily="34" charset="0"/>
              </a:rPr>
              <a:t>write-allocate</a:t>
            </a:r>
          </a:p>
          <a:p>
            <a:pPr eaLnBrk="1" hangingPunct="1">
              <a:defRPr/>
            </a:pPr>
            <a:r>
              <a:rPr lang="en-US" sz="2000" b="1" dirty="0">
                <a:solidFill>
                  <a:srgbClr val="000000"/>
                </a:solidFill>
                <a:latin typeface="Calibri" pitchFamily="34" charset="0"/>
              </a:rPr>
              <a:t>write-back</a:t>
            </a:r>
          </a:p>
        </p:txBody>
      </p:sp>
      <p:sp>
        <p:nvSpPr>
          <p:cNvPr id="22569" name="Rectangle 40"/>
          <p:cNvSpPr>
            <a:spLocks noChangeArrowheads="1"/>
          </p:cNvSpPr>
          <p:nvPr/>
        </p:nvSpPr>
        <p:spPr bwMode="auto">
          <a:xfrm>
            <a:off x="391795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0000"/>
                </a:solidFill>
                <a:latin typeface="Calibri" pitchFamily="34" charset="0"/>
              </a:rPr>
              <a:t>1</a:t>
            </a:r>
          </a:p>
        </p:txBody>
      </p:sp>
      <p:sp>
        <p:nvSpPr>
          <p:cNvPr id="22570" name="Rectangle 41"/>
          <p:cNvSpPr>
            <a:spLocks noChangeArrowheads="1"/>
          </p:cNvSpPr>
          <p:nvPr/>
        </p:nvSpPr>
        <p:spPr bwMode="auto">
          <a:xfrm>
            <a:off x="4419600" y="3733800"/>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3</a:t>
            </a:r>
          </a:p>
        </p:txBody>
      </p:sp>
      <p:sp>
        <p:nvSpPr>
          <p:cNvPr id="22571" name="Rectangle 42"/>
          <p:cNvSpPr>
            <a:spLocks noChangeArrowheads="1"/>
          </p:cNvSpPr>
          <p:nvPr/>
        </p:nvSpPr>
        <p:spPr bwMode="auto">
          <a:xfrm>
            <a:off x="4191000" y="3733800"/>
            <a:ext cx="27305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r>
              <a:rPr lang="en-US" dirty="0">
                <a:solidFill>
                  <a:srgbClr val="000000"/>
                </a:solidFill>
                <a:latin typeface="Calibri" pitchFamily="34" charset="0"/>
              </a:rPr>
              <a:t>0</a:t>
            </a:r>
          </a:p>
        </p:txBody>
      </p:sp>
      <p:sp>
        <p:nvSpPr>
          <p:cNvPr id="22572" name="Text Box 43"/>
          <p:cNvSpPr txBox="1">
            <a:spLocks noChangeArrowheads="1"/>
          </p:cNvSpPr>
          <p:nvPr/>
        </p:nvSpPr>
        <p:spPr bwMode="auto">
          <a:xfrm>
            <a:off x="7010400" y="6245225"/>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Arial" charset="0"/>
                <a:cs typeface="Arial" charset="0"/>
              </a:defRPr>
            </a:lvl9pPr>
          </a:lstStyle>
          <a:p>
            <a:pPr algn="r" eaLnBrk="1" hangingPunct="1">
              <a:defRPr/>
            </a:pPr>
            <a:fld id="{C61F17C5-4B2F-B040-A279-4D0CF4E4A907}" type="slidenum">
              <a:rPr lang="en-US" sz="1200" smtClean="0">
                <a:solidFill>
                  <a:srgbClr val="000000"/>
                </a:solidFill>
                <a:latin typeface="Verdana" charset="0"/>
              </a:rPr>
              <a:pPr algn="r" eaLnBrk="1" hangingPunct="1">
                <a:defRPr/>
              </a:pPr>
              <a:t>47</a:t>
            </a:fld>
            <a:endParaRPr lang="en-US" sz="1200">
              <a:solidFill>
                <a:srgbClr val="000000"/>
              </a:solidFill>
              <a:latin typeface="Verdana" charset="0"/>
            </a:endParaRPr>
          </a:p>
        </p:txBody>
      </p:sp>
    </p:spTree>
    <p:extLst>
      <p:ext uri="{BB962C8B-B14F-4D97-AF65-F5344CB8AC3E}">
        <p14:creationId xmlns:p14="http://schemas.microsoft.com/office/powerpoint/2010/main" val="8857782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cache for instructions?</a:t>
            </a:r>
          </a:p>
        </p:txBody>
      </p:sp>
      <p:sp>
        <p:nvSpPr>
          <p:cNvPr id="3" name="Content Placeholder 2"/>
          <p:cNvSpPr>
            <a:spLocks noGrp="1"/>
          </p:cNvSpPr>
          <p:nvPr>
            <p:ph idx="1"/>
          </p:nvPr>
        </p:nvSpPr>
        <p:spPr/>
        <p:txBody>
          <a:bodyPr/>
          <a:lstStyle/>
          <a:p>
            <a:r>
              <a:rPr lang="en-US" dirty="0">
                <a:latin typeface="Calibri" pitchFamily="34" charset="0"/>
              </a:rPr>
              <a:t>Instructions should be cached as well</a:t>
            </a:r>
          </a:p>
          <a:p>
            <a:r>
              <a:rPr lang="en-US" dirty="0">
                <a:latin typeface="Calibri" pitchFamily="34" charset="0"/>
              </a:rPr>
              <a:t>We have two choices:</a:t>
            </a:r>
          </a:p>
          <a:p>
            <a:pPr marL="928687" lvl="1" indent="-457200">
              <a:spcBef>
                <a:spcPts val="600"/>
              </a:spcBef>
              <a:buClrTx/>
              <a:buFont typeface="+mj-lt"/>
              <a:buAutoNum type="arabicPeriod"/>
            </a:pPr>
            <a:r>
              <a:rPr lang="en-US" dirty="0">
                <a:latin typeface="Calibri" pitchFamily="34" charset="0"/>
              </a:rPr>
              <a:t>Treat instruction fetches as normal data and allocate cache lines when fetched</a:t>
            </a:r>
          </a:p>
          <a:p>
            <a:pPr marL="928687" lvl="1" indent="-457200">
              <a:spcBef>
                <a:spcPts val="600"/>
              </a:spcBef>
              <a:buClrTx/>
              <a:buFont typeface="+mj-lt"/>
              <a:buAutoNum type="arabicPeriod"/>
            </a:pPr>
            <a:r>
              <a:rPr lang="en-US" dirty="0">
                <a:latin typeface="Calibri" pitchFamily="34" charset="0"/>
              </a:rPr>
              <a:t>Create a second cache (called the </a:t>
            </a:r>
            <a:r>
              <a:rPr lang="en-US" dirty="0">
                <a:solidFill>
                  <a:srgbClr val="FF0000"/>
                </a:solidFill>
                <a:latin typeface="Calibri" pitchFamily="34" charset="0"/>
              </a:rPr>
              <a:t>instruction cache </a:t>
            </a:r>
            <a:r>
              <a:rPr lang="en-US" dirty="0">
                <a:latin typeface="Calibri" pitchFamily="34" charset="0"/>
              </a:rPr>
              <a:t>or</a:t>
            </a:r>
            <a:r>
              <a:rPr lang="en-US" dirty="0">
                <a:solidFill>
                  <a:srgbClr val="FF0000"/>
                </a:solidFill>
                <a:latin typeface="Calibri" pitchFamily="34" charset="0"/>
              </a:rPr>
              <a:t> </a:t>
            </a:r>
            <a:r>
              <a:rPr lang="en-US" dirty="0" err="1">
                <a:solidFill>
                  <a:srgbClr val="FF0000"/>
                </a:solidFill>
                <a:latin typeface="Calibri" pitchFamily="34" charset="0"/>
              </a:rPr>
              <a:t>ICache</a:t>
            </a:r>
            <a:r>
              <a:rPr lang="en-US" dirty="0">
                <a:latin typeface="Calibri" pitchFamily="34" charset="0"/>
              </a:rPr>
              <a:t>) which caches instructions only</a:t>
            </a:r>
          </a:p>
          <a:p>
            <a:pPr lvl="1">
              <a:spcBef>
                <a:spcPts val="600"/>
              </a:spcBef>
              <a:buClrTx/>
              <a:buFontTx/>
              <a:buNone/>
            </a:pPr>
            <a:r>
              <a:rPr lang="en-US" dirty="0">
                <a:latin typeface="Calibri" pitchFamily="34" charset="0"/>
              </a:rPr>
              <a:t>	</a:t>
            </a:r>
          </a:p>
          <a:p>
            <a:pPr lvl="1" algn="ctr">
              <a:spcBef>
                <a:spcPts val="600"/>
              </a:spcBef>
              <a:buClrTx/>
              <a:buFontTx/>
              <a:buNone/>
            </a:pPr>
            <a:r>
              <a:rPr lang="en-US" dirty="0">
                <a:latin typeface="Calibri" pitchFamily="34" charset="0"/>
              </a:rPr>
              <a:t>How do you know which cache to use?</a:t>
            </a:r>
          </a:p>
          <a:p>
            <a:pPr lvl="1" algn="ctr">
              <a:spcBef>
                <a:spcPts val="600"/>
              </a:spcBef>
              <a:buClrTx/>
              <a:buFontTx/>
              <a:buNone/>
            </a:pPr>
            <a:r>
              <a:rPr lang="en-US" dirty="0">
                <a:latin typeface="Calibri" pitchFamily="34" charset="0"/>
              </a:rPr>
              <a:t>What are advantages of a separate </a:t>
            </a:r>
            <a:r>
              <a:rPr lang="en-US" dirty="0" err="1">
                <a:latin typeface="Calibri" pitchFamily="34" charset="0"/>
              </a:rPr>
              <a:t>ICache</a:t>
            </a:r>
            <a:r>
              <a:rPr lang="en-US" dirty="0">
                <a:latin typeface="Calibri" pitchFamily="34" charset="0"/>
              </a:rPr>
              <a:t>?</a:t>
            </a:r>
          </a:p>
          <a:p>
            <a:endParaRPr lang="en-US" dirty="0">
              <a:latin typeface="Calibri" pitchFamily="34" charset="0"/>
            </a:endParaRP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48</a:t>
            </a:fld>
            <a:endParaRPr lang="en-US" dirty="0">
              <a:solidFill>
                <a:srgbClr val="000000"/>
              </a:solidFill>
              <a:cs typeface="Arial"/>
            </a:endParaRPr>
          </a:p>
        </p:txBody>
      </p:sp>
    </p:spTree>
    <p:extLst>
      <p:ext uri="{BB962C8B-B14F-4D97-AF65-F5344CB8AC3E}">
        <p14:creationId xmlns:p14="http://schemas.microsoft.com/office/powerpoint/2010/main" val="365564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Caches into a Pipeline</a:t>
            </a:r>
          </a:p>
        </p:txBody>
      </p:sp>
      <p:sp>
        <p:nvSpPr>
          <p:cNvPr id="3" name="Content Placeholder 2"/>
          <p:cNvSpPr>
            <a:spLocks noGrp="1"/>
          </p:cNvSpPr>
          <p:nvPr>
            <p:ph idx="1"/>
          </p:nvPr>
        </p:nvSpPr>
        <p:spPr/>
        <p:txBody>
          <a:bodyPr/>
          <a:lstStyle/>
          <a:p>
            <a:r>
              <a:rPr lang="en-US" dirty="0">
                <a:latin typeface="Calibri" pitchFamily="34" charset="0"/>
              </a:rPr>
              <a:t>How are caches integrated into a pipelined implementation?</a:t>
            </a:r>
          </a:p>
          <a:p>
            <a:pPr lvl="1"/>
            <a:r>
              <a:rPr lang="en-US" dirty="0">
                <a:latin typeface="Calibri" pitchFamily="34" charset="0"/>
              </a:rPr>
              <a:t>Replace instruction memory with </a:t>
            </a:r>
            <a:r>
              <a:rPr lang="en-US" dirty="0" err="1">
                <a:latin typeface="Calibri" pitchFamily="34" charset="0"/>
              </a:rPr>
              <a:t>Icache</a:t>
            </a:r>
            <a:endParaRPr lang="en-US" dirty="0">
              <a:latin typeface="Calibri" pitchFamily="34" charset="0"/>
            </a:endParaRPr>
          </a:p>
          <a:p>
            <a:pPr lvl="1"/>
            <a:r>
              <a:rPr lang="en-US" dirty="0">
                <a:latin typeface="Calibri" pitchFamily="34" charset="0"/>
              </a:rPr>
              <a:t>Replace data memory with </a:t>
            </a:r>
            <a:r>
              <a:rPr lang="en-US" dirty="0" err="1">
                <a:latin typeface="Calibri" pitchFamily="34" charset="0"/>
              </a:rPr>
              <a:t>Dcache</a:t>
            </a:r>
            <a:endParaRPr lang="en-US" dirty="0">
              <a:latin typeface="Calibri" pitchFamily="34" charset="0"/>
            </a:endParaRPr>
          </a:p>
          <a:p>
            <a:pPr lvl="1"/>
            <a:endParaRPr lang="en-US" dirty="0">
              <a:latin typeface="Calibri" pitchFamily="34" charset="0"/>
            </a:endParaRPr>
          </a:p>
          <a:p>
            <a:r>
              <a:rPr lang="en-US" dirty="0"/>
              <a:t>Issues:</a:t>
            </a:r>
          </a:p>
          <a:p>
            <a:pPr lvl="1"/>
            <a:r>
              <a:rPr lang="en-US" dirty="0">
                <a:latin typeface="Calibri" pitchFamily="34" charset="0"/>
              </a:rPr>
              <a:t>Memory accesses now have variable latency</a:t>
            </a:r>
          </a:p>
          <a:p>
            <a:pPr lvl="1"/>
            <a:r>
              <a:rPr lang="en-US" dirty="0">
                <a:latin typeface="Calibri" pitchFamily="34" charset="0"/>
              </a:rPr>
              <a:t>Both caches may miss at the same time</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49</a:t>
            </a:fld>
            <a:endParaRPr lang="en-US" dirty="0">
              <a:solidFill>
                <a:srgbClr val="000000"/>
              </a:solidFill>
              <a:cs typeface="Arial"/>
            </a:endParaRPr>
          </a:p>
        </p:txBody>
      </p:sp>
    </p:spTree>
    <p:extLst>
      <p:ext uri="{BB962C8B-B14F-4D97-AF65-F5344CB8AC3E}">
        <p14:creationId xmlns:p14="http://schemas.microsoft.com/office/powerpoint/2010/main" val="3269155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9939"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9940"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41"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1)</a:t>
            </a:r>
          </a:p>
        </p:txBody>
      </p:sp>
      <p:sp>
        <p:nvSpPr>
          <p:cNvPr id="39942"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39943"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39944"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39945"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39946"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39947"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39948"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39949"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39950"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39951"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1</a:t>
            </a:r>
            <a:r>
              <a:rPr lang="en-US" sz="1600" b="1" dirty="0">
                <a:latin typeface="Calibri" pitchFamily="34" charset="0"/>
                <a:sym typeface="Symbol" charset="2"/>
              </a:rPr>
              <a:t>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39952"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39953"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39954"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39955"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56"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57"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39958"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59"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60"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61"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62"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39963"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39964"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65"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66"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67"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39968"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39969"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39970"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39971"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39972"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39973"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39974"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39975"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1</a:t>
            </a:r>
          </a:p>
          <a:p>
            <a:r>
              <a:rPr lang="en-US" b="1" dirty="0">
                <a:latin typeface="Calibri" pitchFamily="34" charset="0"/>
              </a:rPr>
              <a:t>Hits:</a:t>
            </a:r>
            <a:r>
              <a:rPr lang="en-US" sz="3200" b="1" dirty="0">
                <a:latin typeface="Calibri" pitchFamily="34" charset="0"/>
              </a:rPr>
              <a:t> </a:t>
            </a:r>
            <a:r>
              <a:rPr lang="en-US" b="1" dirty="0">
                <a:latin typeface="Calibri" pitchFamily="34" charset="0"/>
              </a:rPr>
              <a:t>      0</a:t>
            </a:r>
          </a:p>
        </p:txBody>
      </p:sp>
      <p:sp>
        <p:nvSpPr>
          <p:cNvPr id="39976"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39977"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39978"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39979"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39980" name="AutoShape 44"/>
          <p:cNvSpPr>
            <a:spLocks noChangeArrowheads="1"/>
          </p:cNvSpPr>
          <p:nvPr/>
        </p:nvSpPr>
        <p:spPr bwMode="auto">
          <a:xfrm>
            <a:off x="1295400" y="28194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39981" name="Text Box 45"/>
          <p:cNvSpPr txBox="1">
            <a:spLocks noChangeArrowheads="1"/>
          </p:cNvSpPr>
          <p:nvPr/>
        </p:nvSpPr>
        <p:spPr bwMode="auto">
          <a:xfrm rot="-5400000">
            <a:off x="3465579" y="363485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39982"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39983"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39984"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51" name="Slide Number Placeholder 50"/>
          <p:cNvSpPr>
            <a:spLocks noGrp="1"/>
          </p:cNvSpPr>
          <p:nvPr>
            <p:ph type="sldNum" sz="quarter" idx="4294967295"/>
          </p:nvPr>
        </p:nvSpPr>
        <p:spPr>
          <a:xfrm>
            <a:off x="7010400" y="6534150"/>
            <a:ext cx="1524000" cy="476250"/>
          </a:xfrm>
          <a:prstGeom prst="rect">
            <a:avLst/>
          </a:prstGeom>
        </p:spPr>
        <p:txBody>
          <a:bodyPr/>
          <a:lstStyle/>
          <a:p>
            <a:pPr>
              <a:defRPr/>
            </a:pPr>
            <a:fld id="{2B3AA259-95F4-4257-B2C8-3B9F433C2A44}" type="slidenum">
              <a:rPr lang="en-US" smtClean="0"/>
              <a:pPr>
                <a:defRPr/>
              </a:pPr>
              <a:t>5</a:t>
            </a:fld>
            <a:endParaRPr lang="en-US" dirty="0"/>
          </a:p>
        </p:txBody>
      </p:sp>
    </p:spTree>
    <p:extLst>
      <p:ext uri="{BB962C8B-B14F-4D97-AF65-F5344CB8AC3E}">
        <p14:creationId xmlns:p14="http://schemas.microsoft.com/office/powerpoint/2010/main" val="4189840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9" name="Line 1"/>
          <p:cNvSpPr>
            <a:spLocks noChangeShapeType="1"/>
          </p:cNvSpPr>
          <p:nvPr/>
        </p:nvSpPr>
        <p:spPr bwMode="auto">
          <a:xfrm>
            <a:off x="1676400" y="3200400"/>
            <a:ext cx="76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70" name="Rectangle 2"/>
          <p:cNvSpPr>
            <a:spLocks noChangeArrowheads="1"/>
          </p:cNvSpPr>
          <p:nvPr/>
        </p:nvSpPr>
        <p:spPr bwMode="auto">
          <a:xfrm>
            <a:off x="0" y="533400"/>
            <a:ext cx="8991600" cy="609600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sp>
        <p:nvSpPr>
          <p:cNvPr id="32771" name="Line 3"/>
          <p:cNvSpPr>
            <a:spLocks noChangeShapeType="1"/>
          </p:cNvSpPr>
          <p:nvPr/>
        </p:nvSpPr>
        <p:spPr bwMode="auto">
          <a:xfrm>
            <a:off x="1676400" y="3352800"/>
            <a:ext cx="76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72" name="Line 4"/>
          <p:cNvSpPr>
            <a:spLocks noChangeShapeType="1"/>
          </p:cNvSpPr>
          <p:nvPr/>
        </p:nvSpPr>
        <p:spPr bwMode="auto">
          <a:xfrm>
            <a:off x="1905000" y="3276600"/>
            <a:ext cx="76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73" name="Line 5"/>
          <p:cNvSpPr>
            <a:spLocks noChangeShapeType="1"/>
          </p:cNvSpPr>
          <p:nvPr/>
        </p:nvSpPr>
        <p:spPr bwMode="auto">
          <a:xfrm flipH="1">
            <a:off x="5227638" y="3724275"/>
            <a:ext cx="12065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74" name="Line 6"/>
          <p:cNvSpPr>
            <a:spLocks noChangeShapeType="1"/>
          </p:cNvSpPr>
          <p:nvPr/>
        </p:nvSpPr>
        <p:spPr bwMode="auto">
          <a:xfrm flipV="1">
            <a:off x="5715000" y="2436813"/>
            <a:ext cx="533400" cy="53657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75" name="Rectangle 7"/>
          <p:cNvSpPr>
            <a:spLocks noChangeArrowheads="1"/>
          </p:cNvSpPr>
          <p:nvPr/>
        </p:nvSpPr>
        <p:spPr bwMode="auto">
          <a:xfrm>
            <a:off x="6248400" y="609600"/>
            <a:ext cx="457200" cy="5334000"/>
          </a:xfrm>
          <a:prstGeom prst="rect">
            <a:avLst/>
          </a:prstGeom>
          <a:solidFill>
            <a:srgbClr val="A3B2C1"/>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sp>
        <p:nvSpPr>
          <p:cNvPr id="32776" name="Line 8"/>
          <p:cNvSpPr>
            <a:spLocks noChangeShapeType="1"/>
          </p:cNvSpPr>
          <p:nvPr/>
        </p:nvSpPr>
        <p:spPr bwMode="auto">
          <a:xfrm>
            <a:off x="6705600" y="4343400"/>
            <a:ext cx="304800" cy="1588"/>
          </a:xfrm>
          <a:prstGeom prst="line">
            <a:avLst/>
          </a:prstGeom>
          <a:noFill/>
          <a:ln w="28440">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77" name="Rectangle 9"/>
          <p:cNvSpPr>
            <a:spLocks noChangeArrowheads="1"/>
          </p:cNvSpPr>
          <p:nvPr/>
        </p:nvSpPr>
        <p:spPr bwMode="auto">
          <a:xfrm>
            <a:off x="152400" y="2781300"/>
            <a:ext cx="304800" cy="685800"/>
          </a:xfrm>
          <a:prstGeom prst="rect">
            <a:avLst/>
          </a:prstGeom>
          <a:solidFill>
            <a:srgbClr val="A3B2C1"/>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Calibri" pitchFamily="34" charset="0"/>
              </a:rPr>
              <a:t>PC</a:t>
            </a:r>
          </a:p>
        </p:txBody>
      </p:sp>
      <p:sp>
        <p:nvSpPr>
          <p:cNvPr id="32778" name="Rectangle 10"/>
          <p:cNvSpPr>
            <a:spLocks noChangeArrowheads="1"/>
          </p:cNvSpPr>
          <p:nvPr/>
        </p:nvSpPr>
        <p:spPr bwMode="auto">
          <a:xfrm rot="16200000">
            <a:off x="304800" y="2895600"/>
            <a:ext cx="1066800" cy="457200"/>
          </a:xfrm>
          <a:prstGeom prst="rect">
            <a:avLst/>
          </a:prstGeom>
          <a:solidFill>
            <a:srgbClr val="19CFD3"/>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err="1">
                <a:solidFill>
                  <a:srgbClr val="000000"/>
                </a:solidFill>
                <a:latin typeface="Calibri" pitchFamily="34" charset="0"/>
              </a:rPr>
              <a:t>ICache</a:t>
            </a:r>
            <a:endParaRPr lang="en-US" sz="1400" dirty="0">
              <a:solidFill>
                <a:srgbClr val="000000"/>
              </a:solidFill>
              <a:latin typeface="Calibri" pitchFamily="34" charset="0"/>
            </a:endParaRPr>
          </a:p>
        </p:txBody>
      </p:sp>
      <p:sp>
        <p:nvSpPr>
          <p:cNvPr id="32779" name="Rectangle 11"/>
          <p:cNvSpPr>
            <a:spLocks noChangeArrowheads="1"/>
          </p:cNvSpPr>
          <p:nvPr/>
        </p:nvSpPr>
        <p:spPr bwMode="auto">
          <a:xfrm rot="16200000">
            <a:off x="2247900" y="2705100"/>
            <a:ext cx="1828800" cy="838200"/>
          </a:xfrm>
          <a:prstGeom prst="rect">
            <a:avLst/>
          </a:prstGeom>
          <a:solidFill>
            <a:srgbClr val="DDDDDD"/>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Calibri" pitchFamily="34" charset="0"/>
              </a:rPr>
              <a:t>Register file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400" dirty="0">
              <a:solidFill>
                <a:srgbClr val="000000"/>
              </a:solidFill>
              <a:latin typeface="Calibri" pitchFamily="34"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400" dirty="0">
              <a:solidFill>
                <a:srgbClr val="000000"/>
              </a:solidFill>
              <a:latin typeface="Calibri" pitchFamily="34"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400" dirty="0">
              <a:solidFill>
                <a:srgbClr val="000000"/>
              </a:solidFill>
              <a:latin typeface="Calibri" pitchFamily="34" charset="0"/>
            </a:endParaRPr>
          </a:p>
        </p:txBody>
      </p:sp>
      <p:sp>
        <p:nvSpPr>
          <p:cNvPr id="32780" name="AutoShape 12"/>
          <p:cNvSpPr>
            <a:spLocks noChangeArrowheads="1"/>
          </p:cNvSpPr>
          <p:nvPr/>
        </p:nvSpPr>
        <p:spPr bwMode="auto">
          <a:xfrm rot="16200000">
            <a:off x="8286750" y="2762250"/>
            <a:ext cx="990600" cy="3429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823037043 w 21600"/>
              <a:gd name="T5" fmla="*/ 43208083 h 21600"/>
              <a:gd name="T6" fmla="*/ 1041735414 w 21600"/>
              <a:gd name="T7" fmla="*/ 86416166 h 21600"/>
              <a:gd name="T8" fmla="*/ 260433831 w 21600"/>
              <a:gd name="T9" fmla="*/ 43208083 h 21600"/>
              <a:gd name="T10" fmla="*/ 1041735414 w 21600"/>
              <a:gd name="T11" fmla="*/ 0 h 21600"/>
              <a:gd name="T12" fmla="*/ 4500 w 21600"/>
              <a:gd name="T13" fmla="*/ 4500 h 21600"/>
              <a:gd name="T14" fmla="*/ 17100 w 21600"/>
              <a:gd name="T15" fmla="*/ 17100 h 21600"/>
            </a:gdLst>
            <a:ahLst/>
            <a:cxnLst>
              <a:cxn ang="0">
                <a:pos x="T4" y="T5"/>
              </a:cxn>
              <a:cxn ang="0">
                <a:pos x="T6" y="T7"/>
              </a:cxn>
              <a:cxn ang="0">
                <a:pos x="T8" y="T9"/>
              </a:cxn>
              <a:cxn ang="0">
                <a:pos x="T10" y="T11"/>
              </a:cxn>
            </a:cxnLst>
            <a:rect l="T12" t="T13" r="T14" b="T15"/>
            <a:pathLst>
              <a:path w="21600" h="21600">
                <a:moveTo>
                  <a:pt x="0" y="0"/>
                </a:moveTo>
                <a:lnTo>
                  <a:pt x="5400" y="21600"/>
                </a:lnTo>
                <a:lnTo>
                  <a:pt x="16200" y="21600"/>
                </a:lnTo>
                <a:lnTo>
                  <a:pt x="21600" y="0"/>
                </a:lnTo>
                <a:lnTo>
                  <a:pt x="0" y="0"/>
                </a:lnTo>
                <a:close/>
              </a:path>
            </a:pathLst>
          </a:cu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Calibri" pitchFamily="34" charset="0"/>
              </a:rPr>
              <a:t>M</a:t>
            </a:r>
          </a:p>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Calibri" pitchFamily="34" charset="0"/>
              </a:rPr>
              <a:t>U</a:t>
            </a:r>
          </a:p>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Calibri" pitchFamily="34" charset="0"/>
              </a:rPr>
              <a:t>X</a:t>
            </a:r>
          </a:p>
        </p:txBody>
      </p:sp>
      <p:grpSp>
        <p:nvGrpSpPr>
          <p:cNvPr id="32781" name="Group 13"/>
          <p:cNvGrpSpPr>
            <a:grpSpLocks/>
          </p:cNvGrpSpPr>
          <p:nvPr/>
        </p:nvGrpSpPr>
        <p:grpSpPr bwMode="auto">
          <a:xfrm>
            <a:off x="5334005" y="2590800"/>
            <a:ext cx="530226" cy="1370013"/>
            <a:chOff x="3360" y="1632"/>
            <a:chExt cx="334" cy="863"/>
          </a:xfrm>
        </p:grpSpPr>
        <p:sp>
          <p:nvSpPr>
            <p:cNvPr id="32782" name="Freeform 14"/>
            <p:cNvSpPr>
              <a:spLocks noChangeArrowheads="1"/>
            </p:cNvSpPr>
            <p:nvPr/>
          </p:nvSpPr>
          <p:spPr bwMode="auto">
            <a:xfrm rot="16200000">
              <a:off x="3082" y="1910"/>
              <a:ext cx="863" cy="307"/>
            </a:xfrm>
            <a:custGeom>
              <a:avLst/>
              <a:gdLst>
                <a:gd name="T0" fmla="*/ 480 w 672"/>
                <a:gd name="T1" fmla="*/ 288 h 288"/>
                <a:gd name="T2" fmla="*/ 672 w 672"/>
                <a:gd name="T3" fmla="*/ 0 h 288"/>
                <a:gd name="T4" fmla="*/ 432 w 672"/>
                <a:gd name="T5" fmla="*/ 0 h 288"/>
                <a:gd name="T6" fmla="*/ 384 w 672"/>
                <a:gd name="T7" fmla="*/ 96 h 288"/>
                <a:gd name="T8" fmla="*/ 288 w 672"/>
                <a:gd name="T9" fmla="*/ 96 h 288"/>
                <a:gd name="T10" fmla="*/ 240 w 672"/>
                <a:gd name="T11" fmla="*/ 0 h 288"/>
                <a:gd name="T12" fmla="*/ 0 w 672"/>
                <a:gd name="T13" fmla="*/ 0 h 288"/>
                <a:gd name="T14" fmla="*/ 192 w 672"/>
                <a:gd name="T15" fmla="*/ 288 h 288"/>
                <a:gd name="T16" fmla="*/ 480 w 672"/>
                <a:gd name="T17" fmla="*/ 288 h 288"/>
                <a:gd name="T18" fmla="*/ 0 w 672"/>
                <a:gd name="T19" fmla="*/ 0 h 288"/>
                <a:gd name="T20" fmla="*/ 672 w 672"/>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672" h="288">
                  <a:moveTo>
                    <a:pt x="480" y="288"/>
                  </a:moveTo>
                  <a:lnTo>
                    <a:pt x="672" y="0"/>
                  </a:lnTo>
                  <a:lnTo>
                    <a:pt x="432" y="0"/>
                  </a:lnTo>
                  <a:lnTo>
                    <a:pt x="384" y="96"/>
                  </a:lnTo>
                  <a:lnTo>
                    <a:pt x="288" y="96"/>
                  </a:lnTo>
                  <a:lnTo>
                    <a:pt x="240" y="0"/>
                  </a:lnTo>
                  <a:lnTo>
                    <a:pt x="0" y="0"/>
                  </a:lnTo>
                  <a:lnTo>
                    <a:pt x="192" y="288"/>
                  </a:lnTo>
                  <a:lnTo>
                    <a:pt x="480" y="288"/>
                  </a:lnTo>
                  <a:close/>
                </a:path>
              </a:pathLst>
            </a:custGeom>
            <a:solidFill>
              <a:srgbClr val="A3B2C1"/>
            </a:solidFill>
            <a:ln w="284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sp>
          <p:nvSpPr>
            <p:cNvPr id="32783" name="Text Box 15"/>
            <p:cNvSpPr txBox="1">
              <a:spLocks noChangeArrowheads="1"/>
            </p:cNvSpPr>
            <p:nvPr/>
          </p:nvSpPr>
          <p:spPr bwMode="auto">
            <a:xfrm>
              <a:off x="3506" y="1849"/>
              <a:ext cx="188"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1400" b="1" dirty="0">
                  <a:latin typeface="Calibri" pitchFamily="34" charset="0"/>
                </a:rPr>
                <a:t>A</a:t>
              </a:r>
            </a:p>
            <a:p>
              <a:r>
                <a:rPr lang="en-US" sz="1400" b="1" dirty="0">
                  <a:latin typeface="Calibri" pitchFamily="34" charset="0"/>
                </a:rPr>
                <a:t>L</a:t>
              </a:r>
            </a:p>
            <a:p>
              <a:r>
                <a:rPr lang="en-US" sz="1400" b="1" dirty="0">
                  <a:latin typeface="Calibri" pitchFamily="34" charset="0"/>
                </a:rPr>
                <a:t>U</a:t>
              </a:r>
            </a:p>
          </p:txBody>
        </p:sp>
      </p:grpSp>
      <p:sp>
        <p:nvSpPr>
          <p:cNvPr id="32784" name="AutoShape 16"/>
          <p:cNvSpPr>
            <a:spLocks noChangeArrowheads="1"/>
          </p:cNvSpPr>
          <p:nvPr/>
        </p:nvSpPr>
        <p:spPr bwMode="auto">
          <a:xfrm rot="5400000" flipH="1">
            <a:off x="169863" y="895350"/>
            <a:ext cx="762000" cy="3429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829784804 w 21600"/>
              <a:gd name="T5" fmla="*/ 43208083 h 21600"/>
              <a:gd name="T6" fmla="*/ 474162720 w 21600"/>
              <a:gd name="T7" fmla="*/ 86416166 h 21600"/>
              <a:gd name="T8" fmla="*/ 118540671 w 21600"/>
              <a:gd name="T9" fmla="*/ 43208083 h 21600"/>
              <a:gd name="T10" fmla="*/ 474162720 w 21600"/>
              <a:gd name="T11" fmla="*/ 0 h 21600"/>
              <a:gd name="T12" fmla="*/ 4500 w 21600"/>
              <a:gd name="T13" fmla="*/ 4500 h 21600"/>
              <a:gd name="T14" fmla="*/ 17100 w 21600"/>
              <a:gd name="T15" fmla="*/ 17100 h 21600"/>
            </a:gdLst>
            <a:ahLst/>
            <a:cxnLst>
              <a:cxn ang="0">
                <a:pos x="T4" y="T5"/>
              </a:cxn>
              <a:cxn ang="0">
                <a:pos x="T6" y="T7"/>
              </a:cxn>
              <a:cxn ang="0">
                <a:pos x="T8" y="T9"/>
              </a:cxn>
              <a:cxn ang="0">
                <a:pos x="T10" y="T11"/>
              </a:cxn>
            </a:cxnLst>
            <a:rect l="T12" t="T13" r="T14" b="T15"/>
            <a:pathLst>
              <a:path w="21600" h="21600">
                <a:moveTo>
                  <a:pt x="0" y="0"/>
                </a:moveTo>
                <a:lnTo>
                  <a:pt x="5400" y="21600"/>
                </a:lnTo>
                <a:lnTo>
                  <a:pt x="16200" y="21600"/>
                </a:lnTo>
                <a:lnTo>
                  <a:pt x="21600" y="0"/>
                </a:lnTo>
                <a:lnTo>
                  <a:pt x="0" y="0"/>
                </a:lnTo>
                <a:close/>
              </a:path>
            </a:pathLst>
          </a:cu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lIns="90000" tIns="46800" rIns="90000" bIns="46800" anchor="ctr"/>
          <a:lstStyle/>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alibri" pitchFamily="34" charset="0"/>
              </a:rPr>
              <a:t>M</a:t>
            </a:r>
          </a:p>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alibri" pitchFamily="34" charset="0"/>
              </a:rPr>
              <a:t>U</a:t>
            </a:r>
          </a:p>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solidFill>
                  <a:srgbClr val="000000"/>
                </a:solidFill>
                <a:latin typeface="Calibri" pitchFamily="34" charset="0"/>
              </a:rPr>
              <a:t>X</a:t>
            </a:r>
          </a:p>
        </p:txBody>
      </p:sp>
      <p:sp>
        <p:nvSpPr>
          <p:cNvPr id="32785" name="Rectangle 17"/>
          <p:cNvSpPr>
            <a:spLocks noChangeArrowheads="1"/>
          </p:cNvSpPr>
          <p:nvPr/>
        </p:nvSpPr>
        <p:spPr bwMode="auto">
          <a:xfrm>
            <a:off x="304800" y="1676400"/>
            <a:ext cx="228600" cy="228600"/>
          </a:xfrm>
          <a:prstGeom prst="rect">
            <a:avLst/>
          </a:prstGeom>
          <a:solidFill>
            <a:srgbClr val="A3B2C1"/>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1</a:t>
            </a:r>
          </a:p>
        </p:txBody>
      </p:sp>
      <p:sp>
        <p:nvSpPr>
          <p:cNvPr id="32786" name="Rectangle 18"/>
          <p:cNvSpPr>
            <a:spLocks noChangeArrowheads="1"/>
          </p:cNvSpPr>
          <p:nvPr/>
        </p:nvSpPr>
        <p:spPr bwMode="auto">
          <a:xfrm>
            <a:off x="1143000" y="647700"/>
            <a:ext cx="457200" cy="5295900"/>
          </a:xfrm>
          <a:prstGeom prst="rect">
            <a:avLst/>
          </a:prstGeom>
          <a:solidFill>
            <a:srgbClr val="A3B2C1"/>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sp>
        <p:nvSpPr>
          <p:cNvPr id="32787" name="Rectangle 19"/>
          <p:cNvSpPr>
            <a:spLocks noChangeArrowheads="1"/>
          </p:cNvSpPr>
          <p:nvPr/>
        </p:nvSpPr>
        <p:spPr bwMode="auto">
          <a:xfrm>
            <a:off x="3962400" y="609600"/>
            <a:ext cx="457200" cy="5334000"/>
          </a:xfrm>
          <a:prstGeom prst="rect">
            <a:avLst/>
          </a:prstGeom>
          <a:solidFill>
            <a:srgbClr val="A3B2C1"/>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sp>
        <p:nvSpPr>
          <p:cNvPr id="32788" name="Rectangle 20"/>
          <p:cNvSpPr>
            <a:spLocks noChangeArrowheads="1"/>
          </p:cNvSpPr>
          <p:nvPr/>
        </p:nvSpPr>
        <p:spPr bwMode="auto">
          <a:xfrm>
            <a:off x="7010400" y="2819400"/>
            <a:ext cx="685800" cy="1676400"/>
          </a:xfrm>
          <a:prstGeom prst="rect">
            <a:avLst/>
          </a:prstGeom>
          <a:solidFill>
            <a:srgbClr val="19CFD3"/>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err="1">
                <a:solidFill>
                  <a:srgbClr val="000000"/>
                </a:solidFill>
                <a:latin typeface="Calibri" pitchFamily="34" charset="0"/>
              </a:rPr>
              <a:t>Dcache</a:t>
            </a:r>
            <a:endParaRPr lang="en-US" sz="1200" dirty="0">
              <a:solidFill>
                <a:srgbClr val="000000"/>
              </a:solidFill>
              <a:latin typeface="Calibri" pitchFamily="34" charset="0"/>
            </a:endParaRPr>
          </a:p>
        </p:txBody>
      </p:sp>
      <p:sp>
        <p:nvSpPr>
          <p:cNvPr id="32789" name="Rectangle 21"/>
          <p:cNvSpPr>
            <a:spLocks noChangeArrowheads="1"/>
          </p:cNvSpPr>
          <p:nvPr/>
        </p:nvSpPr>
        <p:spPr bwMode="auto">
          <a:xfrm>
            <a:off x="7848600" y="609600"/>
            <a:ext cx="457200" cy="5334000"/>
          </a:xfrm>
          <a:prstGeom prst="rect">
            <a:avLst/>
          </a:prstGeom>
          <a:solidFill>
            <a:srgbClr val="A3B2C1"/>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grpSp>
        <p:nvGrpSpPr>
          <p:cNvPr id="32790" name="Group 22"/>
          <p:cNvGrpSpPr>
            <a:grpSpLocks/>
          </p:cNvGrpSpPr>
          <p:nvPr/>
        </p:nvGrpSpPr>
        <p:grpSpPr bwMode="auto">
          <a:xfrm>
            <a:off x="609599" y="1676400"/>
            <a:ext cx="425450" cy="760413"/>
            <a:chOff x="384" y="1056"/>
            <a:chExt cx="268" cy="479"/>
          </a:xfrm>
        </p:grpSpPr>
        <p:sp>
          <p:nvSpPr>
            <p:cNvPr id="32791" name="Freeform 23"/>
            <p:cNvSpPr>
              <a:spLocks noChangeArrowheads="1"/>
            </p:cNvSpPr>
            <p:nvPr/>
          </p:nvSpPr>
          <p:spPr bwMode="auto">
            <a:xfrm>
              <a:off x="384" y="1056"/>
              <a:ext cx="239" cy="479"/>
            </a:xfrm>
            <a:custGeom>
              <a:avLst/>
              <a:gdLst>
                <a:gd name="T0" fmla="*/ 0 w 240"/>
                <a:gd name="T1" fmla="*/ 0 h 480"/>
                <a:gd name="T2" fmla="*/ 240 w 240"/>
                <a:gd name="T3" fmla="*/ 144 h 480"/>
                <a:gd name="T4" fmla="*/ 240 w 240"/>
                <a:gd name="T5" fmla="*/ 336 h 480"/>
                <a:gd name="T6" fmla="*/ 0 w 240"/>
                <a:gd name="T7" fmla="*/ 480 h 480"/>
                <a:gd name="T8" fmla="*/ 0 w 240"/>
                <a:gd name="T9" fmla="*/ 336 h 480"/>
                <a:gd name="T10" fmla="*/ 96 w 240"/>
                <a:gd name="T11" fmla="*/ 240 h 480"/>
                <a:gd name="T12" fmla="*/ 0 w 240"/>
                <a:gd name="T13" fmla="*/ 144 h 480"/>
                <a:gd name="T14" fmla="*/ 0 w 240"/>
                <a:gd name="T15" fmla="*/ 0 h 480"/>
                <a:gd name="T16" fmla="*/ 0 w 240"/>
                <a:gd name="T17" fmla="*/ 0 h 480"/>
                <a:gd name="T18" fmla="*/ 240 w 240"/>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40" h="480">
                  <a:moveTo>
                    <a:pt x="0" y="0"/>
                  </a:moveTo>
                  <a:lnTo>
                    <a:pt x="240" y="144"/>
                  </a:lnTo>
                  <a:lnTo>
                    <a:pt x="240" y="336"/>
                  </a:lnTo>
                  <a:lnTo>
                    <a:pt x="0" y="480"/>
                  </a:lnTo>
                  <a:lnTo>
                    <a:pt x="0" y="336"/>
                  </a:lnTo>
                  <a:lnTo>
                    <a:pt x="96" y="240"/>
                  </a:lnTo>
                  <a:lnTo>
                    <a:pt x="0" y="144"/>
                  </a:lnTo>
                  <a:lnTo>
                    <a:pt x="0" y="0"/>
                  </a:lnTo>
                  <a:close/>
                </a:path>
              </a:pathLst>
            </a:custGeom>
            <a:solidFill>
              <a:srgbClr val="A3B2C1"/>
            </a:solidFill>
            <a:ln w="284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sp>
          <p:nvSpPr>
            <p:cNvPr id="32792" name="Text Box 24"/>
            <p:cNvSpPr txBox="1">
              <a:spLocks noChangeArrowheads="1"/>
            </p:cNvSpPr>
            <p:nvPr/>
          </p:nvSpPr>
          <p:spPr bwMode="auto">
            <a:xfrm>
              <a:off x="441" y="1154"/>
              <a:ext cx="21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rPr>
                <a:t>+</a:t>
              </a:r>
            </a:p>
          </p:txBody>
        </p:sp>
      </p:grpSp>
      <p:grpSp>
        <p:nvGrpSpPr>
          <p:cNvPr id="32793" name="Group 25"/>
          <p:cNvGrpSpPr>
            <a:grpSpLocks/>
          </p:cNvGrpSpPr>
          <p:nvPr/>
        </p:nvGrpSpPr>
        <p:grpSpPr bwMode="auto">
          <a:xfrm>
            <a:off x="4876794" y="1447800"/>
            <a:ext cx="425450" cy="760413"/>
            <a:chOff x="3072" y="912"/>
            <a:chExt cx="268" cy="479"/>
          </a:xfrm>
        </p:grpSpPr>
        <p:sp>
          <p:nvSpPr>
            <p:cNvPr id="32794" name="Freeform 26"/>
            <p:cNvSpPr>
              <a:spLocks noChangeArrowheads="1"/>
            </p:cNvSpPr>
            <p:nvPr/>
          </p:nvSpPr>
          <p:spPr bwMode="auto">
            <a:xfrm>
              <a:off x="3072" y="912"/>
              <a:ext cx="239" cy="479"/>
            </a:xfrm>
            <a:custGeom>
              <a:avLst/>
              <a:gdLst>
                <a:gd name="T0" fmla="*/ 0 w 240"/>
                <a:gd name="T1" fmla="*/ 0 h 480"/>
                <a:gd name="T2" fmla="*/ 240 w 240"/>
                <a:gd name="T3" fmla="*/ 144 h 480"/>
                <a:gd name="T4" fmla="*/ 240 w 240"/>
                <a:gd name="T5" fmla="*/ 336 h 480"/>
                <a:gd name="T6" fmla="*/ 0 w 240"/>
                <a:gd name="T7" fmla="*/ 480 h 480"/>
                <a:gd name="T8" fmla="*/ 0 w 240"/>
                <a:gd name="T9" fmla="*/ 336 h 480"/>
                <a:gd name="T10" fmla="*/ 96 w 240"/>
                <a:gd name="T11" fmla="*/ 240 h 480"/>
                <a:gd name="T12" fmla="*/ 0 w 240"/>
                <a:gd name="T13" fmla="*/ 144 h 480"/>
                <a:gd name="T14" fmla="*/ 0 w 240"/>
                <a:gd name="T15" fmla="*/ 0 h 480"/>
                <a:gd name="T16" fmla="*/ 0 w 240"/>
                <a:gd name="T17" fmla="*/ 0 h 480"/>
                <a:gd name="T18" fmla="*/ 240 w 240"/>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40" h="480">
                  <a:moveTo>
                    <a:pt x="0" y="0"/>
                  </a:moveTo>
                  <a:lnTo>
                    <a:pt x="240" y="144"/>
                  </a:lnTo>
                  <a:lnTo>
                    <a:pt x="240" y="336"/>
                  </a:lnTo>
                  <a:lnTo>
                    <a:pt x="0" y="480"/>
                  </a:lnTo>
                  <a:lnTo>
                    <a:pt x="0" y="336"/>
                  </a:lnTo>
                  <a:lnTo>
                    <a:pt x="96" y="240"/>
                  </a:lnTo>
                  <a:lnTo>
                    <a:pt x="0" y="144"/>
                  </a:lnTo>
                  <a:lnTo>
                    <a:pt x="0" y="0"/>
                  </a:lnTo>
                  <a:close/>
                </a:path>
              </a:pathLst>
            </a:custGeom>
            <a:solidFill>
              <a:srgbClr val="A3B2C1"/>
            </a:solidFill>
            <a:ln w="284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sp>
          <p:nvSpPr>
            <p:cNvPr id="32795" name="Text Box 27"/>
            <p:cNvSpPr txBox="1">
              <a:spLocks noChangeArrowheads="1"/>
            </p:cNvSpPr>
            <p:nvPr/>
          </p:nvSpPr>
          <p:spPr bwMode="auto">
            <a:xfrm>
              <a:off x="3129" y="1010"/>
              <a:ext cx="21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rPr>
                <a:t>+</a:t>
              </a:r>
            </a:p>
          </p:txBody>
        </p:sp>
      </p:grpSp>
      <p:sp>
        <p:nvSpPr>
          <p:cNvPr id="32796" name="Line 28"/>
          <p:cNvSpPr>
            <a:spLocks noChangeShapeType="1"/>
          </p:cNvSpPr>
          <p:nvPr/>
        </p:nvSpPr>
        <p:spPr bwMode="auto">
          <a:xfrm>
            <a:off x="1066800" y="3130550"/>
            <a:ext cx="76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97" name="Line 29"/>
          <p:cNvSpPr>
            <a:spLocks noChangeShapeType="1"/>
          </p:cNvSpPr>
          <p:nvPr/>
        </p:nvSpPr>
        <p:spPr bwMode="auto">
          <a:xfrm>
            <a:off x="990600" y="2057400"/>
            <a:ext cx="1524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98" name="Line 30"/>
          <p:cNvSpPr>
            <a:spLocks noChangeShapeType="1"/>
          </p:cNvSpPr>
          <p:nvPr/>
        </p:nvSpPr>
        <p:spPr bwMode="auto">
          <a:xfrm flipV="1">
            <a:off x="1066800" y="1293813"/>
            <a:ext cx="1588" cy="76517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799" name="Line 31"/>
          <p:cNvSpPr>
            <a:spLocks noChangeShapeType="1"/>
          </p:cNvSpPr>
          <p:nvPr/>
        </p:nvSpPr>
        <p:spPr bwMode="auto">
          <a:xfrm flipH="1">
            <a:off x="712788" y="1295400"/>
            <a:ext cx="4318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0" name="Line 32"/>
          <p:cNvSpPr>
            <a:spLocks noChangeShapeType="1"/>
          </p:cNvSpPr>
          <p:nvPr/>
        </p:nvSpPr>
        <p:spPr bwMode="auto">
          <a:xfrm>
            <a:off x="538163" y="1785938"/>
            <a:ext cx="76200" cy="1587"/>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1" name="Line 33"/>
          <p:cNvSpPr>
            <a:spLocks noChangeShapeType="1"/>
          </p:cNvSpPr>
          <p:nvPr/>
        </p:nvSpPr>
        <p:spPr bwMode="auto">
          <a:xfrm flipV="1">
            <a:off x="457200" y="3122613"/>
            <a:ext cx="152400" cy="952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2" name="Line 34"/>
          <p:cNvSpPr>
            <a:spLocks noChangeShapeType="1"/>
          </p:cNvSpPr>
          <p:nvPr/>
        </p:nvSpPr>
        <p:spPr bwMode="auto">
          <a:xfrm flipV="1">
            <a:off x="533400" y="2284413"/>
            <a:ext cx="1588" cy="84137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3" name="Line 35"/>
          <p:cNvSpPr>
            <a:spLocks noChangeShapeType="1"/>
          </p:cNvSpPr>
          <p:nvPr/>
        </p:nvSpPr>
        <p:spPr bwMode="auto">
          <a:xfrm>
            <a:off x="533400" y="2286000"/>
            <a:ext cx="76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4" name="Line 36"/>
          <p:cNvSpPr>
            <a:spLocks noChangeShapeType="1"/>
          </p:cNvSpPr>
          <p:nvPr/>
        </p:nvSpPr>
        <p:spPr bwMode="auto">
          <a:xfrm flipV="1">
            <a:off x="76200" y="1065213"/>
            <a:ext cx="1588" cy="206057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5" name="Line 37"/>
          <p:cNvSpPr>
            <a:spLocks noChangeShapeType="1"/>
          </p:cNvSpPr>
          <p:nvPr/>
        </p:nvSpPr>
        <p:spPr bwMode="auto">
          <a:xfrm>
            <a:off x="76200" y="1066800"/>
            <a:ext cx="3048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6" name="Line 38"/>
          <p:cNvSpPr>
            <a:spLocks noChangeShapeType="1"/>
          </p:cNvSpPr>
          <p:nvPr/>
        </p:nvSpPr>
        <p:spPr bwMode="auto">
          <a:xfrm>
            <a:off x="76200" y="3124200"/>
            <a:ext cx="76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7" name="Line 39"/>
          <p:cNvSpPr>
            <a:spLocks noChangeShapeType="1"/>
          </p:cNvSpPr>
          <p:nvPr/>
        </p:nvSpPr>
        <p:spPr bwMode="auto">
          <a:xfrm>
            <a:off x="1600200" y="3124200"/>
            <a:ext cx="76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8" name="Line 40"/>
          <p:cNvSpPr>
            <a:spLocks noChangeShapeType="1"/>
          </p:cNvSpPr>
          <p:nvPr/>
        </p:nvSpPr>
        <p:spPr bwMode="auto">
          <a:xfrm>
            <a:off x="1676400" y="2743200"/>
            <a:ext cx="1588" cy="2514600"/>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09" name="Line 41"/>
          <p:cNvSpPr>
            <a:spLocks noChangeShapeType="1"/>
          </p:cNvSpPr>
          <p:nvPr/>
        </p:nvSpPr>
        <p:spPr bwMode="auto">
          <a:xfrm>
            <a:off x="1676400" y="4114800"/>
            <a:ext cx="22860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0" name="Line 42"/>
          <p:cNvSpPr>
            <a:spLocks noChangeShapeType="1"/>
          </p:cNvSpPr>
          <p:nvPr/>
        </p:nvSpPr>
        <p:spPr bwMode="auto">
          <a:xfrm>
            <a:off x="1676400" y="2743200"/>
            <a:ext cx="10668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1" name="Line 43"/>
          <p:cNvSpPr>
            <a:spLocks noChangeShapeType="1"/>
          </p:cNvSpPr>
          <p:nvPr/>
        </p:nvSpPr>
        <p:spPr bwMode="auto">
          <a:xfrm>
            <a:off x="1676400" y="2971800"/>
            <a:ext cx="10668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2" name="Line 44"/>
          <p:cNvSpPr>
            <a:spLocks noChangeShapeType="1"/>
          </p:cNvSpPr>
          <p:nvPr/>
        </p:nvSpPr>
        <p:spPr bwMode="auto">
          <a:xfrm>
            <a:off x="3581400" y="3505200"/>
            <a:ext cx="381000" cy="1588"/>
          </a:xfrm>
          <a:prstGeom prst="line">
            <a:avLst/>
          </a:prstGeom>
          <a:noFill/>
          <a:ln w="28440">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3" name="Line 45"/>
          <p:cNvSpPr>
            <a:spLocks noChangeShapeType="1"/>
          </p:cNvSpPr>
          <p:nvPr/>
        </p:nvSpPr>
        <p:spPr bwMode="auto">
          <a:xfrm>
            <a:off x="3581400" y="2895600"/>
            <a:ext cx="3810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4" name="Line 46"/>
          <p:cNvSpPr>
            <a:spLocks noChangeShapeType="1"/>
          </p:cNvSpPr>
          <p:nvPr/>
        </p:nvSpPr>
        <p:spPr bwMode="auto">
          <a:xfrm>
            <a:off x="4419600" y="3505200"/>
            <a:ext cx="457200" cy="1588"/>
          </a:xfrm>
          <a:prstGeom prst="line">
            <a:avLst/>
          </a:prstGeom>
          <a:noFill/>
          <a:ln w="28440">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5" name="Line 47"/>
          <p:cNvSpPr>
            <a:spLocks noChangeShapeType="1"/>
          </p:cNvSpPr>
          <p:nvPr/>
        </p:nvSpPr>
        <p:spPr bwMode="auto">
          <a:xfrm>
            <a:off x="4419600" y="2895600"/>
            <a:ext cx="9144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6" name="Line 48"/>
          <p:cNvSpPr>
            <a:spLocks noChangeShapeType="1"/>
          </p:cNvSpPr>
          <p:nvPr/>
        </p:nvSpPr>
        <p:spPr bwMode="auto">
          <a:xfrm>
            <a:off x="1600200" y="2057400"/>
            <a:ext cx="2362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7" name="Line 49"/>
          <p:cNvSpPr>
            <a:spLocks noChangeShapeType="1"/>
          </p:cNvSpPr>
          <p:nvPr/>
        </p:nvSpPr>
        <p:spPr bwMode="auto">
          <a:xfrm>
            <a:off x="4419600" y="2057400"/>
            <a:ext cx="457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8" name="Line 50"/>
          <p:cNvSpPr>
            <a:spLocks noChangeShapeType="1"/>
          </p:cNvSpPr>
          <p:nvPr/>
        </p:nvSpPr>
        <p:spPr bwMode="auto">
          <a:xfrm>
            <a:off x="4419600" y="4114800"/>
            <a:ext cx="457200" cy="1588"/>
          </a:xfrm>
          <a:prstGeom prst="line">
            <a:avLst/>
          </a:prstGeom>
          <a:noFill/>
          <a:ln w="2844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19" name="Line 51"/>
          <p:cNvSpPr>
            <a:spLocks noChangeShapeType="1"/>
          </p:cNvSpPr>
          <p:nvPr/>
        </p:nvSpPr>
        <p:spPr bwMode="auto">
          <a:xfrm flipV="1">
            <a:off x="4572000" y="1598613"/>
            <a:ext cx="1588" cy="2517775"/>
          </a:xfrm>
          <a:prstGeom prst="line">
            <a:avLst/>
          </a:prstGeom>
          <a:noFill/>
          <a:ln w="2844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0" name="Line 52"/>
          <p:cNvSpPr>
            <a:spLocks noChangeShapeType="1"/>
          </p:cNvSpPr>
          <p:nvPr/>
        </p:nvSpPr>
        <p:spPr bwMode="auto">
          <a:xfrm>
            <a:off x="4419600" y="1600200"/>
            <a:ext cx="457200" cy="1588"/>
          </a:xfrm>
          <a:prstGeom prst="line">
            <a:avLst/>
          </a:prstGeom>
          <a:noFill/>
          <a:ln w="2844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1" name="AutoShape 53"/>
          <p:cNvSpPr>
            <a:spLocks noChangeArrowheads="1"/>
          </p:cNvSpPr>
          <p:nvPr/>
        </p:nvSpPr>
        <p:spPr bwMode="auto">
          <a:xfrm rot="16200000">
            <a:off x="4552950" y="3600450"/>
            <a:ext cx="990600" cy="3429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823037043 w 21600"/>
              <a:gd name="T5" fmla="*/ 43208083 h 21600"/>
              <a:gd name="T6" fmla="*/ 1041735414 w 21600"/>
              <a:gd name="T7" fmla="*/ 86416166 h 21600"/>
              <a:gd name="T8" fmla="*/ 260433831 w 21600"/>
              <a:gd name="T9" fmla="*/ 43208083 h 21600"/>
              <a:gd name="T10" fmla="*/ 1041735414 w 21600"/>
              <a:gd name="T11" fmla="*/ 0 h 21600"/>
              <a:gd name="T12" fmla="*/ 4500 w 21600"/>
              <a:gd name="T13" fmla="*/ 4500 h 21600"/>
              <a:gd name="T14" fmla="*/ 17100 w 21600"/>
              <a:gd name="T15" fmla="*/ 17100 h 21600"/>
            </a:gdLst>
            <a:ahLst/>
            <a:cxnLst>
              <a:cxn ang="0">
                <a:pos x="T4" y="T5"/>
              </a:cxn>
              <a:cxn ang="0">
                <a:pos x="T6" y="T7"/>
              </a:cxn>
              <a:cxn ang="0">
                <a:pos x="T8" y="T9"/>
              </a:cxn>
              <a:cxn ang="0">
                <a:pos x="T10" y="T11"/>
              </a:cxn>
            </a:cxnLst>
            <a:rect l="T12" t="T13" r="T14" b="T15"/>
            <a:pathLst>
              <a:path w="21600" h="21600">
                <a:moveTo>
                  <a:pt x="0" y="0"/>
                </a:moveTo>
                <a:lnTo>
                  <a:pt x="5400" y="21600"/>
                </a:lnTo>
                <a:lnTo>
                  <a:pt x="16200" y="21600"/>
                </a:lnTo>
                <a:lnTo>
                  <a:pt x="21600" y="0"/>
                </a:lnTo>
                <a:lnTo>
                  <a:pt x="0" y="0"/>
                </a:lnTo>
                <a:close/>
              </a:path>
            </a:pathLst>
          </a:cu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Calibri" pitchFamily="34" charset="0"/>
              </a:rPr>
              <a:t>M</a:t>
            </a:r>
          </a:p>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Calibri" pitchFamily="34" charset="0"/>
              </a:rPr>
              <a:t>U</a:t>
            </a:r>
          </a:p>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Calibri" pitchFamily="34" charset="0"/>
              </a:rPr>
              <a:t>X</a:t>
            </a:r>
          </a:p>
        </p:txBody>
      </p:sp>
      <p:sp>
        <p:nvSpPr>
          <p:cNvPr id="32822" name="Line 54"/>
          <p:cNvSpPr>
            <a:spLocks noChangeShapeType="1"/>
          </p:cNvSpPr>
          <p:nvPr/>
        </p:nvSpPr>
        <p:spPr bwMode="auto">
          <a:xfrm>
            <a:off x="5815013" y="3276600"/>
            <a:ext cx="433387"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3" name="Line 55"/>
          <p:cNvSpPr>
            <a:spLocks noChangeShapeType="1"/>
          </p:cNvSpPr>
          <p:nvPr/>
        </p:nvSpPr>
        <p:spPr bwMode="auto">
          <a:xfrm>
            <a:off x="5257800" y="1828800"/>
            <a:ext cx="9906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4" name="Line 56"/>
          <p:cNvSpPr>
            <a:spLocks noChangeShapeType="1"/>
          </p:cNvSpPr>
          <p:nvPr/>
        </p:nvSpPr>
        <p:spPr bwMode="auto">
          <a:xfrm>
            <a:off x="6705600" y="3276600"/>
            <a:ext cx="3048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5" name="Line 57"/>
          <p:cNvSpPr>
            <a:spLocks noChangeShapeType="1"/>
          </p:cNvSpPr>
          <p:nvPr/>
        </p:nvSpPr>
        <p:spPr bwMode="auto">
          <a:xfrm flipV="1">
            <a:off x="6934200" y="2665413"/>
            <a:ext cx="1588" cy="61277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6" name="Line 58"/>
          <p:cNvSpPr>
            <a:spLocks noChangeShapeType="1"/>
          </p:cNvSpPr>
          <p:nvPr/>
        </p:nvSpPr>
        <p:spPr bwMode="auto">
          <a:xfrm>
            <a:off x="6934200" y="2667000"/>
            <a:ext cx="9144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7" name="Line 59"/>
          <p:cNvSpPr>
            <a:spLocks noChangeShapeType="1"/>
          </p:cNvSpPr>
          <p:nvPr/>
        </p:nvSpPr>
        <p:spPr bwMode="auto">
          <a:xfrm>
            <a:off x="7696200" y="3200400"/>
            <a:ext cx="1524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8" name="Line 60"/>
          <p:cNvSpPr>
            <a:spLocks noChangeShapeType="1"/>
          </p:cNvSpPr>
          <p:nvPr/>
        </p:nvSpPr>
        <p:spPr bwMode="auto">
          <a:xfrm>
            <a:off x="8305800" y="3200400"/>
            <a:ext cx="3048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29" name="Line 61"/>
          <p:cNvSpPr>
            <a:spLocks noChangeShapeType="1"/>
          </p:cNvSpPr>
          <p:nvPr/>
        </p:nvSpPr>
        <p:spPr bwMode="auto">
          <a:xfrm>
            <a:off x="8305800" y="2667000"/>
            <a:ext cx="3048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30" name="Line 62"/>
          <p:cNvSpPr>
            <a:spLocks noChangeShapeType="1"/>
          </p:cNvSpPr>
          <p:nvPr/>
        </p:nvSpPr>
        <p:spPr bwMode="auto">
          <a:xfrm>
            <a:off x="4495800" y="3505200"/>
            <a:ext cx="1588" cy="838200"/>
          </a:xfrm>
          <a:prstGeom prst="line">
            <a:avLst/>
          </a:prstGeom>
          <a:noFill/>
          <a:ln w="28440">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31" name="Line 63"/>
          <p:cNvSpPr>
            <a:spLocks noChangeShapeType="1"/>
          </p:cNvSpPr>
          <p:nvPr/>
        </p:nvSpPr>
        <p:spPr bwMode="auto">
          <a:xfrm>
            <a:off x="4419600" y="4343400"/>
            <a:ext cx="1828800" cy="1588"/>
          </a:xfrm>
          <a:prstGeom prst="line">
            <a:avLst/>
          </a:prstGeom>
          <a:noFill/>
          <a:ln w="28440">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32" name="Line 64"/>
          <p:cNvSpPr>
            <a:spLocks noChangeShapeType="1"/>
          </p:cNvSpPr>
          <p:nvPr/>
        </p:nvSpPr>
        <p:spPr bwMode="auto">
          <a:xfrm>
            <a:off x="2286000" y="3733800"/>
            <a:ext cx="457200"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33" name="Line 65"/>
          <p:cNvSpPr>
            <a:spLocks noChangeShapeType="1"/>
          </p:cNvSpPr>
          <p:nvPr/>
        </p:nvSpPr>
        <p:spPr bwMode="auto">
          <a:xfrm>
            <a:off x="6705600" y="1828800"/>
            <a:ext cx="2286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34" name="Line 66"/>
          <p:cNvSpPr>
            <a:spLocks noChangeShapeType="1"/>
          </p:cNvSpPr>
          <p:nvPr/>
        </p:nvSpPr>
        <p:spPr bwMode="auto">
          <a:xfrm flipV="1">
            <a:off x="6934200" y="836613"/>
            <a:ext cx="1588" cy="99377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35" name="Line 67"/>
          <p:cNvSpPr>
            <a:spLocks noChangeShapeType="1"/>
          </p:cNvSpPr>
          <p:nvPr/>
        </p:nvSpPr>
        <p:spPr bwMode="auto">
          <a:xfrm flipH="1">
            <a:off x="717550" y="838200"/>
            <a:ext cx="6218238"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36" name="Text Box 68"/>
          <p:cNvSpPr txBox="1">
            <a:spLocks noChangeArrowheads="1"/>
          </p:cNvSpPr>
          <p:nvPr/>
        </p:nvSpPr>
        <p:spPr bwMode="auto">
          <a:xfrm>
            <a:off x="1144588" y="5883275"/>
            <a:ext cx="529353"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rPr>
              <a:t>IF/</a:t>
            </a:r>
          </a:p>
          <a:p>
            <a:r>
              <a:rPr lang="en-US" b="1" dirty="0">
                <a:latin typeface="Calibri" pitchFamily="34" charset="0"/>
              </a:rPr>
              <a:t>ID</a:t>
            </a:r>
          </a:p>
        </p:txBody>
      </p:sp>
      <p:sp>
        <p:nvSpPr>
          <p:cNvPr id="32837" name="Text Box 69"/>
          <p:cNvSpPr txBox="1">
            <a:spLocks noChangeArrowheads="1"/>
          </p:cNvSpPr>
          <p:nvPr/>
        </p:nvSpPr>
        <p:spPr bwMode="auto">
          <a:xfrm>
            <a:off x="3735388" y="5883275"/>
            <a:ext cx="604837"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rPr>
              <a:t>ID/</a:t>
            </a:r>
          </a:p>
          <a:p>
            <a:r>
              <a:rPr lang="en-US" b="1" dirty="0">
                <a:latin typeface="Calibri" pitchFamily="34" charset="0"/>
              </a:rPr>
              <a:t>EX</a:t>
            </a:r>
          </a:p>
        </p:txBody>
      </p:sp>
      <p:sp>
        <p:nvSpPr>
          <p:cNvPr id="32838" name="Text Box 70"/>
          <p:cNvSpPr txBox="1">
            <a:spLocks noChangeArrowheads="1"/>
          </p:cNvSpPr>
          <p:nvPr/>
        </p:nvSpPr>
        <p:spPr bwMode="auto">
          <a:xfrm>
            <a:off x="6021388" y="5883275"/>
            <a:ext cx="858837"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ctr"/>
            <a:r>
              <a:rPr lang="en-US" b="1" dirty="0">
                <a:latin typeface="Calibri" pitchFamily="34" charset="0"/>
              </a:rPr>
              <a:t>EX/</a:t>
            </a:r>
          </a:p>
          <a:p>
            <a:pPr algn="ctr"/>
            <a:r>
              <a:rPr lang="en-US" b="1" dirty="0" err="1">
                <a:latin typeface="Calibri" pitchFamily="34" charset="0"/>
              </a:rPr>
              <a:t>Mem</a:t>
            </a:r>
            <a:endParaRPr lang="en-US" b="1" dirty="0">
              <a:latin typeface="Calibri" pitchFamily="34" charset="0"/>
            </a:endParaRPr>
          </a:p>
        </p:txBody>
      </p:sp>
      <p:sp>
        <p:nvSpPr>
          <p:cNvPr id="32839" name="Text Box 71"/>
          <p:cNvSpPr txBox="1">
            <a:spLocks noChangeArrowheads="1"/>
          </p:cNvSpPr>
          <p:nvPr/>
        </p:nvSpPr>
        <p:spPr bwMode="auto">
          <a:xfrm>
            <a:off x="7597446" y="5883275"/>
            <a:ext cx="989672" cy="833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ctr"/>
            <a:r>
              <a:rPr lang="en-US" b="1" dirty="0" err="1">
                <a:latin typeface="Calibri" pitchFamily="34" charset="0"/>
              </a:rPr>
              <a:t>Mem</a:t>
            </a:r>
            <a:r>
              <a:rPr lang="en-US" b="1" dirty="0">
                <a:latin typeface="Calibri" pitchFamily="34" charset="0"/>
              </a:rPr>
              <a:t>/</a:t>
            </a:r>
          </a:p>
          <a:p>
            <a:pPr algn="ctr"/>
            <a:r>
              <a:rPr lang="en-US" b="1" dirty="0">
                <a:latin typeface="Calibri" pitchFamily="34" charset="0"/>
              </a:rPr>
              <a:t>WB</a:t>
            </a:r>
          </a:p>
        </p:txBody>
      </p:sp>
      <p:sp>
        <p:nvSpPr>
          <p:cNvPr id="32840" name="Line 72"/>
          <p:cNvSpPr>
            <a:spLocks noChangeShapeType="1"/>
          </p:cNvSpPr>
          <p:nvPr/>
        </p:nvSpPr>
        <p:spPr bwMode="auto">
          <a:xfrm>
            <a:off x="4410075" y="5257800"/>
            <a:ext cx="18288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41" name="Line 73"/>
          <p:cNvSpPr>
            <a:spLocks noChangeShapeType="1"/>
          </p:cNvSpPr>
          <p:nvPr/>
        </p:nvSpPr>
        <p:spPr bwMode="auto">
          <a:xfrm>
            <a:off x="6705600" y="5257800"/>
            <a:ext cx="11430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42" name="AutoShape 74"/>
          <p:cNvSpPr>
            <a:spLocks noChangeArrowheads="1"/>
          </p:cNvSpPr>
          <p:nvPr/>
        </p:nvSpPr>
        <p:spPr bwMode="auto">
          <a:xfrm rot="16200000">
            <a:off x="1562100" y="3184525"/>
            <a:ext cx="533400" cy="1905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284616165 w 21600"/>
              <a:gd name="T5" fmla="*/ 7408792 h 21600"/>
              <a:gd name="T6" fmla="*/ 162637833 w 21600"/>
              <a:gd name="T7" fmla="*/ 14817584 h 21600"/>
              <a:gd name="T8" fmla="*/ 40659452 w 21600"/>
              <a:gd name="T9" fmla="*/ 7408792 h 21600"/>
              <a:gd name="T10" fmla="*/ 162637833 w 21600"/>
              <a:gd name="T11" fmla="*/ 0 h 21600"/>
              <a:gd name="T12" fmla="*/ 4500 w 21600"/>
              <a:gd name="T13" fmla="*/ 4500 h 21600"/>
              <a:gd name="T14" fmla="*/ 17100 w 21600"/>
              <a:gd name="T15" fmla="*/ 17100 h 21600"/>
            </a:gdLst>
            <a:ahLst/>
            <a:cxnLst>
              <a:cxn ang="0">
                <a:pos x="T4" y="T5"/>
              </a:cxn>
              <a:cxn ang="0">
                <a:pos x="T6" y="T7"/>
              </a:cxn>
              <a:cxn ang="0">
                <a:pos x="T8" y="T9"/>
              </a:cxn>
              <a:cxn ang="0">
                <a:pos x="T10" y="T11"/>
              </a:cxn>
            </a:cxnLst>
            <a:rect l="T12" t="T13" r="T14" b="T15"/>
            <a:pathLst>
              <a:path w="21600" h="21600">
                <a:moveTo>
                  <a:pt x="0" y="0"/>
                </a:moveTo>
                <a:lnTo>
                  <a:pt x="5400" y="21600"/>
                </a:lnTo>
                <a:lnTo>
                  <a:pt x="16200" y="21600"/>
                </a:lnTo>
                <a:lnTo>
                  <a:pt x="21600" y="0"/>
                </a:lnTo>
                <a:lnTo>
                  <a:pt x="0" y="0"/>
                </a:lnTo>
                <a:close/>
              </a:path>
            </a:pathLst>
          </a:cu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nchor="ctr"/>
          <a:lstStyle/>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dirty="0">
                <a:solidFill>
                  <a:srgbClr val="000000"/>
                </a:solidFill>
                <a:latin typeface="Calibri" pitchFamily="34" charset="0"/>
              </a:rPr>
              <a:t>M</a:t>
            </a:r>
          </a:p>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dirty="0">
                <a:solidFill>
                  <a:srgbClr val="000000"/>
                </a:solidFill>
                <a:latin typeface="Calibri" pitchFamily="34" charset="0"/>
              </a:rPr>
              <a:t>U</a:t>
            </a:r>
          </a:p>
          <a:p>
            <a:pPr algn="ctr" rt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dirty="0">
                <a:solidFill>
                  <a:srgbClr val="000000"/>
                </a:solidFill>
                <a:latin typeface="Calibri" pitchFamily="34" charset="0"/>
              </a:rPr>
              <a:t>X</a:t>
            </a:r>
          </a:p>
        </p:txBody>
      </p:sp>
      <p:sp>
        <p:nvSpPr>
          <p:cNvPr id="32843" name="Line 75"/>
          <p:cNvSpPr>
            <a:spLocks noChangeShapeType="1"/>
          </p:cNvSpPr>
          <p:nvPr/>
        </p:nvSpPr>
        <p:spPr bwMode="auto">
          <a:xfrm>
            <a:off x="1676400" y="5257800"/>
            <a:ext cx="22860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44" name="Rectangle 76"/>
          <p:cNvSpPr>
            <a:spLocks noChangeArrowheads="1"/>
          </p:cNvSpPr>
          <p:nvPr/>
        </p:nvSpPr>
        <p:spPr bwMode="auto">
          <a:xfrm>
            <a:off x="3962400" y="51054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add</a:t>
            </a:r>
          </a:p>
        </p:txBody>
      </p:sp>
      <p:sp>
        <p:nvSpPr>
          <p:cNvPr id="32845" name="Rectangle 77"/>
          <p:cNvSpPr>
            <a:spLocks noChangeArrowheads="1"/>
          </p:cNvSpPr>
          <p:nvPr/>
        </p:nvSpPr>
        <p:spPr bwMode="auto">
          <a:xfrm>
            <a:off x="3962400" y="39624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000000"/>
                </a:solidFill>
                <a:latin typeface="Calibri" pitchFamily="34" charset="0"/>
              </a:rPr>
              <a:t> </a:t>
            </a:r>
            <a:r>
              <a:rPr lang="en-US" sz="1400" b="1" dirty="0">
                <a:solidFill>
                  <a:srgbClr val="000000"/>
                </a:solidFill>
                <a:latin typeface="Calibri" pitchFamily="34" charset="0"/>
              </a:rPr>
              <a:t> </a:t>
            </a:r>
          </a:p>
        </p:txBody>
      </p:sp>
      <p:sp>
        <p:nvSpPr>
          <p:cNvPr id="32846" name="Rectangle 78"/>
          <p:cNvSpPr>
            <a:spLocks noChangeArrowheads="1"/>
          </p:cNvSpPr>
          <p:nvPr/>
        </p:nvSpPr>
        <p:spPr bwMode="auto">
          <a:xfrm>
            <a:off x="3962400" y="33528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11</a:t>
            </a:r>
          </a:p>
        </p:txBody>
      </p:sp>
      <p:sp>
        <p:nvSpPr>
          <p:cNvPr id="32847" name="Rectangle 79"/>
          <p:cNvSpPr>
            <a:spLocks noChangeArrowheads="1"/>
          </p:cNvSpPr>
          <p:nvPr/>
        </p:nvSpPr>
        <p:spPr bwMode="auto">
          <a:xfrm>
            <a:off x="3962400" y="27432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7</a:t>
            </a:r>
          </a:p>
        </p:txBody>
      </p:sp>
      <p:sp>
        <p:nvSpPr>
          <p:cNvPr id="32848" name="Rectangle 80"/>
          <p:cNvSpPr>
            <a:spLocks noChangeArrowheads="1"/>
          </p:cNvSpPr>
          <p:nvPr/>
        </p:nvSpPr>
        <p:spPr bwMode="auto">
          <a:xfrm>
            <a:off x="3962400" y="19050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endParaRPr>
          </a:p>
        </p:txBody>
      </p:sp>
      <p:sp>
        <p:nvSpPr>
          <p:cNvPr id="32849" name="Rectangle 81"/>
          <p:cNvSpPr>
            <a:spLocks noChangeArrowheads="1"/>
          </p:cNvSpPr>
          <p:nvPr/>
        </p:nvSpPr>
        <p:spPr bwMode="auto">
          <a:xfrm>
            <a:off x="1143000" y="19050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a:solidFill>
                  <a:srgbClr val="000000"/>
                </a:solidFill>
                <a:latin typeface="Calibri" pitchFamily="34" charset="0"/>
              </a:rPr>
              <a:t> </a:t>
            </a:r>
          </a:p>
        </p:txBody>
      </p:sp>
      <p:sp>
        <p:nvSpPr>
          <p:cNvPr id="32850" name="Rectangle 82"/>
          <p:cNvSpPr>
            <a:spLocks noChangeArrowheads="1"/>
          </p:cNvSpPr>
          <p:nvPr/>
        </p:nvSpPr>
        <p:spPr bwMode="auto">
          <a:xfrm>
            <a:off x="6248400" y="16764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000000"/>
                </a:solidFill>
                <a:latin typeface="Calibri" pitchFamily="34" charset="0"/>
              </a:rPr>
              <a:t> </a:t>
            </a:r>
          </a:p>
        </p:txBody>
      </p:sp>
      <p:sp>
        <p:nvSpPr>
          <p:cNvPr id="32851" name="Rectangle 83"/>
          <p:cNvSpPr>
            <a:spLocks noChangeArrowheads="1"/>
          </p:cNvSpPr>
          <p:nvPr/>
        </p:nvSpPr>
        <p:spPr bwMode="auto">
          <a:xfrm>
            <a:off x="6248400" y="30480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21</a:t>
            </a:r>
          </a:p>
        </p:txBody>
      </p:sp>
      <p:sp>
        <p:nvSpPr>
          <p:cNvPr id="32852" name="Rectangle 84"/>
          <p:cNvSpPr>
            <a:spLocks noChangeArrowheads="1"/>
          </p:cNvSpPr>
          <p:nvPr/>
        </p:nvSpPr>
        <p:spPr bwMode="auto">
          <a:xfrm>
            <a:off x="6248400" y="51054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err="1">
                <a:solidFill>
                  <a:srgbClr val="000000"/>
                </a:solidFill>
                <a:latin typeface="Calibri" pitchFamily="34" charset="0"/>
              </a:rPr>
              <a:t>lw</a:t>
            </a:r>
            <a:r>
              <a:rPr lang="en-US" sz="1600" b="1" dirty="0">
                <a:solidFill>
                  <a:srgbClr val="000000"/>
                </a:solidFill>
                <a:latin typeface="Calibri" pitchFamily="34" charset="0"/>
              </a:rPr>
              <a:t> </a:t>
            </a:r>
          </a:p>
        </p:txBody>
      </p:sp>
      <p:sp>
        <p:nvSpPr>
          <p:cNvPr id="32853" name="Rectangle 85"/>
          <p:cNvSpPr>
            <a:spLocks noChangeArrowheads="1"/>
          </p:cNvSpPr>
          <p:nvPr/>
        </p:nvSpPr>
        <p:spPr bwMode="auto">
          <a:xfrm>
            <a:off x="6248400" y="41910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a:t>
            </a:r>
          </a:p>
        </p:txBody>
      </p:sp>
      <p:sp>
        <p:nvSpPr>
          <p:cNvPr id="32854" name="Rectangle 86"/>
          <p:cNvSpPr>
            <a:spLocks noChangeArrowheads="1"/>
          </p:cNvSpPr>
          <p:nvPr/>
        </p:nvSpPr>
        <p:spPr bwMode="auto">
          <a:xfrm>
            <a:off x="7848600" y="51054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a:t>
            </a:r>
            <a:r>
              <a:rPr lang="en-US" sz="1600" b="1" dirty="0" err="1">
                <a:solidFill>
                  <a:srgbClr val="000000"/>
                </a:solidFill>
                <a:latin typeface="Calibri" pitchFamily="34" charset="0"/>
              </a:rPr>
              <a:t>nand</a:t>
            </a:r>
            <a:endParaRPr lang="en-US" sz="1600" b="1" dirty="0">
              <a:solidFill>
                <a:srgbClr val="000000"/>
              </a:solidFill>
              <a:latin typeface="Calibri" pitchFamily="34" charset="0"/>
            </a:endParaRPr>
          </a:p>
        </p:txBody>
      </p:sp>
      <p:sp>
        <p:nvSpPr>
          <p:cNvPr id="32855" name="Rectangle 87"/>
          <p:cNvSpPr>
            <a:spLocks noChangeArrowheads="1"/>
          </p:cNvSpPr>
          <p:nvPr/>
        </p:nvSpPr>
        <p:spPr bwMode="auto">
          <a:xfrm>
            <a:off x="7848600" y="25146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000000"/>
                </a:solidFill>
                <a:latin typeface="Calibri" pitchFamily="34" charset="0"/>
              </a:rPr>
              <a:t> </a:t>
            </a:r>
          </a:p>
        </p:txBody>
      </p:sp>
      <p:sp>
        <p:nvSpPr>
          <p:cNvPr id="32856" name="Rectangle 88"/>
          <p:cNvSpPr>
            <a:spLocks noChangeArrowheads="1"/>
          </p:cNvSpPr>
          <p:nvPr/>
        </p:nvSpPr>
        <p:spPr bwMode="auto">
          <a:xfrm>
            <a:off x="7848600" y="30480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000000"/>
                </a:solidFill>
                <a:latin typeface="Calibri" pitchFamily="34" charset="0"/>
              </a:rPr>
              <a:t> 75</a:t>
            </a:r>
          </a:p>
        </p:txBody>
      </p:sp>
      <p:sp>
        <p:nvSpPr>
          <p:cNvPr id="32857" name="Line 89"/>
          <p:cNvSpPr>
            <a:spLocks noChangeShapeType="1"/>
          </p:cNvSpPr>
          <p:nvPr/>
        </p:nvSpPr>
        <p:spPr bwMode="auto">
          <a:xfrm>
            <a:off x="8939213" y="2895600"/>
            <a:ext cx="128587" cy="1588"/>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58" name="Line 90"/>
          <p:cNvSpPr>
            <a:spLocks noChangeShapeType="1"/>
          </p:cNvSpPr>
          <p:nvPr/>
        </p:nvSpPr>
        <p:spPr bwMode="auto">
          <a:xfrm>
            <a:off x="9067800" y="2895600"/>
            <a:ext cx="1588" cy="2057400"/>
          </a:xfrm>
          <a:prstGeom prst="line">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59" name="Rectangle 91"/>
          <p:cNvSpPr>
            <a:spLocks noChangeArrowheads="1"/>
          </p:cNvSpPr>
          <p:nvPr/>
        </p:nvSpPr>
        <p:spPr bwMode="auto">
          <a:xfrm>
            <a:off x="6248400" y="2286000"/>
            <a:ext cx="457200" cy="3810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a:t>
            </a:r>
          </a:p>
        </p:txBody>
      </p:sp>
      <p:sp>
        <p:nvSpPr>
          <p:cNvPr id="32860" name="Rectangle 92"/>
          <p:cNvSpPr>
            <a:spLocks noChangeArrowheads="1"/>
          </p:cNvSpPr>
          <p:nvPr/>
        </p:nvSpPr>
        <p:spPr bwMode="auto">
          <a:xfrm rot="5400000">
            <a:off x="611188" y="2895600"/>
            <a:ext cx="1524000" cy="4572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err="1">
                <a:solidFill>
                  <a:srgbClr val="000000"/>
                </a:solidFill>
                <a:latin typeface="Calibri" pitchFamily="34" charset="0"/>
              </a:rPr>
              <a:t>nand</a:t>
            </a:r>
            <a:r>
              <a:rPr lang="en-US" sz="1600" b="1" dirty="0">
                <a:solidFill>
                  <a:srgbClr val="000000"/>
                </a:solidFill>
                <a:latin typeface="Calibri" pitchFamily="34" charset="0"/>
              </a:rPr>
              <a:t> 1  2  5</a:t>
            </a:r>
          </a:p>
        </p:txBody>
      </p:sp>
      <p:sp>
        <p:nvSpPr>
          <p:cNvPr id="32861" name="Rectangle 93"/>
          <p:cNvSpPr>
            <a:spLocks noChangeArrowheads="1"/>
          </p:cNvSpPr>
          <p:nvPr/>
        </p:nvSpPr>
        <p:spPr bwMode="auto">
          <a:xfrm>
            <a:off x="3200400" y="2667000"/>
            <a:ext cx="3048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7</a:t>
            </a:r>
          </a:p>
        </p:txBody>
      </p:sp>
      <p:sp>
        <p:nvSpPr>
          <p:cNvPr id="32862" name="Rectangle 94"/>
          <p:cNvSpPr>
            <a:spLocks noChangeArrowheads="1"/>
          </p:cNvSpPr>
          <p:nvPr/>
        </p:nvSpPr>
        <p:spPr bwMode="auto">
          <a:xfrm>
            <a:off x="3200400" y="2895600"/>
            <a:ext cx="3048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10</a:t>
            </a:r>
          </a:p>
        </p:txBody>
      </p:sp>
      <p:sp>
        <p:nvSpPr>
          <p:cNvPr id="32863" name="Rectangle 95"/>
          <p:cNvSpPr>
            <a:spLocks noChangeArrowheads="1"/>
          </p:cNvSpPr>
          <p:nvPr/>
        </p:nvSpPr>
        <p:spPr bwMode="auto">
          <a:xfrm>
            <a:off x="3200400" y="3124200"/>
            <a:ext cx="3048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11</a:t>
            </a:r>
          </a:p>
        </p:txBody>
      </p:sp>
      <p:sp>
        <p:nvSpPr>
          <p:cNvPr id="32864" name="Rectangle 96"/>
          <p:cNvSpPr>
            <a:spLocks noChangeArrowheads="1"/>
          </p:cNvSpPr>
          <p:nvPr/>
        </p:nvSpPr>
        <p:spPr bwMode="auto">
          <a:xfrm>
            <a:off x="3200400" y="3352800"/>
            <a:ext cx="3048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a:t>
            </a:r>
          </a:p>
        </p:txBody>
      </p:sp>
      <p:sp>
        <p:nvSpPr>
          <p:cNvPr id="32865" name="Rectangle 97"/>
          <p:cNvSpPr>
            <a:spLocks noChangeArrowheads="1"/>
          </p:cNvSpPr>
          <p:nvPr/>
        </p:nvSpPr>
        <p:spPr bwMode="auto">
          <a:xfrm>
            <a:off x="3200400" y="2438400"/>
            <a:ext cx="3048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14</a:t>
            </a:r>
          </a:p>
        </p:txBody>
      </p:sp>
      <p:sp>
        <p:nvSpPr>
          <p:cNvPr id="32866" name="Rectangle 98"/>
          <p:cNvSpPr>
            <a:spLocks noChangeArrowheads="1"/>
          </p:cNvSpPr>
          <p:nvPr/>
        </p:nvSpPr>
        <p:spPr bwMode="auto">
          <a:xfrm>
            <a:off x="3200400" y="3581400"/>
            <a:ext cx="3048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a:t>
            </a:r>
          </a:p>
        </p:txBody>
      </p:sp>
      <p:sp>
        <p:nvSpPr>
          <p:cNvPr id="32867" name="Rectangle 99"/>
          <p:cNvSpPr>
            <a:spLocks noChangeArrowheads="1"/>
          </p:cNvSpPr>
          <p:nvPr/>
        </p:nvSpPr>
        <p:spPr bwMode="auto">
          <a:xfrm>
            <a:off x="3200400" y="2209800"/>
            <a:ext cx="304800" cy="228600"/>
          </a:xfrm>
          <a:prstGeom prst="rect">
            <a:avLst/>
          </a:prstGeom>
          <a:solidFill>
            <a:srgbClr val="DDDDDD"/>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0</a:t>
            </a:r>
          </a:p>
        </p:txBody>
      </p:sp>
      <p:sp>
        <p:nvSpPr>
          <p:cNvPr id="32868" name="Rectangle 100"/>
          <p:cNvSpPr>
            <a:spLocks noChangeArrowheads="1"/>
          </p:cNvSpPr>
          <p:nvPr/>
        </p:nvSpPr>
        <p:spPr bwMode="auto">
          <a:xfrm>
            <a:off x="3200400" y="3810000"/>
            <a:ext cx="3048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pitchFamily="34" charset="0"/>
              </a:rPr>
              <a:t> </a:t>
            </a:r>
          </a:p>
        </p:txBody>
      </p:sp>
      <p:sp>
        <p:nvSpPr>
          <p:cNvPr id="32869" name="Rectangle 101"/>
          <p:cNvSpPr>
            <a:spLocks noChangeArrowheads="1"/>
          </p:cNvSpPr>
          <p:nvPr/>
        </p:nvSpPr>
        <p:spPr bwMode="auto">
          <a:xfrm>
            <a:off x="2957513" y="267652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000000"/>
                </a:solidFill>
                <a:latin typeface="Calibri" pitchFamily="34" charset="0"/>
              </a:rPr>
              <a:t>R2</a:t>
            </a:r>
          </a:p>
        </p:txBody>
      </p:sp>
      <p:sp>
        <p:nvSpPr>
          <p:cNvPr id="32870" name="Rectangle 102"/>
          <p:cNvSpPr>
            <a:spLocks noChangeArrowheads="1"/>
          </p:cNvSpPr>
          <p:nvPr/>
        </p:nvSpPr>
        <p:spPr bwMode="auto">
          <a:xfrm>
            <a:off x="2957513" y="290512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000000"/>
                </a:solidFill>
                <a:latin typeface="Calibri" pitchFamily="34" charset="0"/>
              </a:rPr>
              <a:t>R3</a:t>
            </a:r>
          </a:p>
        </p:txBody>
      </p:sp>
      <p:sp>
        <p:nvSpPr>
          <p:cNvPr id="32871" name="Rectangle 103"/>
          <p:cNvSpPr>
            <a:spLocks noChangeArrowheads="1"/>
          </p:cNvSpPr>
          <p:nvPr/>
        </p:nvSpPr>
        <p:spPr bwMode="auto">
          <a:xfrm>
            <a:off x="2957513" y="313372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000000"/>
                </a:solidFill>
                <a:latin typeface="Calibri" pitchFamily="34" charset="0"/>
              </a:rPr>
              <a:t>R4</a:t>
            </a:r>
          </a:p>
        </p:txBody>
      </p:sp>
      <p:sp>
        <p:nvSpPr>
          <p:cNvPr id="32872" name="Rectangle 104"/>
          <p:cNvSpPr>
            <a:spLocks noChangeArrowheads="1"/>
          </p:cNvSpPr>
          <p:nvPr/>
        </p:nvSpPr>
        <p:spPr bwMode="auto">
          <a:xfrm>
            <a:off x="2957513" y="336232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000000"/>
                </a:solidFill>
                <a:latin typeface="Calibri" pitchFamily="34" charset="0"/>
              </a:rPr>
              <a:t>R5</a:t>
            </a:r>
          </a:p>
        </p:txBody>
      </p:sp>
      <p:sp>
        <p:nvSpPr>
          <p:cNvPr id="32873" name="Rectangle 105"/>
          <p:cNvSpPr>
            <a:spLocks noChangeArrowheads="1"/>
          </p:cNvSpPr>
          <p:nvPr/>
        </p:nvSpPr>
        <p:spPr bwMode="auto">
          <a:xfrm>
            <a:off x="2957513" y="244792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000000"/>
                </a:solidFill>
                <a:latin typeface="Calibri" pitchFamily="34" charset="0"/>
              </a:rPr>
              <a:t>R1</a:t>
            </a:r>
          </a:p>
        </p:txBody>
      </p:sp>
      <p:sp>
        <p:nvSpPr>
          <p:cNvPr id="32874" name="Rectangle 106"/>
          <p:cNvSpPr>
            <a:spLocks noChangeArrowheads="1"/>
          </p:cNvSpPr>
          <p:nvPr/>
        </p:nvSpPr>
        <p:spPr bwMode="auto">
          <a:xfrm>
            <a:off x="2957513" y="359092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000000"/>
                </a:solidFill>
                <a:latin typeface="Calibri" pitchFamily="34" charset="0"/>
              </a:rPr>
              <a:t>R6</a:t>
            </a:r>
          </a:p>
        </p:txBody>
      </p:sp>
      <p:sp>
        <p:nvSpPr>
          <p:cNvPr id="32875" name="Rectangle 107"/>
          <p:cNvSpPr>
            <a:spLocks noChangeArrowheads="1"/>
          </p:cNvSpPr>
          <p:nvPr/>
        </p:nvSpPr>
        <p:spPr bwMode="auto">
          <a:xfrm>
            <a:off x="2957513" y="221932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000000"/>
                </a:solidFill>
                <a:latin typeface="Calibri" pitchFamily="34" charset="0"/>
              </a:rPr>
              <a:t>R0</a:t>
            </a:r>
          </a:p>
        </p:txBody>
      </p:sp>
      <p:sp>
        <p:nvSpPr>
          <p:cNvPr id="32876" name="Rectangle 108"/>
          <p:cNvSpPr>
            <a:spLocks noChangeArrowheads="1"/>
          </p:cNvSpPr>
          <p:nvPr/>
        </p:nvSpPr>
        <p:spPr bwMode="auto">
          <a:xfrm>
            <a:off x="2957513" y="381952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000000"/>
                </a:solidFill>
                <a:latin typeface="Calibri" pitchFamily="34" charset="0"/>
              </a:rPr>
              <a:t>R7</a:t>
            </a:r>
          </a:p>
        </p:txBody>
      </p:sp>
      <p:sp>
        <p:nvSpPr>
          <p:cNvPr id="32877" name="Text Box 109"/>
          <p:cNvSpPr txBox="1">
            <a:spLocks noChangeArrowheads="1"/>
          </p:cNvSpPr>
          <p:nvPr/>
        </p:nvSpPr>
        <p:spPr bwMode="auto">
          <a:xfrm>
            <a:off x="2232025" y="2509838"/>
            <a:ext cx="478186"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1200" b="1" dirty="0" err="1">
                <a:latin typeface="Calibri" pitchFamily="34" charset="0"/>
              </a:rPr>
              <a:t>regA</a:t>
            </a:r>
            <a:endParaRPr lang="en-US" sz="1200" b="1" dirty="0">
              <a:latin typeface="Calibri" pitchFamily="34" charset="0"/>
            </a:endParaRPr>
          </a:p>
        </p:txBody>
      </p:sp>
      <p:sp>
        <p:nvSpPr>
          <p:cNvPr id="32878" name="Text Box 110"/>
          <p:cNvSpPr txBox="1">
            <a:spLocks noChangeArrowheads="1"/>
          </p:cNvSpPr>
          <p:nvPr/>
        </p:nvSpPr>
        <p:spPr bwMode="auto">
          <a:xfrm>
            <a:off x="2235200" y="2733675"/>
            <a:ext cx="471774"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1200" b="1" dirty="0" err="1">
                <a:latin typeface="Calibri" pitchFamily="34" charset="0"/>
              </a:rPr>
              <a:t>regB</a:t>
            </a:r>
            <a:endParaRPr lang="en-US" sz="1200" b="1" dirty="0">
              <a:latin typeface="Calibri" pitchFamily="34" charset="0"/>
            </a:endParaRPr>
          </a:p>
        </p:txBody>
      </p:sp>
      <p:sp>
        <p:nvSpPr>
          <p:cNvPr id="32879" name="Rectangle 111"/>
          <p:cNvSpPr>
            <a:spLocks noChangeArrowheads="1"/>
          </p:cNvSpPr>
          <p:nvPr/>
        </p:nvSpPr>
        <p:spPr bwMode="auto">
          <a:xfrm>
            <a:off x="1981200" y="3162300"/>
            <a:ext cx="2286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 </a:t>
            </a:r>
          </a:p>
        </p:txBody>
      </p:sp>
      <p:sp>
        <p:nvSpPr>
          <p:cNvPr id="32880" name="Rectangle 112"/>
          <p:cNvSpPr>
            <a:spLocks noChangeArrowheads="1"/>
          </p:cNvSpPr>
          <p:nvPr/>
        </p:nvSpPr>
        <p:spPr bwMode="auto">
          <a:xfrm>
            <a:off x="2209800" y="3162300"/>
            <a:ext cx="2286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4</a:t>
            </a:r>
          </a:p>
        </p:txBody>
      </p:sp>
      <p:sp>
        <p:nvSpPr>
          <p:cNvPr id="32881" name="Rectangle 113"/>
          <p:cNvSpPr>
            <a:spLocks noChangeArrowheads="1"/>
          </p:cNvSpPr>
          <p:nvPr/>
        </p:nvSpPr>
        <p:spPr bwMode="auto">
          <a:xfrm>
            <a:off x="2438400" y="3162300"/>
            <a:ext cx="228600" cy="228600"/>
          </a:xfrm>
          <a:prstGeom prst="rect">
            <a:avLst/>
          </a:prstGeom>
          <a:solidFill>
            <a:srgbClr val="FF7C8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rPr>
              <a:t>5</a:t>
            </a:r>
          </a:p>
        </p:txBody>
      </p:sp>
      <p:sp>
        <p:nvSpPr>
          <p:cNvPr id="32882" name="Line 114"/>
          <p:cNvSpPr>
            <a:spLocks noChangeShapeType="1"/>
          </p:cNvSpPr>
          <p:nvPr/>
        </p:nvSpPr>
        <p:spPr bwMode="auto">
          <a:xfrm>
            <a:off x="2667000" y="3276600"/>
            <a:ext cx="76200"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83" name="Line 115"/>
          <p:cNvSpPr>
            <a:spLocks noChangeShapeType="1"/>
          </p:cNvSpPr>
          <p:nvPr/>
        </p:nvSpPr>
        <p:spPr bwMode="auto">
          <a:xfrm flipH="1">
            <a:off x="2284413" y="4953000"/>
            <a:ext cx="6784975" cy="1588"/>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84" name="Line 116"/>
          <p:cNvSpPr>
            <a:spLocks noChangeShapeType="1"/>
          </p:cNvSpPr>
          <p:nvPr/>
        </p:nvSpPr>
        <p:spPr bwMode="auto">
          <a:xfrm flipV="1">
            <a:off x="2286000" y="3732213"/>
            <a:ext cx="1588" cy="122237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85" name="Text Box 117"/>
          <p:cNvSpPr txBox="1">
            <a:spLocks noChangeArrowheads="1"/>
          </p:cNvSpPr>
          <p:nvPr/>
        </p:nvSpPr>
        <p:spPr bwMode="auto">
          <a:xfrm>
            <a:off x="2211388" y="3505200"/>
            <a:ext cx="46581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1200" b="1" dirty="0">
                <a:latin typeface="Calibri" pitchFamily="34" charset="0"/>
              </a:rPr>
              <a:t>data</a:t>
            </a:r>
          </a:p>
        </p:txBody>
      </p:sp>
      <p:sp>
        <p:nvSpPr>
          <p:cNvPr id="32886" name="Text Box 118"/>
          <p:cNvSpPr txBox="1">
            <a:spLocks noChangeArrowheads="1"/>
          </p:cNvSpPr>
          <p:nvPr/>
        </p:nvSpPr>
        <p:spPr bwMode="auto">
          <a:xfrm>
            <a:off x="1906588" y="3048000"/>
            <a:ext cx="33725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rPr>
              <a:t>3</a:t>
            </a:r>
          </a:p>
        </p:txBody>
      </p:sp>
      <p:sp>
        <p:nvSpPr>
          <p:cNvPr id="32887" name="Text Box 119"/>
          <p:cNvSpPr txBox="1">
            <a:spLocks noChangeArrowheads="1"/>
          </p:cNvSpPr>
          <p:nvPr/>
        </p:nvSpPr>
        <p:spPr bwMode="auto">
          <a:xfrm>
            <a:off x="703263" y="0"/>
            <a:ext cx="4604251"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3200" b="1" dirty="0">
                <a:latin typeface="Calibri" pitchFamily="34" charset="0"/>
              </a:rPr>
              <a:t>LC2K Pipeline with Caches</a:t>
            </a:r>
          </a:p>
        </p:txBody>
      </p:sp>
      <p:grpSp>
        <p:nvGrpSpPr>
          <p:cNvPr id="32888" name="Group 120"/>
          <p:cNvGrpSpPr>
            <a:grpSpLocks/>
          </p:cNvGrpSpPr>
          <p:nvPr/>
        </p:nvGrpSpPr>
        <p:grpSpPr bwMode="auto">
          <a:xfrm>
            <a:off x="7085012" y="4495800"/>
            <a:ext cx="560388" cy="2217738"/>
            <a:chOff x="4463" y="2832"/>
            <a:chExt cx="353" cy="1397"/>
          </a:xfrm>
        </p:grpSpPr>
        <p:sp>
          <p:nvSpPr>
            <p:cNvPr id="32889" name="Line 121"/>
            <p:cNvSpPr>
              <a:spLocks noChangeShapeType="1"/>
            </p:cNvSpPr>
            <p:nvPr/>
          </p:nvSpPr>
          <p:spPr bwMode="auto">
            <a:xfrm>
              <a:off x="4608" y="2832"/>
              <a:ext cx="0" cy="1055"/>
            </a:xfrm>
            <a:prstGeom prst="line">
              <a:avLst/>
            </a:prstGeom>
            <a:noFill/>
            <a:ln w="5724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90" name="Text Box 122"/>
            <p:cNvSpPr txBox="1">
              <a:spLocks noChangeArrowheads="1"/>
            </p:cNvSpPr>
            <p:nvPr/>
          </p:nvSpPr>
          <p:spPr bwMode="auto">
            <a:xfrm>
              <a:off x="4463" y="3898"/>
              <a:ext cx="353"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ctr"/>
              <a:r>
                <a:rPr lang="en-US" sz="1400" b="1" dirty="0">
                  <a:latin typeface="Calibri" pitchFamily="34" charset="0"/>
                </a:rPr>
                <a:t>To</a:t>
              </a:r>
            </a:p>
            <a:p>
              <a:pPr algn="ctr"/>
              <a:r>
                <a:rPr lang="en-US" sz="1400" b="1" dirty="0" err="1">
                  <a:latin typeface="Calibri" pitchFamily="34" charset="0"/>
                </a:rPr>
                <a:t>mem</a:t>
              </a:r>
              <a:endParaRPr lang="en-US" sz="1400" b="1" dirty="0">
                <a:latin typeface="Calibri" pitchFamily="34" charset="0"/>
              </a:endParaRPr>
            </a:p>
          </p:txBody>
        </p:sp>
      </p:grpSp>
      <p:grpSp>
        <p:nvGrpSpPr>
          <p:cNvPr id="32891" name="Group 123"/>
          <p:cNvGrpSpPr>
            <a:grpSpLocks/>
          </p:cNvGrpSpPr>
          <p:nvPr/>
        </p:nvGrpSpPr>
        <p:grpSpPr bwMode="auto">
          <a:xfrm>
            <a:off x="608012" y="3657600"/>
            <a:ext cx="560388" cy="3055938"/>
            <a:chOff x="383" y="2304"/>
            <a:chExt cx="353" cy="1925"/>
          </a:xfrm>
        </p:grpSpPr>
        <p:sp>
          <p:nvSpPr>
            <p:cNvPr id="32892" name="Line 124"/>
            <p:cNvSpPr>
              <a:spLocks noChangeShapeType="1"/>
            </p:cNvSpPr>
            <p:nvPr/>
          </p:nvSpPr>
          <p:spPr bwMode="auto">
            <a:xfrm>
              <a:off x="528" y="2304"/>
              <a:ext cx="0" cy="1583"/>
            </a:xfrm>
            <a:prstGeom prst="line">
              <a:avLst/>
            </a:prstGeom>
            <a:noFill/>
            <a:ln w="5724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endParaRPr>
            </a:p>
          </p:txBody>
        </p:sp>
        <p:sp>
          <p:nvSpPr>
            <p:cNvPr id="32893" name="Text Box 125"/>
            <p:cNvSpPr txBox="1">
              <a:spLocks noChangeArrowheads="1"/>
            </p:cNvSpPr>
            <p:nvPr/>
          </p:nvSpPr>
          <p:spPr bwMode="auto">
            <a:xfrm>
              <a:off x="383" y="3898"/>
              <a:ext cx="353"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ctr"/>
              <a:r>
                <a:rPr lang="en-US" sz="1400" b="1" dirty="0">
                  <a:latin typeface="Calibri" pitchFamily="34" charset="0"/>
                </a:rPr>
                <a:t>To</a:t>
              </a:r>
            </a:p>
            <a:p>
              <a:pPr algn="ctr"/>
              <a:r>
                <a:rPr lang="en-US" sz="1400" b="1" dirty="0" err="1">
                  <a:latin typeface="Calibri" pitchFamily="34" charset="0"/>
                </a:rPr>
                <a:t>mem</a:t>
              </a:r>
              <a:endParaRPr lang="en-US" sz="1400" b="1" dirty="0">
                <a:latin typeface="Calibri" pitchFamily="34" charset="0"/>
              </a:endParaRPr>
            </a:p>
          </p:txBody>
        </p:sp>
      </p:grpSp>
      <p:sp>
        <p:nvSpPr>
          <p:cNvPr id="32894" name="Text Box 126"/>
          <p:cNvSpPr txBox="1">
            <a:spLocks noChangeArrowheads="1"/>
          </p:cNvSpPr>
          <p:nvPr/>
        </p:nvSpPr>
        <p:spPr bwMode="auto">
          <a:xfrm>
            <a:off x="7010400" y="6245225"/>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r"/>
            <a:fld id="{02373519-C21F-425F-8902-62A5E45391F8}" type="slidenum">
              <a:rPr lang="en-US" sz="1200">
                <a:latin typeface="Verdana" pitchFamily="32" charset="0"/>
              </a:rPr>
              <a:pPr algn="r"/>
              <a:t>50</a:t>
            </a:fld>
            <a:endParaRPr lang="en-US" sz="1200" dirty="0">
              <a:latin typeface="Verdana" pitchFamily="32" charset="0"/>
            </a:endParaRPr>
          </a:p>
        </p:txBody>
      </p:sp>
    </p:spTree>
    <p:extLst>
      <p:ext uri="{BB962C8B-B14F-4D97-AF65-F5344CB8AC3E}">
        <p14:creationId xmlns:p14="http://schemas.microsoft.com/office/powerpoint/2010/main" val="21598706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Direct-mapped caches</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51</a:t>
            </a:fld>
            <a:endParaRPr lang="en-US" dirty="0">
              <a:solidFill>
                <a:srgbClr val="000000"/>
              </a:solidFill>
              <a:cs typeface="Arial"/>
            </a:endParaRPr>
          </a:p>
        </p:txBody>
      </p:sp>
      <p:sp>
        <p:nvSpPr>
          <p:cNvPr id="6" name="Rectangle 2"/>
          <p:cNvSpPr>
            <a:spLocks noChangeArrowheads="1"/>
          </p:cNvSpPr>
          <p:nvPr/>
        </p:nvSpPr>
        <p:spPr bwMode="auto">
          <a:xfrm>
            <a:off x="7010400" y="1612900"/>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29</a:t>
            </a:r>
          </a:p>
        </p:txBody>
      </p:sp>
      <p:sp>
        <p:nvSpPr>
          <p:cNvPr id="7" name="Rectangle 3"/>
          <p:cNvSpPr>
            <a:spLocks noChangeArrowheads="1"/>
          </p:cNvSpPr>
          <p:nvPr/>
        </p:nvSpPr>
        <p:spPr bwMode="auto">
          <a:xfrm>
            <a:off x="7010400" y="2222500"/>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123</a:t>
            </a:r>
          </a:p>
        </p:txBody>
      </p:sp>
      <p:sp>
        <p:nvSpPr>
          <p:cNvPr id="8" name="Rectangle 4"/>
          <p:cNvSpPr>
            <a:spLocks noChangeArrowheads="1"/>
          </p:cNvSpPr>
          <p:nvPr/>
        </p:nvSpPr>
        <p:spPr bwMode="auto">
          <a:xfrm>
            <a:off x="7010400" y="2832100"/>
            <a:ext cx="1066800" cy="304800"/>
          </a:xfrm>
          <a:prstGeom prst="rect">
            <a:avLst/>
          </a:prstGeom>
          <a:solidFill>
            <a:srgbClr val="FF6699"/>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150</a:t>
            </a:r>
          </a:p>
        </p:txBody>
      </p:sp>
      <p:sp>
        <p:nvSpPr>
          <p:cNvPr id="9" name="Rectangle 5"/>
          <p:cNvSpPr>
            <a:spLocks noChangeArrowheads="1"/>
          </p:cNvSpPr>
          <p:nvPr/>
        </p:nvSpPr>
        <p:spPr bwMode="auto">
          <a:xfrm>
            <a:off x="7010400" y="3136900"/>
            <a:ext cx="1066800" cy="304800"/>
          </a:xfrm>
          <a:prstGeom prst="rect">
            <a:avLst/>
          </a:prstGeom>
          <a:solidFill>
            <a:srgbClr val="0033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162</a:t>
            </a:r>
          </a:p>
        </p:txBody>
      </p:sp>
      <p:sp>
        <p:nvSpPr>
          <p:cNvPr id="10" name="Rectangle 6"/>
          <p:cNvSpPr>
            <a:spLocks noChangeArrowheads="1"/>
          </p:cNvSpPr>
          <p:nvPr/>
        </p:nvSpPr>
        <p:spPr bwMode="auto">
          <a:xfrm>
            <a:off x="7010400" y="3746500"/>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18</a:t>
            </a:r>
          </a:p>
        </p:txBody>
      </p:sp>
      <p:sp>
        <p:nvSpPr>
          <p:cNvPr id="11" name="Rectangle 7"/>
          <p:cNvSpPr>
            <a:spLocks noChangeArrowheads="1"/>
          </p:cNvSpPr>
          <p:nvPr/>
        </p:nvSpPr>
        <p:spPr bwMode="auto">
          <a:xfrm>
            <a:off x="7010400" y="4356100"/>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33</a:t>
            </a:r>
          </a:p>
        </p:txBody>
      </p:sp>
      <p:sp>
        <p:nvSpPr>
          <p:cNvPr id="12" name="Rectangle 8"/>
          <p:cNvSpPr>
            <a:spLocks noChangeArrowheads="1"/>
          </p:cNvSpPr>
          <p:nvPr/>
        </p:nvSpPr>
        <p:spPr bwMode="auto">
          <a:xfrm>
            <a:off x="7010400" y="4965700"/>
            <a:ext cx="1066800" cy="304800"/>
          </a:xfrm>
          <a:prstGeom prst="rect">
            <a:avLst/>
          </a:prstGeom>
          <a:solidFill>
            <a:srgbClr val="FF6699"/>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19</a:t>
            </a:r>
          </a:p>
        </p:txBody>
      </p:sp>
      <p:sp>
        <p:nvSpPr>
          <p:cNvPr id="13" name="Rectangle 9"/>
          <p:cNvSpPr>
            <a:spLocks noChangeArrowheads="1"/>
          </p:cNvSpPr>
          <p:nvPr/>
        </p:nvSpPr>
        <p:spPr bwMode="auto">
          <a:xfrm>
            <a:off x="7010400" y="5575300"/>
            <a:ext cx="1066800" cy="304800"/>
          </a:xfrm>
          <a:prstGeom prst="rect">
            <a:avLst/>
          </a:prstGeom>
          <a:solidFill>
            <a:srgbClr val="0033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210</a:t>
            </a:r>
          </a:p>
        </p:txBody>
      </p:sp>
      <p:sp>
        <p:nvSpPr>
          <p:cNvPr id="14" name="Text Box 10"/>
          <p:cNvSpPr txBox="1">
            <a:spLocks noChangeArrowheads="1"/>
          </p:cNvSpPr>
          <p:nvPr/>
        </p:nvSpPr>
        <p:spPr bwMode="auto">
          <a:xfrm>
            <a:off x="6624519" y="1231900"/>
            <a:ext cx="441444"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r"/>
            <a:r>
              <a:rPr lang="en-US" sz="2000" b="1" dirty="0">
                <a:latin typeface="Calibri" pitchFamily="34" charset="0"/>
                <a:cs typeface="Calibri" pitchFamily="34" charset="0"/>
              </a:rPr>
              <a:t>0</a:t>
            </a:r>
          </a:p>
          <a:p>
            <a:pPr algn="r"/>
            <a:r>
              <a:rPr lang="en-US" sz="2000" b="1" dirty="0">
                <a:latin typeface="Calibri" pitchFamily="34" charset="0"/>
                <a:cs typeface="Calibri" pitchFamily="34" charset="0"/>
              </a:rPr>
              <a:t>1</a:t>
            </a:r>
          </a:p>
          <a:p>
            <a:pPr algn="r"/>
            <a:r>
              <a:rPr lang="en-US" sz="2000" b="1" dirty="0">
                <a:latin typeface="Calibri" pitchFamily="34" charset="0"/>
                <a:cs typeface="Calibri" pitchFamily="34" charset="0"/>
              </a:rPr>
              <a:t>2</a:t>
            </a:r>
          </a:p>
          <a:p>
            <a:pPr algn="r"/>
            <a:r>
              <a:rPr lang="en-US" sz="2000" b="1" dirty="0">
                <a:latin typeface="Calibri" pitchFamily="34" charset="0"/>
                <a:cs typeface="Calibri" pitchFamily="34" charset="0"/>
              </a:rPr>
              <a:t>3</a:t>
            </a:r>
          </a:p>
          <a:p>
            <a:pPr algn="r"/>
            <a:r>
              <a:rPr lang="en-US" sz="2000" b="1" dirty="0">
                <a:latin typeface="Calibri" pitchFamily="34" charset="0"/>
                <a:cs typeface="Calibri" pitchFamily="34" charset="0"/>
              </a:rPr>
              <a:t>4</a:t>
            </a:r>
          </a:p>
          <a:p>
            <a:pPr algn="r"/>
            <a:r>
              <a:rPr lang="en-US" sz="2000" b="1" dirty="0">
                <a:latin typeface="Calibri" pitchFamily="34" charset="0"/>
                <a:cs typeface="Calibri" pitchFamily="34" charset="0"/>
              </a:rPr>
              <a:t>5</a:t>
            </a:r>
          </a:p>
          <a:p>
            <a:pPr algn="r"/>
            <a:r>
              <a:rPr lang="en-US" sz="2000" b="1" dirty="0">
                <a:latin typeface="Calibri" pitchFamily="34" charset="0"/>
                <a:cs typeface="Calibri" pitchFamily="34" charset="0"/>
              </a:rPr>
              <a:t>6</a:t>
            </a:r>
          </a:p>
          <a:p>
            <a:pPr algn="r"/>
            <a:r>
              <a:rPr lang="en-US" sz="2000" b="1" dirty="0">
                <a:latin typeface="Calibri" pitchFamily="34" charset="0"/>
                <a:cs typeface="Calibri" pitchFamily="34" charset="0"/>
              </a:rPr>
              <a:t>7</a:t>
            </a:r>
          </a:p>
          <a:p>
            <a:pPr algn="r"/>
            <a:r>
              <a:rPr lang="en-US" sz="2000" b="1" dirty="0">
                <a:latin typeface="Calibri" pitchFamily="34" charset="0"/>
                <a:cs typeface="Calibri" pitchFamily="34" charset="0"/>
              </a:rPr>
              <a:t>8</a:t>
            </a:r>
          </a:p>
          <a:p>
            <a:pPr algn="r"/>
            <a:r>
              <a:rPr lang="en-US" sz="2000" b="1" dirty="0">
                <a:latin typeface="Calibri" pitchFamily="34" charset="0"/>
                <a:cs typeface="Calibri" pitchFamily="34" charset="0"/>
              </a:rPr>
              <a:t>9</a:t>
            </a:r>
          </a:p>
          <a:p>
            <a:pPr algn="r"/>
            <a:r>
              <a:rPr lang="en-US" sz="2000" b="1" dirty="0">
                <a:latin typeface="Calibri" pitchFamily="34" charset="0"/>
                <a:cs typeface="Calibri" pitchFamily="34" charset="0"/>
              </a:rPr>
              <a:t>10</a:t>
            </a:r>
          </a:p>
          <a:p>
            <a:pPr algn="r"/>
            <a:r>
              <a:rPr lang="en-US" sz="2000" b="1" dirty="0">
                <a:latin typeface="Calibri" pitchFamily="34" charset="0"/>
                <a:cs typeface="Calibri" pitchFamily="34" charset="0"/>
              </a:rPr>
              <a:t>11</a:t>
            </a:r>
          </a:p>
          <a:p>
            <a:pPr algn="r"/>
            <a:r>
              <a:rPr lang="en-US" sz="2000" b="1" dirty="0">
                <a:latin typeface="Calibri" pitchFamily="34" charset="0"/>
                <a:cs typeface="Calibri" pitchFamily="34" charset="0"/>
              </a:rPr>
              <a:t>12</a:t>
            </a:r>
          </a:p>
          <a:p>
            <a:pPr algn="r"/>
            <a:r>
              <a:rPr lang="en-US" sz="2000" b="1" dirty="0">
                <a:latin typeface="Calibri" pitchFamily="34" charset="0"/>
                <a:cs typeface="Calibri" pitchFamily="34" charset="0"/>
              </a:rPr>
              <a:t>13</a:t>
            </a:r>
          </a:p>
          <a:p>
            <a:pPr algn="r"/>
            <a:r>
              <a:rPr lang="en-US" sz="2000" b="1" dirty="0">
                <a:latin typeface="Calibri" pitchFamily="34" charset="0"/>
                <a:cs typeface="Calibri" pitchFamily="34" charset="0"/>
              </a:rPr>
              <a:t>14</a:t>
            </a:r>
          </a:p>
          <a:p>
            <a:pPr algn="r"/>
            <a:r>
              <a:rPr lang="en-US" sz="2000" b="1" dirty="0">
                <a:latin typeface="Calibri" pitchFamily="34" charset="0"/>
                <a:cs typeface="Calibri" pitchFamily="34" charset="0"/>
              </a:rPr>
              <a:t>15</a:t>
            </a:r>
          </a:p>
        </p:txBody>
      </p:sp>
      <p:sp>
        <p:nvSpPr>
          <p:cNvPr id="15" name="Rectangle 11"/>
          <p:cNvSpPr>
            <a:spLocks noChangeArrowheads="1"/>
          </p:cNvSpPr>
          <p:nvPr/>
        </p:nvSpPr>
        <p:spPr bwMode="auto">
          <a:xfrm>
            <a:off x="4219575" y="2257425"/>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16" name="Rectangle 12"/>
          <p:cNvSpPr>
            <a:spLocks noChangeArrowheads="1"/>
          </p:cNvSpPr>
          <p:nvPr/>
        </p:nvSpPr>
        <p:spPr bwMode="auto">
          <a:xfrm>
            <a:off x="4752975" y="2257425"/>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17" name="Rectangle 13"/>
          <p:cNvSpPr>
            <a:spLocks noChangeArrowheads="1"/>
          </p:cNvSpPr>
          <p:nvPr/>
        </p:nvSpPr>
        <p:spPr bwMode="auto">
          <a:xfrm>
            <a:off x="4752975" y="2562225"/>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18" name="Text Box 14"/>
          <p:cNvSpPr txBox="1">
            <a:spLocks noChangeArrowheads="1"/>
          </p:cNvSpPr>
          <p:nvPr/>
        </p:nvSpPr>
        <p:spPr bwMode="auto">
          <a:xfrm>
            <a:off x="3467100" y="1841500"/>
            <a:ext cx="2208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ctr"/>
            <a:r>
              <a:rPr lang="en-US" b="1" dirty="0">
                <a:latin typeface="Calibri" pitchFamily="34" charset="0"/>
                <a:cs typeface="Calibri" pitchFamily="34" charset="0"/>
              </a:rPr>
              <a:t>        tag   data</a:t>
            </a:r>
          </a:p>
        </p:txBody>
      </p:sp>
      <p:sp>
        <p:nvSpPr>
          <p:cNvPr id="19" name="Rectangle 15"/>
          <p:cNvSpPr>
            <a:spLocks noChangeArrowheads="1"/>
          </p:cNvSpPr>
          <p:nvPr/>
        </p:nvSpPr>
        <p:spPr bwMode="auto">
          <a:xfrm>
            <a:off x="4219575" y="2867025"/>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20" name="Rectangle 16"/>
          <p:cNvSpPr>
            <a:spLocks noChangeArrowheads="1"/>
          </p:cNvSpPr>
          <p:nvPr/>
        </p:nvSpPr>
        <p:spPr bwMode="auto">
          <a:xfrm>
            <a:off x="4752975" y="2867025"/>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21" name="Rectangle 17"/>
          <p:cNvSpPr>
            <a:spLocks noChangeArrowheads="1"/>
          </p:cNvSpPr>
          <p:nvPr/>
        </p:nvSpPr>
        <p:spPr bwMode="auto">
          <a:xfrm>
            <a:off x="4752975" y="3171825"/>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22" name="Rectangle 18"/>
          <p:cNvSpPr>
            <a:spLocks noChangeArrowheads="1"/>
          </p:cNvSpPr>
          <p:nvPr/>
        </p:nvSpPr>
        <p:spPr bwMode="auto">
          <a:xfrm>
            <a:off x="7010400" y="1308100"/>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78</a:t>
            </a:r>
          </a:p>
        </p:txBody>
      </p:sp>
      <p:sp>
        <p:nvSpPr>
          <p:cNvPr id="23" name="Rectangle 19"/>
          <p:cNvSpPr>
            <a:spLocks noChangeArrowheads="1"/>
          </p:cNvSpPr>
          <p:nvPr/>
        </p:nvSpPr>
        <p:spPr bwMode="auto">
          <a:xfrm>
            <a:off x="7010400" y="1917700"/>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120</a:t>
            </a:r>
          </a:p>
        </p:txBody>
      </p:sp>
      <p:sp>
        <p:nvSpPr>
          <p:cNvPr id="24" name="Rectangle 20"/>
          <p:cNvSpPr>
            <a:spLocks noChangeArrowheads="1"/>
          </p:cNvSpPr>
          <p:nvPr/>
        </p:nvSpPr>
        <p:spPr bwMode="auto">
          <a:xfrm>
            <a:off x="7010400" y="2527300"/>
            <a:ext cx="1066800" cy="304800"/>
          </a:xfrm>
          <a:prstGeom prst="rect">
            <a:avLst/>
          </a:prstGeom>
          <a:solidFill>
            <a:srgbClr val="FF6699"/>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71</a:t>
            </a:r>
          </a:p>
        </p:txBody>
      </p:sp>
      <p:sp>
        <p:nvSpPr>
          <p:cNvPr id="25" name="Rectangle 21"/>
          <p:cNvSpPr>
            <a:spLocks noChangeArrowheads="1"/>
          </p:cNvSpPr>
          <p:nvPr/>
        </p:nvSpPr>
        <p:spPr bwMode="auto">
          <a:xfrm>
            <a:off x="7010400" y="3441700"/>
            <a:ext cx="1066800" cy="304800"/>
          </a:xfrm>
          <a:prstGeom prst="rect">
            <a:avLst/>
          </a:prstGeom>
          <a:solidFill>
            <a:srgbClr val="0033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173</a:t>
            </a:r>
          </a:p>
        </p:txBody>
      </p:sp>
      <p:sp>
        <p:nvSpPr>
          <p:cNvPr id="26" name="Rectangle 22"/>
          <p:cNvSpPr>
            <a:spLocks noChangeArrowheads="1"/>
          </p:cNvSpPr>
          <p:nvPr/>
        </p:nvSpPr>
        <p:spPr bwMode="auto">
          <a:xfrm>
            <a:off x="7010400" y="4051300"/>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21</a:t>
            </a:r>
          </a:p>
        </p:txBody>
      </p:sp>
      <p:sp>
        <p:nvSpPr>
          <p:cNvPr id="27" name="Rectangle 23"/>
          <p:cNvSpPr>
            <a:spLocks noChangeArrowheads="1"/>
          </p:cNvSpPr>
          <p:nvPr/>
        </p:nvSpPr>
        <p:spPr bwMode="auto">
          <a:xfrm>
            <a:off x="7010400" y="4660900"/>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28</a:t>
            </a:r>
          </a:p>
        </p:txBody>
      </p:sp>
      <p:sp>
        <p:nvSpPr>
          <p:cNvPr id="28" name="Rectangle 24"/>
          <p:cNvSpPr>
            <a:spLocks noChangeArrowheads="1"/>
          </p:cNvSpPr>
          <p:nvPr/>
        </p:nvSpPr>
        <p:spPr bwMode="auto">
          <a:xfrm>
            <a:off x="7010400" y="5270500"/>
            <a:ext cx="1066800" cy="304800"/>
          </a:xfrm>
          <a:prstGeom prst="rect">
            <a:avLst/>
          </a:prstGeom>
          <a:solidFill>
            <a:srgbClr val="FF6699"/>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200</a:t>
            </a:r>
          </a:p>
        </p:txBody>
      </p:sp>
      <p:sp>
        <p:nvSpPr>
          <p:cNvPr id="29" name="Rectangle 25"/>
          <p:cNvSpPr>
            <a:spLocks noChangeArrowheads="1"/>
          </p:cNvSpPr>
          <p:nvPr/>
        </p:nvSpPr>
        <p:spPr bwMode="auto">
          <a:xfrm>
            <a:off x="7010400" y="5880100"/>
            <a:ext cx="1066800" cy="304800"/>
          </a:xfrm>
          <a:prstGeom prst="rect">
            <a:avLst/>
          </a:prstGeom>
          <a:solidFill>
            <a:srgbClr val="0033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225</a:t>
            </a:r>
          </a:p>
        </p:txBody>
      </p:sp>
      <p:sp>
        <p:nvSpPr>
          <p:cNvPr id="30" name="Rectangle 26"/>
          <p:cNvSpPr>
            <a:spLocks noChangeArrowheads="1"/>
          </p:cNvSpPr>
          <p:nvPr/>
        </p:nvSpPr>
        <p:spPr bwMode="auto">
          <a:xfrm>
            <a:off x="1752600" y="5194300"/>
            <a:ext cx="1524000" cy="3810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tag</a:t>
            </a:r>
          </a:p>
        </p:txBody>
      </p:sp>
      <p:sp>
        <p:nvSpPr>
          <p:cNvPr id="31" name="Rectangle 27"/>
          <p:cNvSpPr>
            <a:spLocks noChangeArrowheads="1"/>
          </p:cNvSpPr>
          <p:nvPr/>
        </p:nvSpPr>
        <p:spPr bwMode="auto">
          <a:xfrm>
            <a:off x="3276600" y="5194300"/>
            <a:ext cx="1447800" cy="381000"/>
          </a:xfrm>
          <a:prstGeom prst="rect">
            <a:avLst/>
          </a:prstGeom>
          <a:solidFill>
            <a:srgbClr val="A3B2C1"/>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Calibri" pitchFamily="34" charset="0"/>
                <a:cs typeface="Calibri" pitchFamily="34" charset="0"/>
              </a:rPr>
              <a:t>line index</a:t>
            </a:r>
          </a:p>
        </p:txBody>
      </p:sp>
      <p:sp>
        <p:nvSpPr>
          <p:cNvPr id="32" name="Rectangle 28"/>
          <p:cNvSpPr>
            <a:spLocks noChangeArrowheads="1"/>
          </p:cNvSpPr>
          <p:nvPr/>
        </p:nvSpPr>
        <p:spPr bwMode="auto">
          <a:xfrm>
            <a:off x="4724400" y="5194300"/>
            <a:ext cx="1371600" cy="381000"/>
          </a:xfrm>
          <a:prstGeom prst="rect">
            <a:avLst/>
          </a:prstGeom>
          <a:solidFill>
            <a:srgbClr val="DDDDDD"/>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Calibri" pitchFamily="34" charset="0"/>
                <a:cs typeface="Calibri" pitchFamily="34" charset="0"/>
              </a:rPr>
              <a:t>block offset</a:t>
            </a:r>
          </a:p>
        </p:txBody>
      </p:sp>
      <p:sp>
        <p:nvSpPr>
          <p:cNvPr id="33" name="Text Box 29"/>
          <p:cNvSpPr txBox="1">
            <a:spLocks noChangeArrowheads="1"/>
          </p:cNvSpPr>
          <p:nvPr/>
        </p:nvSpPr>
        <p:spPr bwMode="auto">
          <a:xfrm>
            <a:off x="1128713" y="4625975"/>
            <a:ext cx="1290779"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Address:</a:t>
            </a:r>
          </a:p>
        </p:txBody>
      </p:sp>
      <p:sp>
        <p:nvSpPr>
          <p:cNvPr id="34" name="Rectangle 30"/>
          <p:cNvSpPr>
            <a:spLocks noChangeArrowheads="1"/>
          </p:cNvSpPr>
          <p:nvPr/>
        </p:nvSpPr>
        <p:spPr bwMode="auto">
          <a:xfrm>
            <a:off x="4219575" y="3476625"/>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5" name="Rectangle 31"/>
          <p:cNvSpPr>
            <a:spLocks noChangeArrowheads="1"/>
          </p:cNvSpPr>
          <p:nvPr/>
        </p:nvSpPr>
        <p:spPr bwMode="auto">
          <a:xfrm>
            <a:off x="4752975" y="3476625"/>
            <a:ext cx="1066800" cy="304800"/>
          </a:xfrm>
          <a:prstGeom prst="rect">
            <a:avLst/>
          </a:prstGeom>
          <a:solidFill>
            <a:srgbClr val="FF6699"/>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6" name="Rectangle 32"/>
          <p:cNvSpPr>
            <a:spLocks noChangeArrowheads="1"/>
          </p:cNvSpPr>
          <p:nvPr/>
        </p:nvSpPr>
        <p:spPr bwMode="auto">
          <a:xfrm>
            <a:off x="4752975" y="3781425"/>
            <a:ext cx="1066800" cy="304800"/>
          </a:xfrm>
          <a:prstGeom prst="rect">
            <a:avLst/>
          </a:prstGeom>
          <a:solidFill>
            <a:srgbClr val="FF6699"/>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7" name="Rectangle 33"/>
          <p:cNvSpPr>
            <a:spLocks noChangeArrowheads="1"/>
          </p:cNvSpPr>
          <p:nvPr/>
        </p:nvSpPr>
        <p:spPr bwMode="auto">
          <a:xfrm>
            <a:off x="4219575" y="4086225"/>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8" name="Rectangle 34"/>
          <p:cNvSpPr>
            <a:spLocks noChangeArrowheads="1"/>
          </p:cNvSpPr>
          <p:nvPr/>
        </p:nvSpPr>
        <p:spPr bwMode="auto">
          <a:xfrm>
            <a:off x="4752975" y="4086225"/>
            <a:ext cx="1066800" cy="304800"/>
          </a:xfrm>
          <a:prstGeom prst="rect">
            <a:avLst/>
          </a:prstGeom>
          <a:solidFill>
            <a:srgbClr val="0033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9" name="Rectangle 35"/>
          <p:cNvSpPr>
            <a:spLocks noChangeArrowheads="1"/>
          </p:cNvSpPr>
          <p:nvPr/>
        </p:nvSpPr>
        <p:spPr bwMode="auto">
          <a:xfrm>
            <a:off x="4752975" y="4391025"/>
            <a:ext cx="1066800" cy="304800"/>
          </a:xfrm>
          <a:prstGeom prst="rect">
            <a:avLst/>
          </a:prstGeom>
          <a:solidFill>
            <a:srgbClr val="0033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40" name="Text Box 36"/>
          <p:cNvSpPr txBox="1">
            <a:spLocks noChangeArrowheads="1"/>
          </p:cNvSpPr>
          <p:nvPr/>
        </p:nvSpPr>
        <p:spPr bwMode="auto">
          <a:xfrm>
            <a:off x="3643313" y="2160588"/>
            <a:ext cx="309562"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2000" b="1" dirty="0">
                <a:latin typeface="Calibri" pitchFamily="34" charset="0"/>
                <a:cs typeface="Calibri" pitchFamily="34" charset="0"/>
              </a:rPr>
              <a:t>0</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1</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2</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3</a:t>
            </a:r>
          </a:p>
        </p:txBody>
      </p:sp>
      <p:sp>
        <p:nvSpPr>
          <p:cNvPr id="41" name="Line 37"/>
          <p:cNvSpPr>
            <a:spLocks noChangeShapeType="1"/>
          </p:cNvSpPr>
          <p:nvPr/>
        </p:nvSpPr>
        <p:spPr bwMode="auto">
          <a:xfrm flipV="1">
            <a:off x="3810000" y="4354513"/>
            <a:ext cx="1588" cy="841375"/>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cs typeface="Calibri" pitchFamily="34" charset="0"/>
            </a:endParaRPr>
          </a:p>
        </p:txBody>
      </p:sp>
      <p:sp>
        <p:nvSpPr>
          <p:cNvPr id="42" name="Freeform 38"/>
          <p:cNvSpPr>
            <a:spLocks/>
          </p:cNvSpPr>
          <p:nvPr/>
        </p:nvSpPr>
        <p:spPr bwMode="auto">
          <a:xfrm>
            <a:off x="5410200" y="4584700"/>
            <a:ext cx="901700" cy="609600"/>
          </a:xfrm>
          <a:custGeom>
            <a:avLst/>
            <a:gdLst>
              <a:gd name="T0" fmla="*/ 0 w 568"/>
              <a:gd name="T1" fmla="*/ 384 h 384"/>
              <a:gd name="T2" fmla="*/ 528 w 568"/>
              <a:gd name="T3" fmla="*/ 96 h 384"/>
              <a:gd name="T4" fmla="*/ 240 w 568"/>
              <a:gd name="T5" fmla="*/ 0 h 384"/>
              <a:gd name="T6" fmla="*/ 0 w 568"/>
              <a:gd name="T7" fmla="*/ 0 h 384"/>
              <a:gd name="T8" fmla="*/ 568 w 568"/>
              <a:gd name="T9" fmla="*/ 384 h 384"/>
            </a:gdLst>
            <a:ahLst/>
            <a:cxnLst>
              <a:cxn ang="0">
                <a:pos x="T0" y="T1"/>
              </a:cxn>
              <a:cxn ang="0">
                <a:pos x="T2" y="T3"/>
              </a:cxn>
              <a:cxn ang="0">
                <a:pos x="T4" y="T5"/>
              </a:cxn>
            </a:cxnLst>
            <a:rect l="T6" t="T7" r="T8" b="T9"/>
            <a:pathLst>
              <a:path w="568" h="384">
                <a:moveTo>
                  <a:pt x="0" y="384"/>
                </a:moveTo>
                <a:cubicBezTo>
                  <a:pt x="244" y="272"/>
                  <a:pt x="488" y="160"/>
                  <a:pt x="528" y="96"/>
                </a:cubicBezTo>
                <a:cubicBezTo>
                  <a:pt x="568" y="32"/>
                  <a:pt x="288" y="16"/>
                  <a:pt x="240" y="0"/>
                </a:cubicBezTo>
              </a:path>
            </a:pathLst>
          </a:custGeom>
          <a:noFill/>
          <a:ln w="2844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43" name="Text Box 39"/>
          <p:cNvSpPr txBox="1">
            <a:spLocks noChangeArrowheads="1"/>
          </p:cNvSpPr>
          <p:nvPr/>
        </p:nvSpPr>
        <p:spPr bwMode="auto">
          <a:xfrm>
            <a:off x="5030788" y="5503863"/>
            <a:ext cx="7667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1 bit</a:t>
            </a:r>
          </a:p>
        </p:txBody>
      </p:sp>
      <p:sp>
        <p:nvSpPr>
          <p:cNvPr id="44" name="Text Box 40"/>
          <p:cNvSpPr txBox="1">
            <a:spLocks noChangeArrowheads="1"/>
          </p:cNvSpPr>
          <p:nvPr/>
        </p:nvSpPr>
        <p:spPr bwMode="auto">
          <a:xfrm>
            <a:off x="3582988" y="5503863"/>
            <a:ext cx="8842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2 bits</a:t>
            </a:r>
          </a:p>
        </p:txBody>
      </p:sp>
      <p:sp>
        <p:nvSpPr>
          <p:cNvPr id="45" name="Text Box 41"/>
          <p:cNvSpPr txBox="1">
            <a:spLocks noChangeArrowheads="1"/>
          </p:cNvSpPr>
          <p:nvPr/>
        </p:nvSpPr>
        <p:spPr bwMode="auto">
          <a:xfrm>
            <a:off x="2135188" y="5503863"/>
            <a:ext cx="7667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1 bit</a:t>
            </a:r>
          </a:p>
        </p:txBody>
      </p:sp>
      <p:sp>
        <p:nvSpPr>
          <p:cNvPr id="46" name="Text Box 42"/>
          <p:cNvSpPr txBox="1">
            <a:spLocks noChangeArrowheads="1"/>
          </p:cNvSpPr>
          <p:nvPr/>
        </p:nvSpPr>
        <p:spPr bwMode="auto">
          <a:xfrm>
            <a:off x="3735388" y="1308100"/>
            <a:ext cx="22082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ctr"/>
            <a:r>
              <a:rPr lang="en-US" b="1" dirty="0">
                <a:latin typeface="Calibri" pitchFamily="34" charset="0"/>
                <a:cs typeface="Calibri" pitchFamily="34" charset="0"/>
              </a:rPr>
              <a:t>Cache</a:t>
            </a:r>
          </a:p>
        </p:txBody>
      </p:sp>
      <p:sp>
        <p:nvSpPr>
          <p:cNvPr id="47" name="Text Box 43"/>
          <p:cNvSpPr txBox="1">
            <a:spLocks noChangeArrowheads="1"/>
          </p:cNvSpPr>
          <p:nvPr/>
        </p:nvSpPr>
        <p:spPr bwMode="auto">
          <a:xfrm>
            <a:off x="6402388" y="838200"/>
            <a:ext cx="22082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ctr"/>
            <a:r>
              <a:rPr lang="en-US" b="1" dirty="0">
                <a:latin typeface="Calibri" pitchFamily="34" charset="0"/>
                <a:cs typeface="Calibri" pitchFamily="34" charset="0"/>
              </a:rPr>
              <a:t>Memory</a:t>
            </a:r>
          </a:p>
        </p:txBody>
      </p:sp>
    </p:spTree>
    <p:extLst>
      <p:ext uri="{BB962C8B-B14F-4D97-AF65-F5344CB8AC3E}">
        <p14:creationId xmlns:p14="http://schemas.microsoft.com/office/powerpoint/2010/main" val="2922696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0"/>
            <a:ext cx="8340725" cy="838200"/>
          </a:xfrm>
        </p:spPr>
        <p:txBody>
          <a:bodyPr/>
          <a:lstStyle/>
          <a:p>
            <a:r>
              <a:rPr lang="en-US" dirty="0"/>
              <a:t>Direct-mapped cache: Placement </a:t>
            </a:r>
            <a:r>
              <a:rPr lang="en-US"/>
              <a:t>&amp; Access</a:t>
            </a:r>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52</a:t>
            </a:fld>
            <a:endParaRPr lang="en-US" dirty="0">
              <a:solidFill>
                <a:srgbClr val="000000"/>
              </a:solidFill>
              <a:cs typeface="Arial"/>
            </a:endParaRPr>
          </a:p>
        </p:txBody>
      </p:sp>
      <p:grpSp>
        <p:nvGrpSpPr>
          <p:cNvPr id="6" name="Group 59"/>
          <p:cNvGrpSpPr>
            <a:grpSpLocks/>
          </p:cNvGrpSpPr>
          <p:nvPr/>
        </p:nvGrpSpPr>
        <p:grpSpPr bwMode="auto">
          <a:xfrm>
            <a:off x="4502150" y="3314700"/>
            <a:ext cx="1477963" cy="1338263"/>
            <a:chOff x="2544619" y="2612161"/>
            <a:chExt cx="1477818" cy="1339274"/>
          </a:xfrm>
        </p:grpSpPr>
        <p:sp>
          <p:nvSpPr>
            <p:cNvPr id="7" name="Rectangle 51"/>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8" name="Rectangle 52"/>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9" name="Rectangle 53"/>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10" name="Rectangle 54"/>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11" name="Rectangle 55"/>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12" name="Rectangle 56"/>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13" name="Rectangle 57"/>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14" name="Rectangle 58"/>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grpSp>
      <p:sp>
        <p:nvSpPr>
          <p:cNvPr id="15" name="TextBox 60"/>
          <p:cNvSpPr txBox="1">
            <a:spLocks noChangeArrowheads="1"/>
          </p:cNvSpPr>
          <p:nvPr/>
        </p:nvSpPr>
        <p:spPr bwMode="auto">
          <a:xfrm>
            <a:off x="4678363" y="2898775"/>
            <a:ext cx="1309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solidFill>
                  <a:srgbClr val="000000"/>
                </a:solidFill>
                <a:latin typeface="Calibri" pitchFamily="34" charset="0"/>
                <a:cs typeface="Calibri" pitchFamily="34" charset="0"/>
              </a:rPr>
              <a:t>Tag array</a:t>
            </a:r>
          </a:p>
        </p:txBody>
      </p:sp>
      <p:grpSp>
        <p:nvGrpSpPr>
          <p:cNvPr id="16" name="Group 61"/>
          <p:cNvGrpSpPr>
            <a:grpSpLocks/>
          </p:cNvGrpSpPr>
          <p:nvPr/>
        </p:nvGrpSpPr>
        <p:grpSpPr bwMode="auto">
          <a:xfrm>
            <a:off x="6400800" y="3309938"/>
            <a:ext cx="1477963" cy="1339850"/>
            <a:chOff x="2544619" y="2612161"/>
            <a:chExt cx="1477818" cy="1339274"/>
          </a:xfrm>
        </p:grpSpPr>
        <p:sp>
          <p:nvSpPr>
            <p:cNvPr id="17" name="Rectangle 62"/>
            <p:cNvSpPr>
              <a:spLocks noChangeArrowheads="1"/>
            </p:cNvSpPr>
            <p:nvPr/>
          </p:nvSpPr>
          <p:spPr bwMode="auto">
            <a:xfrm>
              <a:off x="2544619" y="2612161"/>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18" name="Rectangle 63"/>
            <p:cNvSpPr>
              <a:spLocks noChangeArrowheads="1"/>
            </p:cNvSpPr>
            <p:nvPr/>
          </p:nvSpPr>
          <p:spPr bwMode="auto">
            <a:xfrm>
              <a:off x="2544619" y="278303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19" name="Rectangle 64"/>
            <p:cNvSpPr>
              <a:spLocks noChangeArrowheads="1"/>
            </p:cNvSpPr>
            <p:nvPr/>
          </p:nvSpPr>
          <p:spPr bwMode="auto">
            <a:xfrm>
              <a:off x="2544619" y="2949288"/>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20" name="Rectangle 65"/>
            <p:cNvSpPr>
              <a:spLocks noChangeArrowheads="1"/>
            </p:cNvSpPr>
            <p:nvPr/>
          </p:nvSpPr>
          <p:spPr bwMode="auto">
            <a:xfrm>
              <a:off x="2544619" y="3115543"/>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21" name="Rectangle 66"/>
            <p:cNvSpPr>
              <a:spLocks noChangeArrowheads="1"/>
            </p:cNvSpPr>
            <p:nvPr/>
          </p:nvSpPr>
          <p:spPr bwMode="auto">
            <a:xfrm>
              <a:off x="2544619" y="328641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22" name="Rectangle 67"/>
            <p:cNvSpPr>
              <a:spLocks noChangeArrowheads="1"/>
            </p:cNvSpPr>
            <p:nvPr/>
          </p:nvSpPr>
          <p:spPr bwMode="auto">
            <a:xfrm>
              <a:off x="2544619" y="345267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23" name="Rectangle 68"/>
            <p:cNvSpPr>
              <a:spLocks noChangeArrowheads="1"/>
            </p:cNvSpPr>
            <p:nvPr/>
          </p:nvSpPr>
          <p:spPr bwMode="auto">
            <a:xfrm>
              <a:off x="2544619" y="3618925"/>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24" name="Rectangle 69"/>
            <p:cNvSpPr>
              <a:spLocks noChangeArrowheads="1"/>
            </p:cNvSpPr>
            <p:nvPr/>
          </p:nvSpPr>
          <p:spPr bwMode="auto">
            <a:xfrm>
              <a:off x="2544619" y="3785180"/>
              <a:ext cx="1477818" cy="16625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grpSp>
      <p:sp>
        <p:nvSpPr>
          <p:cNvPr id="25" name="TextBox 70"/>
          <p:cNvSpPr txBox="1">
            <a:spLocks noChangeArrowheads="1"/>
          </p:cNvSpPr>
          <p:nvPr/>
        </p:nvSpPr>
        <p:spPr bwMode="auto">
          <a:xfrm>
            <a:off x="6548438" y="2894013"/>
            <a:ext cx="14713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solidFill>
                  <a:srgbClr val="000000"/>
                </a:solidFill>
                <a:latin typeface="Calibri" pitchFamily="34" charset="0"/>
                <a:cs typeface="Calibri" pitchFamily="34" charset="0"/>
              </a:rPr>
              <a:t>Data array</a:t>
            </a:r>
          </a:p>
        </p:txBody>
      </p:sp>
      <p:sp>
        <p:nvSpPr>
          <p:cNvPr id="26" name="Rectangle 71"/>
          <p:cNvSpPr>
            <a:spLocks noChangeArrowheads="1"/>
          </p:cNvSpPr>
          <p:nvPr/>
        </p:nvSpPr>
        <p:spPr bwMode="auto">
          <a:xfrm>
            <a:off x="685800" y="2446360"/>
            <a:ext cx="2448497" cy="45370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27" name="TextBox 72"/>
          <p:cNvSpPr txBox="1">
            <a:spLocks noChangeArrowheads="1"/>
          </p:cNvSpPr>
          <p:nvPr/>
        </p:nvSpPr>
        <p:spPr bwMode="auto">
          <a:xfrm>
            <a:off x="1143000" y="1905000"/>
            <a:ext cx="11841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solidFill>
                  <a:srgbClr val="000000"/>
                </a:solidFill>
                <a:latin typeface="Calibri" pitchFamily="34" charset="0"/>
                <a:cs typeface="Calibri" pitchFamily="34" charset="0"/>
              </a:rPr>
              <a:t>Address</a:t>
            </a:r>
          </a:p>
        </p:txBody>
      </p:sp>
      <p:cxnSp>
        <p:nvCxnSpPr>
          <p:cNvPr id="28" name="Straight Connector 74"/>
          <p:cNvCxnSpPr>
            <a:cxnSpLocks noChangeShapeType="1"/>
          </p:cNvCxnSpPr>
          <p:nvPr/>
        </p:nvCxnSpPr>
        <p:spPr bwMode="auto">
          <a:xfrm rot="5400000">
            <a:off x="2134394" y="2670671"/>
            <a:ext cx="457199"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75"/>
          <p:cNvCxnSpPr>
            <a:cxnSpLocks noChangeShapeType="1"/>
          </p:cNvCxnSpPr>
          <p:nvPr/>
        </p:nvCxnSpPr>
        <p:spPr bwMode="auto">
          <a:xfrm rot="5400000">
            <a:off x="1296194" y="2670671"/>
            <a:ext cx="457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 name="TextBox 78"/>
          <p:cNvSpPr txBox="1">
            <a:spLocks noChangeArrowheads="1"/>
          </p:cNvSpPr>
          <p:nvPr/>
        </p:nvSpPr>
        <p:spPr bwMode="auto">
          <a:xfrm>
            <a:off x="990600" y="2442865"/>
            <a:ext cx="4689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b="1" dirty="0">
                <a:solidFill>
                  <a:srgbClr val="000000"/>
                </a:solidFill>
                <a:latin typeface="Calibri" pitchFamily="34" charset="0"/>
                <a:cs typeface="Calibri" pitchFamily="34" charset="0"/>
              </a:rPr>
              <a:t>Tag</a:t>
            </a:r>
          </a:p>
        </p:txBody>
      </p:sp>
      <p:sp>
        <p:nvSpPr>
          <p:cNvPr id="31" name="TextBox 80"/>
          <p:cNvSpPr txBox="1">
            <a:spLocks noChangeArrowheads="1"/>
          </p:cNvSpPr>
          <p:nvPr/>
        </p:nvSpPr>
        <p:spPr bwMode="auto">
          <a:xfrm>
            <a:off x="1676400" y="2360069"/>
            <a:ext cx="6543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b="1" dirty="0">
                <a:solidFill>
                  <a:srgbClr val="000000"/>
                </a:solidFill>
                <a:latin typeface="Calibri" pitchFamily="34" charset="0"/>
                <a:cs typeface="Calibri" pitchFamily="34" charset="0"/>
              </a:rPr>
              <a:t>Line </a:t>
            </a:r>
          </a:p>
          <a:p>
            <a:pPr eaLnBrk="1" hangingPunct="1"/>
            <a:r>
              <a:rPr lang="en-US" sz="1600" b="1" dirty="0">
                <a:solidFill>
                  <a:srgbClr val="000000"/>
                </a:solidFill>
                <a:latin typeface="Calibri" pitchFamily="34" charset="0"/>
                <a:cs typeface="Calibri" pitchFamily="34" charset="0"/>
              </a:rPr>
              <a:t>Index</a:t>
            </a:r>
          </a:p>
        </p:txBody>
      </p:sp>
      <p:sp>
        <p:nvSpPr>
          <p:cNvPr id="32" name="TextBox 81"/>
          <p:cNvSpPr txBox="1">
            <a:spLocks noChangeArrowheads="1"/>
          </p:cNvSpPr>
          <p:nvPr/>
        </p:nvSpPr>
        <p:spPr bwMode="auto">
          <a:xfrm>
            <a:off x="2362200" y="2366665"/>
            <a:ext cx="7377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b="1" dirty="0">
                <a:solidFill>
                  <a:srgbClr val="000000"/>
                </a:solidFill>
                <a:latin typeface="Calibri" pitchFamily="34" charset="0"/>
                <a:cs typeface="Calibri" pitchFamily="34" charset="0"/>
              </a:rPr>
              <a:t> Block </a:t>
            </a:r>
          </a:p>
          <a:p>
            <a:pPr eaLnBrk="1" hangingPunct="1"/>
            <a:r>
              <a:rPr lang="en-US" sz="1600" b="1" dirty="0">
                <a:solidFill>
                  <a:srgbClr val="000000"/>
                </a:solidFill>
                <a:latin typeface="Calibri" pitchFamily="34" charset="0"/>
                <a:cs typeface="Calibri" pitchFamily="34" charset="0"/>
              </a:rPr>
              <a:t>Offset</a:t>
            </a:r>
          </a:p>
        </p:txBody>
      </p:sp>
      <p:cxnSp>
        <p:nvCxnSpPr>
          <p:cNvPr id="33" name="Straight Connector 86"/>
          <p:cNvCxnSpPr>
            <a:cxnSpLocks noChangeShapeType="1"/>
          </p:cNvCxnSpPr>
          <p:nvPr/>
        </p:nvCxnSpPr>
        <p:spPr bwMode="auto">
          <a:xfrm>
            <a:off x="1981200" y="28956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 name="Straight Arrow Connector 88"/>
          <p:cNvCxnSpPr>
            <a:cxnSpLocks noChangeShapeType="1"/>
          </p:cNvCxnSpPr>
          <p:nvPr/>
        </p:nvCxnSpPr>
        <p:spPr bwMode="auto">
          <a:xfrm flipV="1">
            <a:off x="1981200" y="3979864"/>
            <a:ext cx="2520950" cy="587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89"/>
          <p:cNvCxnSpPr>
            <a:cxnSpLocks noChangeShapeType="1"/>
          </p:cNvCxnSpPr>
          <p:nvPr/>
        </p:nvCxnSpPr>
        <p:spPr bwMode="auto">
          <a:xfrm>
            <a:off x="6161088" y="3989388"/>
            <a:ext cx="239712"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 name="Straight Connector 95"/>
          <p:cNvCxnSpPr>
            <a:cxnSpLocks noChangeShapeType="1"/>
          </p:cNvCxnSpPr>
          <p:nvPr/>
        </p:nvCxnSpPr>
        <p:spPr bwMode="auto">
          <a:xfrm rot="5400000">
            <a:off x="4198144" y="3983831"/>
            <a:ext cx="13398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 name="TextBox 96"/>
          <p:cNvSpPr txBox="1">
            <a:spLocks noChangeArrowheads="1"/>
          </p:cNvSpPr>
          <p:nvPr/>
        </p:nvSpPr>
        <p:spPr bwMode="auto">
          <a:xfrm>
            <a:off x="4562475" y="4425064"/>
            <a:ext cx="276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200" b="1" dirty="0">
                <a:solidFill>
                  <a:srgbClr val="000000"/>
                </a:solidFill>
                <a:latin typeface="Calibri" pitchFamily="34" charset="0"/>
                <a:cs typeface="Calibri" pitchFamily="34" charset="0"/>
              </a:rPr>
              <a:t>V</a:t>
            </a:r>
          </a:p>
        </p:txBody>
      </p:sp>
      <p:sp>
        <p:nvSpPr>
          <p:cNvPr id="38" name="TextBox 97"/>
          <p:cNvSpPr txBox="1">
            <a:spLocks noChangeArrowheads="1"/>
          </p:cNvSpPr>
          <p:nvPr/>
        </p:nvSpPr>
        <p:spPr bwMode="auto">
          <a:xfrm>
            <a:off x="5175250" y="4386448"/>
            <a:ext cx="414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solidFill>
                  <a:srgbClr val="000000"/>
                </a:solidFill>
                <a:latin typeface="Calibri" pitchFamily="34" charset="0"/>
                <a:cs typeface="Calibri" pitchFamily="34" charset="0"/>
              </a:rPr>
              <a:t>tag</a:t>
            </a:r>
          </a:p>
        </p:txBody>
      </p:sp>
      <p:sp>
        <p:nvSpPr>
          <p:cNvPr id="39" name="Rectangle 98"/>
          <p:cNvSpPr>
            <a:spLocks noChangeArrowheads="1"/>
          </p:cNvSpPr>
          <p:nvPr/>
        </p:nvSpPr>
        <p:spPr bwMode="auto">
          <a:xfrm>
            <a:off x="4948238" y="5068888"/>
            <a:ext cx="625475" cy="3381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40" name="TextBox 99"/>
          <p:cNvSpPr txBox="1">
            <a:spLocks noChangeArrowheads="1"/>
          </p:cNvSpPr>
          <p:nvPr/>
        </p:nvSpPr>
        <p:spPr bwMode="auto">
          <a:xfrm>
            <a:off x="5046663" y="5046663"/>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dirty="0">
                <a:solidFill>
                  <a:srgbClr val="000000"/>
                </a:solidFill>
                <a:latin typeface="Calibri" pitchFamily="34" charset="0"/>
                <a:cs typeface="Calibri" pitchFamily="34" charset="0"/>
              </a:rPr>
              <a:t>=?</a:t>
            </a:r>
          </a:p>
        </p:txBody>
      </p:sp>
      <p:cxnSp>
        <p:nvCxnSpPr>
          <p:cNvPr id="41" name="Straight Arrow Connector 101"/>
          <p:cNvCxnSpPr>
            <a:cxnSpLocks noChangeShapeType="1"/>
          </p:cNvCxnSpPr>
          <p:nvPr/>
        </p:nvCxnSpPr>
        <p:spPr bwMode="auto">
          <a:xfrm rot="5400000">
            <a:off x="5076032" y="4864894"/>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 name="Straight Arrow Connector 106"/>
          <p:cNvCxnSpPr>
            <a:cxnSpLocks noChangeShapeType="1"/>
          </p:cNvCxnSpPr>
          <p:nvPr/>
        </p:nvCxnSpPr>
        <p:spPr bwMode="auto">
          <a:xfrm>
            <a:off x="4705350" y="4649788"/>
            <a:ext cx="469900" cy="4238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 name="Straight Connector 113"/>
          <p:cNvCxnSpPr>
            <a:cxnSpLocks noChangeShapeType="1"/>
          </p:cNvCxnSpPr>
          <p:nvPr/>
        </p:nvCxnSpPr>
        <p:spPr bwMode="auto">
          <a:xfrm>
            <a:off x="1219200" y="28956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 name="Straight Arrow Connector 115"/>
          <p:cNvCxnSpPr>
            <a:cxnSpLocks noChangeShapeType="1"/>
          </p:cNvCxnSpPr>
          <p:nvPr/>
        </p:nvCxnSpPr>
        <p:spPr bwMode="auto">
          <a:xfrm flipV="1">
            <a:off x="1219200" y="5237957"/>
            <a:ext cx="3729038" cy="1984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 name="Straight Arrow Connector 116"/>
          <p:cNvCxnSpPr>
            <a:cxnSpLocks noChangeShapeType="1"/>
          </p:cNvCxnSpPr>
          <p:nvPr/>
        </p:nvCxnSpPr>
        <p:spPr bwMode="auto">
          <a:xfrm rot="5400000">
            <a:off x="6911182" y="4864894"/>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Freeform 48"/>
          <p:cNvSpPr>
            <a:spLocks/>
          </p:cNvSpPr>
          <p:nvPr/>
        </p:nvSpPr>
        <p:spPr bwMode="auto">
          <a:xfrm>
            <a:off x="6229350" y="5070475"/>
            <a:ext cx="1797050" cy="320675"/>
          </a:xfrm>
          <a:custGeom>
            <a:avLst/>
            <a:gdLst>
              <a:gd name="T0" fmla="*/ 2147483647 w 1132"/>
              <a:gd name="T1" fmla="*/ 0 h 202"/>
              <a:gd name="T2" fmla="*/ 2147483647 w 1132"/>
              <a:gd name="T3" fmla="*/ 2147483647 h 202"/>
              <a:gd name="T4" fmla="*/ 2147483647 w 1132"/>
              <a:gd name="T5" fmla="*/ 2147483647 h 202"/>
              <a:gd name="T6" fmla="*/ 0 w 1132"/>
              <a:gd name="T7" fmla="*/ 0 h 202"/>
              <a:gd name="T8" fmla="*/ 2147483647 w 1132"/>
              <a:gd name="T9" fmla="*/ 0 h 202"/>
              <a:gd name="T10" fmla="*/ 0 60000 65536"/>
              <a:gd name="T11" fmla="*/ 0 60000 65536"/>
              <a:gd name="T12" fmla="*/ 0 60000 65536"/>
              <a:gd name="T13" fmla="*/ 0 60000 65536"/>
              <a:gd name="T14" fmla="*/ 0 60000 65536"/>
              <a:gd name="T15" fmla="*/ 0 w 1132"/>
              <a:gd name="T16" fmla="*/ 0 h 202"/>
              <a:gd name="T17" fmla="*/ 1132 w 1132"/>
              <a:gd name="T18" fmla="*/ 202 h 202"/>
            </a:gdLst>
            <a:ahLst/>
            <a:cxnLst>
              <a:cxn ang="T10">
                <a:pos x="T0" y="T1"/>
              </a:cxn>
              <a:cxn ang="T11">
                <a:pos x="T2" y="T3"/>
              </a:cxn>
              <a:cxn ang="T12">
                <a:pos x="T4" y="T5"/>
              </a:cxn>
              <a:cxn ang="T13">
                <a:pos x="T6" y="T7"/>
              </a:cxn>
              <a:cxn ang="T14">
                <a:pos x="T8" y="T9"/>
              </a:cxn>
            </a:cxnLst>
            <a:rect l="T15" t="T16" r="T17" b="T18"/>
            <a:pathLst>
              <a:path w="1132" h="202">
                <a:moveTo>
                  <a:pt x="1132" y="0"/>
                </a:moveTo>
                <a:lnTo>
                  <a:pt x="849" y="202"/>
                </a:lnTo>
                <a:lnTo>
                  <a:pt x="283" y="202"/>
                </a:lnTo>
                <a:lnTo>
                  <a:pt x="0" y="0"/>
                </a:lnTo>
                <a:lnTo>
                  <a:pt x="1132" y="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latin typeface="Calibri" pitchFamily="34" charset="0"/>
              <a:cs typeface="Calibri" pitchFamily="34" charset="0"/>
            </a:endParaRPr>
          </a:p>
        </p:txBody>
      </p:sp>
      <p:sp>
        <p:nvSpPr>
          <p:cNvPr id="47" name="Text Box 61"/>
          <p:cNvSpPr txBox="1">
            <a:spLocks noChangeArrowheads="1"/>
          </p:cNvSpPr>
          <p:nvPr/>
        </p:nvSpPr>
        <p:spPr bwMode="auto">
          <a:xfrm>
            <a:off x="6777038" y="5046663"/>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800" dirty="0">
                <a:solidFill>
                  <a:srgbClr val="000000"/>
                </a:solidFill>
                <a:latin typeface="Calibri" pitchFamily="34" charset="0"/>
                <a:cs typeface="Calibri" pitchFamily="34" charset="0"/>
              </a:rPr>
              <a:t>MUX</a:t>
            </a:r>
            <a:endParaRPr lang="en-US" dirty="0">
              <a:solidFill>
                <a:srgbClr val="000000"/>
              </a:solidFill>
              <a:latin typeface="Calibri" pitchFamily="34" charset="0"/>
              <a:cs typeface="Calibri" pitchFamily="34" charset="0"/>
            </a:endParaRPr>
          </a:p>
        </p:txBody>
      </p:sp>
      <p:cxnSp>
        <p:nvCxnSpPr>
          <p:cNvPr id="48" name="Straight Arrow Connector 121"/>
          <p:cNvCxnSpPr>
            <a:cxnSpLocks noChangeShapeType="1"/>
          </p:cNvCxnSpPr>
          <p:nvPr/>
        </p:nvCxnSpPr>
        <p:spPr bwMode="auto">
          <a:xfrm rot="10800000">
            <a:off x="7797800" y="5230813"/>
            <a:ext cx="52387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9" name="TextBox 122"/>
          <p:cNvSpPr txBox="1">
            <a:spLocks noChangeArrowheads="1"/>
          </p:cNvSpPr>
          <p:nvPr/>
        </p:nvSpPr>
        <p:spPr bwMode="auto">
          <a:xfrm>
            <a:off x="7964488" y="4922838"/>
            <a:ext cx="11583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dirty="0">
                <a:solidFill>
                  <a:srgbClr val="000000"/>
                </a:solidFill>
                <a:latin typeface="Calibri" pitchFamily="34" charset="0"/>
                <a:cs typeface="Calibri" pitchFamily="34" charset="0"/>
              </a:rPr>
              <a:t>Block offset</a:t>
            </a:r>
          </a:p>
        </p:txBody>
      </p:sp>
      <p:cxnSp>
        <p:nvCxnSpPr>
          <p:cNvPr id="50" name="Straight Arrow Connector 99"/>
          <p:cNvCxnSpPr>
            <a:cxnSpLocks noChangeShapeType="1"/>
          </p:cNvCxnSpPr>
          <p:nvPr/>
        </p:nvCxnSpPr>
        <p:spPr bwMode="auto">
          <a:xfrm rot="16200000" flipH="1">
            <a:off x="5153819" y="5541169"/>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 name="Straight Arrow Connector 100"/>
          <p:cNvCxnSpPr>
            <a:cxnSpLocks noChangeShapeType="1"/>
          </p:cNvCxnSpPr>
          <p:nvPr/>
        </p:nvCxnSpPr>
        <p:spPr bwMode="auto">
          <a:xfrm rot="16200000" flipH="1">
            <a:off x="6989762" y="5519738"/>
            <a:ext cx="265113"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2" name="TextBox 102"/>
          <p:cNvSpPr txBox="1">
            <a:spLocks noChangeArrowheads="1"/>
          </p:cNvSpPr>
          <p:nvPr/>
        </p:nvSpPr>
        <p:spPr bwMode="auto">
          <a:xfrm>
            <a:off x="5403850" y="5545138"/>
            <a:ext cx="692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solidFill>
                  <a:srgbClr val="000000"/>
                </a:solidFill>
                <a:latin typeface="Calibri" pitchFamily="34" charset="0"/>
                <a:cs typeface="Calibri" pitchFamily="34" charset="0"/>
              </a:rPr>
              <a:t>Hit?</a:t>
            </a:r>
          </a:p>
        </p:txBody>
      </p:sp>
      <p:sp>
        <p:nvSpPr>
          <p:cNvPr id="53" name="TextBox 103"/>
          <p:cNvSpPr txBox="1">
            <a:spLocks noChangeArrowheads="1"/>
          </p:cNvSpPr>
          <p:nvPr/>
        </p:nvSpPr>
        <p:spPr bwMode="auto">
          <a:xfrm>
            <a:off x="7202488" y="5545138"/>
            <a:ext cx="7646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solidFill>
                  <a:srgbClr val="000000"/>
                </a:solidFill>
                <a:latin typeface="Calibri" pitchFamily="34" charset="0"/>
                <a:cs typeface="Calibri" pitchFamily="34" charset="0"/>
              </a:rPr>
              <a:t>Data</a:t>
            </a:r>
          </a:p>
        </p:txBody>
      </p:sp>
    </p:spTree>
    <p:extLst>
      <p:ext uri="{BB962C8B-B14F-4D97-AF65-F5344CB8AC3E}">
        <p14:creationId xmlns:p14="http://schemas.microsoft.com/office/powerpoint/2010/main" val="218608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advantage of both...</a:t>
            </a:r>
          </a:p>
        </p:txBody>
      </p:sp>
      <p:sp>
        <p:nvSpPr>
          <p:cNvPr id="3" name="Content Placeholder 2"/>
          <p:cNvSpPr>
            <a:spLocks noGrp="1"/>
          </p:cNvSpPr>
          <p:nvPr>
            <p:ph idx="1"/>
          </p:nvPr>
        </p:nvSpPr>
        <p:spPr>
          <a:xfrm>
            <a:off x="566738" y="1004887"/>
            <a:ext cx="8577262" cy="5414964"/>
          </a:xfrm>
        </p:spPr>
        <p:txBody>
          <a:bodyPr/>
          <a:lstStyle/>
          <a:p>
            <a:r>
              <a:rPr lang="en-US" dirty="0">
                <a:solidFill>
                  <a:srgbClr val="FF0000"/>
                </a:solidFill>
                <a:latin typeface="Calibri" pitchFamily="34" charset="0"/>
                <a:cs typeface="Calibri" pitchFamily="34" charset="0"/>
              </a:rPr>
              <a:t>Set associative</a:t>
            </a:r>
            <a:r>
              <a:rPr lang="en-US" dirty="0">
                <a:latin typeface="Calibri" pitchFamily="34" charset="0"/>
                <a:cs typeface="Calibri" pitchFamily="34" charset="0"/>
              </a:rPr>
              <a:t> caches:</a:t>
            </a:r>
          </a:p>
          <a:p>
            <a:pPr lvl="1"/>
            <a:r>
              <a:rPr lang="en-US" dirty="0">
                <a:latin typeface="Calibri" pitchFamily="34" charset="0"/>
                <a:cs typeface="Calibri" pitchFamily="34" charset="0"/>
              </a:rPr>
              <a:t>Partition memory into regions </a:t>
            </a:r>
          </a:p>
          <a:p>
            <a:pPr lvl="2"/>
            <a:r>
              <a:rPr lang="en-US" sz="2400" dirty="0">
                <a:latin typeface="Calibri" pitchFamily="34" charset="0"/>
                <a:cs typeface="Calibri" pitchFamily="34" charset="0"/>
              </a:rPr>
              <a:t>like direct mapped but fewer partitions</a:t>
            </a:r>
          </a:p>
          <a:p>
            <a:pPr lvl="1"/>
            <a:r>
              <a:rPr lang="en-US" dirty="0">
                <a:latin typeface="Calibri" pitchFamily="34" charset="0"/>
                <a:cs typeface="Calibri" pitchFamily="34" charset="0"/>
              </a:rPr>
              <a:t>Associate a region to a </a:t>
            </a:r>
            <a:r>
              <a:rPr lang="en-US" dirty="0">
                <a:solidFill>
                  <a:srgbClr val="FF0000"/>
                </a:solidFill>
                <a:latin typeface="Calibri" pitchFamily="34" charset="0"/>
                <a:cs typeface="Calibri" pitchFamily="34" charset="0"/>
              </a:rPr>
              <a:t>set</a:t>
            </a:r>
            <a:r>
              <a:rPr lang="en-US" dirty="0">
                <a:latin typeface="Calibri" pitchFamily="34" charset="0"/>
                <a:cs typeface="Calibri" pitchFamily="34" charset="0"/>
              </a:rPr>
              <a:t> of cache lines</a:t>
            </a:r>
          </a:p>
          <a:p>
            <a:pPr lvl="2"/>
            <a:r>
              <a:rPr lang="en-US" sz="2400" dirty="0">
                <a:latin typeface="Calibri" pitchFamily="34" charset="0"/>
                <a:cs typeface="Calibri" pitchFamily="34" charset="0"/>
              </a:rPr>
              <a:t>Check tags for all lines in a set to determine a HIT</a:t>
            </a:r>
          </a:p>
          <a:p>
            <a:r>
              <a:rPr lang="en-US" dirty="0">
                <a:latin typeface="Calibri" pitchFamily="34" charset="0"/>
                <a:cs typeface="Calibri" pitchFamily="34" charset="0"/>
              </a:rPr>
              <a:t>Treat each line in a set like a small fully associative cache</a:t>
            </a:r>
          </a:p>
          <a:p>
            <a:pPr lvl="1"/>
            <a:r>
              <a:rPr lang="en-US" dirty="0">
                <a:latin typeface="Calibri" pitchFamily="34" charset="0"/>
                <a:cs typeface="Calibri" pitchFamily="34" charset="0"/>
              </a:rPr>
              <a:t>LRU (or LRU-like) policy generally used</a:t>
            </a:r>
          </a:p>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53</a:t>
            </a:fld>
            <a:endParaRPr lang="en-US" dirty="0">
              <a:solidFill>
                <a:srgbClr val="000000"/>
              </a:solidFill>
              <a:cs typeface="Arial"/>
            </a:endParaRPr>
          </a:p>
        </p:txBody>
      </p:sp>
    </p:spTree>
    <p:extLst>
      <p:ext uri="{BB962C8B-B14F-4D97-AF65-F5344CB8AC3E}">
        <p14:creationId xmlns:p14="http://schemas.microsoft.com/office/powerpoint/2010/main" val="257107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Set-associative cache</a:t>
            </a:r>
          </a:p>
        </p:txBody>
      </p:sp>
      <p:sp>
        <p:nvSpPr>
          <p:cNvPr id="4" name="Footer Placeholder 3"/>
          <p:cNvSpPr>
            <a:spLocks noGrp="1"/>
          </p:cNvSpPr>
          <p:nvPr>
            <p:ph type="ftr" sz="quarter" idx="10"/>
          </p:nvPr>
        </p:nvSpPr>
        <p:spPr/>
        <p:txBody>
          <a:bodyPr/>
          <a:lstStyle/>
          <a:p>
            <a:pPr>
              <a:defRPr/>
            </a:pPr>
            <a:r>
              <a:rPr lang="en-US">
                <a:solidFill>
                  <a:srgbClr val="000000"/>
                </a:solidFill>
                <a:cs typeface="Arial"/>
              </a:rPr>
              <a:t>EECS 370: Introduction to Computer Organization</a:t>
            </a:r>
          </a:p>
          <a:p>
            <a:pPr>
              <a:defRPr/>
            </a:pPr>
            <a:endParaRPr lang="en-US" dirty="0">
              <a:solidFill>
                <a:srgbClr val="000000"/>
              </a:solidFill>
              <a:cs typeface="Arial"/>
            </a:endParaRPr>
          </a:p>
        </p:txBody>
      </p:sp>
      <p:sp>
        <p:nvSpPr>
          <p:cNvPr id="5" name="Slide Number Placeholder 4"/>
          <p:cNvSpPr>
            <a:spLocks noGrp="1"/>
          </p:cNvSpPr>
          <p:nvPr>
            <p:ph type="sldNum" sz="quarter" idx="11"/>
          </p:nvPr>
        </p:nvSpPr>
        <p:spPr/>
        <p:txBody>
          <a:bodyPr/>
          <a:lstStyle/>
          <a:p>
            <a:pPr>
              <a:defRPr/>
            </a:pPr>
            <a:fld id="{7AC6BD89-2FC4-40E2-A3F4-8944F0C81D9F}" type="slidenum">
              <a:rPr lang="en-US" smtClean="0">
                <a:solidFill>
                  <a:srgbClr val="000000"/>
                </a:solidFill>
                <a:cs typeface="Arial"/>
              </a:rPr>
              <a:pPr>
                <a:defRPr/>
              </a:pPr>
              <a:t>54</a:t>
            </a:fld>
            <a:endParaRPr lang="en-US" dirty="0">
              <a:solidFill>
                <a:srgbClr val="000000"/>
              </a:solidFill>
              <a:cs typeface="Arial"/>
            </a:endParaRPr>
          </a:p>
        </p:txBody>
      </p:sp>
      <p:sp>
        <p:nvSpPr>
          <p:cNvPr id="6" name="Rectangle 2"/>
          <p:cNvSpPr>
            <a:spLocks noChangeArrowheads="1"/>
          </p:cNvSpPr>
          <p:nvPr/>
        </p:nvSpPr>
        <p:spPr bwMode="auto">
          <a:xfrm>
            <a:off x="7010400" y="1544638"/>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29</a:t>
            </a:r>
          </a:p>
        </p:txBody>
      </p:sp>
      <p:sp>
        <p:nvSpPr>
          <p:cNvPr id="7" name="Rectangle 3"/>
          <p:cNvSpPr>
            <a:spLocks noChangeArrowheads="1"/>
          </p:cNvSpPr>
          <p:nvPr/>
        </p:nvSpPr>
        <p:spPr bwMode="auto">
          <a:xfrm>
            <a:off x="7010400" y="2154238"/>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123</a:t>
            </a:r>
          </a:p>
        </p:txBody>
      </p:sp>
      <p:sp>
        <p:nvSpPr>
          <p:cNvPr id="8" name="Rectangle 4"/>
          <p:cNvSpPr>
            <a:spLocks noChangeArrowheads="1"/>
          </p:cNvSpPr>
          <p:nvPr/>
        </p:nvSpPr>
        <p:spPr bwMode="auto">
          <a:xfrm>
            <a:off x="7010400" y="2763838"/>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150</a:t>
            </a:r>
          </a:p>
        </p:txBody>
      </p:sp>
      <p:sp>
        <p:nvSpPr>
          <p:cNvPr id="9" name="Rectangle 5"/>
          <p:cNvSpPr>
            <a:spLocks noChangeArrowheads="1"/>
          </p:cNvSpPr>
          <p:nvPr/>
        </p:nvSpPr>
        <p:spPr bwMode="auto">
          <a:xfrm>
            <a:off x="7010400" y="3068638"/>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162</a:t>
            </a:r>
          </a:p>
        </p:txBody>
      </p:sp>
      <p:sp>
        <p:nvSpPr>
          <p:cNvPr id="10" name="Rectangle 6"/>
          <p:cNvSpPr>
            <a:spLocks noChangeArrowheads="1"/>
          </p:cNvSpPr>
          <p:nvPr/>
        </p:nvSpPr>
        <p:spPr bwMode="auto">
          <a:xfrm>
            <a:off x="7010400" y="3678238"/>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18</a:t>
            </a:r>
          </a:p>
        </p:txBody>
      </p:sp>
      <p:sp>
        <p:nvSpPr>
          <p:cNvPr id="11" name="Rectangle 7"/>
          <p:cNvSpPr>
            <a:spLocks noChangeArrowheads="1"/>
          </p:cNvSpPr>
          <p:nvPr/>
        </p:nvSpPr>
        <p:spPr bwMode="auto">
          <a:xfrm>
            <a:off x="7010400" y="4287838"/>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33</a:t>
            </a:r>
          </a:p>
        </p:txBody>
      </p:sp>
      <p:sp>
        <p:nvSpPr>
          <p:cNvPr id="12" name="Rectangle 8"/>
          <p:cNvSpPr>
            <a:spLocks noChangeArrowheads="1"/>
          </p:cNvSpPr>
          <p:nvPr/>
        </p:nvSpPr>
        <p:spPr bwMode="auto">
          <a:xfrm>
            <a:off x="7010400" y="4897438"/>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19</a:t>
            </a:r>
          </a:p>
        </p:txBody>
      </p:sp>
      <p:sp>
        <p:nvSpPr>
          <p:cNvPr id="13" name="Rectangle 9"/>
          <p:cNvSpPr>
            <a:spLocks noChangeArrowheads="1"/>
          </p:cNvSpPr>
          <p:nvPr/>
        </p:nvSpPr>
        <p:spPr bwMode="auto">
          <a:xfrm>
            <a:off x="7010400" y="5507038"/>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210</a:t>
            </a:r>
          </a:p>
        </p:txBody>
      </p:sp>
      <p:sp>
        <p:nvSpPr>
          <p:cNvPr id="14" name="Text Box 10"/>
          <p:cNvSpPr txBox="1">
            <a:spLocks noChangeArrowheads="1"/>
          </p:cNvSpPr>
          <p:nvPr/>
        </p:nvSpPr>
        <p:spPr bwMode="auto">
          <a:xfrm>
            <a:off x="6624519" y="1163638"/>
            <a:ext cx="441444" cy="5018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r"/>
            <a:r>
              <a:rPr lang="en-US" sz="2000" b="1" dirty="0">
                <a:latin typeface="Calibri" pitchFamily="34" charset="0"/>
                <a:cs typeface="Calibri" pitchFamily="34" charset="0"/>
              </a:rPr>
              <a:t>0</a:t>
            </a:r>
          </a:p>
          <a:p>
            <a:pPr algn="r"/>
            <a:r>
              <a:rPr lang="en-US" sz="2000" b="1" dirty="0">
                <a:latin typeface="Calibri" pitchFamily="34" charset="0"/>
                <a:cs typeface="Calibri" pitchFamily="34" charset="0"/>
              </a:rPr>
              <a:t>1</a:t>
            </a:r>
          </a:p>
          <a:p>
            <a:pPr algn="r"/>
            <a:r>
              <a:rPr lang="en-US" sz="2000" b="1" dirty="0">
                <a:latin typeface="Calibri" pitchFamily="34" charset="0"/>
                <a:cs typeface="Calibri" pitchFamily="34" charset="0"/>
              </a:rPr>
              <a:t>2</a:t>
            </a:r>
          </a:p>
          <a:p>
            <a:pPr algn="r"/>
            <a:r>
              <a:rPr lang="en-US" sz="2000" b="1" dirty="0">
                <a:latin typeface="Calibri" pitchFamily="34" charset="0"/>
                <a:cs typeface="Calibri" pitchFamily="34" charset="0"/>
              </a:rPr>
              <a:t>3</a:t>
            </a:r>
          </a:p>
          <a:p>
            <a:pPr algn="r"/>
            <a:r>
              <a:rPr lang="en-US" sz="2000" b="1" dirty="0">
                <a:latin typeface="Calibri" pitchFamily="34" charset="0"/>
                <a:cs typeface="Calibri" pitchFamily="34" charset="0"/>
              </a:rPr>
              <a:t>4</a:t>
            </a:r>
          </a:p>
          <a:p>
            <a:pPr algn="r"/>
            <a:r>
              <a:rPr lang="en-US" sz="2000" b="1" dirty="0">
                <a:latin typeface="Calibri" pitchFamily="34" charset="0"/>
                <a:cs typeface="Calibri" pitchFamily="34" charset="0"/>
              </a:rPr>
              <a:t>5</a:t>
            </a:r>
          </a:p>
          <a:p>
            <a:pPr algn="r"/>
            <a:r>
              <a:rPr lang="en-US" sz="2000" b="1" dirty="0">
                <a:latin typeface="Calibri" pitchFamily="34" charset="0"/>
                <a:cs typeface="Calibri" pitchFamily="34" charset="0"/>
              </a:rPr>
              <a:t>6</a:t>
            </a:r>
          </a:p>
          <a:p>
            <a:pPr algn="r"/>
            <a:r>
              <a:rPr lang="en-US" sz="2000" b="1" dirty="0">
                <a:latin typeface="Calibri" pitchFamily="34" charset="0"/>
                <a:cs typeface="Calibri" pitchFamily="34" charset="0"/>
              </a:rPr>
              <a:t>7</a:t>
            </a:r>
          </a:p>
          <a:p>
            <a:pPr algn="r"/>
            <a:r>
              <a:rPr lang="en-US" sz="2000" b="1" dirty="0">
                <a:latin typeface="Calibri" pitchFamily="34" charset="0"/>
                <a:cs typeface="Calibri" pitchFamily="34" charset="0"/>
              </a:rPr>
              <a:t>8</a:t>
            </a:r>
          </a:p>
          <a:p>
            <a:pPr algn="r"/>
            <a:r>
              <a:rPr lang="en-US" sz="2000" b="1" dirty="0">
                <a:latin typeface="Calibri" pitchFamily="34" charset="0"/>
                <a:cs typeface="Calibri" pitchFamily="34" charset="0"/>
              </a:rPr>
              <a:t>9</a:t>
            </a:r>
          </a:p>
          <a:p>
            <a:pPr algn="r"/>
            <a:r>
              <a:rPr lang="en-US" sz="2000" b="1" dirty="0">
                <a:latin typeface="Calibri" pitchFamily="34" charset="0"/>
                <a:cs typeface="Calibri" pitchFamily="34" charset="0"/>
              </a:rPr>
              <a:t>10</a:t>
            </a:r>
          </a:p>
          <a:p>
            <a:pPr algn="r"/>
            <a:r>
              <a:rPr lang="en-US" sz="2000" b="1" dirty="0">
                <a:latin typeface="Calibri" pitchFamily="34" charset="0"/>
                <a:cs typeface="Calibri" pitchFamily="34" charset="0"/>
              </a:rPr>
              <a:t>11</a:t>
            </a:r>
          </a:p>
          <a:p>
            <a:pPr algn="r"/>
            <a:r>
              <a:rPr lang="en-US" sz="2000" b="1" dirty="0">
                <a:latin typeface="Calibri" pitchFamily="34" charset="0"/>
                <a:cs typeface="Calibri" pitchFamily="34" charset="0"/>
              </a:rPr>
              <a:t>12</a:t>
            </a:r>
          </a:p>
          <a:p>
            <a:pPr algn="r"/>
            <a:r>
              <a:rPr lang="en-US" sz="2000" b="1" dirty="0">
                <a:latin typeface="Calibri" pitchFamily="34" charset="0"/>
                <a:cs typeface="Calibri" pitchFamily="34" charset="0"/>
              </a:rPr>
              <a:t>13</a:t>
            </a:r>
          </a:p>
          <a:p>
            <a:pPr algn="r"/>
            <a:r>
              <a:rPr lang="en-US" sz="2000" b="1" dirty="0">
                <a:latin typeface="Calibri" pitchFamily="34" charset="0"/>
                <a:cs typeface="Calibri" pitchFamily="34" charset="0"/>
              </a:rPr>
              <a:t>14</a:t>
            </a:r>
          </a:p>
          <a:p>
            <a:pPr algn="r"/>
            <a:r>
              <a:rPr lang="en-US" sz="2000" b="1" dirty="0">
                <a:latin typeface="Calibri" pitchFamily="34" charset="0"/>
                <a:cs typeface="Calibri" pitchFamily="34" charset="0"/>
              </a:rPr>
              <a:t>15</a:t>
            </a:r>
          </a:p>
        </p:txBody>
      </p:sp>
      <p:sp>
        <p:nvSpPr>
          <p:cNvPr id="15" name="Rectangle 11"/>
          <p:cNvSpPr>
            <a:spLocks noChangeArrowheads="1"/>
          </p:cNvSpPr>
          <p:nvPr/>
        </p:nvSpPr>
        <p:spPr bwMode="auto">
          <a:xfrm>
            <a:off x="4219575" y="2549525"/>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16" name="Rectangle 12"/>
          <p:cNvSpPr>
            <a:spLocks noChangeArrowheads="1"/>
          </p:cNvSpPr>
          <p:nvPr/>
        </p:nvSpPr>
        <p:spPr bwMode="auto">
          <a:xfrm>
            <a:off x="4752975" y="2549525"/>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17" name="Rectangle 13"/>
          <p:cNvSpPr>
            <a:spLocks noChangeArrowheads="1"/>
          </p:cNvSpPr>
          <p:nvPr/>
        </p:nvSpPr>
        <p:spPr bwMode="auto">
          <a:xfrm>
            <a:off x="4752975" y="2854325"/>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18" name="Text Box 14"/>
          <p:cNvSpPr txBox="1">
            <a:spLocks noChangeArrowheads="1"/>
          </p:cNvSpPr>
          <p:nvPr/>
        </p:nvSpPr>
        <p:spPr bwMode="auto">
          <a:xfrm>
            <a:off x="3467100" y="2133600"/>
            <a:ext cx="2208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pPr algn="ctr"/>
            <a:r>
              <a:rPr lang="en-US" b="1" dirty="0">
                <a:latin typeface="Calibri" pitchFamily="34" charset="0"/>
                <a:cs typeface="Calibri" pitchFamily="34" charset="0"/>
              </a:rPr>
              <a:t>        tag   data</a:t>
            </a:r>
          </a:p>
        </p:txBody>
      </p:sp>
      <p:sp>
        <p:nvSpPr>
          <p:cNvPr id="19" name="Rectangle 15"/>
          <p:cNvSpPr>
            <a:spLocks noChangeArrowheads="1"/>
          </p:cNvSpPr>
          <p:nvPr/>
        </p:nvSpPr>
        <p:spPr bwMode="auto">
          <a:xfrm>
            <a:off x="4219575" y="3159125"/>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20" name="Rectangle 16"/>
          <p:cNvSpPr>
            <a:spLocks noChangeArrowheads="1"/>
          </p:cNvSpPr>
          <p:nvPr/>
        </p:nvSpPr>
        <p:spPr bwMode="auto">
          <a:xfrm>
            <a:off x="4752975" y="3159125"/>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21" name="Rectangle 17"/>
          <p:cNvSpPr>
            <a:spLocks noChangeArrowheads="1"/>
          </p:cNvSpPr>
          <p:nvPr/>
        </p:nvSpPr>
        <p:spPr bwMode="auto">
          <a:xfrm>
            <a:off x="4752975" y="3463925"/>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22" name="Rectangle 18"/>
          <p:cNvSpPr>
            <a:spLocks noChangeArrowheads="1"/>
          </p:cNvSpPr>
          <p:nvPr/>
        </p:nvSpPr>
        <p:spPr bwMode="auto">
          <a:xfrm>
            <a:off x="7010400" y="1239838"/>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78</a:t>
            </a:r>
          </a:p>
        </p:txBody>
      </p:sp>
      <p:sp>
        <p:nvSpPr>
          <p:cNvPr id="23" name="Rectangle 19"/>
          <p:cNvSpPr>
            <a:spLocks noChangeArrowheads="1"/>
          </p:cNvSpPr>
          <p:nvPr/>
        </p:nvSpPr>
        <p:spPr bwMode="auto">
          <a:xfrm>
            <a:off x="7010400" y="1849438"/>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120</a:t>
            </a:r>
          </a:p>
        </p:txBody>
      </p:sp>
      <p:sp>
        <p:nvSpPr>
          <p:cNvPr id="24" name="Rectangle 20"/>
          <p:cNvSpPr>
            <a:spLocks noChangeArrowheads="1"/>
          </p:cNvSpPr>
          <p:nvPr/>
        </p:nvSpPr>
        <p:spPr bwMode="auto">
          <a:xfrm>
            <a:off x="7010400" y="2459038"/>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71</a:t>
            </a:r>
          </a:p>
        </p:txBody>
      </p:sp>
      <p:sp>
        <p:nvSpPr>
          <p:cNvPr id="25" name="Rectangle 21"/>
          <p:cNvSpPr>
            <a:spLocks noChangeArrowheads="1"/>
          </p:cNvSpPr>
          <p:nvPr/>
        </p:nvSpPr>
        <p:spPr bwMode="auto">
          <a:xfrm>
            <a:off x="7010400" y="3373438"/>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173</a:t>
            </a:r>
          </a:p>
        </p:txBody>
      </p:sp>
      <p:sp>
        <p:nvSpPr>
          <p:cNvPr id="26" name="Rectangle 22"/>
          <p:cNvSpPr>
            <a:spLocks noChangeArrowheads="1"/>
          </p:cNvSpPr>
          <p:nvPr/>
        </p:nvSpPr>
        <p:spPr bwMode="auto">
          <a:xfrm>
            <a:off x="7010400" y="3983038"/>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21</a:t>
            </a:r>
          </a:p>
        </p:txBody>
      </p:sp>
      <p:sp>
        <p:nvSpPr>
          <p:cNvPr id="27" name="Rectangle 23"/>
          <p:cNvSpPr>
            <a:spLocks noChangeArrowheads="1"/>
          </p:cNvSpPr>
          <p:nvPr/>
        </p:nvSpPr>
        <p:spPr bwMode="auto">
          <a:xfrm>
            <a:off x="7010400" y="4592638"/>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28</a:t>
            </a:r>
          </a:p>
        </p:txBody>
      </p:sp>
      <p:sp>
        <p:nvSpPr>
          <p:cNvPr id="28" name="Rectangle 24"/>
          <p:cNvSpPr>
            <a:spLocks noChangeArrowheads="1"/>
          </p:cNvSpPr>
          <p:nvPr/>
        </p:nvSpPr>
        <p:spPr bwMode="auto">
          <a:xfrm>
            <a:off x="7010400" y="5202238"/>
            <a:ext cx="1066800" cy="304800"/>
          </a:xfrm>
          <a:prstGeom prst="rect">
            <a:avLst/>
          </a:prstGeom>
          <a:solidFill>
            <a:srgbClr val="FF9966"/>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200</a:t>
            </a:r>
          </a:p>
        </p:txBody>
      </p:sp>
      <p:sp>
        <p:nvSpPr>
          <p:cNvPr id="29" name="Rectangle 25"/>
          <p:cNvSpPr>
            <a:spLocks noChangeArrowheads="1"/>
          </p:cNvSpPr>
          <p:nvPr/>
        </p:nvSpPr>
        <p:spPr bwMode="auto">
          <a:xfrm>
            <a:off x="7010400" y="5811838"/>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225</a:t>
            </a:r>
          </a:p>
        </p:txBody>
      </p:sp>
      <p:sp>
        <p:nvSpPr>
          <p:cNvPr id="30" name="Rectangle 26"/>
          <p:cNvSpPr>
            <a:spLocks noChangeArrowheads="1"/>
          </p:cNvSpPr>
          <p:nvPr/>
        </p:nvSpPr>
        <p:spPr bwMode="auto">
          <a:xfrm>
            <a:off x="1752600" y="5486400"/>
            <a:ext cx="1524000" cy="3810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latin typeface="Calibri" pitchFamily="34" charset="0"/>
                <a:cs typeface="Calibri" pitchFamily="34" charset="0"/>
              </a:rPr>
              <a:t>tag</a:t>
            </a:r>
          </a:p>
        </p:txBody>
      </p:sp>
      <p:sp>
        <p:nvSpPr>
          <p:cNvPr id="31" name="Rectangle 27"/>
          <p:cNvSpPr>
            <a:spLocks noChangeArrowheads="1"/>
          </p:cNvSpPr>
          <p:nvPr/>
        </p:nvSpPr>
        <p:spPr bwMode="auto">
          <a:xfrm>
            <a:off x="3276600" y="5486400"/>
            <a:ext cx="1447800" cy="381000"/>
          </a:xfrm>
          <a:prstGeom prst="rect">
            <a:avLst/>
          </a:prstGeom>
          <a:solidFill>
            <a:srgbClr val="A3B2C1"/>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Calibri" pitchFamily="34" charset="0"/>
                <a:cs typeface="Calibri" pitchFamily="34" charset="0"/>
              </a:rPr>
              <a:t>set index</a:t>
            </a:r>
          </a:p>
        </p:txBody>
      </p:sp>
      <p:sp>
        <p:nvSpPr>
          <p:cNvPr id="32" name="Rectangle 28"/>
          <p:cNvSpPr>
            <a:spLocks noChangeArrowheads="1"/>
          </p:cNvSpPr>
          <p:nvPr/>
        </p:nvSpPr>
        <p:spPr bwMode="auto">
          <a:xfrm>
            <a:off x="4724400" y="5486400"/>
            <a:ext cx="1371600" cy="381000"/>
          </a:xfrm>
          <a:prstGeom prst="rect">
            <a:avLst/>
          </a:prstGeom>
          <a:solidFill>
            <a:srgbClr val="DDDDDD"/>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Calibri" pitchFamily="34" charset="0"/>
                <a:cs typeface="Calibri" pitchFamily="34" charset="0"/>
              </a:rPr>
              <a:t>block offset</a:t>
            </a:r>
          </a:p>
        </p:txBody>
      </p:sp>
      <p:sp>
        <p:nvSpPr>
          <p:cNvPr id="33" name="Text Box 29"/>
          <p:cNvSpPr txBox="1">
            <a:spLocks noChangeArrowheads="1"/>
          </p:cNvSpPr>
          <p:nvPr/>
        </p:nvSpPr>
        <p:spPr bwMode="auto">
          <a:xfrm>
            <a:off x="1128713" y="4918075"/>
            <a:ext cx="1290779"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Address:</a:t>
            </a:r>
          </a:p>
        </p:txBody>
      </p:sp>
      <p:sp>
        <p:nvSpPr>
          <p:cNvPr id="34" name="Rectangle 30"/>
          <p:cNvSpPr>
            <a:spLocks noChangeArrowheads="1"/>
          </p:cNvSpPr>
          <p:nvPr/>
        </p:nvSpPr>
        <p:spPr bwMode="auto">
          <a:xfrm>
            <a:off x="4219575" y="3768725"/>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5" name="Rectangle 31"/>
          <p:cNvSpPr>
            <a:spLocks noChangeArrowheads="1"/>
          </p:cNvSpPr>
          <p:nvPr/>
        </p:nvSpPr>
        <p:spPr bwMode="auto">
          <a:xfrm>
            <a:off x="4752975" y="3768725"/>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6" name="Rectangle 32"/>
          <p:cNvSpPr>
            <a:spLocks noChangeArrowheads="1"/>
          </p:cNvSpPr>
          <p:nvPr/>
        </p:nvSpPr>
        <p:spPr bwMode="auto">
          <a:xfrm>
            <a:off x="4752975" y="4073525"/>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7" name="Rectangle 33"/>
          <p:cNvSpPr>
            <a:spLocks noChangeArrowheads="1"/>
          </p:cNvSpPr>
          <p:nvPr/>
        </p:nvSpPr>
        <p:spPr bwMode="auto">
          <a:xfrm>
            <a:off x="4219575" y="4378325"/>
            <a:ext cx="533400" cy="304800"/>
          </a:xfrm>
          <a:prstGeom prst="rect">
            <a:avLst/>
          </a:prstGeom>
          <a:solidFill>
            <a:srgbClr val="FFFFFF"/>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8" name="Rectangle 34"/>
          <p:cNvSpPr>
            <a:spLocks noChangeArrowheads="1"/>
          </p:cNvSpPr>
          <p:nvPr/>
        </p:nvSpPr>
        <p:spPr bwMode="auto">
          <a:xfrm>
            <a:off x="4752975" y="4378325"/>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39" name="Rectangle 35"/>
          <p:cNvSpPr>
            <a:spLocks noChangeArrowheads="1"/>
          </p:cNvSpPr>
          <p:nvPr/>
        </p:nvSpPr>
        <p:spPr bwMode="auto">
          <a:xfrm>
            <a:off x="4752975" y="4683125"/>
            <a:ext cx="1066800" cy="304800"/>
          </a:xfrm>
          <a:prstGeom prst="rect">
            <a:avLst/>
          </a:prstGeom>
          <a:solidFill>
            <a:srgbClr val="0CC7E0"/>
          </a:solidFill>
          <a:ln w="284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40" name="Text Box 36"/>
          <p:cNvSpPr txBox="1">
            <a:spLocks noChangeArrowheads="1"/>
          </p:cNvSpPr>
          <p:nvPr/>
        </p:nvSpPr>
        <p:spPr bwMode="auto">
          <a:xfrm>
            <a:off x="3352800" y="2438400"/>
            <a:ext cx="780129" cy="224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2000" b="1" dirty="0">
                <a:latin typeface="Calibri" pitchFamily="34" charset="0"/>
                <a:cs typeface="Calibri" pitchFamily="34" charset="0"/>
              </a:rPr>
              <a:t> Set 0</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 </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Set 1</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 </a:t>
            </a:r>
          </a:p>
        </p:txBody>
      </p:sp>
      <p:sp>
        <p:nvSpPr>
          <p:cNvPr id="41" name="Line 37"/>
          <p:cNvSpPr>
            <a:spLocks noChangeShapeType="1"/>
          </p:cNvSpPr>
          <p:nvPr/>
        </p:nvSpPr>
        <p:spPr bwMode="auto">
          <a:xfrm flipV="1">
            <a:off x="3810000" y="4646613"/>
            <a:ext cx="1588" cy="841375"/>
          </a:xfrm>
          <a:prstGeom prst="line">
            <a:avLst/>
          </a:prstGeom>
          <a:noFill/>
          <a:ln w="2844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solidFill>
                <a:srgbClr val="000000"/>
              </a:solidFill>
              <a:latin typeface="Calibri" pitchFamily="34" charset="0"/>
              <a:cs typeface="Calibri" pitchFamily="34" charset="0"/>
            </a:endParaRPr>
          </a:p>
        </p:txBody>
      </p:sp>
      <p:sp>
        <p:nvSpPr>
          <p:cNvPr id="42" name="Freeform 38"/>
          <p:cNvSpPr>
            <a:spLocks/>
          </p:cNvSpPr>
          <p:nvPr/>
        </p:nvSpPr>
        <p:spPr bwMode="auto">
          <a:xfrm>
            <a:off x="5410200" y="4876800"/>
            <a:ext cx="901700" cy="609600"/>
          </a:xfrm>
          <a:custGeom>
            <a:avLst/>
            <a:gdLst>
              <a:gd name="T0" fmla="*/ 0 w 568"/>
              <a:gd name="T1" fmla="*/ 384 h 384"/>
              <a:gd name="T2" fmla="*/ 528 w 568"/>
              <a:gd name="T3" fmla="*/ 96 h 384"/>
              <a:gd name="T4" fmla="*/ 240 w 568"/>
              <a:gd name="T5" fmla="*/ 0 h 384"/>
              <a:gd name="T6" fmla="*/ 0 w 568"/>
              <a:gd name="T7" fmla="*/ 0 h 384"/>
              <a:gd name="T8" fmla="*/ 568 w 568"/>
              <a:gd name="T9" fmla="*/ 384 h 384"/>
            </a:gdLst>
            <a:ahLst/>
            <a:cxnLst>
              <a:cxn ang="0">
                <a:pos x="T0" y="T1"/>
              </a:cxn>
              <a:cxn ang="0">
                <a:pos x="T2" y="T3"/>
              </a:cxn>
              <a:cxn ang="0">
                <a:pos x="T4" y="T5"/>
              </a:cxn>
            </a:cxnLst>
            <a:rect l="T6" t="T7" r="T8" b="T9"/>
            <a:pathLst>
              <a:path w="568" h="384">
                <a:moveTo>
                  <a:pt x="0" y="384"/>
                </a:moveTo>
                <a:cubicBezTo>
                  <a:pt x="244" y="272"/>
                  <a:pt x="488" y="160"/>
                  <a:pt x="528" y="96"/>
                </a:cubicBezTo>
                <a:cubicBezTo>
                  <a:pt x="568" y="32"/>
                  <a:pt x="288" y="16"/>
                  <a:pt x="240" y="0"/>
                </a:cubicBezTo>
              </a:path>
            </a:pathLst>
          </a:custGeom>
          <a:noFill/>
          <a:ln w="2844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000000"/>
              </a:solidFill>
              <a:latin typeface="Calibri" pitchFamily="34" charset="0"/>
              <a:cs typeface="Calibri" pitchFamily="34" charset="0"/>
            </a:endParaRPr>
          </a:p>
        </p:txBody>
      </p:sp>
      <p:sp>
        <p:nvSpPr>
          <p:cNvPr id="43" name="Text Box 39"/>
          <p:cNvSpPr txBox="1">
            <a:spLocks noChangeArrowheads="1"/>
          </p:cNvSpPr>
          <p:nvPr/>
        </p:nvSpPr>
        <p:spPr bwMode="auto">
          <a:xfrm>
            <a:off x="5030788" y="5795963"/>
            <a:ext cx="7667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1 bit</a:t>
            </a:r>
          </a:p>
        </p:txBody>
      </p:sp>
      <p:sp>
        <p:nvSpPr>
          <p:cNvPr id="44" name="Text Box 40"/>
          <p:cNvSpPr txBox="1">
            <a:spLocks noChangeArrowheads="1"/>
          </p:cNvSpPr>
          <p:nvPr/>
        </p:nvSpPr>
        <p:spPr bwMode="auto">
          <a:xfrm>
            <a:off x="3582988" y="5795963"/>
            <a:ext cx="8842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1 bits</a:t>
            </a:r>
          </a:p>
        </p:txBody>
      </p:sp>
      <p:sp>
        <p:nvSpPr>
          <p:cNvPr id="45" name="Text Box 41"/>
          <p:cNvSpPr txBox="1">
            <a:spLocks noChangeArrowheads="1"/>
          </p:cNvSpPr>
          <p:nvPr/>
        </p:nvSpPr>
        <p:spPr bwMode="auto">
          <a:xfrm>
            <a:off x="2135188" y="5795963"/>
            <a:ext cx="7667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2 bit</a:t>
            </a:r>
          </a:p>
        </p:txBody>
      </p:sp>
      <p:sp>
        <p:nvSpPr>
          <p:cNvPr id="46" name="Text Box 41"/>
          <p:cNvSpPr txBox="1">
            <a:spLocks noChangeArrowheads="1"/>
          </p:cNvSpPr>
          <p:nvPr/>
        </p:nvSpPr>
        <p:spPr bwMode="auto">
          <a:xfrm>
            <a:off x="5791200" y="2590800"/>
            <a:ext cx="808807"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2000" b="1" dirty="0">
                <a:latin typeface="Calibri" pitchFamily="34" charset="0"/>
                <a:cs typeface="Calibri" pitchFamily="34" charset="0"/>
              </a:rPr>
              <a:t>Way0</a:t>
            </a:r>
          </a:p>
        </p:txBody>
      </p:sp>
      <p:sp>
        <p:nvSpPr>
          <p:cNvPr id="47" name="Text Box 41"/>
          <p:cNvSpPr txBox="1">
            <a:spLocks noChangeArrowheads="1"/>
          </p:cNvSpPr>
          <p:nvPr/>
        </p:nvSpPr>
        <p:spPr bwMode="auto">
          <a:xfrm>
            <a:off x="5791200" y="3255309"/>
            <a:ext cx="808807"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sz="2000" b="1" dirty="0">
                <a:latin typeface="Calibri" pitchFamily="34" charset="0"/>
                <a:cs typeface="Calibri" pitchFamily="34" charset="0"/>
              </a:rPr>
              <a:t>Way1</a:t>
            </a:r>
          </a:p>
        </p:txBody>
      </p:sp>
      <p:sp>
        <p:nvSpPr>
          <p:cNvPr id="48" name="Text Box 26"/>
          <p:cNvSpPr txBox="1">
            <a:spLocks noChangeArrowheads="1"/>
          </p:cNvSpPr>
          <p:nvPr/>
        </p:nvSpPr>
        <p:spPr bwMode="auto">
          <a:xfrm>
            <a:off x="6858000" y="758825"/>
            <a:ext cx="12985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cs typeface="Arial" charset="0"/>
              </a:defRPr>
            </a:lvl9pPr>
          </a:lstStyle>
          <a:p>
            <a:r>
              <a:rPr lang="en-US" b="1" dirty="0">
                <a:latin typeface="Calibri" pitchFamily="34" charset="0"/>
                <a:cs typeface="Calibri" pitchFamily="34" charset="0"/>
              </a:rPr>
              <a:t>Memory</a:t>
            </a:r>
          </a:p>
        </p:txBody>
      </p:sp>
    </p:spTree>
    <p:extLst>
      <p:ext uri="{BB962C8B-B14F-4D97-AF65-F5344CB8AC3E}">
        <p14:creationId xmlns:p14="http://schemas.microsoft.com/office/powerpoint/2010/main" val="319276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0963"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0964"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65"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2)</a:t>
            </a:r>
          </a:p>
        </p:txBody>
      </p:sp>
      <p:sp>
        <p:nvSpPr>
          <p:cNvPr id="40966"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0967"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0968"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0969"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0970"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0971"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0972"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0973"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0974"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0975"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7</a:t>
            </a:r>
            <a:r>
              <a:rPr lang="en-US" sz="1600" b="1" dirty="0">
                <a:latin typeface="Calibri" pitchFamily="34" charset="0"/>
                <a:sym typeface="Symbol" charset="2"/>
              </a:rPr>
              <a:t>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40976"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0977"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0978"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0979"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80"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81"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0982"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83"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84"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85"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86"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0987"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0988"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0989"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90"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0991"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0992"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0993"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0994"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0995"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0996"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0997"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0998"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0999"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1</a:t>
            </a:r>
          </a:p>
          <a:p>
            <a:r>
              <a:rPr lang="en-US" b="1" dirty="0">
                <a:latin typeface="Calibri" pitchFamily="34" charset="0"/>
              </a:rPr>
              <a:t>Hits:</a:t>
            </a:r>
            <a:r>
              <a:rPr lang="en-US" sz="3200" b="1" dirty="0">
                <a:latin typeface="Calibri" pitchFamily="34" charset="0"/>
              </a:rPr>
              <a:t> </a:t>
            </a:r>
            <a:r>
              <a:rPr lang="en-US" b="1" dirty="0">
                <a:latin typeface="Calibri" pitchFamily="34" charset="0"/>
              </a:rPr>
              <a:t>      0</a:t>
            </a:r>
          </a:p>
        </p:txBody>
      </p:sp>
      <p:sp>
        <p:nvSpPr>
          <p:cNvPr id="41000"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1001"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 </a:t>
            </a:r>
          </a:p>
        </p:txBody>
      </p:sp>
      <p:sp>
        <p:nvSpPr>
          <p:cNvPr id="41002"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1003"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1004" name="AutoShape 44"/>
          <p:cNvSpPr>
            <a:spLocks noChangeArrowheads="1"/>
          </p:cNvSpPr>
          <p:nvPr/>
        </p:nvSpPr>
        <p:spPr bwMode="auto">
          <a:xfrm>
            <a:off x="1295400" y="30480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1005" name="Text Box 45"/>
          <p:cNvSpPr txBox="1">
            <a:spLocks noChangeArrowheads="1"/>
          </p:cNvSpPr>
          <p:nvPr/>
        </p:nvSpPr>
        <p:spPr bwMode="auto">
          <a:xfrm rot="-5400000">
            <a:off x="3465579" y="363485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1006"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1007"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1008"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51" name="Slide Number Placeholder 50"/>
          <p:cNvSpPr>
            <a:spLocks noGrp="1"/>
          </p:cNvSpPr>
          <p:nvPr>
            <p:ph type="sldNum" sz="quarter" idx="4294967295"/>
          </p:nvPr>
        </p:nvSpPr>
        <p:spPr>
          <a:xfrm>
            <a:off x="7010400" y="6534150"/>
            <a:ext cx="1524000" cy="476250"/>
          </a:xfrm>
          <a:prstGeom prst="rect">
            <a:avLst/>
          </a:prstGeom>
        </p:spPr>
        <p:txBody>
          <a:bodyPr/>
          <a:lstStyle/>
          <a:p>
            <a:pPr>
              <a:defRPr/>
            </a:pPr>
            <a:fld id="{D387A2A3-5252-49FE-B625-C50C9E457FB7}" type="slidenum">
              <a:rPr lang="en-US" smtClean="0"/>
              <a:pPr>
                <a:defRPr/>
              </a:pPr>
              <a:t>6</a:t>
            </a:fld>
            <a:endParaRPr lang="en-US" dirty="0"/>
          </a:p>
        </p:txBody>
      </p:sp>
    </p:spTree>
    <p:extLst>
      <p:ext uri="{BB962C8B-B14F-4D97-AF65-F5344CB8AC3E}">
        <p14:creationId xmlns:p14="http://schemas.microsoft.com/office/powerpoint/2010/main" val="2762545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1987"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1988"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1989"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2)</a:t>
            </a:r>
          </a:p>
        </p:txBody>
      </p:sp>
      <p:sp>
        <p:nvSpPr>
          <p:cNvPr id="41990"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1991"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1992"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1993"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1994"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1995"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1996"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1997"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1998"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1999"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7</a:t>
            </a:r>
            <a:r>
              <a:rPr lang="en-US" sz="1600" b="1" dirty="0">
                <a:latin typeface="Calibri" pitchFamily="34" charset="0"/>
                <a:sym typeface="Symbol" charset="2"/>
              </a:rPr>
              <a:t>   ]</a:t>
            </a:r>
          </a:p>
          <a:p>
            <a:r>
              <a:rPr lang="en-US" sz="1600" b="1" dirty="0">
                <a:latin typeface="Calibri" pitchFamily="34" charset="0"/>
              </a:rPr>
              <a:t>St   R2 </a:t>
            </a:r>
            <a:r>
              <a:rPr lang="en-US" sz="1600" b="1" dirty="0">
                <a:latin typeface="Calibri" pitchFamily="34" charset="0"/>
                <a:sym typeface="Symbol" charset="2"/>
              </a:rPr>
              <a:t> M[   0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42000"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2001"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2002"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2003"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04"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05"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2006"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07"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08"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09"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10"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2011"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2012"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3</a:t>
            </a:r>
          </a:p>
        </p:txBody>
      </p:sp>
      <p:sp>
        <p:nvSpPr>
          <p:cNvPr id="42013"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14"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15"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2016"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2017"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2018"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2019"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2020"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2021"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2022"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2023"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2</a:t>
            </a:r>
          </a:p>
          <a:p>
            <a:r>
              <a:rPr lang="en-US" b="1" dirty="0">
                <a:latin typeface="Calibri" pitchFamily="34" charset="0"/>
              </a:rPr>
              <a:t>Hits:</a:t>
            </a:r>
            <a:r>
              <a:rPr lang="en-US" sz="3200" b="1" dirty="0">
                <a:latin typeface="Calibri" pitchFamily="34" charset="0"/>
              </a:rPr>
              <a:t> </a:t>
            </a:r>
            <a:r>
              <a:rPr lang="en-US" b="1" dirty="0">
                <a:latin typeface="Calibri" pitchFamily="34" charset="0"/>
              </a:rPr>
              <a:t>      0</a:t>
            </a:r>
          </a:p>
        </p:txBody>
      </p:sp>
      <p:sp>
        <p:nvSpPr>
          <p:cNvPr id="42024"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2025"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2026"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2027"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2028" name="AutoShape 44"/>
          <p:cNvSpPr>
            <a:spLocks noChangeArrowheads="1"/>
          </p:cNvSpPr>
          <p:nvPr/>
        </p:nvSpPr>
        <p:spPr bwMode="auto">
          <a:xfrm>
            <a:off x="1295400" y="30480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2029" name="Text Box 45"/>
          <p:cNvSpPr txBox="1">
            <a:spLocks noChangeArrowheads="1"/>
          </p:cNvSpPr>
          <p:nvPr/>
        </p:nvSpPr>
        <p:spPr bwMode="auto">
          <a:xfrm rot="-5400000">
            <a:off x="3465579" y="300620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2030"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2031"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2032"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2033" name="Rectangle 49"/>
          <p:cNvSpPr>
            <a:spLocks noChangeArrowheads="1"/>
          </p:cNvSpPr>
          <p:nvPr/>
        </p:nvSpPr>
        <p:spPr bwMode="auto">
          <a:xfrm>
            <a:off x="4927600" y="371475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2034" name="Rectangle 50"/>
          <p:cNvSpPr>
            <a:spLocks noChangeArrowheads="1"/>
          </p:cNvSpPr>
          <p:nvPr/>
        </p:nvSpPr>
        <p:spPr bwMode="auto">
          <a:xfrm>
            <a:off x="4927600" y="401955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2035" name="Rectangle 51"/>
          <p:cNvSpPr>
            <a:spLocks noChangeArrowheads="1"/>
          </p:cNvSpPr>
          <p:nvPr/>
        </p:nvSpPr>
        <p:spPr bwMode="auto">
          <a:xfrm>
            <a:off x="2362200" y="55626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54" name="Slide Number Placeholder 53"/>
          <p:cNvSpPr>
            <a:spLocks noGrp="1"/>
          </p:cNvSpPr>
          <p:nvPr>
            <p:ph type="sldNum" sz="quarter" idx="4294967295"/>
          </p:nvPr>
        </p:nvSpPr>
        <p:spPr>
          <a:xfrm>
            <a:off x="7010400" y="6534150"/>
            <a:ext cx="1524000" cy="476250"/>
          </a:xfrm>
          <a:prstGeom prst="rect">
            <a:avLst/>
          </a:prstGeom>
        </p:spPr>
        <p:txBody>
          <a:bodyPr/>
          <a:lstStyle/>
          <a:p>
            <a:pPr>
              <a:defRPr/>
            </a:pPr>
            <a:fld id="{012E7E8B-2EE9-4705-AAB4-46C2D569302C}" type="slidenum">
              <a:rPr lang="en-US" smtClean="0"/>
              <a:pPr>
                <a:defRPr/>
              </a:pPr>
              <a:t>7</a:t>
            </a:fld>
            <a:endParaRPr lang="en-US" dirty="0"/>
          </a:p>
        </p:txBody>
      </p:sp>
    </p:spTree>
    <p:extLst>
      <p:ext uri="{BB962C8B-B14F-4D97-AF65-F5344CB8AC3E}">
        <p14:creationId xmlns:p14="http://schemas.microsoft.com/office/powerpoint/2010/main" val="374690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3011"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3012"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13"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3)</a:t>
            </a:r>
          </a:p>
        </p:txBody>
      </p:sp>
      <p:sp>
        <p:nvSpPr>
          <p:cNvPr id="43014"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3015"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3016"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3017"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3018"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3019"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3020"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3021"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3022"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3023"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0</a:t>
            </a:r>
            <a:r>
              <a:rPr lang="en-US" sz="1600" b="1" dirty="0">
                <a:latin typeface="Calibri" pitchFamily="34" charset="0"/>
                <a:sym typeface="Symbol" charset="2"/>
              </a:rPr>
              <a:t>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43024"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3025"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3026"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3027"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28"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29"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3030"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31"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32"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33"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34"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3035"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3036"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3</a:t>
            </a:r>
          </a:p>
        </p:txBody>
      </p:sp>
      <p:sp>
        <p:nvSpPr>
          <p:cNvPr id="43037"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38"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39"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3040"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3041"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3042"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3043"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3044"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3045"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3046"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3047"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2</a:t>
            </a:r>
          </a:p>
          <a:p>
            <a:r>
              <a:rPr lang="en-US" b="1" dirty="0">
                <a:latin typeface="Calibri" pitchFamily="34" charset="0"/>
              </a:rPr>
              <a:t>Hits:</a:t>
            </a:r>
            <a:r>
              <a:rPr lang="en-US" sz="3200" b="1" dirty="0">
                <a:latin typeface="Calibri" pitchFamily="34" charset="0"/>
              </a:rPr>
              <a:t> </a:t>
            </a:r>
            <a:r>
              <a:rPr lang="en-US" b="1" dirty="0">
                <a:latin typeface="Calibri" pitchFamily="34" charset="0"/>
              </a:rPr>
              <a:t>      0</a:t>
            </a:r>
          </a:p>
        </p:txBody>
      </p:sp>
      <p:sp>
        <p:nvSpPr>
          <p:cNvPr id="43048"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3049"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3050"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3051"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3052" name="AutoShape 44"/>
          <p:cNvSpPr>
            <a:spLocks noChangeArrowheads="1"/>
          </p:cNvSpPr>
          <p:nvPr/>
        </p:nvSpPr>
        <p:spPr bwMode="auto">
          <a:xfrm>
            <a:off x="1371600" y="33147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3053" name="Text Box 45"/>
          <p:cNvSpPr txBox="1">
            <a:spLocks noChangeArrowheads="1"/>
          </p:cNvSpPr>
          <p:nvPr/>
        </p:nvSpPr>
        <p:spPr bwMode="auto">
          <a:xfrm rot="-5400000">
            <a:off x="3465579" y="300620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3054"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3055"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3056"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3057" name="Rectangle 49"/>
          <p:cNvSpPr>
            <a:spLocks noChangeArrowheads="1"/>
          </p:cNvSpPr>
          <p:nvPr/>
        </p:nvSpPr>
        <p:spPr bwMode="auto">
          <a:xfrm>
            <a:off x="4927600" y="371475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3058" name="Rectangle 50"/>
          <p:cNvSpPr>
            <a:spLocks noChangeArrowheads="1"/>
          </p:cNvSpPr>
          <p:nvPr/>
        </p:nvSpPr>
        <p:spPr bwMode="auto">
          <a:xfrm>
            <a:off x="4927600" y="401955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3059" name="Rectangle 51"/>
          <p:cNvSpPr>
            <a:spLocks noChangeArrowheads="1"/>
          </p:cNvSpPr>
          <p:nvPr/>
        </p:nvSpPr>
        <p:spPr bwMode="auto">
          <a:xfrm>
            <a:off x="2362200" y="55626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54" name="Slide Number Placeholder 53"/>
          <p:cNvSpPr>
            <a:spLocks noGrp="1"/>
          </p:cNvSpPr>
          <p:nvPr>
            <p:ph type="sldNum" sz="quarter" idx="4294967295"/>
          </p:nvPr>
        </p:nvSpPr>
        <p:spPr>
          <a:xfrm>
            <a:off x="7010400" y="6534150"/>
            <a:ext cx="1524000" cy="476250"/>
          </a:xfrm>
          <a:prstGeom prst="rect">
            <a:avLst/>
          </a:prstGeom>
        </p:spPr>
        <p:txBody>
          <a:bodyPr/>
          <a:lstStyle/>
          <a:p>
            <a:pPr>
              <a:defRPr/>
            </a:pPr>
            <a:fld id="{98D1457B-408D-4144-8E3A-53BE4A8F39BF}" type="slidenum">
              <a:rPr lang="en-US" smtClean="0"/>
              <a:pPr>
                <a:defRPr/>
              </a:pPr>
              <a:t>8</a:t>
            </a:fld>
            <a:endParaRPr lang="en-US" dirty="0"/>
          </a:p>
        </p:txBody>
      </p:sp>
    </p:spTree>
    <p:extLst>
      <p:ext uri="{BB962C8B-B14F-4D97-AF65-F5344CB8AC3E}">
        <p14:creationId xmlns:p14="http://schemas.microsoft.com/office/powerpoint/2010/main" val="81551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581400" y="1143000"/>
            <a:ext cx="2514600" cy="5410200"/>
          </a:xfrm>
          <a:prstGeom prst="rect">
            <a:avLst/>
          </a:prstGeom>
          <a:solidFill>
            <a:srgbClr val="FFFF99"/>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4035" name="Rectangle 3"/>
          <p:cNvSpPr>
            <a:spLocks noChangeArrowheads="1"/>
          </p:cNvSpPr>
          <p:nvPr/>
        </p:nvSpPr>
        <p:spPr bwMode="auto">
          <a:xfrm>
            <a:off x="6096000" y="1143000"/>
            <a:ext cx="2514600" cy="5410200"/>
          </a:xfrm>
          <a:prstGeom prst="rect">
            <a:avLst/>
          </a:prstGeom>
          <a:solidFill>
            <a:srgbClr val="FFFFCC"/>
          </a:solidFill>
          <a:ln w="28575">
            <a:solidFill>
              <a:schemeClr val="tx1"/>
            </a:solidFill>
            <a:miter lim="800000"/>
            <a:headEnd/>
            <a:tailEnd/>
          </a:ln>
        </p:spPr>
        <p:txBody>
          <a:bodyPr wrap="none" anchor="ctr"/>
          <a:lstStyle/>
          <a:p>
            <a:pPr algn="ctr"/>
            <a:endParaRPr lang="en-US" b="1" dirty="0">
              <a:latin typeface="Calibri" pitchFamily="34" charset="0"/>
            </a:endParaRPr>
          </a:p>
        </p:txBody>
      </p:sp>
      <p:sp>
        <p:nvSpPr>
          <p:cNvPr id="44036" name="Rectangle 4"/>
          <p:cNvSpPr>
            <a:spLocks noChangeArrowheads="1"/>
          </p:cNvSpPr>
          <p:nvPr/>
        </p:nvSpPr>
        <p:spPr bwMode="auto">
          <a:xfrm>
            <a:off x="1066800" y="1143000"/>
            <a:ext cx="2514600" cy="5410200"/>
          </a:xfrm>
          <a:prstGeom prst="rect">
            <a:avLst/>
          </a:prstGeom>
          <a:solidFill>
            <a:srgbClr val="FFFFCC"/>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37" name="Rectangle 5"/>
          <p:cNvSpPr>
            <a:spLocks noGrp="1" noChangeArrowheads="1"/>
          </p:cNvSpPr>
          <p:nvPr>
            <p:ph type="title"/>
          </p:nvPr>
        </p:nvSpPr>
        <p:spPr>
          <a:xfrm>
            <a:off x="574675" y="304800"/>
            <a:ext cx="8001000" cy="558800"/>
          </a:xfrm>
        </p:spPr>
        <p:txBody>
          <a:bodyPr/>
          <a:lstStyle/>
          <a:p>
            <a:pPr eaLnBrk="1" hangingPunct="1"/>
            <a:r>
              <a:rPr lang="en-US">
                <a:solidFill>
                  <a:schemeClr val="tx1"/>
                </a:solidFill>
              </a:rPr>
              <a:t>write-back (REF 3)</a:t>
            </a:r>
          </a:p>
        </p:txBody>
      </p:sp>
      <p:sp>
        <p:nvSpPr>
          <p:cNvPr id="44038" name="Rectangle 6"/>
          <p:cNvSpPr>
            <a:spLocks noChangeArrowheads="1"/>
          </p:cNvSpPr>
          <p:nvPr/>
        </p:nvSpPr>
        <p:spPr bwMode="auto">
          <a:xfrm>
            <a:off x="7010400" y="19050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4039" name="Rectangle 7"/>
          <p:cNvSpPr>
            <a:spLocks noChangeArrowheads="1"/>
          </p:cNvSpPr>
          <p:nvPr/>
        </p:nvSpPr>
        <p:spPr bwMode="auto">
          <a:xfrm>
            <a:off x="7010400" y="25146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123</a:t>
            </a:r>
          </a:p>
        </p:txBody>
      </p:sp>
      <p:sp>
        <p:nvSpPr>
          <p:cNvPr id="44040" name="Rectangle 8"/>
          <p:cNvSpPr>
            <a:spLocks noChangeArrowheads="1"/>
          </p:cNvSpPr>
          <p:nvPr/>
        </p:nvSpPr>
        <p:spPr bwMode="auto">
          <a:xfrm>
            <a:off x="7010400" y="31242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150</a:t>
            </a:r>
          </a:p>
        </p:txBody>
      </p:sp>
      <p:sp>
        <p:nvSpPr>
          <p:cNvPr id="44041" name="Rectangle 9"/>
          <p:cNvSpPr>
            <a:spLocks noChangeArrowheads="1"/>
          </p:cNvSpPr>
          <p:nvPr/>
        </p:nvSpPr>
        <p:spPr bwMode="auto">
          <a:xfrm>
            <a:off x="7010400" y="3429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4042" name="Rectangle 10"/>
          <p:cNvSpPr>
            <a:spLocks noChangeArrowheads="1"/>
          </p:cNvSpPr>
          <p:nvPr/>
        </p:nvSpPr>
        <p:spPr bwMode="auto">
          <a:xfrm>
            <a:off x="7010400" y="40386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18</a:t>
            </a:r>
          </a:p>
        </p:txBody>
      </p:sp>
      <p:sp>
        <p:nvSpPr>
          <p:cNvPr id="44043" name="Rectangle 11"/>
          <p:cNvSpPr>
            <a:spLocks noChangeArrowheads="1"/>
          </p:cNvSpPr>
          <p:nvPr/>
        </p:nvSpPr>
        <p:spPr bwMode="auto">
          <a:xfrm>
            <a:off x="7010400" y="46482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33</a:t>
            </a:r>
          </a:p>
        </p:txBody>
      </p:sp>
      <p:sp>
        <p:nvSpPr>
          <p:cNvPr id="44044" name="Rectangle 12"/>
          <p:cNvSpPr>
            <a:spLocks noChangeArrowheads="1"/>
          </p:cNvSpPr>
          <p:nvPr/>
        </p:nvSpPr>
        <p:spPr bwMode="auto">
          <a:xfrm>
            <a:off x="7010400" y="52578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19</a:t>
            </a:r>
          </a:p>
        </p:txBody>
      </p:sp>
      <p:sp>
        <p:nvSpPr>
          <p:cNvPr id="44045" name="Rectangle 13"/>
          <p:cNvSpPr>
            <a:spLocks noChangeArrowheads="1"/>
          </p:cNvSpPr>
          <p:nvPr/>
        </p:nvSpPr>
        <p:spPr bwMode="auto">
          <a:xfrm>
            <a:off x="7010400" y="58674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210</a:t>
            </a:r>
          </a:p>
        </p:txBody>
      </p:sp>
      <p:sp>
        <p:nvSpPr>
          <p:cNvPr id="44046" name="Text Box 14"/>
          <p:cNvSpPr txBox="1">
            <a:spLocks noChangeArrowheads="1"/>
          </p:cNvSpPr>
          <p:nvPr/>
        </p:nvSpPr>
        <p:spPr bwMode="auto">
          <a:xfrm>
            <a:off x="6623198" y="1524000"/>
            <a:ext cx="444352" cy="5016758"/>
          </a:xfrm>
          <a:prstGeom prst="rect">
            <a:avLst/>
          </a:prstGeom>
          <a:noFill/>
          <a:ln w="28575">
            <a:noFill/>
            <a:miter lim="800000"/>
            <a:headEnd/>
            <a:tailEnd/>
          </a:ln>
        </p:spPr>
        <p:txBody>
          <a:bodyPr wrap="none">
            <a:spAutoFit/>
          </a:bodyPr>
          <a:lstStyle/>
          <a:p>
            <a:pPr algn="r"/>
            <a:r>
              <a:rPr lang="en-US" sz="2000" b="1" dirty="0">
                <a:latin typeface="Calibri" pitchFamily="34" charset="0"/>
              </a:rPr>
              <a:t>0</a:t>
            </a:r>
          </a:p>
          <a:p>
            <a:pPr algn="r"/>
            <a:r>
              <a:rPr lang="en-US" sz="2000" b="1" dirty="0">
                <a:latin typeface="Calibri" pitchFamily="34" charset="0"/>
              </a:rPr>
              <a:t>1</a:t>
            </a:r>
          </a:p>
          <a:p>
            <a:pPr algn="r"/>
            <a:r>
              <a:rPr lang="en-US" sz="2000" b="1" dirty="0">
                <a:latin typeface="Calibri" pitchFamily="34" charset="0"/>
              </a:rPr>
              <a:t>2</a:t>
            </a:r>
          </a:p>
          <a:p>
            <a:pPr algn="r"/>
            <a:r>
              <a:rPr lang="en-US" sz="2000" b="1" dirty="0">
                <a:latin typeface="Calibri" pitchFamily="34" charset="0"/>
              </a:rPr>
              <a:t>3</a:t>
            </a:r>
          </a:p>
          <a:p>
            <a:pPr algn="r"/>
            <a:r>
              <a:rPr lang="en-US" sz="2000" b="1" dirty="0">
                <a:latin typeface="Calibri" pitchFamily="34" charset="0"/>
              </a:rPr>
              <a:t>4</a:t>
            </a:r>
          </a:p>
          <a:p>
            <a:pPr algn="r"/>
            <a:r>
              <a:rPr lang="en-US" sz="2000" b="1" dirty="0">
                <a:latin typeface="Calibri" pitchFamily="34" charset="0"/>
              </a:rPr>
              <a:t>5</a:t>
            </a:r>
          </a:p>
          <a:p>
            <a:pPr algn="r"/>
            <a:r>
              <a:rPr lang="en-US" sz="2000" b="1" dirty="0">
                <a:latin typeface="Calibri" pitchFamily="34" charset="0"/>
              </a:rPr>
              <a:t>6</a:t>
            </a:r>
          </a:p>
          <a:p>
            <a:pPr algn="r"/>
            <a:r>
              <a:rPr lang="en-US" sz="2000" b="1" dirty="0">
                <a:latin typeface="Calibri" pitchFamily="34" charset="0"/>
              </a:rPr>
              <a:t>7</a:t>
            </a:r>
          </a:p>
          <a:p>
            <a:pPr algn="r"/>
            <a:r>
              <a:rPr lang="en-US" sz="2000" b="1" dirty="0">
                <a:latin typeface="Calibri" pitchFamily="34" charset="0"/>
              </a:rPr>
              <a:t>8</a:t>
            </a:r>
          </a:p>
          <a:p>
            <a:pPr algn="r"/>
            <a:r>
              <a:rPr lang="en-US" sz="2000" b="1" dirty="0">
                <a:latin typeface="Calibri" pitchFamily="34" charset="0"/>
              </a:rPr>
              <a:t>9</a:t>
            </a:r>
          </a:p>
          <a:p>
            <a:pPr algn="r"/>
            <a:r>
              <a:rPr lang="en-US" sz="2000" b="1" dirty="0">
                <a:latin typeface="Calibri" pitchFamily="34" charset="0"/>
              </a:rPr>
              <a:t>10</a:t>
            </a:r>
          </a:p>
          <a:p>
            <a:pPr algn="r"/>
            <a:r>
              <a:rPr lang="en-US" sz="2000" b="1" dirty="0">
                <a:latin typeface="Calibri" pitchFamily="34" charset="0"/>
              </a:rPr>
              <a:t>11</a:t>
            </a:r>
          </a:p>
          <a:p>
            <a:pPr algn="r"/>
            <a:r>
              <a:rPr lang="en-US" sz="2000" b="1" dirty="0">
                <a:latin typeface="Calibri" pitchFamily="34" charset="0"/>
              </a:rPr>
              <a:t>12</a:t>
            </a:r>
          </a:p>
          <a:p>
            <a:pPr algn="r"/>
            <a:r>
              <a:rPr lang="en-US" sz="2000" b="1" dirty="0">
                <a:latin typeface="Calibri" pitchFamily="34" charset="0"/>
              </a:rPr>
              <a:t>13</a:t>
            </a:r>
          </a:p>
          <a:p>
            <a:pPr algn="r"/>
            <a:r>
              <a:rPr lang="en-US" sz="2000" b="1" dirty="0">
                <a:latin typeface="Calibri" pitchFamily="34" charset="0"/>
              </a:rPr>
              <a:t>14</a:t>
            </a:r>
          </a:p>
          <a:p>
            <a:pPr algn="r"/>
            <a:r>
              <a:rPr lang="en-US" sz="2000" b="1" dirty="0">
                <a:latin typeface="Calibri" pitchFamily="34" charset="0"/>
              </a:rPr>
              <a:t>15</a:t>
            </a:r>
          </a:p>
        </p:txBody>
      </p:sp>
      <p:sp>
        <p:nvSpPr>
          <p:cNvPr id="44047" name="Text Box 15"/>
          <p:cNvSpPr txBox="1">
            <a:spLocks noChangeArrowheads="1"/>
          </p:cNvSpPr>
          <p:nvPr/>
        </p:nvSpPr>
        <p:spPr bwMode="auto">
          <a:xfrm>
            <a:off x="1676400" y="2771775"/>
            <a:ext cx="1736373" cy="1323439"/>
          </a:xfrm>
          <a:prstGeom prst="rect">
            <a:avLst/>
          </a:prstGeom>
          <a:noFill/>
          <a:ln w="28575">
            <a:noFill/>
            <a:miter lim="800000"/>
            <a:headEnd/>
            <a:tailEnd/>
          </a:ln>
        </p:spPr>
        <p:txBody>
          <a:bodyPr wrap="none">
            <a:spAutoFit/>
          </a:bodyPr>
          <a:lstStyle/>
          <a:p>
            <a:r>
              <a:rPr lang="en-US" sz="1600" b="1" dirty="0">
                <a:latin typeface="Calibri" pitchFamily="34" charset="0"/>
              </a:rPr>
              <a:t>Ld  R1 </a:t>
            </a:r>
            <a:r>
              <a:rPr lang="en-US" sz="1600" b="1" dirty="0">
                <a:latin typeface="Calibri" pitchFamily="34" charset="0"/>
                <a:sym typeface="Symbol" charset="2"/>
              </a:rPr>
              <a:t> M[   1   ]</a:t>
            </a:r>
          </a:p>
          <a:p>
            <a:r>
              <a:rPr lang="en-US" sz="1600" b="1" dirty="0">
                <a:latin typeface="Calibri" pitchFamily="34" charset="0"/>
              </a:rPr>
              <a:t>Ld  R2 </a:t>
            </a:r>
            <a:r>
              <a:rPr lang="en-US" sz="1600" b="1" dirty="0">
                <a:latin typeface="Calibri" pitchFamily="34" charset="0"/>
                <a:sym typeface="Symbol" charset="2"/>
              </a:rPr>
              <a:t> M[   7   ]</a:t>
            </a:r>
          </a:p>
          <a:p>
            <a:r>
              <a:rPr lang="en-US" sz="1600" b="1" dirty="0">
                <a:latin typeface="Calibri" pitchFamily="34" charset="0"/>
              </a:rPr>
              <a:t>St   R2 </a:t>
            </a:r>
            <a:r>
              <a:rPr lang="en-US" sz="1600" b="1" dirty="0">
                <a:latin typeface="Calibri" pitchFamily="34" charset="0"/>
                <a:sym typeface="Symbol" charset="2"/>
              </a:rPr>
              <a:t> M[   </a:t>
            </a:r>
            <a:r>
              <a:rPr lang="en-US" sz="1600" b="1" dirty="0">
                <a:solidFill>
                  <a:srgbClr val="FF0000"/>
                </a:solidFill>
                <a:latin typeface="Calibri" pitchFamily="34" charset="0"/>
                <a:sym typeface="Symbol" charset="2"/>
              </a:rPr>
              <a:t>0</a:t>
            </a:r>
            <a:r>
              <a:rPr lang="en-US" sz="1600" b="1" dirty="0">
                <a:latin typeface="Calibri" pitchFamily="34" charset="0"/>
                <a:sym typeface="Symbol" charset="2"/>
              </a:rPr>
              <a:t>   ]</a:t>
            </a:r>
          </a:p>
          <a:p>
            <a:r>
              <a:rPr lang="en-US" sz="1600" b="1" dirty="0">
                <a:latin typeface="Calibri" pitchFamily="34" charset="0"/>
              </a:rPr>
              <a:t>St   R1 </a:t>
            </a:r>
            <a:r>
              <a:rPr lang="en-US" sz="1600" b="1" dirty="0">
                <a:latin typeface="Calibri" pitchFamily="34" charset="0"/>
                <a:sym typeface="Symbol" charset="2"/>
              </a:rPr>
              <a:t> M[   5   ]</a:t>
            </a:r>
            <a:endParaRPr lang="en-US" sz="1600" b="1" dirty="0">
              <a:latin typeface="Calibri" pitchFamily="34" charset="0"/>
            </a:endParaRPr>
          </a:p>
          <a:p>
            <a:r>
              <a:rPr lang="en-US" sz="1600" b="1" dirty="0">
                <a:latin typeface="Calibri" pitchFamily="34" charset="0"/>
              </a:rPr>
              <a:t>Ld  R2 </a:t>
            </a:r>
            <a:r>
              <a:rPr lang="en-US" sz="1600" b="1" dirty="0">
                <a:latin typeface="Calibri" pitchFamily="34" charset="0"/>
                <a:sym typeface="Symbol" charset="2"/>
              </a:rPr>
              <a:t> M[  10  ]</a:t>
            </a:r>
            <a:endParaRPr lang="en-US" sz="1600" b="1" dirty="0">
              <a:latin typeface="Calibri" pitchFamily="34" charset="0"/>
            </a:endParaRPr>
          </a:p>
        </p:txBody>
      </p:sp>
      <p:sp>
        <p:nvSpPr>
          <p:cNvPr id="44048" name="Text Box 16"/>
          <p:cNvSpPr txBox="1">
            <a:spLocks noChangeArrowheads="1"/>
          </p:cNvSpPr>
          <p:nvPr/>
        </p:nvSpPr>
        <p:spPr bwMode="auto">
          <a:xfrm>
            <a:off x="4267200" y="1066800"/>
            <a:ext cx="949299" cy="461665"/>
          </a:xfrm>
          <a:prstGeom prst="rect">
            <a:avLst/>
          </a:prstGeom>
          <a:noFill/>
          <a:ln w="28575">
            <a:noFill/>
            <a:miter lim="800000"/>
            <a:headEnd/>
            <a:tailEnd/>
          </a:ln>
        </p:spPr>
        <p:txBody>
          <a:bodyPr wrap="none">
            <a:spAutoFit/>
          </a:bodyPr>
          <a:lstStyle/>
          <a:p>
            <a:r>
              <a:rPr lang="en-US" b="1" dirty="0">
                <a:latin typeface="Calibri" pitchFamily="34" charset="0"/>
              </a:rPr>
              <a:t>Cache</a:t>
            </a:r>
          </a:p>
        </p:txBody>
      </p:sp>
      <p:sp>
        <p:nvSpPr>
          <p:cNvPr id="44049" name="Text Box 17"/>
          <p:cNvSpPr txBox="1">
            <a:spLocks noChangeArrowheads="1"/>
          </p:cNvSpPr>
          <p:nvPr/>
        </p:nvSpPr>
        <p:spPr bwMode="auto">
          <a:xfrm>
            <a:off x="1600200" y="1066800"/>
            <a:ext cx="1452563" cy="457200"/>
          </a:xfrm>
          <a:prstGeom prst="rect">
            <a:avLst/>
          </a:prstGeom>
          <a:noFill/>
          <a:ln w="28575">
            <a:noFill/>
            <a:miter lim="800000"/>
            <a:headEnd/>
            <a:tailEnd/>
          </a:ln>
        </p:spPr>
        <p:txBody>
          <a:bodyPr wrap="none">
            <a:spAutoFit/>
          </a:bodyPr>
          <a:lstStyle/>
          <a:p>
            <a:r>
              <a:rPr lang="en-US" b="1" dirty="0">
                <a:latin typeface="Calibri" pitchFamily="34" charset="0"/>
              </a:rPr>
              <a:t>Processor</a:t>
            </a:r>
          </a:p>
        </p:txBody>
      </p:sp>
      <p:sp>
        <p:nvSpPr>
          <p:cNvPr id="44050" name="Rectangle 18"/>
          <p:cNvSpPr>
            <a:spLocks noChangeArrowheads="1"/>
          </p:cNvSpPr>
          <p:nvPr/>
        </p:nvSpPr>
        <p:spPr bwMode="auto">
          <a:xfrm>
            <a:off x="4394200" y="30988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4051" name="Rectangle 19"/>
          <p:cNvSpPr>
            <a:spLocks noChangeArrowheads="1"/>
          </p:cNvSpPr>
          <p:nvPr/>
        </p:nvSpPr>
        <p:spPr bwMode="auto">
          <a:xfrm>
            <a:off x="4927600" y="3098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52" name="Rectangle 20"/>
          <p:cNvSpPr>
            <a:spLocks noChangeArrowheads="1"/>
          </p:cNvSpPr>
          <p:nvPr/>
        </p:nvSpPr>
        <p:spPr bwMode="auto">
          <a:xfrm>
            <a:off x="4927600" y="3403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53" name="Text Box 21"/>
          <p:cNvSpPr txBox="1">
            <a:spLocks noChangeArrowheads="1"/>
          </p:cNvSpPr>
          <p:nvPr/>
        </p:nvSpPr>
        <p:spPr bwMode="auto">
          <a:xfrm>
            <a:off x="3641725" y="2682875"/>
            <a:ext cx="2208213" cy="457200"/>
          </a:xfrm>
          <a:prstGeom prst="rect">
            <a:avLst/>
          </a:prstGeom>
          <a:noFill/>
          <a:ln w="28575">
            <a:noFill/>
            <a:miter lim="800000"/>
            <a:headEnd/>
            <a:tailEnd/>
          </a:ln>
        </p:spPr>
        <p:txBody>
          <a:bodyPr>
            <a:spAutoFit/>
          </a:bodyPr>
          <a:lstStyle/>
          <a:p>
            <a:pPr algn="ctr"/>
            <a:r>
              <a:rPr lang="en-US" b="1" dirty="0">
                <a:latin typeface="Calibri" pitchFamily="34" charset="0"/>
              </a:rPr>
              <a:t>V d  tag   data</a:t>
            </a:r>
          </a:p>
        </p:txBody>
      </p:sp>
      <p:sp>
        <p:nvSpPr>
          <p:cNvPr id="44054" name="Rectangle 22"/>
          <p:cNvSpPr>
            <a:spLocks noChangeArrowheads="1"/>
          </p:cNvSpPr>
          <p:nvPr/>
        </p:nvSpPr>
        <p:spPr bwMode="auto">
          <a:xfrm>
            <a:off x="2362200" y="49530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55" name="Rectangle 23"/>
          <p:cNvSpPr>
            <a:spLocks noChangeArrowheads="1"/>
          </p:cNvSpPr>
          <p:nvPr/>
        </p:nvSpPr>
        <p:spPr bwMode="auto">
          <a:xfrm>
            <a:off x="2362200" y="52578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56" name="Rectangle 24"/>
          <p:cNvSpPr>
            <a:spLocks noChangeArrowheads="1"/>
          </p:cNvSpPr>
          <p:nvPr/>
        </p:nvSpPr>
        <p:spPr bwMode="auto">
          <a:xfrm>
            <a:off x="2362200" y="55626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57" name="Rectangle 25"/>
          <p:cNvSpPr>
            <a:spLocks noChangeArrowheads="1"/>
          </p:cNvSpPr>
          <p:nvPr/>
        </p:nvSpPr>
        <p:spPr bwMode="auto">
          <a:xfrm>
            <a:off x="2362200" y="5867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58" name="Text Box 26"/>
          <p:cNvSpPr txBox="1">
            <a:spLocks noChangeArrowheads="1"/>
          </p:cNvSpPr>
          <p:nvPr/>
        </p:nvSpPr>
        <p:spPr bwMode="auto">
          <a:xfrm>
            <a:off x="1905000" y="4953000"/>
            <a:ext cx="458780" cy="1323439"/>
          </a:xfrm>
          <a:prstGeom prst="rect">
            <a:avLst/>
          </a:prstGeom>
          <a:noFill/>
          <a:ln w="28575">
            <a:noFill/>
            <a:miter lim="800000"/>
            <a:headEnd/>
            <a:tailEnd/>
          </a:ln>
        </p:spPr>
        <p:txBody>
          <a:bodyPr wrap="none">
            <a:spAutoFit/>
          </a:bodyPr>
          <a:lstStyle/>
          <a:p>
            <a:r>
              <a:rPr lang="en-US" sz="2000" b="1" dirty="0">
                <a:latin typeface="Calibri" pitchFamily="34" charset="0"/>
              </a:rPr>
              <a:t>R0</a:t>
            </a:r>
          </a:p>
          <a:p>
            <a:r>
              <a:rPr lang="en-US" sz="2000" b="1" dirty="0">
                <a:latin typeface="Calibri" pitchFamily="34" charset="0"/>
              </a:rPr>
              <a:t>R1</a:t>
            </a:r>
          </a:p>
          <a:p>
            <a:r>
              <a:rPr lang="en-US" sz="2000" b="1" dirty="0">
                <a:latin typeface="Calibri" pitchFamily="34" charset="0"/>
              </a:rPr>
              <a:t>R2</a:t>
            </a:r>
          </a:p>
          <a:p>
            <a:r>
              <a:rPr lang="en-US" sz="2000" b="1" dirty="0">
                <a:latin typeface="Calibri" pitchFamily="34" charset="0"/>
              </a:rPr>
              <a:t>R3</a:t>
            </a:r>
          </a:p>
        </p:txBody>
      </p:sp>
      <p:sp>
        <p:nvSpPr>
          <p:cNvPr id="44059" name="Text Box 27"/>
          <p:cNvSpPr txBox="1">
            <a:spLocks noChangeArrowheads="1"/>
          </p:cNvSpPr>
          <p:nvPr/>
        </p:nvSpPr>
        <p:spPr bwMode="auto">
          <a:xfrm>
            <a:off x="6858000" y="1066800"/>
            <a:ext cx="1300163" cy="457200"/>
          </a:xfrm>
          <a:prstGeom prst="rect">
            <a:avLst/>
          </a:prstGeom>
          <a:noFill/>
          <a:ln w="28575">
            <a:noFill/>
            <a:miter lim="800000"/>
            <a:headEnd/>
            <a:tailEnd/>
          </a:ln>
        </p:spPr>
        <p:txBody>
          <a:bodyPr wrap="none">
            <a:spAutoFit/>
          </a:bodyPr>
          <a:lstStyle/>
          <a:p>
            <a:r>
              <a:rPr lang="en-US" b="1" dirty="0">
                <a:latin typeface="Calibri" pitchFamily="34" charset="0"/>
              </a:rPr>
              <a:t>Memory</a:t>
            </a:r>
          </a:p>
        </p:txBody>
      </p:sp>
      <p:sp>
        <p:nvSpPr>
          <p:cNvPr id="44060" name="Rectangle 28"/>
          <p:cNvSpPr>
            <a:spLocks noChangeArrowheads="1"/>
          </p:cNvSpPr>
          <p:nvPr/>
        </p:nvSpPr>
        <p:spPr bwMode="auto">
          <a:xfrm>
            <a:off x="4394200" y="37084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3</a:t>
            </a:r>
          </a:p>
        </p:txBody>
      </p:sp>
      <p:sp>
        <p:nvSpPr>
          <p:cNvPr id="44061" name="Rectangle 29"/>
          <p:cNvSpPr>
            <a:spLocks noChangeArrowheads="1"/>
          </p:cNvSpPr>
          <p:nvPr/>
        </p:nvSpPr>
        <p:spPr bwMode="auto">
          <a:xfrm>
            <a:off x="4927600" y="37084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62" name="Rectangle 30"/>
          <p:cNvSpPr>
            <a:spLocks noChangeArrowheads="1"/>
          </p:cNvSpPr>
          <p:nvPr/>
        </p:nvSpPr>
        <p:spPr bwMode="auto">
          <a:xfrm>
            <a:off x="4927600" y="4013200"/>
            <a:ext cx="1066800" cy="304800"/>
          </a:xfrm>
          <a:prstGeom prst="rect">
            <a:avLst/>
          </a:prstGeom>
          <a:solidFill>
            <a:schemeClr val="bg1"/>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63" name="Rectangle 31"/>
          <p:cNvSpPr>
            <a:spLocks noChangeArrowheads="1"/>
          </p:cNvSpPr>
          <p:nvPr/>
        </p:nvSpPr>
        <p:spPr bwMode="auto">
          <a:xfrm>
            <a:off x="7010400" y="16002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78</a:t>
            </a:r>
          </a:p>
        </p:txBody>
      </p:sp>
      <p:sp>
        <p:nvSpPr>
          <p:cNvPr id="44064" name="Rectangle 32"/>
          <p:cNvSpPr>
            <a:spLocks noChangeArrowheads="1"/>
          </p:cNvSpPr>
          <p:nvPr/>
        </p:nvSpPr>
        <p:spPr bwMode="auto">
          <a:xfrm>
            <a:off x="7010400" y="2209800"/>
            <a:ext cx="1066800" cy="304800"/>
          </a:xfrm>
          <a:prstGeom prst="rect">
            <a:avLst/>
          </a:prstGeom>
          <a:solidFill>
            <a:srgbClr val="00FFFF"/>
          </a:solidFill>
          <a:ln w="28575">
            <a:solidFill>
              <a:schemeClr val="tx1"/>
            </a:solidFill>
            <a:miter lim="800000"/>
            <a:headEnd/>
            <a:tailEnd/>
          </a:ln>
        </p:spPr>
        <p:txBody>
          <a:bodyPr wrap="none" anchor="ctr"/>
          <a:lstStyle/>
          <a:p>
            <a:pPr algn="ctr"/>
            <a:r>
              <a:rPr lang="en-US" b="1" dirty="0">
                <a:latin typeface="Calibri" pitchFamily="34" charset="0"/>
              </a:rPr>
              <a:t>120</a:t>
            </a:r>
          </a:p>
        </p:txBody>
      </p:sp>
      <p:sp>
        <p:nvSpPr>
          <p:cNvPr id="44065" name="Rectangle 33"/>
          <p:cNvSpPr>
            <a:spLocks noChangeArrowheads="1"/>
          </p:cNvSpPr>
          <p:nvPr/>
        </p:nvSpPr>
        <p:spPr bwMode="auto">
          <a:xfrm>
            <a:off x="7010400" y="2819400"/>
            <a:ext cx="1066800" cy="304800"/>
          </a:xfrm>
          <a:prstGeom prst="rect">
            <a:avLst/>
          </a:prstGeom>
          <a:solidFill>
            <a:srgbClr val="66FF99"/>
          </a:solidFill>
          <a:ln w="28575">
            <a:solidFill>
              <a:schemeClr val="tx1"/>
            </a:solidFill>
            <a:miter lim="800000"/>
            <a:headEnd/>
            <a:tailEnd/>
          </a:ln>
        </p:spPr>
        <p:txBody>
          <a:bodyPr wrap="none" anchor="ctr"/>
          <a:lstStyle/>
          <a:p>
            <a:pPr algn="ctr"/>
            <a:r>
              <a:rPr lang="en-US" b="1" dirty="0">
                <a:latin typeface="Calibri" pitchFamily="34" charset="0"/>
              </a:rPr>
              <a:t>71</a:t>
            </a:r>
          </a:p>
        </p:txBody>
      </p:sp>
      <p:sp>
        <p:nvSpPr>
          <p:cNvPr id="44066" name="Rectangle 34"/>
          <p:cNvSpPr>
            <a:spLocks noChangeArrowheads="1"/>
          </p:cNvSpPr>
          <p:nvPr/>
        </p:nvSpPr>
        <p:spPr bwMode="auto">
          <a:xfrm>
            <a:off x="7010400" y="37338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4067" name="Rectangle 35"/>
          <p:cNvSpPr>
            <a:spLocks noChangeArrowheads="1"/>
          </p:cNvSpPr>
          <p:nvPr/>
        </p:nvSpPr>
        <p:spPr bwMode="auto">
          <a:xfrm>
            <a:off x="7010400" y="4343400"/>
            <a:ext cx="1066800" cy="304800"/>
          </a:xfrm>
          <a:prstGeom prst="rect">
            <a:avLst/>
          </a:prstGeom>
          <a:solidFill>
            <a:srgbClr val="009900"/>
          </a:solidFill>
          <a:ln w="28575">
            <a:solidFill>
              <a:schemeClr val="tx1"/>
            </a:solidFill>
            <a:miter lim="800000"/>
            <a:headEnd/>
            <a:tailEnd/>
          </a:ln>
        </p:spPr>
        <p:txBody>
          <a:bodyPr wrap="none" anchor="ctr"/>
          <a:lstStyle/>
          <a:p>
            <a:pPr algn="ctr"/>
            <a:r>
              <a:rPr lang="en-US" b="1" dirty="0">
                <a:latin typeface="Calibri" pitchFamily="34" charset="0"/>
              </a:rPr>
              <a:t>21</a:t>
            </a:r>
          </a:p>
        </p:txBody>
      </p:sp>
      <p:sp>
        <p:nvSpPr>
          <p:cNvPr id="44068" name="Rectangle 36"/>
          <p:cNvSpPr>
            <a:spLocks noChangeArrowheads="1"/>
          </p:cNvSpPr>
          <p:nvPr/>
        </p:nvSpPr>
        <p:spPr bwMode="auto">
          <a:xfrm>
            <a:off x="7010400" y="4953000"/>
            <a:ext cx="1066800" cy="304800"/>
          </a:xfrm>
          <a:prstGeom prst="rect">
            <a:avLst/>
          </a:prstGeom>
          <a:solidFill>
            <a:srgbClr val="CC9900"/>
          </a:solidFill>
          <a:ln w="28575">
            <a:solidFill>
              <a:schemeClr val="tx1"/>
            </a:solidFill>
            <a:miter lim="800000"/>
            <a:headEnd/>
            <a:tailEnd/>
          </a:ln>
        </p:spPr>
        <p:txBody>
          <a:bodyPr wrap="none" anchor="ctr"/>
          <a:lstStyle/>
          <a:p>
            <a:pPr algn="ctr"/>
            <a:r>
              <a:rPr lang="en-US" b="1" dirty="0">
                <a:latin typeface="Calibri" pitchFamily="34" charset="0"/>
              </a:rPr>
              <a:t>28</a:t>
            </a:r>
          </a:p>
        </p:txBody>
      </p:sp>
      <p:sp>
        <p:nvSpPr>
          <p:cNvPr id="44069" name="Rectangle 37"/>
          <p:cNvSpPr>
            <a:spLocks noChangeArrowheads="1"/>
          </p:cNvSpPr>
          <p:nvPr/>
        </p:nvSpPr>
        <p:spPr bwMode="auto">
          <a:xfrm>
            <a:off x="7010400" y="5562600"/>
            <a:ext cx="1066800" cy="304800"/>
          </a:xfrm>
          <a:prstGeom prst="rect">
            <a:avLst/>
          </a:prstGeom>
          <a:solidFill>
            <a:srgbClr val="FF3300"/>
          </a:solidFill>
          <a:ln w="28575">
            <a:solidFill>
              <a:schemeClr val="tx1"/>
            </a:solidFill>
            <a:miter lim="800000"/>
            <a:headEnd/>
            <a:tailEnd/>
          </a:ln>
        </p:spPr>
        <p:txBody>
          <a:bodyPr wrap="none" anchor="ctr"/>
          <a:lstStyle/>
          <a:p>
            <a:pPr algn="ctr"/>
            <a:r>
              <a:rPr lang="en-US" b="1" dirty="0">
                <a:latin typeface="Calibri" pitchFamily="34" charset="0"/>
              </a:rPr>
              <a:t>200</a:t>
            </a:r>
          </a:p>
        </p:txBody>
      </p:sp>
      <p:sp>
        <p:nvSpPr>
          <p:cNvPr id="44070" name="Rectangle 38"/>
          <p:cNvSpPr>
            <a:spLocks noChangeArrowheads="1"/>
          </p:cNvSpPr>
          <p:nvPr/>
        </p:nvSpPr>
        <p:spPr bwMode="auto">
          <a:xfrm>
            <a:off x="7010400" y="6172200"/>
            <a:ext cx="1066800" cy="304800"/>
          </a:xfrm>
          <a:prstGeom prst="rect">
            <a:avLst/>
          </a:prstGeom>
          <a:solidFill>
            <a:srgbClr val="FF6699"/>
          </a:solidFill>
          <a:ln w="28575">
            <a:solidFill>
              <a:schemeClr val="tx1"/>
            </a:solidFill>
            <a:miter lim="800000"/>
            <a:headEnd/>
            <a:tailEnd/>
          </a:ln>
        </p:spPr>
        <p:txBody>
          <a:bodyPr wrap="none" anchor="ctr"/>
          <a:lstStyle/>
          <a:p>
            <a:pPr algn="ctr"/>
            <a:r>
              <a:rPr lang="en-US" b="1" dirty="0">
                <a:latin typeface="Calibri" pitchFamily="34" charset="0"/>
              </a:rPr>
              <a:t>225</a:t>
            </a:r>
          </a:p>
        </p:txBody>
      </p:sp>
      <p:sp>
        <p:nvSpPr>
          <p:cNvPr id="44071" name="Text Box 39"/>
          <p:cNvSpPr txBox="1">
            <a:spLocks noChangeArrowheads="1"/>
          </p:cNvSpPr>
          <p:nvPr/>
        </p:nvSpPr>
        <p:spPr bwMode="auto">
          <a:xfrm>
            <a:off x="4038600" y="5334000"/>
            <a:ext cx="1552028" cy="954107"/>
          </a:xfrm>
          <a:prstGeom prst="rect">
            <a:avLst/>
          </a:prstGeom>
          <a:noFill/>
          <a:ln w="28575">
            <a:noFill/>
            <a:miter lim="800000"/>
            <a:headEnd/>
            <a:tailEnd/>
          </a:ln>
        </p:spPr>
        <p:txBody>
          <a:bodyPr wrap="none">
            <a:spAutoFit/>
          </a:bodyPr>
          <a:lstStyle/>
          <a:p>
            <a:r>
              <a:rPr lang="en-US" b="1" dirty="0">
                <a:latin typeface="Calibri" pitchFamily="34" charset="0"/>
              </a:rPr>
              <a:t>Misses:   2</a:t>
            </a:r>
          </a:p>
          <a:p>
            <a:r>
              <a:rPr lang="en-US" b="1" dirty="0">
                <a:latin typeface="Calibri" pitchFamily="34" charset="0"/>
              </a:rPr>
              <a:t>Hits:</a:t>
            </a:r>
            <a:r>
              <a:rPr lang="en-US" sz="3200" b="1" dirty="0">
                <a:latin typeface="Calibri" pitchFamily="34" charset="0"/>
              </a:rPr>
              <a:t> </a:t>
            </a:r>
            <a:r>
              <a:rPr lang="en-US" b="1" dirty="0">
                <a:latin typeface="Calibri" pitchFamily="34" charset="0"/>
              </a:rPr>
              <a:t>      1</a:t>
            </a:r>
          </a:p>
        </p:txBody>
      </p:sp>
      <p:sp>
        <p:nvSpPr>
          <p:cNvPr id="44072" name="Rectangle 40"/>
          <p:cNvSpPr>
            <a:spLocks noChangeArrowheads="1"/>
          </p:cNvSpPr>
          <p:nvPr/>
        </p:nvSpPr>
        <p:spPr bwMode="auto">
          <a:xfrm>
            <a:off x="4114800"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solidFill>
                  <a:srgbClr val="FF0000"/>
                </a:solidFill>
                <a:latin typeface="Calibri" pitchFamily="34" charset="0"/>
              </a:rPr>
              <a:t>1</a:t>
            </a:r>
          </a:p>
        </p:txBody>
      </p:sp>
      <p:sp>
        <p:nvSpPr>
          <p:cNvPr id="44073" name="Rectangle 41"/>
          <p:cNvSpPr>
            <a:spLocks noChangeArrowheads="1"/>
          </p:cNvSpPr>
          <p:nvPr/>
        </p:nvSpPr>
        <p:spPr bwMode="auto">
          <a:xfrm>
            <a:off x="411797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0</a:t>
            </a:r>
          </a:p>
        </p:txBody>
      </p:sp>
      <p:sp>
        <p:nvSpPr>
          <p:cNvPr id="44074" name="Rectangle 42"/>
          <p:cNvSpPr>
            <a:spLocks noChangeArrowheads="1"/>
          </p:cNvSpPr>
          <p:nvPr/>
        </p:nvSpPr>
        <p:spPr bwMode="auto">
          <a:xfrm>
            <a:off x="3844925" y="30988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4075" name="Rectangle 43"/>
          <p:cNvSpPr>
            <a:spLocks noChangeArrowheads="1"/>
          </p:cNvSpPr>
          <p:nvPr/>
        </p:nvSpPr>
        <p:spPr bwMode="auto">
          <a:xfrm>
            <a:off x="3844925" y="3708400"/>
            <a:ext cx="273050" cy="304800"/>
          </a:xfrm>
          <a:prstGeom prst="rect">
            <a:avLst/>
          </a:prstGeom>
          <a:solidFill>
            <a:schemeClr val="bg1"/>
          </a:solidFill>
          <a:ln w="28575">
            <a:solidFill>
              <a:schemeClr val="tx1"/>
            </a:solidFill>
            <a:miter lim="800000"/>
            <a:headEnd/>
            <a:tailEnd/>
          </a:ln>
        </p:spPr>
        <p:txBody>
          <a:bodyPr wrap="none" anchor="ctr"/>
          <a:lstStyle/>
          <a:p>
            <a:pPr algn="ctr"/>
            <a:r>
              <a:rPr lang="en-US" b="1" dirty="0">
                <a:latin typeface="Calibri" pitchFamily="34" charset="0"/>
              </a:rPr>
              <a:t>1</a:t>
            </a:r>
          </a:p>
        </p:txBody>
      </p:sp>
      <p:sp>
        <p:nvSpPr>
          <p:cNvPr id="44076" name="AutoShape 44"/>
          <p:cNvSpPr>
            <a:spLocks noChangeArrowheads="1"/>
          </p:cNvSpPr>
          <p:nvPr/>
        </p:nvSpPr>
        <p:spPr bwMode="auto">
          <a:xfrm>
            <a:off x="1371600" y="3314700"/>
            <a:ext cx="381000" cy="228600"/>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dirty="0">
              <a:latin typeface="Calibri" pitchFamily="34" charset="0"/>
            </a:endParaRPr>
          </a:p>
        </p:txBody>
      </p:sp>
      <p:sp>
        <p:nvSpPr>
          <p:cNvPr id="44077" name="Text Box 45"/>
          <p:cNvSpPr txBox="1">
            <a:spLocks noChangeArrowheads="1"/>
          </p:cNvSpPr>
          <p:nvPr/>
        </p:nvSpPr>
        <p:spPr bwMode="auto">
          <a:xfrm rot="-5400000">
            <a:off x="3465579" y="3634859"/>
            <a:ext cx="445956" cy="369332"/>
          </a:xfrm>
          <a:prstGeom prst="rect">
            <a:avLst/>
          </a:prstGeom>
          <a:noFill/>
          <a:ln w="28575">
            <a:noFill/>
            <a:miter lim="800000"/>
            <a:headEnd/>
            <a:tailEnd/>
          </a:ln>
        </p:spPr>
        <p:txBody>
          <a:bodyPr wrap="none">
            <a:spAutoFit/>
          </a:bodyPr>
          <a:lstStyle/>
          <a:p>
            <a:r>
              <a:rPr lang="en-US" sz="1800" b="1" dirty="0" err="1">
                <a:latin typeface="Calibri" pitchFamily="34" charset="0"/>
              </a:rPr>
              <a:t>lru</a:t>
            </a:r>
            <a:endParaRPr lang="en-US" sz="1800" b="1" dirty="0">
              <a:latin typeface="Calibri" pitchFamily="34" charset="0"/>
            </a:endParaRPr>
          </a:p>
        </p:txBody>
      </p:sp>
      <p:sp>
        <p:nvSpPr>
          <p:cNvPr id="44078" name="Rectangle 46"/>
          <p:cNvSpPr>
            <a:spLocks noChangeArrowheads="1"/>
          </p:cNvSpPr>
          <p:nvPr/>
        </p:nvSpPr>
        <p:spPr bwMode="auto">
          <a:xfrm>
            <a:off x="4927600" y="34036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4079" name="Rectangle 47"/>
          <p:cNvSpPr>
            <a:spLocks noChangeArrowheads="1"/>
          </p:cNvSpPr>
          <p:nvPr/>
        </p:nvSpPr>
        <p:spPr bwMode="auto">
          <a:xfrm>
            <a:off x="4927600" y="3098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4080" name="Rectangle 48"/>
          <p:cNvSpPr>
            <a:spLocks noChangeArrowheads="1"/>
          </p:cNvSpPr>
          <p:nvPr/>
        </p:nvSpPr>
        <p:spPr bwMode="auto">
          <a:xfrm>
            <a:off x="2362200" y="5257800"/>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b="1" dirty="0">
                <a:latin typeface="Calibri" pitchFamily="34" charset="0"/>
              </a:rPr>
              <a:t>29</a:t>
            </a:r>
          </a:p>
        </p:txBody>
      </p:sp>
      <p:sp>
        <p:nvSpPr>
          <p:cNvPr id="44081" name="Rectangle 49"/>
          <p:cNvSpPr>
            <a:spLocks noChangeArrowheads="1"/>
          </p:cNvSpPr>
          <p:nvPr/>
        </p:nvSpPr>
        <p:spPr bwMode="auto">
          <a:xfrm>
            <a:off x="4927600" y="371475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162</a:t>
            </a:r>
          </a:p>
        </p:txBody>
      </p:sp>
      <p:sp>
        <p:nvSpPr>
          <p:cNvPr id="44082" name="Rectangle 50"/>
          <p:cNvSpPr>
            <a:spLocks noChangeArrowheads="1"/>
          </p:cNvSpPr>
          <p:nvPr/>
        </p:nvSpPr>
        <p:spPr bwMode="auto">
          <a:xfrm>
            <a:off x="4927600" y="401955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4083" name="Rectangle 51"/>
          <p:cNvSpPr>
            <a:spLocks noChangeArrowheads="1"/>
          </p:cNvSpPr>
          <p:nvPr/>
        </p:nvSpPr>
        <p:spPr bwMode="auto">
          <a:xfrm>
            <a:off x="2362200" y="55626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b="1" dirty="0">
                <a:latin typeface="Calibri" pitchFamily="34" charset="0"/>
              </a:rPr>
              <a:t>173</a:t>
            </a:r>
          </a:p>
        </p:txBody>
      </p:sp>
      <p:sp>
        <p:nvSpPr>
          <p:cNvPr id="44084" name="Line 52"/>
          <p:cNvSpPr>
            <a:spLocks noChangeShapeType="1"/>
          </p:cNvSpPr>
          <p:nvPr/>
        </p:nvSpPr>
        <p:spPr bwMode="auto">
          <a:xfrm flipV="1">
            <a:off x="3276600" y="3276600"/>
            <a:ext cx="1828800" cy="2438400"/>
          </a:xfrm>
          <a:prstGeom prst="line">
            <a:avLst/>
          </a:prstGeom>
          <a:noFill/>
          <a:ln w="57150">
            <a:solidFill>
              <a:srgbClr val="FF0000"/>
            </a:solidFill>
            <a:round/>
            <a:headEnd/>
            <a:tailEnd type="triangle" w="med" len="med"/>
          </a:ln>
        </p:spPr>
        <p:txBody>
          <a:bodyPr wrap="none"/>
          <a:lstStyle/>
          <a:p>
            <a:endParaRPr lang="en-US" dirty="0">
              <a:latin typeface="Calibri" pitchFamily="34" charset="0"/>
            </a:endParaRPr>
          </a:p>
        </p:txBody>
      </p:sp>
      <p:sp>
        <p:nvSpPr>
          <p:cNvPr id="55" name="Slide Number Placeholder 54"/>
          <p:cNvSpPr>
            <a:spLocks noGrp="1"/>
          </p:cNvSpPr>
          <p:nvPr>
            <p:ph type="sldNum" sz="quarter" idx="4294967295"/>
          </p:nvPr>
        </p:nvSpPr>
        <p:spPr>
          <a:xfrm>
            <a:off x="7010400" y="6534150"/>
            <a:ext cx="1524000" cy="476250"/>
          </a:xfrm>
          <a:prstGeom prst="rect">
            <a:avLst/>
          </a:prstGeom>
        </p:spPr>
        <p:txBody>
          <a:bodyPr/>
          <a:lstStyle/>
          <a:p>
            <a:pPr>
              <a:defRPr/>
            </a:pPr>
            <a:fld id="{BA9677BC-6D0E-4B87-B1CB-C302E3F84582}" type="slidenum">
              <a:rPr lang="en-US" smtClean="0"/>
              <a:pPr>
                <a:defRPr/>
              </a:pPr>
              <a:t>9</a:t>
            </a:fld>
            <a:endParaRPr lang="en-US" dirty="0"/>
          </a:p>
        </p:txBody>
      </p:sp>
    </p:spTree>
    <p:extLst>
      <p:ext uri="{BB962C8B-B14F-4D97-AF65-F5344CB8AC3E}">
        <p14:creationId xmlns:p14="http://schemas.microsoft.com/office/powerpoint/2010/main" val="2552267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nary Decision Diagrams">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Binary Decision Diagrams">
  <a:themeElements>
    <a:clrScheme name="2_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Binary Decision Diagrams">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2_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nary Decision Diagrams">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nary Decision Diagrams">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nary Decision Diagrams">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nary Decision Diagrams">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nary Decision Diagrams">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nary Decision Diagrams">
      <a:majorFont>
        <a:latin typeface="Arial Narrow"/>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nary Decision Diagrams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nary Decision Diagrams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nary Decision Diagrams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nary Decision Diagrams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nary Decision Diagrams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nary Decision Diagrams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nary Decision Diagrams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nary Decision Diagrams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7219</TotalTime>
  <Words>5048</Words>
  <Application>Microsoft Office PowerPoint</Application>
  <PresentationFormat>全屏显示(4:3)</PresentationFormat>
  <Paragraphs>2294</Paragraphs>
  <Slides>54</Slides>
  <Notes>38</Notes>
  <HiddenSlides>7</HiddenSlides>
  <MMClips>0</MMClips>
  <ScaleCrop>false</ScaleCrop>
  <HeadingPairs>
    <vt:vector size="6" baseType="variant">
      <vt:variant>
        <vt:lpstr>已用的字体</vt:lpstr>
      </vt:variant>
      <vt:variant>
        <vt:i4>9</vt:i4>
      </vt:variant>
      <vt:variant>
        <vt:lpstr>主题</vt:lpstr>
      </vt:variant>
      <vt:variant>
        <vt:i4>9</vt:i4>
      </vt:variant>
      <vt:variant>
        <vt:lpstr>幻灯片标题</vt:lpstr>
      </vt:variant>
      <vt:variant>
        <vt:i4>54</vt:i4>
      </vt:variant>
    </vt:vector>
  </HeadingPairs>
  <TitlesOfParts>
    <vt:vector size="72" baseType="lpstr">
      <vt:lpstr>ＭＳ Ｐゴシック</vt:lpstr>
      <vt:lpstr>Arial</vt:lpstr>
      <vt:lpstr>Arial Narrow</vt:lpstr>
      <vt:lpstr>Calibri</vt:lpstr>
      <vt:lpstr>Century Gothic</vt:lpstr>
      <vt:lpstr>Symbol</vt:lpstr>
      <vt:lpstr>Times New Roman</vt:lpstr>
      <vt:lpstr>Verdana</vt:lpstr>
      <vt:lpstr>Wingdings</vt:lpstr>
      <vt:lpstr>Binary Decision Diagrams</vt:lpstr>
      <vt:lpstr>2_Binary Decision Diagrams</vt:lpstr>
      <vt:lpstr>1_Binary Decision Diagrams</vt:lpstr>
      <vt:lpstr>3_Binary Decision Diagrams</vt:lpstr>
      <vt:lpstr>4_Binary Decision Diagrams</vt:lpstr>
      <vt:lpstr>5_Binary Decision Diagrams</vt:lpstr>
      <vt:lpstr>6_Binary Decision Diagrams</vt:lpstr>
      <vt:lpstr>7_Binary Decision Diagrams</vt:lpstr>
      <vt:lpstr>8_Binary Decision Diagrams</vt:lpstr>
      <vt:lpstr>19. Cache Organization:  Direct-Mapped &amp;  Intro to Set-Associative Caches</vt:lpstr>
      <vt:lpstr>Write-through vs. write-back</vt:lpstr>
      <vt:lpstr>Handling stores (write-back)</vt:lpstr>
      <vt:lpstr>write-back (REF 1)</vt:lpstr>
      <vt:lpstr>write-back (REF 1)</vt:lpstr>
      <vt:lpstr>write-back (REF 2)</vt:lpstr>
      <vt:lpstr>write-back (REF 2)</vt:lpstr>
      <vt:lpstr>write-back (REF 3)</vt:lpstr>
      <vt:lpstr>write-back (REF 3)</vt:lpstr>
      <vt:lpstr>write-back (REF 4)</vt:lpstr>
      <vt:lpstr>write-back (REF 4)</vt:lpstr>
      <vt:lpstr>write-back (REF 5)</vt:lpstr>
      <vt:lpstr>write-back (REF 5)</vt:lpstr>
      <vt:lpstr>write-back (REF 5)</vt:lpstr>
      <vt:lpstr>How many memory references?</vt:lpstr>
      <vt:lpstr>Class Problem from last time—Storage overhead</vt:lpstr>
      <vt:lpstr>Class Problem from last time—Storage overhead</vt:lpstr>
      <vt:lpstr>Class Problem from last time—Analyze performance</vt:lpstr>
      <vt:lpstr>Class Problem from last time—Analyze performance</vt:lpstr>
      <vt:lpstr>Questions to ask about a cache</vt:lpstr>
      <vt:lpstr>Review: Cache Organization</vt:lpstr>
      <vt:lpstr>Review: Writes</vt:lpstr>
      <vt:lpstr>Fully-associative caches</vt:lpstr>
      <vt:lpstr>Fully-associative caches</vt:lpstr>
      <vt:lpstr>Direct mapped caches</vt:lpstr>
      <vt:lpstr>Mapping memory to cache (Direct-mapped)</vt:lpstr>
      <vt:lpstr>Direct mapped caches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Class Problem</vt:lpstr>
      <vt:lpstr>Class Problem </vt:lpstr>
      <vt:lpstr>PowerPoint 演示文稿</vt:lpstr>
      <vt:lpstr>PowerPoint 演示文稿</vt:lpstr>
      <vt:lpstr>PowerPoint 演示文稿</vt:lpstr>
      <vt:lpstr>PowerPoint 演示文稿</vt:lpstr>
      <vt:lpstr>PowerPoint 演示文稿</vt:lpstr>
      <vt:lpstr>PowerPoint 演示文稿</vt:lpstr>
      <vt:lpstr>What about cache for instructions?</vt:lpstr>
      <vt:lpstr>Integrating Caches into a Pipeline</vt:lpstr>
      <vt:lpstr>PowerPoint 演示文稿</vt:lpstr>
      <vt:lpstr>Summary: Direct-mapped caches</vt:lpstr>
      <vt:lpstr>Direct-mapped cache: Placement &amp; Access</vt:lpstr>
      <vt:lpstr>Get the advantage of both...</vt:lpstr>
      <vt:lpstr>Set-associative cache</vt:lpstr>
    </vt:vector>
  </TitlesOfParts>
  <Company>EECS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370 lecture #1, W05</dc:title>
  <dc:subject>Course Overview</dc:subject>
  <dc:creator>Marios Papaefthymiou</dc:creator>
  <cp:lastModifiedBy>China</cp:lastModifiedBy>
  <cp:revision>364</cp:revision>
  <cp:lastPrinted>2019-06-11T13:51:15Z</cp:lastPrinted>
  <dcterms:created xsi:type="dcterms:W3CDTF">2000-12-30T19:45:20Z</dcterms:created>
  <dcterms:modified xsi:type="dcterms:W3CDTF">2020-11-10T01:57:15Z</dcterms:modified>
</cp:coreProperties>
</file>