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7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8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9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4321" r:id="rId2"/>
    <p:sldMasterId id="2147484334" r:id="rId3"/>
    <p:sldMasterId id="2147484340" r:id="rId4"/>
    <p:sldMasterId id="2147484346" r:id="rId5"/>
    <p:sldMasterId id="2147484352" r:id="rId6"/>
    <p:sldMasterId id="2147484357" r:id="rId7"/>
    <p:sldMasterId id="2147484362" r:id="rId8"/>
    <p:sldMasterId id="2147484367" r:id="rId9"/>
    <p:sldMasterId id="2147484375" r:id="rId10"/>
  </p:sldMasterIdLst>
  <p:notesMasterIdLst>
    <p:notesMasterId r:id="rId49"/>
  </p:notesMasterIdLst>
  <p:handoutMasterIdLst>
    <p:handoutMasterId r:id="rId50"/>
  </p:handoutMasterIdLst>
  <p:sldIdLst>
    <p:sldId id="512" r:id="rId11"/>
    <p:sldId id="636" r:id="rId12"/>
    <p:sldId id="637" r:id="rId13"/>
    <p:sldId id="550" r:id="rId14"/>
    <p:sldId id="551" r:id="rId15"/>
    <p:sldId id="638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569" r:id="rId33"/>
    <p:sldId id="639" r:id="rId34"/>
    <p:sldId id="571" r:id="rId35"/>
    <p:sldId id="572" r:id="rId36"/>
    <p:sldId id="573" r:id="rId37"/>
    <p:sldId id="583" r:id="rId38"/>
    <p:sldId id="641" r:id="rId39"/>
    <p:sldId id="640" r:id="rId40"/>
    <p:sldId id="587" r:id="rId41"/>
    <p:sldId id="618" r:id="rId42"/>
    <p:sldId id="616" r:id="rId43"/>
    <p:sldId id="620" r:id="rId44"/>
    <p:sldId id="579" r:id="rId45"/>
    <p:sldId id="580" r:id="rId46"/>
    <p:sldId id="581" r:id="rId47"/>
    <p:sldId id="582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6600"/>
    <a:srgbClr val="000000"/>
    <a:srgbClr val="0000FF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534" autoAdjust="0"/>
  </p:normalViewPr>
  <p:slideViewPr>
    <p:cSldViewPr>
      <p:cViewPr varScale="1">
        <p:scale>
          <a:sx n="115" d="100"/>
          <a:sy n="115" d="100"/>
        </p:scale>
        <p:origin x="12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78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71" tIns="48337" rIns="96671" bIns="48337" numCol="1" anchor="t" anchorCtr="0" compatLnSpc="1">
            <a:prstTxWarp prst="textNoShape">
              <a:avLst/>
            </a:prstTxWarp>
          </a:bodyPr>
          <a:lstStyle>
            <a:lvl1pPr defTabSz="96654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71" tIns="48337" rIns="96671" bIns="48337" numCol="1" anchor="t" anchorCtr="0" compatLnSpc="1">
            <a:prstTxWarp prst="textNoShape">
              <a:avLst/>
            </a:prstTxWarp>
          </a:bodyPr>
          <a:lstStyle>
            <a:lvl1pPr algn="r" defTabSz="96654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71" tIns="48337" rIns="96671" bIns="48337" numCol="1" anchor="b" anchorCtr="0" compatLnSpc="1">
            <a:prstTxWarp prst="textNoShape">
              <a:avLst/>
            </a:prstTxWarp>
          </a:bodyPr>
          <a:lstStyle>
            <a:lvl1pPr defTabSz="96654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71" tIns="48337" rIns="96671" bIns="48337" numCol="1" anchor="b" anchorCtr="0" compatLnSpc="1">
            <a:prstTxWarp prst="textNoShape">
              <a:avLst/>
            </a:prstTxWarp>
          </a:bodyPr>
          <a:lstStyle>
            <a:lvl1pPr algn="r" defTabSz="96654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8CB0FD6-67A6-4DE4-8886-E614D700DF03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655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5" tIns="47528" rIns="95055" bIns="47528" numCol="1" anchor="t" anchorCtr="0" compatLnSpc="1">
            <a:prstTxWarp prst="textNoShape">
              <a:avLst/>
            </a:prstTxWarp>
          </a:bodyPr>
          <a:lstStyle>
            <a:lvl1pPr defTabSz="950677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9725" y="0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5" tIns="47528" rIns="95055" bIns="47528" numCol="1" anchor="t" anchorCtr="0" compatLnSpc="1">
            <a:prstTxWarp prst="textNoShape">
              <a:avLst/>
            </a:prstTxWarp>
          </a:bodyPr>
          <a:lstStyle>
            <a:lvl1pPr algn="r" defTabSz="950677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5" tIns="47528" rIns="95055" bIns="47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31924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5" tIns="47528" rIns="95055" bIns="47528" numCol="1" anchor="b" anchorCtr="0" compatLnSpc="1">
            <a:prstTxWarp prst="textNoShape">
              <a:avLst/>
            </a:prstTxWarp>
          </a:bodyPr>
          <a:lstStyle>
            <a:lvl1pPr defTabSz="950677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9725" y="9142413"/>
            <a:ext cx="31924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5" tIns="47528" rIns="95055" bIns="47528" numCol="1" anchor="b" anchorCtr="0" compatLnSpc="1">
            <a:prstTxWarp prst="textNoShape">
              <a:avLst/>
            </a:prstTxWarp>
          </a:bodyPr>
          <a:lstStyle>
            <a:lvl1pPr algn="r" defTabSz="950677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3B12264-2481-4833-B979-7BA0BBDCFD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73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1C5B2F-D97A-4243-AF6D-31C5F479E302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12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E1619B-EBFF-4CC3-84F2-B5886CD5AC67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57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0A74D4-1EAC-4C76-BD5D-BD4F7898A7B7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58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F340C3-070C-4D3D-AF1B-502934D67B5D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92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119FA3-26EF-4BC6-A2B6-ECFF98DAD557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3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B4A9AA-238D-4D4B-9228-B829CE3D20AD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01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CBAD4E-34FE-480F-AC82-26283EFE382E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5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8BD0BC-1A31-4104-AC0E-456698253FEF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3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85A2FC-5CBC-4A65-9C79-9AA09DC25155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9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4F5DEA-ACE4-40A4-867D-094B0E568A53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17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27243E-14A1-417E-BF95-F3CF6C37CC91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24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6A87B7-8F7F-4FBA-AAC2-0B1B74B54B28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0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D8FF3C-7D3A-4368-9237-BBA41F2C4477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49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6299FD-9FAC-40AC-AF84-F2A24967D249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2369328" y="4419600"/>
            <a:ext cx="45402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latin typeface="Calibri" pitchFamily="34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latin typeface="Calibri" pitchFamily="34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latin typeface="Calibri" pitchFamily="34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2014071" y="2955925"/>
            <a:ext cx="5522259" cy="774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500"/>
              </a:spcBef>
              <a:buClrTx/>
              <a:buSzPct val="8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EECS 370 – Introduction to Computer Organization</a:t>
            </a:r>
          </a:p>
          <a:p>
            <a:pPr algn="ctr">
              <a:spcBef>
                <a:spcPts val="500"/>
              </a:spcBef>
              <a:buClrTx/>
              <a:buSzPct val="8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Fall 2012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1219200" y="38862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Drs.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Narayanasamy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Mudge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 and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Brehob</a:t>
            </a:r>
            <a:endParaRPr lang="en-US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228600" y="6172200"/>
            <a:ext cx="8686800" cy="30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© Austin,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Bertacco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Brehob, Dick,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Mahlke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Mudge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Narayanasamy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Tyson,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Wenisch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and others 2012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The material in this presentation may not be copied without written permission.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5AFBC2B6-34CB-C047-9BFF-95092B72C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8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FFF079C-FA32-D04A-BFB8-18CB5D17C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0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A74E7F19-CAB8-CF42-858C-BFB6EC9ED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8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00C40A02-864C-DE49-A204-4E18E4B5B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4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F879E09-02CB-5F4D-89E9-8BCA5987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3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D13D4FAA-A759-104A-B714-0430AB366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08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AAE28F3-3B7F-1E40-8159-69F34FA3B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7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Todd Austin, Reetu Das, and </a:t>
            </a:r>
            <a:r>
              <a:rPr lang="en-US" sz="2800" b="1" u="sng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745839" y="2761089"/>
            <a:ext cx="77872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200" y="4419600"/>
            <a:ext cx="45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© Austin-Das-Agarwal,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copied in any form without our written permission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8EF8A-DA89-4850-8BC2-E252FDF0A6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FFF079C-FA32-D04A-BFB8-18CB5D17C7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Todd Austin, Reetu Das, and </a:t>
            </a:r>
            <a:r>
              <a:rPr lang="en-US" sz="2800" b="1" u="sng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745839" y="2761089"/>
            <a:ext cx="77872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200" y="4419600"/>
            <a:ext cx="45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© Austin-Das-Agarwal,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829368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321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63786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89134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 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F870E-4992-4476-8D50-62907DF09CE2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13050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Todd Austin, Reetu Das, and </a:t>
            </a:r>
            <a:r>
              <a:rPr lang="en-US" sz="2800" b="1" u="sng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745839" y="2761089"/>
            <a:ext cx="77872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200" y="4419600"/>
            <a:ext cx="45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© Austin-Das-Agarwal,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41425784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41390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610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D9953-1749-4411-8584-AA7BAD3AF3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699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2369328" y="4419600"/>
            <a:ext cx="45402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2014071" y="2955925"/>
            <a:ext cx="5522259" cy="774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500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EECS 370 – Introduction to Computer Organization</a:t>
            </a:r>
          </a:p>
          <a:p>
            <a:pPr algn="ctr">
              <a:spcBef>
                <a:spcPts val="500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Fall 2012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1219200" y="38862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Drs.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Narayanasamy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Mudge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 and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Brehob</a:t>
            </a:r>
            <a:endParaRPr lang="en-US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228600" y="6172200"/>
            <a:ext cx="8686800" cy="30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© Austin,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Bertacco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Brehob, Dick,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Mahlke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Mudge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Narayanasamy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Tyson,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Wenisch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and others 2012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The material in this presentation may not be copied without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8217619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8EF8A-DA89-4850-8BC2-E252FDF0A69F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54605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D9953-1749-4411-8584-AA7BAD3AF390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0715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F870E-4992-4476-8D50-62907DF09CE2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95076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2369328" y="4419600"/>
            <a:ext cx="45402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2014071" y="2955925"/>
            <a:ext cx="5522259" cy="774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500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EECS 370 – Introduction to Computer Organization</a:t>
            </a:r>
          </a:p>
          <a:p>
            <a:pPr algn="ctr">
              <a:spcBef>
                <a:spcPts val="500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Fall 2012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1219200" y="38862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Drs.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Narayanasamy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Mudge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 and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Brehob</a:t>
            </a:r>
            <a:endParaRPr lang="en-US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228600" y="6172200"/>
            <a:ext cx="8686800" cy="30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© Austin,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Bertacco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Brehob, Dick,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Mahlke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Mudge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Narayanasamy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Tyson,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Wenisch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and others 2012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The material in this presentation may not be copied without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22493196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8EF8A-DA89-4850-8BC2-E252FDF0A69F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0981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D9953-1749-4411-8584-AA7BAD3AF390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9766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F870E-4992-4476-8D50-62907DF09CE2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2737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2369328" y="4419600"/>
            <a:ext cx="45402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2014071" y="2955925"/>
            <a:ext cx="5522259" cy="774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500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EECS 370 – Introduction to Computer Organization</a:t>
            </a:r>
          </a:p>
          <a:p>
            <a:pPr algn="ctr">
              <a:spcBef>
                <a:spcPts val="500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Fall 2012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1219200" y="38862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Drs.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Narayanasamy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Mudge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 and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Brehob</a:t>
            </a:r>
            <a:endParaRPr lang="en-US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228600" y="6172200"/>
            <a:ext cx="8686800" cy="30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© Austin,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Bertacco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Brehob, Dick,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Mahlke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Mudge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Narayanasamy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Tyson,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Wenisch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and others 2012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The material in this presentation may not be copied without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189868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F870E-4992-4476-8D50-62907DF09C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8EF8A-DA89-4850-8BC2-E252FDF0A69F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539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D9953-1749-4411-8584-AA7BAD3AF390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22537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F870E-4992-4476-8D50-62907DF09CE2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34952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Calibri"/>
              </a:rPr>
              <a:t>Ron </a:t>
            </a:r>
            <a:r>
              <a:rPr lang="en-US" b="1" dirty="0" err="1">
                <a:solidFill>
                  <a:srgbClr val="CC0000"/>
                </a:solidFill>
                <a:latin typeface="Calibri"/>
              </a:rPr>
              <a:t>Dreslinski</a:t>
            </a:r>
            <a:r>
              <a:rPr lang="en-US" b="1" dirty="0">
                <a:solidFill>
                  <a:srgbClr val="CC0000"/>
                </a:solidFill>
                <a:latin typeface="Calibri"/>
              </a:rPr>
              <a:t>, Trevor </a:t>
            </a:r>
            <a:r>
              <a:rPr lang="en-US" b="1" dirty="0" err="1">
                <a:solidFill>
                  <a:srgbClr val="CC0000"/>
                </a:solidFill>
                <a:latin typeface="Calibri"/>
              </a:rPr>
              <a:t>Mudge</a:t>
            </a:r>
            <a:r>
              <a:rPr lang="en-US" b="1" dirty="0">
                <a:solidFill>
                  <a:srgbClr val="CC0000"/>
                </a:solidFill>
                <a:latin typeface="Calibri"/>
              </a:rPr>
              <a:t>, and Thomas Wenisch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702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EECS 370 – Introduction to Computer Organization – Winter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© 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Dreslinski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-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Mudge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-Wenisch, 2015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20324395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Calibri"/>
              </a:rPr>
              <a:t>Mark Brehob, </a:t>
            </a:r>
            <a:r>
              <a:rPr lang="en-US" b="1" dirty="0" err="1">
                <a:solidFill>
                  <a:srgbClr val="CC0000"/>
                </a:solidFill>
                <a:latin typeface="Calibri"/>
              </a:rPr>
              <a:t>Reetu</a:t>
            </a:r>
            <a:r>
              <a:rPr lang="en-US" b="1" dirty="0">
                <a:solidFill>
                  <a:srgbClr val="CC0000"/>
                </a:solidFill>
                <a:latin typeface="Calibri"/>
              </a:rPr>
              <a:t> Das, Harry Davis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70825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EECS 370 – Introduction to Computer Organization – Winter 2018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© Davis, Das, and Brehob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18602114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Calibri"/>
              </a:rPr>
              <a:t>EECS 370: Introduction to </a:t>
            </a:r>
            <a:br>
              <a:rPr lang="en-US">
                <a:solidFill>
                  <a:srgbClr val="000000"/>
                </a:solidFill>
                <a:latin typeface="Calibri"/>
              </a:rPr>
            </a:br>
            <a:r>
              <a:rPr lang="en-US">
                <a:solidFill>
                  <a:srgbClr val="000000"/>
                </a:solidFill>
                <a:latin typeface="Calibri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8396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6760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180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561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4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dirty="0">
              <a:solidFill>
                <a:srgbClr val="FFFFFF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7429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EECS 370 – Introduction to Computer Organization – Fall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328" y="4419600"/>
            <a:ext cx="454028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pitchFamily="34" charset="0"/>
              <a:ea typeface="ＭＳ Ｐゴシック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Profs. </a:t>
            </a:r>
            <a:r>
              <a:rPr lang="en-US" b="1" dirty="0" err="1">
                <a:solidFill>
                  <a:schemeClr val="accent2"/>
                </a:solidFill>
                <a:latin typeface="Calibri" pitchFamily="34" charset="0"/>
              </a:rPr>
              <a:t>Dreslinski</a:t>
            </a: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, </a:t>
            </a:r>
            <a:r>
              <a:rPr lang="en-US" b="1" dirty="0" err="1">
                <a:solidFill>
                  <a:schemeClr val="accent2"/>
                </a:solidFill>
                <a:latin typeface="Calibri" pitchFamily="34" charset="0"/>
              </a:rPr>
              <a:t>Mudge</a:t>
            </a:r>
            <a:r>
              <a:rPr lang="en-US" b="1" baseline="0" dirty="0">
                <a:solidFill>
                  <a:schemeClr val="accent2"/>
                </a:solidFill>
                <a:latin typeface="Calibri" pitchFamily="34" charset="0"/>
              </a:rPr>
              <a:t>, and Wenisch</a:t>
            </a:r>
            <a:endParaRPr lang="en-US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744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Todd Austin, Reetu Das, and </a:t>
            </a:r>
            <a:r>
              <a:rPr lang="en-US" sz="2800" b="1" u="sng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745839" y="2761089"/>
            <a:ext cx="77872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200" y="4419600"/>
            <a:ext cx="45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© Austin-Das-Agarwal,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13293195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36108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25471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46933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 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F870E-4992-4476-8D50-62907DF09CE2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51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400" b="1" i="0" u="none" strike="noStrike" kern="1200" cap="none" dirty="0">
                <a:solidFill>
                  <a:schemeClr val="accent2"/>
                </a:solidFill>
                <a:latin typeface="Times New Roman" pitchFamily="18" charset="0"/>
                <a:ea typeface="Arial"/>
                <a:cs typeface="Arial" charset="0"/>
                <a:sym typeface="Arial"/>
              </a:rPr>
              <a:t>Jon Beaumont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581307" y="2955925"/>
            <a:ext cx="80618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latin typeface="+mj-lt"/>
              </a:rPr>
              <a:t>EECS 370 – Introduction to Computer Organization – Spring 2020</a:t>
            </a:r>
          </a:p>
        </p:txBody>
      </p:sp>
      <p:sp>
        <p:nvSpPr>
          <p:cNvPr id="13" name="Text Box 7"/>
          <p:cNvSpPr txBox="1">
            <a:spLocks noChangeArrowheads="1"/>
          </p:cNvSpPr>
          <p:nvPr userDrawn="1"/>
        </p:nvSpPr>
        <p:spPr bwMode="auto">
          <a:xfrm>
            <a:off x="2019201" y="4419600"/>
            <a:ext cx="52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CSE Department</a:t>
            </a:r>
          </a:p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latin typeface="+mj-lt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+mj-lt"/>
              </a:rPr>
              <a:t>©Beaumont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copied in any form without our written permission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9F2AEF97-CA03-3042-BBF9-50ED96CB0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3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C9F3972F-DBEA-F346-B949-C2E5CAAB4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5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7027F88B-213E-AB42-91DC-66CF74263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0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4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D334C602-8798-44AC-A4EA-02CB4C4138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dirty="0">
                <a:latin typeface="Verdana" pitchFamily="32" charset="0"/>
              </a:rPr>
              <a:t>The University of Michigan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17" r:id="rId2"/>
    <p:sldLayoutId id="2147484318" r:id="rId3"/>
    <p:sldLayoutId id="2147484319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2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04887"/>
            <a:ext cx="8001000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34150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581400" y="653415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62651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dirty="0">
              <a:solidFill>
                <a:srgbClr val="FFFFFF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The University of Michigan</a:t>
            </a: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457200" y="6248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</p:txBody>
      </p:sp>
      <p:sp>
        <p:nvSpPr>
          <p:cNvPr id="4659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940DCA7A-E0AF-814F-BE61-D070E6BA30A7}" type="slidenum">
              <a:rPr lang="en-US" smtClean="0">
                <a:ea typeface="ＭＳ Ｐゴシック" charset="0"/>
              </a:rPr>
              <a:pPr>
                <a:defRPr/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9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33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  <p:sldLayoutId id="214748433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q"/>
        <a:defRPr sz="2400">
          <a:solidFill>
            <a:schemeClr val="tx1"/>
          </a:solidFill>
          <a:latin typeface="Calibri" pitchFamily="34" charset="0"/>
          <a:ea typeface="ＭＳ Ｐゴシック" charset="0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ea typeface="Arial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charset="0"/>
        <a:buChar char="-"/>
        <a:defRPr>
          <a:solidFill>
            <a:schemeClr val="tx1"/>
          </a:solidFill>
          <a:latin typeface="Calibri" pitchFamily="34" charset="0"/>
          <a:ea typeface="Arial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>
          <a:solidFill>
            <a:schemeClr val="tx1"/>
          </a:solidFill>
          <a:latin typeface="Calibri" pitchFamily="34" charset="0"/>
          <a:ea typeface="Arial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Calibri" pitchFamily="34" charset="0"/>
          <a:ea typeface="Arial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04887"/>
            <a:ext cx="8001000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34150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581400" y="653415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66754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36" r:id="rId2"/>
    <p:sldLayoutId id="2147484337" r:id="rId3"/>
    <p:sldLayoutId id="2147484338" r:id="rId4"/>
    <p:sldLayoutId id="2147484339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04887"/>
            <a:ext cx="8001000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34150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581400" y="653415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373293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04887"/>
            <a:ext cx="8001000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34150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581400" y="653415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239103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D334C602-8798-44AC-A4EA-02CB4C413886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Verdana" pitchFamily="32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394682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54" r:id="rId2"/>
    <p:sldLayoutId id="2147484355" r:id="rId3"/>
    <p:sldLayoutId id="2147484356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2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D334C602-8798-44AC-A4EA-02CB4C413886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Verdana" pitchFamily="32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6878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59" r:id="rId2"/>
    <p:sldLayoutId id="2147484360" r:id="rId3"/>
    <p:sldLayoutId id="2147484361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2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D334C602-8798-44AC-A4EA-02CB4C413886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Verdana" pitchFamily="32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332163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2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  <a:cs typeface="Calibri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Calibri"/>
                <a:cs typeface="Calibri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154762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69" r:id="rId2"/>
    <p:sldLayoutId id="2147484370" r:id="rId3"/>
    <p:sldLayoutId id="2147484371" r:id="rId4"/>
    <p:sldLayoutId id="2147484372" r:id="rId5"/>
    <p:sldLayoutId id="2147484373" r:id="rId6"/>
    <p:sldLayoutId id="2147484374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20. Cache Organization: </a:t>
            </a:r>
            <a:br>
              <a:rPr lang="en-US" sz="4000" dirty="0"/>
            </a:br>
            <a:r>
              <a:rPr lang="en-US" altLang="en-US" sz="4000" dirty="0"/>
              <a:t>Set-associative caches &amp; </a:t>
            </a:r>
            <a:br>
              <a:rPr lang="en-US" altLang="en-US" sz="4000" dirty="0"/>
            </a:br>
            <a:r>
              <a:rPr lang="en-US" altLang="en-US" sz="4000" dirty="0"/>
              <a:t>3C’s of caches</a:t>
            </a:r>
            <a:endParaRPr lang="en-US" sz="40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8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74675" y="223838"/>
            <a:ext cx="8001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Set-associative cache (REF 2)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624519" y="1524000"/>
            <a:ext cx="441444" cy="501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681163" y="2771775"/>
            <a:ext cx="1733465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4268788" y="1066800"/>
            <a:ext cx="94639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600200" y="1066800"/>
            <a:ext cx="14525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4394200" y="27781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4927600" y="27781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4927600" y="30829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3641725" y="2362200"/>
            <a:ext cx="2208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1906588" y="4953000"/>
            <a:ext cx="455872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6858000" y="1066800"/>
            <a:ext cx="1298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4394200" y="33877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4927600" y="33877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4927600" y="36925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4038600" y="5334000"/>
            <a:ext cx="1538288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Misses:   1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     0</a:t>
            </a: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4114800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411797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3844925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384492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4394200" y="39973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56" name="Rectangle 44"/>
          <p:cNvSpPr>
            <a:spLocks noChangeArrowheads="1"/>
          </p:cNvSpPr>
          <p:nvPr/>
        </p:nvSpPr>
        <p:spPr bwMode="auto">
          <a:xfrm>
            <a:off x="4927600" y="39973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4927600" y="43021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58" name="Rectangle 46"/>
          <p:cNvSpPr>
            <a:spLocks noChangeArrowheads="1"/>
          </p:cNvSpPr>
          <p:nvPr/>
        </p:nvSpPr>
        <p:spPr bwMode="auto">
          <a:xfrm>
            <a:off x="4394200" y="46069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4927600" y="46069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60" name="Rectangle 48"/>
          <p:cNvSpPr>
            <a:spLocks noChangeArrowheads="1"/>
          </p:cNvSpPr>
          <p:nvPr/>
        </p:nvSpPr>
        <p:spPr bwMode="auto">
          <a:xfrm>
            <a:off x="4927600" y="49117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4114800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62" name="Rectangle 50"/>
          <p:cNvSpPr>
            <a:spLocks noChangeArrowheads="1"/>
          </p:cNvSpPr>
          <p:nvPr/>
        </p:nvSpPr>
        <p:spPr bwMode="auto">
          <a:xfrm>
            <a:off x="411797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3844925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3364" name="Rectangle 52"/>
          <p:cNvSpPr>
            <a:spLocks noChangeArrowheads="1"/>
          </p:cNvSpPr>
          <p:nvPr/>
        </p:nvSpPr>
        <p:spPr bwMode="auto">
          <a:xfrm>
            <a:off x="384492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3365" name="AutoShape 53"/>
          <p:cNvSpPr>
            <a:spLocks noChangeArrowheads="1"/>
          </p:cNvSpPr>
          <p:nvPr/>
        </p:nvSpPr>
        <p:spPr bwMode="auto">
          <a:xfrm>
            <a:off x="1295400" y="30607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66" name="Rectangle 54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3367" name="Text Box 55"/>
          <p:cNvSpPr txBox="1">
            <a:spLocks noChangeArrowheads="1"/>
          </p:cNvSpPr>
          <p:nvPr/>
        </p:nvSpPr>
        <p:spPr bwMode="auto">
          <a:xfrm rot="16200000">
            <a:off x="3467825" y="3379770"/>
            <a:ext cx="44304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0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68" name="Text Box 56"/>
          <p:cNvSpPr txBox="1">
            <a:spLocks noChangeArrowheads="1"/>
          </p:cNvSpPr>
          <p:nvPr/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865D9CAA-F03D-4FA3-A89A-DEA652ECD010}" type="slidenum">
              <a:rPr lang="en-US" sz="1200">
                <a:latin typeface="Verdana" pitchFamily="32" charset="0"/>
                <a:cs typeface="Calibri" pitchFamily="34" charset="0"/>
              </a:rPr>
              <a:pPr algn="r"/>
              <a:t>10</a:t>
            </a:fld>
            <a:endParaRPr lang="en-US" sz="120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473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74675" y="223838"/>
            <a:ext cx="8001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Set-associative cache (REF 2)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624519" y="1524000"/>
            <a:ext cx="441444" cy="501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681163" y="2771775"/>
            <a:ext cx="1733465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4268788" y="1066800"/>
            <a:ext cx="94639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600200" y="1066800"/>
            <a:ext cx="14525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394200" y="27781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927600" y="27781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4927600" y="30829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3641725" y="2362200"/>
            <a:ext cx="2208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1906588" y="4953000"/>
            <a:ext cx="455872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6858000" y="1066800"/>
            <a:ext cx="1298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394200" y="33877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4927600" y="33877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4927600" y="36925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4038600" y="5334000"/>
            <a:ext cx="1538288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Misses:   2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     0</a:t>
            </a: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4114800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411797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3844925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384492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4394200" y="39973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4927600" y="39973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4927600" y="43021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4394200" y="46069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4927600" y="46069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4927600" y="49117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4114800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411797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3844925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384492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4389" name="AutoShape 53"/>
          <p:cNvSpPr>
            <a:spLocks noChangeArrowheads="1"/>
          </p:cNvSpPr>
          <p:nvPr/>
        </p:nvSpPr>
        <p:spPr bwMode="auto">
          <a:xfrm>
            <a:off x="1295400" y="30607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90" name="Rectangle 54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 rot="16200000">
            <a:off x="3467825" y="2795570"/>
            <a:ext cx="44304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0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92" name="Rectangle 56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0432B5FE-31C3-463E-B45F-DB4C749FAF8A}" type="slidenum">
              <a:rPr lang="en-US" sz="1200">
                <a:latin typeface="Verdana" pitchFamily="32" charset="0"/>
                <a:cs typeface="Calibri" pitchFamily="34" charset="0"/>
              </a:rPr>
              <a:pPr algn="r"/>
              <a:t>11</a:t>
            </a:fld>
            <a:endParaRPr lang="en-US" sz="120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64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74675" y="223838"/>
            <a:ext cx="8001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Set-associative cache (REF 3)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624519" y="1524000"/>
            <a:ext cx="441444" cy="501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1681163" y="2771775"/>
            <a:ext cx="1733465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4268788" y="1066800"/>
            <a:ext cx="94639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1600200" y="1066800"/>
            <a:ext cx="14525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4394200" y="27781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927600" y="27781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927600" y="30829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3641725" y="2362200"/>
            <a:ext cx="2208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1906588" y="4953000"/>
            <a:ext cx="455872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6858000" y="1066800"/>
            <a:ext cx="1298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4394200" y="33877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4927600" y="33877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4927600" y="36925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4038600" y="5334000"/>
            <a:ext cx="1538288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Misses:   2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     0</a:t>
            </a:r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4114800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411797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844925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84492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4394200" y="39973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4927600" y="39973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4927600" y="43021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4394200" y="46069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4927600" y="46069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4927600" y="49117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4114800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411797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3844925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384492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5413" name="AutoShape 53"/>
          <p:cNvSpPr>
            <a:spLocks noChangeArrowheads="1"/>
          </p:cNvSpPr>
          <p:nvPr/>
        </p:nvSpPr>
        <p:spPr bwMode="auto">
          <a:xfrm>
            <a:off x="1270000" y="33020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5415" name="Text Box 55"/>
          <p:cNvSpPr txBox="1">
            <a:spLocks noChangeArrowheads="1"/>
          </p:cNvSpPr>
          <p:nvPr/>
        </p:nvSpPr>
        <p:spPr bwMode="auto">
          <a:xfrm rot="16200000">
            <a:off x="3467825" y="2795570"/>
            <a:ext cx="44304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0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5417" name="Text Box 57"/>
          <p:cNvSpPr txBox="1">
            <a:spLocks noChangeArrowheads="1"/>
          </p:cNvSpPr>
          <p:nvPr/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ACA6A8E3-DD11-4AF8-BC1B-CD9E65AF6A2D}" type="slidenum">
              <a:rPr lang="en-US" sz="1200">
                <a:latin typeface="Verdana" pitchFamily="32" charset="0"/>
                <a:cs typeface="Calibri" pitchFamily="34" charset="0"/>
              </a:rPr>
              <a:pPr algn="r"/>
              <a:t>12</a:t>
            </a:fld>
            <a:endParaRPr lang="en-US" sz="120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8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74675" y="223838"/>
            <a:ext cx="8001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Set-associative cache (REF 3)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624519" y="1524000"/>
            <a:ext cx="441444" cy="501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1681163" y="2771775"/>
            <a:ext cx="1733465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4268788" y="1066800"/>
            <a:ext cx="94639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600200" y="1066800"/>
            <a:ext cx="14525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4394200" y="27781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4927600" y="27781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4927600" y="30829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3641725" y="2362200"/>
            <a:ext cx="2208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1906588" y="4953000"/>
            <a:ext cx="455872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6858000" y="1066800"/>
            <a:ext cx="1298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4394200" y="33877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4927600" y="33877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4927600" y="36925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4038600" y="5334000"/>
            <a:ext cx="1538288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Misses:   3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     0</a:t>
            </a:r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4114800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411797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3844925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384492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4394200" y="39973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4927600" y="39973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4927600" y="43021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4394200" y="46069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4927600" y="46069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>
            <a:off x="4927600" y="49117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>
            <a:off x="4114800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411797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3844925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384492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6437" name="AutoShape 53"/>
          <p:cNvSpPr>
            <a:spLocks noChangeArrowheads="1"/>
          </p:cNvSpPr>
          <p:nvPr/>
        </p:nvSpPr>
        <p:spPr bwMode="auto">
          <a:xfrm>
            <a:off x="1270000" y="33020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38" name="Rectangle 54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6439" name="Text Box 55"/>
          <p:cNvSpPr txBox="1">
            <a:spLocks noChangeArrowheads="1"/>
          </p:cNvSpPr>
          <p:nvPr/>
        </p:nvSpPr>
        <p:spPr bwMode="auto">
          <a:xfrm rot="16200000">
            <a:off x="3467825" y="2795570"/>
            <a:ext cx="44304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0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6441" name="Text Box 57"/>
          <p:cNvSpPr txBox="1">
            <a:spLocks noChangeArrowheads="1"/>
          </p:cNvSpPr>
          <p:nvPr/>
        </p:nvSpPr>
        <p:spPr bwMode="auto">
          <a:xfrm rot="16200000">
            <a:off x="3467825" y="4548170"/>
            <a:ext cx="44304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0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D1F0FCFC-1117-4E2D-97AF-B499BF87C40C}" type="slidenum">
              <a:rPr lang="en-US" sz="1200">
                <a:latin typeface="Verdana" pitchFamily="32" charset="0"/>
                <a:cs typeface="Calibri" pitchFamily="34" charset="0"/>
              </a:rPr>
              <a:pPr algn="r"/>
              <a:t>13</a:t>
            </a:fld>
            <a:endParaRPr lang="en-US" sz="120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70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74675" y="223838"/>
            <a:ext cx="8001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Set-associative cache (REF 4)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624519" y="1524000"/>
            <a:ext cx="441444" cy="501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681163" y="2771775"/>
            <a:ext cx="1733465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4268788" y="1066800"/>
            <a:ext cx="94639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600200" y="1066800"/>
            <a:ext cx="14525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4394200" y="27781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4927600" y="27781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4927600" y="30829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3641725" y="2362200"/>
            <a:ext cx="2208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1906588" y="4953000"/>
            <a:ext cx="455872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6858000" y="1066800"/>
            <a:ext cx="1298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4394200" y="33877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4927600" y="33877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4927600" y="36925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4038600" y="5334000"/>
            <a:ext cx="1538288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Misses:   3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     0</a:t>
            </a: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4114800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411797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3844925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384492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4394200" y="39973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4927600" y="39973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4927600" y="43021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4394200" y="46069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4927600" y="46069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56" name="Rectangle 48"/>
          <p:cNvSpPr>
            <a:spLocks noChangeArrowheads="1"/>
          </p:cNvSpPr>
          <p:nvPr/>
        </p:nvSpPr>
        <p:spPr bwMode="auto">
          <a:xfrm>
            <a:off x="4927600" y="49117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57" name="Rectangle 49"/>
          <p:cNvSpPr>
            <a:spLocks noChangeArrowheads="1"/>
          </p:cNvSpPr>
          <p:nvPr/>
        </p:nvSpPr>
        <p:spPr bwMode="auto">
          <a:xfrm>
            <a:off x="4114800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411797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59" name="Rectangle 51"/>
          <p:cNvSpPr>
            <a:spLocks noChangeArrowheads="1"/>
          </p:cNvSpPr>
          <p:nvPr/>
        </p:nvSpPr>
        <p:spPr bwMode="auto">
          <a:xfrm>
            <a:off x="3844925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384492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7461" name="AutoShape 53"/>
          <p:cNvSpPr>
            <a:spLocks noChangeArrowheads="1"/>
          </p:cNvSpPr>
          <p:nvPr/>
        </p:nvSpPr>
        <p:spPr bwMode="auto">
          <a:xfrm>
            <a:off x="1295400" y="35814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7463" name="Text Box 55"/>
          <p:cNvSpPr txBox="1">
            <a:spLocks noChangeArrowheads="1"/>
          </p:cNvSpPr>
          <p:nvPr/>
        </p:nvSpPr>
        <p:spPr bwMode="auto">
          <a:xfrm rot="16200000">
            <a:off x="3467825" y="2795570"/>
            <a:ext cx="44304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0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64" name="Rectangle 56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7465" name="Text Box 57"/>
          <p:cNvSpPr txBox="1">
            <a:spLocks noChangeArrowheads="1"/>
          </p:cNvSpPr>
          <p:nvPr/>
        </p:nvSpPr>
        <p:spPr bwMode="auto">
          <a:xfrm rot="16200000">
            <a:off x="3467825" y="4548170"/>
            <a:ext cx="44304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0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F8DA9B62-0576-41DA-9153-B1584FCF8FB8}" type="slidenum">
              <a:rPr lang="en-US" sz="1200">
                <a:latin typeface="Verdana" pitchFamily="32" charset="0"/>
                <a:cs typeface="Calibri" pitchFamily="34" charset="0"/>
              </a:rPr>
              <a:pPr algn="r"/>
              <a:t>14</a:t>
            </a:fld>
            <a:endParaRPr lang="en-US" sz="120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78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74675" y="223838"/>
            <a:ext cx="8001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Set-associative cache (REF 4)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6624519" y="1524000"/>
            <a:ext cx="441444" cy="501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1681163" y="2771775"/>
            <a:ext cx="1733465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4268788" y="1066800"/>
            <a:ext cx="94639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600200" y="1066800"/>
            <a:ext cx="14525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4394200" y="27781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4927600" y="27781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4927600" y="30829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641725" y="2362200"/>
            <a:ext cx="2208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1906588" y="4953000"/>
            <a:ext cx="455872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6858000" y="1066800"/>
            <a:ext cx="1298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4394200" y="33877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4927600" y="33877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4927600" y="36925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4038600" y="5334000"/>
            <a:ext cx="1538288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Misses:   3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     1</a:t>
            </a: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4114800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411797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3844925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384492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8475" name="Rectangle 43"/>
          <p:cNvSpPr>
            <a:spLocks noChangeArrowheads="1"/>
          </p:cNvSpPr>
          <p:nvPr/>
        </p:nvSpPr>
        <p:spPr bwMode="auto">
          <a:xfrm>
            <a:off x="4394200" y="39973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4927600" y="39973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8477" name="Rectangle 45"/>
          <p:cNvSpPr>
            <a:spLocks noChangeArrowheads="1"/>
          </p:cNvSpPr>
          <p:nvPr/>
        </p:nvSpPr>
        <p:spPr bwMode="auto">
          <a:xfrm>
            <a:off x="4927600" y="43021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4394200" y="46069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79" name="Rectangle 47"/>
          <p:cNvSpPr>
            <a:spLocks noChangeArrowheads="1"/>
          </p:cNvSpPr>
          <p:nvPr/>
        </p:nvSpPr>
        <p:spPr bwMode="auto">
          <a:xfrm>
            <a:off x="4927600" y="46069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80" name="Rectangle 48"/>
          <p:cNvSpPr>
            <a:spLocks noChangeArrowheads="1"/>
          </p:cNvSpPr>
          <p:nvPr/>
        </p:nvSpPr>
        <p:spPr bwMode="auto">
          <a:xfrm>
            <a:off x="4927600" y="49117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81" name="Rectangle 49"/>
          <p:cNvSpPr>
            <a:spLocks noChangeArrowheads="1"/>
          </p:cNvSpPr>
          <p:nvPr/>
        </p:nvSpPr>
        <p:spPr bwMode="auto">
          <a:xfrm>
            <a:off x="4114800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8482" name="Rectangle 50"/>
          <p:cNvSpPr>
            <a:spLocks noChangeArrowheads="1"/>
          </p:cNvSpPr>
          <p:nvPr/>
        </p:nvSpPr>
        <p:spPr bwMode="auto">
          <a:xfrm>
            <a:off x="411797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83" name="Rectangle 51"/>
          <p:cNvSpPr>
            <a:spLocks noChangeArrowheads="1"/>
          </p:cNvSpPr>
          <p:nvPr/>
        </p:nvSpPr>
        <p:spPr bwMode="auto">
          <a:xfrm>
            <a:off x="3844925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8484" name="Rectangle 52"/>
          <p:cNvSpPr>
            <a:spLocks noChangeArrowheads="1"/>
          </p:cNvSpPr>
          <p:nvPr/>
        </p:nvSpPr>
        <p:spPr bwMode="auto">
          <a:xfrm>
            <a:off x="384492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8485" name="AutoShape 53"/>
          <p:cNvSpPr>
            <a:spLocks noChangeArrowheads="1"/>
          </p:cNvSpPr>
          <p:nvPr/>
        </p:nvSpPr>
        <p:spPr bwMode="auto">
          <a:xfrm>
            <a:off x="1295400" y="35814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86" name="Rectangle 54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8487" name="Text Box 55"/>
          <p:cNvSpPr txBox="1">
            <a:spLocks noChangeArrowheads="1"/>
          </p:cNvSpPr>
          <p:nvPr/>
        </p:nvSpPr>
        <p:spPr bwMode="auto">
          <a:xfrm rot="16200000">
            <a:off x="3467825" y="2795570"/>
            <a:ext cx="44304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0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88" name="Rectangle 56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8489" name="Text Box 57"/>
          <p:cNvSpPr txBox="1">
            <a:spLocks noChangeArrowheads="1"/>
          </p:cNvSpPr>
          <p:nvPr/>
        </p:nvSpPr>
        <p:spPr bwMode="auto">
          <a:xfrm rot="16200000">
            <a:off x="3467825" y="4548170"/>
            <a:ext cx="44304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0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90" name="Text Box 58"/>
          <p:cNvSpPr txBox="1">
            <a:spLocks noChangeArrowheads="1"/>
          </p:cNvSpPr>
          <p:nvPr/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DDBA6918-DE27-4AA1-B49E-727ABBD6ACF0}" type="slidenum">
              <a:rPr lang="en-US" sz="1200">
                <a:latin typeface="Verdana" pitchFamily="32" charset="0"/>
                <a:cs typeface="Calibri" pitchFamily="34" charset="0"/>
              </a:rPr>
              <a:pPr algn="r"/>
              <a:t>15</a:t>
            </a:fld>
            <a:endParaRPr lang="en-US" sz="120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336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74675" y="223838"/>
            <a:ext cx="8001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Set-associative cache (REF 5)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6624519" y="1524000"/>
            <a:ext cx="441444" cy="501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1681163" y="2771775"/>
            <a:ext cx="1733465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4268788" y="1066800"/>
            <a:ext cx="94639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1600200" y="1066800"/>
            <a:ext cx="14525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4394200" y="27781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4927600" y="27781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4927600" y="30829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3641725" y="2362200"/>
            <a:ext cx="2208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1906588" y="4953000"/>
            <a:ext cx="455872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6858000" y="1066800"/>
            <a:ext cx="1298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4394200" y="33877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4927600" y="33877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4927600" y="36925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4038600" y="5334000"/>
            <a:ext cx="1538288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Misses:   3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     1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4114800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411797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3844925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384492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4394200" y="39973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4927600" y="39973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4927600" y="43021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4394200" y="46069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4927600" y="46069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4927600" y="49117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4114800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9506" name="Rectangle 50"/>
          <p:cNvSpPr>
            <a:spLocks noChangeArrowheads="1"/>
          </p:cNvSpPr>
          <p:nvPr/>
        </p:nvSpPr>
        <p:spPr bwMode="auto">
          <a:xfrm>
            <a:off x="411797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07" name="Rectangle 51"/>
          <p:cNvSpPr>
            <a:spLocks noChangeArrowheads="1"/>
          </p:cNvSpPr>
          <p:nvPr/>
        </p:nvSpPr>
        <p:spPr bwMode="auto">
          <a:xfrm>
            <a:off x="3844925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9508" name="Rectangle 52"/>
          <p:cNvSpPr>
            <a:spLocks noChangeArrowheads="1"/>
          </p:cNvSpPr>
          <p:nvPr/>
        </p:nvSpPr>
        <p:spPr bwMode="auto">
          <a:xfrm>
            <a:off x="384492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9509" name="AutoShape 53"/>
          <p:cNvSpPr>
            <a:spLocks noChangeArrowheads="1"/>
          </p:cNvSpPr>
          <p:nvPr/>
        </p:nvSpPr>
        <p:spPr bwMode="auto">
          <a:xfrm>
            <a:off x="1295400" y="38100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9511" name="Text Box 55"/>
          <p:cNvSpPr txBox="1">
            <a:spLocks noChangeArrowheads="1"/>
          </p:cNvSpPr>
          <p:nvPr/>
        </p:nvSpPr>
        <p:spPr bwMode="auto">
          <a:xfrm rot="16200000">
            <a:off x="3467825" y="2795570"/>
            <a:ext cx="44304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0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12" name="Rectangle 56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9513" name="Text Box 57"/>
          <p:cNvSpPr txBox="1">
            <a:spLocks noChangeArrowheads="1"/>
          </p:cNvSpPr>
          <p:nvPr/>
        </p:nvSpPr>
        <p:spPr bwMode="auto">
          <a:xfrm rot="16200000">
            <a:off x="3467825" y="4548170"/>
            <a:ext cx="44304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0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7CB4D546-5ECE-4995-9ACA-779F011D768F}" type="slidenum">
              <a:rPr lang="en-US" sz="1200">
                <a:latin typeface="Verdana" pitchFamily="32" charset="0"/>
                <a:cs typeface="Calibri" pitchFamily="34" charset="0"/>
              </a:rPr>
              <a:pPr algn="r"/>
              <a:t>16</a:t>
            </a:fld>
            <a:endParaRPr lang="en-US" sz="120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38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74675" y="223838"/>
            <a:ext cx="8001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Set-associative cache (REF 5)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6624519" y="1524000"/>
            <a:ext cx="441444" cy="501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1681163" y="2771775"/>
            <a:ext cx="1733465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268788" y="1066800"/>
            <a:ext cx="94639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600200" y="1066800"/>
            <a:ext cx="14525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4394200" y="27781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4927600" y="27781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4927600" y="30829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3641725" y="2362200"/>
            <a:ext cx="2208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1906588" y="4953000"/>
            <a:ext cx="455872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6858000" y="1066800"/>
            <a:ext cx="1298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4394200" y="33877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4927600" y="33877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4927600" y="36925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4038600" y="5334000"/>
            <a:ext cx="1538288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Misses:   3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     2</a:t>
            </a:r>
          </a:p>
        </p:txBody>
      </p: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4114800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411797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0521" name="Rectangle 41"/>
          <p:cNvSpPr>
            <a:spLocks noChangeArrowheads="1"/>
          </p:cNvSpPr>
          <p:nvPr/>
        </p:nvSpPr>
        <p:spPr bwMode="auto">
          <a:xfrm>
            <a:off x="3844925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384492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4394200" y="39973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4927600" y="39973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4927600" y="43021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4394200" y="46069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27" name="Rectangle 47"/>
          <p:cNvSpPr>
            <a:spLocks noChangeArrowheads="1"/>
          </p:cNvSpPr>
          <p:nvPr/>
        </p:nvSpPr>
        <p:spPr bwMode="auto">
          <a:xfrm>
            <a:off x="4927600" y="46069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28" name="Rectangle 48"/>
          <p:cNvSpPr>
            <a:spLocks noChangeArrowheads="1"/>
          </p:cNvSpPr>
          <p:nvPr/>
        </p:nvSpPr>
        <p:spPr bwMode="auto">
          <a:xfrm>
            <a:off x="4927600" y="49117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29" name="Rectangle 49"/>
          <p:cNvSpPr>
            <a:spLocks noChangeArrowheads="1"/>
          </p:cNvSpPr>
          <p:nvPr/>
        </p:nvSpPr>
        <p:spPr bwMode="auto">
          <a:xfrm>
            <a:off x="4114800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0530" name="Rectangle 50"/>
          <p:cNvSpPr>
            <a:spLocks noChangeArrowheads="1"/>
          </p:cNvSpPr>
          <p:nvPr/>
        </p:nvSpPr>
        <p:spPr bwMode="auto">
          <a:xfrm>
            <a:off x="411797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31" name="Rectangle 51"/>
          <p:cNvSpPr>
            <a:spLocks noChangeArrowheads="1"/>
          </p:cNvSpPr>
          <p:nvPr/>
        </p:nvSpPr>
        <p:spPr bwMode="auto">
          <a:xfrm>
            <a:off x="3844925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0532" name="Rectangle 52"/>
          <p:cNvSpPr>
            <a:spLocks noChangeArrowheads="1"/>
          </p:cNvSpPr>
          <p:nvPr/>
        </p:nvSpPr>
        <p:spPr bwMode="auto">
          <a:xfrm>
            <a:off x="384492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0533" name="AutoShape 53"/>
          <p:cNvSpPr>
            <a:spLocks noChangeArrowheads="1"/>
          </p:cNvSpPr>
          <p:nvPr/>
        </p:nvSpPr>
        <p:spPr bwMode="auto">
          <a:xfrm>
            <a:off x="1295400" y="38100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0535" name="Text Box 55"/>
          <p:cNvSpPr txBox="1">
            <a:spLocks noChangeArrowheads="1"/>
          </p:cNvSpPr>
          <p:nvPr/>
        </p:nvSpPr>
        <p:spPr bwMode="auto">
          <a:xfrm rot="16200000">
            <a:off x="3467825" y="2795570"/>
            <a:ext cx="44304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0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36" name="Rectangle 56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0537" name="Text Box 57"/>
          <p:cNvSpPr txBox="1">
            <a:spLocks noChangeArrowheads="1"/>
          </p:cNvSpPr>
          <p:nvPr/>
        </p:nvSpPr>
        <p:spPr bwMode="auto">
          <a:xfrm rot="16200000">
            <a:off x="3467825" y="4548170"/>
            <a:ext cx="44304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0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38" name="Rectangle 58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0539" name="Text Box 59"/>
          <p:cNvSpPr txBox="1">
            <a:spLocks noChangeArrowheads="1"/>
          </p:cNvSpPr>
          <p:nvPr/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AF81913D-46BB-4351-97E4-0B6473E83F0F}" type="slidenum">
              <a:rPr lang="en-US" sz="1200">
                <a:latin typeface="Verdana" pitchFamily="32" charset="0"/>
                <a:cs typeface="Calibri" pitchFamily="34" charset="0"/>
              </a:rPr>
              <a:pPr algn="r"/>
              <a:t>17</a:t>
            </a:fld>
            <a:endParaRPr lang="en-US" sz="120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86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74675" y="223838"/>
            <a:ext cx="8001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Set-associative cache (REF 6)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6624519" y="1524000"/>
            <a:ext cx="441444" cy="501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1681163" y="2771775"/>
            <a:ext cx="1733465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4268788" y="1066800"/>
            <a:ext cx="94639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600200" y="1066800"/>
            <a:ext cx="14525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4394200" y="27781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4927600" y="27781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4927600" y="30829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3641725" y="2362200"/>
            <a:ext cx="2208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1906588" y="4953000"/>
            <a:ext cx="455872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6858000" y="1066800"/>
            <a:ext cx="1298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4394200" y="33877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4927600" y="33877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4927600" y="36925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4038600" y="5334000"/>
            <a:ext cx="1538288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Misses:   3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     2</a:t>
            </a:r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4114800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411797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3844925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384492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4394200" y="39973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1548" name="Rectangle 44"/>
          <p:cNvSpPr>
            <a:spLocks noChangeArrowheads="1"/>
          </p:cNvSpPr>
          <p:nvPr/>
        </p:nvSpPr>
        <p:spPr bwMode="auto">
          <a:xfrm>
            <a:off x="4927600" y="39973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4927600" y="43021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4394200" y="46069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4927600" y="46069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52" name="Rectangle 48"/>
          <p:cNvSpPr>
            <a:spLocks noChangeArrowheads="1"/>
          </p:cNvSpPr>
          <p:nvPr/>
        </p:nvSpPr>
        <p:spPr bwMode="auto">
          <a:xfrm>
            <a:off x="4927600" y="49117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4114800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1554" name="Rectangle 50"/>
          <p:cNvSpPr>
            <a:spLocks noChangeArrowheads="1"/>
          </p:cNvSpPr>
          <p:nvPr/>
        </p:nvSpPr>
        <p:spPr bwMode="auto">
          <a:xfrm>
            <a:off x="411797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3844925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1556" name="Rectangle 52"/>
          <p:cNvSpPr>
            <a:spLocks noChangeArrowheads="1"/>
          </p:cNvSpPr>
          <p:nvPr/>
        </p:nvSpPr>
        <p:spPr bwMode="auto">
          <a:xfrm>
            <a:off x="384492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1557" name="AutoShape 53"/>
          <p:cNvSpPr>
            <a:spLocks noChangeArrowheads="1"/>
          </p:cNvSpPr>
          <p:nvPr/>
        </p:nvSpPr>
        <p:spPr bwMode="auto">
          <a:xfrm>
            <a:off x="1295400" y="4038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58" name="Rectangle 54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1559" name="Text Box 55"/>
          <p:cNvSpPr txBox="1">
            <a:spLocks noChangeArrowheads="1"/>
          </p:cNvSpPr>
          <p:nvPr/>
        </p:nvSpPr>
        <p:spPr bwMode="auto">
          <a:xfrm rot="16200000">
            <a:off x="3467825" y="3344845"/>
            <a:ext cx="44304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0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60" name="Rectangle 56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1561" name="Text Box 57"/>
          <p:cNvSpPr txBox="1">
            <a:spLocks noChangeArrowheads="1"/>
          </p:cNvSpPr>
          <p:nvPr/>
        </p:nvSpPr>
        <p:spPr bwMode="auto">
          <a:xfrm rot="16200000">
            <a:off x="3467825" y="4548170"/>
            <a:ext cx="44304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0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62" name="Rectangle 58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1563" name="Text Box 59"/>
          <p:cNvSpPr txBox="1">
            <a:spLocks noChangeArrowheads="1"/>
          </p:cNvSpPr>
          <p:nvPr/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5A9B6D9B-E551-4DBD-AE11-06DC674C7315}" type="slidenum">
              <a:rPr lang="en-US" sz="1200">
                <a:latin typeface="Verdana" pitchFamily="32" charset="0"/>
                <a:cs typeface="Calibri" pitchFamily="34" charset="0"/>
              </a:rPr>
              <a:pPr algn="r"/>
              <a:t>18</a:t>
            </a:fld>
            <a:endParaRPr lang="en-US" sz="120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81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74675" y="223838"/>
            <a:ext cx="8001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Set-associative cache (REF 6)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6624519" y="1524000"/>
            <a:ext cx="441444" cy="501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1681163" y="2771775"/>
            <a:ext cx="1733465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4268788" y="1066800"/>
            <a:ext cx="94639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1600200" y="1066800"/>
            <a:ext cx="14525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4394200" y="27781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4927600" y="27781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4927600" y="30829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3641725" y="2362200"/>
            <a:ext cx="2208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1906588" y="4953000"/>
            <a:ext cx="455872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6858000" y="1066800"/>
            <a:ext cx="1298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4394200" y="33877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4927600" y="33877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4927600" y="36925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4038600" y="5334000"/>
            <a:ext cx="1538288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Misses:   3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     2</a:t>
            </a:r>
          </a:p>
        </p:txBody>
      </p:sp>
      <p:sp>
        <p:nvSpPr>
          <p:cNvPr id="22567" name="Rectangle 39"/>
          <p:cNvSpPr>
            <a:spLocks noChangeArrowheads="1"/>
          </p:cNvSpPr>
          <p:nvPr/>
        </p:nvSpPr>
        <p:spPr bwMode="auto">
          <a:xfrm>
            <a:off x="4114800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2568" name="Rectangle 40"/>
          <p:cNvSpPr>
            <a:spLocks noChangeArrowheads="1"/>
          </p:cNvSpPr>
          <p:nvPr/>
        </p:nvSpPr>
        <p:spPr bwMode="auto">
          <a:xfrm>
            <a:off x="411797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3844925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384492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4394200" y="39973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4927600" y="39973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4927600" y="43021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2574" name="Rectangle 46"/>
          <p:cNvSpPr>
            <a:spLocks noChangeArrowheads="1"/>
          </p:cNvSpPr>
          <p:nvPr/>
        </p:nvSpPr>
        <p:spPr bwMode="auto">
          <a:xfrm>
            <a:off x="4394200" y="46069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75" name="Rectangle 47"/>
          <p:cNvSpPr>
            <a:spLocks noChangeArrowheads="1"/>
          </p:cNvSpPr>
          <p:nvPr/>
        </p:nvSpPr>
        <p:spPr bwMode="auto">
          <a:xfrm>
            <a:off x="4927600" y="46069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4927600" y="49117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77" name="Rectangle 49"/>
          <p:cNvSpPr>
            <a:spLocks noChangeArrowheads="1"/>
          </p:cNvSpPr>
          <p:nvPr/>
        </p:nvSpPr>
        <p:spPr bwMode="auto">
          <a:xfrm>
            <a:off x="4114800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411797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3844925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2580" name="Rectangle 52"/>
          <p:cNvSpPr>
            <a:spLocks noChangeArrowheads="1"/>
          </p:cNvSpPr>
          <p:nvPr/>
        </p:nvSpPr>
        <p:spPr bwMode="auto">
          <a:xfrm>
            <a:off x="384492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2581" name="AutoShape 53"/>
          <p:cNvSpPr>
            <a:spLocks noChangeArrowheads="1"/>
          </p:cNvSpPr>
          <p:nvPr/>
        </p:nvSpPr>
        <p:spPr bwMode="auto">
          <a:xfrm>
            <a:off x="1295400" y="4038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82" name="Rectangle 54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2583" name="Text Box 55"/>
          <p:cNvSpPr txBox="1">
            <a:spLocks noChangeArrowheads="1"/>
          </p:cNvSpPr>
          <p:nvPr/>
        </p:nvSpPr>
        <p:spPr bwMode="auto">
          <a:xfrm rot="16200000">
            <a:off x="3493225" y="3354370"/>
            <a:ext cx="44304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0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84" name="Rectangle 56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2585" name="Text Box 57"/>
          <p:cNvSpPr txBox="1">
            <a:spLocks noChangeArrowheads="1"/>
          </p:cNvSpPr>
          <p:nvPr/>
        </p:nvSpPr>
        <p:spPr bwMode="auto">
          <a:xfrm rot="16200000">
            <a:off x="3467825" y="4548170"/>
            <a:ext cx="44304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0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86" name="Rectangle 58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2587" name="Line 59"/>
          <p:cNvSpPr>
            <a:spLocks noChangeShapeType="1"/>
          </p:cNvSpPr>
          <p:nvPr/>
        </p:nvSpPr>
        <p:spPr bwMode="auto">
          <a:xfrm flipV="1">
            <a:off x="6019800" y="3198813"/>
            <a:ext cx="762000" cy="460375"/>
          </a:xfrm>
          <a:prstGeom prst="line">
            <a:avLst/>
          </a:prstGeom>
          <a:noFill/>
          <a:ln w="5724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88" name="Text Box 60"/>
          <p:cNvSpPr txBox="1">
            <a:spLocks noChangeArrowheads="1"/>
          </p:cNvSpPr>
          <p:nvPr/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DCEC51A6-FAF7-45AD-A98F-845884167A20}" type="slidenum">
              <a:rPr lang="en-US" sz="1200">
                <a:latin typeface="Verdana" pitchFamily="32" charset="0"/>
                <a:cs typeface="Calibri" pitchFamily="34" charset="0"/>
              </a:rPr>
              <a:pPr algn="r"/>
              <a:t>19</a:t>
            </a:fld>
            <a:endParaRPr lang="en-US" sz="120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2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cache for instructions?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Instructions should be cached as well</a:t>
            </a:r>
          </a:p>
          <a:p>
            <a:r>
              <a:rPr lang="en-US" dirty="0">
                <a:latin typeface="Calibri" pitchFamily="34" charset="0"/>
              </a:rPr>
              <a:t>We have two choices:</a:t>
            </a:r>
          </a:p>
          <a:p>
            <a:pPr marL="928687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Treat instruction fetches as normal data and allocate cache lines when fetched</a:t>
            </a:r>
          </a:p>
          <a:p>
            <a:pPr marL="928687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Create a second cache (called the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instruction cache </a:t>
            </a:r>
            <a:r>
              <a:rPr lang="en-US" dirty="0">
                <a:latin typeface="Calibri" pitchFamily="34" charset="0"/>
              </a:rPr>
              <a:t>or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ICache</a:t>
            </a:r>
            <a:r>
              <a:rPr lang="en-US" dirty="0">
                <a:latin typeface="Calibri" pitchFamily="34" charset="0"/>
              </a:rPr>
              <a:t>) which caches instructions only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dirty="0">
                <a:latin typeface="Calibri" pitchFamily="34" charset="0"/>
              </a:rPr>
              <a:t>	</a:t>
            </a:r>
          </a:p>
          <a:p>
            <a:pPr lvl="1" algn="ctr">
              <a:spcBef>
                <a:spcPts val="600"/>
              </a:spcBef>
              <a:buClrTx/>
              <a:buFontTx/>
              <a:buNone/>
            </a:pPr>
            <a:r>
              <a:rPr lang="en-US" dirty="0">
                <a:latin typeface="Calibri" pitchFamily="34" charset="0"/>
              </a:rPr>
              <a:t>How do you know which cache to use?</a:t>
            </a:r>
          </a:p>
          <a:p>
            <a:pPr lvl="1" algn="ctr">
              <a:spcBef>
                <a:spcPts val="600"/>
              </a:spcBef>
              <a:buClrTx/>
              <a:buFontTx/>
              <a:buNone/>
            </a:pPr>
            <a:r>
              <a:rPr lang="en-US" dirty="0">
                <a:latin typeface="Calibri" pitchFamily="34" charset="0"/>
              </a:rPr>
              <a:t>What are advantages of a separate </a:t>
            </a:r>
            <a:r>
              <a:rPr lang="en-US" dirty="0" err="1">
                <a:latin typeface="Calibri" pitchFamily="34" charset="0"/>
              </a:rPr>
              <a:t>ICache</a:t>
            </a:r>
            <a:r>
              <a:rPr lang="en-US" dirty="0">
                <a:latin typeface="Calibri" pitchFamily="34" charset="0"/>
              </a:rPr>
              <a:t>?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18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74675" y="223838"/>
            <a:ext cx="8001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Set-associative cache (REF 6)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6624519" y="1524000"/>
            <a:ext cx="441444" cy="501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681163" y="2771775"/>
            <a:ext cx="1733465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4268788" y="1066800"/>
            <a:ext cx="94639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1600200" y="1066800"/>
            <a:ext cx="14525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394200" y="27781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4927600" y="27781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927600" y="30829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3641725" y="2362200"/>
            <a:ext cx="2208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1906588" y="4953000"/>
            <a:ext cx="455872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6858000" y="1066800"/>
            <a:ext cx="1298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4394200" y="33877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4927600" y="33877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4927600" y="36925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4038600" y="5334000"/>
            <a:ext cx="1538288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Misses:   4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     2</a:t>
            </a:r>
          </a:p>
        </p:txBody>
      </p:sp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4114800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411797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3844925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384492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4394200" y="39973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4927600" y="39973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4927600" y="43021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3598" name="Rectangle 46"/>
          <p:cNvSpPr>
            <a:spLocks noChangeArrowheads="1"/>
          </p:cNvSpPr>
          <p:nvPr/>
        </p:nvSpPr>
        <p:spPr bwMode="auto">
          <a:xfrm>
            <a:off x="4394200" y="46069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4927600" y="46069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00" name="Rectangle 48"/>
          <p:cNvSpPr>
            <a:spLocks noChangeArrowheads="1"/>
          </p:cNvSpPr>
          <p:nvPr/>
        </p:nvSpPr>
        <p:spPr bwMode="auto">
          <a:xfrm>
            <a:off x="4927600" y="49117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4114800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3602" name="Rectangle 50"/>
          <p:cNvSpPr>
            <a:spLocks noChangeArrowheads="1"/>
          </p:cNvSpPr>
          <p:nvPr/>
        </p:nvSpPr>
        <p:spPr bwMode="auto">
          <a:xfrm>
            <a:off x="411797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3844925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384492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23605" name="AutoShape 53"/>
          <p:cNvSpPr>
            <a:spLocks noChangeArrowheads="1"/>
          </p:cNvSpPr>
          <p:nvPr/>
        </p:nvSpPr>
        <p:spPr bwMode="auto">
          <a:xfrm>
            <a:off x="1295400" y="4038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06" name="Rectangle 54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23607" name="Text Box 55"/>
          <p:cNvSpPr txBox="1">
            <a:spLocks noChangeArrowheads="1"/>
          </p:cNvSpPr>
          <p:nvPr/>
        </p:nvSpPr>
        <p:spPr bwMode="auto">
          <a:xfrm rot="16200000">
            <a:off x="3493225" y="3354370"/>
            <a:ext cx="44304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0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08" name="Rectangle 56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23609" name="Text Box 57"/>
          <p:cNvSpPr txBox="1">
            <a:spLocks noChangeArrowheads="1"/>
          </p:cNvSpPr>
          <p:nvPr/>
        </p:nvSpPr>
        <p:spPr bwMode="auto">
          <a:xfrm rot="16200000">
            <a:off x="3467825" y="4548170"/>
            <a:ext cx="44304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0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10" name="Rectangle 58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3611" name="Line 59"/>
          <p:cNvSpPr>
            <a:spLocks noChangeShapeType="1"/>
          </p:cNvSpPr>
          <p:nvPr/>
        </p:nvSpPr>
        <p:spPr bwMode="auto">
          <a:xfrm flipH="1" flipV="1">
            <a:off x="6094413" y="3732213"/>
            <a:ext cx="688975" cy="612775"/>
          </a:xfrm>
          <a:prstGeom prst="line">
            <a:avLst/>
          </a:prstGeom>
          <a:noFill/>
          <a:ln w="5724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514D32FE-4707-4B2E-B5B2-362CAD89191D}" type="slidenum">
              <a:rPr lang="en-US" sz="1200">
                <a:latin typeface="Verdana" pitchFamily="32" charset="0"/>
                <a:cs typeface="Calibri" pitchFamily="34" charset="0"/>
              </a:rPr>
              <a:pPr algn="r"/>
              <a:t>20</a:t>
            </a:fld>
            <a:endParaRPr lang="en-US" sz="120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17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Organization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22300" y="1828800"/>
            <a:ext cx="5006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dirty="0">
                <a:latin typeface="Calibri" pitchFamily="34" charset="0"/>
                <a:cs typeface="Calibri" pitchFamily="34" charset="0"/>
              </a:rPr>
              <a:t>1. Fully associative (4-way associative)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057400" y="4876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2057400" y="51816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2057400" y="5486400"/>
            <a:ext cx="1066800" cy="304800"/>
          </a:xfrm>
          <a:prstGeom prst="rect">
            <a:avLst/>
          </a:prstGeom>
          <a:solidFill>
            <a:srgbClr val="FF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2057400" y="5791200"/>
            <a:ext cx="1066800" cy="304800"/>
          </a:xfrm>
          <a:prstGeom prst="rect">
            <a:avLst/>
          </a:prstGeom>
          <a:solidFill>
            <a:srgbClr val="0033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771525" y="4495800"/>
            <a:ext cx="2208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1524000" y="4876800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1244600" y="4876800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974725" y="4876800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2590800" y="4876800"/>
            <a:ext cx="1588" cy="304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2590800" y="5181600"/>
            <a:ext cx="1588" cy="304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2590800" y="5486400"/>
            <a:ext cx="1588" cy="304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2590800" y="5791200"/>
            <a:ext cx="1588" cy="304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709613" y="4038600"/>
            <a:ext cx="233375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dirty="0">
                <a:latin typeface="Calibri" pitchFamily="34" charset="0"/>
                <a:cs typeface="Calibri" pitchFamily="34" charset="0"/>
              </a:rPr>
              <a:t>2. Direct mapped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1524000" y="5181600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1244600" y="5181600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974725" y="5181600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1524000" y="5486400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1244600" y="5486400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974725" y="5486400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1524000" y="5791200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1244600" y="5791200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974725" y="5791200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Text Box 67"/>
          <p:cNvSpPr txBox="1">
            <a:spLocks noChangeArrowheads="1"/>
          </p:cNvSpPr>
          <p:nvPr/>
        </p:nvSpPr>
        <p:spPr bwMode="auto">
          <a:xfrm>
            <a:off x="4243388" y="4191000"/>
            <a:ext cx="26654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dirty="0">
                <a:latin typeface="Calibri" pitchFamily="34" charset="0"/>
                <a:cs typeface="Calibri" pitchFamily="34" charset="0"/>
              </a:rPr>
              <a:t>3. 2-way associative</a:t>
            </a:r>
          </a:p>
        </p:txBody>
      </p:sp>
      <p:sp>
        <p:nvSpPr>
          <p:cNvPr id="72" name="Text Box 68"/>
          <p:cNvSpPr txBox="1">
            <a:spLocks noChangeArrowheads="1"/>
          </p:cNvSpPr>
          <p:nvPr/>
        </p:nvSpPr>
        <p:spPr bwMode="auto">
          <a:xfrm>
            <a:off x="2197100" y="1295400"/>
            <a:ext cx="57515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Block size = 2 bytes, total cache size = 8 bytes for all caches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314519" y="2514600"/>
            <a:ext cx="2200081" cy="690710"/>
            <a:chOff x="150811" y="2514600"/>
            <a:chExt cx="2676314" cy="69071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150811" y="2514600"/>
              <a:ext cx="2676314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9pPr>
            </a:lstStyle>
            <a:p>
              <a:r>
                <a:rPr lang="en-US" sz="2200" b="1" dirty="0">
                  <a:latin typeface="Calibri" pitchFamily="34" charset="0"/>
                  <a:cs typeface="Calibri" pitchFamily="34" charset="0"/>
                </a:rPr>
                <a:t>V d </a:t>
              </a:r>
              <a:r>
                <a:rPr lang="en-US" sz="2200" b="1" dirty="0" err="1">
                  <a:latin typeface="Calibri" pitchFamily="34" charset="0"/>
                  <a:cs typeface="Calibri" pitchFamily="34" charset="0"/>
                </a:rPr>
                <a:t>lru</a:t>
              </a:r>
              <a:r>
                <a:rPr lang="en-US" sz="2200" b="1" dirty="0">
                  <a:latin typeface="Calibri" pitchFamily="34" charset="0"/>
                  <a:cs typeface="Calibri" pitchFamily="34" charset="0"/>
                </a:rPr>
                <a:t> tag   data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723637" y="2895600"/>
              <a:ext cx="504756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01557" y="2895600"/>
              <a:ext cx="273049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31683" y="2895600"/>
              <a:ext cx="273049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752600" y="2895600"/>
              <a:ext cx="1066800" cy="304800"/>
              <a:chOff x="1295400" y="2895600"/>
              <a:chExt cx="1066800" cy="304800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1295400" y="2895600"/>
                <a:ext cx="1066800" cy="304800"/>
              </a:xfrm>
              <a:prstGeom prst="rect">
                <a:avLst/>
              </a:prstGeom>
              <a:solidFill>
                <a:srgbClr val="FF9966"/>
              </a:solidFill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1828800" y="2895600"/>
                <a:ext cx="1588" cy="30480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74" name="Rectangle 4"/>
            <p:cNvSpPr>
              <a:spLocks noChangeArrowheads="1"/>
            </p:cNvSpPr>
            <p:nvPr/>
          </p:nvSpPr>
          <p:spPr bwMode="auto">
            <a:xfrm>
              <a:off x="1220788" y="2893864"/>
              <a:ext cx="531812" cy="311446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441046" y="2514600"/>
            <a:ext cx="2200081" cy="690710"/>
            <a:chOff x="150811" y="2514600"/>
            <a:chExt cx="2676314" cy="690710"/>
          </a:xfrm>
        </p:grpSpPr>
        <p:sp>
          <p:nvSpPr>
            <p:cNvPr id="105" name="Text Box 2"/>
            <p:cNvSpPr txBox="1">
              <a:spLocks noChangeArrowheads="1"/>
            </p:cNvSpPr>
            <p:nvPr/>
          </p:nvSpPr>
          <p:spPr bwMode="auto">
            <a:xfrm>
              <a:off x="150811" y="2514600"/>
              <a:ext cx="2676314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9pPr>
            </a:lstStyle>
            <a:p>
              <a:r>
                <a:rPr lang="en-US" sz="2200" b="1" dirty="0">
                  <a:latin typeface="Calibri" pitchFamily="34" charset="0"/>
                  <a:cs typeface="Calibri" pitchFamily="34" charset="0"/>
                </a:rPr>
                <a:t>V d </a:t>
              </a:r>
              <a:r>
                <a:rPr lang="en-US" sz="2200" b="1" dirty="0" err="1">
                  <a:latin typeface="Calibri" pitchFamily="34" charset="0"/>
                  <a:cs typeface="Calibri" pitchFamily="34" charset="0"/>
                </a:rPr>
                <a:t>lru</a:t>
              </a:r>
              <a:r>
                <a:rPr lang="en-US" sz="2200" b="1" dirty="0">
                  <a:latin typeface="Calibri" pitchFamily="34" charset="0"/>
                  <a:cs typeface="Calibri" pitchFamily="34" charset="0"/>
                </a:rPr>
                <a:t> tag   data</a:t>
              </a: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749299" y="2895600"/>
              <a:ext cx="468313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7" name="Rectangle 5"/>
            <p:cNvSpPr>
              <a:spLocks noChangeArrowheads="1"/>
            </p:cNvSpPr>
            <p:nvPr/>
          </p:nvSpPr>
          <p:spPr bwMode="auto">
            <a:xfrm>
              <a:off x="473075" y="2895600"/>
              <a:ext cx="273050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8" name="Rectangle 6"/>
            <p:cNvSpPr>
              <a:spLocks noChangeArrowheads="1"/>
            </p:cNvSpPr>
            <p:nvPr/>
          </p:nvSpPr>
          <p:spPr bwMode="auto">
            <a:xfrm>
              <a:off x="203200" y="2895600"/>
              <a:ext cx="273050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752600" y="2895600"/>
              <a:ext cx="1066800" cy="304800"/>
              <a:chOff x="1295400" y="2895600"/>
              <a:chExt cx="1066800" cy="304800"/>
            </a:xfrm>
          </p:grpSpPr>
          <p:sp>
            <p:nvSpPr>
              <p:cNvPr id="111" name="Rectangle 4"/>
              <p:cNvSpPr>
                <a:spLocks noChangeArrowheads="1"/>
              </p:cNvSpPr>
              <p:nvPr/>
            </p:nvSpPr>
            <p:spPr bwMode="auto">
              <a:xfrm>
                <a:off x="1295400" y="2895600"/>
                <a:ext cx="1066800" cy="304800"/>
              </a:xfrm>
              <a:prstGeom prst="rect">
                <a:avLst/>
              </a:prstGeom>
              <a:solidFill>
                <a:srgbClr val="FF9966"/>
              </a:solidFill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2" name="Line 28"/>
              <p:cNvSpPr>
                <a:spLocks noChangeShapeType="1"/>
              </p:cNvSpPr>
              <p:nvPr/>
            </p:nvSpPr>
            <p:spPr bwMode="auto">
              <a:xfrm>
                <a:off x="1828800" y="2895600"/>
                <a:ext cx="1588" cy="30480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10" name="Rectangle 4"/>
            <p:cNvSpPr>
              <a:spLocks noChangeArrowheads="1"/>
            </p:cNvSpPr>
            <p:nvPr/>
          </p:nvSpPr>
          <p:spPr bwMode="auto">
            <a:xfrm>
              <a:off x="1220788" y="2893864"/>
              <a:ext cx="531812" cy="311446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570907" y="2514600"/>
            <a:ext cx="2200081" cy="690710"/>
            <a:chOff x="150811" y="2514600"/>
            <a:chExt cx="2676314" cy="690710"/>
          </a:xfrm>
        </p:grpSpPr>
        <p:sp>
          <p:nvSpPr>
            <p:cNvPr id="114" name="Text Box 2"/>
            <p:cNvSpPr txBox="1">
              <a:spLocks noChangeArrowheads="1"/>
            </p:cNvSpPr>
            <p:nvPr/>
          </p:nvSpPr>
          <p:spPr bwMode="auto">
            <a:xfrm>
              <a:off x="150811" y="2514600"/>
              <a:ext cx="2676314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9pPr>
            </a:lstStyle>
            <a:p>
              <a:r>
                <a:rPr lang="en-US" sz="2200" b="1" dirty="0">
                  <a:latin typeface="Calibri" pitchFamily="34" charset="0"/>
                  <a:cs typeface="Calibri" pitchFamily="34" charset="0"/>
                </a:rPr>
                <a:t>V d </a:t>
              </a:r>
              <a:r>
                <a:rPr lang="en-US" sz="2200" b="1" dirty="0" err="1">
                  <a:latin typeface="Calibri" pitchFamily="34" charset="0"/>
                  <a:cs typeface="Calibri" pitchFamily="34" charset="0"/>
                </a:rPr>
                <a:t>lru</a:t>
              </a:r>
              <a:r>
                <a:rPr lang="en-US" sz="2200" b="1" dirty="0">
                  <a:latin typeface="Calibri" pitchFamily="34" charset="0"/>
                  <a:cs typeface="Calibri" pitchFamily="34" charset="0"/>
                </a:rPr>
                <a:t> tag   data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749299" y="2895600"/>
              <a:ext cx="468313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6" name="Rectangle 5"/>
            <p:cNvSpPr>
              <a:spLocks noChangeArrowheads="1"/>
            </p:cNvSpPr>
            <p:nvPr/>
          </p:nvSpPr>
          <p:spPr bwMode="auto">
            <a:xfrm>
              <a:off x="473075" y="2895600"/>
              <a:ext cx="273050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7" name="Rectangle 6"/>
            <p:cNvSpPr>
              <a:spLocks noChangeArrowheads="1"/>
            </p:cNvSpPr>
            <p:nvPr/>
          </p:nvSpPr>
          <p:spPr bwMode="auto">
            <a:xfrm>
              <a:off x="203200" y="2895600"/>
              <a:ext cx="273050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752600" y="2895600"/>
              <a:ext cx="1066800" cy="304800"/>
              <a:chOff x="1295400" y="2895600"/>
              <a:chExt cx="1066800" cy="304800"/>
            </a:xfrm>
          </p:grpSpPr>
          <p:sp>
            <p:nvSpPr>
              <p:cNvPr id="120" name="Rectangle 4"/>
              <p:cNvSpPr>
                <a:spLocks noChangeArrowheads="1"/>
              </p:cNvSpPr>
              <p:nvPr/>
            </p:nvSpPr>
            <p:spPr bwMode="auto">
              <a:xfrm>
                <a:off x="1295400" y="2895600"/>
                <a:ext cx="1066800" cy="304800"/>
              </a:xfrm>
              <a:prstGeom prst="rect">
                <a:avLst/>
              </a:prstGeom>
              <a:solidFill>
                <a:srgbClr val="FF9966"/>
              </a:solidFill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1" name="Line 28"/>
              <p:cNvSpPr>
                <a:spLocks noChangeShapeType="1"/>
              </p:cNvSpPr>
              <p:nvPr/>
            </p:nvSpPr>
            <p:spPr bwMode="auto">
              <a:xfrm>
                <a:off x="1828800" y="2895600"/>
                <a:ext cx="1588" cy="30480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19" name="Rectangle 4"/>
            <p:cNvSpPr>
              <a:spLocks noChangeArrowheads="1"/>
            </p:cNvSpPr>
            <p:nvPr/>
          </p:nvSpPr>
          <p:spPr bwMode="auto">
            <a:xfrm>
              <a:off x="1220788" y="2893864"/>
              <a:ext cx="531812" cy="311446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715319" y="2514600"/>
            <a:ext cx="2200081" cy="690710"/>
            <a:chOff x="150811" y="2514600"/>
            <a:chExt cx="2676314" cy="690710"/>
          </a:xfrm>
        </p:grpSpPr>
        <p:sp>
          <p:nvSpPr>
            <p:cNvPr id="123" name="Text Box 2"/>
            <p:cNvSpPr txBox="1">
              <a:spLocks noChangeArrowheads="1"/>
            </p:cNvSpPr>
            <p:nvPr/>
          </p:nvSpPr>
          <p:spPr bwMode="auto">
            <a:xfrm>
              <a:off x="150811" y="2514600"/>
              <a:ext cx="2676314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9pPr>
            </a:lstStyle>
            <a:p>
              <a:r>
                <a:rPr lang="en-US" sz="2200" b="1" dirty="0">
                  <a:latin typeface="Calibri" pitchFamily="34" charset="0"/>
                  <a:cs typeface="Calibri" pitchFamily="34" charset="0"/>
                </a:rPr>
                <a:t>V d </a:t>
              </a:r>
              <a:r>
                <a:rPr lang="en-US" sz="2200" b="1" dirty="0" err="1">
                  <a:latin typeface="Calibri" pitchFamily="34" charset="0"/>
                  <a:cs typeface="Calibri" pitchFamily="34" charset="0"/>
                </a:rPr>
                <a:t>lru</a:t>
              </a:r>
              <a:r>
                <a:rPr lang="en-US" sz="2200" b="1" dirty="0">
                  <a:latin typeface="Calibri" pitchFamily="34" charset="0"/>
                  <a:cs typeface="Calibri" pitchFamily="34" charset="0"/>
                </a:rPr>
                <a:t> tag   data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751929" y="2895600"/>
              <a:ext cx="465682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5" name="Rectangle 5"/>
            <p:cNvSpPr>
              <a:spLocks noChangeArrowheads="1"/>
            </p:cNvSpPr>
            <p:nvPr/>
          </p:nvSpPr>
          <p:spPr bwMode="auto">
            <a:xfrm>
              <a:off x="473075" y="2895600"/>
              <a:ext cx="273050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Rectangle 6"/>
            <p:cNvSpPr>
              <a:spLocks noChangeArrowheads="1"/>
            </p:cNvSpPr>
            <p:nvPr/>
          </p:nvSpPr>
          <p:spPr bwMode="auto">
            <a:xfrm>
              <a:off x="203200" y="2895600"/>
              <a:ext cx="273050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1752600" y="2895600"/>
              <a:ext cx="1066800" cy="304800"/>
              <a:chOff x="1295400" y="2895600"/>
              <a:chExt cx="1066800" cy="304800"/>
            </a:xfrm>
          </p:grpSpPr>
          <p:sp>
            <p:nvSpPr>
              <p:cNvPr id="129" name="Rectangle 4"/>
              <p:cNvSpPr>
                <a:spLocks noChangeArrowheads="1"/>
              </p:cNvSpPr>
              <p:nvPr/>
            </p:nvSpPr>
            <p:spPr bwMode="auto">
              <a:xfrm>
                <a:off x="1295400" y="2895600"/>
                <a:ext cx="1066800" cy="304800"/>
              </a:xfrm>
              <a:prstGeom prst="rect">
                <a:avLst/>
              </a:prstGeom>
              <a:solidFill>
                <a:srgbClr val="FF9966"/>
              </a:solidFill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0" name="Line 28"/>
              <p:cNvSpPr>
                <a:spLocks noChangeShapeType="1"/>
              </p:cNvSpPr>
              <p:nvPr/>
            </p:nvSpPr>
            <p:spPr bwMode="auto">
              <a:xfrm>
                <a:off x="1828800" y="2895600"/>
                <a:ext cx="1588" cy="30480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28" name="Rectangle 4"/>
            <p:cNvSpPr>
              <a:spLocks noChangeArrowheads="1"/>
            </p:cNvSpPr>
            <p:nvPr/>
          </p:nvSpPr>
          <p:spPr bwMode="auto">
            <a:xfrm>
              <a:off x="1220788" y="2893864"/>
              <a:ext cx="531812" cy="311446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200178" y="4651375"/>
            <a:ext cx="2200081" cy="685800"/>
            <a:chOff x="150811" y="2514600"/>
            <a:chExt cx="2676314" cy="685800"/>
          </a:xfrm>
        </p:grpSpPr>
        <p:sp>
          <p:nvSpPr>
            <p:cNvPr id="132" name="Text Box 2"/>
            <p:cNvSpPr txBox="1">
              <a:spLocks noChangeArrowheads="1"/>
            </p:cNvSpPr>
            <p:nvPr/>
          </p:nvSpPr>
          <p:spPr bwMode="auto">
            <a:xfrm>
              <a:off x="150811" y="2514600"/>
              <a:ext cx="2676314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cs typeface="Arial" charset="0"/>
                </a:defRPr>
              </a:lvl9pPr>
            </a:lstStyle>
            <a:p>
              <a:r>
                <a:rPr lang="en-US" sz="2200" b="1" dirty="0">
                  <a:latin typeface="Calibri" pitchFamily="34" charset="0"/>
                  <a:cs typeface="Calibri" pitchFamily="34" charset="0"/>
                </a:rPr>
                <a:t>V d </a:t>
              </a:r>
              <a:r>
                <a:rPr lang="en-US" sz="2200" b="1" dirty="0" err="1">
                  <a:latin typeface="Calibri" pitchFamily="34" charset="0"/>
                  <a:cs typeface="Calibri" pitchFamily="34" charset="0"/>
                </a:rPr>
                <a:t>lru</a:t>
              </a:r>
              <a:r>
                <a:rPr lang="en-US" sz="2200" b="1" dirty="0">
                  <a:latin typeface="Calibri" pitchFamily="34" charset="0"/>
                  <a:cs typeface="Calibri" pitchFamily="34" charset="0"/>
                </a:rPr>
                <a:t> tag   data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auto">
            <a:xfrm>
              <a:off x="723637" y="2895600"/>
              <a:ext cx="504756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4" name="Rectangle 5"/>
            <p:cNvSpPr>
              <a:spLocks noChangeArrowheads="1"/>
            </p:cNvSpPr>
            <p:nvPr/>
          </p:nvSpPr>
          <p:spPr bwMode="auto">
            <a:xfrm>
              <a:off x="501557" y="2895600"/>
              <a:ext cx="273049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5" name="Rectangle 6"/>
            <p:cNvSpPr>
              <a:spLocks noChangeArrowheads="1"/>
            </p:cNvSpPr>
            <p:nvPr/>
          </p:nvSpPr>
          <p:spPr bwMode="auto">
            <a:xfrm>
              <a:off x="231683" y="2895600"/>
              <a:ext cx="273049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752600" y="2893864"/>
              <a:ext cx="1066800" cy="306536"/>
              <a:chOff x="1295400" y="2893864"/>
              <a:chExt cx="1066800" cy="306536"/>
            </a:xfrm>
          </p:grpSpPr>
          <p:sp>
            <p:nvSpPr>
              <p:cNvPr id="138" name="Rectangle 4"/>
              <p:cNvSpPr>
                <a:spLocks noChangeArrowheads="1"/>
              </p:cNvSpPr>
              <p:nvPr/>
            </p:nvSpPr>
            <p:spPr bwMode="auto">
              <a:xfrm>
                <a:off x="1295400" y="2895600"/>
                <a:ext cx="1066800" cy="304800"/>
              </a:xfrm>
              <a:prstGeom prst="rect">
                <a:avLst/>
              </a:prstGeom>
              <a:solidFill>
                <a:srgbClr val="FF9966"/>
              </a:solidFill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9" name="Line 28"/>
              <p:cNvSpPr>
                <a:spLocks noChangeShapeType="1"/>
              </p:cNvSpPr>
              <p:nvPr/>
            </p:nvSpPr>
            <p:spPr bwMode="auto">
              <a:xfrm>
                <a:off x="1830387" y="2893864"/>
                <a:ext cx="0" cy="306536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1220787" y="2893864"/>
              <a:ext cx="531811" cy="306536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369772" y="5030639"/>
            <a:ext cx="2150664" cy="306536"/>
            <a:chOff x="203200" y="2893864"/>
            <a:chExt cx="2616200" cy="306536"/>
          </a:xfrm>
        </p:grpSpPr>
        <p:sp>
          <p:nvSpPr>
            <p:cNvPr id="142" name="Rectangle 141"/>
            <p:cNvSpPr>
              <a:spLocks noChangeArrowheads="1"/>
            </p:cNvSpPr>
            <p:nvPr/>
          </p:nvSpPr>
          <p:spPr bwMode="auto">
            <a:xfrm>
              <a:off x="749299" y="2895600"/>
              <a:ext cx="468313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Rectangle 5"/>
            <p:cNvSpPr>
              <a:spLocks noChangeArrowheads="1"/>
            </p:cNvSpPr>
            <p:nvPr/>
          </p:nvSpPr>
          <p:spPr bwMode="auto">
            <a:xfrm>
              <a:off x="473075" y="2895600"/>
              <a:ext cx="273050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Rectangle 6"/>
            <p:cNvSpPr>
              <a:spLocks noChangeArrowheads="1"/>
            </p:cNvSpPr>
            <p:nvPr/>
          </p:nvSpPr>
          <p:spPr bwMode="auto">
            <a:xfrm>
              <a:off x="203200" y="2895600"/>
              <a:ext cx="273050" cy="304800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1752600" y="2895600"/>
              <a:ext cx="1066800" cy="304800"/>
              <a:chOff x="1295400" y="2895600"/>
              <a:chExt cx="1066800" cy="304800"/>
            </a:xfrm>
          </p:grpSpPr>
          <p:sp>
            <p:nvSpPr>
              <p:cNvPr id="147" name="Rectangle 4"/>
              <p:cNvSpPr>
                <a:spLocks noChangeArrowheads="1"/>
              </p:cNvSpPr>
              <p:nvPr/>
            </p:nvSpPr>
            <p:spPr bwMode="auto">
              <a:xfrm>
                <a:off x="1295400" y="2895600"/>
                <a:ext cx="1066800" cy="304800"/>
              </a:xfrm>
              <a:prstGeom prst="rect">
                <a:avLst/>
              </a:prstGeom>
              <a:solidFill>
                <a:srgbClr val="FF9966"/>
              </a:solidFill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8" name="Line 28"/>
              <p:cNvSpPr>
                <a:spLocks noChangeShapeType="1"/>
              </p:cNvSpPr>
              <p:nvPr/>
            </p:nvSpPr>
            <p:spPr bwMode="auto">
              <a:xfrm>
                <a:off x="1828800" y="2895600"/>
                <a:ext cx="1588" cy="30480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46" name="Rectangle 4"/>
            <p:cNvSpPr>
              <a:spLocks noChangeArrowheads="1"/>
            </p:cNvSpPr>
            <p:nvPr/>
          </p:nvSpPr>
          <p:spPr bwMode="auto">
            <a:xfrm>
              <a:off x="1220787" y="2893864"/>
              <a:ext cx="531811" cy="306536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4671614" y="5334000"/>
            <a:ext cx="414938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2" name="Rectangle 5"/>
          <p:cNvSpPr>
            <a:spLocks noChangeArrowheads="1"/>
          </p:cNvSpPr>
          <p:nvPr/>
        </p:nvSpPr>
        <p:spPr bwMode="auto">
          <a:xfrm>
            <a:off x="4489052" y="5334000"/>
            <a:ext cx="224462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" name="Rectangle 6"/>
          <p:cNvSpPr>
            <a:spLocks noChangeArrowheads="1"/>
          </p:cNvSpPr>
          <p:nvPr/>
        </p:nvSpPr>
        <p:spPr bwMode="auto">
          <a:xfrm>
            <a:off x="4267200" y="5334000"/>
            <a:ext cx="224462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5517479" y="5334000"/>
            <a:ext cx="876970" cy="304800"/>
            <a:chOff x="1295400" y="2895600"/>
            <a:chExt cx="1066800" cy="304800"/>
          </a:xfrm>
        </p:grpSpPr>
        <p:sp>
          <p:nvSpPr>
            <p:cNvPr id="156" name="Rectangle 4"/>
            <p:cNvSpPr>
              <a:spLocks noChangeArrowheads="1"/>
            </p:cNvSpPr>
            <p:nvPr/>
          </p:nvSpPr>
          <p:spPr bwMode="auto">
            <a:xfrm>
              <a:off x="1295400" y="2895600"/>
              <a:ext cx="1066800" cy="304800"/>
            </a:xfrm>
            <a:prstGeom prst="rect">
              <a:avLst/>
            </a:prstGeom>
            <a:solidFill>
              <a:srgbClr val="0CC7E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7" name="Line 28"/>
            <p:cNvSpPr>
              <a:spLocks noChangeShapeType="1"/>
            </p:cNvSpPr>
            <p:nvPr/>
          </p:nvSpPr>
          <p:spPr bwMode="auto">
            <a:xfrm>
              <a:off x="1830387" y="2900510"/>
              <a:ext cx="0" cy="299889"/>
            </a:xfrm>
            <a:prstGeom prst="line">
              <a:avLst/>
            </a:prstGeom>
            <a:solidFill>
              <a:srgbClr val="0CC7E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5" name="Rectangle 4"/>
          <p:cNvSpPr>
            <a:spLocks noChangeArrowheads="1"/>
          </p:cNvSpPr>
          <p:nvPr/>
        </p:nvSpPr>
        <p:spPr bwMode="auto">
          <a:xfrm>
            <a:off x="5080299" y="5332264"/>
            <a:ext cx="437179" cy="306536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6819237" y="5334000"/>
            <a:ext cx="38498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1" name="Rectangle 5"/>
          <p:cNvSpPr>
            <a:spLocks noChangeArrowheads="1"/>
          </p:cNvSpPr>
          <p:nvPr/>
        </p:nvSpPr>
        <p:spPr bwMode="auto">
          <a:xfrm>
            <a:off x="6592165" y="5334000"/>
            <a:ext cx="224463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2" name="Rectangle 6"/>
          <p:cNvSpPr>
            <a:spLocks noChangeArrowheads="1"/>
          </p:cNvSpPr>
          <p:nvPr/>
        </p:nvSpPr>
        <p:spPr bwMode="auto">
          <a:xfrm>
            <a:off x="6370313" y="5334000"/>
            <a:ext cx="224463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644007" y="5334000"/>
            <a:ext cx="876970" cy="304800"/>
            <a:chOff x="1295400" y="2895600"/>
            <a:chExt cx="1066800" cy="304800"/>
          </a:xfrm>
        </p:grpSpPr>
        <p:sp>
          <p:nvSpPr>
            <p:cNvPr id="165" name="Rectangle 4"/>
            <p:cNvSpPr>
              <a:spLocks noChangeArrowheads="1"/>
            </p:cNvSpPr>
            <p:nvPr/>
          </p:nvSpPr>
          <p:spPr bwMode="auto">
            <a:xfrm>
              <a:off x="1295400" y="2895600"/>
              <a:ext cx="1066800" cy="304800"/>
            </a:xfrm>
            <a:prstGeom prst="rect">
              <a:avLst/>
            </a:prstGeom>
            <a:solidFill>
              <a:srgbClr val="0CC7E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6" name="Line 28"/>
            <p:cNvSpPr>
              <a:spLocks noChangeShapeType="1"/>
            </p:cNvSpPr>
            <p:nvPr/>
          </p:nvSpPr>
          <p:spPr bwMode="auto">
            <a:xfrm>
              <a:off x="1828800" y="2895600"/>
              <a:ext cx="1588" cy="304800"/>
            </a:xfrm>
            <a:prstGeom prst="line">
              <a:avLst/>
            </a:prstGeom>
            <a:solidFill>
              <a:srgbClr val="0CC7E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64" name="Rectangle 4"/>
          <p:cNvSpPr>
            <a:spLocks noChangeArrowheads="1"/>
          </p:cNvSpPr>
          <p:nvPr/>
        </p:nvSpPr>
        <p:spPr bwMode="auto">
          <a:xfrm>
            <a:off x="7206827" y="5332264"/>
            <a:ext cx="437179" cy="306536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0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10065" y="1220089"/>
            <a:ext cx="78486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For a 32-bit address and 16KB cache with 64-byte blocks, show the breakdown of the address for the following cache configuration: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2869752"/>
            <a:ext cx="335615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A) fully associative cache</a:t>
            </a:r>
          </a:p>
          <a:p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138438" y="2869752"/>
            <a:ext cx="4005562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B) 4-way set associative cache</a:t>
            </a:r>
          </a:p>
          <a:p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</a:t>
            </a:r>
            <a:endParaRPr lang="en-US" sz="2000" b="1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04800" y="4572000"/>
            <a:ext cx="322060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C) Direct-mapped cache</a:t>
            </a:r>
          </a:p>
          <a:p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3527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1 (Solution)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10065" y="1220089"/>
            <a:ext cx="78486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For a 32-bit address and 16KB cache with 64-byte blocks, show the breakdown of the address for the following cache configuration: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30200" y="2869752"/>
            <a:ext cx="3356153" cy="1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A) fully associative cache</a:t>
            </a:r>
          </a:p>
          <a:p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   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Block Offset = 6 bits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Tag = 32 - 6 = 26 bits</a:t>
            </a:r>
          </a:p>
          <a:p>
            <a:endParaRPr lang="en-US" b="1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138438" y="2869752"/>
            <a:ext cx="4005562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B) 4-way set associative cache</a:t>
            </a:r>
          </a:p>
          <a:p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</a:t>
            </a:r>
          </a:p>
          <a:p>
            <a:endParaRPr lang="en-US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Block Offset = 6 bits 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#sets = #lines / ways = 64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Set Index = 6 bits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Tag = 32 - 6 - 6 = 20 bits</a:t>
            </a:r>
            <a:endParaRPr lang="en-US" sz="2000" b="1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04800" y="4572000"/>
            <a:ext cx="3404563" cy="2495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C) Direct-mapped cache</a:t>
            </a:r>
          </a:p>
          <a:p>
            <a:endParaRPr lang="en-US" sz="2000" b="1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Block Offset = 6 bits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#lines = 256 Line Index = 8 bits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Tag = 32 – 6 – 8 = 18 bits</a:t>
            </a:r>
          </a:p>
          <a:p>
            <a:endParaRPr lang="en-US" b="1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0198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our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If our cache is getting a lot of misses, how do we improve it?</a:t>
            </a:r>
          </a:p>
          <a:p>
            <a:pPr lvl="1"/>
            <a:r>
              <a:rPr lang="en-US" dirty="0" smtClean="0"/>
              <a:t>Depends on why the misses occurring</a:t>
            </a:r>
          </a:p>
          <a:p>
            <a:pPr lvl="1"/>
            <a:r>
              <a:rPr lang="en-US" dirty="0" smtClean="0"/>
              <a:t>Is the cache too small? Is the associativity too restrictive? Something else?</a:t>
            </a:r>
          </a:p>
          <a:p>
            <a:r>
              <a:rPr lang="en-US" dirty="0" smtClean="0"/>
              <a:t>A decent first step is to </a:t>
            </a:r>
            <a:r>
              <a:rPr lang="en-US" b="1" dirty="0" smtClean="0"/>
              <a:t>classify</a:t>
            </a:r>
            <a:r>
              <a:rPr lang="en-US" dirty="0" smtClean="0"/>
              <a:t> the types of missing we are observing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394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990600"/>
            <a:ext cx="8577262" cy="5414964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First reference to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block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800" b="1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Compulsory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miss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Verdana" pitchFamily="32" charset="0"/>
              <a:buChar char="-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Also sometimes called a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“cold start”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miss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Verdana" pitchFamily="32" charset="0"/>
              <a:buChar char="-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First reference to any block will always miss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Cache is too small to hold all the data</a:t>
            </a:r>
          </a:p>
          <a:p>
            <a:pPr lvl="1"/>
            <a:r>
              <a:rPr lang="en-US" sz="2800" b="1" u="sng" dirty="0">
                <a:solidFill>
                  <a:srgbClr val="FF0000"/>
                </a:solidFill>
              </a:rPr>
              <a:t>Capacity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miss</a:t>
            </a:r>
          </a:p>
          <a:p>
            <a:pPr lvl="2"/>
            <a:r>
              <a:rPr lang="en-US" sz="2400" dirty="0">
                <a:latin typeface="Calibri" pitchFamily="34" charset="0"/>
                <a:cs typeface="Calibri" pitchFamily="34" charset="0"/>
              </a:rPr>
              <a:t>Would have had a hit with a large enough cache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Replaced it from a busy set</a:t>
            </a:r>
          </a:p>
          <a:p>
            <a:pPr lvl="1"/>
            <a:r>
              <a:rPr lang="en-US" sz="2800" b="1" u="sng" dirty="0">
                <a:solidFill>
                  <a:srgbClr val="FF0000"/>
                </a:solidFill>
              </a:rPr>
              <a:t>Conflict</a:t>
            </a:r>
            <a:r>
              <a:rPr lang="en-US" sz="2800" dirty="0"/>
              <a:t> miss</a:t>
            </a:r>
          </a:p>
          <a:p>
            <a:pPr lvl="2"/>
            <a:r>
              <a:rPr lang="en-US" sz="2400" dirty="0">
                <a:latin typeface="Calibri" pitchFamily="34" charset="0"/>
                <a:cs typeface="Calibri" pitchFamily="34" charset="0"/>
              </a:rPr>
              <a:t>Would have had a hit with a fully associative cache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4675" y="76200"/>
            <a:ext cx="8001000" cy="838200"/>
          </a:xfrm>
        </p:spPr>
        <p:txBody>
          <a:bodyPr/>
          <a:lstStyle/>
          <a:p>
            <a:r>
              <a:rPr lang="en-US" sz="2600" dirty="0"/>
              <a:t>Reasons for cache misses a.k.a.</a:t>
            </a:r>
            <a:br>
              <a:rPr lang="en-US" sz="2600" dirty="0"/>
            </a:b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3C’s</a:t>
            </a:r>
            <a:r>
              <a:rPr lang="en-US" dirty="0"/>
              <a:t> of Cache Misses</a:t>
            </a:r>
          </a:p>
        </p:txBody>
      </p:sp>
    </p:spTree>
    <p:extLst>
      <p:ext uri="{BB962C8B-B14F-4D97-AF65-F5344CB8AC3E}">
        <p14:creationId xmlns:p14="http://schemas.microsoft.com/office/powerpoint/2010/main" val="129667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Cache Misses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004887"/>
            <a:ext cx="8196262" cy="5414964"/>
          </a:xfrm>
        </p:spPr>
        <p:txBody>
          <a:bodyPr/>
          <a:lstStyle/>
          <a:p>
            <a:r>
              <a:rPr lang="en-US" dirty="0"/>
              <a:t>Can you classify all cache misses?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Compulsory miss?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Capacity miss?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Conflict miss?</a:t>
            </a:r>
          </a:p>
          <a:p>
            <a:r>
              <a:rPr lang="en-US" dirty="0"/>
              <a:t>Yes! (with a cache simulator)</a:t>
            </a:r>
          </a:p>
          <a:p>
            <a:pPr lvl="1"/>
            <a:r>
              <a:rPr lang="en-US" dirty="0"/>
              <a:t>Simulate with a cache of unlimited size (cache size = memory size) – Any misses must be </a:t>
            </a:r>
            <a:r>
              <a:rPr lang="en-US" b="1" dirty="0">
                <a:solidFill>
                  <a:srgbClr val="FF0000"/>
                </a:solidFill>
              </a:rPr>
              <a:t>compulsory misses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Simulate again with a fully associative cache of the intended size - Any new misses must be </a:t>
            </a:r>
            <a:r>
              <a:rPr lang="en-US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capacity misses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Simulate a third time, with the actual intended cache - Any new misses must be 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conflict misses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32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cache misses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Compulsory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misses</a:t>
            </a:r>
          </a:p>
          <a:p>
            <a:pPr lvl="1"/>
            <a:r>
              <a:rPr lang="en-US" dirty="0"/>
              <a:t>First reference to a address</a:t>
            </a:r>
          </a:p>
          <a:p>
            <a:pPr lvl="1"/>
            <a:r>
              <a:rPr lang="en-US" dirty="0"/>
              <a:t>No way to completely avoid these</a:t>
            </a:r>
          </a:p>
          <a:p>
            <a:pPr lvl="1"/>
            <a:r>
              <a:rPr lang="en-US" dirty="0"/>
              <a:t>Reduce by </a:t>
            </a:r>
            <a:r>
              <a:rPr lang="en-US" b="1" dirty="0">
                <a:solidFill>
                  <a:srgbClr val="0000FF"/>
                </a:solidFill>
              </a:rPr>
              <a:t>increasing block size</a:t>
            </a:r>
          </a:p>
          <a:p>
            <a:pPr lvl="1"/>
            <a:r>
              <a:rPr lang="en-US" dirty="0"/>
              <a:t>This reduces the total number of blocks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Capacity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misses</a:t>
            </a:r>
          </a:p>
          <a:p>
            <a:pPr lvl="1"/>
            <a:r>
              <a:rPr lang="en-US" dirty="0"/>
              <a:t>Would have a hit with a large enough cache</a:t>
            </a:r>
          </a:p>
          <a:p>
            <a:pPr lvl="1"/>
            <a:r>
              <a:rPr lang="en-US" dirty="0"/>
              <a:t>Reduce by </a:t>
            </a:r>
            <a:r>
              <a:rPr lang="en-US" b="1" dirty="0">
                <a:solidFill>
                  <a:srgbClr val="0000FF"/>
                </a:solidFill>
              </a:rPr>
              <a:t>building a bigger cache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Conflict</a:t>
            </a:r>
            <a:r>
              <a:rPr lang="en-US" b="1" u="sng" dirty="0"/>
              <a:t> </a:t>
            </a:r>
            <a:r>
              <a:rPr lang="en-US" dirty="0"/>
              <a:t>misses</a:t>
            </a:r>
          </a:p>
          <a:p>
            <a:pPr lvl="1"/>
            <a:r>
              <a:rPr lang="en-US" dirty="0"/>
              <a:t>Would have had a hit with a fully associative cache</a:t>
            </a:r>
          </a:p>
          <a:p>
            <a:pPr lvl="1"/>
            <a:r>
              <a:rPr lang="en-US" dirty="0"/>
              <a:t>Cache does not have enough associativity</a:t>
            </a:r>
          </a:p>
          <a:p>
            <a:pPr lvl="1"/>
            <a:r>
              <a:rPr lang="en-US" dirty="0"/>
              <a:t>Reduce by </a:t>
            </a:r>
            <a:r>
              <a:rPr lang="en-US" b="1" dirty="0">
                <a:solidFill>
                  <a:srgbClr val="0000FF"/>
                </a:solidFill>
              </a:rPr>
              <a:t>increasing associativity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24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C’s Sample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cache with the following </a:t>
            </a:r>
            <a:r>
              <a:rPr lang="en-US" dirty="0" smtClean="0"/>
              <a:t>configuration: </a:t>
            </a:r>
            <a:r>
              <a:rPr lang="en-US" dirty="0"/>
              <a:t>write-allocate, total size is 64 bytes, block size is 16 bytes, and 2-way associative. The memory address size is 16 bits and byte-addressable. The replacement policy is LRU. The cache is empty at the start.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the following memory accesses, indicate whether the reference is a hit or miss, and the type of a miss (compulsory, conflict, capacity)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2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C’s Sample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Total </a:t>
            </a:r>
            <a:r>
              <a:rPr lang="en-US" dirty="0"/>
              <a:t>size is 64 bytes, block size is 16 bytes, and 2-way </a:t>
            </a:r>
            <a:r>
              <a:rPr lang="en-US" dirty="0" smtClean="0"/>
              <a:t>associative: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56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Caches into a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How are caches integrated into a pipelined implementation?</a:t>
            </a:r>
          </a:p>
          <a:p>
            <a:pPr lvl="1"/>
            <a:r>
              <a:rPr lang="en-US" dirty="0">
                <a:latin typeface="Calibri" pitchFamily="34" charset="0"/>
              </a:rPr>
              <a:t>Replace instruction memory with </a:t>
            </a:r>
            <a:r>
              <a:rPr lang="en-US" dirty="0" err="1">
                <a:latin typeface="Calibri" pitchFamily="34" charset="0"/>
              </a:rPr>
              <a:t>Icache</a:t>
            </a:r>
            <a:endParaRPr lang="en-US" dirty="0">
              <a:latin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</a:rPr>
              <a:t>Replace data memory with </a:t>
            </a:r>
            <a:r>
              <a:rPr lang="en-US" dirty="0" err="1">
                <a:latin typeface="Calibri" pitchFamily="34" charset="0"/>
              </a:rPr>
              <a:t>Dcache</a:t>
            </a:r>
            <a:endParaRPr lang="en-US" dirty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  <a:p>
            <a:r>
              <a:rPr lang="en-US" dirty="0"/>
              <a:t>Issues:</a:t>
            </a:r>
          </a:p>
          <a:p>
            <a:pPr lvl="1"/>
            <a:r>
              <a:rPr lang="en-US" dirty="0">
                <a:latin typeface="Calibri" pitchFamily="34" charset="0"/>
              </a:rPr>
              <a:t>Memory accesses now have variable latency</a:t>
            </a:r>
          </a:p>
          <a:p>
            <a:pPr lvl="1"/>
            <a:r>
              <a:rPr lang="en-US" dirty="0">
                <a:latin typeface="Calibri" pitchFamily="34" charset="0"/>
              </a:rPr>
              <a:t>Both caches may miss at the same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78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4" y="0"/>
            <a:ext cx="8569325" cy="838200"/>
          </a:xfrm>
        </p:spPr>
        <p:txBody>
          <a:bodyPr/>
          <a:lstStyle/>
          <a:p>
            <a:r>
              <a:rPr lang="en-US" dirty="0"/>
              <a:t>3 C’s Practice Problem – 3 C’s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808235"/>
              </p:ext>
            </p:extLst>
          </p:nvPr>
        </p:nvGraphicFramePr>
        <p:xfrm>
          <a:off x="838200" y="1175067"/>
          <a:ext cx="7467598" cy="5022215"/>
        </p:xfrm>
        <a:graphic>
          <a:graphicData uri="http://schemas.openxmlformats.org/drawingml/2006/table">
            <a:tbl>
              <a:tblPr firstRow="1" firstCol="1" bandRow="1"/>
              <a:tblGrid>
                <a:gridCol w="1353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2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Infinite 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3Cs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98613" y="2725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4" y="0"/>
            <a:ext cx="8569325" cy="838200"/>
          </a:xfrm>
        </p:spPr>
        <p:txBody>
          <a:bodyPr/>
          <a:lstStyle/>
          <a:p>
            <a:r>
              <a:rPr lang="en-US" dirty="0"/>
              <a:t>3 C’s Practice Problem – 3 C’s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452589"/>
              </p:ext>
            </p:extLst>
          </p:nvPr>
        </p:nvGraphicFramePr>
        <p:xfrm>
          <a:off x="838200" y="1175067"/>
          <a:ext cx="7467598" cy="5022215"/>
        </p:xfrm>
        <a:graphic>
          <a:graphicData uri="http://schemas.openxmlformats.org/drawingml/2006/table">
            <a:tbl>
              <a:tblPr firstRow="1" firstCol="1" bandRow="1"/>
              <a:tblGrid>
                <a:gridCol w="1353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2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Infinite 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3Cs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98613" y="2725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4" y="0"/>
            <a:ext cx="8569325" cy="838200"/>
          </a:xfrm>
        </p:spPr>
        <p:txBody>
          <a:bodyPr/>
          <a:lstStyle/>
          <a:p>
            <a:r>
              <a:rPr lang="en-US" dirty="0"/>
              <a:t>3 C’s Practice Problem – 3 C’s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668988"/>
              </p:ext>
            </p:extLst>
          </p:nvPr>
        </p:nvGraphicFramePr>
        <p:xfrm>
          <a:off x="838200" y="1175067"/>
          <a:ext cx="7467598" cy="5022215"/>
        </p:xfrm>
        <a:graphic>
          <a:graphicData uri="http://schemas.openxmlformats.org/drawingml/2006/table">
            <a:tbl>
              <a:tblPr firstRow="1" firstCol="1" bandRow="1"/>
              <a:tblGrid>
                <a:gridCol w="1353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2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Infinite 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3Cs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---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98613" y="2725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4" y="0"/>
            <a:ext cx="8569325" cy="838200"/>
          </a:xfrm>
        </p:spPr>
        <p:txBody>
          <a:bodyPr/>
          <a:lstStyle/>
          <a:p>
            <a:r>
              <a:rPr lang="en-US" dirty="0"/>
              <a:t>3 C’s Practice Problem – 3 C’s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080534"/>
              </p:ext>
            </p:extLst>
          </p:nvPr>
        </p:nvGraphicFramePr>
        <p:xfrm>
          <a:off x="838200" y="1175067"/>
          <a:ext cx="7467598" cy="5022215"/>
        </p:xfrm>
        <a:graphic>
          <a:graphicData uri="http://schemas.openxmlformats.org/drawingml/2006/table">
            <a:tbl>
              <a:tblPr firstRow="1" firstCol="1" bandRow="1"/>
              <a:tblGrid>
                <a:gridCol w="1353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2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Infinite 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3Cs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Capacity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98613" y="2725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4" y="0"/>
            <a:ext cx="8569325" cy="838200"/>
          </a:xfrm>
        </p:spPr>
        <p:txBody>
          <a:bodyPr/>
          <a:lstStyle/>
          <a:p>
            <a:r>
              <a:rPr lang="en-US" dirty="0"/>
              <a:t>3 C’s Practice Problem – 3 C’s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175067"/>
          <a:ext cx="7467598" cy="5022215"/>
        </p:xfrm>
        <a:graphic>
          <a:graphicData uri="http://schemas.openxmlformats.org/drawingml/2006/table">
            <a:tbl>
              <a:tblPr firstRow="1" firstCol="1" bandRow="1"/>
              <a:tblGrid>
                <a:gridCol w="1353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2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Infinite 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3Cs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---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Capacity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Capacity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Conflict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98613" y="2725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Parameters vs. Miss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Size</a:t>
            </a:r>
          </a:p>
          <a:p>
            <a:endParaRPr lang="en-US" dirty="0"/>
          </a:p>
          <a:p>
            <a:r>
              <a:rPr lang="en-US" dirty="0"/>
              <a:t>Block Size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endParaRPr lang="en-US" dirty="0"/>
          </a:p>
          <a:p>
            <a:r>
              <a:rPr lang="en-US" dirty="0"/>
              <a:t>Replacement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35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04887"/>
            <a:ext cx="8610600" cy="5414964"/>
          </a:xfrm>
        </p:spPr>
        <p:txBody>
          <a:bodyPr anchor="t"/>
          <a:lstStyle/>
          <a:p>
            <a:r>
              <a:rPr lang="en-US" dirty="0"/>
              <a:t>Cache size in the total data (not including tag) capacity</a:t>
            </a:r>
          </a:p>
          <a:p>
            <a:pPr lvl="1"/>
            <a:r>
              <a:rPr lang="en-US" dirty="0">
                <a:ea typeface="ＭＳ Ｐゴシック" charset="0"/>
              </a:rPr>
              <a:t> </a:t>
            </a:r>
            <a:r>
              <a:rPr lang="en-US" sz="2200" dirty="0">
                <a:ea typeface="ＭＳ Ｐゴシック" charset="0"/>
              </a:rPr>
              <a:t>bigger can exploit temporal locality better</a:t>
            </a:r>
          </a:p>
          <a:p>
            <a:pPr lvl="1"/>
            <a:r>
              <a:rPr lang="en-US" sz="2200" dirty="0">
                <a:ea typeface="ＭＳ Ｐゴシック" charset="0"/>
              </a:rPr>
              <a:t> not ALWAYS better</a:t>
            </a:r>
          </a:p>
          <a:p>
            <a:r>
              <a:rPr lang="en-US" dirty="0"/>
              <a:t>Too large a cache adversely affects hit &amp; miss latency</a:t>
            </a:r>
          </a:p>
          <a:p>
            <a:pPr lvl="1"/>
            <a:r>
              <a:rPr lang="en-US" dirty="0">
                <a:ea typeface="ＭＳ Ｐゴシック" charset="0"/>
              </a:rPr>
              <a:t> </a:t>
            </a:r>
            <a:r>
              <a:rPr lang="en-US" sz="2200" dirty="0">
                <a:ea typeface="ＭＳ Ｐゴシック" charset="0"/>
              </a:rPr>
              <a:t>smaller is faster =&gt; bigger is slower</a:t>
            </a:r>
          </a:p>
          <a:p>
            <a:pPr lvl="1"/>
            <a:r>
              <a:rPr lang="en-US" sz="2200" dirty="0">
                <a:ea typeface="ＭＳ Ｐゴシック" charset="0"/>
              </a:rPr>
              <a:t> access time may degrade critical path</a:t>
            </a:r>
          </a:p>
          <a:p>
            <a:r>
              <a:rPr lang="en-US" dirty="0"/>
              <a:t>Too small a cache</a:t>
            </a:r>
          </a:p>
          <a:p>
            <a:pPr lvl="1"/>
            <a:r>
              <a:rPr lang="en-US" sz="2200" dirty="0">
                <a:ea typeface="ＭＳ Ｐゴシック" charset="0"/>
              </a:rPr>
              <a:t>doesn’</a:t>
            </a:r>
            <a:r>
              <a:rPr lang="en-US" altLang="ja-JP" sz="2200" dirty="0">
                <a:ea typeface="ＭＳ Ｐゴシック" charset="0"/>
              </a:rPr>
              <a:t>t exploit temporal locality well</a:t>
            </a:r>
          </a:p>
          <a:p>
            <a:pPr lvl="1"/>
            <a:r>
              <a:rPr lang="en-US" sz="2200" dirty="0">
                <a:ea typeface="ＭＳ Ｐゴシック" charset="0"/>
              </a:rPr>
              <a:t>useful data replaced often</a:t>
            </a:r>
          </a:p>
          <a:p>
            <a:r>
              <a:rPr lang="en-US" dirty="0">
                <a:solidFill>
                  <a:srgbClr val="0000FF"/>
                </a:solidFill>
              </a:rPr>
              <a:t>Working set</a:t>
            </a:r>
            <a:r>
              <a:rPr lang="en-US" dirty="0"/>
              <a:t>: </a:t>
            </a:r>
            <a:r>
              <a:rPr lang="en-US" sz="2600" dirty="0"/>
              <a:t>the whole set of data                                                    executing application references 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ea typeface="ＭＳ Ｐゴシック" charset="0"/>
              </a:rPr>
              <a:t>Within a time interval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6072843" y="3505200"/>
            <a:ext cx="3048000" cy="2286000"/>
          </a:xfrm>
          <a:custGeom>
            <a:avLst/>
            <a:gdLst>
              <a:gd name="T0" fmla="*/ 0 w 1920"/>
              <a:gd name="T1" fmla="*/ 0 h 1440"/>
              <a:gd name="T2" fmla="*/ 0 w 1920"/>
              <a:gd name="T3" fmla="*/ 2147483647 h 1440"/>
              <a:gd name="T4" fmla="*/ 2147483647 w 1920"/>
              <a:gd name="T5" fmla="*/ 2147483647 h 1440"/>
              <a:gd name="T6" fmla="*/ 0 60000 65536"/>
              <a:gd name="T7" fmla="*/ 0 60000 65536"/>
              <a:gd name="T8" fmla="*/ 0 60000 65536"/>
              <a:gd name="T9" fmla="*/ 0 w 1920"/>
              <a:gd name="T10" fmla="*/ 0 h 1440"/>
              <a:gd name="T11" fmla="*/ 1920 w 1920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45856" y="3276600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hit rate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309495" y="5715000"/>
            <a:ext cx="14335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cache size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292043" y="3124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215843" y="5715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930873" y="4364038"/>
            <a:ext cx="12893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sz="160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en-US" altLang="ja-JP" sz="16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working set</a:t>
            </a:r>
            <a:r>
              <a:rPr lang="ja-JP" altLang="en-US" sz="160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</a:t>
            </a:r>
            <a:endParaRPr lang="en-US" altLang="ja-JP" sz="16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ctr" eaLnBrk="1" hangingPunct="1"/>
            <a:r>
              <a:rPr lang="en-US" sz="16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size</a:t>
            </a: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368243" y="4711700"/>
            <a:ext cx="990600" cy="1003300"/>
          </a:xfrm>
          <a:custGeom>
            <a:avLst/>
            <a:gdLst>
              <a:gd name="T0" fmla="*/ 2147483647 w 624"/>
              <a:gd name="T1" fmla="*/ 2147483647 h 632"/>
              <a:gd name="T2" fmla="*/ 2147483647 w 624"/>
              <a:gd name="T3" fmla="*/ 2147483647 h 632"/>
              <a:gd name="T4" fmla="*/ 2147483647 w 624"/>
              <a:gd name="T5" fmla="*/ 2147483647 h 632"/>
              <a:gd name="T6" fmla="*/ 0 w 624"/>
              <a:gd name="T7" fmla="*/ 2147483647 h 632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632"/>
              <a:gd name="T14" fmla="*/ 624 w 624"/>
              <a:gd name="T15" fmla="*/ 632 h 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632">
                <a:moveTo>
                  <a:pt x="624" y="8"/>
                </a:moveTo>
                <a:cubicBezTo>
                  <a:pt x="484" y="4"/>
                  <a:pt x="344" y="0"/>
                  <a:pt x="288" y="56"/>
                </a:cubicBezTo>
                <a:cubicBezTo>
                  <a:pt x="232" y="112"/>
                  <a:pt x="336" y="248"/>
                  <a:pt x="288" y="344"/>
                </a:cubicBezTo>
                <a:cubicBezTo>
                  <a:pt x="240" y="440"/>
                  <a:pt x="120" y="536"/>
                  <a:pt x="0" y="6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6072843" y="3505200"/>
            <a:ext cx="2895600" cy="2286000"/>
          </a:xfrm>
          <a:custGeom>
            <a:avLst/>
            <a:gdLst>
              <a:gd name="T0" fmla="*/ 0 w 1824"/>
              <a:gd name="T1" fmla="*/ 2147483647 h 1440"/>
              <a:gd name="T2" fmla="*/ 2147483647 w 1824"/>
              <a:gd name="T3" fmla="*/ 2147483647 h 1440"/>
              <a:gd name="T4" fmla="*/ 2147483647 w 1824"/>
              <a:gd name="T5" fmla="*/ 2147483647 h 1440"/>
              <a:gd name="T6" fmla="*/ 2147483647 w 1824"/>
              <a:gd name="T7" fmla="*/ 2147483647 h 1440"/>
              <a:gd name="T8" fmla="*/ 2147483647 w 1824"/>
              <a:gd name="T9" fmla="*/ 0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4"/>
              <a:gd name="T16" fmla="*/ 0 h 1440"/>
              <a:gd name="T17" fmla="*/ 1824 w 1824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4" h="1440">
                <a:moveTo>
                  <a:pt x="0" y="1440"/>
                </a:moveTo>
                <a:cubicBezTo>
                  <a:pt x="36" y="1220"/>
                  <a:pt x="72" y="1000"/>
                  <a:pt x="144" y="816"/>
                </a:cubicBezTo>
                <a:cubicBezTo>
                  <a:pt x="216" y="632"/>
                  <a:pt x="318" y="457"/>
                  <a:pt x="432" y="336"/>
                </a:cubicBezTo>
                <a:cubicBezTo>
                  <a:pt x="546" y="215"/>
                  <a:pt x="597" y="146"/>
                  <a:pt x="829" y="90"/>
                </a:cubicBezTo>
                <a:cubicBezTo>
                  <a:pt x="1061" y="34"/>
                  <a:pt x="1617" y="19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6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size (also called Line size)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004887"/>
            <a:ext cx="8577262" cy="5414964"/>
          </a:xfrm>
        </p:spPr>
        <p:txBody>
          <a:bodyPr anchor="t"/>
          <a:lstStyle/>
          <a:p>
            <a:r>
              <a:rPr lang="en-US" dirty="0"/>
              <a:t>Block size is the data that is associated with an address tag </a:t>
            </a:r>
          </a:p>
          <a:p>
            <a:pPr lvl="1"/>
            <a:r>
              <a:rPr lang="en-US" dirty="0">
                <a:ea typeface="ＭＳ Ｐゴシック" charset="0"/>
              </a:rPr>
              <a:t>Sub-blocking: A block divided into multiple pieces (each with V bit)</a:t>
            </a:r>
          </a:p>
          <a:p>
            <a:pPr lvl="2"/>
            <a:r>
              <a:rPr lang="en-US" dirty="0">
                <a:ea typeface="ＭＳ Ｐゴシック" charset="0"/>
              </a:rPr>
              <a:t>Can improve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write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 performance</a:t>
            </a:r>
            <a:endParaRPr lang="en-US" dirty="0"/>
          </a:p>
          <a:p>
            <a:r>
              <a:rPr lang="en-US" dirty="0"/>
              <a:t>Too small blocks</a:t>
            </a:r>
          </a:p>
          <a:p>
            <a:pPr lvl="1"/>
            <a:r>
              <a:rPr lang="en-US" dirty="0">
                <a:ea typeface="ＭＳ Ｐゴシック" charset="0"/>
              </a:rPr>
              <a:t>don’t exploit spatial locality well</a:t>
            </a:r>
          </a:p>
          <a:p>
            <a:pPr lvl="1"/>
            <a:r>
              <a:rPr lang="en-US" dirty="0">
                <a:ea typeface="ＭＳ Ｐゴシック" charset="0"/>
              </a:rPr>
              <a:t>have larger tag overhead</a:t>
            </a:r>
            <a:endParaRPr lang="en-US" dirty="0"/>
          </a:p>
          <a:p>
            <a:r>
              <a:rPr lang="en-US" dirty="0"/>
              <a:t>Too large blocks</a:t>
            </a:r>
          </a:p>
          <a:p>
            <a:pPr lvl="1"/>
            <a:r>
              <a:rPr lang="en-US" dirty="0">
                <a:ea typeface="ＭＳ Ｐゴシック" charset="0"/>
              </a:rPr>
              <a:t>too few total # of blocks</a:t>
            </a:r>
          </a:p>
          <a:p>
            <a:pPr lvl="2"/>
            <a:r>
              <a:rPr lang="en-US" dirty="0">
                <a:ea typeface="ＭＳ Ｐゴシック" charset="0"/>
              </a:rPr>
              <a:t>likely-useless data transferred</a:t>
            </a:r>
          </a:p>
          <a:p>
            <a:pPr lvl="2"/>
            <a:r>
              <a:rPr lang="en-US" dirty="0">
                <a:ea typeface="ＭＳ Ｐゴシック" charset="0"/>
              </a:rPr>
              <a:t>Extra bandwidth/energy consumed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5964238" y="3228975"/>
            <a:ext cx="3048000" cy="2286000"/>
          </a:xfrm>
          <a:custGeom>
            <a:avLst/>
            <a:gdLst>
              <a:gd name="T0" fmla="*/ 0 w 1920"/>
              <a:gd name="T1" fmla="*/ 0 h 1440"/>
              <a:gd name="T2" fmla="*/ 0 w 1920"/>
              <a:gd name="T3" fmla="*/ 2147483647 h 1440"/>
              <a:gd name="T4" fmla="*/ 2147483647 w 1920"/>
              <a:gd name="T5" fmla="*/ 2147483647 h 1440"/>
              <a:gd name="T6" fmla="*/ 0 60000 65536"/>
              <a:gd name="T7" fmla="*/ 0 60000 65536"/>
              <a:gd name="T8" fmla="*/ 0 60000 65536"/>
              <a:gd name="T9" fmla="*/ 0 w 1920"/>
              <a:gd name="T10" fmla="*/ 0 h 1440"/>
              <a:gd name="T11" fmla="*/ 1920 w 1920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781800" y="5514975"/>
            <a:ext cx="228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Block size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4238" y="3244850"/>
            <a:ext cx="2863850" cy="2270125"/>
          </a:xfrm>
          <a:custGeom>
            <a:avLst/>
            <a:gdLst>
              <a:gd name="T0" fmla="*/ 0 w 1804"/>
              <a:gd name="T1" fmla="*/ 2147483647 h 1430"/>
              <a:gd name="T2" fmla="*/ 2147483647 w 1804"/>
              <a:gd name="T3" fmla="*/ 2147483647 h 1430"/>
              <a:gd name="T4" fmla="*/ 2147483647 w 1804"/>
              <a:gd name="T5" fmla="*/ 2147483647 h 1430"/>
              <a:gd name="T6" fmla="*/ 2147483647 w 1804"/>
              <a:gd name="T7" fmla="*/ 2147483647 h 1430"/>
              <a:gd name="T8" fmla="*/ 2147483647 w 1804"/>
              <a:gd name="T9" fmla="*/ 2147483647 h 14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4"/>
              <a:gd name="T16" fmla="*/ 0 h 1430"/>
              <a:gd name="T17" fmla="*/ 1804 w 1804"/>
              <a:gd name="T18" fmla="*/ 1430 h 14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4" h="1430">
                <a:moveTo>
                  <a:pt x="0" y="1430"/>
                </a:moveTo>
                <a:cubicBezTo>
                  <a:pt x="36" y="1210"/>
                  <a:pt x="52" y="1027"/>
                  <a:pt x="144" y="806"/>
                </a:cubicBezTo>
                <a:cubicBezTo>
                  <a:pt x="236" y="585"/>
                  <a:pt x="384" y="212"/>
                  <a:pt x="551" y="106"/>
                </a:cubicBezTo>
                <a:cubicBezTo>
                  <a:pt x="718" y="0"/>
                  <a:pt x="937" y="45"/>
                  <a:pt x="1146" y="169"/>
                </a:cubicBezTo>
                <a:cubicBezTo>
                  <a:pt x="1355" y="293"/>
                  <a:pt x="1667" y="710"/>
                  <a:pt x="1804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741987" y="2819400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hit rate</a:t>
            </a:r>
          </a:p>
        </p:txBody>
      </p:sp>
    </p:spTree>
    <p:extLst>
      <p:ext uri="{BB962C8B-B14F-4D97-AF65-F5344CB8AC3E}">
        <p14:creationId xmlns:p14="http://schemas.microsoft.com/office/powerpoint/2010/main" val="308448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004887"/>
            <a:ext cx="8577262" cy="5414964"/>
          </a:xfrm>
        </p:spPr>
        <p:txBody>
          <a:bodyPr/>
          <a:lstStyle/>
          <a:p>
            <a:r>
              <a:rPr lang="en-US" dirty="0"/>
              <a:t>How many blocks can map to the same index (or set)?</a:t>
            </a:r>
          </a:p>
          <a:p>
            <a:r>
              <a:rPr lang="en-US" dirty="0"/>
              <a:t>Larger associativity</a:t>
            </a:r>
          </a:p>
          <a:p>
            <a:pPr lvl="1"/>
            <a:r>
              <a:rPr lang="en-US" dirty="0">
                <a:ea typeface="ＭＳ Ｐゴシック" charset="0"/>
              </a:rPr>
              <a:t>lower miss rate, less variation among programs</a:t>
            </a:r>
          </a:p>
          <a:p>
            <a:pPr lvl="1"/>
            <a:r>
              <a:rPr lang="en-US" dirty="0">
                <a:ea typeface="ＭＳ Ｐゴシック" charset="0"/>
              </a:rPr>
              <a:t>diminishing returns</a:t>
            </a:r>
          </a:p>
          <a:p>
            <a:endParaRPr lang="en-US" dirty="0"/>
          </a:p>
          <a:p>
            <a:r>
              <a:rPr lang="en-US" dirty="0"/>
              <a:t>Smaller associativity</a:t>
            </a:r>
          </a:p>
          <a:p>
            <a:pPr lvl="1"/>
            <a:r>
              <a:rPr lang="en-US" dirty="0">
                <a:ea typeface="ＭＳ Ｐゴシック" charset="0"/>
              </a:rPr>
              <a:t>lower cost</a:t>
            </a:r>
          </a:p>
          <a:p>
            <a:pPr lvl="1"/>
            <a:r>
              <a:rPr lang="en-US" dirty="0">
                <a:ea typeface="ＭＳ Ｐゴシック" charset="0"/>
              </a:rPr>
              <a:t>faster hit time</a:t>
            </a:r>
          </a:p>
          <a:p>
            <a:pPr lvl="2"/>
            <a:r>
              <a:rPr lang="en-US" dirty="0">
                <a:ea typeface="ＭＳ Ｐゴシック" charset="0"/>
              </a:rPr>
              <a:t>Especially important for L1 caches</a:t>
            </a:r>
          </a:p>
          <a:p>
            <a:pPr lvl="1"/>
            <a:endParaRPr lang="en-US" dirty="0">
              <a:ea typeface="ＭＳ Ｐゴシック" charset="0"/>
            </a:endParaRPr>
          </a:p>
          <a:p>
            <a:r>
              <a:rPr lang="en-US" dirty="0"/>
              <a:t>Power of 2 associativity?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5715000" y="3414713"/>
            <a:ext cx="3048000" cy="2286000"/>
          </a:xfrm>
          <a:custGeom>
            <a:avLst/>
            <a:gdLst>
              <a:gd name="T0" fmla="*/ 0 w 1920"/>
              <a:gd name="T1" fmla="*/ 0 h 1440"/>
              <a:gd name="T2" fmla="*/ 0 w 1920"/>
              <a:gd name="T3" fmla="*/ 2147483647 h 1440"/>
              <a:gd name="T4" fmla="*/ 2147483647 w 1920"/>
              <a:gd name="T5" fmla="*/ 2147483647 h 1440"/>
              <a:gd name="T6" fmla="*/ 0 60000 65536"/>
              <a:gd name="T7" fmla="*/ 0 60000 65536"/>
              <a:gd name="T8" fmla="*/ 0 60000 65536"/>
              <a:gd name="T9" fmla="*/ 0 w 1920"/>
              <a:gd name="T10" fmla="*/ 0 h 1440"/>
              <a:gd name="T11" fmla="*/ 1920 w 1920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593852" y="5638800"/>
            <a:ext cx="1704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associativity</a:t>
            </a: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6000750" y="3414713"/>
            <a:ext cx="2609850" cy="852487"/>
          </a:xfrm>
          <a:custGeom>
            <a:avLst/>
            <a:gdLst>
              <a:gd name="T0" fmla="*/ 0 w 1644"/>
              <a:gd name="T1" fmla="*/ 2147483647 h 537"/>
              <a:gd name="T2" fmla="*/ 2147483647 w 1644"/>
              <a:gd name="T3" fmla="*/ 2147483647 h 537"/>
              <a:gd name="T4" fmla="*/ 2147483647 w 1644"/>
              <a:gd name="T5" fmla="*/ 2147483647 h 537"/>
              <a:gd name="T6" fmla="*/ 2147483647 w 1644"/>
              <a:gd name="T7" fmla="*/ 0 h 537"/>
              <a:gd name="T8" fmla="*/ 0 60000 65536"/>
              <a:gd name="T9" fmla="*/ 0 60000 65536"/>
              <a:gd name="T10" fmla="*/ 0 60000 65536"/>
              <a:gd name="T11" fmla="*/ 0 60000 65536"/>
              <a:gd name="T12" fmla="*/ 0 w 1644"/>
              <a:gd name="T13" fmla="*/ 0 h 537"/>
              <a:gd name="T14" fmla="*/ 1644 w 1644"/>
              <a:gd name="T15" fmla="*/ 537 h 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4" h="537">
                <a:moveTo>
                  <a:pt x="0" y="537"/>
                </a:moveTo>
                <a:cubicBezTo>
                  <a:pt x="35" y="492"/>
                  <a:pt x="101" y="341"/>
                  <a:pt x="209" y="267"/>
                </a:cubicBezTo>
                <a:cubicBezTo>
                  <a:pt x="317" y="193"/>
                  <a:pt x="410" y="134"/>
                  <a:pt x="649" y="90"/>
                </a:cubicBezTo>
                <a:cubicBezTo>
                  <a:pt x="888" y="46"/>
                  <a:pt x="1437" y="19"/>
                  <a:pt x="16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132387" y="2971800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hit rate</a:t>
            </a:r>
          </a:p>
        </p:txBody>
      </p:sp>
    </p:spTree>
    <p:extLst>
      <p:ext uri="{BB962C8B-B14F-4D97-AF65-F5344CB8AC3E}">
        <p14:creationId xmlns:p14="http://schemas.microsoft.com/office/powerpoint/2010/main" val="212258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advantage of both...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004887"/>
            <a:ext cx="8577262" cy="541496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Set associative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caches: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Partition memory into regions </a:t>
            </a:r>
          </a:p>
          <a:p>
            <a:pPr lvl="2"/>
            <a:r>
              <a:rPr lang="en-US" sz="2400" dirty="0">
                <a:latin typeface="Calibri" pitchFamily="34" charset="0"/>
                <a:cs typeface="Calibri" pitchFamily="34" charset="0"/>
              </a:rPr>
              <a:t>like direct mapped but fewer partitions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Associate a region to a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of cache lines</a:t>
            </a:r>
          </a:p>
          <a:p>
            <a:pPr lvl="2"/>
            <a:r>
              <a:rPr lang="en-US" sz="2400" dirty="0">
                <a:latin typeface="Calibri" pitchFamily="34" charset="0"/>
                <a:cs typeface="Calibri" pitchFamily="34" charset="0"/>
              </a:rPr>
              <a:t>Check tags for all lines in a set to determine a HIT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Treat each line in a set like a small fully associative cache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LRU (or LRU-like) policy generally used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925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Set-associative cache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10400" y="15446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10400" y="21542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010400" y="27638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010400" y="30686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36782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010400" y="42878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7010400" y="48974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010400" y="55070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624519" y="1163638"/>
            <a:ext cx="441444" cy="501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219575" y="25495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752975" y="25495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752975" y="28543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467100" y="2133600"/>
            <a:ext cx="2208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        tag   data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219575" y="31591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4752975" y="31591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52975" y="34639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7010400" y="12398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7010400" y="18494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7010400" y="24590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7010400" y="33734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010400" y="39830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7010400" y="45926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7010400" y="52022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7010400" y="58118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1752600" y="5486400"/>
            <a:ext cx="1524000" cy="3810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tag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3276600" y="5486400"/>
            <a:ext cx="1447800" cy="381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set index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724400" y="5486400"/>
            <a:ext cx="1371600" cy="3810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block offset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1128713" y="4918075"/>
            <a:ext cx="129077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Address:</a:t>
            </a: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4219575" y="37687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4752975" y="37687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4752975" y="40735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4219575" y="43783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4752975" y="43783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4752975" y="46831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3352800" y="2438400"/>
            <a:ext cx="780129" cy="224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 Set 0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Set 1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V="1">
            <a:off x="3810000" y="4646613"/>
            <a:ext cx="1588" cy="8413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Freeform 38"/>
          <p:cNvSpPr>
            <a:spLocks/>
          </p:cNvSpPr>
          <p:nvPr/>
        </p:nvSpPr>
        <p:spPr bwMode="auto">
          <a:xfrm>
            <a:off x="5410200" y="4876800"/>
            <a:ext cx="901700" cy="609600"/>
          </a:xfrm>
          <a:custGeom>
            <a:avLst/>
            <a:gdLst>
              <a:gd name="T0" fmla="*/ 0 w 568"/>
              <a:gd name="T1" fmla="*/ 384 h 384"/>
              <a:gd name="T2" fmla="*/ 528 w 568"/>
              <a:gd name="T3" fmla="*/ 96 h 384"/>
              <a:gd name="T4" fmla="*/ 240 w 568"/>
              <a:gd name="T5" fmla="*/ 0 h 384"/>
              <a:gd name="T6" fmla="*/ 0 w 568"/>
              <a:gd name="T7" fmla="*/ 0 h 384"/>
              <a:gd name="T8" fmla="*/ 568 w 568"/>
              <a:gd name="T9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568" h="384">
                <a:moveTo>
                  <a:pt x="0" y="384"/>
                </a:moveTo>
                <a:cubicBezTo>
                  <a:pt x="244" y="272"/>
                  <a:pt x="488" y="160"/>
                  <a:pt x="528" y="96"/>
                </a:cubicBezTo>
                <a:cubicBezTo>
                  <a:pt x="568" y="32"/>
                  <a:pt x="288" y="16"/>
                  <a:pt x="240" y="0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5030788" y="5795963"/>
            <a:ext cx="7667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1 bit</a:t>
            </a: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3582988" y="5795963"/>
            <a:ext cx="8842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1 bits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2135188" y="5795963"/>
            <a:ext cx="7667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2 bit</a:t>
            </a:r>
          </a:p>
        </p:txBody>
      </p:sp>
      <p:sp>
        <p:nvSpPr>
          <p:cNvPr id="46" name="Text Box 41"/>
          <p:cNvSpPr txBox="1">
            <a:spLocks noChangeArrowheads="1"/>
          </p:cNvSpPr>
          <p:nvPr/>
        </p:nvSpPr>
        <p:spPr bwMode="auto">
          <a:xfrm>
            <a:off x="5791200" y="2590800"/>
            <a:ext cx="80880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Way0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5791200" y="3255309"/>
            <a:ext cx="80880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Way1</a:t>
            </a:r>
          </a:p>
        </p:txBody>
      </p:sp>
      <p:sp>
        <p:nvSpPr>
          <p:cNvPr id="48" name="Text Box 26"/>
          <p:cNvSpPr txBox="1">
            <a:spLocks noChangeArrowheads="1"/>
          </p:cNvSpPr>
          <p:nvPr/>
        </p:nvSpPr>
        <p:spPr bwMode="auto">
          <a:xfrm>
            <a:off x="6858000" y="758825"/>
            <a:ext cx="1298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3607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all the bit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828799"/>
            <a:ext cx="8001000" cy="459105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For set associative cache:</a:t>
            </a:r>
          </a:p>
          <a:p>
            <a:r>
              <a:rPr lang="en-US" dirty="0" smtClean="0"/>
              <a:t># Block offset bits = log</a:t>
            </a:r>
            <a:r>
              <a:rPr lang="en-US" baseline="-25000" dirty="0" smtClean="0"/>
              <a:t>2</a:t>
            </a:r>
            <a:r>
              <a:rPr lang="en-US" dirty="0" smtClean="0"/>
              <a:t>(block size)</a:t>
            </a:r>
          </a:p>
          <a:p>
            <a:r>
              <a:rPr lang="en-US" dirty="0" smtClean="0"/>
              <a:t># Set index bits = log</a:t>
            </a:r>
            <a:r>
              <a:rPr lang="en-US" baseline="-25000" dirty="0" smtClean="0"/>
              <a:t>2</a:t>
            </a:r>
            <a:r>
              <a:rPr lang="en-US" dirty="0" smtClean="0"/>
              <a:t>(# of sets)</a:t>
            </a:r>
          </a:p>
          <a:p>
            <a:r>
              <a:rPr lang="en-US" dirty="0" smtClean="0"/>
              <a:t># Tag bits = everything else</a:t>
            </a:r>
          </a:p>
          <a:p>
            <a:pPr marL="0" indent="0">
              <a:buNone/>
            </a:pPr>
            <a:r>
              <a:rPr lang="en-US" dirty="0" smtClean="0"/>
              <a:t>Fully-associative:</a:t>
            </a:r>
          </a:p>
          <a:p>
            <a:r>
              <a:rPr lang="en-US" dirty="0" smtClean="0"/>
              <a:t>Special case where (# of sets) is 1</a:t>
            </a:r>
          </a:p>
          <a:p>
            <a:pPr marL="0" indent="0">
              <a:buNone/>
            </a:pPr>
            <a:r>
              <a:rPr lang="en-US" dirty="0" smtClean="0"/>
              <a:t>Direct mapped:</a:t>
            </a:r>
          </a:p>
          <a:p>
            <a:r>
              <a:rPr lang="en-US" dirty="0" smtClean="0"/>
              <a:t>Special case where (# of sets) is (# of cache lines)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2743200" y="1143000"/>
            <a:ext cx="1524000" cy="3810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tag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4267200" y="1143000"/>
            <a:ext cx="1447800" cy="381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set index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5715000" y="1143000"/>
            <a:ext cx="1371600" cy="3810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block offset</a:t>
            </a:r>
          </a:p>
        </p:txBody>
      </p:sp>
    </p:spTree>
    <p:extLst>
      <p:ext uri="{BB962C8B-B14F-4D97-AF65-F5344CB8AC3E}">
        <p14:creationId xmlns:p14="http://schemas.microsoft.com/office/powerpoint/2010/main" val="377330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74675" y="223838"/>
            <a:ext cx="8001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Set-associative cache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example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(Write-back, write allocate)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624519" y="1524000"/>
            <a:ext cx="441444" cy="501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681163" y="2771775"/>
            <a:ext cx="1733465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268788" y="1066800"/>
            <a:ext cx="94639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1600200" y="1066800"/>
            <a:ext cx="14525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394200" y="27781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927600" y="27781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927600" y="30829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3641725" y="2362200"/>
            <a:ext cx="2208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1906588" y="4953000"/>
            <a:ext cx="455872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6858000" y="1066800"/>
            <a:ext cx="1298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4394200" y="33877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4927600" y="33877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4927600" y="36925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0277" name="Rectangle 37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4038600" y="5334000"/>
            <a:ext cx="1538288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Misses:   0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     0</a:t>
            </a:r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4114800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0" name="Rectangle 40"/>
          <p:cNvSpPr>
            <a:spLocks noChangeArrowheads="1"/>
          </p:cNvSpPr>
          <p:nvPr/>
        </p:nvSpPr>
        <p:spPr bwMode="auto">
          <a:xfrm>
            <a:off x="411797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3844925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384492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0283" name="Rectangle 43"/>
          <p:cNvSpPr>
            <a:spLocks noChangeArrowheads="1"/>
          </p:cNvSpPr>
          <p:nvPr/>
        </p:nvSpPr>
        <p:spPr bwMode="auto">
          <a:xfrm>
            <a:off x="4394200" y="39973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4" name="Rectangle 44"/>
          <p:cNvSpPr>
            <a:spLocks noChangeArrowheads="1"/>
          </p:cNvSpPr>
          <p:nvPr/>
        </p:nvSpPr>
        <p:spPr bwMode="auto">
          <a:xfrm>
            <a:off x="4927600" y="39973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4927600" y="43021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4394200" y="46069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4927600" y="46069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8" name="Rectangle 48"/>
          <p:cNvSpPr>
            <a:spLocks noChangeArrowheads="1"/>
          </p:cNvSpPr>
          <p:nvPr/>
        </p:nvSpPr>
        <p:spPr bwMode="auto">
          <a:xfrm>
            <a:off x="4927600" y="49117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9" name="Rectangle 49"/>
          <p:cNvSpPr>
            <a:spLocks noChangeArrowheads="1"/>
          </p:cNvSpPr>
          <p:nvPr/>
        </p:nvSpPr>
        <p:spPr bwMode="auto">
          <a:xfrm>
            <a:off x="4114800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90" name="Rectangle 50"/>
          <p:cNvSpPr>
            <a:spLocks noChangeArrowheads="1"/>
          </p:cNvSpPr>
          <p:nvPr/>
        </p:nvSpPr>
        <p:spPr bwMode="auto">
          <a:xfrm>
            <a:off x="411797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91" name="Rectangle 51"/>
          <p:cNvSpPr>
            <a:spLocks noChangeArrowheads="1"/>
          </p:cNvSpPr>
          <p:nvPr/>
        </p:nvSpPr>
        <p:spPr bwMode="auto">
          <a:xfrm>
            <a:off x="3844925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0292" name="Rectangle 52"/>
          <p:cNvSpPr>
            <a:spLocks noChangeArrowheads="1"/>
          </p:cNvSpPr>
          <p:nvPr/>
        </p:nvSpPr>
        <p:spPr bwMode="auto">
          <a:xfrm>
            <a:off x="384492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0293" name="Text Box 53"/>
          <p:cNvSpPr txBox="1">
            <a:spLocks noChangeArrowheads="1"/>
          </p:cNvSpPr>
          <p:nvPr/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5D98A17F-F54E-4E23-B3E6-36016E98835A}" type="slidenum">
              <a:rPr lang="en-US" sz="1200">
                <a:latin typeface="Verdana" pitchFamily="32" charset="0"/>
                <a:cs typeface="Calibri" pitchFamily="34" charset="0"/>
              </a:rPr>
              <a:pPr algn="r"/>
              <a:t>7</a:t>
            </a:fld>
            <a:endParaRPr lang="en-US" sz="120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983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74675" y="223838"/>
            <a:ext cx="8001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Set-associative cache (REF 1)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624519" y="1524000"/>
            <a:ext cx="441444" cy="501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681163" y="2771775"/>
            <a:ext cx="1733465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4268788" y="1066800"/>
            <a:ext cx="94639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600200" y="1066800"/>
            <a:ext cx="14525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4394200" y="27781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4927600" y="27781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4927600" y="30829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3641725" y="2362200"/>
            <a:ext cx="2208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1906588" y="4953000"/>
            <a:ext cx="455872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6858000" y="1066800"/>
            <a:ext cx="1298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4394200" y="33877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4927600" y="33877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4927600" y="36925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4038600" y="5334000"/>
            <a:ext cx="1538288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Misses:   0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     0</a:t>
            </a:r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4114800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411797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3844925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384492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4394200" y="39973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4927600" y="39973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4927600" y="43021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4394200" y="46069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4927600" y="46069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4927600" y="49117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13" name="Rectangle 49"/>
          <p:cNvSpPr>
            <a:spLocks noChangeArrowheads="1"/>
          </p:cNvSpPr>
          <p:nvPr/>
        </p:nvSpPr>
        <p:spPr bwMode="auto">
          <a:xfrm>
            <a:off x="4114800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411797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15" name="Rectangle 51"/>
          <p:cNvSpPr>
            <a:spLocks noChangeArrowheads="1"/>
          </p:cNvSpPr>
          <p:nvPr/>
        </p:nvSpPr>
        <p:spPr bwMode="auto">
          <a:xfrm>
            <a:off x="3844925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1316" name="Rectangle 52"/>
          <p:cNvSpPr>
            <a:spLocks noChangeArrowheads="1"/>
          </p:cNvSpPr>
          <p:nvPr/>
        </p:nvSpPr>
        <p:spPr bwMode="auto">
          <a:xfrm>
            <a:off x="384492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1317" name="AutoShape 53"/>
          <p:cNvSpPr>
            <a:spLocks noChangeArrowheads="1"/>
          </p:cNvSpPr>
          <p:nvPr/>
        </p:nvSpPr>
        <p:spPr bwMode="auto">
          <a:xfrm>
            <a:off x="1295400" y="28194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18" name="Text Box 54"/>
          <p:cNvSpPr txBox="1">
            <a:spLocks noChangeArrowheads="1"/>
          </p:cNvSpPr>
          <p:nvPr/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AAA03793-B193-414C-8B0A-BC5D888DFA7D}" type="slidenum">
              <a:rPr lang="en-US" sz="1200">
                <a:latin typeface="Verdana" pitchFamily="32" charset="0"/>
                <a:cs typeface="Calibri" pitchFamily="34" charset="0"/>
              </a:rPr>
              <a:pPr algn="r"/>
              <a:t>8</a:t>
            </a:fld>
            <a:endParaRPr lang="en-US" sz="120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80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74675" y="223838"/>
            <a:ext cx="8001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Set-associative cache (REF 1)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624519" y="1524000"/>
            <a:ext cx="441444" cy="501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681163" y="2771775"/>
            <a:ext cx="1733465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1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5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7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St   R1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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4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R3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0   ]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Ld  R2 </a:t>
            </a:r>
            <a:r>
              <a:rPr lang="en-US" sz="1600" b="1" dirty="0">
                <a:latin typeface="Symbol" pitchFamily="16" charset="2"/>
                <a:cs typeface="Calibri" pitchFamily="34" charset="0"/>
              </a:rPr>
              <a:t>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 M[   8   ]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268788" y="1066800"/>
            <a:ext cx="94639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1600200" y="1066800"/>
            <a:ext cx="14525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Processor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4394200" y="27781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4927600" y="27781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4927600" y="30829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3641725" y="2362200"/>
            <a:ext cx="2208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V d  tag   data</a:t>
            </a: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1906588" y="4953000"/>
            <a:ext cx="455872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R3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6858000" y="1066800"/>
            <a:ext cx="1298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4394200" y="33877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4927600" y="33877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4927600" y="36925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4038600" y="5334000"/>
            <a:ext cx="1538288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Misses:   1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Hits: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     0</a:t>
            </a:r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4114800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411797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3844925" y="27781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2330" name="Rectangle 42"/>
          <p:cNvSpPr>
            <a:spLocks noChangeArrowheads="1"/>
          </p:cNvSpPr>
          <p:nvPr/>
        </p:nvSpPr>
        <p:spPr bwMode="auto">
          <a:xfrm>
            <a:off x="3844925" y="33877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2331" name="Rectangle 43"/>
          <p:cNvSpPr>
            <a:spLocks noChangeArrowheads="1"/>
          </p:cNvSpPr>
          <p:nvPr/>
        </p:nvSpPr>
        <p:spPr bwMode="auto">
          <a:xfrm>
            <a:off x="4394200" y="39973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32" name="Rectangle 44"/>
          <p:cNvSpPr>
            <a:spLocks noChangeArrowheads="1"/>
          </p:cNvSpPr>
          <p:nvPr/>
        </p:nvSpPr>
        <p:spPr bwMode="auto">
          <a:xfrm>
            <a:off x="4927600" y="39973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33" name="Rectangle 45"/>
          <p:cNvSpPr>
            <a:spLocks noChangeArrowheads="1"/>
          </p:cNvSpPr>
          <p:nvPr/>
        </p:nvSpPr>
        <p:spPr bwMode="auto">
          <a:xfrm>
            <a:off x="4927600" y="43021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34" name="Rectangle 46"/>
          <p:cNvSpPr>
            <a:spLocks noChangeArrowheads="1"/>
          </p:cNvSpPr>
          <p:nvPr/>
        </p:nvSpPr>
        <p:spPr bwMode="auto">
          <a:xfrm>
            <a:off x="4394200" y="46069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35" name="Rectangle 47"/>
          <p:cNvSpPr>
            <a:spLocks noChangeArrowheads="1"/>
          </p:cNvSpPr>
          <p:nvPr/>
        </p:nvSpPr>
        <p:spPr bwMode="auto">
          <a:xfrm>
            <a:off x="4927600" y="46069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36" name="Rectangle 48"/>
          <p:cNvSpPr>
            <a:spLocks noChangeArrowheads="1"/>
          </p:cNvSpPr>
          <p:nvPr/>
        </p:nvSpPr>
        <p:spPr bwMode="auto">
          <a:xfrm>
            <a:off x="4927600" y="49117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auto">
          <a:xfrm>
            <a:off x="4114800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38" name="Rectangle 50"/>
          <p:cNvSpPr>
            <a:spLocks noChangeArrowheads="1"/>
          </p:cNvSpPr>
          <p:nvPr/>
        </p:nvSpPr>
        <p:spPr bwMode="auto">
          <a:xfrm>
            <a:off x="411797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3844925" y="39973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3844925" y="4606925"/>
            <a:ext cx="27305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2341" name="AutoShape 53"/>
          <p:cNvSpPr>
            <a:spLocks noChangeArrowheads="1"/>
          </p:cNvSpPr>
          <p:nvPr/>
        </p:nvSpPr>
        <p:spPr bwMode="auto">
          <a:xfrm>
            <a:off x="1295400" y="28194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42" name="Rectangle 54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 rot="16200000">
            <a:off x="3467825" y="3379770"/>
            <a:ext cx="44304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1800" b="1" dirty="0" err="1">
                <a:latin typeface="Calibri" pitchFamily="34" charset="0"/>
                <a:cs typeface="Calibri" pitchFamily="34" charset="0"/>
              </a:rPr>
              <a:t>lru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44" name="Text Box 56"/>
          <p:cNvSpPr txBox="1">
            <a:spLocks noChangeArrowheads="1"/>
          </p:cNvSpPr>
          <p:nvPr/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fld id="{B15DB4DB-CE2A-4F85-A5EA-3306EE7E7AFF}" type="slidenum">
              <a:rPr lang="en-US" sz="1200">
                <a:latin typeface="Verdana" pitchFamily="32" charset="0"/>
                <a:cs typeface="Calibri" pitchFamily="34" charset="0"/>
              </a:rPr>
              <a:pPr algn="r"/>
              <a:t>9</a:t>
            </a:fld>
            <a:endParaRPr lang="en-US" sz="1200" dirty="0">
              <a:latin typeface="Verdana" pitchFamily="32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69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inary Decision Diagrams">
  <a:themeElements>
    <a:clrScheme name="2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8781</TotalTime>
  <Words>3142</Words>
  <Application>Microsoft Office PowerPoint</Application>
  <PresentationFormat>全屏显示(4:3)</PresentationFormat>
  <Paragraphs>1389</Paragraphs>
  <Slides>38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38</vt:i4>
      </vt:variant>
    </vt:vector>
  </HeadingPairs>
  <TitlesOfParts>
    <vt:vector size="56" baseType="lpstr">
      <vt:lpstr>ＭＳ Ｐゴシック</vt:lpstr>
      <vt:lpstr>Arial</vt:lpstr>
      <vt:lpstr>Arial Narrow</vt:lpstr>
      <vt:lpstr>Calibri</vt:lpstr>
      <vt:lpstr>Symbol</vt:lpstr>
      <vt:lpstr>Times New Roman</vt:lpstr>
      <vt:lpstr>Verdana</vt:lpstr>
      <vt:lpstr>Wingdings</vt:lpstr>
      <vt:lpstr>Binary Decision Diagrams</vt:lpstr>
      <vt:lpstr>2_Binary Decision Diagrams</vt:lpstr>
      <vt:lpstr>1_Binary Decision Diagrams</vt:lpstr>
      <vt:lpstr>3_Binary Decision Diagrams</vt:lpstr>
      <vt:lpstr>4_Binary Decision Diagrams</vt:lpstr>
      <vt:lpstr>5_Binary Decision Diagrams</vt:lpstr>
      <vt:lpstr>6_Binary Decision Diagrams</vt:lpstr>
      <vt:lpstr>7_Binary Decision Diagrams</vt:lpstr>
      <vt:lpstr>8_Binary Decision Diagrams</vt:lpstr>
      <vt:lpstr>9_Binary Decision Diagrams</vt:lpstr>
      <vt:lpstr>20. Cache Organization:  Set-associative caches &amp;  3C’s of caches</vt:lpstr>
      <vt:lpstr>What about cache for instructions?</vt:lpstr>
      <vt:lpstr>Integrating Caches into a Pipeline</vt:lpstr>
      <vt:lpstr>Get the advantage of both...</vt:lpstr>
      <vt:lpstr>Set-associative cache</vt:lpstr>
      <vt:lpstr>Calculating all the bit sizes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Cache Organization Comparison</vt:lpstr>
      <vt:lpstr>Class Problem 1</vt:lpstr>
      <vt:lpstr>Class Problem 1 (Solution)</vt:lpstr>
      <vt:lpstr>Improving our Caches</vt:lpstr>
      <vt:lpstr>Reasons for cache misses a.k.a. The 3C’s of Cache Misses</vt:lpstr>
      <vt:lpstr>Classifying Cache Misses</vt:lpstr>
      <vt:lpstr>Fixing cache misses</vt:lpstr>
      <vt:lpstr>3 C’s Sample Problem</vt:lpstr>
      <vt:lpstr>3 C’s Sample Problem</vt:lpstr>
      <vt:lpstr>3 C’s Practice Problem – 3 C’s</vt:lpstr>
      <vt:lpstr>3 C’s Practice Problem – 3 C’s</vt:lpstr>
      <vt:lpstr>3 C’s Practice Problem – 3 C’s</vt:lpstr>
      <vt:lpstr>3 C’s Practice Problem – 3 C’s</vt:lpstr>
      <vt:lpstr>3 C’s Practice Problem – 3 C’s</vt:lpstr>
      <vt:lpstr>Cache Parameters vs. Miss Rate</vt:lpstr>
      <vt:lpstr>Cache Size</vt:lpstr>
      <vt:lpstr>Block size (also called Line size)</vt:lpstr>
      <vt:lpstr>Associativity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370 lecture #1, W05</dc:title>
  <dc:subject>Course Overview</dc:subject>
  <dc:creator>Marios Papaefthymiou</dc:creator>
  <cp:lastModifiedBy>China</cp:lastModifiedBy>
  <cp:revision>378</cp:revision>
  <cp:lastPrinted>2019-06-11T20:49:01Z</cp:lastPrinted>
  <dcterms:created xsi:type="dcterms:W3CDTF">2000-12-30T19:45:20Z</dcterms:created>
  <dcterms:modified xsi:type="dcterms:W3CDTF">2020-11-10T08:12:19Z</dcterms:modified>
</cp:coreProperties>
</file>