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0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4321" r:id="rId2"/>
    <p:sldMasterId id="2147484334" r:id="rId3"/>
    <p:sldMasterId id="2147484340" r:id="rId4"/>
    <p:sldMasterId id="2147484346" r:id="rId5"/>
    <p:sldMasterId id="2147484352" r:id="rId6"/>
    <p:sldMasterId id="2147484357" r:id="rId7"/>
    <p:sldMasterId id="2147484362" r:id="rId8"/>
    <p:sldMasterId id="2147484367" r:id="rId9"/>
    <p:sldMasterId id="2147484375" r:id="rId10"/>
    <p:sldMasterId id="2147484381" r:id="rId11"/>
    <p:sldMasterId id="2147484388" r:id="rId12"/>
  </p:sldMasterIdLst>
  <p:notesMasterIdLst>
    <p:notesMasterId r:id="rId47"/>
  </p:notesMasterIdLst>
  <p:handoutMasterIdLst>
    <p:handoutMasterId r:id="rId48"/>
  </p:handoutMasterIdLst>
  <p:sldIdLst>
    <p:sldId id="512" r:id="rId13"/>
    <p:sldId id="626" r:id="rId14"/>
    <p:sldId id="615" r:id="rId15"/>
    <p:sldId id="633" r:id="rId16"/>
    <p:sldId id="622" r:id="rId17"/>
    <p:sldId id="571" r:id="rId18"/>
    <p:sldId id="572" r:id="rId19"/>
    <p:sldId id="573" r:id="rId20"/>
    <p:sldId id="616" r:id="rId21"/>
    <p:sldId id="579" r:id="rId22"/>
    <p:sldId id="627" r:id="rId23"/>
    <p:sldId id="628" r:id="rId24"/>
    <p:sldId id="629" r:id="rId25"/>
    <p:sldId id="630" r:id="rId26"/>
    <p:sldId id="631" r:id="rId27"/>
    <p:sldId id="632" r:id="rId28"/>
    <p:sldId id="580" r:id="rId29"/>
    <p:sldId id="581" r:id="rId30"/>
    <p:sldId id="582" r:id="rId31"/>
    <p:sldId id="546" r:id="rId32"/>
    <p:sldId id="548" r:id="rId33"/>
    <p:sldId id="551" r:id="rId34"/>
    <p:sldId id="634" r:id="rId35"/>
    <p:sldId id="587" r:id="rId36"/>
    <p:sldId id="588" r:id="rId37"/>
    <p:sldId id="606" r:id="rId38"/>
    <p:sldId id="607" r:id="rId39"/>
    <p:sldId id="608" r:id="rId40"/>
    <p:sldId id="610" r:id="rId41"/>
    <p:sldId id="601" r:id="rId42"/>
    <p:sldId id="602" r:id="rId43"/>
    <p:sldId id="584" r:id="rId44"/>
    <p:sldId id="585" r:id="rId45"/>
    <p:sldId id="586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0066"/>
    <a:srgbClr val="0000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94567" autoAdjust="0"/>
  </p:normalViewPr>
  <p:slideViewPr>
    <p:cSldViewPr>
      <p:cViewPr varScale="1">
        <p:scale>
          <a:sx n="112" d="100"/>
          <a:sy n="112" d="100"/>
        </p:scale>
        <p:origin x="-90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78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t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71" tIns="48337" rIns="96671" bIns="48337" numCol="1" anchor="b" anchorCtr="0" compatLnSpc="1">
            <a:prstTxWarp prst="textNoShape">
              <a:avLst/>
            </a:prstTxWarp>
          </a:bodyPr>
          <a:lstStyle>
            <a:lvl1pPr algn="r" defTabSz="966548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8CB0FD6-67A6-4DE4-8886-E614D700DF03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55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9725" y="0"/>
            <a:ext cx="3192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0413"/>
            <a:ext cx="534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9725" y="9142413"/>
            <a:ext cx="3192463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5" tIns="47528" rIns="95055" bIns="47528" numCol="1" anchor="b" anchorCtr="0" compatLnSpc="1">
            <a:prstTxWarp prst="textNoShape">
              <a:avLst/>
            </a:prstTxWarp>
          </a:bodyPr>
          <a:lstStyle>
            <a:lvl1pPr algn="r" defTabSz="950677">
              <a:defRPr sz="1200"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5AFBC2B6-34CB-C047-9BFF-95092B72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A74E7F19-CAB8-CF42-858C-BFB6EC9ED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00C40A02-864C-DE49-A204-4E18E4B5B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879E09-02CB-5F4D-89E9-8BCA59870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D13D4FAA-A759-104A-B714-0430AB36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AAE28F3-3B7F-1E40-8159-69F34FA3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3FFF079C-FA32-D04A-BFB8-18CB5D17C7A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Computer Organization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829368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321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6378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913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 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305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4142578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139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10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9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8217619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460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071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507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249319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98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9766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273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2014071" y="2955925"/>
            <a:ext cx="5522259" cy="774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</a:t>
            </a:r>
          </a:p>
          <a:p>
            <a:pPr algn="ctr">
              <a:spcBef>
                <a:spcPts val="500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Fall 2012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219200" y="3886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Drs.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Narayanasamy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Mudge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Calibri" pitchFamily="34" charset="0"/>
              </a:rPr>
              <a:t>Brehob</a:t>
            </a:r>
            <a:endParaRPr lang="en-US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228600" y="6172200"/>
            <a:ext cx="8686800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© Austin,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Bertacco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Brehob, Dick,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Mahlke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Mudge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Narayanasamy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, Tyson,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Wenisch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others 2012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The material in this presentation may not be copied without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89868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EF8A-DA89-4850-8BC2-E252FDF0A69F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39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D9953-1749-4411-8584-AA7BAD3AF390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2537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F870E-4992-4476-8D50-62907DF09CE2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495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</a:rPr>
              <a:t>Ron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Dreslinski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, Trevor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Mudge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, and Thomas Wenisch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248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Winter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©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Dreslinski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Mudge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-Wenisch, 2015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032439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C0000"/>
                </a:solidFill>
                <a:latin typeface="Calibri"/>
              </a:rPr>
              <a:t>Mark Brehob, </a:t>
            </a:r>
            <a:r>
              <a:rPr lang="en-US" b="1" dirty="0" err="1">
                <a:solidFill>
                  <a:srgbClr val="CC0000"/>
                </a:solidFill>
                <a:latin typeface="Calibri"/>
              </a:rPr>
              <a:t>Reetu</a:t>
            </a:r>
            <a:r>
              <a:rPr lang="en-US" b="1" dirty="0">
                <a:solidFill>
                  <a:srgbClr val="CC0000"/>
                </a:solidFill>
                <a:latin typeface="Calibri"/>
              </a:rPr>
              <a:t> Das, Harry Davis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7082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370 – Introduction to Computer Organization – Winter 2018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53089" y="4419600"/>
            <a:ext cx="45727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© Davis, Das, and Brehob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860211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Calibri"/>
              </a:rPr>
              <a:t>EECS 370: Introduction to </a:t>
            </a:r>
            <a:br>
              <a:rPr lang="en-US">
                <a:solidFill>
                  <a:srgbClr val="000000"/>
                </a:solidFill>
                <a:latin typeface="Calibri"/>
              </a:rPr>
            </a:br>
            <a:r>
              <a:rPr lang="en-US">
                <a:solidFill>
                  <a:srgbClr val="000000"/>
                </a:solidFill>
                <a:latin typeface="Calibri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39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760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FDB0-53B3-4EF1-810B-C1E6324933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18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0F71-E2EC-488B-8039-0EB9114D78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61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4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1463675" y="2955925"/>
            <a:ext cx="6742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EECS 370 – Introduction to Computer Organization – Fall 2015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328" y="4419600"/>
            <a:ext cx="45402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Profs.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Dreslinski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alibri" pitchFamily="34" charset="0"/>
              </a:rPr>
              <a:t>Mudge</a:t>
            </a:r>
            <a:r>
              <a:rPr lang="en-US" b="1" baseline="0" dirty="0">
                <a:solidFill>
                  <a:schemeClr val="accent2"/>
                </a:solidFill>
                <a:latin typeface="Calibri" pitchFamily="34" charset="0"/>
              </a:rPr>
              <a:t>, and Wenisch</a:t>
            </a:r>
            <a:endParaRPr lang="en-US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744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3293195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6108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25471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6933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34192794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2193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940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208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325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cs typeface="Arial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12946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825376" y="3614003"/>
            <a:ext cx="7632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i="0" u="none" strike="noStrike" kern="1200" cap="none" dirty="0">
                <a:solidFill>
                  <a:schemeClr val="accent2"/>
                </a:solidFill>
                <a:latin typeface="Times New Roman" pitchFamily="18" charset="0"/>
                <a:ea typeface="Arial"/>
                <a:cs typeface="Arial" charset="0"/>
                <a:sym typeface="Arial"/>
              </a:rPr>
              <a:t>Jon Beaumont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581307" y="2955925"/>
            <a:ext cx="8061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sz="2000" b="1" dirty="0">
                <a:latin typeface="+mj-lt"/>
              </a:rPr>
              <a:t>EECS 370 – Introduction to Computer Organization – Spring 2020</a:t>
            </a:r>
          </a:p>
        </p:txBody>
      </p:sp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2019201" y="4419600"/>
            <a:ext cx="52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CSE Department</a:t>
            </a:r>
          </a:p>
          <a:p>
            <a:pPr algn="ctr" eaLnBrk="1" hangingPunct="1">
              <a:defRPr/>
            </a:pPr>
            <a:r>
              <a:rPr lang="en-US" sz="2000" b="1" dirty="0">
                <a:latin typeface="+mj-lt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latin typeface="+mj-lt"/>
              </a:rPr>
              <a:t>©Beaumont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latin typeface="+mj-lt"/>
              </a:rPr>
              <a:t>copied in any form without our written permission</a:t>
            </a:r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33400" y="3614003"/>
            <a:ext cx="7632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800" b="1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Todd Austin, Reetu Das, and </a:t>
            </a:r>
            <a:r>
              <a:rPr lang="en-US" sz="2800" b="1" u="sng" dirty="0">
                <a:solidFill>
                  <a:srgbClr val="CC0000"/>
                </a:solidFill>
                <a:latin typeface="Calibri" charset="0"/>
                <a:ea typeface="Calibri" charset="0"/>
                <a:cs typeface="Calibri" charset="0"/>
              </a:rPr>
              <a:t>Neha Agarwal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745839" y="2761089"/>
            <a:ext cx="77872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370 – Introduction to Computer Organization  - Winter 2017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2369200" y="4419600"/>
            <a:ext cx="4540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EECS Department</a:t>
            </a:r>
          </a:p>
          <a:p>
            <a:pPr algn="ctr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University of Michigan in Ann Arbor, USA</a:t>
            </a: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4114800" y="57912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000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© Austin-Das-Agarwal, 2017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 material in this presentation cannot be </a:t>
            </a:r>
          </a:p>
          <a:p>
            <a:pPr algn="r">
              <a:defRPr/>
            </a:pP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copied in any form without our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23780522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615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F76DD-95F4-4442-9DF5-EFFE813A1E8D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8134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2192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66738" y="3695700"/>
            <a:ext cx="39243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3438" y="1219200"/>
            <a:ext cx="39243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534150"/>
            <a:ext cx="35814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8ED4-D8C8-4624-BE37-73176DDA0245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585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78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219200"/>
            <a:ext cx="80010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  <a:cs typeface="Arial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41288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9F2AEF97-CA03-3042-BBF9-50ED96CB0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C9F3972F-DBEA-F346-B949-C2E5CAAB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192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fld id="{7027F88B-213E-AB42-91DC-66CF7426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5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Verdana" pitchFamily="32" charset="0"/>
              </a:rPr>
              <a:t>The University of Michigan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17" r:id="rId2"/>
    <p:sldLayoutId id="2147484318" r:id="rId3"/>
    <p:sldLayoutId id="2147484319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2651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40372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418378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FFFF"/>
              </a:solidFill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alibri" pitchFamily="34" charset="0"/>
              <a:ea typeface="ＭＳ Ｐゴシック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solidFill>
                  <a:srgbClr val="000000"/>
                </a:solidFill>
                <a:latin typeface="Verdana" charset="0"/>
                <a:ea typeface="ＭＳ Ｐゴシック" charset="0"/>
              </a:rPr>
              <a:t>The University of Michigan</a:t>
            </a: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457200" y="62484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</p:txBody>
      </p:sp>
      <p:sp>
        <p:nvSpPr>
          <p:cNvPr id="46593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40DCA7A-E0AF-814F-BE61-D070E6BA30A7}" type="slidenum">
              <a:rPr lang="en-US" smtClean="0">
                <a:ea typeface="ＭＳ Ｐゴシック" charset="0"/>
              </a:rPr>
              <a:pPr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9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33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q"/>
        <a:defRPr sz="2400">
          <a:solidFill>
            <a:schemeClr val="tx1"/>
          </a:solidFill>
          <a:latin typeface="Calibri" pitchFamily="34" charset="0"/>
          <a:ea typeface="ＭＳ Ｐゴシック" charset="0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ea typeface="Arial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charset="0"/>
        <a:buChar char="-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n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Calibri" pitchFamily="34" charset="0"/>
          <a:ea typeface="Arial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6754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7329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04887"/>
            <a:ext cx="8001000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838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34150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341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581400" y="653415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Verdana" pitchFamily="34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39103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94682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687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EECS 370:  Introduction to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Verdana" charset="0"/>
                <a:ea typeface="ＭＳ Ｐゴシック" charset="0"/>
                <a:cs typeface="Arial"/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D334C602-8798-44AC-A4EA-02CB4C413886}" type="slidenum">
              <a:rPr lang="en-US">
                <a:solidFill>
                  <a:srgbClr val="000000"/>
                </a:solidFill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Verdana" pitchFamily="32" charset="0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32163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q"/>
        <a:defRPr sz="2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Calibri" pitchFamily="34" charset="0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2" charset="0"/>
        <a:buChar char="-"/>
        <a:defRPr>
          <a:solidFill>
            <a:schemeClr val="tx1"/>
          </a:solidFill>
          <a:latin typeface="Calibri" pitchFamily="34" charset="0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n"/>
        <a:defRPr>
          <a:solidFill>
            <a:schemeClr val="tx1"/>
          </a:solidFill>
          <a:latin typeface="Calibri" pitchFamily="34" charset="0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5225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  <a:cs typeface="Calibri"/>
              </a:defRPr>
            </a:lvl1pPr>
          </a:lstStyle>
          <a:p>
            <a:pPr>
              <a:defRPr/>
            </a:pPr>
            <a:fld id="{1F8C2FA2-66E0-4CF7-9D1F-2964DBB3DC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895600" y="6248400"/>
            <a:ext cx="3429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  <a:latin typeface="Calibri"/>
                <a:cs typeface="Calibri"/>
              </a:rPr>
              <a:t>The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15476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21. Cache Organization: </a:t>
            </a:r>
            <a:br>
              <a:rPr lang="en-US" sz="4000" dirty="0"/>
            </a:br>
            <a:r>
              <a:rPr lang="en-US" altLang="en-US" sz="4000" dirty="0" err="1"/>
              <a:t>Wrapup</a:t>
            </a:r>
            <a:r>
              <a:rPr lang="en-US" altLang="en-US" sz="4000" dirty="0"/>
              <a:t> &amp; Practice Problems</a:t>
            </a:r>
            <a:endParaRPr lang="en-US" sz="4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80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Parameters vs.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5" y="762000"/>
            <a:ext cx="8001000" cy="4743451"/>
          </a:xfrm>
        </p:spPr>
        <p:txBody>
          <a:bodyPr/>
          <a:lstStyle/>
          <a:p>
            <a:r>
              <a:rPr lang="en-US" dirty="0"/>
              <a:t>Cache Size</a:t>
            </a:r>
          </a:p>
          <a:p>
            <a:endParaRPr lang="en-US" dirty="0"/>
          </a:p>
          <a:p>
            <a:r>
              <a:rPr lang="en-US" dirty="0"/>
              <a:t>Block Size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Replacement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5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C’s 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Total </a:t>
            </a:r>
            <a:r>
              <a:rPr lang="en-US" dirty="0"/>
              <a:t>size is 64 bytes, block size is 16 bytes, and 2-way </a:t>
            </a:r>
            <a:r>
              <a:rPr lang="en-US" dirty="0" smtClean="0"/>
              <a:t>associative: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8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0650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317768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824812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18048"/>
              </p:ext>
            </p:extLst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0"/>
            <a:ext cx="8569325" cy="83820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175067"/>
          <a:ext cx="7467598" cy="5022215"/>
        </p:xfrm>
        <a:graphic>
          <a:graphicData uri="http://schemas.openxmlformats.org/drawingml/2006/table">
            <a:tbl>
              <a:tblPr firstRow="1" firstCol="1" bandRow="1"/>
              <a:tblGrid>
                <a:gridCol w="1353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37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524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Conflict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98613" y="2725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04887"/>
            <a:ext cx="8610600" cy="5414964"/>
          </a:xfrm>
        </p:spPr>
        <p:txBody>
          <a:bodyPr anchor="t"/>
          <a:lstStyle/>
          <a:p>
            <a:r>
              <a:rPr lang="en-US" dirty="0"/>
              <a:t>Cache size in the total data (not including tag) capacity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200" dirty="0">
                <a:ea typeface="ＭＳ Ｐゴシック" charset="0"/>
              </a:rPr>
              <a:t>bigger can exploit temporal locality better</a:t>
            </a:r>
          </a:p>
          <a:p>
            <a:pPr lvl="1"/>
            <a:r>
              <a:rPr lang="en-US" sz="2200" dirty="0">
                <a:ea typeface="ＭＳ Ｐゴシック" charset="0"/>
              </a:rPr>
              <a:t> not ALWAYS better</a:t>
            </a:r>
          </a:p>
          <a:p>
            <a:r>
              <a:rPr lang="en-US" dirty="0"/>
              <a:t>Too large a cache adversely affects hit &amp; miss latency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200" dirty="0">
                <a:ea typeface="ＭＳ Ｐゴシック" charset="0"/>
              </a:rPr>
              <a:t>smaller is faster =&gt; bigger is slower</a:t>
            </a:r>
          </a:p>
          <a:p>
            <a:pPr lvl="1"/>
            <a:r>
              <a:rPr lang="en-US" sz="2200" dirty="0">
                <a:ea typeface="ＭＳ Ｐゴシック" charset="0"/>
              </a:rPr>
              <a:t> access time may degrade critical path</a:t>
            </a:r>
          </a:p>
          <a:p>
            <a:r>
              <a:rPr lang="en-US" dirty="0"/>
              <a:t>Too small a cache</a:t>
            </a:r>
          </a:p>
          <a:p>
            <a:pPr lvl="1"/>
            <a:r>
              <a:rPr lang="en-US" sz="2200" dirty="0">
                <a:ea typeface="ＭＳ Ｐゴシック" charset="0"/>
              </a:rPr>
              <a:t>doesn’</a:t>
            </a:r>
            <a:r>
              <a:rPr lang="en-US" altLang="ja-JP" sz="2200" dirty="0">
                <a:ea typeface="ＭＳ Ｐゴシック" charset="0"/>
              </a:rPr>
              <a:t>t exploit temporal locality well</a:t>
            </a:r>
          </a:p>
          <a:p>
            <a:pPr lvl="1"/>
            <a:r>
              <a:rPr lang="en-US" sz="2200" dirty="0">
                <a:ea typeface="ＭＳ Ｐゴシック" charset="0"/>
              </a:rPr>
              <a:t>useful data replaced often</a:t>
            </a:r>
          </a:p>
          <a:p>
            <a:r>
              <a:rPr lang="en-US" dirty="0">
                <a:solidFill>
                  <a:srgbClr val="0000FF"/>
                </a:solidFill>
              </a:rPr>
              <a:t>Working set</a:t>
            </a:r>
            <a:r>
              <a:rPr lang="en-US" dirty="0"/>
              <a:t>: </a:t>
            </a:r>
            <a:r>
              <a:rPr lang="en-US" sz="2600" dirty="0"/>
              <a:t>the whole set of data                                                    executing application references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ea typeface="ＭＳ Ｐゴシック" charset="0"/>
              </a:rPr>
              <a:t>Within a time interval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6072843" y="3505200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45856" y="32766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09495" y="5715000"/>
            <a:ext cx="14335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cache size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292043" y="3124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15843" y="571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30873" y="4364038"/>
            <a:ext cx="12893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6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working set</a:t>
            </a:r>
            <a:r>
              <a:rPr lang="ja-JP" altLang="en-US" sz="16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endParaRPr lang="en-US" altLang="ja-JP" sz="1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size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368243" y="4711700"/>
            <a:ext cx="990600" cy="1003300"/>
          </a:xfrm>
          <a:custGeom>
            <a:avLst/>
            <a:gdLst>
              <a:gd name="T0" fmla="*/ 2147483647 w 624"/>
              <a:gd name="T1" fmla="*/ 2147483647 h 632"/>
              <a:gd name="T2" fmla="*/ 2147483647 w 624"/>
              <a:gd name="T3" fmla="*/ 2147483647 h 632"/>
              <a:gd name="T4" fmla="*/ 2147483647 w 624"/>
              <a:gd name="T5" fmla="*/ 2147483647 h 632"/>
              <a:gd name="T6" fmla="*/ 0 w 624"/>
              <a:gd name="T7" fmla="*/ 2147483647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6072843" y="3505200"/>
            <a:ext cx="2895600" cy="2286000"/>
          </a:xfrm>
          <a:custGeom>
            <a:avLst/>
            <a:gdLst>
              <a:gd name="T0" fmla="*/ 0 w 1824"/>
              <a:gd name="T1" fmla="*/ 2147483647 h 1440"/>
              <a:gd name="T2" fmla="*/ 2147483647 w 1824"/>
              <a:gd name="T3" fmla="*/ 2147483647 h 1440"/>
              <a:gd name="T4" fmla="*/ 2147483647 w 1824"/>
              <a:gd name="T5" fmla="*/ 2147483647 h 1440"/>
              <a:gd name="T6" fmla="*/ 2147483647 w 1824"/>
              <a:gd name="T7" fmla="*/ 2147483647 h 1440"/>
              <a:gd name="T8" fmla="*/ 2147483647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 (also called Line size)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577262" cy="5414964"/>
          </a:xfrm>
        </p:spPr>
        <p:txBody>
          <a:bodyPr anchor="t"/>
          <a:lstStyle/>
          <a:p>
            <a:r>
              <a:rPr lang="en-US" dirty="0"/>
              <a:t>Block size is the data that is associated with an address tag </a:t>
            </a:r>
          </a:p>
          <a:p>
            <a:pPr lvl="1"/>
            <a:r>
              <a:rPr lang="en-US" dirty="0">
                <a:ea typeface="ＭＳ Ｐゴシック" charset="0"/>
              </a:rPr>
              <a:t>Sub-blocking: A block divided into multiple pieces (each with V bit)</a:t>
            </a:r>
          </a:p>
          <a:p>
            <a:pPr lvl="2"/>
            <a:r>
              <a:rPr lang="en-US" dirty="0">
                <a:ea typeface="ＭＳ Ｐゴシック" charset="0"/>
              </a:rPr>
              <a:t>Can improve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write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performance</a:t>
            </a:r>
            <a:endParaRPr lang="en-US" dirty="0"/>
          </a:p>
          <a:p>
            <a:r>
              <a:rPr lang="en-US" dirty="0"/>
              <a:t>Too small blocks</a:t>
            </a:r>
          </a:p>
          <a:p>
            <a:pPr lvl="1"/>
            <a:r>
              <a:rPr lang="en-US" dirty="0">
                <a:ea typeface="ＭＳ Ｐゴシック" charset="0"/>
              </a:rPr>
              <a:t>don’t exploit spatial locality well</a:t>
            </a:r>
          </a:p>
          <a:p>
            <a:pPr lvl="1"/>
            <a:r>
              <a:rPr lang="en-US" dirty="0">
                <a:ea typeface="ＭＳ Ｐゴシック" charset="0"/>
              </a:rPr>
              <a:t>have larger tag overhead</a:t>
            </a:r>
            <a:endParaRPr lang="en-US" dirty="0"/>
          </a:p>
          <a:p>
            <a:r>
              <a:rPr lang="en-US" dirty="0"/>
              <a:t>Too large blocks</a:t>
            </a:r>
          </a:p>
          <a:p>
            <a:pPr lvl="1"/>
            <a:r>
              <a:rPr lang="en-US" dirty="0">
                <a:ea typeface="ＭＳ Ｐゴシック" charset="0"/>
              </a:rPr>
              <a:t>too few total # of blocks</a:t>
            </a:r>
          </a:p>
          <a:p>
            <a:pPr lvl="2"/>
            <a:r>
              <a:rPr lang="en-US" dirty="0">
                <a:ea typeface="ＭＳ Ｐゴシック" charset="0"/>
              </a:rPr>
              <a:t>likely-useless data transferred</a:t>
            </a:r>
          </a:p>
          <a:p>
            <a:pPr lvl="2"/>
            <a:r>
              <a:rPr lang="en-US" dirty="0">
                <a:ea typeface="ＭＳ Ｐゴシック" charset="0"/>
              </a:rPr>
              <a:t>Extra bandwidth/energy consumed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5964238" y="3228975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81800" y="5514975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size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4238" y="3244850"/>
            <a:ext cx="2863850" cy="2270125"/>
          </a:xfrm>
          <a:custGeom>
            <a:avLst/>
            <a:gdLst>
              <a:gd name="T0" fmla="*/ 0 w 1804"/>
              <a:gd name="T1" fmla="*/ 2147483647 h 1430"/>
              <a:gd name="T2" fmla="*/ 2147483647 w 1804"/>
              <a:gd name="T3" fmla="*/ 2147483647 h 1430"/>
              <a:gd name="T4" fmla="*/ 2147483647 w 1804"/>
              <a:gd name="T5" fmla="*/ 2147483647 h 1430"/>
              <a:gd name="T6" fmla="*/ 2147483647 w 1804"/>
              <a:gd name="T7" fmla="*/ 2147483647 h 1430"/>
              <a:gd name="T8" fmla="*/ 2147483647 w 1804"/>
              <a:gd name="T9" fmla="*/ 2147483647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41987" y="28194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30844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577262" cy="5414964"/>
          </a:xfrm>
        </p:spPr>
        <p:txBody>
          <a:bodyPr/>
          <a:lstStyle/>
          <a:p>
            <a:r>
              <a:rPr lang="en-US" dirty="0"/>
              <a:t>How many blocks can map to the same index (or set)?</a:t>
            </a:r>
          </a:p>
          <a:p>
            <a:r>
              <a:rPr lang="en-US" dirty="0"/>
              <a:t>Larger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miss rate, less variation among programs</a:t>
            </a:r>
          </a:p>
          <a:p>
            <a:pPr lvl="1"/>
            <a:r>
              <a:rPr lang="en-US" dirty="0">
                <a:ea typeface="ＭＳ Ｐゴシック" charset="0"/>
              </a:rPr>
              <a:t>diminishing returns</a:t>
            </a:r>
          </a:p>
          <a:p>
            <a:endParaRPr lang="en-US" dirty="0"/>
          </a:p>
          <a:p>
            <a:r>
              <a:rPr lang="en-US" dirty="0"/>
              <a:t>Smaller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faster hit time</a:t>
            </a:r>
          </a:p>
          <a:p>
            <a:pPr lvl="2"/>
            <a:r>
              <a:rPr lang="en-US" dirty="0">
                <a:ea typeface="ＭＳ Ｐゴシック" charset="0"/>
              </a:rPr>
              <a:t>Especially important for L1 caches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/>
              <a:t>Power of 2 associativity?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715000" y="3414713"/>
            <a:ext cx="3048000" cy="22860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93852" y="5638800"/>
            <a:ext cx="1704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associativity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000750" y="3414713"/>
            <a:ext cx="2609850" cy="852487"/>
          </a:xfrm>
          <a:custGeom>
            <a:avLst/>
            <a:gdLst>
              <a:gd name="T0" fmla="*/ 0 w 1644"/>
              <a:gd name="T1" fmla="*/ 2147483647 h 537"/>
              <a:gd name="T2" fmla="*/ 2147483647 w 1644"/>
              <a:gd name="T3" fmla="*/ 2147483647 h 537"/>
              <a:gd name="T4" fmla="*/ 2147483647 w 1644"/>
              <a:gd name="T5" fmla="*/ 2147483647 h 537"/>
              <a:gd name="T6" fmla="*/ 2147483647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32387" y="29718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21225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just here to remind Jon to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AEAE9A-54CE-45A1-B89B-8FDB45C4EC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Fully-associative caches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19575" y="2262188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52975" y="22621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52975" y="25669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67100" y="1846263"/>
            <a:ext cx="22082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        tag   data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219575" y="2871788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752975" y="28717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52975" y="31765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752600" y="5199063"/>
            <a:ext cx="29718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724400" y="5199063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block offset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28713" y="4630738"/>
            <a:ext cx="1290779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Address: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19575" y="3481388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52975" y="34813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752975" y="37861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9575" y="4090988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52975" y="40909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52975" y="4395788"/>
            <a:ext cx="1066800" cy="304800"/>
          </a:xfrm>
          <a:prstGeom prst="rect">
            <a:avLst/>
          </a:prstGeom>
          <a:solidFill>
            <a:srgbClr val="FF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5410200" y="4589463"/>
            <a:ext cx="901700" cy="609600"/>
          </a:xfrm>
          <a:custGeom>
            <a:avLst/>
            <a:gdLst>
              <a:gd name="T0" fmla="*/ 0 w 568"/>
              <a:gd name="T1" fmla="*/ 0 h 384"/>
              <a:gd name="T2" fmla="*/ 568 w 568"/>
              <a:gd name="T3" fmla="*/ 384 h 384"/>
            </a:gdLst>
            <a:ahLst/>
            <a:cxnLst>
              <a:cxn ang="0">
                <a:pos x="0" y="384"/>
              </a:cxn>
              <a:cxn ang="0">
                <a:pos x="528" y="96"/>
              </a:cxn>
              <a:cxn ang="0">
                <a:pos x="240" y="0"/>
              </a:cxn>
            </a:cxnLst>
            <a:rect l="T0" t="T1" r="T2" b="T3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030788" y="5614988"/>
            <a:ext cx="76676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 bit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2747963" y="5614988"/>
            <a:ext cx="88423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3 bits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0998" y="2046982"/>
            <a:ext cx="2713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A block can go</a:t>
            </a:r>
          </a:p>
          <a:p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to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any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 location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539038" y="1600200"/>
            <a:ext cx="1066800" cy="304800"/>
          </a:xfrm>
          <a:prstGeom prst="rect">
            <a:avLst/>
          </a:prstGeom>
          <a:solidFill>
            <a:srgbClr val="00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110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539038" y="2209800"/>
            <a:ext cx="1066800" cy="304800"/>
          </a:xfrm>
          <a:prstGeom prst="rect">
            <a:avLst/>
          </a:prstGeom>
          <a:solidFill>
            <a:srgbClr val="00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130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539038" y="2819400"/>
            <a:ext cx="1066800" cy="304800"/>
          </a:xfrm>
          <a:prstGeom prst="rect">
            <a:avLst/>
          </a:prstGeom>
          <a:solidFill>
            <a:srgbClr val="66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539038" y="3124200"/>
            <a:ext cx="1066800" cy="304800"/>
          </a:xfrm>
          <a:prstGeom prst="rect">
            <a:avLst/>
          </a:prstGeom>
          <a:solidFill>
            <a:srgbClr val="00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160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7539038" y="3733800"/>
            <a:ext cx="1066800" cy="304800"/>
          </a:xfrm>
          <a:prstGeom prst="rect">
            <a:avLst/>
          </a:prstGeom>
          <a:solidFill>
            <a:srgbClr val="00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180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539038" y="4343400"/>
            <a:ext cx="1066800" cy="304800"/>
          </a:xfrm>
          <a:prstGeom prst="rect">
            <a:avLst/>
          </a:prstGeom>
          <a:solidFill>
            <a:srgbClr val="CC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539038" y="4953000"/>
            <a:ext cx="1066800" cy="304800"/>
          </a:xfrm>
          <a:prstGeom prst="rect">
            <a:avLst/>
          </a:prstGeom>
          <a:solidFill>
            <a:srgbClr val="FF33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220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539038" y="55626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240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153156" y="1219200"/>
            <a:ext cx="441444" cy="50189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0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2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3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4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5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6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7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8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9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10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11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12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13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14</a:t>
            </a:r>
          </a:p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</a:rPr>
              <a:t>15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386638" y="762000"/>
            <a:ext cx="12985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7539038" y="1295400"/>
            <a:ext cx="1066800" cy="304800"/>
          </a:xfrm>
          <a:prstGeom prst="rect">
            <a:avLst/>
          </a:prstGeom>
          <a:solidFill>
            <a:srgbClr val="00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539038" y="1905000"/>
            <a:ext cx="1066800" cy="304800"/>
          </a:xfrm>
          <a:prstGeom prst="rect">
            <a:avLst/>
          </a:prstGeom>
          <a:solidFill>
            <a:srgbClr val="00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7539038" y="2514600"/>
            <a:ext cx="1066800" cy="304800"/>
          </a:xfrm>
          <a:prstGeom prst="rect">
            <a:avLst/>
          </a:prstGeom>
          <a:solidFill>
            <a:srgbClr val="66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140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7539038" y="3429000"/>
            <a:ext cx="1066800" cy="304800"/>
          </a:xfrm>
          <a:prstGeom prst="rect">
            <a:avLst/>
          </a:prstGeom>
          <a:solidFill>
            <a:srgbClr val="00FF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170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539038" y="4038600"/>
            <a:ext cx="1066800" cy="304800"/>
          </a:xfrm>
          <a:prstGeom prst="rect">
            <a:avLst/>
          </a:prstGeom>
          <a:solidFill>
            <a:srgbClr val="00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190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7539038" y="4648200"/>
            <a:ext cx="1066800" cy="304800"/>
          </a:xfrm>
          <a:prstGeom prst="rect">
            <a:avLst/>
          </a:prstGeom>
          <a:solidFill>
            <a:srgbClr val="CC99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7539038" y="5257800"/>
            <a:ext cx="1066800" cy="304800"/>
          </a:xfrm>
          <a:prstGeom prst="rect">
            <a:avLst/>
          </a:prstGeom>
          <a:solidFill>
            <a:srgbClr val="FF33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230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7539038" y="58674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250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5867400" y="1600200"/>
            <a:ext cx="1447800" cy="99060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5867400" y="1676400"/>
            <a:ext cx="1447800" cy="144780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5867400" y="1752600"/>
            <a:ext cx="1447800" cy="205740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H="1">
            <a:off x="5791200" y="1752600"/>
            <a:ext cx="1524000" cy="2743200"/>
          </a:xfrm>
          <a:prstGeom prst="line">
            <a:avLst/>
          </a:prstGeom>
          <a:noFill/>
          <a:ln w="38100" cmpd="sng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Direct-mapped caches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0400" y="16129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22225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400" y="28321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10400" y="3136900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37465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10400" y="43561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10400" y="49657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10400" y="5575300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24519" y="1231900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19575" y="22574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752975" y="22574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52975" y="25622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67100" y="18415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        tag   data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9575" y="28670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52975" y="28670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52975" y="31718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0400" y="13081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010400" y="19177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010400" y="25273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010400" y="3441700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010400" y="4051300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10400" y="4660900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010400" y="5270500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010400" y="5880100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752600" y="5194300"/>
            <a:ext cx="15240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76600" y="5194300"/>
            <a:ext cx="1447800" cy="381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line index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724400" y="5194300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28713" y="4625975"/>
            <a:ext cx="12907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Address: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219575" y="34766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752975" y="3476625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752975" y="3781425"/>
            <a:ext cx="1066800" cy="304800"/>
          </a:xfrm>
          <a:prstGeom prst="rect">
            <a:avLst/>
          </a:prstGeom>
          <a:solidFill>
            <a:srgbClr val="FF66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9575" y="40862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52975" y="4086225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752975" y="4391025"/>
            <a:ext cx="1066800" cy="304800"/>
          </a:xfrm>
          <a:prstGeom prst="rect">
            <a:avLst/>
          </a:prstGeom>
          <a:solidFill>
            <a:srgbClr val="0033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643313" y="2160588"/>
            <a:ext cx="309562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3810000" y="43545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5410200" y="4584700"/>
            <a:ext cx="901700" cy="609600"/>
          </a:xfrm>
          <a:custGeom>
            <a:avLst/>
            <a:gdLst>
              <a:gd name="T0" fmla="*/ 0 w 568"/>
              <a:gd name="T1" fmla="*/ 384 h 384"/>
              <a:gd name="T2" fmla="*/ 528 w 568"/>
              <a:gd name="T3" fmla="*/ 96 h 384"/>
              <a:gd name="T4" fmla="*/ 240 w 568"/>
              <a:gd name="T5" fmla="*/ 0 h 384"/>
              <a:gd name="T6" fmla="*/ 0 w 568"/>
              <a:gd name="T7" fmla="*/ 0 h 384"/>
              <a:gd name="T8" fmla="*/ 568 w 56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030788" y="55038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582988" y="5503863"/>
            <a:ext cx="884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2 bits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135188" y="55038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3735388" y="1308100"/>
            <a:ext cx="2208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Cache</a:t>
            </a: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6402388" y="838200"/>
            <a:ext cx="2208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0998" y="2046982"/>
            <a:ext cx="2752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A block can go</a:t>
            </a:r>
          </a:p>
          <a:p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to </a:t>
            </a:r>
            <a:r>
              <a:rPr lang="en-US" sz="3200" b="1" dirty="0">
                <a:solidFill>
                  <a:srgbClr val="FF0000"/>
                </a:solidFill>
                <a:latin typeface="Calibri" pitchFamily="34" charset="0"/>
              </a:rPr>
              <a:t>one </a:t>
            </a:r>
            <a:r>
              <a:rPr lang="en-US" sz="3200" b="1" dirty="0">
                <a:solidFill>
                  <a:srgbClr val="000000"/>
                </a:solidFill>
                <a:latin typeface="Calibri" pitchFamily="34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452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Set-associative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0400" y="15446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21542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400" y="2763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10400" y="3068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3678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10400" y="4287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10400" y="48974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10400" y="55070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24519" y="1163638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19575" y="25495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752975" y="2549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52975" y="28543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67100" y="21336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        tag   data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9575" y="3159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52975" y="3159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52975" y="3463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0400" y="1239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010400" y="1849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010400" y="2459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010400" y="3373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010400" y="3983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10400" y="4592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010400" y="5202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010400" y="5811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752600" y="5486400"/>
            <a:ext cx="15240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76600" y="5486400"/>
            <a:ext cx="1447800" cy="381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724400" y="5486400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28713" y="4918075"/>
            <a:ext cx="12907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Address: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219575" y="3768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752975" y="3768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752975" y="40735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9575" y="4378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52975" y="4378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752975" y="4683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352800" y="2438400"/>
            <a:ext cx="780129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Set 0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Set 1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3810000" y="46466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5410200" y="4876800"/>
            <a:ext cx="901700" cy="609600"/>
          </a:xfrm>
          <a:custGeom>
            <a:avLst/>
            <a:gdLst>
              <a:gd name="T0" fmla="*/ 0 w 568"/>
              <a:gd name="T1" fmla="*/ 384 h 384"/>
              <a:gd name="T2" fmla="*/ 528 w 568"/>
              <a:gd name="T3" fmla="*/ 96 h 384"/>
              <a:gd name="T4" fmla="*/ 240 w 568"/>
              <a:gd name="T5" fmla="*/ 0 h 384"/>
              <a:gd name="T6" fmla="*/ 0 w 568"/>
              <a:gd name="T7" fmla="*/ 0 h 384"/>
              <a:gd name="T8" fmla="*/ 568 w 56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0307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582988" y="5795963"/>
            <a:ext cx="884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bits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1351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2 bit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791200" y="2590800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Way0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791200" y="3255309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Way1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6858000" y="758825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3607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427287" cy="166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7499"/>
            <a:ext cx="3106737" cy="2297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30" y="3359400"/>
            <a:ext cx="3597275" cy="284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295400" y="315934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Fully associative</a:t>
            </a:r>
            <a:endParaRPr lang="en-US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111875" y="3159345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Direct mapped</a:t>
            </a:r>
            <a:endParaRPr lang="en-US" sz="2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657600" y="6096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associative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2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1: CPI with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424862" cy="5414964"/>
          </a:xfrm>
        </p:spPr>
        <p:txBody>
          <a:bodyPr anchor="t"/>
          <a:lstStyle/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application run on the LC2k with full data forwarding and all branches predicted not-taken has the following instruction frequencies:</a:t>
            </a:r>
          </a:p>
          <a:p>
            <a:pPr marL="0" indent="0" algn="ctr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45% R-type   20% Branches	 15% Loads   20% Stores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, 40% of branches are taken and 50% of LWs are followed by an immediate use.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I-cache has a miss rate of 3% and the D-cache has a miss rate of 6% (no overlapping of misses). On a miss, the main memory is accessed and has a latency of 100 ns. The clock frequency  is 500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MHz.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What is the CPI of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on the LC2k?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424862" cy="5414964"/>
          </a:xfrm>
        </p:spPr>
        <p:txBody>
          <a:bodyPr anchor="t"/>
          <a:lstStyle/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application run on the LC2k with full data forwarding and all branches predicted not-taken has the following instruction frequencies:</a:t>
            </a:r>
          </a:p>
          <a:p>
            <a:pPr marL="0" indent="0" algn="ctr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45% R-type   20% Branches	 15% Loads   20% Stores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, 40% of branches are taken and 50% of LWs are followed by an immediate use.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I-cache has a miss rate of 3% and the D-cache has a miss rate of 6% (no overlapping of misses). On a miss, the main memory is accessed and has a latency of 100 ns. The clock frequency  is 500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MHz.</a:t>
            </a: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What is the CPI of </a:t>
            </a:r>
            <a:r>
              <a:rPr lang="en-US" sz="20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grinder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on the LC2k?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Stalls per cache miss = 100 ns / 2ns = 50 cycles (500 </a:t>
            </a:r>
            <a:r>
              <a:rPr lang="en-US" sz="2000" dirty="0" err="1">
                <a:solidFill>
                  <a:srgbClr val="0000FF"/>
                </a:solidFill>
                <a:latin typeface="Calibri" pitchFamily="34" charset="0"/>
              </a:rPr>
              <a:t>Mhz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 ➜ 2ns cycle time)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latin typeface="Calibri" pitchFamily="34" charset="0"/>
              </a:rPr>
              <a:t>CPI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 = 1 + data hazard stalls +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control hazard stalls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000" dirty="0" err="1">
                <a:solidFill>
                  <a:srgbClr val="00B050"/>
                </a:solidFill>
                <a:latin typeface="Calibri" pitchFamily="34" charset="0"/>
              </a:rPr>
              <a:t>icache</a:t>
            </a:r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 stalls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000" dirty="0" err="1">
                <a:solidFill>
                  <a:srgbClr val="002060"/>
                </a:solidFill>
                <a:latin typeface="Calibri" pitchFamily="34" charset="0"/>
              </a:rPr>
              <a:t>dcache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</a:rPr>
              <a:t> stalls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CPI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= 1 + 0.15*0.50*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1          +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0.20*0.40*3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               + </a:t>
            </a:r>
            <a:r>
              <a:rPr lang="en-US" sz="2000" dirty="0">
                <a:solidFill>
                  <a:srgbClr val="00B050"/>
                </a:solidFill>
                <a:latin typeface="Calibri" pitchFamily="34" charset="0"/>
              </a:rPr>
              <a:t>1*0.03*50	  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</a:rPr>
              <a:t>0.35*0.06*50</a:t>
            </a:r>
          </a:p>
          <a:p>
            <a:pPr marL="0" indent="0">
              <a:buClr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Say you have the following:</a:t>
            </a:r>
          </a:p>
          <a:p>
            <a:pPr lvl="1"/>
            <a:r>
              <a:rPr lang="en-US" dirty="0"/>
              <a:t>A program that generates 2 Billion loads and 1 Billion stores, each 4 bytes in size.</a:t>
            </a:r>
          </a:p>
          <a:p>
            <a:pPr lvl="1"/>
            <a:r>
              <a:rPr lang="en-US" dirty="0"/>
              <a:t>A cache with a 32-byte block which gets a 95% hit rate on that program.</a:t>
            </a:r>
          </a:p>
          <a:p>
            <a:pPr lvl="1"/>
            <a:endParaRPr lang="en-US" dirty="0"/>
          </a:p>
          <a:p>
            <a:r>
              <a:rPr lang="en-US" dirty="0"/>
              <a:t>How many bytes of memory would be read and written if:</a:t>
            </a:r>
          </a:p>
          <a:p>
            <a:pPr lvl="1"/>
            <a:r>
              <a:rPr lang="en-US" dirty="0"/>
              <a:t>We had a write-though cache with a no-write allocate policy?</a:t>
            </a:r>
          </a:p>
          <a:p>
            <a:pPr lvl="1"/>
            <a:r>
              <a:rPr lang="en-US" dirty="0"/>
              <a:t>We had a write-back cache with a write-allocate policy?  (Assume 25% of all misses result in a dirty eviction)</a:t>
            </a:r>
          </a:p>
          <a:p>
            <a:pPr lvl="1"/>
            <a:r>
              <a:rPr lang="en-US" dirty="0"/>
              <a:t>We had no cache?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Solution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Let’s start with the no-cache case.</a:t>
            </a:r>
          </a:p>
          <a:p>
            <a:pPr lvl="1"/>
            <a:r>
              <a:rPr lang="en-US" dirty="0"/>
              <a:t>All stores go to memory and are 4 bytes each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Writes:  1 billion stores* 4 bytes 	= 4 billion bytes</a:t>
            </a:r>
          </a:p>
          <a:p>
            <a:pPr lvl="1"/>
            <a:r>
              <a:rPr lang="en-US" dirty="0"/>
              <a:t>All loads go to memory and are 4 bytes each.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Reads:   2 billion loads* 4 bytes 	= 8 billion bytes</a:t>
            </a:r>
          </a:p>
          <a:p>
            <a:pPr lvl="1"/>
            <a:endParaRPr lang="en-US" dirty="0"/>
          </a:p>
          <a:p>
            <a:r>
              <a:rPr lang="en-US" dirty="0"/>
              <a:t>Write-though, no allocate.</a:t>
            </a:r>
          </a:p>
          <a:p>
            <a:pPr lvl="1"/>
            <a:r>
              <a:rPr lang="en-US" dirty="0"/>
              <a:t>All stores still go to memory and are still 4 bytes each.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</a:rPr>
              <a:t>Writes:  1 billion stores* 4 bytes 	= 4 billion bytes</a:t>
            </a:r>
          </a:p>
          <a:p>
            <a:pPr lvl="1"/>
            <a:r>
              <a:rPr lang="en-US" dirty="0"/>
              <a:t>Only loads that miss in the cache go to memory.  But they read the full cache block.</a:t>
            </a:r>
          </a:p>
          <a:p>
            <a:pPr lvl="2"/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Reads:   2 billion loads* 0.05* 32 bytes	= 3.2 billion bytes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2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 dirty="0"/>
              <a:t>Practice Problem 2: Solution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Write-back, write-allocate (data reads)</a:t>
            </a:r>
          </a:p>
          <a:p>
            <a:pPr lvl="1"/>
            <a:r>
              <a:rPr lang="en-US" i="1" dirty="0"/>
              <a:t>Store</a:t>
            </a:r>
            <a:r>
              <a:rPr lang="en-US" dirty="0"/>
              <a:t> 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1 billion stores* 0.05* 32 bytes	= 1.6 billion bytes</a:t>
            </a:r>
            <a:endParaRPr lang="en-US" dirty="0"/>
          </a:p>
          <a:p>
            <a:pPr lvl="1"/>
            <a:r>
              <a:rPr lang="en-US" i="1" dirty="0"/>
              <a:t>Load </a:t>
            </a:r>
            <a:r>
              <a:rPr lang="en-US" dirty="0"/>
              <a:t>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2 billion loads* 0.05* 32 bytes	= 3.2 billion bytes</a:t>
            </a:r>
          </a:p>
          <a:p>
            <a:pPr lvl="1"/>
            <a:r>
              <a:rPr lang="en-US" dirty="0"/>
              <a:t>So that is 4.8 billion bytes of data read.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Solution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When do we write to memory?</a:t>
            </a:r>
          </a:p>
          <a:p>
            <a:pPr lvl="1"/>
            <a:r>
              <a:rPr lang="en-US" dirty="0"/>
              <a:t>Only on dirty evictions.  Can be done by both loads and stores. </a:t>
            </a:r>
          </a:p>
          <a:p>
            <a:pPr lvl="2"/>
            <a:r>
              <a:rPr lang="en-US" sz="2000" dirty="0"/>
              <a:t>Recall we are assuming 25% of all evictions are of dirty data. </a:t>
            </a:r>
          </a:p>
          <a:p>
            <a:pPr marL="471487" lvl="1" indent="0">
              <a:buNone/>
            </a:pPr>
            <a:endParaRPr lang="en-US" dirty="0"/>
          </a:p>
          <a:p>
            <a:r>
              <a:rPr lang="en-US" dirty="0"/>
              <a:t>Write-back, write-allocate (data writes)</a:t>
            </a:r>
          </a:p>
          <a:p>
            <a:pPr lvl="1"/>
            <a:r>
              <a:rPr lang="en-US" i="1" dirty="0"/>
              <a:t>Store</a:t>
            </a:r>
            <a:r>
              <a:rPr lang="en-US" dirty="0"/>
              <a:t> misses result in dirty </a:t>
            </a:r>
            <a:r>
              <a:rPr lang="en-US"/>
              <a:t>eviction 1/4 </a:t>
            </a:r>
            <a:r>
              <a:rPr lang="en-US" dirty="0"/>
              <a:t>of the time.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1 billion stores* 0.05* 32 bytes*(.25) = 0.4 billion bytes</a:t>
            </a:r>
            <a:endParaRPr lang="en-US" dirty="0"/>
          </a:p>
          <a:p>
            <a:pPr lvl="1"/>
            <a:r>
              <a:rPr lang="en-US" i="1" dirty="0"/>
              <a:t>Load </a:t>
            </a:r>
            <a:r>
              <a:rPr lang="en-US" dirty="0"/>
              <a:t>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2 billion loads* 0.05* 32 bytes*(.25)  = 0.8 billion bytes</a:t>
            </a:r>
          </a:p>
          <a:p>
            <a:pPr lvl="2"/>
            <a:endParaRPr lang="en-US" dirty="0"/>
          </a:p>
          <a:p>
            <a:r>
              <a:rPr lang="en-US" dirty="0"/>
              <a:t>Note: could have just taken the read numbers and multiplied by 25%.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6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5685"/>
            <a:ext cx="7315200" cy="5224166"/>
          </a:xfrm>
        </p:spPr>
        <p:txBody>
          <a:bodyPr anchor="t"/>
          <a:lstStyle/>
          <a:p>
            <a:pPr marL="487363" indent="-468313">
              <a:spcBef>
                <a:spcPts val="600"/>
              </a:spcBef>
              <a:buClr>
                <a:srgbClr val="CC0000"/>
              </a:buClr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Discussion pods </a:t>
            </a:r>
            <a:r>
              <a:rPr lang="en-US" dirty="0" smtClean="0"/>
              <a:t>today</a:t>
            </a:r>
            <a:endParaRPr lang="en-US" dirty="0"/>
          </a:p>
          <a:p>
            <a:endParaRPr lang="en-US" dirty="0"/>
          </a:p>
          <a:p>
            <a:r>
              <a:rPr lang="en-US" dirty="0"/>
              <a:t>HW 5 is due </a:t>
            </a:r>
            <a:r>
              <a:rPr lang="en-US" dirty="0" smtClean="0"/>
              <a:t>next Tuesday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Project 4 release later today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0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3: CPI w/ Caches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200" dirty="0"/>
              <a:t>Given a 200 MHz processor with 8KB instruction and data caches and a with memory access latency of 20 cycles. Both caches are 2-way associative. A program running on this processor has a 95% </a:t>
            </a:r>
            <a:r>
              <a:rPr lang="en-US" sz="2200" dirty="0" err="1"/>
              <a:t>icache</a:t>
            </a:r>
            <a:r>
              <a:rPr lang="en-US" sz="2200" dirty="0"/>
              <a:t> hit rate and a 90% </a:t>
            </a:r>
            <a:r>
              <a:rPr lang="en-US" sz="2200" dirty="0" err="1"/>
              <a:t>dcache</a:t>
            </a:r>
            <a:r>
              <a:rPr lang="en-US" sz="2200" dirty="0"/>
              <a:t> hit rate. On average, 30% of the instructions are loads or stores. The CPI of this system, if caches were ideal would be 1. </a:t>
            </a:r>
          </a:p>
          <a:p>
            <a:r>
              <a:rPr lang="en-US" sz="2200" dirty="0"/>
              <a:t>Suppose you have 2 options for the next generation processor, which do you pick?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Option 1: </a:t>
            </a:r>
            <a:r>
              <a:rPr lang="en-US" sz="2000" dirty="0"/>
              <a:t>Double the clock frequency—assume this will increase your memory latency to 40 cycles. Also assume a base CPI of 1 can still be achieved after this change.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Option 2: </a:t>
            </a:r>
            <a:r>
              <a:rPr lang="en-US" sz="2000" dirty="0"/>
              <a:t>Double the size of your caches, this will increase the instruction cache hit rate to 98% and the data cache hit rate to 95%. Assume the hit latency is still 1 cycle.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838200"/>
          </a:xfrm>
        </p:spPr>
        <p:txBody>
          <a:bodyPr/>
          <a:lstStyle/>
          <a:p>
            <a:r>
              <a:rPr lang="en-US" dirty="0"/>
              <a:t>Practice Problem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(double clock </a:t>
            </a:r>
            <a:r>
              <a:rPr lang="en-US" dirty="0" err="1"/>
              <a:t>freq</a:t>
            </a:r>
            <a:r>
              <a:rPr lang="en-US" dirty="0"/>
              <a:t>, base cycle time is 5 ns, so new cycle time is 2.5 ns)</a:t>
            </a:r>
          </a:p>
          <a:p>
            <a:pPr marL="4381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CPI = </a:t>
            </a:r>
            <a:r>
              <a:rPr lang="en-US" dirty="0" err="1">
                <a:solidFill>
                  <a:srgbClr val="0000FF"/>
                </a:solidFill>
              </a:rPr>
              <a:t>baseCPI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IcacheStallCPI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rgbClr val="006600"/>
                </a:solidFill>
              </a:rPr>
              <a:t>DcacheStallCPI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CPI = 1.0  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      +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0.05*40</a:t>
            </a: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sz="1400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      + </a:t>
            </a:r>
            <a:r>
              <a:rPr lang="en-US" dirty="0">
                <a:solidFill>
                  <a:srgbClr val="006600"/>
                </a:solidFill>
              </a:rPr>
              <a:t>0.3*0.1*40  </a:t>
            </a:r>
            <a:r>
              <a:rPr lang="en-US" dirty="0">
                <a:solidFill>
                  <a:srgbClr val="0000FF"/>
                </a:solidFill>
              </a:rPr>
              <a:t>       = 4.2 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rgbClr val="0000FF"/>
                </a:solidFill>
              </a:rPr>
              <a:t>Execution time = 4.2 * </a:t>
            </a:r>
            <a:r>
              <a:rPr lang="en-US" sz="2400" u="sng" dirty="0" err="1">
                <a:solidFill>
                  <a:srgbClr val="0000FF"/>
                </a:solidFill>
              </a:rPr>
              <a:t>Ninstrs</a:t>
            </a:r>
            <a:r>
              <a:rPr lang="en-US" sz="2400" u="sng" dirty="0">
                <a:solidFill>
                  <a:srgbClr val="0000FF"/>
                </a:solidFill>
              </a:rPr>
              <a:t> * 2.5ns = 10.5ns * </a:t>
            </a:r>
            <a:r>
              <a:rPr lang="en-US" sz="2400" u="sng" dirty="0" err="1">
                <a:solidFill>
                  <a:srgbClr val="0000FF"/>
                </a:solidFill>
              </a:rPr>
              <a:t>Ninstrs</a:t>
            </a:r>
            <a:r>
              <a:rPr lang="en-US" sz="2400" u="sng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Option 2 (</a:t>
            </a:r>
            <a:r>
              <a:rPr lang="en-US" dirty="0" err="1"/>
              <a:t>icache</a:t>
            </a:r>
            <a:r>
              <a:rPr lang="en-US" dirty="0"/>
              <a:t>/</a:t>
            </a:r>
            <a:r>
              <a:rPr lang="en-US" dirty="0" err="1"/>
              <a:t>dcache</a:t>
            </a:r>
            <a:r>
              <a:rPr lang="en-US" dirty="0"/>
              <a:t> miss rates lowered to 2% and 5%) </a:t>
            </a:r>
          </a:p>
          <a:p>
            <a:pPr marL="4381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CPI = </a:t>
            </a:r>
            <a:r>
              <a:rPr lang="en-US" dirty="0" err="1">
                <a:solidFill>
                  <a:srgbClr val="0000FF"/>
                </a:solidFill>
              </a:rPr>
              <a:t>baseCPI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chemeClr val="accent6"/>
                </a:solidFill>
              </a:rPr>
              <a:t>IcacheStallCPI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rgbClr val="006600"/>
                </a:solidFill>
              </a:rPr>
              <a:t>DcacheStallCPI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CPI = 1.0     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   + </a:t>
            </a:r>
            <a:r>
              <a:rPr lang="en-US" dirty="0">
                <a:solidFill>
                  <a:schemeClr val="accent6"/>
                </a:solidFill>
              </a:rPr>
              <a:t>0.02*20 </a:t>
            </a:r>
            <a:r>
              <a:rPr lang="en-US" dirty="0">
                <a:solidFill>
                  <a:srgbClr val="0000FF"/>
                </a:solidFill>
              </a:rPr>
              <a:t>          + </a:t>
            </a:r>
            <a:r>
              <a:rPr lang="en-US" dirty="0">
                <a:solidFill>
                  <a:srgbClr val="006600"/>
                </a:solidFill>
              </a:rPr>
              <a:t>0.3*0.05*20 </a:t>
            </a:r>
            <a:r>
              <a:rPr lang="en-US" dirty="0">
                <a:solidFill>
                  <a:srgbClr val="0000FF"/>
                </a:solidFill>
              </a:rPr>
              <a:t>     = 1.7</a:t>
            </a:r>
          </a:p>
          <a:p>
            <a:pPr marL="0" indent="0">
              <a:buNone/>
            </a:pPr>
            <a:r>
              <a:rPr lang="en-US" sz="2400" u="sng" dirty="0">
                <a:solidFill>
                  <a:srgbClr val="0000FF"/>
                </a:solidFill>
              </a:rPr>
              <a:t>Execution time = 1.7 * </a:t>
            </a:r>
            <a:r>
              <a:rPr lang="en-US" sz="2400" u="sng" dirty="0" err="1">
                <a:solidFill>
                  <a:srgbClr val="0000FF"/>
                </a:solidFill>
              </a:rPr>
              <a:t>Ninstrs</a:t>
            </a:r>
            <a:r>
              <a:rPr lang="en-US" sz="2400" u="sng" dirty="0">
                <a:solidFill>
                  <a:srgbClr val="0000FF"/>
                </a:solidFill>
              </a:rPr>
              <a:t> * 5ns = 8.5ns * </a:t>
            </a:r>
            <a:r>
              <a:rPr lang="en-US" sz="2400" u="sng" dirty="0" err="1">
                <a:solidFill>
                  <a:srgbClr val="0000FF"/>
                </a:solidFill>
              </a:rPr>
              <a:t>Ninstrs</a:t>
            </a:r>
            <a:r>
              <a:rPr lang="en-US" sz="2400" u="sng" dirty="0">
                <a:solidFill>
                  <a:srgbClr val="0000FF"/>
                </a:solidFill>
              </a:rPr>
              <a:t> </a:t>
            </a:r>
            <a:br>
              <a:rPr lang="en-US" sz="2400" u="sng" dirty="0">
                <a:solidFill>
                  <a:srgbClr val="0000FF"/>
                </a:solidFill>
              </a:rPr>
            </a:br>
            <a:endParaRPr lang="en-US" sz="24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Therefore, Option 2 is the better choice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4: Guess that cache!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83313" y="4876800"/>
            <a:ext cx="2433464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Block size: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Associativity: ?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Number of sets: 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66738" y="1004887"/>
            <a:ext cx="8424862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ingdings" pitchFamily="2" charset="2"/>
              <a:buNone/>
            </a:pPr>
            <a:r>
              <a:rPr lang="en-US" sz="2400" kern="0" dirty="0">
                <a:solidFill>
                  <a:srgbClr val="000000"/>
                </a:solidFill>
              </a:rPr>
              <a:t>Here is the series of address references (in hex) to a cache of size 512 bytes. You are asked to </a:t>
            </a:r>
            <a:r>
              <a:rPr lang="en-US" sz="24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4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18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0x720 - Miss</a:t>
            </a:r>
          </a:p>
        </p:txBody>
      </p:sp>
    </p:spTree>
    <p:extLst>
      <p:ext uri="{BB962C8B-B14F-4D97-AF65-F5344CB8AC3E}">
        <p14:creationId xmlns:p14="http://schemas.microsoft.com/office/powerpoint/2010/main" val="207124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66738" y="1004887"/>
            <a:ext cx="8424862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ingdings" pitchFamily="2" charset="2"/>
              <a:buNone/>
            </a:pPr>
            <a:r>
              <a:rPr lang="en-US" sz="2400" kern="0" dirty="0">
                <a:solidFill>
                  <a:srgbClr val="000000"/>
                </a:solidFill>
              </a:rPr>
              <a:t>Here is the series of address references (in hex) to a cache of size 512 bytes. You are asked to </a:t>
            </a:r>
            <a:r>
              <a:rPr lang="en-US" sz="24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4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18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0x720 - Miss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4: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Right Arrow 3"/>
          <p:cNvSpPr>
            <a:spLocks noChangeArrowheads="1"/>
          </p:cNvSpPr>
          <p:nvPr/>
        </p:nvSpPr>
        <p:spPr bwMode="auto">
          <a:xfrm flipH="1">
            <a:off x="2209800" y="2554287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6"/>
          <p:cNvSpPr>
            <a:spLocks noChangeArrowheads="1"/>
          </p:cNvSpPr>
          <p:nvPr/>
        </p:nvSpPr>
        <p:spPr bwMode="auto">
          <a:xfrm flipH="1">
            <a:off x="2222500" y="29972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Arrow 7"/>
          <p:cNvSpPr>
            <a:spLocks noChangeArrowheads="1"/>
          </p:cNvSpPr>
          <p:nvPr/>
        </p:nvSpPr>
        <p:spPr bwMode="auto">
          <a:xfrm flipH="1">
            <a:off x="2038350" y="3773487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200400" y="2554287"/>
            <a:ext cx="5341938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Determine block size</a:t>
            </a:r>
          </a:p>
          <a:p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First hit must be brought in by another miss</a:t>
            </a:r>
          </a:p>
          <a:p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Take closest address: 0x310, so know block size must be  at least 16 bytes so 0x31f brought in when 0x310 miss occurs</a:t>
            </a:r>
          </a:p>
          <a:p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Now, is the block size larger?  Know that 0x30f was a miss, thus 0x310 and 0x30f not in the same block.  Thus, block size must be &lt;= 16 bytes</a:t>
            </a:r>
          </a:p>
          <a:p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Thus Block Size = 16 bytes</a:t>
            </a:r>
          </a:p>
        </p:txBody>
      </p:sp>
    </p:spTree>
    <p:extLst>
      <p:ext uri="{BB962C8B-B14F-4D97-AF65-F5344CB8AC3E}">
        <p14:creationId xmlns:p14="http://schemas.microsoft.com/office/powerpoint/2010/main" val="16034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66738" y="1004887"/>
            <a:ext cx="8424862" cy="5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Font typeface="Wingdings" pitchFamily="2" charset="2"/>
              <a:buNone/>
            </a:pPr>
            <a:r>
              <a:rPr lang="en-US" sz="2400" kern="0" dirty="0">
                <a:solidFill>
                  <a:srgbClr val="000000"/>
                </a:solidFill>
              </a:rPr>
              <a:t>Here is the series of address references (in hex) to a cache of size 512 bytes. You are asked to </a:t>
            </a:r>
            <a:r>
              <a:rPr lang="en-US" sz="24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4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18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200" kern="0" dirty="0">
                <a:solidFill>
                  <a:srgbClr val="000000"/>
                </a:solidFill>
              </a:rPr>
              <a:t>0x720 - Miss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 : Solution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Right Arrow 3"/>
          <p:cNvSpPr>
            <a:spLocks noChangeArrowheads="1"/>
          </p:cNvSpPr>
          <p:nvPr/>
        </p:nvSpPr>
        <p:spPr bwMode="auto">
          <a:xfrm flipH="1">
            <a:off x="2181225" y="58166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ight Arrow 6"/>
          <p:cNvSpPr>
            <a:spLocks noChangeArrowheads="1"/>
          </p:cNvSpPr>
          <p:nvPr/>
        </p:nvSpPr>
        <p:spPr bwMode="auto">
          <a:xfrm flipH="1">
            <a:off x="2181225" y="49784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ight Arrow 7"/>
          <p:cNvSpPr>
            <a:spLocks noChangeArrowheads="1"/>
          </p:cNvSpPr>
          <p:nvPr/>
        </p:nvSpPr>
        <p:spPr bwMode="auto">
          <a:xfrm flipH="1">
            <a:off x="1981200" y="45212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9"/>
          <p:cNvSpPr>
            <a:spLocks noChangeArrowheads="1"/>
          </p:cNvSpPr>
          <p:nvPr/>
        </p:nvSpPr>
        <p:spPr bwMode="auto">
          <a:xfrm flipH="1">
            <a:off x="2200275" y="53848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0"/>
          <p:cNvSpPr>
            <a:spLocks noChangeArrowheads="1"/>
          </p:cNvSpPr>
          <p:nvPr/>
        </p:nvSpPr>
        <p:spPr bwMode="auto">
          <a:xfrm flipH="1">
            <a:off x="2178050" y="25400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1"/>
          <p:cNvSpPr>
            <a:spLocks noChangeArrowheads="1"/>
          </p:cNvSpPr>
          <p:nvPr/>
        </p:nvSpPr>
        <p:spPr bwMode="auto">
          <a:xfrm flipH="1">
            <a:off x="2200275" y="33782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ight Arrow 12"/>
          <p:cNvSpPr>
            <a:spLocks noChangeArrowheads="1"/>
          </p:cNvSpPr>
          <p:nvPr/>
        </p:nvSpPr>
        <p:spPr bwMode="auto">
          <a:xfrm flipH="1">
            <a:off x="2028825" y="3733800"/>
            <a:ext cx="304800" cy="35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811463" y="2133600"/>
            <a:ext cx="6332537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Determine associativity</a:t>
            </a:r>
          </a:p>
          <a:p>
            <a:endParaRPr lang="en-US" sz="1600" u="sng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Assume direct mapped: 3-bit tag, 5-bit index, 4-bit offset.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If direct mapped 0x310 and 0x510 would both map to index 9,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Thus 0x31f could not be a hit.  So, not direct mapped.</a:t>
            </a:r>
          </a:p>
          <a:p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Assume 2-way associative: 4-bit tag, 4-bit index, 4-bit offset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This fixes the green accesses, and allows 0x31f to be a hit.</a:t>
            </a:r>
          </a:p>
          <a:p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What about &gt; 2-way associative?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Now we also know that 0x720 is a miss even though 3 accesses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earlier 0x72f was a hit, and thus it is in the cache.  The intervening 2 accesses must kick it out, 0x320 and 0x520.  Both go to set 2.  If the associativity was &gt; 2, then 0x720 would be a hit.  So, must conclude that cache is 2-way associative.</a:t>
            </a:r>
          </a:p>
          <a:p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Lastly, </a:t>
            </a:r>
            <a:r>
              <a:rPr lang="en-US" sz="160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number of sets = 512 / (2 * 16) = 16</a:t>
            </a:r>
          </a:p>
          <a:p>
            <a:endParaRPr lang="en-US" sz="1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2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6659E9-F04E-44F9-B26F-AE39487AACE8}"/>
              </a:ext>
            </a:extLst>
          </p:cNvPr>
          <p:cNvSpPr/>
          <p:nvPr/>
        </p:nvSpPr>
        <p:spPr>
          <a:xfrm>
            <a:off x="762000" y="2514600"/>
            <a:ext cx="3657600" cy="22860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4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A direct-mapped cache can be though of as a set-associative cache with 1 ______?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block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tag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set</a:t>
            </a:r>
          </a:p>
          <a:p>
            <a:pPr marL="342900" marR="0" lvl="0" indent="-34290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Century Gothic"/>
                <a:cs typeface="+mn-cs"/>
              </a:rPr>
              <a:t>way</a:t>
            </a:r>
            <a:endParaRPr lang="en-US" sz="14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55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Set-associative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0400" y="15446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29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10400" y="21542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123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10400" y="2763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010400" y="3068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3678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010400" y="4287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10400" y="48974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10400" y="55070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24519" y="1163638"/>
            <a:ext cx="441444" cy="501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000" b="1" dirty="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219575" y="25495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752975" y="25495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752975" y="28543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467100" y="2133600"/>
            <a:ext cx="2208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        tag   data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219575" y="31591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52975" y="31591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752975" y="3463925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0400" y="12398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78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7010400" y="1849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7010400" y="2459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71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010400" y="33734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173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010400" y="39830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10400" y="45926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28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010400" y="5202238"/>
            <a:ext cx="1066800" cy="304800"/>
          </a:xfrm>
          <a:prstGeom prst="rect">
            <a:avLst/>
          </a:prstGeom>
          <a:solidFill>
            <a:srgbClr val="FF9966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010400" y="5811838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225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752600" y="5486400"/>
            <a:ext cx="1524000" cy="3810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tag</a:t>
            </a: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276600" y="5486400"/>
            <a:ext cx="1447800" cy="381000"/>
          </a:xfrm>
          <a:prstGeom prst="rect">
            <a:avLst/>
          </a:prstGeom>
          <a:solidFill>
            <a:srgbClr val="A3B2C1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set index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724400" y="5486400"/>
            <a:ext cx="1371600" cy="3810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offset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28713" y="4918075"/>
            <a:ext cx="129077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Address:</a:t>
            </a: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4219575" y="37687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752975" y="37687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752975" y="40735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219575" y="4378325"/>
            <a:ext cx="533400" cy="304800"/>
          </a:xfrm>
          <a:prstGeom prst="rect">
            <a:avLst/>
          </a:prstGeom>
          <a:solidFill>
            <a:srgbClr val="FFFF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752975" y="43783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4752975" y="4683125"/>
            <a:ext cx="1066800" cy="304800"/>
          </a:xfrm>
          <a:prstGeom prst="rect">
            <a:avLst/>
          </a:prstGeom>
          <a:solidFill>
            <a:srgbClr val="0CC7E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352800" y="2438400"/>
            <a:ext cx="780129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Set 0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Set 1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3810000" y="4646613"/>
            <a:ext cx="1588" cy="8413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5410200" y="4876800"/>
            <a:ext cx="901700" cy="609600"/>
          </a:xfrm>
          <a:custGeom>
            <a:avLst/>
            <a:gdLst>
              <a:gd name="T0" fmla="*/ 0 w 568"/>
              <a:gd name="T1" fmla="*/ 384 h 384"/>
              <a:gd name="T2" fmla="*/ 528 w 568"/>
              <a:gd name="T3" fmla="*/ 96 h 384"/>
              <a:gd name="T4" fmla="*/ 240 w 568"/>
              <a:gd name="T5" fmla="*/ 0 h 384"/>
              <a:gd name="T6" fmla="*/ 0 w 568"/>
              <a:gd name="T7" fmla="*/ 0 h 384"/>
              <a:gd name="T8" fmla="*/ 568 w 56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568" h="384">
                <a:moveTo>
                  <a:pt x="0" y="384"/>
                </a:moveTo>
                <a:cubicBezTo>
                  <a:pt x="244" y="272"/>
                  <a:pt x="488" y="160"/>
                  <a:pt x="528" y="96"/>
                </a:cubicBezTo>
                <a:cubicBezTo>
                  <a:pt x="568" y="32"/>
                  <a:pt x="288" y="16"/>
                  <a:pt x="240" y="0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0307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3582988" y="5795963"/>
            <a:ext cx="884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1 bits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135188" y="5795963"/>
            <a:ext cx="7667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2 bit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5791200" y="2590800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Way0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791200" y="3255309"/>
            <a:ext cx="808807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Way1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6858000" y="758825"/>
            <a:ext cx="1298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b="1" dirty="0"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533400" y="1195685"/>
            <a:ext cx="2933700" cy="5224166"/>
          </a:xfrm>
        </p:spPr>
        <p:txBody>
          <a:bodyPr anchor="t"/>
          <a:lstStyle/>
          <a:p>
            <a:pPr marL="487363" indent="-468313">
              <a:spcBef>
                <a:spcPts val="600"/>
              </a:spcBef>
              <a:buClr>
                <a:srgbClr val="CC0000"/>
              </a:buClr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Each memory location maps to a specific "set" (color)</a:t>
            </a:r>
          </a:p>
          <a:p>
            <a:pPr marL="487363" indent="-468313">
              <a:spcBef>
                <a:spcPts val="600"/>
              </a:spcBef>
              <a:buClr>
                <a:srgbClr val="CC0000"/>
              </a:buClr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487363" indent="-468313">
              <a:spcBef>
                <a:spcPts val="600"/>
              </a:spcBef>
              <a:buClr>
                <a:srgbClr val="CC0000"/>
              </a:buClr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Within a "set", a piece of data can be stored in any "way"</a:t>
            </a:r>
          </a:p>
          <a:p>
            <a:pPr marL="487363" indent="-468313">
              <a:spcBef>
                <a:spcPts val="600"/>
              </a:spcBef>
              <a:buClr>
                <a:srgbClr val="CC0000"/>
              </a:buClr>
              <a:buFont typeface="Wingdings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26659E9-F04E-44F9-B26F-AE39487AACE8}"/>
              </a:ext>
            </a:extLst>
          </p:cNvPr>
          <p:cNvSpPr/>
          <p:nvPr/>
        </p:nvSpPr>
        <p:spPr>
          <a:xfrm>
            <a:off x="5103341" y="76200"/>
            <a:ext cx="3657600" cy="685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Poll:</a:t>
            </a:r>
            <a:r>
              <a:rPr kumimoji="0" lang="en-US" sz="1400" b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cs typeface="+mn-cs"/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  <a:latin typeface="Century Gothic"/>
                <a:cs typeface="+mn-cs"/>
              </a:rPr>
              <a:t>How many tag bits are required? What are the overheads?</a:t>
            </a:r>
            <a:endParaRPr lang="en-US" sz="1400" b="1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8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90600"/>
            <a:ext cx="8577262" cy="5414964"/>
          </a:xfrm>
        </p:spPr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First reference to an address</a:t>
            </a:r>
          </a:p>
          <a:p>
            <a:pPr lvl="1"/>
            <a:r>
              <a:rPr lang="en-US" sz="2800" b="1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Compulsory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miss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Verdana" pitchFamily="32" charset="0"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Also sometimes called a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“cold start”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miss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Font typeface="Verdana" pitchFamily="32" charset="0"/>
              <a:buChar char="-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First reference to any block will always miss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Cache is too small to hold all the data</a:t>
            </a:r>
          </a:p>
          <a:p>
            <a:pPr lvl="1"/>
            <a:r>
              <a:rPr lang="en-US" sz="2800" b="1" u="sng" dirty="0">
                <a:solidFill>
                  <a:srgbClr val="FF0000"/>
                </a:solidFill>
              </a:rPr>
              <a:t>Capacity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miss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Would have had a hit with a large enough cache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Replaced it from a busy set</a:t>
            </a:r>
          </a:p>
          <a:p>
            <a:pPr lvl="1"/>
            <a:r>
              <a:rPr lang="en-US" sz="2800" b="1" u="sng" dirty="0">
                <a:solidFill>
                  <a:srgbClr val="FF0000"/>
                </a:solidFill>
              </a:rPr>
              <a:t>Conflict</a:t>
            </a:r>
            <a:r>
              <a:rPr lang="en-US" sz="2800" dirty="0"/>
              <a:t> miss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Would have had a hit with a fully associative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4675" y="76200"/>
            <a:ext cx="8001000" cy="838200"/>
          </a:xfrm>
        </p:spPr>
        <p:txBody>
          <a:bodyPr/>
          <a:lstStyle/>
          <a:p>
            <a:r>
              <a:rPr lang="en-US" dirty="0"/>
              <a:t>Review: The </a:t>
            </a:r>
            <a:r>
              <a:rPr lang="en-US" dirty="0">
                <a:solidFill>
                  <a:srgbClr val="FF0000"/>
                </a:solidFill>
              </a:rPr>
              <a:t>3C’s</a:t>
            </a:r>
            <a:r>
              <a:rPr lang="en-US" dirty="0"/>
              <a:t> of Cache Misses</a:t>
            </a:r>
          </a:p>
        </p:txBody>
      </p:sp>
    </p:spTree>
    <p:extLst>
      <p:ext uri="{BB962C8B-B14F-4D97-AF65-F5344CB8AC3E}">
        <p14:creationId xmlns:p14="http://schemas.microsoft.com/office/powerpoint/2010/main" val="12966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Classifying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004887"/>
            <a:ext cx="8196262" cy="5414964"/>
          </a:xfrm>
        </p:spPr>
        <p:txBody>
          <a:bodyPr/>
          <a:lstStyle/>
          <a:p>
            <a:r>
              <a:rPr lang="en-US" dirty="0"/>
              <a:t>Can you classify all cache misses?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Compulsory miss?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Capacity miss?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Conflict miss?</a:t>
            </a:r>
          </a:p>
          <a:p>
            <a:r>
              <a:rPr lang="en-US" dirty="0"/>
              <a:t>Yes! (with a cache simulator)</a:t>
            </a:r>
          </a:p>
          <a:p>
            <a:pPr lvl="1"/>
            <a:r>
              <a:rPr lang="en-US" dirty="0"/>
              <a:t>Simulate with a cache of unlimited size (cache size = memory size) – Any misses must be </a:t>
            </a:r>
            <a:r>
              <a:rPr lang="en-US" b="1" dirty="0">
                <a:solidFill>
                  <a:srgbClr val="FF0000"/>
                </a:solidFill>
              </a:rPr>
              <a:t>compulsory misses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Simulate again with a fully associative cache of the intended size - Any new misses must be </a:t>
            </a:r>
            <a:r>
              <a:rPr lang="en-US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capacity misses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Simulate a third time, with the actual intended cache - Any new misses must be </a:t>
            </a: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conflict misses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3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Fixing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Compulsory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First reference to a address</a:t>
            </a:r>
          </a:p>
          <a:p>
            <a:pPr lvl="1"/>
            <a:r>
              <a:rPr lang="en-US" dirty="0"/>
              <a:t>No way to completely avoid these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increasing block size</a:t>
            </a:r>
          </a:p>
          <a:p>
            <a:pPr lvl="1"/>
            <a:r>
              <a:rPr lang="en-US" dirty="0"/>
              <a:t>This reduces the total number of blocks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Capacity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Would have a hit with a large enough cache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building a bigger cache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Conflict</a:t>
            </a:r>
            <a:r>
              <a:rPr lang="en-US" b="1" u="sng" dirty="0"/>
              <a:t> </a:t>
            </a:r>
            <a:r>
              <a:rPr lang="en-US" dirty="0"/>
              <a:t>misses</a:t>
            </a:r>
          </a:p>
          <a:p>
            <a:pPr lvl="1"/>
            <a:r>
              <a:rPr lang="en-US" dirty="0"/>
              <a:t>Would have had a hit with a fully associative cache</a:t>
            </a:r>
          </a:p>
          <a:p>
            <a:pPr lvl="1"/>
            <a:r>
              <a:rPr lang="en-US" dirty="0"/>
              <a:t>Cache does not have enough associativity</a:t>
            </a:r>
          </a:p>
          <a:p>
            <a:pPr lvl="1"/>
            <a:r>
              <a:rPr lang="en-US" dirty="0"/>
              <a:t>Reduce by </a:t>
            </a:r>
            <a:r>
              <a:rPr lang="en-US" b="1" dirty="0">
                <a:solidFill>
                  <a:srgbClr val="0000FF"/>
                </a:solidFill>
              </a:rPr>
              <a:t>increasing associativity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4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C’s 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cache with the following </a:t>
            </a:r>
            <a:r>
              <a:rPr lang="en-US" dirty="0" err="1"/>
              <a:t>configuraion</a:t>
            </a:r>
            <a:r>
              <a:rPr lang="en-US" dirty="0"/>
              <a:t>: write-allocate, total size is 64 bytes, block size is 16 bytes, and 2-way associative. The memory address size is 16 bits and byte-addressable. The replacement policy is LRU. The cache is empty at the start.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the following memory accesses, indicate whether the reference is a hit or miss, and the type of a miss (compulsory, conflict, capacity)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inary Decision Diagrams">
  <a:themeElements>
    <a:clrScheme name="2_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nary Decision Diagrams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nary Decision Diagrams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 Decision Diagrams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 Decision Diagrams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7989</TotalTime>
  <Words>2347</Words>
  <Application>Microsoft Office PowerPoint</Application>
  <PresentationFormat>On-screen Show (4:3)</PresentationFormat>
  <Paragraphs>695</Paragraphs>
  <Slides>34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Binary Decision Diagrams</vt:lpstr>
      <vt:lpstr>2_Binary Decision Diagrams</vt:lpstr>
      <vt:lpstr>1_Binary Decision Diagrams</vt:lpstr>
      <vt:lpstr>3_Binary Decision Diagrams</vt:lpstr>
      <vt:lpstr>4_Binary Decision Diagrams</vt:lpstr>
      <vt:lpstr>5_Binary Decision Diagrams</vt:lpstr>
      <vt:lpstr>6_Binary Decision Diagrams</vt:lpstr>
      <vt:lpstr>7_Binary Decision Diagrams</vt:lpstr>
      <vt:lpstr>8_Binary Decision Diagrams</vt:lpstr>
      <vt:lpstr>9_Binary Decision Diagrams</vt:lpstr>
      <vt:lpstr>10_Binary Decision Diagrams</vt:lpstr>
      <vt:lpstr>11_Binary Decision Diagrams</vt:lpstr>
      <vt:lpstr>21. Cache Organization:  Wrapup &amp; Practice Problems</vt:lpstr>
      <vt:lpstr>PowerPoint Presentation</vt:lpstr>
      <vt:lpstr>ANNOUNCEMENTS</vt:lpstr>
      <vt:lpstr>Poll</vt:lpstr>
      <vt:lpstr>Review: Set-associative cache</vt:lpstr>
      <vt:lpstr>Review: The 3C’s of Cache Misses</vt:lpstr>
      <vt:lpstr>Review: Classifying Cache Misses</vt:lpstr>
      <vt:lpstr>Review: Fixing cache misses</vt:lpstr>
      <vt:lpstr>3 C’s Sample Problem</vt:lpstr>
      <vt:lpstr>Cache Parameters vs. Miss Rate</vt:lpstr>
      <vt:lpstr>3 C’s Sample Problem</vt:lpstr>
      <vt:lpstr>3 C’s Practice Problem – 3 C’s</vt:lpstr>
      <vt:lpstr>3 C’s Practice Problem – 3 C’s</vt:lpstr>
      <vt:lpstr>3 C’s Practice Problem – 3 C’s</vt:lpstr>
      <vt:lpstr>3 C’s Practice Problem – 3 C’s</vt:lpstr>
      <vt:lpstr>3 C’s Practice Problem – 3 C’s</vt:lpstr>
      <vt:lpstr>Cache Size</vt:lpstr>
      <vt:lpstr>Block size (also called Line size)</vt:lpstr>
      <vt:lpstr>Associativity</vt:lpstr>
      <vt:lpstr>Review: Fully-associative caches</vt:lpstr>
      <vt:lpstr>Review: Direct-mapped caches</vt:lpstr>
      <vt:lpstr>Review: Set-associative cache</vt:lpstr>
      <vt:lpstr>All together</vt:lpstr>
      <vt:lpstr>Practice Problem 1: CPI with caches</vt:lpstr>
      <vt:lpstr>Practice Problem 1: Solution</vt:lpstr>
      <vt:lpstr>Practice Problem 2: Memory Usage</vt:lpstr>
      <vt:lpstr>Practice Problem 2: Solution (1/3)</vt:lpstr>
      <vt:lpstr>Practice Problem 2: Solution (2/3)</vt:lpstr>
      <vt:lpstr>Practice Problem 2: Solution (3/3)</vt:lpstr>
      <vt:lpstr>Practice Problem 3: CPI w/ Caches 2</vt:lpstr>
      <vt:lpstr>Practice Problem 3: Solution</vt:lpstr>
      <vt:lpstr>Practice Problem 4: Guess that cache!</vt:lpstr>
      <vt:lpstr>Practice Problem 4: Solution</vt:lpstr>
      <vt:lpstr>Practice Problem 4 : Solution (2)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370 lecture #1, W05</dc:title>
  <dc:subject>Course Overview</dc:subject>
  <dc:creator>Marios Papaefthymiou</dc:creator>
  <cp:lastModifiedBy>Jon</cp:lastModifiedBy>
  <cp:revision>394</cp:revision>
  <cp:lastPrinted>2018-06-07T13:02:54Z</cp:lastPrinted>
  <dcterms:created xsi:type="dcterms:W3CDTF">2000-12-30T19:45:20Z</dcterms:created>
  <dcterms:modified xsi:type="dcterms:W3CDTF">2020-06-11T04:00:58Z</dcterms:modified>
</cp:coreProperties>
</file>