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4326" r:id="rId2"/>
    <p:sldMasterId id="2147484341" r:id="rId3"/>
    <p:sldMasterId id="2147484348" r:id="rId4"/>
    <p:sldMasterId id="2147484355" r:id="rId5"/>
    <p:sldMasterId id="2147484362" r:id="rId6"/>
  </p:sldMasterIdLst>
  <p:notesMasterIdLst>
    <p:notesMasterId r:id="rId45"/>
  </p:notesMasterIdLst>
  <p:handoutMasterIdLst>
    <p:handoutMasterId r:id="rId46"/>
  </p:handoutMasterIdLst>
  <p:sldIdLst>
    <p:sldId id="559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39" r:id="rId19"/>
    <p:sldId id="610" r:id="rId20"/>
    <p:sldId id="640" r:id="rId21"/>
    <p:sldId id="611" r:id="rId22"/>
    <p:sldId id="612" r:id="rId23"/>
    <p:sldId id="613" r:id="rId24"/>
    <p:sldId id="614" r:id="rId25"/>
    <p:sldId id="615" r:id="rId26"/>
    <p:sldId id="616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36" r:id="rId42"/>
    <p:sldId id="638" r:id="rId43"/>
    <p:sldId id="618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00"/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3" autoAdjust="0"/>
    <p:restoredTop sz="87891" autoAdjust="0"/>
  </p:normalViewPr>
  <p:slideViewPr>
    <p:cSldViewPr>
      <p:cViewPr varScale="1">
        <p:scale>
          <a:sx n="71" d="100"/>
          <a:sy n="71" d="100"/>
        </p:scale>
        <p:origin x="1197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78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5.xml"/><Relationship Id="rId5" Type="http://schemas.openxmlformats.org/officeDocument/2006/relationships/slide" Target="slides/slide15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08" cy="47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30" rIns="96656" bIns="48330" numCol="1" anchor="t" anchorCtr="0" compatLnSpc="1">
            <a:prstTxWarp prst="textNoShape">
              <a:avLst/>
            </a:prstTxWarp>
          </a:bodyPr>
          <a:lstStyle>
            <a:lvl1pPr defTabSz="966405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93" y="0"/>
            <a:ext cx="3168607" cy="47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30" rIns="96656" bIns="48330" numCol="1" anchor="t" anchorCtr="0" compatLnSpc="1">
            <a:prstTxWarp prst="textNoShape">
              <a:avLst/>
            </a:prstTxWarp>
          </a:bodyPr>
          <a:lstStyle>
            <a:lvl1pPr algn="r" defTabSz="966405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309"/>
            <a:ext cx="3168608" cy="47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30" rIns="96656" bIns="48330" numCol="1" anchor="b" anchorCtr="0" compatLnSpc="1">
            <a:prstTxWarp prst="textNoShape">
              <a:avLst/>
            </a:prstTxWarp>
          </a:bodyPr>
          <a:lstStyle>
            <a:lvl1pPr defTabSz="966405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93" y="9121309"/>
            <a:ext cx="3168607" cy="47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30" rIns="96656" bIns="48330" numCol="1" anchor="b" anchorCtr="0" compatLnSpc="1">
            <a:prstTxWarp prst="textNoShape">
              <a:avLst/>
            </a:prstTxWarp>
          </a:bodyPr>
          <a:lstStyle>
            <a:lvl1pPr algn="r" defTabSz="966405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85A72DA-2838-4C1E-94E4-C87080E74028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4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93221" cy="47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t" anchorCtr="0" compatLnSpc="1">
            <a:prstTxWarp prst="textNoShape">
              <a:avLst/>
            </a:prstTxWarp>
          </a:bodyPr>
          <a:lstStyle>
            <a:lvl1pPr defTabSz="95053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875" y="0"/>
            <a:ext cx="3191580" cy="47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t" anchorCtr="0" compatLnSpc="1">
            <a:prstTxWarp prst="textNoShape">
              <a:avLst/>
            </a:prstTxWarp>
          </a:bodyPr>
          <a:lstStyle>
            <a:lvl1pPr algn="r" defTabSz="95053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6654" y="4569916"/>
            <a:ext cx="5347742" cy="433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43198"/>
            <a:ext cx="3193221" cy="4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b" anchorCtr="0" compatLnSpc="1">
            <a:prstTxWarp prst="textNoShape">
              <a:avLst/>
            </a:prstTxWarp>
          </a:bodyPr>
          <a:lstStyle>
            <a:lvl1pPr defTabSz="95053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875" y="9143198"/>
            <a:ext cx="3191580" cy="4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1" tIns="47520" rIns="95041" bIns="47520" numCol="1" anchor="b" anchorCtr="0" compatLnSpc="1">
            <a:prstTxWarp prst="textNoShape">
              <a:avLst/>
            </a:prstTxWarp>
          </a:bodyPr>
          <a:lstStyle>
            <a:lvl1pPr algn="r" defTabSz="950536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581E489-1FA4-4BDA-8CD2-09F8E0B123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55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5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8A1CB5-54C5-184F-A68D-5ABA694DE766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F31D08-328B-8A43-8617-B88270924C1F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6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FF8D8A-B085-A74D-91A6-14BEC6596224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D74393-C0D3-4041-B786-6597F5CA00E3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E4B68C-1A11-624B-AF00-7F72A199436F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8E2EC8-4843-7B4F-82C3-5A0DF57D7BC1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4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8455E2-2FD1-A544-A976-BEEDC77C4253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5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C83E8-78DF-3B4C-B2AE-F239458B822B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863C8-63D0-6741-8A93-5315626C637D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6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6B8E51-691E-1344-9800-C31FB5EA0C76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77F46-D299-E04D-A0F2-77D365895E78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0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02BDC0-A95C-E142-905E-644173291C12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5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9A763C-A4DF-6C47-BF64-156D12AF1937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5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7AEDAF-C0C9-7C45-B16D-96DFCE9BC19B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7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CBF714-78DB-F344-9AB6-DA6B4AFE499D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4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40884A-979B-4C4E-A4A0-3E211D5D130A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81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EA0534-3A2C-8547-B64B-101992983E82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1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8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some graphic here,</a:t>
            </a:r>
            <a:r>
              <a:rPr lang="en-US" baseline="0" dirty="0"/>
              <a:t> instead of all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1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16A004-CD46-C94B-A009-1632E9B7955B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1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052FFB-034D-0B4B-B0E7-BA148C107B2C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1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5375" y="722313"/>
            <a:ext cx="4922838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74E7F19-CAB8-CF42-858C-BFB6EC9ED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0C40A02-864C-DE49-A204-4E18E4B5B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879E09-02CB-5F4D-89E9-8BCA5987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D13D4FAA-A759-104A-B714-0430AB36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AAE28F3-3B7F-1E40-8159-69F34FA3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5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4222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EECS 370 – Introduction to Computer Organization – Fall 12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EECS Department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University of Michigan in Ann Arbor, USA</a:t>
            </a:r>
          </a:p>
          <a:p>
            <a:pPr algn="ctr"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material in this presentation may not be copied without written permission.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219200"/>
            <a:ext cx="80010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806F-734C-42E5-A196-12B383E2FC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/30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EECS 370: Introduction to  Computer Organization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80074-F2FC-584F-807D-908CD22450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219200"/>
            <a:ext cx="80010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806F-734C-42E5-A196-12B383E2FC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/30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EECS 370: Introduction to  Computer Organization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80074-F2FC-584F-807D-908CD22450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Computer Organization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3FD05-C0B9-4388-8F4A-EC85F2A345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219200"/>
            <a:ext cx="80010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806F-734C-42E5-A196-12B383E2FC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/30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EECS 370: Introduction to  Computer Organization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80074-F2FC-584F-807D-908CD22450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EECS 370: Introduction to  Computer Organization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D80074-F2FC-584F-807D-908CD22450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Computer Organization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E1B32-80E9-42C8-B2E8-B87108B2E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42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EECS 370 – Introduction to Computer Organization – Fall</a:t>
            </a:r>
            <a:r>
              <a:rPr lang="en-US" sz="2000" b="1" baseline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Profs.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Dreslinski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Mudge</a:t>
            </a:r>
            <a:r>
              <a:rPr lang="en-US" b="1" baseline="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, and Wenisch</a:t>
            </a:r>
            <a:endParaRPr lang="en-US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6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F2AEF97-CA03-3042-BBF9-50ED96CB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9F3972F-DBEA-F346-B949-C2E5CAAB4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27F88B-213E-AB42-91DC-66CF7426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AFBC2B6-34CB-C047-9BFF-95092B72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EECS 370: Introduction to Computer Organization </a:t>
            </a: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EE11CD2B-3C42-4FDF-ADA6-B74D9ED482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Calibri" pitchFamily="34" charset="0"/>
                <a:cs typeface="Calibri" pitchFamily="34" charset="0"/>
              </a:rPr>
              <a:t>The University of Michigan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3" r:id="rId2"/>
    <p:sldLayoutId id="2147484321" r:id="rId3"/>
    <p:sldLayoutId id="2147484322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40DCA7A-E0AF-814F-BE61-D070E6BA30A7}" type="slidenum">
              <a:rPr lang="en-US" smtClean="0">
                <a:ea typeface="ＭＳ Ｐゴシック" charset="0"/>
              </a:rPr>
              <a:pPr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557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9225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486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0061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gorman/html/understand/understand006.html" TargetMode="External"/><Relationship Id="rId2" Type="http://schemas.openxmlformats.org/officeDocument/2006/relationships/hyperlink" Target="http://www.intel.com/content/www/us/en/architecture-and-technology/64-ia-32-architectures-software-developer-vol-3a-part-1-manual.html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23. Virtual Memory: Design</a:t>
            </a:r>
          </a:p>
        </p:txBody>
      </p:sp>
    </p:spTree>
    <p:extLst>
      <p:ext uri="{BB962C8B-B14F-4D97-AF65-F5344CB8AC3E}">
        <p14:creationId xmlns:p14="http://schemas.microsoft.com/office/powerpoint/2010/main" val="301050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094CFB-A21D-0A4A-ABE2-89EA518960C0}" type="slidenum">
              <a:rPr 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eaLnBrk="1" hangingPunct="1"/>
              <a:t>10</a:t>
            </a:fld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 Problem – Multi-level VM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charset="0"/>
                <a:cs typeface="굴림" charset="0"/>
              </a:rPr>
              <a:t>Design a two-level virtual memory system of a byte addressable  processor with </a:t>
            </a:r>
            <a:r>
              <a:rPr lang="en-US" altLang="ko-KR" sz="2400" b="1" i="1" dirty="0">
                <a:ea typeface="굴림" charset="0"/>
                <a:cs typeface="굴림" charset="0"/>
              </a:rPr>
              <a:t>24-bit long addresses</a:t>
            </a:r>
            <a:r>
              <a:rPr lang="en-US" altLang="ko-KR" sz="2400" dirty="0">
                <a:ea typeface="굴림" charset="0"/>
                <a:cs typeface="굴림" charset="0"/>
              </a:rPr>
              <a:t>. No cache in the system. </a:t>
            </a:r>
            <a:r>
              <a:rPr lang="en-US" altLang="ko-KR" sz="2400" b="1" dirty="0">
                <a:ea typeface="굴림" charset="0"/>
                <a:cs typeface="굴림" charset="0"/>
              </a:rPr>
              <a:t>256Kbytes of memory </a:t>
            </a:r>
            <a:r>
              <a:rPr lang="en-US" altLang="ko-KR" sz="2400" dirty="0">
                <a:ea typeface="굴림" charset="0"/>
                <a:cs typeface="굴림" charset="0"/>
              </a:rPr>
              <a:t>installed, and no additional memory can be added.</a:t>
            </a:r>
          </a:p>
          <a:p>
            <a:pPr lvl="1" eaLnBrk="1" hangingPunct="1"/>
            <a:r>
              <a:rPr lang="en-US" altLang="ko-KR" sz="2000" b="1" dirty="0">
                <a:ea typeface="굴림" charset="0"/>
                <a:cs typeface="굴림" charset="0"/>
              </a:rPr>
              <a:t>Virtual memory page: 512 Bytes</a:t>
            </a:r>
            <a:r>
              <a:rPr lang="en-US" altLang="ko-KR" sz="2000" dirty="0">
                <a:ea typeface="굴림" charset="0"/>
                <a:cs typeface="굴림" charset="0"/>
              </a:rPr>
              <a:t>. Each page table entry must be an integer number of bytes, and must be the smallest size required to fit the physical page number + 1 bit to mark valid-entry </a:t>
            </a:r>
          </a:p>
          <a:p>
            <a:pPr lvl="1" eaLnBrk="1" hangingPunct="1"/>
            <a:r>
              <a:rPr lang="en-US" altLang="ko-KR" sz="2000" dirty="0">
                <a:ea typeface="굴림" charset="0"/>
                <a:cs typeface="굴림" charset="0"/>
              </a:rPr>
              <a:t>We want each second-level page table to fit exactly in one memory page, and 1</a:t>
            </a:r>
            <a:r>
              <a:rPr lang="en-US" altLang="ko-KR" sz="2000" baseline="30000" dirty="0">
                <a:ea typeface="굴림" charset="0"/>
                <a:cs typeface="굴림" charset="0"/>
              </a:rPr>
              <a:t>st</a:t>
            </a:r>
            <a:r>
              <a:rPr lang="en-US" altLang="ko-KR" sz="2000" dirty="0">
                <a:ea typeface="굴림" charset="0"/>
                <a:cs typeface="굴림" charset="0"/>
              </a:rPr>
              <a:t> level page table entries are 3 bytes each (a memory address pointer to a 2L page table). </a:t>
            </a:r>
          </a:p>
          <a:p>
            <a:pPr eaLnBrk="1" hangingPunct="1"/>
            <a:r>
              <a:rPr lang="en-US" altLang="ko-KR" dirty="0">
                <a:ea typeface="굴림" charset="0"/>
                <a:cs typeface="굴림" charset="0"/>
              </a:rPr>
              <a:t>Compute: </a:t>
            </a:r>
          </a:p>
          <a:p>
            <a:pPr lvl="1" eaLnBrk="1" hangingPunct="1"/>
            <a:r>
              <a:rPr lang="en-US" altLang="ko-KR" sz="1800" dirty="0">
                <a:ea typeface="굴림" charset="0"/>
                <a:cs typeface="굴림" charset="0"/>
              </a:rPr>
              <a:t>Number of entries in each 2</a:t>
            </a:r>
            <a:r>
              <a:rPr lang="en-US" altLang="ko-KR" sz="1800" baseline="30000" dirty="0">
                <a:ea typeface="굴림" charset="0"/>
                <a:cs typeface="굴림" charset="0"/>
              </a:rPr>
              <a:t>nd</a:t>
            </a:r>
            <a:r>
              <a:rPr lang="en-US" altLang="ko-KR" sz="1800" dirty="0">
                <a:ea typeface="굴림" charset="0"/>
                <a:cs typeface="굴림" charset="0"/>
              </a:rPr>
              <a:t> level page table; </a:t>
            </a:r>
          </a:p>
          <a:p>
            <a:pPr lvl="1" eaLnBrk="1" hangingPunct="1"/>
            <a:r>
              <a:rPr lang="en-US" altLang="ko-KR" sz="1800" dirty="0">
                <a:ea typeface="굴림" charset="0"/>
                <a:cs typeface="굴림" charset="0"/>
              </a:rPr>
              <a:t>Number of virtual address bits used to index the 2</a:t>
            </a:r>
            <a:r>
              <a:rPr lang="en-US" altLang="ko-KR" sz="1800" baseline="30000" dirty="0">
                <a:ea typeface="굴림" charset="0"/>
                <a:cs typeface="굴림" charset="0"/>
              </a:rPr>
              <a:t>nd</a:t>
            </a:r>
            <a:r>
              <a:rPr lang="en-US" altLang="ko-KR" sz="1800" dirty="0">
                <a:ea typeface="굴림" charset="0"/>
                <a:cs typeface="굴림" charset="0"/>
              </a:rPr>
              <a:t> level page table; </a:t>
            </a:r>
          </a:p>
          <a:p>
            <a:pPr lvl="1" eaLnBrk="1" hangingPunct="1"/>
            <a:r>
              <a:rPr lang="en-US" altLang="ko-KR" sz="1800" dirty="0">
                <a:ea typeface="굴림" charset="0"/>
                <a:cs typeface="굴림" charset="0"/>
              </a:rPr>
              <a:t>Number of virtual address bits used to index the 1</a:t>
            </a:r>
            <a:r>
              <a:rPr lang="en-US" altLang="ko-KR" sz="1800" baseline="30000" dirty="0">
                <a:ea typeface="굴림" charset="0"/>
                <a:cs typeface="굴림" charset="0"/>
              </a:rPr>
              <a:t>st</a:t>
            </a:r>
            <a:r>
              <a:rPr lang="en-US" altLang="ko-KR" sz="1800" dirty="0">
                <a:ea typeface="굴림" charset="0"/>
                <a:cs typeface="굴림" charset="0"/>
              </a:rPr>
              <a:t> level page table; </a:t>
            </a:r>
          </a:p>
          <a:p>
            <a:pPr lvl="1" eaLnBrk="1" hangingPunct="1"/>
            <a:r>
              <a:rPr lang="en-US" altLang="ko-KR" sz="1800" dirty="0">
                <a:ea typeface="굴림" charset="0"/>
                <a:cs typeface="굴림" charset="0"/>
              </a:rPr>
              <a:t>Size of the 1</a:t>
            </a:r>
            <a:r>
              <a:rPr lang="en-US" altLang="ko-KR" sz="1800" baseline="30000" dirty="0">
                <a:ea typeface="굴림" charset="0"/>
                <a:cs typeface="굴림" charset="0"/>
              </a:rPr>
              <a:t>st</a:t>
            </a:r>
            <a:r>
              <a:rPr lang="en-US" altLang="ko-KR" sz="1800" dirty="0">
                <a:ea typeface="굴림" charset="0"/>
                <a:cs typeface="굴림" charset="0"/>
              </a:rPr>
              <a:t> level page table.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– Multi-level 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92CD6-1984-FB4E-8444-EB42C2D3671F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11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954" y="1276290"/>
            <a:ext cx="3891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 Offset: 9 bits (512B page size) </a:t>
            </a: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3471862" y="2455932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728662" y="2455932"/>
            <a:ext cx="28194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11954" y="1640026"/>
            <a:ext cx="64922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 (256KB </a:t>
            </a:r>
            <a:r>
              <a:rPr lang="en-US" sz="2000" b="1" i="1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Mem</a:t>
            </a:r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size)</a:t>
            </a:r>
            <a:endParaRPr lang="en-US" sz="2000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sz="20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Physical page number = 18b (256KB </a:t>
            </a:r>
            <a:r>
              <a:rPr lang="en-US" sz="2000" b="1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</a:t>
            </a:r>
            <a:r>
              <a:rPr lang="en-US" sz="2000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size) – 9b (offset)</a:t>
            </a: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124200" y="5334000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5562600" y="5334000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56"/>
          <p:cNvSpPr>
            <a:spLocks noChangeArrowheads="1"/>
          </p:cNvSpPr>
          <p:nvPr/>
        </p:nvSpPr>
        <p:spPr bwMode="auto">
          <a:xfrm>
            <a:off x="685800" y="5334000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762000" y="5772090"/>
            <a:ext cx="242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2937808"/>
            <a:ext cx="77512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entry size: 9b (physical page number) + 1b =~ 2 bytes</a:t>
            </a:r>
          </a:p>
          <a:p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fits exactly in 1 page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#entries in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 512 bytes / 2 bytes = 256 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#entries in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256 ➜Virtual page bits = 8b</a:t>
            </a: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298" y="4385012"/>
            <a:ext cx="497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Virtual 1</a:t>
            </a:r>
            <a:r>
              <a:rPr lang="en-US" sz="2000" baseline="30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level page bits = 24 – 8 – 9 = 7b</a:t>
            </a:r>
          </a:p>
          <a:p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 size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2^7 * 3 bytes = 384B</a:t>
            </a:r>
          </a:p>
        </p:txBody>
      </p:sp>
    </p:spTree>
    <p:extLst>
      <p:ext uri="{BB962C8B-B14F-4D97-AF65-F5344CB8AC3E}">
        <p14:creationId xmlns:p14="http://schemas.microsoft.com/office/powerpoint/2010/main" val="15617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1371600"/>
          <a:ext cx="8229601" cy="2123758"/>
        </p:xfrm>
        <a:graphic>
          <a:graphicData uri="http://schemas.openxmlformats.org/drawingml/2006/table">
            <a:tbl>
              <a:tblPr/>
              <a:tblGrid>
                <a:gridCol w="1483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Virtual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page num.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0x020F0C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D7542C-3450-49BB-BF40-2FFC0B701DA9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971800" y="3657600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410200" y="3657600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381000" y="3657600"/>
            <a:ext cx="25908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609600" y="4095690"/>
            <a:ext cx="242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3262752" y="4626114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519552" y="4626114"/>
            <a:ext cx="28194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609600" y="5083314"/>
            <a:ext cx="2628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715001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Assume memory for page tables are “somewhere else” in memory</a:t>
            </a: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kern="0" dirty="0">
                <a:solidFill>
                  <a:srgbClr val="000000"/>
                </a:solidFill>
              </a:rPr>
              <a:t>Exercise using previous multi-level VM</a:t>
            </a:r>
            <a:endParaRPr lang="en-US" sz="2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8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82222721"/>
              </p:ext>
            </p:extLst>
          </p:nvPr>
        </p:nvGraphicFramePr>
        <p:xfrm>
          <a:off x="304800" y="1371600"/>
          <a:ext cx="8229601" cy="2123758"/>
        </p:xfrm>
        <a:graphic>
          <a:graphicData uri="http://schemas.openxmlformats.org/drawingml/2006/table">
            <a:tbl>
              <a:tblPr/>
              <a:tblGrid>
                <a:gridCol w="1483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Virtual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page num.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0x020F0C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D7542C-3450-49BB-BF40-2FFC0B701DA9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971800" y="3657600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410200" y="3657600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381000" y="3657600"/>
            <a:ext cx="25908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609600" y="4095690"/>
            <a:ext cx="242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3262752" y="4626114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519552" y="4626114"/>
            <a:ext cx="28194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609600" y="5083314"/>
            <a:ext cx="2628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715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Assume memory for page tables are “somewhere else” in memory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kern="0" dirty="0">
                <a:solidFill>
                  <a:srgbClr val="000000"/>
                </a:solidFill>
              </a:rPr>
              <a:t>Exercise using previous multi-level VM </a:t>
            </a:r>
            <a:endParaRPr lang="en-US" sz="2200" kern="0" dirty="0">
              <a:solidFill>
                <a:srgbClr val="000000"/>
              </a:solidFill>
            </a:endParaRP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35577165"/>
              </p:ext>
            </p:extLst>
          </p:nvPr>
        </p:nvGraphicFramePr>
        <p:xfrm>
          <a:off x="304800" y="1371600"/>
          <a:ext cx="8229601" cy="2123758"/>
        </p:xfrm>
        <a:graphic>
          <a:graphicData uri="http://schemas.openxmlformats.org/drawingml/2006/table">
            <a:tbl>
              <a:tblPr/>
              <a:tblGrid>
                <a:gridCol w="1483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Virtual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page num.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0x0030C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0x020F0C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D7542C-3450-49BB-BF40-2FFC0B701DA9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971800" y="3657600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410200" y="3657600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381000" y="3657600"/>
            <a:ext cx="25908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609600" y="4095690"/>
            <a:ext cx="242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3262752" y="4626114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519552" y="4626114"/>
            <a:ext cx="28194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609600" y="5083314"/>
            <a:ext cx="2628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715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Assume memory for page tables are “somewhere else” in memory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kern="0" dirty="0">
                <a:solidFill>
                  <a:srgbClr val="000000"/>
                </a:solidFill>
              </a:rPr>
              <a:t>Exercise using previous multi-level VM </a:t>
            </a:r>
            <a:endParaRPr lang="en-US" sz="2200" kern="0" dirty="0">
              <a:solidFill>
                <a:srgbClr val="000000"/>
              </a:solidFill>
            </a:endParaRP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1371600"/>
          <a:ext cx="8229601" cy="2123758"/>
        </p:xfrm>
        <a:graphic>
          <a:graphicData uri="http://schemas.openxmlformats.org/drawingml/2006/table">
            <a:tbl>
              <a:tblPr/>
              <a:tblGrid>
                <a:gridCol w="1483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Virtual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page num.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0x0030C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0x020F0C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0x0050C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D7542C-3450-49BB-BF40-2FFC0B701DA9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971800" y="3657600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410200" y="3657600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381000" y="3657600"/>
            <a:ext cx="25908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609600" y="4095690"/>
            <a:ext cx="242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3262752" y="4626114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519552" y="4626114"/>
            <a:ext cx="2819400" cy="457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609600" y="5083314"/>
            <a:ext cx="2628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715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Assume memory for page tables are “somewhere else” in memory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kern="0" dirty="0">
                <a:solidFill>
                  <a:srgbClr val="000000"/>
                </a:solidFill>
              </a:rPr>
              <a:t>Exercise using previous multi-level VM </a:t>
            </a:r>
            <a:endParaRPr lang="en-US" sz="2200" kern="0" dirty="0">
              <a:solidFill>
                <a:srgbClr val="000000"/>
              </a:solidFill>
            </a:endParaRP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5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97567C-AAE6-0F4A-BDAA-44B509758015}" type="slidenum">
              <a:rPr 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eaLnBrk="1" hangingPunct="1"/>
              <a:t>16</a:t>
            </a:fld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Page Replacement Strategies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Page table indirection enables a fully associative mapping between virtual and physical pages.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do we implement LRU in OS?</a:t>
            </a:r>
          </a:p>
          <a:p>
            <a:pPr lvl="1" eaLnBrk="1" hangingPunct="1"/>
            <a:r>
              <a:rPr lang="en-US" dirty="0"/>
              <a:t>True LRU is expensive, but LRU is a heuristic anyway, so approximating LRU is fine</a:t>
            </a:r>
          </a:p>
          <a:p>
            <a:pPr lvl="1" eaLnBrk="1" hangingPunct="1"/>
            <a:r>
              <a:rPr lang="en-US" dirty="0"/>
              <a:t>Keep a “</a:t>
            </a:r>
            <a:r>
              <a:rPr lang="en-US" b="1" i="1" dirty="0"/>
              <a:t>accessed” bit per page</a:t>
            </a:r>
            <a:r>
              <a:rPr lang="en-US" dirty="0"/>
              <a:t>, cleared occasionally by the operating system. Then pick any </a:t>
            </a:r>
            <a:r>
              <a:rPr lang="ja-JP" altLang="en-US" dirty="0"/>
              <a:t>“</a:t>
            </a:r>
            <a:r>
              <a:rPr lang="en-US" dirty="0" err="1"/>
              <a:t>unaccessed</a:t>
            </a:r>
            <a:r>
              <a:rPr lang="ja-JP" altLang="en-US" dirty="0"/>
              <a:t>”</a:t>
            </a:r>
            <a:r>
              <a:rPr lang="en-US" dirty="0"/>
              <a:t> page to evict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9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4A9231-2D29-C44E-97ED-0CE7C4C0B318}" type="slidenum">
              <a:rPr 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eaLnBrk="1" hangingPunct="1"/>
              <a:t>17</a:t>
            </a:fld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VM Translation Functions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Page data location </a:t>
            </a:r>
          </a:p>
          <a:p>
            <a:pPr lvl="1" eaLnBrk="1" hangingPunct="1"/>
            <a:r>
              <a:rPr lang="en-US" dirty="0"/>
              <a:t>Physical memory, disk, uninitialized data</a:t>
            </a:r>
          </a:p>
          <a:p>
            <a:pPr eaLnBrk="1" hangingPunct="1"/>
            <a:r>
              <a:rPr lang="en-US" dirty="0"/>
              <a:t>Access permissions</a:t>
            </a:r>
          </a:p>
          <a:p>
            <a:pPr lvl="1" eaLnBrk="1" hangingPunct="1"/>
            <a:r>
              <a:rPr lang="en-US" dirty="0"/>
              <a:t>Read only pages for instructions</a:t>
            </a:r>
          </a:p>
          <a:p>
            <a:pPr eaLnBrk="1" hangingPunct="1"/>
            <a:r>
              <a:rPr lang="en-US" dirty="0"/>
              <a:t>Gathering access information</a:t>
            </a:r>
          </a:p>
          <a:p>
            <a:pPr lvl="1" eaLnBrk="1" hangingPunct="1"/>
            <a:r>
              <a:rPr lang="en-US" dirty="0"/>
              <a:t>Identifying dirty pages by tracking stores</a:t>
            </a:r>
          </a:p>
          <a:p>
            <a:pPr lvl="1" eaLnBrk="1" hangingPunct="1"/>
            <a:r>
              <a:rPr lang="en-US" dirty="0"/>
              <a:t>Identifying accesses to help determine LRU candidate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3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Performance of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rgbClr val="CC0000"/>
              </a:buClr>
              <a:buFont typeface="Wingdings" charset="0"/>
              <a:buChar char=""/>
            </a:pPr>
            <a:r>
              <a:rPr lang="en-US" dirty="0">
                <a:latin typeface="Calibri" pitchFamily="34" charset="0"/>
              </a:rPr>
              <a:t>To translate a virtual address into a physical address, we must first access the page table in physical memory</a:t>
            </a:r>
          </a:p>
          <a:p>
            <a:pPr>
              <a:spcBef>
                <a:spcPts val="600"/>
              </a:spcBef>
              <a:buClr>
                <a:srgbClr val="CC0000"/>
              </a:buClr>
              <a:buNone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charset="0"/>
              <a:buChar char=""/>
            </a:pPr>
            <a:r>
              <a:rPr lang="en-US" dirty="0">
                <a:latin typeface="Calibri" pitchFamily="34" charset="0"/>
              </a:rPr>
              <a:t>Then we access physical memory again to get the data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A load instruction performs at least 2 memory reads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A store instruction performs at least 1 read and then a write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charset="0"/>
              <a:buChar char=""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charset="0"/>
              <a:buChar char=""/>
            </a:pPr>
            <a:r>
              <a:rPr lang="en-US" dirty="0">
                <a:latin typeface="Calibri" pitchFamily="34" charset="0"/>
              </a:rPr>
              <a:t>Above lookup steps are </a:t>
            </a:r>
            <a:r>
              <a:rPr lang="en-US" b="1" i="1" u="sng" dirty="0">
                <a:solidFill>
                  <a:srgbClr val="FF0000"/>
                </a:solidFill>
                <a:latin typeface="Calibri" pitchFamily="34" charset="0"/>
              </a:rPr>
              <a:t>SLOW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3429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dirty="0">
                <a:latin typeface="Calibri" pitchFamily="34" charset="0"/>
              </a:rPr>
              <a:t>We fix this performance problem by avoiding main memory in the translation from virtual to physical pages.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dirty="0">
                <a:latin typeface="Calibri" pitchFamily="34" charset="0"/>
              </a:rPr>
              <a:t>Buffer common translations in a </a:t>
            </a:r>
            <a:r>
              <a:rPr lang="en-US" b="1" dirty="0">
                <a:solidFill>
                  <a:srgbClr val="CC0000"/>
                </a:solidFill>
                <a:latin typeface="Calibri" pitchFamily="34" charset="0"/>
              </a:rPr>
              <a:t>Translation Look-aside Buffer (TLB)</a:t>
            </a:r>
            <a:r>
              <a:rPr lang="en-US" dirty="0">
                <a:latin typeface="Calibri" pitchFamily="34" charset="0"/>
              </a:rPr>
              <a:t>, a fast cache memory dedicated to storing a small subset of valid V-to-P translations.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dirty="0">
                <a:latin typeface="Calibri" pitchFamily="34" charset="0"/>
              </a:rPr>
              <a:t>16-512 entries common.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dirty="0">
                <a:latin typeface="Calibri" pitchFamily="34" charset="0"/>
              </a:rPr>
              <a:t>Generally has low miss rate (&lt; 1%).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010400" y="6477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2BF49D5B-2B70-2543-A086-C519E995A637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4675" y="0"/>
            <a:ext cx="8001000" cy="838200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Translation look-aside buffer (TLB)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56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Size of the page table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big is a page table entry?</a:t>
            </a:r>
          </a:p>
          <a:p>
            <a:pPr lvl="1" eaLnBrk="1" hangingPunct="1"/>
            <a:r>
              <a:rPr lang="en-US" sz="2400" dirty="0"/>
              <a:t>For 32-bit virtual address:</a:t>
            </a:r>
          </a:p>
          <a:p>
            <a:pPr lvl="2" eaLnBrk="1" hangingPunct="1"/>
            <a:r>
              <a:rPr lang="en-US" sz="2000" dirty="0"/>
              <a:t>If the machine can support </a:t>
            </a:r>
            <a:r>
              <a:rPr lang="en-US" sz="2000" dirty="0">
                <a:solidFill>
                  <a:srgbClr val="FF0000"/>
                </a:solidFill>
              </a:rPr>
              <a:t>1GB = 2</a:t>
            </a:r>
            <a:r>
              <a:rPr lang="en-US" sz="2000" baseline="30000" dirty="0">
                <a:solidFill>
                  <a:srgbClr val="FF0000"/>
                </a:solidFill>
              </a:rPr>
              <a:t>30</a:t>
            </a:r>
            <a:r>
              <a:rPr lang="en-US" sz="2000" dirty="0">
                <a:solidFill>
                  <a:srgbClr val="FF0000"/>
                </a:solidFill>
              </a:rPr>
              <a:t> bytes of </a:t>
            </a:r>
            <a:r>
              <a:rPr lang="en-US" sz="2000" u="sng" dirty="0">
                <a:solidFill>
                  <a:srgbClr val="FF0000"/>
                </a:solidFill>
              </a:rPr>
              <a:t>physical</a:t>
            </a:r>
            <a:r>
              <a:rPr lang="en-US" sz="2000" dirty="0">
                <a:solidFill>
                  <a:srgbClr val="FF0000"/>
                </a:solidFill>
              </a:rPr>
              <a:t> memory</a:t>
            </a:r>
            <a:r>
              <a:rPr lang="en-US" sz="2000" dirty="0"/>
              <a:t> and we use </a:t>
            </a:r>
            <a:r>
              <a:rPr lang="en-US" sz="2000" dirty="0">
                <a:solidFill>
                  <a:srgbClr val="FF0000"/>
                </a:solidFill>
              </a:rPr>
              <a:t>pages of size 4KB = 2</a:t>
            </a:r>
            <a:r>
              <a:rPr lang="en-US" sz="2000" baseline="30000" dirty="0">
                <a:solidFill>
                  <a:srgbClr val="FF0000"/>
                </a:solidFill>
              </a:rPr>
              <a:t>12</a:t>
            </a:r>
            <a:r>
              <a:rPr lang="en-US" sz="2000" dirty="0"/>
              <a:t>, </a:t>
            </a:r>
          </a:p>
          <a:p>
            <a:pPr lvl="2" eaLnBrk="1" hangingPunct="1"/>
            <a:r>
              <a:rPr lang="en-US" sz="2000" dirty="0"/>
              <a:t>then the physical page number is </a:t>
            </a:r>
            <a:r>
              <a:rPr lang="en-US" sz="2000" dirty="0">
                <a:solidFill>
                  <a:srgbClr val="FF0000"/>
                </a:solidFill>
              </a:rPr>
              <a:t>30-12 = 18 bits</a:t>
            </a:r>
            <a:r>
              <a:rPr lang="en-US" sz="2000" dirty="0"/>
              <a:t>.  </a:t>
            </a:r>
            <a:br>
              <a:rPr lang="en-US" sz="2000" dirty="0"/>
            </a:br>
            <a:r>
              <a:rPr lang="en-US" sz="2000" dirty="0"/>
              <a:t>Plus another </a:t>
            </a:r>
            <a:r>
              <a:rPr lang="en-US" sz="2000" dirty="0">
                <a:solidFill>
                  <a:srgbClr val="FF0000"/>
                </a:solidFill>
              </a:rPr>
              <a:t>valid bit</a:t>
            </a:r>
            <a:r>
              <a:rPr lang="en-US" sz="2000" dirty="0"/>
              <a:t> + other useful stuff (</a:t>
            </a:r>
            <a:r>
              <a:rPr lang="en-US" sz="2000" dirty="0">
                <a:solidFill>
                  <a:srgbClr val="FF0000"/>
                </a:solidFill>
              </a:rPr>
              <a:t>read only, dirty, etc</a:t>
            </a:r>
            <a:r>
              <a:rPr lang="en-US" sz="2000" dirty="0"/>
              <a:t>.)</a:t>
            </a:r>
          </a:p>
          <a:p>
            <a:pPr lvl="2" eaLnBrk="1" hangingPunct="1"/>
            <a:r>
              <a:rPr lang="en-US" sz="2000" dirty="0"/>
              <a:t>Let say about 3 bytes.</a:t>
            </a:r>
          </a:p>
          <a:p>
            <a:pPr eaLnBrk="1" hangingPunct="1"/>
            <a:r>
              <a:rPr lang="en-US" dirty="0"/>
              <a:t>How many entries in the page table?</a:t>
            </a:r>
          </a:p>
          <a:p>
            <a:pPr lvl="1" eaLnBrk="1" hangingPunct="1"/>
            <a:r>
              <a:rPr lang="en-US" sz="2400" dirty="0"/>
              <a:t>ARM virtual address is 32 bits – 12 bit page offset = 20</a:t>
            </a:r>
          </a:p>
          <a:p>
            <a:pPr lvl="1" eaLnBrk="1" hangingPunct="1"/>
            <a:r>
              <a:rPr lang="en-US" dirty="0"/>
              <a:t>Total number of virtual pages </a:t>
            </a:r>
            <a:r>
              <a:rPr lang="en-US" sz="2400" dirty="0"/>
              <a:t> = 2</a:t>
            </a:r>
            <a:r>
              <a:rPr lang="en-US" sz="2400" baseline="30000" dirty="0"/>
              <a:t>20</a:t>
            </a:r>
          </a:p>
          <a:p>
            <a:pPr eaLnBrk="1" hangingPunct="1"/>
            <a:r>
              <a:rPr lang="en-US" dirty="0"/>
              <a:t>Total size of page table = </a:t>
            </a:r>
            <a:r>
              <a:rPr lang="en-US" sz="2400" dirty="0"/>
              <a:t>Number of virtual pages </a:t>
            </a:r>
          </a:p>
          <a:p>
            <a:pPr marL="0" indent="0" eaLnBrk="1" hangingPunct="1">
              <a:buNone/>
            </a:pPr>
            <a:r>
              <a:rPr lang="en-US" sz="2400" dirty="0"/>
              <a:t>				* Size of each page table entry</a:t>
            </a:r>
          </a:p>
          <a:p>
            <a:pPr marL="0" indent="0" eaLnBrk="1" hangingPunct="1">
              <a:buNone/>
            </a:pPr>
            <a:r>
              <a:rPr lang="en-US" sz="2400" dirty="0"/>
              <a:t>				= 2</a:t>
            </a:r>
            <a:r>
              <a:rPr lang="en-US" sz="2400" baseline="30000" dirty="0"/>
              <a:t>20</a:t>
            </a:r>
            <a:r>
              <a:rPr lang="en-US" sz="2400" dirty="0"/>
              <a:t> </a:t>
            </a:r>
            <a:r>
              <a:rPr lang="en-US" sz="2400" baseline="30000" dirty="0"/>
              <a:t>x</a:t>
            </a:r>
            <a:r>
              <a:rPr lang="en-US" sz="2400" dirty="0"/>
              <a:t> 3 bytes ~ 3 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08B6BC-6D9A-DB41-8811-791015230E03}" type="slidenum">
              <a:rPr 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eaLnBrk="1" hangingPunct="1"/>
              <a:t>2</a:t>
            </a:fld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295400" y="1600200"/>
            <a:ext cx="1828800" cy="3810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Virtual page</a:t>
            </a:r>
          </a:p>
        </p:txBody>
      </p:sp>
      <p:sp>
        <p:nvSpPr>
          <p:cNvPr id="14340" name="Freeform 4"/>
          <p:cNvSpPr>
            <a:spLocks noChangeArrowheads="1"/>
          </p:cNvSpPr>
          <p:nvPr/>
        </p:nvSpPr>
        <p:spPr bwMode="auto">
          <a:xfrm rot="5400000">
            <a:off x="2135188" y="2058988"/>
            <a:ext cx="914400" cy="1066800"/>
          </a:xfrm>
          <a:custGeom>
            <a:avLst/>
            <a:gdLst>
              <a:gd name="T0" fmla="*/ 15863 w 21600"/>
              <a:gd name="T1" fmla="*/ 0 h 21600"/>
              <a:gd name="T2" fmla="*/ 10125 w 21600"/>
              <a:gd name="T3" fmla="*/ 7200 h 21600"/>
              <a:gd name="T4" fmla="*/ 13211 w 21600"/>
              <a:gd name="T5" fmla="*/ 7200 h 21600"/>
              <a:gd name="T6" fmla="*/ 13211 w 21600"/>
              <a:gd name="T7" fmla="*/ 15413 h 21600"/>
              <a:gd name="T8" fmla="*/ 0 w 21600"/>
              <a:gd name="T9" fmla="*/ 15413 h 21600"/>
              <a:gd name="T10" fmla="*/ 0 w 21600"/>
              <a:gd name="T11" fmla="*/ 21600 h 21600"/>
              <a:gd name="T12" fmla="*/ 18514 w 21600"/>
              <a:gd name="T13" fmla="*/ 21600 h 21600"/>
              <a:gd name="T14" fmla="*/ 18514 w 21600"/>
              <a:gd name="T15" fmla="*/ 7200 h 21600"/>
              <a:gd name="T16" fmla="*/ 21600 w 21600"/>
              <a:gd name="T17" fmla="*/ 7200 h 21600"/>
              <a:gd name="T18" fmla="*/ 15863 w 21600"/>
              <a:gd name="T19" fmla="*/ 0 h 21600"/>
              <a:gd name="T20" fmla="*/ 0 w 21600"/>
              <a:gd name="T21" fmla="*/ 15413 h 21600"/>
              <a:gd name="T22" fmla="*/ 18514 w 21600"/>
              <a:gd name="T2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5863" y="0"/>
                </a:moveTo>
                <a:lnTo>
                  <a:pt x="10125" y="7200"/>
                </a:lnTo>
                <a:lnTo>
                  <a:pt x="13211" y="7200"/>
                </a:lnTo>
                <a:lnTo>
                  <a:pt x="13211" y="15413"/>
                </a:lnTo>
                <a:lnTo>
                  <a:pt x="0" y="15413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863" y="0"/>
                </a:lnTo>
                <a:close/>
              </a:path>
            </a:pathLst>
          </a:cu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352800" y="2667000"/>
            <a:ext cx="3810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733800" y="2667000"/>
            <a:ext cx="1219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953000" y="2667000"/>
            <a:ext cx="19812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Physical page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24200" y="1600200"/>
            <a:ext cx="1143000" cy="3810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Pg offset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352800" y="3048000"/>
            <a:ext cx="3810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733800" y="3048000"/>
            <a:ext cx="1219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953000" y="3048000"/>
            <a:ext cx="19812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352800" y="3429000"/>
            <a:ext cx="3810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733800" y="3429000"/>
            <a:ext cx="1219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953000" y="3429000"/>
            <a:ext cx="19812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352800" y="3810000"/>
            <a:ext cx="3810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733800" y="3810000"/>
            <a:ext cx="1219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953000" y="3810000"/>
            <a:ext cx="19812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352800" y="4191000"/>
            <a:ext cx="3810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3733800" y="4191000"/>
            <a:ext cx="1219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953000" y="4191000"/>
            <a:ext cx="19812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352800" y="4572000"/>
            <a:ext cx="3810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733800" y="4572000"/>
            <a:ext cx="1219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953000" y="4572000"/>
            <a:ext cx="19812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352800" y="4953000"/>
            <a:ext cx="3810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733800" y="4953000"/>
            <a:ext cx="1219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953000" y="4953000"/>
            <a:ext cx="19812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3733800" y="5334000"/>
            <a:ext cx="1219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953000" y="5334000"/>
            <a:ext cx="19812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6934200" y="26670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7010400" y="6477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2F684C5-D36C-3944-83F8-C35FEF5C6BE9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574675" y="0"/>
            <a:ext cx="8001000" cy="838200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Translation look-aside buffer (TLB)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4306728" y="1590645"/>
            <a:ext cx="1789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</a:t>
            </a:r>
          </a:p>
        </p:txBody>
      </p: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4670711" y="5715000"/>
            <a:ext cx="564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TLB</a:t>
            </a:r>
            <a:endParaRPr lang="en-US" sz="2000" b="1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2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Where is the TLB lookup?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dirty="0">
                <a:latin typeface="Calibri" pitchFamily="34" charset="0"/>
              </a:rPr>
              <a:t>We put the TLB lookup in the pipeline after the virtual address is calculated and before the memory reference is performed.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000" dirty="0">
                <a:latin typeface="Calibri" pitchFamily="34" charset="0"/>
              </a:rPr>
              <a:t>This may be before or during the data cache access.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000" dirty="0">
                <a:latin typeface="Calibri" pitchFamily="34" charset="0"/>
              </a:rPr>
              <a:t>In case of a TLB miss, we need to perform the virtual to physical address translation during the memory stage of the pipeline.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010400" y="6477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DBC27D2F-CC00-094D-A1E3-AC059E2A3ACC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819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DDD30F-A424-9E4A-8C2B-D4C923FCCE67}" type="slidenum">
              <a:rPr 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eaLnBrk="1" hangingPunct="1"/>
              <a:t>22</a:t>
            </a:fld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Loading your program in memory</a:t>
            </a:r>
          </a:p>
          <a:p>
            <a:pPr lvl="1" eaLnBrk="1" hangingPunct="1"/>
            <a:r>
              <a:rPr lang="en-US" dirty="0"/>
              <a:t>Ask operating system to create a new process</a:t>
            </a:r>
          </a:p>
          <a:p>
            <a:pPr lvl="1" eaLnBrk="1" hangingPunct="1"/>
            <a:r>
              <a:rPr lang="en-US" dirty="0"/>
              <a:t>Construct a page table for this process</a:t>
            </a:r>
          </a:p>
          <a:p>
            <a:pPr lvl="1" eaLnBrk="1" hangingPunct="1"/>
            <a:r>
              <a:rPr lang="en-US" dirty="0"/>
              <a:t>Mark all page table entries as invalid with a pointer to the disk image of the program</a:t>
            </a:r>
          </a:p>
          <a:p>
            <a:pPr lvl="2" eaLnBrk="1" hangingPunct="1"/>
            <a:r>
              <a:rPr lang="en-US" dirty="0"/>
              <a:t>That is, point to the executable file containing the binary.</a:t>
            </a:r>
          </a:p>
          <a:p>
            <a:pPr lvl="1" eaLnBrk="1" hangingPunct="1"/>
            <a:r>
              <a:rPr lang="en-US" dirty="0"/>
              <a:t>Run the program and get an immediate page fault on the first instruction.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4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715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Loading a program into memory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6719888" y="3460750"/>
            <a:ext cx="1536700" cy="2228850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7010400" y="650557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42051D7-AC9E-4A46-885F-58890E2AC3B1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4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71500" y="914400"/>
            <a:ext cx="5316433" cy="72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1800" dirty="0">
                <a:latin typeface="Calibri" pitchFamily="34" charset="0"/>
              </a:rPr>
              <a:t>Page size = 4 KB, Page table entry size = 4 B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1800" dirty="0">
                <a:latin typeface="Calibri" pitchFamily="34" charset="0"/>
              </a:rPr>
              <a:t>Page table register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points to physical address 0x0000</a:t>
            </a:r>
          </a:p>
        </p:txBody>
      </p:sp>
    </p:spTree>
    <p:extLst>
      <p:ext uri="{BB962C8B-B14F-4D97-AF65-F5344CB8AC3E}">
        <p14:creationId xmlns:p14="http://schemas.microsoft.com/office/powerpoint/2010/main" val="1495546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-46038"/>
            <a:ext cx="9372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 b="1" dirty="0">
                <a:latin typeface="Calibri" pitchFamily="34" charset="0"/>
              </a:rPr>
              <a:t>Step 1</a:t>
            </a:r>
            <a:r>
              <a:rPr lang="en-US" sz="3200" b="1">
                <a:latin typeface="Calibri" pitchFamily="34" charset="0"/>
              </a:rPr>
              <a:t>: Read </a:t>
            </a:r>
            <a:r>
              <a:rPr lang="en-US" sz="3200" b="1" dirty="0">
                <a:latin typeface="Calibri" pitchFamily="34" charset="0"/>
              </a:rPr>
              <a:t>executable </a:t>
            </a:r>
            <a:r>
              <a:rPr lang="en-US" sz="3200" b="1">
                <a:latin typeface="Calibri" pitchFamily="34" charset="0"/>
              </a:rPr>
              <a:t>header &amp; initialize </a:t>
            </a:r>
            <a:r>
              <a:rPr lang="en-US" sz="32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6719888" y="3460750"/>
            <a:ext cx="1536700" cy="2228850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33457940-9649-A044-9735-E9C7BF3B1FA2}" type="slidenum">
              <a:rPr lang="en-US" sz="1200">
                <a:latin typeface="Calibri" pitchFamily="34" charset="0"/>
              </a:rPr>
              <a:pPr algn="r"/>
              <a:t>24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4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7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8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03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-46038"/>
            <a:ext cx="9144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Step 2</a:t>
            </a:r>
            <a:r>
              <a:rPr lang="en-US" sz="3600" b="1">
                <a:latin typeface="Calibri" pitchFamily="34" charset="0"/>
              </a:rPr>
              <a:t>: Load </a:t>
            </a:r>
            <a:r>
              <a:rPr lang="en-US" sz="3600" b="1" dirty="0">
                <a:latin typeface="Calibri" pitchFamily="34" charset="0"/>
              </a:rPr>
              <a:t>PC from header &amp; start execution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6719888" y="3460750"/>
            <a:ext cx="1536700" cy="2228850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3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64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 flipV="1">
            <a:off x="3958449" y="2589212"/>
            <a:ext cx="537350" cy="1628814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7011988" y="2205038"/>
            <a:ext cx="92555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25667" name="Text Box 67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0FABAE26-2C55-7043-BD56-9706B3654691}" type="slidenum">
              <a:rPr lang="en-US" sz="1200">
                <a:latin typeface="Calibri" pitchFamily="34" charset="0"/>
              </a:rPr>
              <a:pPr algn="r"/>
              <a:t>25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1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8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9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80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0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5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26675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6719888" y="3460750"/>
            <a:ext cx="1536700" cy="213677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endParaRPr lang="en-US" sz="18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V="1">
            <a:off x="3886200" y="3732213"/>
            <a:ext cx="914400" cy="504172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9A4D8DCD-20AE-8C4B-B572-800C56FDA60D}" type="slidenum">
              <a:rPr lang="en-US" sz="1200">
                <a:latin typeface="Calibri" pitchFamily="34" charset="0"/>
              </a:rPr>
              <a:pPr algn="r"/>
              <a:t>26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9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5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6719888" y="3460750"/>
            <a:ext cx="1536700" cy="213677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endParaRPr lang="en-US" sz="18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3" name="Line 65"/>
          <p:cNvSpPr>
            <a:spLocks noChangeShapeType="1"/>
          </p:cNvSpPr>
          <p:nvPr/>
        </p:nvSpPr>
        <p:spPr bwMode="auto">
          <a:xfrm flipV="1">
            <a:off x="3867322" y="3768724"/>
            <a:ext cx="915660" cy="516731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 flipV="1">
            <a:off x="2209800" y="2808288"/>
            <a:ext cx="762000" cy="1679575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9" name="Freeform 71"/>
          <p:cNvSpPr>
            <a:spLocks/>
          </p:cNvSpPr>
          <p:nvPr/>
        </p:nvSpPr>
        <p:spPr bwMode="auto">
          <a:xfrm>
            <a:off x="3868582" y="2605088"/>
            <a:ext cx="2057400" cy="1676400"/>
          </a:xfrm>
          <a:custGeom>
            <a:avLst/>
            <a:gdLst>
              <a:gd name="T0" fmla="*/ 0 w 5716"/>
              <a:gd name="T1" fmla="*/ 4656 h 4657"/>
              <a:gd name="T2" fmla="*/ 5715 w 5716"/>
              <a:gd name="T3" fmla="*/ 0 h 46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16" h="4657">
                <a:moveTo>
                  <a:pt x="0" y="4656"/>
                </a:moveTo>
                <a:lnTo>
                  <a:pt x="5715" y="0"/>
                </a:lnTo>
              </a:path>
            </a:pathLst>
          </a:cu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9971F9EB-2AF7-014C-B32A-201BE6C928AA}" type="slidenum">
              <a:rPr lang="en-US" sz="1200">
                <a:latin typeface="Calibri" pitchFamily="34" charset="0"/>
              </a:rPr>
              <a:pPr algn="r"/>
              <a:t>27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5715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0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4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5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86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6719888" y="3460750"/>
            <a:ext cx="1536700" cy="213677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5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6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41" name="Text Box 69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E5A19345-A062-3446-82AC-607581FE71E1}" type="slidenum">
              <a:rPr lang="en-US" sz="1200">
                <a:latin typeface="Calibri" pitchFamily="34" charset="0"/>
              </a:rPr>
              <a:pPr algn="r"/>
              <a:t>28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5715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5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2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2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2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6719888" y="3460750"/>
            <a:ext cx="1536700" cy="210661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7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8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9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0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65" name="Text Box 69"/>
          <p:cNvSpPr txBox="1">
            <a:spLocks noChangeArrowheads="1"/>
          </p:cNvSpPr>
          <p:nvPr/>
        </p:nvSpPr>
        <p:spPr bwMode="auto">
          <a:xfrm>
            <a:off x="7011988" y="2205038"/>
            <a:ext cx="71074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HIT!</a:t>
            </a:r>
          </a:p>
        </p:txBody>
      </p:sp>
      <p:sp>
        <p:nvSpPr>
          <p:cNvPr id="29766" name="Line 70"/>
          <p:cNvSpPr>
            <a:spLocks noChangeShapeType="1"/>
          </p:cNvSpPr>
          <p:nvPr/>
        </p:nvSpPr>
        <p:spPr bwMode="auto">
          <a:xfrm flipV="1">
            <a:off x="3887788" y="2589212"/>
            <a:ext cx="608012" cy="1933613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67" name="Text Box 71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D39E66E5-D281-CF43-BCD9-7E2535F52963}" type="slidenum">
              <a:rPr lang="en-US" sz="1200">
                <a:latin typeface="Calibri" pitchFamily="34" charset="0"/>
              </a:rPr>
              <a:pPr algn="r"/>
              <a:t>29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5715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Fetching instruction 0004</a:t>
            </a:r>
          </a:p>
        </p:txBody>
      </p: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9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4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4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42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can you organize the page table?</a:t>
            </a: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004887"/>
            <a:ext cx="8577262" cy="5414964"/>
          </a:xfrm>
        </p:spPr>
        <p:txBody>
          <a:bodyPr/>
          <a:lstStyle/>
          <a:p>
            <a:pPr eaLnBrk="1" hangingPunct="1">
              <a:buFont typeface="Wingdings" pitchFamily="2" charset="2"/>
              <a:buAutoNum type="arabicPeriod"/>
              <a:defRPr/>
            </a:pPr>
            <a:r>
              <a:rPr lang="en-US" dirty="0">
                <a:ea typeface="+mn-ea"/>
              </a:rPr>
              <a:t>Single-level page table occupies continuous region in physical memory</a:t>
            </a:r>
          </a:p>
          <a:p>
            <a:pPr lvl="1" eaLnBrk="1" hangingPunct="1">
              <a:defRPr/>
            </a:pPr>
            <a:r>
              <a:rPr lang="en-US" sz="2200" dirty="0"/>
              <a:t>Previous example always takes 3MB regardless of how much virtual memory is used</a:t>
            </a:r>
          </a:p>
          <a:p>
            <a:pPr eaLnBrk="1" hangingPunct="1">
              <a:buFont typeface="Wingdings" pitchFamily="2" charset="2"/>
              <a:buAutoNum type="arabicPeriod"/>
              <a:defRPr/>
            </a:pPr>
            <a:r>
              <a:rPr lang="en-US" dirty="0">
                <a:ea typeface="+mn-ea"/>
              </a:rPr>
              <a:t>Use a multi-level page table! </a:t>
            </a:r>
            <a:r>
              <a:rPr lang="en-US" sz="2400" dirty="0">
                <a:ea typeface="+mn-ea"/>
              </a:rPr>
              <a:t>(Build a hierarchical page table and keep translations only if used in the program) </a:t>
            </a:r>
          </a:p>
          <a:p>
            <a:pPr lvl="1" eaLnBrk="1" hangingPunct="1"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page table in physical memory</a:t>
            </a:r>
          </a:p>
          <a:p>
            <a:pPr lvl="1" eaLnBrk="1" hangingPunct="1">
              <a:defRPr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(or more) level page tables created only if needed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Size is proportional to the amount of memory used</a:t>
            </a:r>
          </a:p>
          <a:p>
            <a:pPr lvl="1" eaLnBrk="1" hangingPunct="1">
              <a:defRPr/>
            </a:pPr>
            <a:r>
              <a:rPr lang="en-US" dirty="0"/>
              <a:t>Optimization for </a:t>
            </a:r>
            <a:r>
              <a:rPr lang="en-US" i="1" u="sng" dirty="0"/>
              <a:t>common case</a:t>
            </a:r>
            <a:r>
              <a:rPr lang="en-US" i="1" dirty="0"/>
              <a:t>: almost no programs use all the virtual pages at the same time</a:t>
            </a:r>
          </a:p>
          <a:p>
            <a:pPr lvl="1" eaLnBrk="1" hangingPunct="1">
              <a:defRPr/>
            </a:pPr>
            <a:r>
              <a:rPr lang="en-US" b="1" i="1" u="sng" dirty="0">
                <a:solidFill>
                  <a:srgbClr val="FF0000"/>
                </a:solidFill>
              </a:rPr>
              <a:t>Common case:</a:t>
            </a:r>
            <a:r>
              <a:rPr lang="en-US" b="1" i="1" dirty="0">
                <a:solidFill>
                  <a:srgbClr val="FF0000"/>
                </a:solidFill>
              </a:rPr>
              <a:t> size of multi-level page table &lt;&lt; single-level</a:t>
            </a:r>
          </a:p>
          <a:p>
            <a:pPr lvl="1" eaLnBrk="1" hangingPunct="1">
              <a:defRPr/>
            </a:pPr>
            <a:r>
              <a:rPr lang="en-US" b="1" i="1" u="sng" dirty="0">
                <a:solidFill>
                  <a:srgbClr val="FF0000"/>
                </a:solidFill>
              </a:rPr>
              <a:t>Worst case: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i="1" dirty="0">
                <a:solidFill>
                  <a:srgbClr val="FF0000"/>
                </a:solidFill>
              </a:rPr>
              <a:t>size of multi-level page table &gt; single-level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4B1AA5-A71E-2E45-8EAE-D3C490C26B16}" type="slidenum">
              <a:rPr 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eaLnBrk="1" hangingPunct="1"/>
              <a:t>3</a:t>
            </a:fld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6719888" y="3460750"/>
            <a:ext cx="1536700" cy="210661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</p:txBody>
      </p:sp>
      <p:sp>
        <p:nvSpPr>
          <p:cNvPr id="30774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0775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0778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2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4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5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0786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7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0788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89" name="Text Box 69"/>
          <p:cNvSpPr txBox="1">
            <a:spLocks noChangeArrowheads="1"/>
          </p:cNvSpPr>
          <p:nvPr/>
        </p:nvSpPr>
        <p:spPr bwMode="auto">
          <a:xfrm>
            <a:off x="7002463" y="2362200"/>
            <a:ext cx="92555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0790" name="Line 70"/>
          <p:cNvSpPr>
            <a:spLocks noChangeShapeType="1"/>
          </p:cNvSpPr>
          <p:nvPr/>
        </p:nvSpPr>
        <p:spPr bwMode="auto">
          <a:xfrm flipV="1">
            <a:off x="3958448" y="2894012"/>
            <a:ext cx="537351" cy="1933613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7056AB9B-2030-FF4B-B9D4-2CAC370DF394}" type="slidenum">
              <a:rPr lang="en-US" sz="1200">
                <a:latin typeface="Calibri" pitchFamily="34" charset="0"/>
              </a:rPr>
              <a:pPr algn="r"/>
              <a:t>30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9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91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9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6652841" y="3460750"/>
            <a:ext cx="1943843" cy="2679837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>
            <a:off x="3958448" y="4876800"/>
            <a:ext cx="765951" cy="990599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14" name="Text Box 70"/>
          <p:cNvSpPr txBox="1">
            <a:spLocks noChangeArrowheads="1"/>
          </p:cNvSpPr>
          <p:nvPr/>
        </p:nvSpPr>
        <p:spPr bwMode="auto">
          <a:xfrm>
            <a:off x="7010400" y="6477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F72C6216-8899-6548-8BC2-73ED47150738}" type="slidenum">
              <a:rPr lang="en-US" sz="1200">
                <a:latin typeface="Calibri" pitchFamily="34" charset="0"/>
              </a:rPr>
              <a:pPr algn="r"/>
              <a:t>31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6096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3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3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49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6652841" y="3460750"/>
            <a:ext cx="1943843" cy="2956836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endParaRPr lang="en-US" sz="2000" b="1" dirty="0">
              <a:latin typeface="Calibri" pitchFamily="34" charset="0"/>
            </a:endParaRPr>
          </a:p>
          <a:p>
            <a:pPr algn="ctr"/>
            <a:endParaRPr lang="en-US" sz="2000" b="1" dirty="0">
              <a:latin typeface="Calibri" pitchFamily="34" charset="0"/>
            </a:endParaRP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2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5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2836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>
            <a:off x="3958448" y="4876801"/>
            <a:ext cx="767539" cy="989012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55626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45720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6553200" y="26193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41" name="Rectangle 73"/>
          <p:cNvSpPr>
            <a:spLocks noChangeArrowheads="1"/>
          </p:cNvSpPr>
          <p:nvPr/>
        </p:nvSpPr>
        <p:spPr bwMode="auto">
          <a:xfrm>
            <a:off x="2819400" y="2867025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9546C437-0FAB-0D45-BB4B-02DB04DA6929}" type="slidenum">
              <a:rPr lang="en-US" sz="1200">
                <a:latin typeface="Calibri" pitchFamily="34" charset="0"/>
              </a:rPr>
              <a:pPr algn="r"/>
              <a:t>32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6096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7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7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88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6652841" y="3460750"/>
            <a:ext cx="1943843" cy="28952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endParaRPr lang="en-US" sz="1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4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1" name="Line 69"/>
          <p:cNvSpPr>
            <a:spLocks noChangeShapeType="1"/>
          </p:cNvSpPr>
          <p:nvPr/>
        </p:nvSpPr>
        <p:spPr bwMode="auto">
          <a:xfrm flipV="1">
            <a:off x="3958448" y="2513012"/>
            <a:ext cx="537351" cy="2619413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5626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45720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6553200" y="26193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2819400" y="2867025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3866" name="Text Box 74"/>
          <p:cNvSpPr txBox="1">
            <a:spLocks noChangeArrowheads="1"/>
          </p:cNvSpPr>
          <p:nvPr/>
        </p:nvSpPr>
        <p:spPr bwMode="auto">
          <a:xfrm>
            <a:off x="7011988" y="2205038"/>
            <a:ext cx="71074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HIT!</a:t>
            </a:r>
          </a:p>
        </p:txBody>
      </p:sp>
      <p:sp>
        <p:nvSpPr>
          <p:cNvPr id="33867" name="Text Box 75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F2C6EB4A-F3C1-8E45-BD1B-15B8F126D83D}" type="slidenum">
              <a:rPr lang="en-US" sz="1200">
                <a:latin typeface="Calibri" pitchFamily="34" charset="0"/>
              </a:rPr>
              <a:pPr algn="r"/>
              <a:t>33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571500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Fetching instruction 0008</a:t>
            </a: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8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8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33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18779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0x2134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6652841" y="3460750"/>
            <a:ext cx="1943843" cy="28952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endParaRPr lang="en-US" sz="1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4872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4873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5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6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7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8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4879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1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4882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3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4884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 flipV="1">
            <a:off x="3810000" y="2513013"/>
            <a:ext cx="685800" cy="2974975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6" name="Rectangle 70"/>
          <p:cNvSpPr>
            <a:spLocks noChangeArrowheads="1"/>
          </p:cNvSpPr>
          <p:nvPr/>
        </p:nvSpPr>
        <p:spPr bwMode="auto">
          <a:xfrm>
            <a:off x="55626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4887" name="Rectangle 71"/>
          <p:cNvSpPr>
            <a:spLocks noChangeArrowheads="1"/>
          </p:cNvSpPr>
          <p:nvPr/>
        </p:nvSpPr>
        <p:spPr bwMode="auto">
          <a:xfrm>
            <a:off x="45720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8" name="Rectangle 72"/>
          <p:cNvSpPr>
            <a:spLocks noChangeArrowheads="1"/>
          </p:cNvSpPr>
          <p:nvPr/>
        </p:nvSpPr>
        <p:spPr bwMode="auto">
          <a:xfrm>
            <a:off x="6553200" y="26193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9" name="Rectangle 73"/>
          <p:cNvSpPr>
            <a:spLocks noChangeArrowheads="1"/>
          </p:cNvSpPr>
          <p:nvPr/>
        </p:nvSpPr>
        <p:spPr bwMode="auto">
          <a:xfrm>
            <a:off x="2819400" y="2867025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7011988" y="2205038"/>
            <a:ext cx="92555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419CB26-73DE-844D-A3FC-BADC662BCCF9}" type="slidenum">
              <a:rPr lang="en-US" sz="1200">
                <a:latin typeface="Calibri" pitchFamily="34" charset="0"/>
              </a:rPr>
              <a:pPr algn="r"/>
              <a:t>34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7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28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6652841" y="3460750"/>
            <a:ext cx="1943842" cy="3172280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0x0002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 flipV="1">
            <a:off x="3958448" y="4341813"/>
            <a:ext cx="765951" cy="1101110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55626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45720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6553200" y="26193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2819400" y="2867025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5914" name="Text Box 74"/>
          <p:cNvSpPr txBox="1">
            <a:spLocks noChangeArrowheads="1"/>
          </p:cNvSpPr>
          <p:nvPr/>
        </p:nvSpPr>
        <p:spPr bwMode="auto">
          <a:xfrm>
            <a:off x="7010400" y="6477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354AA88F-8954-3B45-B242-16B1F9DDAB8D}" type="slidenum">
              <a:rPr lang="en-US" sz="1200">
                <a:latin typeface="Calibri" pitchFamily="34" charset="0"/>
              </a:rPr>
              <a:pPr algn="r"/>
              <a:t>35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618779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87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7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219200" y="2249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19200" y="25542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219200" y="2859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219200" y="3163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219200" y="46878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219200" y="49926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219200" y="52974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219200" y="4383088"/>
            <a:ext cx="1219200" cy="30480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1752600" y="35448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1752600" y="41544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1752600" y="3849688"/>
            <a:ext cx="152400" cy="15240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144588" y="1685925"/>
            <a:ext cx="12938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Disk Pages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55626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572000" y="2249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572000" y="1685925"/>
            <a:ext cx="137477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2819400" y="22494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2819400" y="25542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819400" y="28590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819400" y="3163888"/>
            <a:ext cx="1219200" cy="30480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905125" y="1685925"/>
            <a:ext cx="10966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Memory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55626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572000" y="2630488"/>
            <a:ext cx="9906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953000" y="3133725"/>
            <a:ext cx="13103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b="1" dirty="0">
                <a:latin typeface="Calibri" pitchFamily="34" charset="0"/>
              </a:rPr>
              <a:t>Page Table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5029200" y="3544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029200" y="3849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029200" y="4154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5029200" y="44592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029200" y="47640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029200" y="50688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029200" y="53736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5029200" y="5678488"/>
            <a:ext cx="1143000" cy="304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838200" y="21701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D0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838200" y="24749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838200" y="27797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838200" y="3084513"/>
            <a:ext cx="4446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457200" y="43037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D1000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457200" y="46085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D1001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457200" y="49133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D1002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457200" y="5218113"/>
            <a:ext cx="79570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>
                <a:latin typeface="Calibri" pitchFamily="34" charset="0"/>
              </a:rPr>
              <a:t>D1003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6553200" y="2249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6553200" y="2630488"/>
            <a:ext cx="457200" cy="3810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4725988" y="3541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0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4725988" y="3846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4725988" y="4151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2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4725988" y="44561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3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4725988" y="47609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4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4725988" y="50657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5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4725988" y="53705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6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4725988" y="5675313"/>
            <a:ext cx="29877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1" dirty="0">
                <a:latin typeface="Calibri" pitchFamily="34" charset="0"/>
              </a:rPr>
              <a:t>7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6652841" y="3460750"/>
            <a:ext cx="1943842" cy="3449279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0x0002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0x3134</a:t>
            </a: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2819400" y="222885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5029200" y="3505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5029200" y="3810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5029200" y="4114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M3</a:t>
            </a:r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5029200" y="4419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5029200" y="4724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5029200" y="5029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5029200" y="533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5029200" y="5638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6097588" y="35274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6097588" y="3756025"/>
            <a:ext cx="31775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55530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4562475" y="226695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819400" y="25527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6543675" y="2266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 flipV="1">
            <a:off x="3958448" y="4341813"/>
            <a:ext cx="765951" cy="1117600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55626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M3</a:t>
            </a:r>
          </a:p>
        </p:txBody>
      </p:sp>
      <p:sp>
        <p:nvSpPr>
          <p:cNvPr id="36935" name="Rectangle 71"/>
          <p:cNvSpPr>
            <a:spLocks noChangeArrowheads="1"/>
          </p:cNvSpPr>
          <p:nvPr/>
        </p:nvSpPr>
        <p:spPr bwMode="auto">
          <a:xfrm>
            <a:off x="4572000" y="2619375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36" name="Rectangle 72"/>
          <p:cNvSpPr>
            <a:spLocks noChangeArrowheads="1"/>
          </p:cNvSpPr>
          <p:nvPr/>
        </p:nvSpPr>
        <p:spPr bwMode="auto">
          <a:xfrm>
            <a:off x="6553200" y="26193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7" name="Rectangle 73"/>
          <p:cNvSpPr>
            <a:spLocks noChangeArrowheads="1"/>
          </p:cNvSpPr>
          <p:nvPr/>
        </p:nvSpPr>
        <p:spPr bwMode="auto">
          <a:xfrm>
            <a:off x="2819400" y="2867025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6938" name="Rectangle 74"/>
          <p:cNvSpPr>
            <a:spLocks noChangeArrowheads="1"/>
          </p:cNvSpPr>
          <p:nvPr/>
        </p:nvSpPr>
        <p:spPr bwMode="auto">
          <a:xfrm>
            <a:off x="2819400" y="3152775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FFFF66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6939" name="Text Box 75"/>
          <p:cNvSpPr txBox="1">
            <a:spLocks noChangeArrowheads="1"/>
          </p:cNvSpPr>
          <p:nvPr/>
        </p:nvSpPr>
        <p:spPr bwMode="auto">
          <a:xfrm>
            <a:off x="7010400" y="645795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D0446A21-EADD-2046-B73F-4AD0AE29EF3E}" type="slidenum">
              <a:rPr lang="en-US" sz="1200">
                <a:latin typeface="Calibri" pitchFamily="34" charset="0"/>
              </a:rPr>
              <a:pPr algn="r"/>
              <a:t>36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618779" y="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4495800" y="1914487"/>
            <a:ext cx="36845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0" name="Text Box 52"/>
          <p:cNvSpPr txBox="1">
            <a:spLocks noChangeArrowheads="1"/>
          </p:cNvSpPr>
          <p:nvPr/>
        </p:nvSpPr>
        <p:spPr bwMode="auto">
          <a:xfrm>
            <a:off x="2772957" y="3743325"/>
            <a:ext cx="1353361" cy="194117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000" b="1" dirty="0">
                <a:latin typeface="Calibri" pitchFamily="34" charset="0"/>
              </a:rPr>
              <a:t>0x2134</a:t>
            </a:r>
          </a:p>
        </p:txBody>
      </p:sp>
      <p:sp>
        <p:nvSpPr>
          <p:cNvPr id="78" name="Text Box 1"/>
          <p:cNvSpPr txBox="1">
            <a:spLocks noChangeArrowheads="1"/>
          </p:cNvSpPr>
          <p:nvPr/>
        </p:nvSpPr>
        <p:spPr bwMode="auto">
          <a:xfrm>
            <a:off x="609600" y="6534150"/>
            <a:ext cx="3352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to Computer 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72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74674" y="0"/>
            <a:ext cx="83407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00" b="1" dirty="0">
                <a:latin typeface="Calibri" pitchFamily="34" charset="0"/>
              </a:rPr>
              <a:t>Next topic: Placing Caches in a VM System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66738" y="1219200"/>
            <a:ext cx="88058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3338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VM systems give us two different addresses:            virtual and physical</a:t>
            </a: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800" dirty="0">
                <a:latin typeface="Calibri" pitchFamily="34" charset="0"/>
              </a:rPr>
              <a:t>Which address should we use to access the data cache?</a:t>
            </a:r>
          </a:p>
          <a:p>
            <a:pPr lvl="1" eaLnBrk="0" hangingPunct="0">
              <a:spcBef>
                <a:spcPts val="5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800" dirty="0">
                <a:latin typeface="Calibri" pitchFamily="34" charset="0"/>
              </a:rPr>
              <a:t>Physical address (after VM translations).</a:t>
            </a:r>
          </a:p>
          <a:p>
            <a:pPr lvl="2" eaLnBrk="0" hangingPunct="0">
              <a:spcBef>
                <a:spcPts val="450"/>
              </a:spcBef>
              <a:buClr>
                <a:srgbClr val="CC0000"/>
              </a:buClr>
              <a:buFont typeface="Verdana" charset="0"/>
              <a:buChar char="-"/>
            </a:pPr>
            <a:r>
              <a:rPr lang="en-US" sz="2800" dirty="0">
                <a:latin typeface="Calibri" pitchFamily="34" charset="0"/>
              </a:rPr>
              <a:t>Delayed access.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Arial Narrow" charset="0"/>
              <a:buChar char="•"/>
            </a:pPr>
            <a:r>
              <a:rPr lang="en-US" sz="2800" dirty="0">
                <a:latin typeface="Calibri" pitchFamily="34" charset="0"/>
              </a:rPr>
              <a:t>Virtual address (before VM translation).</a:t>
            </a:r>
          </a:p>
          <a:p>
            <a:pPr lvl="2">
              <a:spcBef>
                <a:spcPts val="500"/>
              </a:spcBef>
              <a:buClr>
                <a:srgbClr val="CC0000"/>
              </a:buClr>
              <a:buFont typeface="Verdana" charset="0"/>
              <a:buChar char="-"/>
            </a:pPr>
            <a:r>
              <a:rPr lang="en-US" sz="2800" dirty="0">
                <a:latin typeface="Calibri" pitchFamily="34" charset="0"/>
              </a:rPr>
              <a:t>Faster access.</a:t>
            </a:r>
          </a:p>
          <a:p>
            <a:pPr lvl="2">
              <a:spcBef>
                <a:spcPts val="500"/>
              </a:spcBef>
              <a:buClr>
                <a:srgbClr val="CC0000"/>
              </a:buClr>
              <a:buFont typeface="Verdana" charset="0"/>
              <a:buChar char="-"/>
            </a:pPr>
            <a:r>
              <a:rPr lang="en-US" sz="2800" dirty="0">
                <a:latin typeface="Calibri" pitchFamily="34" charset="0"/>
              </a:rPr>
              <a:t>More complex.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Arial Narrow" charset="0"/>
              <a:buNone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010400" y="6477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9A6B8D6F-332E-5E4B-8D46-3D5281B09D1C}" type="slidenum">
              <a:rPr lang="en-US" sz="1200">
                <a:latin typeface="Calibri" pitchFamily="34" charset="0"/>
              </a:rPr>
              <a:pPr algn="r"/>
              <a:t>37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68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(not part of Course Syllabus)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how Intel’s memory management hardware works, Intel x86 Software Manual: </a:t>
            </a:r>
            <a:r>
              <a:rPr lang="en-US" dirty="0">
                <a:hlinkClick r:id="rId2"/>
              </a:rPr>
              <a:t>http://www.intel.com/content/www/us/en/architecture-and-technology/64-ia-32-architectures-software-developer-vol-3a-part-1-manual.html</a:t>
            </a:r>
            <a:endParaRPr lang="en-US" dirty="0"/>
          </a:p>
          <a:p>
            <a:pPr lvl="1"/>
            <a:r>
              <a:rPr lang="en-US" dirty="0"/>
              <a:t>Chapter 4 is on Paging</a:t>
            </a:r>
          </a:p>
          <a:p>
            <a:r>
              <a:rPr lang="en-US" dirty="0"/>
              <a:t>Linux page table management: </a:t>
            </a:r>
            <a:r>
              <a:rPr lang="en-US" dirty="0">
                <a:hlinkClick r:id="rId3"/>
              </a:rPr>
              <a:t>https://www.kernel.org/doc/gorman/html/understand/understand006.html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Hierarchical page table</a:t>
            </a:r>
          </a:p>
        </p:txBody>
      </p:sp>
      <p:sp>
        <p:nvSpPr>
          <p:cNvPr id="725023" name="Rectangle 31"/>
          <p:cNvSpPr>
            <a:spLocks noChangeArrowheads="1"/>
          </p:cNvSpPr>
          <p:nvPr/>
        </p:nvSpPr>
        <p:spPr bwMode="auto">
          <a:xfrm>
            <a:off x="533400" y="1676400"/>
            <a:ext cx="4267200" cy="3810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table register</a:t>
            </a:r>
          </a:p>
        </p:txBody>
      </p:sp>
      <p:sp>
        <p:nvSpPr>
          <p:cNvPr id="17412" name="Rectangle 34"/>
          <p:cNvSpPr>
            <a:spLocks noChangeArrowheads="1"/>
          </p:cNvSpPr>
          <p:nvPr/>
        </p:nvSpPr>
        <p:spPr bwMode="auto">
          <a:xfrm>
            <a:off x="3352800" y="2209800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17413" name="Rectangle 35"/>
          <p:cNvSpPr>
            <a:spLocks noChangeArrowheads="1"/>
          </p:cNvSpPr>
          <p:nvPr/>
        </p:nvSpPr>
        <p:spPr bwMode="auto">
          <a:xfrm>
            <a:off x="5791200" y="2209800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5791200" y="2667000"/>
            <a:ext cx="1981200" cy="3048000"/>
            <a:chOff x="3648" y="1680"/>
            <a:chExt cx="1248" cy="1920"/>
          </a:xfrm>
        </p:grpSpPr>
        <p:sp>
          <p:nvSpPr>
            <p:cNvPr id="17468" name="Rectangle 52"/>
            <p:cNvSpPr>
              <a:spLocks noChangeArrowheads="1"/>
            </p:cNvSpPr>
            <p:nvPr/>
          </p:nvSpPr>
          <p:spPr bwMode="auto">
            <a:xfrm>
              <a:off x="3648" y="3312"/>
              <a:ext cx="1248" cy="288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Page offset</a:t>
              </a:r>
            </a:p>
          </p:txBody>
        </p:sp>
        <p:sp>
          <p:nvSpPr>
            <p:cNvPr id="17469" name="Line 53"/>
            <p:cNvSpPr>
              <a:spLocks noChangeShapeType="1"/>
            </p:cNvSpPr>
            <p:nvPr/>
          </p:nvSpPr>
          <p:spPr bwMode="auto">
            <a:xfrm>
              <a:off x="4656" y="168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415" name="Rectangle 56"/>
          <p:cNvSpPr>
            <a:spLocks noChangeArrowheads="1"/>
          </p:cNvSpPr>
          <p:nvPr/>
        </p:nvSpPr>
        <p:spPr bwMode="auto">
          <a:xfrm>
            <a:off x="914400" y="2209800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17416" name="Text Box 57"/>
          <p:cNvSpPr txBox="1">
            <a:spLocks noChangeArrowheads="1"/>
          </p:cNvSpPr>
          <p:nvPr/>
        </p:nvSpPr>
        <p:spPr bwMode="auto">
          <a:xfrm>
            <a:off x="7772400" y="2057400"/>
            <a:ext cx="10070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3048000" y="3962400"/>
            <a:ext cx="2819400" cy="1752600"/>
            <a:chOff x="1920" y="2496"/>
            <a:chExt cx="1776" cy="1104"/>
          </a:xfrm>
        </p:grpSpPr>
        <p:sp>
          <p:nvSpPr>
            <p:cNvPr id="17466" name="Line 70"/>
            <p:cNvSpPr>
              <a:spLocks noChangeShapeType="1"/>
            </p:cNvSpPr>
            <p:nvPr/>
          </p:nvSpPr>
          <p:spPr bwMode="auto">
            <a:xfrm>
              <a:off x="3552" y="2496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67" name="Rectangle 71"/>
            <p:cNvSpPr>
              <a:spLocks noChangeArrowheads="1"/>
            </p:cNvSpPr>
            <p:nvPr/>
          </p:nvSpPr>
          <p:spPr bwMode="auto">
            <a:xfrm>
              <a:off x="1920" y="3312"/>
              <a:ext cx="1776" cy="288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Physical page number</a:t>
              </a:r>
            </a:p>
          </p:txBody>
        </p:sp>
      </p:grpSp>
      <p:sp>
        <p:nvSpPr>
          <p:cNvPr id="725066" name="AutoShape 74"/>
          <p:cNvSpPr>
            <a:spLocks/>
          </p:cNvSpPr>
          <p:nvPr/>
        </p:nvSpPr>
        <p:spPr bwMode="auto">
          <a:xfrm>
            <a:off x="296529" y="3032125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48" name="Text Box 55"/>
          <p:cNvSpPr txBox="1">
            <a:spLocks noChangeArrowheads="1"/>
          </p:cNvSpPr>
          <p:nvPr/>
        </p:nvSpPr>
        <p:spPr bwMode="auto">
          <a:xfrm>
            <a:off x="2019301" y="2735263"/>
            <a:ext cx="1771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16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17450" name="Rectangle 38"/>
          <p:cNvSpPr>
            <a:spLocks noChangeArrowheads="1"/>
          </p:cNvSpPr>
          <p:nvPr/>
        </p:nvSpPr>
        <p:spPr bwMode="auto">
          <a:xfrm>
            <a:off x="1600201" y="3032125"/>
            <a:ext cx="304800" cy="30480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1" name="Rectangle 39"/>
          <p:cNvSpPr>
            <a:spLocks noChangeArrowheads="1"/>
          </p:cNvSpPr>
          <p:nvPr/>
        </p:nvSpPr>
        <p:spPr bwMode="auto">
          <a:xfrm>
            <a:off x="1905001" y="3032125"/>
            <a:ext cx="2209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2" name="Rectangle 40"/>
          <p:cNvSpPr>
            <a:spLocks noChangeArrowheads="1"/>
          </p:cNvSpPr>
          <p:nvPr/>
        </p:nvSpPr>
        <p:spPr bwMode="auto">
          <a:xfrm>
            <a:off x="1600201" y="3336925"/>
            <a:ext cx="304800" cy="30480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3" name="Rectangle 41"/>
          <p:cNvSpPr>
            <a:spLocks noChangeArrowheads="1"/>
          </p:cNvSpPr>
          <p:nvPr/>
        </p:nvSpPr>
        <p:spPr bwMode="auto">
          <a:xfrm>
            <a:off x="1905001" y="3336925"/>
            <a:ext cx="2209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4" name="Rectangle 42"/>
          <p:cNvSpPr>
            <a:spLocks noChangeArrowheads="1"/>
          </p:cNvSpPr>
          <p:nvPr/>
        </p:nvSpPr>
        <p:spPr bwMode="auto">
          <a:xfrm>
            <a:off x="1600201" y="3641725"/>
            <a:ext cx="304800" cy="30480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5" name="Rectangle 43"/>
          <p:cNvSpPr>
            <a:spLocks noChangeArrowheads="1"/>
          </p:cNvSpPr>
          <p:nvPr/>
        </p:nvSpPr>
        <p:spPr bwMode="auto">
          <a:xfrm>
            <a:off x="1905001" y="3641725"/>
            <a:ext cx="2209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6" name="Rectangle 44"/>
          <p:cNvSpPr>
            <a:spLocks noChangeArrowheads="1"/>
          </p:cNvSpPr>
          <p:nvPr/>
        </p:nvSpPr>
        <p:spPr bwMode="auto">
          <a:xfrm>
            <a:off x="1600201" y="3946525"/>
            <a:ext cx="304800" cy="30480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7" name="Rectangle 45"/>
          <p:cNvSpPr>
            <a:spLocks noChangeArrowheads="1"/>
          </p:cNvSpPr>
          <p:nvPr/>
        </p:nvSpPr>
        <p:spPr bwMode="auto">
          <a:xfrm>
            <a:off x="1905001" y="3946525"/>
            <a:ext cx="2209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8" name="Rectangle 46"/>
          <p:cNvSpPr>
            <a:spLocks noChangeArrowheads="1"/>
          </p:cNvSpPr>
          <p:nvPr/>
        </p:nvSpPr>
        <p:spPr bwMode="auto">
          <a:xfrm>
            <a:off x="1600201" y="4251325"/>
            <a:ext cx="304800" cy="30480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9" name="Rectangle 47"/>
          <p:cNvSpPr>
            <a:spLocks noChangeArrowheads="1"/>
          </p:cNvSpPr>
          <p:nvPr/>
        </p:nvSpPr>
        <p:spPr bwMode="auto">
          <a:xfrm>
            <a:off x="1905001" y="4251325"/>
            <a:ext cx="22098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6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17460" name="Rectangle 48"/>
          <p:cNvSpPr>
            <a:spLocks noChangeArrowheads="1"/>
          </p:cNvSpPr>
          <p:nvPr/>
        </p:nvSpPr>
        <p:spPr bwMode="auto">
          <a:xfrm>
            <a:off x="1600201" y="4556125"/>
            <a:ext cx="304800" cy="30480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61" name="Rectangle 49"/>
          <p:cNvSpPr>
            <a:spLocks noChangeArrowheads="1"/>
          </p:cNvSpPr>
          <p:nvPr/>
        </p:nvSpPr>
        <p:spPr bwMode="auto">
          <a:xfrm>
            <a:off x="1905001" y="4556125"/>
            <a:ext cx="2209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1435101" y="2743200"/>
            <a:ext cx="590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valid</a:t>
            </a:r>
          </a:p>
        </p:txBody>
      </p:sp>
      <p:sp>
        <p:nvSpPr>
          <p:cNvPr id="17463" name="Text Box 75"/>
          <p:cNvSpPr txBox="1">
            <a:spLocks noChangeArrowheads="1"/>
          </p:cNvSpPr>
          <p:nvPr/>
        </p:nvSpPr>
        <p:spPr bwMode="auto">
          <a:xfrm rot="16200000">
            <a:off x="-270536" y="3727451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 page</a:t>
            </a:r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4114800" y="3989392"/>
            <a:ext cx="228600" cy="430213"/>
            <a:chOff x="2592" y="2513"/>
            <a:chExt cx="144" cy="271"/>
          </a:xfrm>
        </p:grpSpPr>
        <p:sp>
          <p:nvSpPr>
            <p:cNvPr id="17444" name="Line 76"/>
            <p:cNvSpPr>
              <a:spLocks noChangeShapeType="1"/>
            </p:cNvSpPr>
            <p:nvPr/>
          </p:nvSpPr>
          <p:spPr bwMode="auto">
            <a:xfrm>
              <a:off x="2592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45" name="Line 77"/>
            <p:cNvSpPr>
              <a:spLocks noChangeShapeType="1"/>
            </p:cNvSpPr>
            <p:nvPr/>
          </p:nvSpPr>
          <p:spPr bwMode="auto">
            <a:xfrm>
              <a:off x="2736" y="2513"/>
              <a:ext cx="0" cy="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4267200" y="2514600"/>
            <a:ext cx="381000" cy="1295400"/>
            <a:chOff x="2688" y="1584"/>
            <a:chExt cx="240" cy="816"/>
          </a:xfrm>
        </p:grpSpPr>
        <p:sp>
          <p:nvSpPr>
            <p:cNvPr id="17442" name="Line 79"/>
            <p:cNvSpPr>
              <a:spLocks noChangeShapeType="1"/>
            </p:cNvSpPr>
            <p:nvPr/>
          </p:nvSpPr>
          <p:spPr bwMode="auto">
            <a:xfrm>
              <a:off x="2736" y="158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43" name="Line 80"/>
            <p:cNvSpPr>
              <a:spLocks noChangeShapeType="1"/>
            </p:cNvSpPr>
            <p:nvPr/>
          </p:nvSpPr>
          <p:spPr bwMode="auto">
            <a:xfrm>
              <a:off x="2688" y="24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423" name="Text Box 81"/>
          <p:cNvSpPr txBox="1">
            <a:spLocks noChangeArrowheads="1"/>
          </p:cNvSpPr>
          <p:nvPr/>
        </p:nvSpPr>
        <p:spPr bwMode="auto">
          <a:xfrm>
            <a:off x="7772400" y="5108783"/>
            <a:ext cx="10943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</a:t>
            </a:r>
          </a:p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4572001" y="2743200"/>
            <a:ext cx="3522663" cy="2133600"/>
            <a:chOff x="2880" y="1728"/>
            <a:chExt cx="2219" cy="1344"/>
          </a:xfrm>
        </p:grpSpPr>
        <p:sp>
          <p:nvSpPr>
            <p:cNvPr id="17426" name="Rectangle 58"/>
            <p:cNvSpPr>
              <a:spLocks noChangeArrowheads="1"/>
            </p:cNvSpPr>
            <p:nvPr/>
          </p:nvSpPr>
          <p:spPr bwMode="auto">
            <a:xfrm>
              <a:off x="2928" y="1920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7" name="Rectangle 59"/>
            <p:cNvSpPr>
              <a:spLocks noChangeArrowheads="1"/>
            </p:cNvSpPr>
            <p:nvPr/>
          </p:nvSpPr>
          <p:spPr bwMode="auto">
            <a:xfrm>
              <a:off x="3120" y="1920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8" name="Rectangle 60"/>
            <p:cNvSpPr>
              <a:spLocks noChangeArrowheads="1"/>
            </p:cNvSpPr>
            <p:nvPr/>
          </p:nvSpPr>
          <p:spPr bwMode="auto">
            <a:xfrm>
              <a:off x="2928" y="2112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9" name="Rectangle 61"/>
            <p:cNvSpPr>
              <a:spLocks noChangeArrowheads="1"/>
            </p:cNvSpPr>
            <p:nvPr/>
          </p:nvSpPr>
          <p:spPr bwMode="auto">
            <a:xfrm>
              <a:off x="3120" y="2112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30" name="Rectangle 62"/>
            <p:cNvSpPr>
              <a:spLocks noChangeArrowheads="1"/>
            </p:cNvSpPr>
            <p:nvPr/>
          </p:nvSpPr>
          <p:spPr bwMode="auto">
            <a:xfrm>
              <a:off x="2928" y="2688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31" name="Rectangle 63"/>
            <p:cNvSpPr>
              <a:spLocks noChangeArrowheads="1"/>
            </p:cNvSpPr>
            <p:nvPr/>
          </p:nvSpPr>
          <p:spPr bwMode="auto">
            <a:xfrm>
              <a:off x="3120" y="2688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32" name="Rectangle 64"/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33" name="Rectangle 65"/>
            <p:cNvSpPr>
              <a:spLocks noChangeArrowheads="1"/>
            </p:cNvSpPr>
            <p:nvPr/>
          </p:nvSpPr>
          <p:spPr bwMode="auto">
            <a:xfrm>
              <a:off x="3120" y="2496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34" name="Rectangle 66"/>
            <p:cNvSpPr>
              <a:spLocks noChangeArrowheads="1"/>
            </p:cNvSpPr>
            <p:nvPr/>
          </p:nvSpPr>
          <p:spPr bwMode="auto">
            <a:xfrm>
              <a:off x="2928" y="2304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7435" name="Rectangle 67"/>
            <p:cNvSpPr>
              <a:spLocks noChangeArrowheads="1"/>
            </p:cNvSpPr>
            <p:nvPr/>
          </p:nvSpPr>
          <p:spPr bwMode="auto">
            <a:xfrm>
              <a:off x="3120" y="2304"/>
              <a:ext cx="1392" cy="19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Physical page number</a:t>
              </a:r>
            </a:p>
          </p:txBody>
        </p:sp>
        <p:sp>
          <p:nvSpPr>
            <p:cNvPr id="17436" name="Rectangle 68"/>
            <p:cNvSpPr>
              <a:spLocks noChangeArrowheads="1"/>
            </p:cNvSpPr>
            <p:nvPr/>
          </p:nvSpPr>
          <p:spPr bwMode="auto">
            <a:xfrm>
              <a:off x="2928" y="2880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37" name="Rectangle 69"/>
            <p:cNvSpPr>
              <a:spLocks noChangeArrowheads="1"/>
            </p:cNvSpPr>
            <p:nvPr/>
          </p:nvSpPr>
          <p:spPr bwMode="auto">
            <a:xfrm>
              <a:off x="3120" y="2880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38" name="Text Box 72"/>
            <p:cNvSpPr txBox="1">
              <a:spLocks noChangeArrowheads="1"/>
            </p:cNvSpPr>
            <p:nvPr/>
          </p:nvSpPr>
          <p:spPr bwMode="auto">
            <a:xfrm>
              <a:off x="2880" y="1738"/>
              <a:ext cx="3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valid</a:t>
              </a:r>
            </a:p>
          </p:txBody>
        </p:sp>
        <p:sp>
          <p:nvSpPr>
            <p:cNvPr id="17439" name="Text Box 73"/>
            <p:cNvSpPr txBox="1">
              <a:spLocks noChangeArrowheads="1"/>
            </p:cNvSpPr>
            <p:nvPr/>
          </p:nvSpPr>
          <p:spPr bwMode="auto">
            <a:xfrm>
              <a:off x="3203" y="1728"/>
              <a:ext cx="11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600" b="1" baseline="30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nd</a:t>
              </a: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level page table</a:t>
              </a:r>
            </a:p>
          </p:txBody>
        </p:sp>
        <p:sp>
          <p:nvSpPr>
            <p:cNvPr id="17440" name="AutoShape 82"/>
            <p:cNvSpPr>
              <a:spLocks/>
            </p:cNvSpPr>
            <p:nvPr/>
          </p:nvSpPr>
          <p:spPr bwMode="auto">
            <a:xfrm flipH="1">
              <a:off x="4704" y="192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41" name="Text Box 83"/>
            <p:cNvSpPr txBox="1">
              <a:spLocks noChangeArrowheads="1"/>
            </p:cNvSpPr>
            <p:nvPr/>
          </p:nvSpPr>
          <p:spPr bwMode="auto">
            <a:xfrm rot="16200000">
              <a:off x="4694" y="2348"/>
              <a:ext cx="5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 page</a:t>
              </a:r>
            </a:p>
          </p:txBody>
        </p:sp>
      </p:grpSp>
      <p:sp>
        <p:nvSpPr>
          <p:cNvPr id="63" name="Slide Number Placeholder 6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84E61B-3340-434D-8E1A-92B90D1597F6}" type="slidenum">
              <a:rPr 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eaLnBrk="1" hangingPunct="1"/>
              <a:t>4</a:t>
            </a:fld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799" y="2057400"/>
            <a:ext cx="914401" cy="2611957"/>
            <a:chOff x="685799" y="2057400"/>
            <a:chExt cx="914401" cy="2611957"/>
          </a:xfrm>
        </p:grpSpPr>
        <p:sp>
          <p:nvSpPr>
            <p:cNvPr id="17447" name="Line 32"/>
            <p:cNvSpPr>
              <a:spLocks noChangeShapeType="1"/>
            </p:cNvSpPr>
            <p:nvPr/>
          </p:nvSpPr>
          <p:spPr bwMode="auto">
            <a:xfrm>
              <a:off x="685800" y="2057400"/>
              <a:ext cx="0" cy="236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85799" y="2514600"/>
              <a:ext cx="914401" cy="2154757"/>
              <a:chOff x="929035" y="2081344"/>
              <a:chExt cx="914401" cy="1990758"/>
            </a:xfrm>
          </p:grpSpPr>
          <p:sp>
            <p:nvSpPr>
              <p:cNvPr id="62" name="Line 9"/>
              <p:cNvSpPr>
                <a:spLocks noChangeShapeType="1"/>
              </p:cNvSpPr>
              <p:nvPr/>
            </p:nvSpPr>
            <p:spPr bwMode="auto">
              <a:xfrm>
                <a:off x="1379483" y="2081344"/>
                <a:ext cx="0" cy="14494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>
                <a:off x="1650124" y="3810000"/>
                <a:ext cx="193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1131176" y="3530819"/>
                <a:ext cx="541283" cy="5412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000" b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+</a:t>
                </a:r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>
                <a:off x="929035" y="3841354"/>
                <a:ext cx="2021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69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  <p:cxnSp>
        <p:nvCxnSpPr>
          <p:cNvPr id="12" name="Elbow Connector 11"/>
          <p:cNvCxnSpPr>
            <a:stCxn id="17444" idx="0"/>
            <a:endCxn id="17426" idx="1"/>
          </p:cNvCxnSpPr>
          <p:nvPr/>
        </p:nvCxnSpPr>
        <p:spPr bwMode="auto">
          <a:xfrm rot="5400000" flipH="1" flipV="1">
            <a:off x="3771897" y="3543302"/>
            <a:ext cx="1219205" cy="533401"/>
          </a:xfrm>
          <a:prstGeom prst="bentConnector4">
            <a:avLst>
              <a:gd name="adj1" fmla="val -1359"/>
              <a:gd name="adj2" fmla="val 656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399722" y="45587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191000" y="3657600"/>
            <a:ext cx="306863" cy="3321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071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23" grpId="0" animBg="1"/>
      <p:bldP spid="725066" grpId="0" animBg="1"/>
      <p:bldP spid="17463" grpId="0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8311A2-22AD-7C49-9134-5ACECB2E76DC}" type="slidenum">
              <a:rPr lang="en-US" sz="12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pPr eaLnBrk="1" hangingPunct="1"/>
              <a:t>5</a:t>
            </a:fld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Hierarchical page table –  32bit Intel x86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339138" cy="48006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How many bits in the virtual 1</a:t>
            </a:r>
            <a:r>
              <a:rPr lang="en-US" sz="2400" baseline="30000" dirty="0"/>
              <a:t>st</a:t>
            </a:r>
            <a:r>
              <a:rPr lang="en-US" sz="2400" dirty="0"/>
              <a:t> level offset field?</a:t>
            </a:r>
          </a:p>
          <a:p>
            <a:pPr eaLnBrk="1" hangingPunct="1"/>
            <a:r>
              <a:rPr lang="en-US" sz="2400" dirty="0"/>
              <a:t>How many bits in the virtual 2</a:t>
            </a:r>
            <a:r>
              <a:rPr lang="en-US" sz="2400" baseline="30000" dirty="0"/>
              <a:t>nd</a:t>
            </a:r>
            <a:r>
              <a:rPr lang="en-US" sz="2400" dirty="0"/>
              <a:t> level offset field?</a:t>
            </a:r>
          </a:p>
          <a:p>
            <a:pPr eaLnBrk="1" hangingPunct="1"/>
            <a:r>
              <a:rPr lang="en-US" sz="2400" dirty="0"/>
              <a:t>How many bits in the page offset?</a:t>
            </a:r>
          </a:p>
          <a:p>
            <a:pPr eaLnBrk="1" hangingPunct="1"/>
            <a:r>
              <a:rPr lang="en-US" sz="2400" dirty="0"/>
              <a:t>How many pages in the 1</a:t>
            </a:r>
            <a:r>
              <a:rPr lang="en-US" sz="2400" baseline="30000" dirty="0"/>
              <a:t>st</a:t>
            </a:r>
            <a:r>
              <a:rPr lang="en-US" sz="2400" dirty="0"/>
              <a:t> level page table?</a:t>
            </a:r>
          </a:p>
          <a:p>
            <a:pPr eaLnBrk="1" hangingPunct="1"/>
            <a:r>
              <a:rPr lang="en-US" sz="2400" dirty="0"/>
              <a:t>How many bytes for each entry in the 1</a:t>
            </a:r>
            <a:r>
              <a:rPr lang="en-US" sz="2400" baseline="30000" dirty="0"/>
              <a:t>st</a:t>
            </a:r>
            <a:r>
              <a:rPr lang="en-US" sz="2400" dirty="0"/>
              <a:t> level page table?</a:t>
            </a:r>
          </a:p>
          <a:p>
            <a:pPr eaLnBrk="1" hangingPunct="1"/>
            <a:r>
              <a:rPr lang="en-US" sz="2400" dirty="0"/>
              <a:t>How many entries in the 2</a:t>
            </a:r>
            <a:r>
              <a:rPr lang="en-US" sz="2400" baseline="30000" dirty="0"/>
              <a:t>nd</a:t>
            </a:r>
            <a:r>
              <a:rPr lang="en-US" sz="2400" dirty="0"/>
              <a:t> level of the page table?</a:t>
            </a:r>
          </a:p>
          <a:p>
            <a:pPr eaLnBrk="1" hangingPunct="1"/>
            <a:r>
              <a:rPr lang="en-US" sz="2400" dirty="0"/>
              <a:t>How many bytes for each VPN in a 2</a:t>
            </a:r>
            <a:r>
              <a:rPr lang="en-US" sz="2400" baseline="30000" dirty="0"/>
              <a:t>nd</a:t>
            </a:r>
            <a:r>
              <a:rPr lang="en-US" sz="2400" dirty="0"/>
              <a:t> level table?</a:t>
            </a:r>
          </a:p>
          <a:p>
            <a:pPr eaLnBrk="1" hangingPunct="1"/>
            <a:r>
              <a:rPr lang="en-US" sz="2400" dirty="0"/>
              <a:t>What is the total size of the page table?</a:t>
            </a:r>
          </a:p>
          <a:p>
            <a:pPr marL="0" indent="0" eaLnBrk="1" hangingPunct="1">
              <a:buNone/>
            </a:pPr>
            <a:r>
              <a:rPr lang="en-US" sz="2000" dirty="0"/>
              <a:t>        (here </a:t>
            </a:r>
            <a:r>
              <a:rPr lang="en-US" sz="2000" i="1" dirty="0"/>
              <a:t>n</a:t>
            </a:r>
            <a:r>
              <a:rPr lang="en-US" sz="2000" dirty="0"/>
              <a:t> is number of valid entries in the 1</a:t>
            </a:r>
            <a:r>
              <a:rPr lang="en-US" sz="2000" baseline="30000" dirty="0"/>
              <a:t>st</a:t>
            </a:r>
            <a:r>
              <a:rPr lang="en-US" sz="2000" dirty="0"/>
              <a:t> level page table)</a:t>
            </a:r>
          </a:p>
          <a:p>
            <a:pPr eaLnBrk="1" hangingPunct="1">
              <a:buFont typeface="Wingdings" charset="0"/>
              <a:buNone/>
            </a:pPr>
            <a:endParaRPr lang="en-US" sz="2400" dirty="0"/>
          </a:p>
        </p:txBody>
      </p:sp>
      <p:sp>
        <p:nvSpPr>
          <p:cNvPr id="710664" name="Text Box 8"/>
          <p:cNvSpPr txBox="1">
            <a:spLocks noChangeArrowheads="1"/>
          </p:cNvSpPr>
          <p:nvPr/>
        </p:nvSpPr>
        <p:spPr bwMode="auto">
          <a:xfrm>
            <a:off x="7696200" y="1981200"/>
            <a:ext cx="1553002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10</a:t>
            </a:r>
          </a:p>
          <a:p>
            <a:pPr eaLnBrk="1" hangingPunct="1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10</a:t>
            </a:r>
          </a:p>
          <a:p>
            <a:pPr eaLnBrk="1" hangingPunct="1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12</a:t>
            </a:r>
          </a:p>
          <a:p>
            <a:pPr eaLnBrk="1" hangingPunct="1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2</a:t>
            </a:r>
            <a:r>
              <a:rPr lang="en-US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=1024</a:t>
            </a:r>
          </a:p>
          <a:p>
            <a:pPr eaLnBrk="1" hangingPunct="1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 4</a:t>
            </a:r>
          </a:p>
          <a:p>
            <a:pPr eaLnBrk="1" hangingPunct="1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2</a:t>
            </a:r>
            <a:r>
              <a:rPr lang="en-US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=1024</a:t>
            </a:r>
          </a:p>
          <a:p>
            <a:pPr eaLnBrk="1" hangingPunct="1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 4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7772400" y="5274135"/>
            <a:ext cx="1285929" cy="49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4K+n*4K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3505200" y="1017657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5943600" y="1017657"/>
            <a:ext cx="19812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1066800" y="1017657"/>
            <a:ext cx="2438400" cy="4572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7924800" y="865257"/>
            <a:ext cx="10070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eaLnBrk="1" hangingPunct="1"/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7696200" y="1441282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5562600" y="1416819"/>
            <a:ext cx="444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</p:txBody>
      </p: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3168724" y="1428690"/>
            <a:ext cx="444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</a:t>
            </a: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991004" y="1412953"/>
            <a:ext cx="444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31</a:t>
            </a:r>
            <a:endParaRPr lang="en-US" sz="2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4" grpId="0"/>
      <p:bldP spid="710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What is the least amount of memory that could be used?  When would this happen?</a:t>
            </a:r>
          </a:p>
          <a:p>
            <a:r>
              <a:rPr lang="en-US" sz="2600" dirty="0"/>
              <a:t>What is the most memory that could be used?  When would this happen?</a:t>
            </a:r>
          </a:p>
          <a:p>
            <a:r>
              <a:rPr lang="en-US" sz="2600" dirty="0"/>
              <a:t>How much memory is used for this memory access pattern:</a:t>
            </a:r>
            <a:br>
              <a:rPr lang="en-US" sz="2600" dirty="0"/>
            </a:br>
            <a:r>
              <a:rPr lang="en-US" sz="2600" dirty="0"/>
              <a:t>0x00000ABC</a:t>
            </a:r>
            <a:br>
              <a:rPr lang="en-US" sz="2600" dirty="0"/>
            </a:br>
            <a:r>
              <a:rPr lang="en-US" sz="2600" dirty="0"/>
              <a:t>0x00000ABD</a:t>
            </a:r>
            <a:br>
              <a:rPr lang="en-US" sz="2600" dirty="0"/>
            </a:br>
            <a:r>
              <a:rPr lang="en-US" sz="2600" dirty="0"/>
              <a:t>0x10000ABC</a:t>
            </a:r>
            <a:br>
              <a:rPr lang="en-US" sz="2600" dirty="0"/>
            </a:br>
            <a:r>
              <a:rPr lang="en-US" sz="2600" dirty="0"/>
              <a:t>0x20000ABC</a:t>
            </a:r>
          </a:p>
          <a:p>
            <a:r>
              <a:rPr lang="en-US" sz="2600" dirty="0"/>
              <a:t>How much memory if we used a single-level page table with 4KB pages? Assume entries are rounded to the nearest word (4B)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92CD6-1984-FB4E-8444-EB42C2D3671F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6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6477000" y="76200"/>
            <a:ext cx="2286000" cy="4572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</a:t>
            </a:r>
            <a:endParaRPr lang="en-US" sz="14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3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120062" cy="5414964"/>
          </a:xfrm>
        </p:spPr>
        <p:txBody>
          <a:bodyPr/>
          <a:lstStyle/>
          <a:p>
            <a:r>
              <a:rPr lang="en-US" dirty="0"/>
              <a:t>What is the least amount of memory that could be used?  When would this happen?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4KB for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level page table.  Occurs when no memory has been accessed (before program runs)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most memory that could be used?  When would this happen?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4KB for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level page table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+ 1024*4KB for all possible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level page tables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 4100KB (which slightly greater than 4096KB)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Occurs when program uses all virtual pages (= 2</a:t>
            </a:r>
            <a:r>
              <a:rPr lang="en-US" baseline="30000" dirty="0">
                <a:solidFill>
                  <a:srgbClr val="FF0000"/>
                </a:solidFill>
              </a:rPr>
              <a:t>20 </a:t>
            </a:r>
            <a:r>
              <a:rPr lang="en-US" dirty="0">
                <a:solidFill>
                  <a:srgbClr val="FF0000"/>
                </a:solidFill>
              </a:rPr>
              <a:t>pages)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92CD6-1984-FB4E-8444-EB42C2D3671F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7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7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is used for this memory access pattern: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0x00000ABC  </a:t>
            </a:r>
            <a:r>
              <a:rPr lang="en-US" dirty="0">
                <a:solidFill>
                  <a:srgbClr val="FF0000"/>
                </a:solidFill>
              </a:rPr>
              <a:t>// Page fault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/>
              <a:t>0x00000ABD</a:t>
            </a:r>
            <a:br>
              <a:rPr lang="en-US" dirty="0"/>
            </a:br>
            <a:r>
              <a:rPr lang="en-US" dirty="0"/>
              <a:t>    0x10000ABC  </a:t>
            </a:r>
            <a:r>
              <a:rPr lang="en-US" dirty="0">
                <a:solidFill>
                  <a:srgbClr val="FF0000"/>
                </a:solidFill>
              </a:rPr>
              <a:t>// Page fault</a:t>
            </a:r>
            <a:br>
              <a:rPr lang="en-US" dirty="0"/>
            </a:br>
            <a:r>
              <a:rPr lang="en-US" dirty="0"/>
              <a:t>    0x20000ABC  </a:t>
            </a:r>
            <a:r>
              <a:rPr lang="en-US" dirty="0">
                <a:solidFill>
                  <a:srgbClr val="FF0000"/>
                </a:solidFill>
              </a:rPr>
              <a:t>// Page fault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4KB for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level page table + 3*4KB for each 2L page table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 16 KB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92CD6-1984-FB4E-8444-EB42C2D3671F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8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if we used a single-level page table with 4KB pages?  Assume entries are rounded to the nearest word (4B)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32 bits – 12 bit page offset = 20 bits of address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2^20 (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entries) * 4B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4MB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92CD6-1984-FB4E-8444-EB42C2D3671F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9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653415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>
                <a:latin typeface="Calibri" pitchFamily="34" charset="0"/>
              </a:rPr>
              <a:t>EECS 370: Introduction </a:t>
            </a:r>
            <a:r>
              <a:rPr lang="en-US" sz="1000">
                <a:latin typeface="Calibri" pitchFamily="34" charset="0"/>
              </a:rPr>
              <a:t>to Computer </a:t>
            </a:r>
            <a:r>
              <a:rPr lang="en-US" sz="1000" dirty="0">
                <a:latin typeface="Calibri" pitchFamily="34" charset="0"/>
              </a:rPr>
              <a:t>Organization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61835"/>
      </p:ext>
    </p:extLst>
  </p:cSld>
  <p:clrMapOvr>
    <a:masterClrMapping/>
  </p:clrMapOvr>
</p:sld>
</file>

<file path=ppt/theme/theme1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8253</TotalTime>
  <Words>3196</Words>
  <Application>Microsoft Office PowerPoint</Application>
  <PresentationFormat>全屏显示(4:3)</PresentationFormat>
  <Paragraphs>1161</Paragraphs>
  <Slides>38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 Narrow</vt:lpstr>
      <vt:lpstr>Calibri</vt:lpstr>
      <vt:lpstr>Century Gothic</vt:lpstr>
      <vt:lpstr>Times New Roman</vt:lpstr>
      <vt:lpstr>Verdana</vt:lpstr>
      <vt:lpstr>Wingdings</vt:lpstr>
      <vt:lpstr>Binary Decision Diagrams</vt:lpstr>
      <vt:lpstr>2_Binary Decision Diagrams</vt:lpstr>
      <vt:lpstr>1_Binary Decision Diagrams</vt:lpstr>
      <vt:lpstr>3_Binary Decision Diagrams</vt:lpstr>
      <vt:lpstr>4_Binary Decision Diagrams</vt:lpstr>
      <vt:lpstr>5_Binary Decision Diagrams</vt:lpstr>
      <vt:lpstr>23. Virtual Memory: Design</vt:lpstr>
      <vt:lpstr>Size of the page table</vt:lpstr>
      <vt:lpstr>How can you organize the page table?</vt:lpstr>
      <vt:lpstr>Hierarchical page table</vt:lpstr>
      <vt:lpstr>Hierarchical page table –  32bit Intel x86</vt:lpstr>
      <vt:lpstr>Class Problem (32 bit x86)</vt:lpstr>
      <vt:lpstr>Class Problem (32 bit x86)</vt:lpstr>
      <vt:lpstr>Class Problem (32 bit x86)</vt:lpstr>
      <vt:lpstr>Class Problem (32 bit x86)</vt:lpstr>
      <vt:lpstr>Class Problem – Multi-level VM</vt:lpstr>
      <vt:lpstr>Class Problem – Multi-level VM</vt:lpstr>
      <vt:lpstr>PowerPoint 演示文稿</vt:lpstr>
      <vt:lpstr>PowerPoint 演示文稿</vt:lpstr>
      <vt:lpstr>PowerPoint 演示文稿</vt:lpstr>
      <vt:lpstr>PowerPoint 演示文稿</vt:lpstr>
      <vt:lpstr>Page Replacement Strategies</vt:lpstr>
      <vt:lpstr>Other VM Translation Functions</vt:lpstr>
      <vt:lpstr>Performance of Virtual Memory</vt:lpstr>
      <vt:lpstr>PowerPoint 演示文稿</vt:lpstr>
      <vt:lpstr>PowerPoint 演示文稿</vt:lpstr>
      <vt:lpstr>PowerPoint 演示文稿</vt:lpstr>
      <vt:lpstr>Putting it all together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 (not part of Course Syllabus)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botao</cp:lastModifiedBy>
  <cp:revision>388</cp:revision>
  <cp:lastPrinted>2019-06-17T23:31:40Z</cp:lastPrinted>
  <dcterms:created xsi:type="dcterms:W3CDTF">2000-12-30T19:45:20Z</dcterms:created>
  <dcterms:modified xsi:type="dcterms:W3CDTF">2020-11-23T07:39:28Z</dcterms:modified>
</cp:coreProperties>
</file>