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4326" r:id="rId2"/>
    <p:sldMasterId id="2147484341" r:id="rId3"/>
    <p:sldMasterId id="2147484348" r:id="rId4"/>
    <p:sldMasterId id="2147484355" r:id="rId5"/>
    <p:sldMasterId id="2147484362" r:id="rId6"/>
  </p:sldMasterIdLst>
  <p:notesMasterIdLst>
    <p:notesMasterId r:id="rId20"/>
  </p:notesMasterIdLst>
  <p:handoutMasterIdLst>
    <p:handoutMasterId r:id="rId21"/>
  </p:handoutMasterIdLst>
  <p:sldIdLst>
    <p:sldId id="559" r:id="rId7"/>
    <p:sldId id="638" r:id="rId8"/>
    <p:sldId id="650" r:id="rId9"/>
    <p:sldId id="651" r:id="rId10"/>
    <p:sldId id="652" r:id="rId11"/>
    <p:sldId id="669" r:id="rId12"/>
    <p:sldId id="653" r:id="rId13"/>
    <p:sldId id="668" r:id="rId14"/>
    <p:sldId id="670" r:id="rId15"/>
    <p:sldId id="654" r:id="rId16"/>
    <p:sldId id="656" r:id="rId17"/>
    <p:sldId id="618" r:id="rId18"/>
    <p:sldId id="562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  <a:srgbClr val="33CC33"/>
    <a:srgbClr val="006600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4" autoAdjust="0"/>
    <p:restoredTop sz="88027" autoAdjust="0"/>
  </p:normalViewPr>
  <p:slideViewPr>
    <p:cSldViewPr>
      <p:cViewPr varScale="1">
        <p:scale>
          <a:sx n="47" d="100"/>
          <a:sy n="47" d="100"/>
        </p:scale>
        <p:origin x="1090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78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08" cy="47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30" rIns="96656" bIns="48330" numCol="1" anchor="t" anchorCtr="0" compatLnSpc="1">
            <a:prstTxWarp prst="textNoShape">
              <a:avLst/>
            </a:prstTxWarp>
          </a:bodyPr>
          <a:lstStyle>
            <a:lvl1pPr defTabSz="966405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93" y="0"/>
            <a:ext cx="3168607" cy="47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30" rIns="96656" bIns="48330" numCol="1" anchor="t" anchorCtr="0" compatLnSpc="1">
            <a:prstTxWarp prst="textNoShape">
              <a:avLst/>
            </a:prstTxWarp>
          </a:bodyPr>
          <a:lstStyle>
            <a:lvl1pPr algn="r" defTabSz="966405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309"/>
            <a:ext cx="3168608" cy="47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30" rIns="96656" bIns="48330" numCol="1" anchor="b" anchorCtr="0" compatLnSpc="1">
            <a:prstTxWarp prst="textNoShape">
              <a:avLst/>
            </a:prstTxWarp>
          </a:bodyPr>
          <a:lstStyle>
            <a:lvl1pPr defTabSz="966405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93" y="9121309"/>
            <a:ext cx="3168607" cy="47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30" rIns="96656" bIns="48330" numCol="1" anchor="b" anchorCtr="0" compatLnSpc="1">
            <a:prstTxWarp prst="textNoShape">
              <a:avLst/>
            </a:prstTxWarp>
          </a:bodyPr>
          <a:lstStyle>
            <a:lvl1pPr algn="r" defTabSz="966405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85A72DA-2838-4C1E-94E4-C87080E74028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4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93221" cy="47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1" tIns="47520" rIns="95041" bIns="47520" numCol="1" anchor="t" anchorCtr="0" compatLnSpc="1">
            <a:prstTxWarp prst="textNoShape">
              <a:avLst/>
            </a:prstTxWarp>
          </a:bodyPr>
          <a:lstStyle>
            <a:lvl1pPr defTabSz="950536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875" y="0"/>
            <a:ext cx="3191580" cy="47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1" tIns="47520" rIns="95041" bIns="47520" numCol="1" anchor="t" anchorCtr="0" compatLnSpc="1">
            <a:prstTxWarp prst="textNoShape">
              <a:avLst/>
            </a:prstTxWarp>
          </a:bodyPr>
          <a:lstStyle>
            <a:lvl1pPr algn="r" defTabSz="950536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6654" y="4569916"/>
            <a:ext cx="5347742" cy="433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1" tIns="47520" rIns="95041" bIns="47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43198"/>
            <a:ext cx="3193221" cy="47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1" tIns="47520" rIns="95041" bIns="47520" numCol="1" anchor="b" anchorCtr="0" compatLnSpc="1">
            <a:prstTxWarp prst="textNoShape">
              <a:avLst/>
            </a:prstTxWarp>
          </a:bodyPr>
          <a:lstStyle>
            <a:lvl1pPr defTabSz="950536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875" y="9143198"/>
            <a:ext cx="3191580" cy="47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1" tIns="47520" rIns="95041" bIns="47520" numCol="1" anchor="b" anchorCtr="0" compatLnSpc="1">
            <a:prstTxWarp prst="textNoShape">
              <a:avLst/>
            </a:prstTxWarp>
          </a:bodyPr>
          <a:lstStyle>
            <a:lvl1pPr algn="r" defTabSz="950536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581E489-1FA4-4BDA-8CD2-09F8E0B123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55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1E489-1FA4-4BDA-8CD2-09F8E0B123E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5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EA0534-3A2C-8547-B64B-101992983E82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7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9AFD9D-11DF-4944-91B8-BD48AB372E22}" type="slidenum">
              <a:rPr lang="en-US"/>
              <a:pPr/>
              <a:t>4</a:t>
            </a:fld>
            <a:endParaRPr lang="en-US"/>
          </a:p>
        </p:txBody>
      </p:sp>
      <p:sp>
        <p:nvSpPr>
          <p:cNvPr id="522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6E3053-97E6-A04D-B726-1FCC36201998}" type="slidenum">
              <a:rPr lang="en-US"/>
              <a:pPr/>
              <a:t>5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745B9B-FBDB-9C4B-9694-8DC241491C4C}" type="slidenum">
              <a:rPr lang="en-US"/>
              <a:pPr/>
              <a:t>8</a:t>
            </a:fld>
            <a:endParaRPr lang="en-US"/>
          </a:p>
        </p:txBody>
      </p:sp>
      <p:sp>
        <p:nvSpPr>
          <p:cNvPr id="552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5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25E901-D34F-0943-8484-6A24F17B3E11}" type="slidenum">
              <a:rPr lang="en-US"/>
              <a:pPr/>
              <a:t>10</a:t>
            </a:fld>
            <a:endParaRPr lang="en-US"/>
          </a:p>
        </p:txBody>
      </p:sp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1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4771B4-B776-8742-9FB0-E34C1319CDE3}" type="slidenum">
              <a:rPr lang="en-US"/>
              <a:pPr/>
              <a:t>11</a:t>
            </a:fld>
            <a:endParaRPr lang="en-US"/>
          </a:p>
        </p:txBody>
      </p:sp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3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kern="12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Arial" charset="0"/>
              </a:rPr>
              <a:t>Mark Brehob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415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latin typeface="+mj-lt"/>
              </a:rPr>
              <a:t>EECS 370 – Introduction to Computer Organization – Spring 2019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588476" y="55626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914400"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  <a:cs typeface=""/>
              </a:rPr>
              <a:t>©</a:t>
            </a:r>
            <a:r>
              <a:rPr lang="en-US" sz="2000" b="1" i="0" u="none" strike="noStrike" kern="1200" cap="none" baseline="0" dirty="0">
                <a:solidFill>
                  <a:schemeClr val="tx1"/>
                </a:solidFill>
                <a:latin typeface="Times New Roman" pitchFamily="18" charset="0"/>
                <a:ea typeface="Arial"/>
                <a:cs typeface="Arial" pitchFamily="34" charset="0"/>
                <a:sym typeface="Arial"/>
              </a:rPr>
              <a:t>Brehob </a:t>
            </a:r>
          </a:p>
          <a:p>
            <a:pPr algn="r" defTabSz="914400"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  <a:ea typeface="ＭＳ Ｐゴシック" charset="-128"/>
                <a:cs typeface=""/>
              </a:rPr>
              <a:t>The material in this presentation cannot be </a:t>
            </a:r>
          </a:p>
          <a:p>
            <a:pPr algn="r" defTabSz="914400"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  <a:ea typeface="ＭＳ Ｐゴシック" charset="-128"/>
                <a:cs typeface=""/>
              </a:rPr>
              <a:t>copied in any form without written permission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5AFBC2B6-34CB-C047-9BFF-95092B72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FF079C-FA32-D04A-BFB8-18CB5D17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A74E7F19-CAB8-CF42-858C-BFB6EC9ED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7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00C40A02-864C-DE49-A204-4E18E4B5B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1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879E09-02CB-5F4D-89E9-8BCA5987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D13D4FAA-A759-104A-B714-0430AB36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6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AAE28F3-3B7F-1E40-8159-69F34FA3B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53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i="0" u="none" strike="noStrike" kern="1200" cap="none" dirty="0">
                <a:solidFill>
                  <a:schemeClr val="accent2"/>
                </a:solidFill>
                <a:latin typeface="Times New Roman" pitchFamily="18" charset="0"/>
                <a:ea typeface="Arial"/>
                <a:cs typeface="Arial" charset="0"/>
                <a:sym typeface="Arial"/>
              </a:rPr>
              <a:t>Jon Beaumont</a:t>
            </a: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581307" y="2955925"/>
            <a:ext cx="8061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latin typeface="+mj-lt"/>
              </a:rPr>
              <a:t>EECS 370 – Introduction to Computer Organization – Spring 2020</a:t>
            </a:r>
          </a:p>
        </p:txBody>
      </p:sp>
      <p:sp>
        <p:nvSpPr>
          <p:cNvPr id="14" name="Text Box 7"/>
          <p:cNvSpPr txBox="1">
            <a:spLocks noChangeArrowheads="1"/>
          </p:cNvSpPr>
          <p:nvPr userDrawn="1"/>
        </p:nvSpPr>
        <p:spPr bwMode="auto">
          <a:xfrm>
            <a:off x="2019201" y="4419600"/>
            <a:ext cx="52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CSE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+mj-lt"/>
              </a:rPr>
              <a:t>©Beaumont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3766608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219200"/>
            <a:ext cx="80010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B806F-734C-42E5-A196-12B383E2FC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/30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EECS 370: Introduction to  Computer Organization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ED80074-F2FC-584F-807D-908CD22450C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4222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EECS 370 – Introduction to Computer Organization – Fall 12</a:t>
            </a: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EECS Department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University of Michigan in Ann Arbor, USA</a:t>
            </a:r>
          </a:p>
          <a:p>
            <a:pPr algn="ctr">
              <a:defRPr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219200" y="3886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Drs.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Narayanasamy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Mudge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Brehob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228600" y="6172200"/>
            <a:ext cx="8686800" cy="30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© Austin,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Bertacco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Brehob, Dick,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Mahlke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Mudge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Narayanasamy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Tyson,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Wenisch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and others 2012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material in this presentation may not be copied without written permission.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EECS 370: Introduction to  Computer Organization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ED80074-F2FC-584F-807D-908CD22450C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EECS 370: Introduction to  Computer Organization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ED80074-F2FC-584F-807D-908CD22450C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Computer Organization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3FD05-C0B9-4388-8F4A-EC85F2A345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Computer Organization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E1B32-80E9-42C8-B2E8-B87108B2E4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rgbClr val="FFFFFF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7429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EECS 370 – Introduction to Computer Organization – Fall</a:t>
            </a:r>
            <a:r>
              <a:rPr lang="en-US" sz="2000" b="1" baseline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Profs. 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Dreslinski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Mudge</a:t>
            </a:r>
            <a:r>
              <a:rPr lang="en-US" b="1" baseline="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, and Wenisch</a:t>
            </a:r>
            <a:endParaRPr lang="en-US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6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9F2AEF97-CA03-3042-BBF9-50ED96CB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C9F3972F-DBEA-F346-B949-C2E5CAAB4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7027F88B-213E-AB42-91DC-66CF74263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6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EECS 370: Introduction to Computer Organization </a:t>
            </a: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EE11CD2B-3C42-4FDF-ADA6-B74D9ED482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>
                <a:latin typeface="Calibri" pitchFamily="34" charset="0"/>
                <a:cs typeface="Calibri" pitchFamily="34" charset="0"/>
              </a:rPr>
              <a:t>The University of Michigan ©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68" r:id="rId2"/>
    <p:sldLayoutId id="2147484323" r:id="rId3"/>
    <p:sldLayoutId id="2147484321" r:id="rId4"/>
    <p:sldLayoutId id="2147484322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2" charset="0"/>
        <a:buChar char="-"/>
        <a:defRPr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rgbClr val="FFFFFF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40DCA7A-E0AF-814F-BE61-D070E6BA30A7}" type="slidenum">
              <a:rPr lang="en-US" smtClean="0">
                <a:ea typeface="ＭＳ Ｐゴシック" charset="0"/>
              </a:rPr>
              <a:pPr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q"/>
        <a:defRPr sz="240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charset="0"/>
        <a:buChar char="-"/>
        <a:defRPr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557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92256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2486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1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100619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gorman/html/understand/understand006.html" TargetMode="External"/><Relationship Id="rId2" Type="http://schemas.openxmlformats.org/officeDocument/2006/relationships/hyperlink" Target="http://www.intel.com/content/www/us/en/architecture-and-technology/64-ia-32-architectures-software-developer-vol-3a-part-1-manual.html" TargetMode="Externa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24. Virtual Memory: Design and Speed</a:t>
            </a:r>
          </a:p>
        </p:txBody>
      </p:sp>
    </p:spTree>
    <p:extLst>
      <p:ext uri="{BB962C8B-B14F-4D97-AF65-F5344CB8AC3E}">
        <p14:creationId xmlns:p14="http://schemas.microsoft.com/office/powerpoint/2010/main" val="301050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66738" y="1219200"/>
            <a:ext cx="819626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800" dirty="0">
                <a:latin typeface="Calibri" pitchFamily="34" charset="0"/>
              </a:rPr>
              <a:t>Cache uses bits from the virtual address to access cache (tag, set index, and block offset)</a:t>
            </a: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800" dirty="0">
                <a:latin typeface="Calibri" pitchFamily="34" charset="0"/>
              </a:rPr>
              <a:t>Perform the TLB only if the cache gets a miss.</a:t>
            </a: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800" dirty="0">
                <a:latin typeface="Calibri" pitchFamily="34" charset="0"/>
              </a:rPr>
              <a:t>Problems: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dirty="0">
                <a:latin typeface="Calibri" pitchFamily="34" charset="0"/>
              </a:rPr>
              <a:t>Aliasing:  Two processes may refer to the same physical location with different virtual addresses (synonyms)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dirty="0">
                <a:latin typeface="Calibri" pitchFamily="34" charset="0"/>
              </a:rPr>
              <a:t>Two processes may have same virtual addresses with different physical addresses (homonyms)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dirty="0">
                <a:latin typeface="Calibri" pitchFamily="34" charset="0"/>
              </a:rPr>
              <a:t>When switching processes, TLB must be invalidated, dirty cache blocks must be written back to memory, and cache must be invalidated to solve homonym problem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6738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>
                <a:latin typeface="Calibri" pitchFamily="34" charset="0"/>
              </a:rPr>
              <a:t>Virtually addressed caches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EECS 370: Introduction </a:t>
            </a:r>
          </a:p>
          <a:p>
            <a:r>
              <a:rPr lang="en-US"/>
              <a:t>to Computer Organization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ED80074-F2FC-584F-807D-908CD22450C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3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800" dirty="0">
                <a:latin typeface="Calibri" pitchFamily="34" charset="0"/>
              </a:rPr>
              <a:t>It must be able to modify the page table register, update page table values, etc.</a:t>
            </a:r>
          </a:p>
          <a:p>
            <a:pPr eaLnBrk="0" hangingPunct="0"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800" dirty="0">
                <a:latin typeface="Calibri" pitchFamily="34" charset="0"/>
              </a:rPr>
              <a:t>To enable the OS to do this, </a:t>
            </a:r>
            <a:r>
              <a:rPr lang="en-US" sz="2800" b="1" dirty="0">
                <a:latin typeface="Calibri" pitchFamily="34" charset="0"/>
              </a:rPr>
              <a:t>BUT</a:t>
            </a:r>
            <a:r>
              <a:rPr lang="en-US" sz="2800" dirty="0">
                <a:latin typeface="Calibri" pitchFamily="34" charset="0"/>
              </a:rPr>
              <a:t> not the user program, we have different execution modes for a process.</a:t>
            </a:r>
          </a:p>
          <a:p>
            <a:pPr lvl="1" eaLnBrk="0" hangingPunct="0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800" dirty="0">
                <a:solidFill>
                  <a:srgbClr val="CC0000"/>
                </a:solidFill>
                <a:latin typeface="Calibri" pitchFamily="34" charset="0"/>
              </a:rPr>
              <a:t>Executive</a:t>
            </a:r>
            <a:r>
              <a:rPr lang="en-US" sz="2800" dirty="0">
                <a:latin typeface="Calibri" pitchFamily="34" charset="0"/>
              </a:rPr>
              <a:t> (or </a:t>
            </a:r>
            <a:r>
              <a:rPr lang="en-US" sz="2800" dirty="0">
                <a:solidFill>
                  <a:srgbClr val="CC0000"/>
                </a:solidFill>
                <a:latin typeface="Calibri" pitchFamily="34" charset="0"/>
              </a:rPr>
              <a:t>supervisor</a:t>
            </a:r>
            <a:r>
              <a:rPr lang="en-US" sz="2800" dirty="0">
                <a:latin typeface="Calibri" pitchFamily="34" charset="0"/>
              </a:rPr>
              <a:t> or </a:t>
            </a:r>
            <a:r>
              <a:rPr lang="en-US" sz="2800" dirty="0">
                <a:solidFill>
                  <a:srgbClr val="CC0000"/>
                </a:solidFill>
                <a:latin typeface="Calibri" pitchFamily="34" charset="0"/>
              </a:rPr>
              <a:t>kernel</a:t>
            </a:r>
            <a:r>
              <a:rPr lang="en-US" sz="2800" dirty="0">
                <a:latin typeface="Calibri" pitchFamily="34" charset="0"/>
              </a:rPr>
              <a:t> level) permissions and</a:t>
            </a:r>
          </a:p>
          <a:p>
            <a:pPr lvl="1" eaLnBrk="0" hangingPunct="0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800" dirty="0">
                <a:solidFill>
                  <a:srgbClr val="CC0000"/>
                </a:solidFill>
                <a:latin typeface="Calibri" pitchFamily="34" charset="0"/>
              </a:rPr>
              <a:t>User level</a:t>
            </a:r>
            <a:r>
              <a:rPr lang="en-US" sz="2800" dirty="0">
                <a:latin typeface="Calibri" pitchFamily="34" charset="0"/>
              </a:rPr>
              <a:t> permissions.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6738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>
                <a:latin typeface="Calibri" pitchFamily="34" charset="0"/>
              </a:rPr>
              <a:t>OS Support for Virtual Memory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EECS 370: Introduction </a:t>
            </a:r>
          </a:p>
          <a:p>
            <a:r>
              <a:rPr lang="en-US"/>
              <a:t>to Computer Organization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ED80074-F2FC-584F-807D-908CD22450C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50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(not part of Course Syllabus)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how Intel’s memory management hardware works, Intel x86 Software Manual: </a:t>
            </a:r>
            <a:r>
              <a:rPr lang="en-US" dirty="0">
                <a:hlinkClick r:id="rId2"/>
              </a:rPr>
              <a:t>http://www.intel.com/content/www/us/en/architecture-and-technology/64-ia-32-architectures-software-developer-vol-3a-part-1-manual.html</a:t>
            </a:r>
            <a:endParaRPr lang="en-US" dirty="0"/>
          </a:p>
          <a:p>
            <a:pPr lvl="1"/>
            <a:r>
              <a:rPr lang="en-US" dirty="0"/>
              <a:t>Chapter 4 is on Paging</a:t>
            </a:r>
          </a:p>
          <a:p>
            <a:r>
              <a:rPr lang="en-US" dirty="0"/>
              <a:t>Linux page table management: </a:t>
            </a:r>
            <a:r>
              <a:rPr lang="en-US" dirty="0">
                <a:hlinkClick r:id="rId3"/>
              </a:rPr>
              <a:t>https://www.kernel.org/doc/gorman/html/understand/understand006.html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02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are a Computer Architect (yay!)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One architecture, many micro architecture</a:t>
            </a:r>
          </a:p>
          <a:p>
            <a:r>
              <a:rPr lang="en-US" dirty="0"/>
              <a:t>Caching, utilization, speculation</a:t>
            </a:r>
          </a:p>
          <a:p>
            <a:r>
              <a:rPr lang="en-US" dirty="0"/>
              <a:t>If you like this stuff, take EECS 470, 482</a:t>
            </a:r>
          </a:p>
          <a:p>
            <a:r>
              <a:rPr lang="en-US" dirty="0"/>
              <a:t>Study for the final &amp; have a fun (and safe) summer!</a:t>
            </a:r>
          </a:p>
          <a:p>
            <a:r>
              <a:rPr lang="en-US" dirty="0"/>
              <a:t>Hope you can drop by when we're back in person?</a:t>
            </a:r>
          </a:p>
          <a:p>
            <a:endParaRPr lang="en-US" sz="1000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rgbClr val="FF0000"/>
                </a:solidFill>
              </a:rPr>
              <a:t>"Leading a student to learning's treasures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i="1" dirty="0">
                <a:solidFill>
                  <a:srgbClr val="FF0000"/>
                </a:solidFill>
              </a:rPr>
              <a:t>Gives a teacher untold pleasures!"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4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74674" y="0"/>
            <a:ext cx="83407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Next topic: Placing Caches in a VM System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66738" y="1219200"/>
            <a:ext cx="880586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3338" indent="-3937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800" dirty="0">
                <a:latin typeface="Calibri" pitchFamily="34" charset="0"/>
              </a:rPr>
              <a:t>VM systems give us two different addresses:            virtual and physical</a:t>
            </a: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800" dirty="0">
                <a:latin typeface="Calibri" pitchFamily="34" charset="0"/>
              </a:rPr>
              <a:t>Which address should we use to access the data cache?</a:t>
            </a:r>
          </a:p>
          <a:p>
            <a:pPr lvl="1" eaLnBrk="0" hangingPunct="0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800" dirty="0">
                <a:latin typeface="Calibri" pitchFamily="34" charset="0"/>
              </a:rPr>
              <a:t>Physical address (after VM translations).</a:t>
            </a:r>
          </a:p>
          <a:p>
            <a:pPr lvl="2" eaLnBrk="0" hangingPunct="0">
              <a:spcBef>
                <a:spcPts val="450"/>
              </a:spcBef>
              <a:buClr>
                <a:srgbClr val="CC0000"/>
              </a:buClr>
              <a:buFont typeface="Verdana" charset="0"/>
              <a:buChar char="-"/>
            </a:pPr>
            <a:r>
              <a:rPr lang="en-US" sz="2800" dirty="0">
                <a:latin typeface="Calibri" pitchFamily="34" charset="0"/>
              </a:rPr>
              <a:t>We have to wait for the translation; slower.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800" dirty="0">
                <a:latin typeface="Calibri" pitchFamily="34" charset="0"/>
              </a:rPr>
              <a:t>Virtual address (before VM translation).</a:t>
            </a:r>
          </a:p>
          <a:p>
            <a:pPr lvl="2">
              <a:spcBef>
                <a:spcPts val="500"/>
              </a:spcBef>
              <a:buClr>
                <a:srgbClr val="CC0000"/>
              </a:buClr>
              <a:buFont typeface="Verdana" charset="0"/>
              <a:buChar char="-"/>
            </a:pPr>
            <a:r>
              <a:rPr lang="en-US" sz="2800" dirty="0">
                <a:latin typeface="Calibri" pitchFamily="34" charset="0"/>
              </a:rPr>
              <a:t>Faster access.</a:t>
            </a:r>
          </a:p>
          <a:p>
            <a:pPr lvl="2">
              <a:spcBef>
                <a:spcPts val="500"/>
              </a:spcBef>
              <a:buClr>
                <a:srgbClr val="CC0000"/>
              </a:buClr>
              <a:buFont typeface="Verdana" charset="0"/>
              <a:buChar char="-"/>
            </a:pPr>
            <a:r>
              <a:rPr lang="en-US" sz="2800" dirty="0">
                <a:latin typeface="Calibri" pitchFamily="34" charset="0"/>
              </a:rPr>
              <a:t>More complex.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Arial Narrow" charset="0"/>
              <a:buNone/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010400" y="647700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9A6B8D6F-332E-5E4B-8D46-3D5281B09D1C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6324600" y="4800600"/>
            <a:ext cx="2286000" cy="16764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400" b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Which would be faster?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entury Gothic"/>
                <a:cs typeface="+mn-cs"/>
              </a:rPr>
              <a:t>Address cache with virtual address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entury Gothic"/>
                <a:cs typeface="+mn-cs"/>
              </a:rPr>
              <a:t>Address cache with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1878468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&amp; VM Organization: Option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z="1200"/>
              <a:t>EECS 370: Introduction </a:t>
            </a:r>
          </a:p>
          <a:p>
            <a:r>
              <a:rPr lang="en-US" sz="1200"/>
              <a:t>to Computer Organization </a:t>
            </a:r>
            <a:endParaRPr lang="en-US" sz="12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1457" y="1371599"/>
            <a:ext cx="3660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Physically-addressed Cache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71071" y="2615972"/>
            <a:ext cx="2819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Low complexity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171071" y="2098599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Slower</a:t>
            </a:r>
          </a:p>
        </p:txBody>
      </p:sp>
      <p:sp>
        <p:nvSpPr>
          <p:cNvPr id="28" name="L-Shape 27"/>
          <p:cNvSpPr/>
          <p:nvPr/>
        </p:nvSpPr>
        <p:spPr bwMode="auto">
          <a:xfrm rot="18805574">
            <a:off x="697147" y="2726105"/>
            <a:ext cx="511845" cy="251542"/>
          </a:xfrm>
          <a:prstGeom prst="corner">
            <a:avLst>
              <a:gd name="adj1" fmla="val 32287"/>
              <a:gd name="adj2" fmla="val 41690"/>
            </a:avLst>
          </a:prstGeom>
          <a:solidFill>
            <a:srgbClr val="92D05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67" tIns="40084" rIns="80167" bIns="40084" anchor="ctr"/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713871" y="2032496"/>
            <a:ext cx="487177" cy="487177"/>
            <a:chOff x="234524" y="2174417"/>
            <a:chExt cx="731520" cy="731520"/>
          </a:xfrm>
        </p:grpSpPr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 rot="2700000">
              <a:off x="562184" y="2174417"/>
              <a:ext cx="76200" cy="731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0167" tIns="40084" rIns="80167" bIns="40084" anchor="ctr"/>
            <a:lstStyle/>
            <a:p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charset="0"/>
                <a:buNone/>
              </a:pP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 rot="18900000" flipH="1">
              <a:off x="562184" y="2174417"/>
              <a:ext cx="76200" cy="731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0167" tIns="40084" rIns="80167" bIns="40084" anchor="ctr"/>
            <a:lstStyle/>
            <a:p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charset="0"/>
                <a:buNone/>
              </a:pPr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8054" y="2509614"/>
            <a:ext cx="969150" cy="542628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TLB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48054" y="3580879"/>
            <a:ext cx="990600" cy="76197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cache</a:t>
            </a:r>
            <a:endParaRPr lang="en-US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" name="AutoShape 6"/>
          <p:cNvCxnSpPr>
            <a:cxnSpLocks noChangeShapeType="1"/>
            <a:endCxn id="4" idx="0"/>
          </p:cNvCxnSpPr>
          <p:nvPr/>
        </p:nvCxnSpPr>
        <p:spPr bwMode="auto">
          <a:xfrm flipH="1">
            <a:off x="5632629" y="2128614"/>
            <a:ext cx="0" cy="381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7"/>
          <p:cNvCxnSpPr>
            <a:cxnSpLocks noChangeShapeType="1"/>
            <a:stCxn id="4" idx="2"/>
          </p:cNvCxnSpPr>
          <p:nvPr/>
        </p:nvCxnSpPr>
        <p:spPr bwMode="auto">
          <a:xfrm>
            <a:off x="5632629" y="3052242"/>
            <a:ext cx="0" cy="52819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572001" y="2437879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597191" y="2823642"/>
            <a:ext cx="498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5257801" y="1447800"/>
            <a:ext cx="762000" cy="68081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CPU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6117204" y="2633469"/>
            <a:ext cx="816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285408" y="22098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miss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3759" y="304747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hit</a:t>
            </a:r>
          </a:p>
        </p:txBody>
      </p:sp>
      <p:cxnSp>
        <p:nvCxnSpPr>
          <p:cNvPr id="45" name="Elbow Connector 44"/>
          <p:cNvCxnSpPr/>
          <p:nvPr/>
        </p:nvCxnSpPr>
        <p:spPr bwMode="auto">
          <a:xfrm rot="5400000">
            <a:off x="6431890" y="2495399"/>
            <a:ext cx="156689" cy="168613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5126604" y="4795629"/>
            <a:ext cx="990600" cy="761970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endParaRPr lang="en-US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0" name="AutoShape 7"/>
          <p:cNvCxnSpPr>
            <a:cxnSpLocks noChangeShapeType="1"/>
            <a:endCxn id="49" idx="0"/>
          </p:cNvCxnSpPr>
          <p:nvPr/>
        </p:nvCxnSpPr>
        <p:spPr bwMode="auto">
          <a:xfrm flipH="1">
            <a:off x="5621904" y="4348085"/>
            <a:ext cx="0" cy="44754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4149376" y="208589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virtual address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6934201" y="2430271"/>
            <a:ext cx="838200" cy="812304"/>
          </a:xfrm>
          <a:prstGeom prst="rect">
            <a:avLst/>
          </a:prstGeom>
          <a:solidFill>
            <a:srgbClr val="99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age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table</a:t>
            </a: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4638465" y="2895600"/>
            <a:ext cx="3438735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622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pPr>
              <a:buClrTx/>
              <a:buFontTx/>
              <a:buNone/>
            </a:pPr>
            <a:endParaRPr lang="en-US" sz="1000" dirty="0">
              <a:latin typeface="Calibri" pitchFamily="34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66738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>
                <a:latin typeface="Calibri" pitchFamily="34" charset="0"/>
              </a:rPr>
              <a:t>Physically addressed caches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66738" y="914400"/>
            <a:ext cx="781526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t"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800" dirty="0">
                <a:latin typeface="Calibri" pitchFamily="34" charset="0"/>
              </a:rPr>
              <a:t>Perform TLB lookup </a:t>
            </a:r>
            <a:r>
              <a:rPr lang="en-US" sz="2800" b="1" i="1" dirty="0">
                <a:latin typeface="Calibri" pitchFamily="34" charset="0"/>
              </a:rPr>
              <a:t>before</a:t>
            </a:r>
            <a:r>
              <a:rPr lang="en-US" sz="2800" dirty="0">
                <a:latin typeface="Calibri" pitchFamily="34" charset="0"/>
              </a:rPr>
              <a:t> cache tag comparison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dirty="0">
                <a:latin typeface="Calibri" pitchFamily="34" charset="0"/>
              </a:rPr>
              <a:t>Use bits from </a:t>
            </a:r>
            <a:r>
              <a:rPr lang="en-US" b="1" i="1" dirty="0">
                <a:latin typeface="Calibri" pitchFamily="34" charset="0"/>
              </a:rPr>
              <a:t>physical</a:t>
            </a:r>
            <a:r>
              <a:rPr lang="en-US" dirty="0">
                <a:latin typeface="Calibri" pitchFamily="34" charset="0"/>
              </a:rPr>
              <a:t> address to access cache (tag, set index, and block offset bits)</a:t>
            </a: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800" dirty="0">
                <a:latin typeface="Calibri" pitchFamily="34" charset="0"/>
              </a:rPr>
              <a:t>Slower access? 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dirty="0">
                <a:latin typeface="Calibri" pitchFamily="34" charset="0"/>
              </a:rPr>
              <a:t>Tag lookup takes place </a:t>
            </a:r>
            <a:r>
              <a:rPr lang="en-US" b="1" i="1" dirty="0">
                <a:latin typeface="Calibri" pitchFamily="34" charset="0"/>
              </a:rPr>
              <a:t>after</a:t>
            </a:r>
            <a:r>
              <a:rPr lang="en-US" dirty="0">
                <a:latin typeface="Calibri" pitchFamily="34" charset="0"/>
              </a:rPr>
              <a:t> the TLB  lookup</a:t>
            </a: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None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800" dirty="0">
                <a:latin typeface="Calibri" pitchFamily="34" charset="0"/>
              </a:rPr>
              <a:t>Simplifies some VM management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dirty="0">
                <a:latin typeface="Calibri" pitchFamily="34" charset="0"/>
              </a:rPr>
              <a:t>When switching processes, TLB must be invalidated, but cache OK to stay as is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dirty="0">
                <a:latin typeface="Calibri" pitchFamily="34" charset="0"/>
              </a:rPr>
              <a:t>Implications?  Might result in fewer cache misses if context switches very common (but they generally are not)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EA4D965C-21DC-B246-B525-AB905C673E83}" type="slidenum">
              <a:rPr lang="en-US" sz="1200">
                <a:latin typeface="Calibri" pitchFamily="34" charset="0"/>
              </a:rPr>
              <a:pPr algn="r">
                <a:buClrTx/>
                <a:buFontTx/>
                <a:buNone/>
              </a:pPr>
              <a:t>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23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97418" y="1371600"/>
            <a:ext cx="4703182" cy="3733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676525" y="1782763"/>
            <a:ext cx="1776413" cy="3810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Page offset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5800" y="1782763"/>
            <a:ext cx="1990725" cy="3810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21544" y="1423333"/>
            <a:ext cx="178636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 b="1" i="1" dirty="0">
                <a:latin typeface="Calibri" pitchFamily="34" charset="0"/>
              </a:rPr>
              <a:t>Virtual address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990600" y="2514600"/>
            <a:ext cx="838200" cy="304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828800" y="2514600"/>
            <a:ext cx="2209800" cy="304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990600" y="2819400"/>
            <a:ext cx="838200" cy="304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990600" y="3124200"/>
            <a:ext cx="838200" cy="304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990600" y="3429000"/>
            <a:ext cx="838200" cy="304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4343400" y="2162175"/>
            <a:ext cx="1588" cy="240982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2690813" y="4572000"/>
            <a:ext cx="1776412" cy="3810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Page offset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552450" y="4572000"/>
            <a:ext cx="2133600" cy="381000"/>
          </a:xfrm>
          <a:prstGeom prst="rect">
            <a:avLst/>
          </a:prstGeom>
          <a:solidFill>
            <a:srgbClr val="00B0F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1828800" y="2819400"/>
            <a:ext cx="2209800" cy="304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1828800" y="3124200"/>
            <a:ext cx="2209800" cy="304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1828800" y="3429000"/>
            <a:ext cx="2209800" cy="304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762000" y="2133600"/>
            <a:ext cx="1588" cy="1066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762000" y="3200400"/>
            <a:ext cx="228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 flipH="1">
            <a:off x="2055813" y="3362325"/>
            <a:ext cx="784225" cy="12096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566738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>
                <a:latin typeface="Calibri" pitchFamily="34" charset="0"/>
              </a:rPr>
              <a:t>Physically addressed caches</a:t>
            </a: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97418" y="4189412"/>
            <a:ext cx="191377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 b="1" i="1" dirty="0">
                <a:latin typeface="Calibri" pitchFamily="34" charset="0"/>
              </a:rPr>
              <a:t>Physical address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786451" y="994709"/>
            <a:ext cx="375581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 b="1" dirty="0">
                <a:latin typeface="Calibri" pitchFamily="34" charset="0"/>
              </a:rPr>
              <a:t>Step 1: Virtual address to Physical</a:t>
            </a: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3530939" y="3696120"/>
            <a:ext cx="6269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 b="1">
                <a:latin typeface="Calibri" pitchFamily="34" charset="0"/>
              </a:rPr>
              <a:t>TLB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2819400" y="5410200"/>
            <a:ext cx="1588" cy="228600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2667000" y="5778500"/>
            <a:ext cx="1930590" cy="0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2251894" y="5263870"/>
            <a:ext cx="963031" cy="377965"/>
          </a:xfrm>
          <a:prstGeom prst="rect">
            <a:avLst/>
          </a:prstGeom>
          <a:solidFill>
            <a:srgbClr val="92D05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Set Index</a:t>
            </a: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564557" y="5263870"/>
            <a:ext cx="1685169" cy="377965"/>
          </a:xfrm>
          <a:prstGeom prst="rect">
            <a:avLst/>
          </a:prstGeom>
          <a:solidFill>
            <a:srgbClr val="00B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latin typeface="Calibri" pitchFamily="34" charset="0"/>
              </a:rPr>
              <a:t>Tag</a:t>
            </a:r>
          </a:p>
        </p:txBody>
      </p:sp>
      <p:sp>
        <p:nvSpPr>
          <p:cNvPr id="53" name="Rectangle 21"/>
          <p:cNvSpPr>
            <a:spLocks noChangeArrowheads="1"/>
          </p:cNvSpPr>
          <p:nvPr/>
        </p:nvSpPr>
        <p:spPr bwMode="auto">
          <a:xfrm>
            <a:off x="3223695" y="5263869"/>
            <a:ext cx="1258055" cy="377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Block offset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4944231" y="3200400"/>
            <a:ext cx="3647319" cy="3044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334000" y="4495800"/>
            <a:ext cx="1447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Set1 tag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334000" y="4800600"/>
            <a:ext cx="1447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Set1 tag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334000" y="4191000"/>
            <a:ext cx="1447800" cy="304800"/>
          </a:xfrm>
          <a:prstGeom prst="rect">
            <a:avLst/>
          </a:prstGeom>
          <a:solidFill>
            <a:srgbClr val="FFCC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Set0 tag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334000" y="3886200"/>
            <a:ext cx="1447800" cy="304800"/>
          </a:xfrm>
          <a:prstGeom prst="rect">
            <a:avLst/>
          </a:prstGeom>
          <a:solidFill>
            <a:srgbClr val="FFCC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Set0 tag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334000" y="5105400"/>
            <a:ext cx="1447800" cy="304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Set2 tag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334000" y="5410200"/>
            <a:ext cx="1447800" cy="304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Set2 tag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7620000" y="4876800"/>
            <a:ext cx="685800" cy="914400"/>
          </a:xfrm>
          <a:prstGeom prst="rect">
            <a:avLst/>
          </a:prstGeom>
          <a:solidFill>
            <a:srgbClr val="FFCC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comp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620000" y="3429000"/>
            <a:ext cx="685800" cy="914400"/>
          </a:xfrm>
          <a:prstGeom prst="rect">
            <a:avLst/>
          </a:prstGeom>
          <a:solidFill>
            <a:srgbClr val="FFCC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comp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624513" y="3516313"/>
            <a:ext cx="81975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 b="1" dirty="0">
                <a:latin typeface="Calibri" pitchFamily="34" charset="0"/>
              </a:rPr>
              <a:t>Cache</a:t>
            </a: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V="1">
            <a:off x="4597590" y="4364159"/>
            <a:ext cx="736410" cy="1427041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V="1">
            <a:off x="6781800" y="3503613"/>
            <a:ext cx="838200" cy="536575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6781800" y="4343400"/>
            <a:ext cx="838200" cy="609600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2057400" y="5943600"/>
            <a:ext cx="4648200" cy="1588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 flipV="1">
            <a:off x="6705600" y="5637213"/>
            <a:ext cx="914400" cy="307975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 flipV="1">
            <a:off x="6705600" y="4113213"/>
            <a:ext cx="914400" cy="1831975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5088365" y="2209800"/>
            <a:ext cx="3504399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 b="1" dirty="0">
                <a:latin typeface="Calibri" pitchFamily="34" charset="0"/>
              </a:rPr>
              <a:t>Step 2: Access the cache with</a:t>
            </a:r>
          </a:p>
          <a:p>
            <a:pPr>
              <a:buClrTx/>
              <a:buFontTx/>
              <a:buNone/>
            </a:pPr>
            <a:r>
              <a:rPr lang="en-US" sz="2000" b="1" dirty="0">
                <a:latin typeface="Calibri" pitchFamily="34" charset="0"/>
              </a:rPr>
              <a:t>physical address obtained from</a:t>
            </a:r>
          </a:p>
          <a:p>
            <a:pPr>
              <a:buClrTx/>
              <a:buFontTx/>
              <a:buNone/>
            </a:pPr>
            <a:r>
              <a:rPr lang="en-US" sz="2000" b="1" dirty="0">
                <a:latin typeface="Calibri" pitchFamily="34" charset="0"/>
              </a:rPr>
              <a:t>translation</a:t>
            </a:r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1600200" y="5579126"/>
            <a:ext cx="457200" cy="364473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Line 27"/>
          <p:cNvSpPr>
            <a:spLocks noChangeShapeType="1"/>
          </p:cNvSpPr>
          <p:nvPr/>
        </p:nvSpPr>
        <p:spPr bwMode="auto">
          <a:xfrm flipH="1" flipV="1">
            <a:off x="2667000" y="5579126"/>
            <a:ext cx="0" cy="199374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Text Box 21"/>
          <p:cNvSpPr txBox="1">
            <a:spLocks noChangeArrowheads="1"/>
          </p:cNvSpPr>
          <p:nvPr/>
        </p:nvSpPr>
        <p:spPr bwMode="auto">
          <a:xfrm>
            <a:off x="5231451" y="5894061"/>
            <a:ext cx="310069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 b="1" i="1" dirty="0">
                <a:latin typeface="Calibri" pitchFamily="34" charset="0"/>
              </a:rPr>
              <a:t>2-way set </a:t>
            </a:r>
            <a:r>
              <a:rPr lang="en-US" sz="2000" b="1" i="1">
                <a:latin typeface="Calibri" pitchFamily="34" charset="0"/>
              </a:rPr>
              <a:t>associative cache</a:t>
            </a:r>
            <a:endParaRPr lang="en-US" sz="2000" b="1" i="1" dirty="0">
              <a:latin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EECS 370: Introduction </a:t>
            </a:r>
          </a:p>
          <a:p>
            <a:r>
              <a:rPr lang="en-US"/>
              <a:t>to Computer Organization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ED80074-F2FC-584F-807D-908CD22450C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8" grpId="0" animBg="1"/>
      <p:bldP spid="18459" grpId="0" animBg="1"/>
      <p:bldP spid="51" grpId="0" animBg="1"/>
      <p:bldP spid="52" grpId="0" animBg="1"/>
      <p:bldP spid="53" grpId="0" animBg="1"/>
      <p:bldP spid="49" grpId="0" animBg="1"/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44" grpId="0" animBg="1"/>
      <p:bldP spid="18445" grpId="0" animBg="1"/>
      <p:bldP spid="18446" grpId="0"/>
      <p:bldP spid="18460" grpId="0" animBg="1"/>
      <p:bldP spid="18461" grpId="0" animBg="1"/>
      <p:bldP spid="18462" grpId="0" animBg="1"/>
      <p:bldP spid="18464" grpId="0" animBg="1"/>
      <p:bldP spid="18465" grpId="0" animBg="1"/>
      <p:bldP spid="18466" grpId="0" animBg="1"/>
      <p:bldP spid="50" grpId="0"/>
      <p:bldP spid="18463" grpId="0" animBg="1"/>
      <p:bldP spid="54" grpId="0" animBg="1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 bwMode="auto">
          <a:xfrm>
            <a:off x="1739900" y="5410199"/>
            <a:ext cx="1893408" cy="586621"/>
          </a:xfrm>
          <a:prstGeom prst="ellipse">
            <a:avLst/>
          </a:prstGeom>
          <a:solidFill>
            <a:srgbClr val="3399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000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 to processor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0"/>
            <a:ext cx="8493125" cy="838200"/>
          </a:xfrm>
        </p:spPr>
        <p:txBody>
          <a:bodyPr/>
          <a:lstStyle/>
          <a:p>
            <a:r>
              <a:rPr lang="en-US" dirty="0"/>
              <a:t>Physically addressed caches: detailed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39754" y="2752618"/>
            <a:ext cx="969150" cy="604424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TLB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39754" y="4159397"/>
            <a:ext cx="990600" cy="76197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cache</a:t>
            </a:r>
            <a:endParaRPr lang="en-US" sz="2000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AutoShape 6"/>
          <p:cNvCxnSpPr>
            <a:cxnSpLocks noChangeShapeType="1"/>
            <a:stCxn id="12" idx="2"/>
            <a:endCxn id="6" idx="0"/>
          </p:cNvCxnSpPr>
          <p:nvPr/>
        </p:nvCxnSpPr>
        <p:spPr bwMode="auto">
          <a:xfrm flipH="1">
            <a:off x="2724329" y="1976214"/>
            <a:ext cx="6172" cy="77640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2724329" y="3357042"/>
            <a:ext cx="10725" cy="80235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63701" y="2886372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688891" y="3259946"/>
            <a:ext cx="498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349501" y="1295400"/>
            <a:ext cx="762000" cy="68081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CPU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025901" y="2605204"/>
            <a:ext cx="838200" cy="812304"/>
          </a:xfrm>
          <a:prstGeom prst="rect">
            <a:avLst/>
          </a:prstGeom>
          <a:solidFill>
            <a:srgbClr val="99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age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table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208904" y="2938269"/>
            <a:ext cx="816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15637" y="256893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miss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5459" y="335227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hit</a:t>
            </a:r>
          </a:p>
        </p:txBody>
      </p:sp>
      <p:cxnSp>
        <p:nvCxnSpPr>
          <p:cNvPr id="17" name="Elbow Connector 16"/>
          <p:cNvCxnSpPr>
            <a:stCxn id="13" idx="2"/>
          </p:cNvCxnSpPr>
          <p:nvPr/>
        </p:nvCxnSpPr>
        <p:spPr bwMode="auto">
          <a:xfrm rot="5400000">
            <a:off x="3523590" y="2652785"/>
            <a:ext cx="156689" cy="168613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AutoShape 7"/>
          <p:cNvCxnSpPr>
            <a:cxnSpLocks noChangeShapeType="1"/>
          </p:cNvCxnSpPr>
          <p:nvPr/>
        </p:nvCxnSpPr>
        <p:spPr bwMode="auto">
          <a:xfrm flipH="1">
            <a:off x="2743200" y="4926603"/>
            <a:ext cx="0" cy="48359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1730165" y="3267371"/>
            <a:ext cx="3841974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1829969" y="2404646"/>
            <a:ext cx="901209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~</a:t>
            </a:r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1 cycle</a:t>
            </a:r>
          </a:p>
        </p:txBody>
      </p:sp>
      <p:sp>
        <p:nvSpPr>
          <p:cNvPr id="45" name="Rectangle 27"/>
          <p:cNvSpPr>
            <a:spLocks noChangeArrowheads="1"/>
          </p:cNvSpPr>
          <p:nvPr/>
        </p:nvSpPr>
        <p:spPr bwMode="auto">
          <a:xfrm>
            <a:off x="1513456" y="3861375"/>
            <a:ext cx="1183337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1-10s</a:t>
            </a:r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cycles</a:t>
            </a: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795335" y="2057400"/>
            <a:ext cx="1495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charset="0"/>
              </a:rPr>
              <a:t>1 to </a:t>
            </a:r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100s cycles</a:t>
            </a:r>
          </a:p>
          <a:p>
            <a:pPr algn="ctr"/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(cached or not)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18152" y="196467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virtual address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215075" y="4504800"/>
            <a:ext cx="816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Elbow Connector 53"/>
          <p:cNvCxnSpPr/>
          <p:nvPr/>
        </p:nvCxnSpPr>
        <p:spPr bwMode="auto">
          <a:xfrm rot="5400000">
            <a:off x="3529761" y="4340677"/>
            <a:ext cx="156689" cy="168613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032072" y="4343400"/>
            <a:ext cx="990600" cy="761970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endParaRPr lang="en-US" sz="2000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Elbow Connector 61"/>
          <p:cNvCxnSpPr/>
          <p:nvPr/>
        </p:nvCxnSpPr>
        <p:spPr bwMode="auto">
          <a:xfrm rot="5400000">
            <a:off x="1930515" y="5296015"/>
            <a:ext cx="106441" cy="149352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393352" y="41599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miss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05338" y="494678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hit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4008384" y="4047203"/>
            <a:ext cx="11272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charset="0"/>
              </a:rPr>
              <a:t>100s</a:t>
            </a:r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cycles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26231" y="3276600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valid page </a:t>
            </a:r>
            <a:br>
              <a:rPr lang="en-US" sz="180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(update TLB)</a:t>
            </a:r>
          </a:p>
        </p:txBody>
      </p:sp>
      <p:cxnSp>
        <p:nvCxnSpPr>
          <p:cNvPr id="69" name="Straight Arrow Connector 68"/>
          <p:cNvCxnSpPr/>
          <p:nvPr/>
        </p:nvCxnSpPr>
        <p:spPr bwMode="auto">
          <a:xfrm flipV="1">
            <a:off x="4864101" y="2786286"/>
            <a:ext cx="14160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569913" y="2455054"/>
            <a:ext cx="797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invalid</a:t>
            </a:r>
            <a:br>
              <a:rPr lang="en-US" sz="180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 page</a:t>
            </a:r>
          </a:p>
        </p:txBody>
      </p:sp>
      <p:sp>
        <p:nvSpPr>
          <p:cNvPr id="71" name="AutoShape 29"/>
          <p:cNvSpPr>
            <a:spLocks noChangeArrowheads="1"/>
          </p:cNvSpPr>
          <p:nvPr/>
        </p:nvSpPr>
        <p:spPr bwMode="auto">
          <a:xfrm>
            <a:off x="6292877" y="2536002"/>
            <a:ext cx="797440" cy="895921"/>
          </a:xfrm>
          <a:prstGeom prst="flowChartMagneticDisk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disk</a:t>
            </a:r>
          </a:p>
        </p:txBody>
      </p:sp>
      <p:sp>
        <p:nvSpPr>
          <p:cNvPr id="72" name="Rectangle 28"/>
          <p:cNvSpPr>
            <a:spLocks noChangeArrowheads="1"/>
          </p:cNvSpPr>
          <p:nvPr/>
        </p:nvSpPr>
        <p:spPr bwMode="auto">
          <a:xfrm>
            <a:off x="5796149" y="2176046"/>
            <a:ext cx="1707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charset="0"/>
              </a:rPr>
              <a:t>1,000,000s cycles</a:t>
            </a:r>
            <a:endParaRPr lang="en-US" sz="1600" b="1" i="1" dirty="0">
              <a:solidFill>
                <a:srgbClr val="00206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34000" y="3647094"/>
            <a:ext cx="14775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bring in page </a:t>
            </a:r>
            <a:br>
              <a:rPr lang="en-US" sz="180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(update memory, </a:t>
            </a:r>
            <a:br>
              <a:rPr lang="en-US" sz="140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page table &amp; TLB)</a:t>
            </a:r>
          </a:p>
        </p:txBody>
      </p:sp>
      <p:cxnSp>
        <p:nvCxnSpPr>
          <p:cNvPr id="74" name="Elbow Connector 73"/>
          <p:cNvCxnSpPr>
            <a:stCxn id="71" idx="3"/>
          </p:cNvCxnSpPr>
          <p:nvPr/>
        </p:nvCxnSpPr>
        <p:spPr bwMode="auto">
          <a:xfrm rot="5400000">
            <a:off x="4453526" y="1743438"/>
            <a:ext cx="549586" cy="392655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flipV="1">
            <a:off x="1236971" y="3259946"/>
            <a:ext cx="0" cy="2836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EECS 370: Introduction </a:t>
            </a:r>
          </a:p>
          <a:p>
            <a:r>
              <a:rPr lang="en-US"/>
              <a:t>to Computer Organization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" grpId="0" animBg="1"/>
      <p:bldP spid="7" grpId="0" animBg="1"/>
      <p:bldP spid="12" grpId="0" animBg="1"/>
      <p:bldP spid="13" grpId="0" animBg="1"/>
      <p:bldP spid="15" grpId="0"/>
      <p:bldP spid="16" grpId="0"/>
      <p:bldP spid="44" grpId="0"/>
      <p:bldP spid="45" grpId="0"/>
      <p:bldP spid="49" grpId="0"/>
      <p:bldP spid="50" grpId="0"/>
      <p:bldP spid="55" grpId="0" animBg="1"/>
      <p:bldP spid="63" grpId="0"/>
      <p:bldP spid="64" grpId="0"/>
      <p:bldP spid="48" grpId="0"/>
      <p:bldP spid="68" grpId="0"/>
      <p:bldP spid="70" grpId="0"/>
      <p:bldP spid="71" grpId="0" animBg="1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&amp; VM Organization: option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>
          <a:xfrm>
            <a:off x="559435" y="6447529"/>
            <a:ext cx="3581400" cy="476250"/>
          </a:xfrm>
        </p:spPr>
        <p:txBody>
          <a:bodyPr/>
          <a:lstStyle/>
          <a:p>
            <a:r>
              <a:rPr lang="en-US" sz="1200" dirty="0"/>
              <a:t>EECS 370: Introduction </a:t>
            </a:r>
          </a:p>
          <a:p>
            <a:r>
              <a:rPr lang="en-US" sz="1200" dirty="0"/>
              <a:t>to Computer Organization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57200" y="1371599"/>
            <a:ext cx="3507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b="1">
                <a:latin typeface="Calibri" charset="0"/>
                <a:ea typeface="Calibri" charset="0"/>
                <a:cs typeface="Calibri" charset="0"/>
              </a:rPr>
              <a:t>Virtually-addressed Cache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71071" y="2615972"/>
            <a:ext cx="2819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Faster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171070" y="2098599"/>
            <a:ext cx="30172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High complexity </a:t>
            </a:r>
            <a:r>
              <a:rPr lang="en-US" sz="2000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(aliasing)</a:t>
            </a:r>
          </a:p>
        </p:txBody>
      </p:sp>
      <p:sp>
        <p:nvSpPr>
          <p:cNvPr id="28" name="L-Shape 27"/>
          <p:cNvSpPr/>
          <p:nvPr/>
        </p:nvSpPr>
        <p:spPr bwMode="auto">
          <a:xfrm rot="18805574">
            <a:off x="697147" y="2726105"/>
            <a:ext cx="511845" cy="251542"/>
          </a:xfrm>
          <a:prstGeom prst="corner">
            <a:avLst>
              <a:gd name="adj1" fmla="val 32287"/>
              <a:gd name="adj2" fmla="val 41690"/>
            </a:avLst>
          </a:prstGeom>
          <a:solidFill>
            <a:srgbClr val="92D05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67" tIns="40084" rIns="80167" bIns="40084" anchor="ctr"/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endParaRPr lang="en-US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713871" y="2032496"/>
            <a:ext cx="487177" cy="487177"/>
            <a:chOff x="234524" y="2174417"/>
            <a:chExt cx="731520" cy="731520"/>
          </a:xfrm>
        </p:grpSpPr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 rot="2700000">
              <a:off x="562184" y="2174417"/>
              <a:ext cx="76200" cy="731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0167" tIns="40084" rIns="80167" bIns="40084" anchor="ctr"/>
            <a:lstStyle/>
            <a:p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charset="0"/>
                <a:buNone/>
              </a:pPr>
              <a:endPara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 rot="18900000" flipH="1">
              <a:off x="562184" y="2174417"/>
              <a:ext cx="76200" cy="731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0167" tIns="40084" rIns="80167" bIns="40084" anchor="ctr"/>
            <a:lstStyle/>
            <a:p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charset="0"/>
                <a:buNone/>
              </a:pPr>
              <a:endPara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48329" y="3916992"/>
            <a:ext cx="969150" cy="542628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TLB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172276" y="3998551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197466" y="4384314"/>
            <a:ext cx="498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724400" y="1524000"/>
            <a:ext cx="762000" cy="68081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CPU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5717479" y="4040847"/>
            <a:ext cx="816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885683" y="370452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miss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54034" y="44548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hit</a:t>
            </a:r>
          </a:p>
        </p:txBody>
      </p:sp>
      <p:cxnSp>
        <p:nvCxnSpPr>
          <p:cNvPr id="45" name="Elbow Connector 44"/>
          <p:cNvCxnSpPr>
            <a:stCxn id="52" idx="2"/>
          </p:cNvCxnSpPr>
          <p:nvPr/>
        </p:nvCxnSpPr>
        <p:spPr bwMode="auto">
          <a:xfrm rot="5400000">
            <a:off x="5956057" y="3826669"/>
            <a:ext cx="308906" cy="168613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4815934" y="5266210"/>
            <a:ext cx="990600" cy="761970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endParaRPr lang="en-US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" name="Straight Connector 11"/>
          <p:cNvCxnSpPr>
            <a:stCxn id="38" idx="2"/>
          </p:cNvCxnSpPr>
          <p:nvPr/>
        </p:nvCxnSpPr>
        <p:spPr bwMode="auto">
          <a:xfrm>
            <a:off x="5105400" y="2204814"/>
            <a:ext cx="0" cy="2951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118106" y="212937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virtual address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534477" y="3702979"/>
            <a:ext cx="838200" cy="812304"/>
          </a:xfrm>
          <a:prstGeom prst="rect">
            <a:avLst/>
          </a:prstGeom>
          <a:solidFill>
            <a:srgbClr val="99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age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table</a:t>
            </a: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952371" y="4384314"/>
            <a:ext cx="5419936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48200" y="2514630"/>
            <a:ext cx="990600" cy="76197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cache</a:t>
            </a:r>
            <a:endParaRPr lang="en-US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5143500" y="3276600"/>
            <a:ext cx="0" cy="640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5225284" y="4448756"/>
            <a:ext cx="7620" cy="8174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3736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276600" y="1905000"/>
            <a:ext cx="1752600" cy="3810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029200" y="1905000"/>
            <a:ext cx="990600" cy="3810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set index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019800" y="1905000"/>
            <a:ext cx="1295400" cy="3810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block offset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486400" y="2286000"/>
            <a:ext cx="1588" cy="13716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5027613" y="3657600"/>
            <a:ext cx="460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267200" y="2286000"/>
            <a:ext cx="1588" cy="304800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2665413" y="2590800"/>
            <a:ext cx="1603375" cy="1588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 flipV="1">
            <a:off x="2665413" y="2894013"/>
            <a:ext cx="917575" cy="6889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>
            <a:off x="2665413" y="3886200"/>
            <a:ext cx="917575" cy="6096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3124200" y="2590800"/>
            <a:ext cx="1588" cy="1447800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2665413" y="4038600"/>
            <a:ext cx="460375" cy="1588"/>
          </a:xfrm>
          <a:prstGeom prst="line">
            <a:avLst/>
          </a:prstGeom>
          <a:noFill/>
          <a:ln w="28440">
            <a:solidFill>
              <a:srgbClr val="CC0000"/>
            </a:solidFill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685800" y="5081588"/>
            <a:ext cx="829945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Arial Narrow" charset="0"/>
              <a:buChar char="•"/>
            </a:pPr>
            <a:r>
              <a:rPr lang="en-US" b="1" dirty="0">
                <a:latin typeface="Calibri" pitchFamily="34" charset="0"/>
              </a:rPr>
              <a:t> TLB is accessed in parallel with cache lookup.</a:t>
            </a:r>
          </a:p>
          <a:p>
            <a:pPr>
              <a:buFont typeface="Arial Narrow" charset="0"/>
              <a:buChar char="•"/>
            </a:pPr>
            <a:r>
              <a:rPr lang="en-US" b="1" dirty="0">
                <a:latin typeface="Calibri" pitchFamily="34" charset="0"/>
              </a:rPr>
              <a:t> Physical address is used to access main memory in case of a cache miss.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581400" y="3505200"/>
            <a:ext cx="1447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Set1 tag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3581400" y="3810000"/>
            <a:ext cx="1447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Set1 tag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3581400" y="3200400"/>
            <a:ext cx="1447800" cy="304800"/>
          </a:xfrm>
          <a:prstGeom prst="rect">
            <a:avLst/>
          </a:prstGeom>
          <a:solidFill>
            <a:srgbClr val="FFCC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Set0 tag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581400" y="2895600"/>
            <a:ext cx="1447800" cy="304800"/>
          </a:xfrm>
          <a:prstGeom prst="rect">
            <a:avLst/>
          </a:prstGeom>
          <a:solidFill>
            <a:srgbClr val="FFCC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Set0 tag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3581400" y="4114800"/>
            <a:ext cx="1447800" cy="304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Set2 tag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3581400" y="4419600"/>
            <a:ext cx="1447800" cy="304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Set2 tag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5627688" y="1371600"/>
            <a:ext cx="178636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 b="1" i="1" dirty="0">
                <a:latin typeface="Calibri" pitchFamily="34" charset="0"/>
              </a:rPr>
              <a:t>Virtual address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1981200" y="3810000"/>
            <a:ext cx="685800" cy="9144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comp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1981200" y="2362200"/>
            <a:ext cx="685800" cy="9144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comp</a:t>
            </a: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66738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>
                <a:latin typeface="Calibri" pitchFamily="34" charset="0"/>
              </a:rPr>
              <a:t>Virtually addressed caches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126618" y="4348303"/>
            <a:ext cx="310069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 b="1" i="1" dirty="0">
                <a:latin typeface="Calibri" pitchFamily="34" charset="0"/>
              </a:rPr>
              <a:t>2-way set </a:t>
            </a:r>
            <a:r>
              <a:rPr lang="en-US" sz="2000" b="1" i="1">
                <a:latin typeface="Calibri" pitchFamily="34" charset="0"/>
              </a:rPr>
              <a:t>associative cache</a:t>
            </a:r>
            <a:endParaRPr lang="en-US" sz="2000" b="1" i="1" dirty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EECS 370: Introduction </a:t>
            </a:r>
          </a:p>
          <a:p>
            <a:r>
              <a:rPr lang="en-US"/>
              <a:t>to Computer Organization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ED80074-F2FC-584F-807D-908CD22450C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96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 bwMode="auto">
          <a:xfrm>
            <a:off x="1739900" y="5410199"/>
            <a:ext cx="1893408" cy="586621"/>
          </a:xfrm>
          <a:prstGeom prst="ellipse">
            <a:avLst/>
          </a:prstGeom>
          <a:solidFill>
            <a:srgbClr val="3399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000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 to processor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Virtually addressed caches: detailed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9</a:t>
            </a:fld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79407" y="2493676"/>
            <a:ext cx="969150" cy="604424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TLB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39754" y="2431622"/>
            <a:ext cx="990600" cy="76197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cache</a:t>
            </a:r>
            <a:endParaRPr lang="en-US" sz="2000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AutoShape 6"/>
          <p:cNvCxnSpPr>
            <a:cxnSpLocks noChangeShapeType="1"/>
            <a:stCxn id="12" idx="2"/>
            <a:endCxn id="7" idx="0"/>
          </p:cNvCxnSpPr>
          <p:nvPr/>
        </p:nvCxnSpPr>
        <p:spPr bwMode="auto">
          <a:xfrm>
            <a:off x="2730501" y="1976214"/>
            <a:ext cx="4553" cy="4554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7"/>
          <p:cNvCxnSpPr>
            <a:cxnSpLocks noChangeShapeType="1"/>
          </p:cNvCxnSpPr>
          <p:nvPr/>
        </p:nvCxnSpPr>
        <p:spPr bwMode="auto">
          <a:xfrm>
            <a:off x="4553129" y="3098100"/>
            <a:ext cx="10725" cy="80235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505200" y="2669961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530390" y="3043535"/>
            <a:ext cx="498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349501" y="1295400"/>
            <a:ext cx="762000" cy="68081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CPU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854701" y="2346262"/>
            <a:ext cx="838200" cy="812304"/>
          </a:xfrm>
          <a:prstGeom prst="rect">
            <a:avLst/>
          </a:prstGeom>
          <a:solidFill>
            <a:srgbClr val="99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age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table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037704" y="2679327"/>
            <a:ext cx="816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144437" y="230999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miss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3301" y="32863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hit</a:t>
            </a:r>
          </a:p>
        </p:txBody>
      </p:sp>
      <p:cxnSp>
        <p:nvCxnSpPr>
          <p:cNvPr id="17" name="Elbow Connector 16"/>
          <p:cNvCxnSpPr>
            <a:stCxn id="13" idx="2"/>
          </p:cNvCxnSpPr>
          <p:nvPr/>
        </p:nvCxnSpPr>
        <p:spPr bwMode="auto">
          <a:xfrm rot="5400000">
            <a:off x="5352390" y="2393843"/>
            <a:ext cx="156689" cy="168613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AutoShape 7"/>
          <p:cNvCxnSpPr>
            <a:cxnSpLocks noChangeShapeType="1"/>
            <a:endCxn id="65" idx="0"/>
          </p:cNvCxnSpPr>
          <p:nvPr/>
        </p:nvCxnSpPr>
        <p:spPr bwMode="auto">
          <a:xfrm flipH="1">
            <a:off x="2686604" y="3198828"/>
            <a:ext cx="0" cy="221137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3571664" y="3050960"/>
            <a:ext cx="3438735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3669622" y="2145704"/>
            <a:ext cx="901209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~</a:t>
            </a:r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1 cycle</a:t>
            </a:r>
          </a:p>
        </p:txBody>
      </p:sp>
      <p:sp>
        <p:nvSpPr>
          <p:cNvPr id="45" name="Rectangle 27"/>
          <p:cNvSpPr>
            <a:spLocks noChangeArrowheads="1"/>
          </p:cNvSpPr>
          <p:nvPr/>
        </p:nvSpPr>
        <p:spPr bwMode="auto">
          <a:xfrm>
            <a:off x="1513456" y="2133600"/>
            <a:ext cx="1183337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1-10s</a:t>
            </a:r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cycles</a:t>
            </a: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5624135" y="1798458"/>
            <a:ext cx="1495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charset="0"/>
              </a:rPr>
              <a:t>1 to </a:t>
            </a:r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100s cycles</a:t>
            </a:r>
          </a:p>
          <a:p>
            <a:pPr algn="ctr"/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(cached or not)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18152" y="196467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virtual address</a:t>
            </a:r>
          </a:p>
        </p:txBody>
      </p:sp>
      <p:cxnSp>
        <p:nvCxnSpPr>
          <p:cNvPr id="54" name="Elbow Connector 53"/>
          <p:cNvCxnSpPr>
            <a:stCxn id="55" idx="2"/>
          </p:cNvCxnSpPr>
          <p:nvPr/>
        </p:nvCxnSpPr>
        <p:spPr bwMode="auto">
          <a:xfrm rot="5400000">
            <a:off x="3637068" y="3779734"/>
            <a:ext cx="203200" cy="19909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238834" y="3911630"/>
            <a:ext cx="990600" cy="761970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endParaRPr lang="en-US" sz="2200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Elbow Connector 61"/>
          <p:cNvCxnSpPr/>
          <p:nvPr/>
        </p:nvCxnSpPr>
        <p:spPr bwMode="auto">
          <a:xfrm rot="5400000">
            <a:off x="1930515" y="5296015"/>
            <a:ext cx="106441" cy="149352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148859" y="325994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hit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3429000" y="3581400"/>
            <a:ext cx="11272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charset="0"/>
              </a:rPr>
              <a:t>100s</a:t>
            </a:r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cycles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55031" y="3017658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valid page </a:t>
            </a:r>
            <a:br>
              <a:rPr lang="en-US" sz="180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(update TLB)</a:t>
            </a:r>
          </a:p>
        </p:txBody>
      </p:sp>
      <p:cxnSp>
        <p:nvCxnSpPr>
          <p:cNvPr id="69" name="Straight Arrow Connector 68"/>
          <p:cNvCxnSpPr/>
          <p:nvPr/>
        </p:nvCxnSpPr>
        <p:spPr bwMode="auto">
          <a:xfrm flipV="1">
            <a:off x="6692901" y="2527344"/>
            <a:ext cx="14160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398713" y="2196112"/>
            <a:ext cx="797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invalid</a:t>
            </a:r>
            <a:br>
              <a:rPr lang="en-US" sz="180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 page</a:t>
            </a:r>
          </a:p>
        </p:txBody>
      </p:sp>
      <p:sp>
        <p:nvSpPr>
          <p:cNvPr id="71" name="AutoShape 29"/>
          <p:cNvSpPr>
            <a:spLocks noChangeArrowheads="1"/>
          </p:cNvSpPr>
          <p:nvPr/>
        </p:nvSpPr>
        <p:spPr bwMode="auto">
          <a:xfrm>
            <a:off x="8121677" y="2277060"/>
            <a:ext cx="797440" cy="895921"/>
          </a:xfrm>
          <a:prstGeom prst="flowChartMagneticDisk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disk</a:t>
            </a:r>
          </a:p>
        </p:txBody>
      </p:sp>
      <p:sp>
        <p:nvSpPr>
          <p:cNvPr id="72" name="Rectangle 28"/>
          <p:cNvSpPr>
            <a:spLocks noChangeArrowheads="1"/>
          </p:cNvSpPr>
          <p:nvPr/>
        </p:nvSpPr>
        <p:spPr bwMode="auto">
          <a:xfrm>
            <a:off x="7467600" y="1917104"/>
            <a:ext cx="1707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charset="0"/>
              </a:rPr>
              <a:t>1,000,000s cycles</a:t>
            </a:r>
            <a:endParaRPr lang="en-US" sz="1600" b="1" i="1" dirty="0">
              <a:solidFill>
                <a:srgbClr val="00206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62800" y="3388152"/>
            <a:ext cx="14775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bring in page </a:t>
            </a:r>
            <a:br>
              <a:rPr lang="en-US" sz="180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(update memory, </a:t>
            </a:r>
            <a:br>
              <a:rPr lang="en-US" sz="140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page table &amp; TLB)</a:t>
            </a:r>
          </a:p>
        </p:txBody>
      </p:sp>
      <p:cxnSp>
        <p:nvCxnSpPr>
          <p:cNvPr id="74" name="Elbow Connector 73"/>
          <p:cNvCxnSpPr>
            <a:stCxn id="71" idx="3"/>
          </p:cNvCxnSpPr>
          <p:nvPr/>
        </p:nvCxnSpPr>
        <p:spPr bwMode="auto">
          <a:xfrm rot="5400000">
            <a:off x="6282326" y="1484496"/>
            <a:ext cx="549586" cy="392655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flipV="1">
            <a:off x="1236971" y="3259946"/>
            <a:ext cx="0" cy="2836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240278" y="2655332"/>
            <a:ext cx="816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347011" y="2286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charset="0"/>
                <a:ea typeface="Calibri" charset="0"/>
                <a:cs typeface="Calibri" charset="0"/>
              </a:rPr>
              <a:t>miss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54057" y="4569023"/>
            <a:ext cx="1270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(update cache)</a:t>
            </a:r>
          </a:p>
        </p:txBody>
      </p:sp>
      <p:sp>
        <p:nvSpPr>
          <p:cNvPr id="52" name="Line 32"/>
          <p:cNvSpPr>
            <a:spLocks noChangeShapeType="1"/>
          </p:cNvSpPr>
          <p:nvPr/>
        </p:nvSpPr>
        <p:spPr bwMode="auto">
          <a:xfrm flipV="1">
            <a:off x="3591791" y="3042540"/>
            <a:ext cx="0" cy="586738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Line 32"/>
          <p:cNvSpPr>
            <a:spLocks noChangeShapeType="1"/>
          </p:cNvSpPr>
          <p:nvPr/>
        </p:nvSpPr>
        <p:spPr bwMode="auto">
          <a:xfrm>
            <a:off x="1905000" y="3629278"/>
            <a:ext cx="1686791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EECS 370: Introduction </a:t>
            </a:r>
          </a:p>
          <a:p>
            <a:r>
              <a:rPr lang="en-US"/>
              <a:t>to Computer Organization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8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" grpId="0" animBg="1"/>
      <p:bldP spid="7" grpId="0" animBg="1"/>
      <p:bldP spid="12" grpId="0" animBg="1"/>
      <p:bldP spid="13" grpId="0" animBg="1"/>
      <p:bldP spid="15" grpId="0"/>
      <p:bldP spid="16" grpId="0"/>
      <p:bldP spid="44" grpId="0"/>
      <p:bldP spid="45" grpId="0"/>
      <p:bldP spid="49" grpId="0"/>
      <p:bldP spid="50" grpId="0"/>
      <p:bldP spid="55" grpId="0" animBg="1"/>
      <p:bldP spid="64" grpId="0"/>
      <p:bldP spid="48" grpId="0"/>
      <p:bldP spid="68" grpId="0"/>
      <p:bldP spid="70" grpId="0"/>
      <p:bldP spid="71" grpId="0" animBg="1"/>
      <p:bldP spid="72" grpId="0"/>
      <p:bldP spid="73" grpId="0"/>
      <p:bldP spid="41" grpId="0"/>
      <p:bldP spid="51" grpId="0"/>
    </p:bldLst>
  </p:timing>
</p:sld>
</file>

<file path=ppt/theme/theme1.xml><?xml version="1.0" encoding="utf-8"?>
<a:theme xmlns:a="http://schemas.openxmlformats.org/drawingml/2006/main" name="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7239</TotalTime>
  <Words>896</Words>
  <Application>Microsoft Office PowerPoint</Application>
  <PresentationFormat>全屏显示(4:3)</PresentationFormat>
  <Paragraphs>216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 Narrow</vt:lpstr>
      <vt:lpstr>Calibri</vt:lpstr>
      <vt:lpstr>Century Gothic</vt:lpstr>
      <vt:lpstr>Times New Roman</vt:lpstr>
      <vt:lpstr>Verdana</vt:lpstr>
      <vt:lpstr>Wingdings</vt:lpstr>
      <vt:lpstr>Binary Decision Diagrams</vt:lpstr>
      <vt:lpstr>2_Binary Decision Diagrams</vt:lpstr>
      <vt:lpstr>1_Binary Decision Diagrams</vt:lpstr>
      <vt:lpstr>3_Binary Decision Diagrams</vt:lpstr>
      <vt:lpstr>4_Binary Decision Diagrams</vt:lpstr>
      <vt:lpstr>5_Binary Decision Diagrams</vt:lpstr>
      <vt:lpstr>24. Virtual Memory: Design and Speed</vt:lpstr>
      <vt:lpstr>PowerPoint 演示文稿</vt:lpstr>
      <vt:lpstr>Cache &amp; VM Organization: Option 1</vt:lpstr>
      <vt:lpstr>PowerPoint 演示文稿</vt:lpstr>
      <vt:lpstr>PowerPoint 演示文稿</vt:lpstr>
      <vt:lpstr>Physically addressed caches: detailed flow</vt:lpstr>
      <vt:lpstr>Cache &amp; VM Organization: option 2</vt:lpstr>
      <vt:lpstr>PowerPoint 演示文稿</vt:lpstr>
      <vt:lpstr>Virtually addressed caches: detailed flow</vt:lpstr>
      <vt:lpstr>PowerPoint 演示文稿</vt:lpstr>
      <vt:lpstr>PowerPoint 演示文稿</vt:lpstr>
      <vt:lpstr>References (not part of Course Syllabus)</vt:lpstr>
      <vt:lpstr>Now you are a Computer Architect (yay!)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370 lecture #1, W05</dc:title>
  <dc:subject>Course Overview</dc:subject>
  <dc:creator>Marios Papaefthymiou</dc:creator>
  <cp:lastModifiedBy>botao</cp:lastModifiedBy>
  <cp:revision>406</cp:revision>
  <cp:lastPrinted>2018-06-13T13:59:21Z</cp:lastPrinted>
  <dcterms:created xsi:type="dcterms:W3CDTF">2000-12-30T19:45:20Z</dcterms:created>
  <dcterms:modified xsi:type="dcterms:W3CDTF">2020-11-23T08:27:10Z</dcterms:modified>
</cp:coreProperties>
</file>