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700" r:id="rId2"/>
  </p:sldMasterIdLst>
  <p:notesMasterIdLst>
    <p:notesMasterId r:id="rId29"/>
  </p:notesMasterIdLst>
  <p:sldIdLst>
    <p:sldId id="256" r:id="rId3"/>
    <p:sldId id="301" r:id="rId4"/>
    <p:sldId id="320" r:id="rId5"/>
    <p:sldId id="319" r:id="rId6"/>
    <p:sldId id="312" r:id="rId7"/>
    <p:sldId id="314" r:id="rId8"/>
    <p:sldId id="315" r:id="rId9"/>
    <p:sldId id="313" r:id="rId10"/>
    <p:sldId id="316" r:id="rId11"/>
    <p:sldId id="317" r:id="rId12"/>
    <p:sldId id="323" r:id="rId13"/>
    <p:sldId id="307" r:id="rId14"/>
    <p:sldId id="292" r:id="rId15"/>
    <p:sldId id="324" r:id="rId16"/>
    <p:sldId id="293" r:id="rId17"/>
    <p:sldId id="295" r:id="rId18"/>
    <p:sldId id="296" r:id="rId19"/>
    <p:sldId id="297" r:id="rId20"/>
    <p:sldId id="330" r:id="rId21"/>
    <p:sldId id="326" r:id="rId22"/>
    <p:sldId id="327" r:id="rId23"/>
    <p:sldId id="331" r:id="rId24"/>
    <p:sldId id="321" r:id="rId25"/>
    <p:sldId id="322" r:id="rId26"/>
    <p:sldId id="329" r:id="rId27"/>
    <p:sldId id="328" r:id="rId28"/>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CC99"/>
    <a:srgbClr val="DDDDDD"/>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82998" autoAdjust="0"/>
  </p:normalViewPr>
  <p:slideViewPr>
    <p:cSldViewPr snapToGrid="0" snapToObjects="1">
      <p:cViewPr varScale="1">
        <p:scale>
          <a:sx n="101" d="100"/>
          <a:sy n="101" d="100"/>
        </p:scale>
        <p:origin x="-1181" y="-86"/>
      </p:cViewPr>
      <p:guideLst>
        <p:guide orient="horz" pos="2160"/>
        <p:guide pos="3837"/>
      </p:guideLst>
    </p:cSldViewPr>
  </p:slideViewPr>
  <p:outlineViewPr>
    <p:cViewPr>
      <p:scale>
        <a:sx n="33" d="100"/>
        <a:sy n="33" d="100"/>
      </p:scale>
      <p:origin x="0" y="0"/>
    </p:cViewPr>
  </p:outlineViewPr>
  <p:notesTextViewPr>
    <p:cViewPr>
      <p:scale>
        <a:sx n="100" d="100"/>
        <a:sy n="100" d="100"/>
      </p:scale>
      <p:origin x="0" y="0"/>
    </p:cViewPr>
  </p:notesTextViewPr>
  <p:gridSpacing cx="45003" cy="45003"/>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baike.baidu.com/item/%E5%85%89%E7%94%9F%E4%BC%8F%E7%89%B9%E6%95%88%E5%BA%94" TargetMode="External"/><Relationship Id="rId3" Type="http://schemas.openxmlformats.org/officeDocument/2006/relationships/hyperlink" Target="https://baike.baidu.com/item/%E7%A1%AB%E5%8C%96%E9%93%B6" TargetMode="External"/><Relationship Id="rId7" Type="http://schemas.openxmlformats.org/officeDocument/2006/relationships/hyperlink" Target="https://baike.baidu.com/item/%E7%94%B5%E8%A7%A3%E8%B4%A8"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baike.baidu.com/item/%E6%B3%95%E5%9B%BD" TargetMode="External"/><Relationship Id="rId5" Type="http://schemas.openxmlformats.org/officeDocument/2006/relationships/hyperlink" Target="https://baike.baidu.com/item/%E9%87%91%E5%B1%9E" TargetMode="External"/><Relationship Id="rId10" Type="http://schemas.openxmlformats.org/officeDocument/2006/relationships/hyperlink" Target="https://baike.baidu.com/item/%E5%85%89%E7%94%B5%E5%AF%BC%E6%95%88%E5%BA%94" TargetMode="External"/><Relationship Id="rId4" Type="http://schemas.openxmlformats.org/officeDocument/2006/relationships/hyperlink" Target="https://baike.baidu.com/item/%E7%94%B5%E9%98%BB" TargetMode="External"/><Relationship Id="rId9" Type="http://schemas.openxmlformats.org/officeDocument/2006/relationships/hyperlink" Target="https://baike.baidu.com/item/%E5%8F%B2%E5%AF%86%E6%96%AF"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baike.baidu.com/item/%E5%81%8F%E6%8C%AF%E7%89%87" TargetMode="External"/><Relationship Id="rId3" Type="http://schemas.openxmlformats.org/officeDocument/2006/relationships/hyperlink" Target="https://baike.baidu.com/item/%E5%85%89%E7%94%B5%E5%AD%90%E8%83%BD%E8%B0%B1" TargetMode="External"/><Relationship Id="rId7" Type="http://schemas.openxmlformats.org/officeDocument/2006/relationships/hyperlink" Target="https://baike.baidu.com/item/%E9%80%8F%E9%95%9C"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baike.baidu.com/item/%E8%BE%90%E5%B0%84%E6%8E%A2%E6%B5%8B%E5%99%A8" TargetMode="External"/><Relationship Id="rId11" Type="http://schemas.openxmlformats.org/officeDocument/2006/relationships/hyperlink" Target="https://baike.baidu.com/item/%E7%99%BD%E7%82%BD%E7%81%AF%E6%B3%A1" TargetMode="External"/><Relationship Id="rId5" Type="http://schemas.openxmlformats.org/officeDocument/2006/relationships/hyperlink" Target="https://baike.baidu.com/item/%E5%8D%8A%E5%AF%BC%E4%BD%93%E6%BF%80%E5%85%89%E5%99%A8" TargetMode="External"/><Relationship Id="rId10" Type="http://schemas.openxmlformats.org/officeDocument/2006/relationships/hyperlink" Target="https://baike.baidu.com/item/%E5%85%89%E5%AD%A6%E7%BA%A4%E7%BB%B4" TargetMode="External"/><Relationship Id="rId4" Type="http://schemas.openxmlformats.org/officeDocument/2006/relationships/hyperlink" Target="https://baike.baidu.com/item/%E5%8D%8A%E5%AF%BC%E4%BD%93%E5%8F%91%E5%85%89%E4%BA%8C%E6%9E%81%E7%AE%A1" TargetMode="External"/><Relationship Id="rId9" Type="http://schemas.openxmlformats.org/officeDocument/2006/relationships/hyperlink" Target="https://baike.baidu.com/item/%E7%94%B5%E5%85%89%E6%99%B6%E4%BD%93"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学你好！我是大连理工大学微电子学院张贺秋副教授。在此我们要共同学习半导体物理这门课程。当前，正处在新型冠状病毒的疫情防控的特殊时期，促成了我们半导体物理进行线上上课的全新模式。这是我个人第一次尝试线上上课。对于我个人来说这是一个挑战，也是一个机遇。希望我们的线上课的学习达到比线下课的学习更好的效果。当然这不是我一个人的事情，而是上我课的同学所有人需要努力的。在学习的过程中，你有什么疑问，可以发在我们在线课程的讨论群中，可以在上课期间随时提问，可以在我建立的</a:t>
            </a:r>
            <a:r>
              <a:rPr lang="en-US" altLang="zh-CN" dirty="0" smtClean="0"/>
              <a:t>QQ</a:t>
            </a:r>
            <a:r>
              <a:rPr lang="zh-CN" altLang="en-US" dirty="0" smtClean="0"/>
              <a:t>答疑群中提问。我将每天拿出固定的时间进行答疑。</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87261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来了解半导体物理的发展，半导体物理的发展就是人们对半导体材料的不断认识，并提出用能带理论解释半导体中电子运动状态，从而指导半导体器件制备，并不断促进微电子产业发展的过程。也就是从实践理论，再从理论到实践不断发展的过程。</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11</a:t>
            </a:fld>
            <a:endParaRPr lang="en-US"/>
          </a:p>
        </p:txBody>
      </p:sp>
    </p:spTree>
    <p:extLst>
      <p:ext uri="{BB962C8B-B14F-4D97-AF65-F5344CB8AC3E}">
        <p14:creationId xmlns:p14="http://schemas.microsoft.com/office/powerpoint/2010/main" val="2649143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对于半导体物理的发展首先是科学家们对半导体的发现过程。</a:t>
            </a:r>
            <a:r>
              <a:rPr lang="en-US" altLang="zh-CN" sz="1200" b="1" dirty="0" smtClean="0"/>
              <a:t>1833</a:t>
            </a:r>
            <a:r>
              <a:rPr lang="zh-CN" altLang="en-US" sz="1200" b="1" dirty="0" smtClean="0"/>
              <a:t>年，英国科学家电子学之父法拉第最先发现</a:t>
            </a:r>
            <a:r>
              <a:rPr lang="zh-CN" altLang="en-US" sz="1200" b="1" dirty="0" smtClean="0">
                <a:hlinkClick r:id="rId3"/>
              </a:rPr>
              <a:t>硫化银</a:t>
            </a:r>
            <a:r>
              <a:rPr lang="zh-CN" altLang="en-US" sz="1200" b="1" dirty="0" smtClean="0"/>
              <a:t>的</a:t>
            </a:r>
            <a:r>
              <a:rPr lang="zh-CN" altLang="en-US" sz="1200" b="1" dirty="0" smtClean="0">
                <a:hlinkClick r:id="rId4"/>
              </a:rPr>
              <a:t>电阻</a:t>
            </a:r>
            <a:r>
              <a:rPr lang="zh-CN" altLang="en-US" sz="1200" b="1" dirty="0" smtClean="0"/>
              <a:t>随着温度的变化情况不同于一般</a:t>
            </a:r>
            <a:r>
              <a:rPr lang="zh-CN" altLang="en-US" sz="1200" b="1" dirty="0" smtClean="0">
                <a:hlinkClick r:id="rId5"/>
              </a:rPr>
              <a:t>金属</a:t>
            </a:r>
            <a:r>
              <a:rPr lang="zh-CN" altLang="en-US" sz="1200" b="1" dirty="0" smtClean="0"/>
              <a:t>，这是半导体现象的首次发现。那么你是否知道金属的电阻随温度是如何变化的，为什么？这留作课后测验。法拉第电磁感应定律相信都不陌生。法拉第</a:t>
            </a:r>
            <a:r>
              <a:rPr lang="zh-CN" altLang="en-US" sz="1200" b="0" i="0" kern="1200" dirty="0" smtClean="0">
                <a:solidFill>
                  <a:schemeClr val="tx1"/>
                </a:solidFill>
                <a:effectLst/>
                <a:latin typeface="Arial" pitchFamily="34" charset="0"/>
                <a:ea typeface="宋体" pitchFamily="2" charset="-122"/>
                <a:cs typeface="+mn-cs"/>
              </a:rPr>
              <a:t>出生于一个贫苦铁匠家庭，仅上过小学。但是法拉第抓住一切能够学习的机会努力学习。他在电磁学方面做出了伟大贡献，被称为</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电子学之父</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和</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交流电之父</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a:t>
            </a:r>
            <a:r>
              <a:rPr lang="en-US" altLang="zh-CN" sz="1200" b="1" dirty="0" smtClean="0"/>
              <a:t>1839</a:t>
            </a:r>
            <a:r>
              <a:rPr lang="zh-CN" altLang="en-US" sz="1200" b="1" dirty="0" smtClean="0"/>
              <a:t>年</a:t>
            </a:r>
            <a:r>
              <a:rPr lang="zh-CN" altLang="en-US" sz="1200" b="1" dirty="0" smtClean="0">
                <a:hlinkClick r:id="rId6"/>
              </a:rPr>
              <a:t>法国</a:t>
            </a:r>
            <a:r>
              <a:rPr lang="zh-CN" altLang="en-US" sz="1200" b="1" dirty="0" smtClean="0"/>
              <a:t>的贝克莱尔发现半导体和</a:t>
            </a:r>
            <a:r>
              <a:rPr lang="zh-CN" altLang="en-US" sz="1200" b="1" dirty="0" smtClean="0">
                <a:hlinkClick r:id="rId7"/>
              </a:rPr>
              <a:t>电解质</a:t>
            </a:r>
            <a:r>
              <a:rPr lang="zh-CN" altLang="en-US" sz="1200" b="1" dirty="0" smtClean="0"/>
              <a:t>接触形成的结，在光照下会产生一个电压，这就是后来人们熟知的</a:t>
            </a:r>
            <a:r>
              <a:rPr lang="zh-CN" altLang="en-US" sz="1200" b="1" dirty="0" smtClean="0">
                <a:hlinkClick r:id="rId8"/>
              </a:rPr>
              <a:t>光生伏特效应</a:t>
            </a:r>
            <a:r>
              <a:rPr lang="zh-CN" altLang="en-US" sz="1200" b="1" dirty="0" smtClean="0"/>
              <a:t>。半导体与金属随温度变化情况不同以及半导体与液体电解质接触产生电压的现在并没有引起人们的兴趣。而是在</a:t>
            </a:r>
            <a:r>
              <a:rPr lang="en-US" altLang="zh-CN" sz="1200" b="1" dirty="0" smtClean="0"/>
              <a:t>1873</a:t>
            </a:r>
            <a:r>
              <a:rPr lang="zh-CN" altLang="en-US" sz="1200" b="1" dirty="0" smtClean="0"/>
              <a:t>年，英国的</a:t>
            </a:r>
            <a:r>
              <a:rPr lang="zh-CN" altLang="en-US" sz="1200" b="1" dirty="0" smtClean="0">
                <a:hlinkClick r:id="rId9"/>
              </a:rPr>
              <a:t>史密斯</a:t>
            </a:r>
            <a:r>
              <a:rPr lang="zh-CN" altLang="en-US" sz="1200" b="1" dirty="0" smtClean="0"/>
              <a:t>发现硒晶体材料在光照下电导增加的</a:t>
            </a:r>
            <a:r>
              <a:rPr lang="zh-CN" altLang="en-US" sz="1200" b="1" dirty="0" smtClean="0">
                <a:hlinkClick r:id="rId10"/>
              </a:rPr>
              <a:t>光电导效应</a:t>
            </a:r>
            <a:r>
              <a:rPr lang="zh-CN" altLang="en-US" sz="1200" b="1" dirty="0" smtClean="0"/>
              <a:t> 和</a:t>
            </a:r>
            <a:r>
              <a:rPr lang="zh-CN" altLang="en-US" sz="1200" b="1" dirty="0" smtClean="0">
                <a:solidFill>
                  <a:srgbClr val="FF0000"/>
                </a:solidFill>
              </a:rPr>
              <a:t>1874年</a:t>
            </a:r>
            <a:r>
              <a:rPr lang="zh-CN" altLang="en-US" sz="1200" b="1" dirty="0" smtClean="0"/>
              <a:t>，</a:t>
            </a:r>
            <a:r>
              <a:rPr lang="zh-CN" altLang="en-US" sz="1200" b="1" dirty="0" smtClean="0">
                <a:solidFill>
                  <a:srgbClr val="FF0000"/>
                </a:solidFill>
              </a:rPr>
              <a:t>德国的布劳恩</a:t>
            </a:r>
            <a:r>
              <a:rPr lang="zh-CN" altLang="en-US" sz="1200" b="1" dirty="0" smtClean="0"/>
              <a:t>(</a:t>
            </a:r>
            <a:r>
              <a:rPr lang="en-US" altLang="zh-CN" sz="1200" b="1" dirty="0" err="1" smtClean="0"/>
              <a:t>F.Buran</a:t>
            </a:r>
            <a:r>
              <a:rPr lang="zh-CN" altLang="en-US" sz="1200" b="1" dirty="0" smtClean="0"/>
              <a:t>，</a:t>
            </a:r>
            <a:r>
              <a:rPr lang="en-US" altLang="zh-CN" sz="1200" b="1" dirty="0" smtClean="0">
                <a:sym typeface="Symbol" pitchFamily="18" charset="2"/>
              </a:rPr>
              <a:t> 1850-1918</a:t>
            </a:r>
            <a:r>
              <a:rPr lang="zh-CN" altLang="en-US" sz="1200" b="1" dirty="0" smtClean="0"/>
              <a:t>)观察到</a:t>
            </a:r>
            <a:r>
              <a:rPr lang="zh-CN" altLang="en-US" sz="1200" b="1" dirty="0" smtClean="0">
                <a:solidFill>
                  <a:srgbClr val="FF0000"/>
                </a:solidFill>
              </a:rPr>
              <a:t>金属硫化物单向导通特性</a:t>
            </a:r>
            <a:r>
              <a:rPr lang="zh-CN" altLang="en-US" sz="1200" b="1" dirty="0" smtClean="0"/>
              <a:t>，并利用这个特性制成了</a:t>
            </a:r>
            <a:r>
              <a:rPr lang="zh-CN" altLang="en-US" sz="1200" b="1" dirty="0" smtClean="0">
                <a:solidFill>
                  <a:srgbClr val="FF0000"/>
                </a:solidFill>
              </a:rPr>
              <a:t>无线通信技术</a:t>
            </a:r>
            <a:r>
              <a:rPr lang="zh-CN" altLang="en-US" sz="1200" b="1" dirty="0" smtClean="0"/>
              <a:t>中不可或缺的</a:t>
            </a:r>
            <a:r>
              <a:rPr lang="zh-CN" altLang="en-US" sz="1200" b="1" dirty="0" smtClean="0">
                <a:solidFill>
                  <a:srgbClr val="FF0000"/>
                </a:solidFill>
              </a:rPr>
              <a:t>检波器，整流器，这也是最早的半导体器件。半导体这种材料才引起人们的兴趣并提出了一些理论进行解释。直到</a:t>
            </a:r>
            <a:r>
              <a:rPr lang="en-US" altLang="zh-CN" sz="1200" b="1" dirty="0" smtClean="0">
                <a:solidFill>
                  <a:srgbClr val="FF0000"/>
                </a:solidFill>
              </a:rPr>
              <a:t>1911</a:t>
            </a:r>
            <a:r>
              <a:rPr lang="zh-CN" altLang="en-US" sz="1200" b="1" dirty="0" smtClean="0">
                <a:solidFill>
                  <a:srgbClr val="FF0000"/>
                </a:solidFill>
              </a:rPr>
              <a:t>年半导体这个词才被首次使用。在此之前也发现了一些非金属和非电解质具有类似锡的特性。在</a:t>
            </a:r>
            <a:r>
              <a:rPr lang="en-US" altLang="zh-CN" sz="1200" b="1" dirty="0" smtClean="0">
                <a:solidFill>
                  <a:srgbClr val="FF0000"/>
                </a:solidFill>
              </a:rPr>
              <a:t>1879</a:t>
            </a:r>
            <a:r>
              <a:rPr lang="zh-CN" altLang="en-US" sz="1200" b="1" dirty="0" smtClean="0">
                <a:solidFill>
                  <a:srgbClr val="FF0000"/>
                </a:solidFill>
              </a:rPr>
              <a:t>年，</a:t>
            </a:r>
            <a:r>
              <a:rPr lang="zh-CN" altLang="en-US" sz="1200" b="1" dirty="0" smtClean="0"/>
              <a:t>美国物理学家</a:t>
            </a:r>
            <a:r>
              <a:rPr lang="zh-CN" altLang="en-US" sz="1200" b="1" dirty="0" smtClean="0">
                <a:solidFill>
                  <a:srgbClr val="0070C0"/>
                </a:solidFill>
              </a:rPr>
              <a:t>霍尔</a:t>
            </a:r>
            <a:r>
              <a:rPr lang="zh-CN" altLang="en-US" sz="1200" b="1" dirty="0" smtClean="0"/>
              <a:t>发现金属中的霍尔现象。霍尔现在在半导体中比在金属中更明显。半导体的发展直到半导体理论提出都很缓慢。</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12</a:t>
            </a:fld>
            <a:endParaRPr lang="en-US"/>
          </a:p>
        </p:txBody>
      </p:sp>
    </p:spTree>
    <p:extLst>
      <p:ext uri="{BB962C8B-B14F-4D97-AF65-F5344CB8AC3E}">
        <p14:creationId xmlns:p14="http://schemas.microsoft.com/office/powerpoint/2010/main" val="430791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1" dirty="0" smtClean="0"/>
              <a:t>19</a:t>
            </a:r>
            <a:r>
              <a:rPr lang="zh-CN" altLang="en-US" b="1" dirty="0" smtClean="0"/>
              <a:t>世纪末，</a:t>
            </a:r>
            <a:r>
              <a:rPr lang="en-US" altLang="zh-CN" b="1" dirty="0" smtClean="0"/>
              <a:t>20</a:t>
            </a:r>
            <a:r>
              <a:rPr lang="zh-CN" altLang="en-US" b="1" dirty="0" smtClean="0"/>
              <a:t>世纪初，量子力学开始发展。直到</a:t>
            </a:r>
            <a:r>
              <a:rPr lang="en-US" altLang="zh-CN" b="1" dirty="0" smtClean="0"/>
              <a:t>20</a:t>
            </a:r>
            <a:r>
              <a:rPr lang="zh-CN" altLang="en-US" b="1" dirty="0" smtClean="0"/>
              <a:t>世纪</a:t>
            </a:r>
            <a:r>
              <a:rPr lang="en-US" altLang="zh-CN" b="1" dirty="0" smtClean="0"/>
              <a:t>30</a:t>
            </a:r>
            <a:r>
              <a:rPr lang="zh-CN" altLang="en-US" b="1" dirty="0" smtClean="0"/>
              <a:t>年代前后，建立了量子力学理论体系。</a:t>
            </a:r>
            <a:r>
              <a:rPr lang="en-US" altLang="zh-CN" b="1" dirty="0" smtClean="0">
                <a:solidFill>
                  <a:srgbClr val="FF0000"/>
                </a:solidFill>
                <a:latin typeface="Times New Roman" pitchFamily="18" charset="0"/>
                <a:ea typeface="华文行楷" pitchFamily="2" charset="-122"/>
                <a:cs typeface="Times New Roman" pitchFamily="18" charset="0"/>
              </a:rPr>
              <a:t>20</a:t>
            </a:r>
            <a:r>
              <a:rPr lang="zh-CN" altLang="zh-CN" b="1" dirty="0" smtClean="0">
                <a:solidFill>
                  <a:srgbClr val="FF0000"/>
                </a:solidFill>
                <a:latin typeface="Times New Roman" pitchFamily="18" charset="0"/>
                <a:ea typeface="华文行楷" pitchFamily="2" charset="-122"/>
                <a:cs typeface="Times New Roman" pitchFamily="18" charset="0"/>
              </a:rPr>
              <a:t>世纪</a:t>
            </a:r>
            <a:r>
              <a:rPr lang="en-US" altLang="zh-CN" b="1" dirty="0" smtClean="0">
                <a:solidFill>
                  <a:srgbClr val="FF0000"/>
                </a:solidFill>
                <a:latin typeface="Times New Roman" pitchFamily="18" charset="0"/>
                <a:ea typeface="华文行楷" pitchFamily="2" charset="-122"/>
                <a:cs typeface="Times New Roman" pitchFamily="18" charset="0"/>
              </a:rPr>
              <a:t>30</a:t>
            </a:r>
            <a:r>
              <a:rPr lang="zh-CN" altLang="zh-CN" b="1" dirty="0" smtClean="0">
                <a:solidFill>
                  <a:srgbClr val="FF0000"/>
                </a:solidFill>
                <a:latin typeface="Times New Roman" pitchFamily="18" charset="0"/>
                <a:ea typeface="华文行楷" pitchFamily="2" charset="-122"/>
                <a:cs typeface="Times New Roman" pitchFamily="18" charset="0"/>
              </a:rPr>
              <a:t>年代初</a:t>
            </a:r>
            <a:r>
              <a:rPr lang="zh-CN" altLang="zh-CN" b="1" dirty="0" smtClean="0">
                <a:solidFill>
                  <a:srgbClr val="00B050"/>
                </a:solidFill>
                <a:latin typeface="Times New Roman" pitchFamily="18" charset="0"/>
                <a:ea typeface="华文行楷" pitchFamily="2" charset="-122"/>
                <a:cs typeface="Times New Roman" pitchFamily="18" charset="0"/>
              </a:rPr>
              <a:t>，人们将</a:t>
            </a:r>
            <a:r>
              <a:rPr lang="zh-CN" altLang="en-US" b="1" dirty="0" smtClean="0">
                <a:solidFill>
                  <a:srgbClr val="FF0000"/>
                </a:solidFill>
                <a:latin typeface="Times New Roman" pitchFamily="18" charset="0"/>
                <a:ea typeface="华文行楷" pitchFamily="2" charset="-122"/>
                <a:cs typeface="Times New Roman" pitchFamily="18" charset="0"/>
              </a:rPr>
              <a:t>量子理论</a:t>
            </a:r>
            <a:r>
              <a:rPr lang="zh-CN" altLang="zh-CN" b="1" dirty="0" smtClean="0">
                <a:solidFill>
                  <a:srgbClr val="00B050"/>
                </a:solidFill>
                <a:latin typeface="Times New Roman" pitchFamily="18" charset="0"/>
                <a:ea typeface="华文行楷" pitchFamily="2" charset="-122"/>
                <a:cs typeface="Times New Roman" pitchFamily="18" charset="0"/>
              </a:rPr>
              <a:t>运用到</a:t>
            </a:r>
            <a:r>
              <a:rPr lang="zh-CN" altLang="en-US" b="1" dirty="0" smtClean="0">
                <a:solidFill>
                  <a:srgbClr val="FF0000"/>
                </a:solidFill>
                <a:latin typeface="Times New Roman" pitchFamily="18" charset="0"/>
                <a:ea typeface="华文行楷" pitchFamily="2" charset="-122"/>
                <a:cs typeface="Times New Roman" pitchFamily="18" charset="0"/>
              </a:rPr>
              <a:t>晶体</a:t>
            </a:r>
            <a:r>
              <a:rPr lang="zh-CN" altLang="zh-CN" b="1" dirty="0" smtClean="0">
                <a:solidFill>
                  <a:srgbClr val="00B050"/>
                </a:solidFill>
                <a:latin typeface="Times New Roman" pitchFamily="18" charset="0"/>
                <a:ea typeface="华文行楷" pitchFamily="2" charset="-122"/>
                <a:cs typeface="Times New Roman" pitchFamily="18" charset="0"/>
              </a:rPr>
              <a:t>中来解释其中的电子态。</a:t>
            </a:r>
            <a:r>
              <a:rPr lang="en-US" altLang="zh-CN" b="1" dirty="0" smtClean="0">
                <a:solidFill>
                  <a:srgbClr val="7030A0"/>
                </a:solidFill>
              </a:rPr>
              <a:t>1931</a:t>
            </a:r>
            <a:r>
              <a:rPr lang="zh-CN" altLang="zh-CN" b="1" dirty="0" smtClean="0">
                <a:solidFill>
                  <a:srgbClr val="7030A0"/>
                </a:solidFill>
              </a:rPr>
              <a:t>年</a:t>
            </a:r>
            <a:r>
              <a:rPr lang="zh-CN" altLang="zh-CN" b="1" dirty="0" smtClean="0">
                <a:solidFill>
                  <a:srgbClr val="00B0F0"/>
                </a:solidFill>
              </a:rPr>
              <a:t>威尔逊运用</a:t>
            </a:r>
            <a:r>
              <a:rPr lang="zh-CN" altLang="zh-CN" b="1" dirty="0" smtClean="0">
                <a:solidFill>
                  <a:srgbClr val="7030A0"/>
                </a:solidFill>
              </a:rPr>
              <a:t>能带理论</a:t>
            </a:r>
            <a:r>
              <a:rPr lang="zh-CN" altLang="zh-CN" b="1" dirty="0" smtClean="0">
                <a:solidFill>
                  <a:srgbClr val="00B0F0"/>
                </a:solidFill>
              </a:rPr>
              <a:t>给出</a:t>
            </a:r>
            <a:r>
              <a:rPr lang="zh-CN" altLang="zh-CN" b="1" u="sng" dirty="0" smtClean="0">
                <a:solidFill>
                  <a:srgbClr val="7030A0"/>
                </a:solidFill>
              </a:rPr>
              <a:t>区分导体、半导体与绝缘体</a:t>
            </a:r>
            <a:r>
              <a:rPr lang="zh-CN" altLang="zh-CN" b="1" dirty="0" smtClean="0">
                <a:solidFill>
                  <a:srgbClr val="00B0F0"/>
                </a:solidFill>
              </a:rPr>
              <a:t>的微观判据，由此奠定半导体物理理论基础。</a:t>
            </a:r>
            <a:r>
              <a:rPr lang="zh-CN" altLang="en-US" b="1" dirty="0" smtClean="0">
                <a:solidFill>
                  <a:srgbClr val="00B0F0"/>
                </a:solidFill>
              </a:rPr>
              <a:t>可以看到在半导体理论建立之前，半导体器件基本没有怎么发展，其中发展和使用最多的是金属和半导体接触的整流器在电报系统上的应用。所用的半导体材料主要是多晶硅、硫化物、氧化铜。</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b="1" dirty="0" smtClean="0">
              <a:solidFill>
                <a:srgbClr val="00B050"/>
              </a:solidFill>
              <a:latin typeface="Times New Roman" pitchFamily="18" charset="0"/>
              <a:ea typeface="华文行楷" pitchFamily="2" charset="-122"/>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13</a:t>
            </a:fld>
            <a:endParaRPr lang="en-US"/>
          </a:p>
        </p:txBody>
      </p:sp>
    </p:spTree>
    <p:extLst>
      <p:ext uri="{BB962C8B-B14F-4D97-AF65-F5344CB8AC3E}">
        <p14:creationId xmlns:p14="http://schemas.microsoft.com/office/powerpoint/2010/main" val="6480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在半导体理论建立的同时，在</a:t>
            </a:r>
            <a:r>
              <a:rPr lang="en-US" altLang="zh-CN" dirty="0" smtClean="0"/>
              <a:t>20</a:t>
            </a:r>
            <a:r>
              <a:rPr lang="zh-CN" altLang="en-US" dirty="0" smtClean="0"/>
              <a:t>世纪三、四十</a:t>
            </a:r>
            <a:r>
              <a:rPr lang="zh-CN" altLang="zh-CN" sz="1200" kern="1200" dirty="0" smtClean="0">
                <a:solidFill>
                  <a:schemeClr val="tx1"/>
                </a:solidFill>
                <a:effectLst/>
                <a:latin typeface="Arial" pitchFamily="34" charset="0"/>
                <a:ea typeface="宋体" pitchFamily="2" charset="-122"/>
                <a:cs typeface="+mn-cs"/>
              </a:rPr>
              <a:t>年代，使用半导体制作固态放大器的想法持续不绝；第一个有实验</a:t>
            </a:r>
            <a:r>
              <a:rPr lang="zh-CN" altLang="en-US" sz="1200" kern="1200" dirty="0" smtClean="0">
                <a:solidFill>
                  <a:schemeClr val="tx1"/>
                </a:solidFill>
                <a:effectLst/>
                <a:latin typeface="Arial" pitchFamily="34" charset="0"/>
                <a:ea typeface="宋体" pitchFamily="2" charset="-122"/>
                <a:cs typeface="+mn-cs"/>
              </a:rPr>
              <a:t>结果的</a:t>
            </a:r>
            <a:r>
              <a:rPr lang="zh-CN" altLang="zh-CN" sz="1200" kern="1200" dirty="0" smtClean="0">
                <a:solidFill>
                  <a:schemeClr val="tx1"/>
                </a:solidFill>
                <a:effectLst/>
                <a:latin typeface="Arial" pitchFamily="34" charset="0"/>
                <a:ea typeface="宋体" pitchFamily="2" charset="-122"/>
                <a:cs typeface="+mn-cs"/>
              </a:rPr>
              <a:t>放大器是</a:t>
            </a:r>
            <a:r>
              <a:rPr lang="en-US" altLang="zh-CN" sz="1200" kern="1200" dirty="0" smtClean="0">
                <a:solidFill>
                  <a:schemeClr val="tx1"/>
                </a:solidFill>
                <a:effectLst/>
                <a:latin typeface="Arial" pitchFamily="34" charset="0"/>
                <a:ea typeface="宋体" pitchFamily="2" charset="-122"/>
                <a:cs typeface="+mn-cs"/>
              </a:rPr>
              <a:t>1938</a:t>
            </a:r>
            <a:r>
              <a:rPr lang="zh-CN" altLang="zh-CN" sz="1200" kern="1200" dirty="0" smtClean="0">
                <a:solidFill>
                  <a:schemeClr val="tx1"/>
                </a:solidFill>
                <a:effectLst/>
                <a:latin typeface="Arial" pitchFamily="34" charset="0"/>
                <a:ea typeface="宋体" pitchFamily="2" charset="-122"/>
                <a:cs typeface="+mn-cs"/>
              </a:rPr>
              <a:t>年由波欧与赫希用溴化钾晶体与钨丝</a:t>
            </a:r>
            <a:r>
              <a:rPr lang="zh-CN" altLang="en-US" sz="1200" kern="1200" dirty="0" smtClean="0">
                <a:solidFill>
                  <a:schemeClr val="tx1"/>
                </a:solidFill>
                <a:effectLst/>
                <a:latin typeface="Arial" pitchFamily="34" charset="0"/>
                <a:ea typeface="宋体" pitchFamily="2" charset="-122"/>
                <a:cs typeface="+mn-cs"/>
              </a:rPr>
              <a:t>所做</a:t>
            </a:r>
            <a:r>
              <a:rPr lang="zh-CN" altLang="zh-CN" sz="1200" kern="1200" dirty="0" smtClean="0">
                <a:solidFill>
                  <a:schemeClr val="tx1"/>
                </a:solidFill>
                <a:effectLst/>
                <a:latin typeface="Arial" pitchFamily="34" charset="0"/>
                <a:ea typeface="宋体" pitchFamily="2" charset="-122"/>
                <a:cs typeface="+mn-cs"/>
              </a:rPr>
              <a:t>，尽管其操作频率只有一赫兹，并无实际用途，却证明了类似真空管的固态三端子元件的实用性。</a:t>
            </a:r>
            <a:r>
              <a:rPr lang="zh-CN" altLang="en-US" sz="1200" kern="1200" dirty="0" smtClean="0">
                <a:solidFill>
                  <a:schemeClr val="tx1"/>
                </a:solidFill>
                <a:effectLst/>
                <a:latin typeface="Arial" pitchFamily="34" charset="0"/>
                <a:ea typeface="宋体" pitchFamily="2" charset="-122"/>
                <a:cs typeface="+mn-cs"/>
              </a:rPr>
              <a:t>此时半导体器件的发展主要受限于单晶半导体材料的发展。那么就来看一下在微电子发展史上具有里程碑意义的几个事件</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这些事件对微电子学的发展起到了积极推动作用。</a:t>
            </a:r>
            <a:endParaRPr lang="zh-CN" altLang="zh-CN" sz="1200" kern="1200" dirty="0" smtClean="0">
              <a:solidFill>
                <a:schemeClr val="tx1"/>
              </a:solidFill>
              <a:effectLst/>
              <a:latin typeface="Arial" pitchFamily="34"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14</a:t>
            </a:fld>
            <a:endParaRPr lang="en-US"/>
          </a:p>
        </p:txBody>
      </p:sp>
    </p:spTree>
    <p:extLst>
      <p:ext uri="{BB962C8B-B14F-4D97-AF65-F5344CB8AC3E}">
        <p14:creationId xmlns:p14="http://schemas.microsoft.com/office/powerpoint/2010/main" val="2758407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1" dirty="0" smtClean="0">
                <a:solidFill>
                  <a:srgbClr val="7030A0"/>
                </a:solidFill>
              </a:rPr>
              <a:t>1946</a:t>
            </a:r>
            <a:r>
              <a:rPr lang="zh-CN" altLang="en-US" sz="1200" b="1" dirty="0" smtClean="0">
                <a:solidFill>
                  <a:srgbClr val="7030A0"/>
                </a:solidFill>
              </a:rPr>
              <a:t>年</a:t>
            </a:r>
            <a:r>
              <a:rPr lang="zh-CN" altLang="en-US" sz="1200" b="1" dirty="0" smtClean="0">
                <a:solidFill>
                  <a:srgbClr val="0070C0"/>
                </a:solidFill>
              </a:rPr>
              <a:t>在美国宾夕法尼亚大学诞生世界上第一台通用计算机“</a:t>
            </a:r>
            <a:r>
              <a:rPr lang="en-US" altLang="zh-CN" sz="1200" b="1" dirty="0" smtClean="0">
                <a:solidFill>
                  <a:srgbClr val="0070C0"/>
                </a:solidFill>
              </a:rPr>
              <a:t>ENIAC”</a:t>
            </a:r>
            <a:r>
              <a:rPr lang="zh-CN" altLang="en-US" sz="1200" b="1" dirty="0" smtClean="0">
                <a:solidFill>
                  <a:srgbClr val="0070C0"/>
                </a:solidFill>
              </a:rPr>
              <a:t>。发明人是美国人约翰</a:t>
            </a:r>
            <a:r>
              <a:rPr lang="en-US" altLang="zh-CN" sz="1200" b="1" dirty="0" smtClean="0">
                <a:solidFill>
                  <a:srgbClr val="0070C0"/>
                </a:solidFill>
              </a:rPr>
              <a:t>·</a:t>
            </a:r>
            <a:r>
              <a:rPr lang="zh-CN" altLang="en-US" sz="1200" b="1" dirty="0" smtClean="0">
                <a:solidFill>
                  <a:srgbClr val="0070C0"/>
                </a:solidFill>
              </a:rPr>
              <a:t>阿塔那索夫（</a:t>
            </a:r>
            <a:r>
              <a:rPr lang="en-US" altLang="zh-CN" sz="1200" b="1" dirty="0" err="1" smtClean="0">
                <a:solidFill>
                  <a:srgbClr val="0070C0"/>
                </a:solidFill>
              </a:rPr>
              <a:t>Atanasoff</a:t>
            </a:r>
            <a:r>
              <a:rPr lang="zh-CN" altLang="en-US" sz="1200" b="1" dirty="0" smtClean="0">
                <a:solidFill>
                  <a:srgbClr val="0070C0"/>
                </a:solidFill>
              </a:rPr>
              <a:t>）教授。它是一个庞然大物，用了</a:t>
            </a:r>
            <a:r>
              <a:rPr lang="en-US" altLang="zh-CN" sz="1200" b="1" dirty="0" smtClean="0">
                <a:solidFill>
                  <a:srgbClr val="7030A0"/>
                </a:solidFill>
              </a:rPr>
              <a:t>18000</a:t>
            </a:r>
            <a:r>
              <a:rPr lang="zh-CN" altLang="en-US" sz="1200" b="1" dirty="0" smtClean="0">
                <a:solidFill>
                  <a:srgbClr val="7030A0"/>
                </a:solidFill>
              </a:rPr>
              <a:t>个电子管，占地</a:t>
            </a:r>
            <a:r>
              <a:rPr lang="en-US" altLang="zh-CN" sz="1200" b="1" dirty="0" smtClean="0">
                <a:solidFill>
                  <a:srgbClr val="7030A0"/>
                </a:solidFill>
              </a:rPr>
              <a:t>170</a:t>
            </a:r>
            <a:r>
              <a:rPr lang="zh-CN" altLang="en-US" sz="1200" b="1" dirty="0" smtClean="0">
                <a:solidFill>
                  <a:srgbClr val="7030A0"/>
                </a:solidFill>
              </a:rPr>
              <a:t>平方米，比标准的排球场还要大，重达</a:t>
            </a:r>
            <a:r>
              <a:rPr lang="en-US" altLang="zh-CN" sz="1200" b="1" dirty="0" smtClean="0">
                <a:solidFill>
                  <a:srgbClr val="7030A0"/>
                </a:solidFill>
              </a:rPr>
              <a:t>30</a:t>
            </a:r>
            <a:r>
              <a:rPr lang="zh-CN" altLang="en-US" sz="1200" b="1" dirty="0" smtClean="0">
                <a:solidFill>
                  <a:srgbClr val="7030A0"/>
                </a:solidFill>
              </a:rPr>
              <a:t>吨，耗电功率约</a:t>
            </a:r>
            <a:r>
              <a:rPr lang="en-US" altLang="zh-CN" sz="1200" b="1" dirty="0" smtClean="0">
                <a:solidFill>
                  <a:srgbClr val="7030A0"/>
                </a:solidFill>
              </a:rPr>
              <a:t>150</a:t>
            </a:r>
            <a:r>
              <a:rPr lang="zh-CN" altLang="en-US" sz="1200" b="1" dirty="0" smtClean="0">
                <a:solidFill>
                  <a:srgbClr val="7030A0"/>
                </a:solidFill>
              </a:rPr>
              <a:t>千瓦，每秒钟可进行</a:t>
            </a:r>
            <a:r>
              <a:rPr lang="en-US" altLang="zh-CN" sz="1200" b="1" dirty="0" smtClean="0">
                <a:solidFill>
                  <a:srgbClr val="7030A0"/>
                </a:solidFill>
              </a:rPr>
              <a:t>5000</a:t>
            </a:r>
            <a:r>
              <a:rPr lang="zh-CN" altLang="en-US" sz="1200" b="1" dirty="0" smtClean="0">
                <a:solidFill>
                  <a:srgbClr val="7030A0"/>
                </a:solidFill>
              </a:rPr>
              <a:t>次运算</a:t>
            </a:r>
            <a:r>
              <a:rPr lang="zh-CN" altLang="en-US" sz="1200" b="1" dirty="0" smtClean="0">
                <a:solidFill>
                  <a:srgbClr val="0070C0"/>
                </a:solidFill>
              </a:rPr>
              <a:t>，这在现在看来微不足道，但在当时却是破天荒的。</a:t>
            </a:r>
            <a:r>
              <a:rPr lang="zh-CN" altLang="en-US" sz="1200" b="1" dirty="0" smtClean="0">
                <a:solidFill>
                  <a:srgbClr val="7030A0"/>
                </a:solidFill>
              </a:rPr>
              <a:t>电子管计算机由于使用的电子管体积很大，耗电量大，易发热而烧毁，</a:t>
            </a:r>
            <a:r>
              <a:rPr lang="zh-CN" altLang="en-US" sz="1200" b="1" dirty="0" smtClean="0">
                <a:solidFill>
                  <a:srgbClr val="0070C0"/>
                </a:solidFill>
              </a:rPr>
              <a:t>因而工作的时间不能太长，在使用过程中需要频繁更换烧毁的电子管。虽然如此，这台计算机也起到了重要的作用，当时美国国防部用它来进行炮弹弹道计算。可以想象一下，当时的人很难想象人手一台电脑的情景。</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15</a:t>
            </a:fld>
            <a:endParaRPr lang="en-US"/>
          </a:p>
        </p:txBody>
      </p:sp>
    </p:spTree>
    <p:extLst>
      <p:ext uri="{BB962C8B-B14F-4D97-AF65-F5344CB8AC3E}">
        <p14:creationId xmlns:p14="http://schemas.microsoft.com/office/powerpoint/2010/main" val="3565698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072F18F3-B84B-44FF-9802-8969C3284877}" type="slidenum">
              <a:rPr lang="en-US" altLang="zh-CN" sz="1200"/>
              <a:pPr algn="r" eaLnBrk="1" hangingPunct="1"/>
              <a:t>16</a:t>
            </a:fld>
            <a:endParaRPr lang="en-US" altLang="zh-CN" sz="1200"/>
          </a:p>
        </p:txBody>
      </p:sp>
      <p:sp>
        <p:nvSpPr>
          <p:cNvPr id="34819" name="Rectangle 2"/>
          <p:cNvSpPr>
            <a:spLocks noGrp="1" noRot="1" noChangeAspect="1" noChangeArrowheads="1" noTextEdit="1"/>
          </p:cNvSpPr>
          <p:nvPr>
            <p:ph type="sldImg"/>
          </p:nvPr>
        </p:nvSpPr>
        <p:spPr>
          <a:xfrm>
            <a:off x="381000" y="685800"/>
            <a:ext cx="6096000" cy="3429000"/>
          </a:xfrm>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smtClean="0"/>
              <a:t>正是全固态晶体管的发明，取代了真空电子管，由此引发了一场电子革命，把人类文明带进现代电子时代，被媒体和科学界称为“</a:t>
            </a:r>
            <a:r>
              <a:rPr lang="en-US" altLang="zh-CN" dirty="0" smtClean="0"/>
              <a:t>20</a:t>
            </a:r>
            <a:r>
              <a:rPr lang="zh-CN" altLang="en-US" dirty="0" smtClean="0"/>
              <a:t>世纪最重要的发明。其发明人在</a:t>
            </a:r>
            <a:r>
              <a:rPr lang="en-US" altLang="zh-CN" dirty="0" smtClean="0"/>
              <a:t>1956</a:t>
            </a:r>
            <a:r>
              <a:rPr lang="zh-CN" altLang="en-US" dirty="0" smtClean="0"/>
              <a:t>年获得了诺贝尔物理奖。图中是第一个三极晶体管。第一个三极晶体管所以材料为锗半导体晶体，金属电极是铂金。</a:t>
            </a: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1958</a:t>
            </a:r>
            <a:r>
              <a:rPr lang="zh-CN" altLang="en-US" dirty="0" smtClean="0"/>
              <a:t>年德州仪器公司的</a:t>
            </a:r>
            <a:r>
              <a:rPr lang="en-US" altLang="zh-CN" dirty="0" err="1" smtClean="0"/>
              <a:t>Kilby</a:t>
            </a:r>
            <a:r>
              <a:rPr lang="zh-CN" altLang="en-US" dirty="0" smtClean="0"/>
              <a:t>将数个</a:t>
            </a:r>
            <a:r>
              <a:rPr lang="zh-CN" altLang="en-US" sz="1200" dirty="0" smtClean="0"/>
              <a:t>晶体管和电阻、电容焊接在一起制成了第一集成电路，并成功获得了测试结果。从而开创了称为微电子技术发展进步和广泛深入应用的新纪元，</a:t>
            </a:r>
            <a:r>
              <a:rPr lang="zh-CN" altLang="en-US" sz="1200" u="sng" dirty="0" smtClean="0">
                <a:solidFill>
                  <a:srgbClr val="FF0000"/>
                </a:solidFill>
              </a:rPr>
              <a:t>微电子革命</a:t>
            </a:r>
            <a:r>
              <a:rPr lang="zh-CN" altLang="en-US" sz="1200" dirty="0" smtClean="0"/>
              <a:t>。基尔比因此项贡献获得2000 年度的诺贝尔物理奖。虽然第一个集成电路很粗糙。但是思想很重要，从单个器件到集成器件的变革。</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17</a:t>
            </a:fld>
            <a:endParaRPr lang="en-US"/>
          </a:p>
        </p:txBody>
      </p:sp>
    </p:spTree>
    <p:extLst>
      <p:ext uri="{BB962C8B-B14F-4D97-AF65-F5344CB8AC3E}">
        <p14:creationId xmlns:p14="http://schemas.microsoft.com/office/powerpoint/2010/main" val="2779857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sz="1200" b="1" dirty="0" smtClean="0">
                <a:latin typeface="+mn-ea"/>
              </a:rPr>
              <a:t>1957</a:t>
            </a:r>
            <a:r>
              <a:rPr lang="zh-CN" altLang="en-US" sz="1200" b="1" dirty="0" smtClean="0">
                <a:latin typeface="+mn-ea"/>
              </a:rPr>
              <a:t>年，美国</a:t>
            </a:r>
            <a:r>
              <a:rPr lang="en-US" altLang="zh-CN" sz="1200" b="1" dirty="0" smtClean="0">
                <a:latin typeface="+mn-ea"/>
              </a:rPr>
              <a:t>DOF</a:t>
            </a:r>
            <a:r>
              <a:rPr lang="zh-CN" altLang="en-US" sz="1200" b="1" dirty="0" smtClean="0">
                <a:latin typeface="+mn-ea"/>
              </a:rPr>
              <a:t>实验室首先将光刻技术引入到半导体技术中。1959年</a:t>
            </a:r>
            <a:r>
              <a:rPr lang="en-US" altLang="zh-CN" sz="1200" b="1" dirty="0" smtClean="0">
                <a:latin typeface="+mn-ea"/>
              </a:rPr>
              <a:t>Fairchild</a:t>
            </a:r>
            <a:r>
              <a:rPr lang="zh-CN" altLang="en-US" sz="1200" b="1" dirty="0" smtClean="0">
                <a:latin typeface="+mn-ea"/>
              </a:rPr>
              <a:t>公司的</a:t>
            </a:r>
            <a:r>
              <a:rPr lang="en-US" altLang="zh-CN" sz="1200" b="1" dirty="0" smtClean="0">
                <a:latin typeface="+mn-ea"/>
              </a:rPr>
              <a:t>Noyce</a:t>
            </a:r>
            <a:r>
              <a:rPr lang="zh-CN" altLang="en-US" sz="1200" b="1" dirty="0" smtClean="0">
                <a:latin typeface="+mn-ea"/>
              </a:rPr>
              <a:t>将光刻技术和</a:t>
            </a:r>
            <a:r>
              <a:rPr lang="en-US" altLang="zh-CN" sz="1200" b="1" dirty="0" smtClean="0">
                <a:latin typeface="+mn-ea"/>
              </a:rPr>
              <a:t>SiO</a:t>
            </a:r>
            <a:r>
              <a:rPr lang="en-US" altLang="zh-CN" sz="1200" b="1" baseline="-25000" dirty="0" smtClean="0">
                <a:latin typeface="+mn-ea"/>
              </a:rPr>
              <a:t>2</a:t>
            </a:r>
            <a:r>
              <a:rPr lang="zh-CN" altLang="en-US" sz="1200" b="1" dirty="0" smtClean="0">
                <a:latin typeface="+mn-ea"/>
              </a:rPr>
              <a:t>巧妙结合起来，实现了精细晶体管和集成电路图形结构。由此导致了平面工艺的诞生。</a:t>
            </a:r>
            <a:r>
              <a:rPr lang="zh-CN" altLang="en-US" sz="1200" b="1" dirty="0" smtClean="0">
                <a:solidFill>
                  <a:srgbClr val="FF0000"/>
                </a:solidFill>
                <a:latin typeface="+mn-ea"/>
              </a:rPr>
              <a:t>平面工艺的诞生是实现大规模、低成本制造集成电路的基础。</a:t>
            </a:r>
            <a:r>
              <a:rPr lang="zh-CN" altLang="en-US" sz="1200" b="1" dirty="0" smtClean="0">
                <a:latin typeface="+mn-ea"/>
              </a:rPr>
              <a:t>集成电路技术和产业迅速发展的关键。</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18</a:t>
            </a:fld>
            <a:endParaRPr lang="en-US"/>
          </a:p>
        </p:txBody>
      </p:sp>
    </p:spTree>
    <p:extLst>
      <p:ext uri="{BB962C8B-B14F-4D97-AF65-F5344CB8AC3E}">
        <p14:creationId xmlns:p14="http://schemas.microsoft.com/office/powerpoint/2010/main" val="2026294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itchFamily="34" charset="0"/>
                <a:ea typeface="宋体" pitchFamily="2" charset="-122"/>
                <a:cs typeface="+mn-cs"/>
              </a:rPr>
              <a:t>1965 </a:t>
            </a:r>
            <a:r>
              <a:rPr lang="zh-CN" altLang="en-US" sz="1200" b="0" i="0" kern="1200" dirty="0" smtClean="0">
                <a:solidFill>
                  <a:schemeClr val="tx1"/>
                </a:solidFill>
                <a:effectLst/>
                <a:latin typeface="Arial" pitchFamily="34" charset="0"/>
                <a:ea typeface="宋体" pitchFamily="2" charset="-122"/>
                <a:cs typeface="+mn-cs"/>
              </a:rPr>
              <a:t>年</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英特尔联合创始人戈登</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摩尔提出以自己名字命名的摩尔定律</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意指集成电路上可容纳的元器件的数量每隔 </a:t>
            </a:r>
            <a:r>
              <a:rPr lang="en-US" altLang="zh-CN" sz="1200" b="0" i="0" kern="1200" dirty="0" smtClean="0">
                <a:solidFill>
                  <a:schemeClr val="tx1"/>
                </a:solidFill>
                <a:effectLst/>
                <a:latin typeface="Arial" pitchFamily="34" charset="0"/>
                <a:ea typeface="宋体" pitchFamily="2" charset="-122"/>
                <a:cs typeface="+mn-cs"/>
              </a:rPr>
              <a:t>18 </a:t>
            </a:r>
            <a:r>
              <a:rPr lang="zh-CN" altLang="en-US" sz="1200" b="0" i="0" kern="1200" dirty="0" smtClean="0">
                <a:solidFill>
                  <a:schemeClr val="tx1"/>
                </a:solidFill>
                <a:effectLst/>
                <a:latin typeface="Arial" pitchFamily="34" charset="0"/>
                <a:ea typeface="宋体" pitchFamily="2" charset="-122"/>
                <a:cs typeface="+mn-cs"/>
              </a:rPr>
              <a:t>至 </a:t>
            </a:r>
            <a:r>
              <a:rPr lang="en-US" altLang="zh-CN" sz="1200" b="0" i="0" kern="1200" dirty="0" smtClean="0">
                <a:solidFill>
                  <a:schemeClr val="tx1"/>
                </a:solidFill>
                <a:effectLst/>
                <a:latin typeface="Arial" pitchFamily="34" charset="0"/>
                <a:ea typeface="宋体" pitchFamily="2" charset="-122"/>
                <a:cs typeface="+mn-cs"/>
              </a:rPr>
              <a:t>24 </a:t>
            </a:r>
            <a:r>
              <a:rPr lang="zh-CN" altLang="en-US" sz="1200" b="0" i="0" kern="1200" dirty="0" smtClean="0">
                <a:solidFill>
                  <a:schemeClr val="tx1"/>
                </a:solidFill>
                <a:effectLst/>
                <a:latin typeface="Arial" pitchFamily="34" charset="0"/>
                <a:ea typeface="宋体" pitchFamily="2" charset="-122"/>
                <a:cs typeface="+mn-cs"/>
              </a:rPr>
              <a:t>个月就会增加一倍</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性能也将提升一倍。当然这个定理是集成电路发展规律总结而来。而集成电路的发展由于应用和价格的推动其器件尺寸越来越小，单位面积上的器件个数越来越多。但是随着器件的不断减小，器件的可靠性，也就是工作寿命出现了问题。为了解决这些问题首先提出的就是应用新的材料，例如用高介电系数系数的绝缘材料代替二氧化硅等。但是当器件进一步减小，甚至减小到接近尺寸极限时。一个新的工艺结构被提出。即三维立体晶体管结构</a:t>
            </a:r>
            <a:r>
              <a:rPr lang="en-US" altLang="zh-CN" sz="1200" b="0" i="0" kern="1200" dirty="0" smtClean="0">
                <a:solidFill>
                  <a:schemeClr val="tx1"/>
                </a:solidFill>
                <a:effectLst/>
                <a:latin typeface="Arial" pitchFamily="34" charset="0"/>
                <a:ea typeface="宋体" pitchFamily="2" charset="-122"/>
                <a:cs typeface="+mn-cs"/>
              </a:rPr>
              <a:t>FINFET</a:t>
            </a:r>
            <a:r>
              <a:rPr lang="zh-CN" altLang="en-US" sz="1200" b="0" i="0" kern="1200" dirty="0" smtClean="0">
                <a:solidFill>
                  <a:schemeClr val="tx1"/>
                </a:solidFill>
                <a:effectLst/>
                <a:latin typeface="Arial" pitchFamily="34" charset="0"/>
                <a:ea typeface="宋体" pitchFamily="2" charset="-122"/>
                <a:cs typeface="+mn-cs"/>
              </a:rPr>
              <a:t>结构。</a:t>
            </a:r>
            <a:r>
              <a:rPr lang="en-US" altLang="zh-CN" sz="1200" b="0" i="0" kern="1200" dirty="0" smtClean="0">
                <a:solidFill>
                  <a:schemeClr val="tx1"/>
                </a:solidFill>
                <a:effectLst/>
                <a:latin typeface="Arial" pitchFamily="34" charset="0"/>
                <a:ea typeface="宋体" pitchFamily="2" charset="-122"/>
                <a:cs typeface="+mn-cs"/>
              </a:rPr>
              <a:t>FINFET</a:t>
            </a:r>
            <a:r>
              <a:rPr lang="zh-CN" altLang="en-US" sz="1200" b="0" i="0" kern="1200" dirty="0" smtClean="0">
                <a:solidFill>
                  <a:schemeClr val="tx1"/>
                </a:solidFill>
                <a:effectLst/>
                <a:latin typeface="Arial" pitchFamily="34" charset="0"/>
                <a:ea typeface="宋体" pitchFamily="2" charset="-122"/>
                <a:cs typeface="+mn-cs"/>
              </a:rPr>
              <a:t>结构从二维平面晶体管结构变成了三维晶体管结构。</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20</a:t>
            </a:fld>
            <a:endParaRPr lang="en-US"/>
          </a:p>
        </p:txBody>
      </p:sp>
    </p:spTree>
    <p:extLst>
      <p:ext uri="{BB962C8B-B14F-4D97-AF65-F5344CB8AC3E}">
        <p14:creationId xmlns:p14="http://schemas.microsoft.com/office/powerpoint/2010/main" val="3139954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pitchFamily="34" charset="0"/>
                <a:ea typeface="宋体" pitchFamily="2" charset="-122"/>
                <a:cs typeface="+mn-cs"/>
              </a:rPr>
              <a:t>芯片技术是现代信息技术的制高点，芯片产业是现代精微加工制造业的经典。芯片技术和芯片产业发展水平关系到国家的竞争力和信息安全。中国是全球最大的半导体芯片消费市场。中国本土生产的芯片量远远不能满足中国市场需求。“缺芯少魂”是中国信息产业发展的一大难题，中兴公司、华为公司接连遭遇美国芯片“断供”事件把这一难题进一步凸显出来。目前我国的集成电路制备工艺上与国际上比差不多相差</a:t>
            </a:r>
            <a:r>
              <a:rPr lang="en-US" altLang="zh-CN" sz="1200" b="0" i="0" kern="1200" dirty="0" smtClean="0">
                <a:solidFill>
                  <a:schemeClr val="tx1"/>
                </a:solidFill>
                <a:effectLst/>
                <a:latin typeface="Arial" pitchFamily="34" charset="0"/>
                <a:ea typeface="宋体" pitchFamily="2" charset="-122"/>
                <a:cs typeface="+mn-cs"/>
              </a:rPr>
              <a:t>2-3</a:t>
            </a:r>
            <a:r>
              <a:rPr lang="zh-CN" altLang="en-US" sz="1200" b="0" i="0" kern="1200" dirty="0" smtClean="0">
                <a:solidFill>
                  <a:schemeClr val="tx1"/>
                </a:solidFill>
                <a:effectLst/>
                <a:latin typeface="Arial" pitchFamily="34" charset="0"/>
                <a:ea typeface="宋体" pitchFamily="2" charset="-122"/>
                <a:cs typeface="+mn-cs"/>
              </a:rPr>
              <a:t>代，中芯国际已经可以生产</a:t>
            </a:r>
            <a:r>
              <a:rPr lang="en-US" altLang="zh-CN" sz="1200" b="0" i="0" kern="1200" dirty="0" smtClean="0">
                <a:solidFill>
                  <a:schemeClr val="tx1"/>
                </a:solidFill>
                <a:effectLst/>
                <a:latin typeface="Arial" pitchFamily="34" charset="0"/>
                <a:ea typeface="宋体" pitchFamily="2" charset="-122"/>
                <a:cs typeface="+mn-cs"/>
              </a:rPr>
              <a:t>12nm</a:t>
            </a:r>
            <a:r>
              <a:rPr lang="zh-CN" altLang="en-US" sz="1200" b="0" i="0" kern="1200" dirty="0" smtClean="0">
                <a:solidFill>
                  <a:schemeClr val="tx1"/>
                </a:solidFill>
                <a:effectLst/>
                <a:latin typeface="Arial" pitchFamily="34" charset="0"/>
                <a:ea typeface="宋体" pitchFamily="2" charset="-122"/>
                <a:cs typeface="+mn-cs"/>
              </a:rPr>
              <a:t>工艺，研发</a:t>
            </a:r>
            <a:r>
              <a:rPr lang="en-US" altLang="zh-CN" sz="1200" b="0" i="0" kern="1200" dirty="0" smtClean="0">
                <a:solidFill>
                  <a:schemeClr val="tx1"/>
                </a:solidFill>
                <a:effectLst/>
                <a:latin typeface="Arial" pitchFamily="34" charset="0"/>
                <a:ea typeface="宋体" pitchFamily="2" charset="-122"/>
                <a:cs typeface="+mn-cs"/>
              </a:rPr>
              <a:t>10nm</a:t>
            </a:r>
            <a:r>
              <a:rPr lang="zh-CN" altLang="en-US" sz="1200" b="0" i="0" kern="1200" dirty="0" smtClean="0">
                <a:solidFill>
                  <a:schemeClr val="tx1"/>
                </a:solidFill>
                <a:effectLst/>
                <a:latin typeface="Arial" pitchFamily="34" charset="0"/>
                <a:ea typeface="宋体" pitchFamily="2" charset="-122"/>
                <a:cs typeface="+mn-cs"/>
              </a:rPr>
              <a:t>工艺技术。我国芯片产业落后的原因之一就是集成电路产业人才的缺乏。而要成为在微电子产业占有一席之地的人才，需要各位同学在学习的道路上进一步深造。在本科之后攻读研究生。</a:t>
            </a:r>
            <a:r>
              <a:rPr lang="zh-CN" altLang="zh-CN" sz="1200" kern="1200" dirty="0" smtClean="0">
                <a:solidFill>
                  <a:schemeClr val="tx1"/>
                </a:solidFill>
                <a:effectLst/>
                <a:latin typeface="Arial" pitchFamily="34" charset="0"/>
                <a:ea typeface="宋体" pitchFamily="2" charset="-122"/>
                <a:cs typeface="+mn-cs"/>
              </a:rPr>
              <a:t>同学，请作为推动我国集成电路发展的一份子努力！</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21</a:t>
            </a:fld>
            <a:endParaRPr lang="en-US"/>
          </a:p>
        </p:txBody>
      </p:sp>
    </p:spTree>
    <p:extLst>
      <p:ext uri="{BB962C8B-B14F-4D97-AF65-F5344CB8AC3E}">
        <p14:creationId xmlns:p14="http://schemas.microsoft.com/office/powerpoint/2010/main" val="2057759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半导体物理这门课是大连理工大学微电子学院开设的必修课，是两个专业的专业基础课程，共</a:t>
            </a:r>
            <a:r>
              <a:rPr lang="en-US" altLang="zh-CN" dirty="0" smtClean="0"/>
              <a:t>48</a:t>
            </a:r>
            <a:r>
              <a:rPr lang="zh-CN" altLang="en-US" dirty="0" smtClean="0"/>
              <a:t>学时，</a:t>
            </a:r>
            <a:r>
              <a:rPr lang="en-US" altLang="zh-CN" dirty="0" smtClean="0"/>
              <a:t>3</a:t>
            </a:r>
            <a:r>
              <a:rPr lang="zh-CN" altLang="en-US" dirty="0" smtClean="0"/>
              <a:t>学分。这门课程的成绩分配为期末考试占百分之七十，平时成绩占百分之三十。平时的成绩包括作业、课堂互动、签到、课程音频和章节测试等。具体的分配方式可能会有所调整。</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a:t>
            </a:fld>
            <a:endParaRPr lang="en-US"/>
          </a:p>
        </p:txBody>
      </p:sp>
    </p:spTree>
    <p:extLst>
      <p:ext uri="{BB962C8B-B14F-4D97-AF65-F5344CB8AC3E}">
        <p14:creationId xmlns:p14="http://schemas.microsoft.com/office/powerpoint/2010/main" val="4262961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那么关于我国微电子发展到怎样的状态，我国对集成电路的发展又有哪些推动政策呢。请同学完成扩展阅读并完成章节测试。</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23</a:t>
            </a:fld>
            <a:endParaRPr lang="en-US"/>
          </a:p>
        </p:txBody>
      </p:sp>
    </p:spTree>
    <p:extLst>
      <p:ext uri="{BB962C8B-B14F-4D97-AF65-F5344CB8AC3E}">
        <p14:creationId xmlns:p14="http://schemas.microsoft.com/office/powerpoint/2010/main" val="4010071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这里要强调说的一点就是我国集成电路方向的国家重大专项。我国关于集成电路专项于</a:t>
            </a:r>
            <a:r>
              <a:rPr lang="en-US" altLang="zh-CN" dirty="0" smtClean="0"/>
              <a:t>2008</a:t>
            </a:r>
            <a:r>
              <a:rPr lang="zh-CN" altLang="en-US" dirty="0" smtClean="0"/>
              <a:t>年开始启动。</a:t>
            </a:r>
            <a:r>
              <a:rPr lang="zh-CN" altLang="en-US" sz="1200" u="none" strike="noStrike" kern="1200" dirty="0" smtClean="0">
                <a:solidFill>
                  <a:schemeClr val="tx1"/>
                </a:solidFill>
                <a:effectLst/>
                <a:latin typeface="Arial" pitchFamily="34" charset="0"/>
                <a:ea typeface="宋体" pitchFamily="2" charset="-122"/>
                <a:cs typeface="+mn-cs"/>
              </a:rPr>
              <a:t>从</a:t>
            </a:r>
            <a:r>
              <a:rPr lang="en-US" altLang="zh-CN" sz="1200" u="none" strike="noStrike" kern="1200" dirty="0" smtClean="0">
                <a:solidFill>
                  <a:schemeClr val="tx1"/>
                </a:solidFill>
                <a:effectLst/>
                <a:latin typeface="Arial" pitchFamily="34" charset="0"/>
                <a:ea typeface="宋体" pitchFamily="2" charset="-122"/>
                <a:cs typeface="+mn-cs"/>
              </a:rPr>
              <a:t>2006</a:t>
            </a:r>
            <a:r>
              <a:rPr lang="zh-CN" altLang="en-US" sz="1200" u="none" strike="noStrike" kern="1200" dirty="0" smtClean="0">
                <a:solidFill>
                  <a:schemeClr val="tx1"/>
                </a:solidFill>
                <a:effectLst/>
                <a:latin typeface="Arial" pitchFamily="34" charset="0"/>
                <a:ea typeface="宋体" pitchFamily="2" charset="-122"/>
                <a:cs typeface="+mn-cs"/>
              </a:rPr>
              <a:t>年开始，我国集成电路产业产品的进口超过石油成为我国最大宗进口产品</a:t>
            </a:r>
            <a:r>
              <a:rPr lang="zh-CN" altLang="en-US" dirty="0" smtClean="0"/>
              <a:t>，就已经意识到了芯片产业的重要性，并进行了专项科技建设。在国家重大专项支持下，在</a:t>
            </a:r>
            <a:r>
              <a:rPr lang="en-US" altLang="zh-CN" dirty="0" smtClean="0"/>
              <a:t>2017</a:t>
            </a:r>
            <a:r>
              <a:rPr lang="zh-CN" altLang="en-US" dirty="0" smtClean="0"/>
              <a:t>年</a:t>
            </a:r>
            <a:r>
              <a:rPr lang="en-US" altLang="zh-CN" dirty="0" smtClean="0"/>
              <a:t>5</a:t>
            </a:r>
            <a:r>
              <a:rPr lang="zh-CN" altLang="en-US" dirty="0" smtClean="0"/>
              <a:t>月</a:t>
            </a:r>
            <a:r>
              <a:rPr lang="en-US" altLang="zh-CN" dirty="0" smtClean="0"/>
              <a:t>23</a:t>
            </a:r>
            <a:r>
              <a:rPr lang="zh-CN" altLang="en-US" dirty="0" smtClean="0"/>
              <a:t>日国家重大专项极大规模集成电路制造装备及成套工艺的专项新闻发布会上，中国科学院微电子所叶甜春院长，现任我们微电子学院的院长，</a:t>
            </a:r>
            <a:r>
              <a:rPr lang="zh-CN" altLang="en-US" sz="1200" u="none" strike="noStrike" kern="1200" dirty="0" smtClean="0">
                <a:solidFill>
                  <a:schemeClr val="tx1"/>
                </a:solidFill>
                <a:effectLst/>
                <a:latin typeface="Arial" pitchFamily="34" charset="0"/>
                <a:ea typeface="宋体" pitchFamily="2" charset="-122"/>
                <a:cs typeface="+mn-cs"/>
              </a:rPr>
              <a:t>汇报了重大专项实施九年来的</a:t>
            </a:r>
            <a:r>
              <a:rPr lang="en-US" altLang="zh-CN" sz="1200" u="none" strike="noStrike" kern="1200" dirty="0" smtClean="0">
                <a:solidFill>
                  <a:schemeClr val="tx1"/>
                </a:solidFill>
                <a:effectLst/>
                <a:latin typeface="Arial" pitchFamily="34" charset="0"/>
                <a:ea typeface="宋体" pitchFamily="2" charset="-122"/>
                <a:cs typeface="+mn-cs"/>
              </a:rPr>
              <a:t>5</a:t>
            </a:r>
            <a:r>
              <a:rPr lang="zh-CN" altLang="en-US" sz="1200" u="none" strike="noStrike" kern="1200" dirty="0" smtClean="0">
                <a:solidFill>
                  <a:schemeClr val="tx1"/>
                </a:solidFill>
                <a:effectLst/>
                <a:latin typeface="Arial" pitchFamily="34" charset="0"/>
                <a:ea typeface="宋体" pitchFamily="2" charset="-122"/>
                <a:cs typeface="+mn-cs"/>
              </a:rPr>
              <a:t>项具体成果。当然</a:t>
            </a:r>
            <a:r>
              <a:rPr lang="zh-CN" altLang="en-US" dirty="0" smtClean="0"/>
              <a:t>芯片产业不是一朝一夕就能够赶超国外技术，需要长期的努力。</a:t>
            </a:r>
            <a:r>
              <a:rPr lang="zh-CN" altLang="zh-CN" sz="1200" kern="1200" dirty="0" smtClean="0">
                <a:solidFill>
                  <a:schemeClr val="tx1"/>
                </a:solidFill>
                <a:effectLst/>
                <a:latin typeface="Arial" pitchFamily="34" charset="0"/>
                <a:ea typeface="宋体" pitchFamily="2" charset="-122"/>
                <a:cs typeface="+mn-cs"/>
              </a:rPr>
              <a:t>同学，努力学好半导体物理！为成为我国集成电路发展的中坚力量打下坚实的基础。</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24</a:t>
            </a:fld>
            <a:endParaRPr lang="en-US"/>
          </a:p>
        </p:txBody>
      </p:sp>
    </p:spTree>
    <p:extLst>
      <p:ext uri="{BB962C8B-B14F-4D97-AF65-F5344CB8AC3E}">
        <p14:creationId xmlns:p14="http://schemas.microsoft.com/office/powerpoint/2010/main" val="803146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下面就来说明半导体物理课程具体包含哪些内容，各部分内容之间有什么关联。</a:t>
            </a:r>
          </a:p>
          <a:p>
            <a:r>
              <a:rPr lang="zh-CN" altLang="en-US" dirty="0" smtClean="0"/>
              <a:t>半导体物理是研究半导体</a:t>
            </a:r>
            <a:r>
              <a:rPr lang="zh-CN" altLang="en-US" b="1" dirty="0" smtClean="0">
                <a:solidFill>
                  <a:srgbClr val="FF0000"/>
                </a:solidFill>
              </a:rPr>
              <a:t>原子状态</a:t>
            </a:r>
            <a:r>
              <a:rPr lang="zh-CN" altLang="en-US" dirty="0" smtClean="0"/>
              <a:t>和</a:t>
            </a:r>
            <a:r>
              <a:rPr lang="zh-CN" altLang="en-US" b="1" dirty="0" smtClean="0">
                <a:solidFill>
                  <a:srgbClr val="FF0000"/>
                </a:solidFill>
              </a:rPr>
              <a:t>电子状态</a:t>
            </a:r>
            <a:r>
              <a:rPr lang="zh-CN" altLang="en-US" dirty="0" smtClean="0"/>
              <a:t>以及各种</a:t>
            </a:r>
            <a:r>
              <a:rPr lang="zh-CN" altLang="en-US" b="1" dirty="0" smtClean="0">
                <a:solidFill>
                  <a:srgbClr val="FF0000"/>
                </a:solidFill>
              </a:rPr>
              <a:t>半导体器件内部电子过程</a:t>
            </a:r>
            <a:r>
              <a:rPr lang="zh-CN" altLang="en-US" dirty="0" smtClean="0"/>
              <a:t>的学科。</a:t>
            </a:r>
            <a:r>
              <a:rPr lang="zh-CN" altLang="en-US" sz="1200" b="0" i="0" kern="1200" dirty="0" smtClean="0">
                <a:solidFill>
                  <a:schemeClr val="tx1"/>
                </a:solidFill>
                <a:effectLst/>
                <a:latin typeface="Arial" pitchFamily="34" charset="0"/>
                <a:ea typeface="宋体" pitchFamily="2" charset="-122"/>
                <a:cs typeface="+mn-cs"/>
              </a:rPr>
              <a:t>研究半导体中的原子状态是晶格动力学内容。半导体物理的课程中第一章的晶体结构和第二章的晶格振动和晶格缺陷，简单的介绍晶体的结构和晶体原子的振动及晶体中的缺陷类型。这部分内容也是固体物理的主要内容。在此基础上，利用量子力学的能带理论，在第三章介绍半导体中的电子状态，主要包括定性的介绍能带理论，以及与半导体能带相关的各种概念。主要在半导体物理课程中半导体都是指的单晶体半导体体材料，就是尺寸比较大，不需要考虑量子力学尺寸限制效应，即半导体表面对半导体内部的特性无影响。第四章，能带理论结合统计理论（热力学与统计物理知识点），半导体中载流子的统计分布。即在热平衡状态，完美半导体和掺入杂质半导体中电子分布，讨论了电子浓度随温度变化规律。第三章和第四章就是研究半导体中电子状态。接下来，知道了半导体中电子状态，要研究的就是半导体中电子的输运过程。分别是第五章热平衡状态下在电场和磁场中电导现象和霍尔效应。以及第六章当半导体处在非热平衡状态，如在一定波长光照情况下半导体中电子输运过程。最后就是要研究半导体器件内部电子输运过程。第七章半导体的接触现象和第八章半导体表面。</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25</a:t>
            </a:fld>
            <a:endParaRPr lang="en-US"/>
          </a:p>
        </p:txBody>
      </p:sp>
    </p:spTree>
    <p:extLst>
      <p:ext uri="{BB962C8B-B14F-4D97-AF65-F5344CB8AC3E}">
        <p14:creationId xmlns:p14="http://schemas.microsoft.com/office/powerpoint/2010/main" val="1163461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本节课就到这里，再见！</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26</a:t>
            </a:fld>
            <a:endParaRPr lang="en-US"/>
          </a:p>
        </p:txBody>
      </p:sp>
    </p:spTree>
    <p:extLst>
      <p:ext uri="{BB962C8B-B14F-4D97-AF65-F5344CB8AC3E}">
        <p14:creationId xmlns:p14="http://schemas.microsoft.com/office/powerpoint/2010/main" val="1613801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次课程包括以下内容，一什么是半导体。即了解半导体的特性。二为什么学习半导体物理。即半导体物理在电子科学与技术学科体系中的地位、与微电子学的关系。三、半导体物理的发展；四、微电子发展史上具有里程碑意义的事件；五、我国微电子产业状态和政策。</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1264286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什么是半导体。通常半导体是指导电性能介于导体与绝缘体之间的材料。但是一定要注意，在一定温度下，没有任何外界作用，电场又不是很强的情况下，一块半导体材料的导电性能是一定的。之所以说半导体的导电性能介于导体和绝缘体之间。是由于半导体材料的导电性能通过一定的调制能够使半导体的导电性能处于导体与绝缘体之间。这就是半导体的魔力所在。也是能够制备具有各种性能的半导体器件的原因所在。那么你知道怎样可以改变半导体的导电性能吗？在半导体材料中掺入其他元素杂质可以改变半导体的导电特性和导电类型。改变温度，半导体的导电性能也发生变化。适当的光照能够增加半导体的导电性能，外界电磁场同样可以改变半导体的导电性能，除了这些因素还有一些因素也能够改变半导体的导电性能。在此就不一一介绍。那么半导体材料为什么会具有这些特性呢，其根本原因是什么呢。任何能够控制这些性能呢？这正是半导体物理课程所要解决的问题。</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4</a:t>
            </a:fld>
            <a:endParaRPr lang="en-US"/>
          </a:p>
        </p:txBody>
      </p:sp>
    </p:spTree>
    <p:extLst>
      <p:ext uri="{BB962C8B-B14F-4D97-AF65-F5344CB8AC3E}">
        <p14:creationId xmlns:p14="http://schemas.microsoft.com/office/powerpoint/2010/main" val="4080778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刚刚说了，学习了半导体物理之后，就能够知道半导体材料为什么具有导电性能变化的原因。下面我们从半导体物理在电子科学与技术学科体系中的地位和半导体物理与微电子学的关系进一步说明为什么要学习半导体物理。</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5</a:t>
            </a:fld>
            <a:endParaRPr lang="en-US"/>
          </a:p>
        </p:txBody>
      </p:sp>
    </p:spTree>
    <p:extLst>
      <p:ext uri="{BB962C8B-B14F-4D97-AF65-F5344CB8AC3E}">
        <p14:creationId xmlns:p14="http://schemas.microsoft.com/office/powerpoint/2010/main" val="309178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任何学科的发展都离不开时代的需求。当前是电子科学的时代，无论是工业 、农业、国防和日常生活中都强烈需求微电子芯片。电子科学技术是研究电子运动规律、电磁场与波、电磁材料与器件、光电材料与器件、半导体与集成电路、电路与电子线路及其系统的科学技术。电子科学与技术在国家学科分类中属于一级学科，下设物理电子学、微电子学及固体电子学、电路与系统和电磁场与微波技术四个二级学科。我们学院的老师的研究方向主要集中在微电子学与固体电子学和电路与系统两个学科。在微电子技术导论课上，各位老师都已经介绍了各自的研究方向。</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6</a:t>
            </a:fld>
            <a:endParaRPr lang="en-US"/>
          </a:p>
        </p:txBody>
      </p:sp>
    </p:spTree>
    <p:extLst>
      <p:ext uri="{BB962C8B-B14F-4D97-AF65-F5344CB8AC3E}">
        <p14:creationId xmlns:p14="http://schemas.microsoft.com/office/powerpoint/2010/main" val="1218809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电子科学与技术学科体系有三个层次，分别是基础，普通物理学、数学分析、随机过程；开设课程有大学物理、热力学与统计物理、工科数学、概率与统计。量子物理、半导体物理、固体物理、数理方法、场论、张量等。在基础层次中其他内容都是半导体物理的基础，也就是半导体物理的前置课程。第二个层次是技术基础，包括半导体材料、半导体元件（对应的课程有半导体器件物理、半导体光电子器件、智能传感器）、无源元件、光电子材料、电路分析理论（对应课程有数字电子与系统、模拟电子线路）、信号预系统理论、电磁兼容技术、设计技术（对应课程有模拟集成电路设计、数字集成电路设计）、制造技术（对应课程集成电路工艺、专业实验）；第三个层次是应用电子技术，如</a:t>
            </a:r>
            <a:r>
              <a:rPr lang="en-US" altLang="zh-CN" sz="1200" kern="1200" dirty="0" smtClean="0">
                <a:solidFill>
                  <a:schemeClr val="tx1"/>
                </a:solidFill>
                <a:effectLst/>
                <a:latin typeface="Arial" pitchFamily="34" charset="0"/>
                <a:ea typeface="宋体" pitchFamily="2" charset="-122"/>
                <a:cs typeface="+mn-cs"/>
              </a:rPr>
              <a:t>FPGA</a:t>
            </a:r>
            <a:r>
              <a:rPr lang="zh-CN" altLang="zh-CN" sz="1200" kern="1200" dirty="0" smtClean="0">
                <a:solidFill>
                  <a:schemeClr val="tx1"/>
                </a:solidFill>
                <a:effectLst/>
                <a:latin typeface="Arial" pitchFamily="34" charset="0"/>
                <a:ea typeface="宋体" pitchFamily="2" charset="-122"/>
                <a:cs typeface="+mn-cs"/>
              </a:rPr>
              <a:t>、微机原理等属于这个层次。半导体物理在电子科学与技术学科体系中处在基础的层次上，所谓基础不牢，大夏将倾。此外，我们学院的研究生招生考试中的专业课考试可以选择半导体物理课程。学好半导体物理是我们专业的基础。</a:t>
            </a:r>
            <a:endParaRPr lang="en-US" altLang="zh-CN" dirty="0" smtClean="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8</a:t>
            </a:fld>
            <a:endParaRPr lang="en-US"/>
          </a:p>
        </p:txBody>
      </p:sp>
    </p:spTree>
    <p:extLst>
      <p:ext uri="{BB962C8B-B14F-4D97-AF65-F5344CB8AC3E}">
        <p14:creationId xmlns:p14="http://schemas.microsoft.com/office/powerpoint/2010/main" val="154142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pitchFamily="34" charset="0"/>
                <a:ea typeface="宋体" pitchFamily="2" charset="-122"/>
                <a:cs typeface="+mn-cs"/>
              </a:rPr>
              <a:t>再来看，半导体物理与微电子学之间的关系。微电子学是固体电子学的分支之一，固体电子学的另一个分支是光电子学。光电子学时光学和电子学相结合而形成的新技术学科。狭义地指光</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电转换器件及其应用的领域。光电子学还包括</a:t>
            </a:r>
            <a:r>
              <a:rPr lang="zh-CN" altLang="en-US" sz="1200" b="0" i="0" u="none" strike="noStrike" kern="1200" dirty="0" smtClean="0">
                <a:solidFill>
                  <a:schemeClr val="tx1"/>
                </a:solidFill>
                <a:effectLst/>
                <a:latin typeface="Arial" pitchFamily="34" charset="0"/>
                <a:ea typeface="宋体" pitchFamily="2" charset="-122"/>
                <a:cs typeface="+mn-cs"/>
                <a:hlinkClick r:id="rId3"/>
              </a:rPr>
              <a:t>光电子能谱</a:t>
            </a:r>
            <a:r>
              <a:rPr lang="zh-CN" altLang="en-US" sz="1200" b="0" i="0" kern="1200" dirty="0" smtClean="0">
                <a:solidFill>
                  <a:schemeClr val="tx1"/>
                </a:solidFill>
                <a:effectLst/>
                <a:latin typeface="Arial" pitchFamily="34" charset="0"/>
                <a:ea typeface="宋体" pitchFamily="2" charset="-122"/>
                <a:cs typeface="+mn-cs"/>
              </a:rPr>
              <a:t>学，它利用光电子发射带出的信息研究固体内部和表面的成分和电子结构。光电子学及其系统的发展，其关键是光电子器件。光电子器件主要有作为信息载体的光源（</a:t>
            </a:r>
            <a:r>
              <a:rPr lang="zh-CN" altLang="en-US" sz="1200" b="0" i="0" u="none" strike="noStrike" kern="1200" dirty="0" smtClean="0">
                <a:solidFill>
                  <a:schemeClr val="tx1"/>
                </a:solidFill>
                <a:effectLst/>
                <a:latin typeface="Arial" pitchFamily="34" charset="0"/>
                <a:ea typeface="宋体" pitchFamily="2" charset="-122"/>
                <a:cs typeface="+mn-cs"/>
                <a:hlinkClick r:id="rId4"/>
              </a:rPr>
              <a:t>半导体发光二极管</a:t>
            </a:r>
            <a:r>
              <a:rPr lang="zh-CN" altLang="en-US" sz="1200" b="0" i="0" kern="1200" dirty="0" smtClean="0">
                <a:solidFill>
                  <a:schemeClr val="tx1"/>
                </a:solidFill>
                <a:effectLst/>
                <a:latin typeface="Arial" pitchFamily="34" charset="0"/>
                <a:ea typeface="宋体" pitchFamily="2" charset="-122"/>
                <a:cs typeface="+mn-cs"/>
              </a:rPr>
              <a:t>、</a:t>
            </a:r>
            <a:r>
              <a:rPr lang="zh-CN" altLang="en-US" sz="1200" b="0" i="0" u="none" strike="noStrike" kern="1200" dirty="0" smtClean="0">
                <a:solidFill>
                  <a:schemeClr val="tx1"/>
                </a:solidFill>
                <a:effectLst/>
                <a:latin typeface="Arial" pitchFamily="34" charset="0"/>
                <a:ea typeface="宋体" pitchFamily="2" charset="-122"/>
                <a:cs typeface="+mn-cs"/>
                <a:hlinkClick r:id="rId5"/>
              </a:rPr>
              <a:t>半导体激光器</a:t>
            </a:r>
            <a:r>
              <a:rPr lang="zh-CN" altLang="en-US" sz="1200" b="0" i="0" kern="1200" dirty="0" smtClean="0">
                <a:solidFill>
                  <a:schemeClr val="tx1"/>
                </a:solidFill>
                <a:effectLst/>
                <a:latin typeface="Arial" pitchFamily="34" charset="0"/>
                <a:ea typeface="宋体" pitchFamily="2" charset="-122"/>
                <a:cs typeface="+mn-cs"/>
              </a:rPr>
              <a:t>等）、</a:t>
            </a:r>
            <a:r>
              <a:rPr lang="zh-CN" altLang="en-US" sz="1200" b="0" i="0" u="none" strike="noStrike" kern="1200" dirty="0" smtClean="0">
                <a:solidFill>
                  <a:schemeClr val="tx1"/>
                </a:solidFill>
                <a:effectLst/>
                <a:latin typeface="Arial" pitchFamily="34" charset="0"/>
                <a:ea typeface="宋体" pitchFamily="2" charset="-122"/>
                <a:cs typeface="+mn-cs"/>
                <a:hlinkClick r:id="rId6"/>
              </a:rPr>
              <a:t>辐射探测器</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各种光</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电和光</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光转换器</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、控制与处理用的元器件（各种反射镜、</a:t>
            </a:r>
            <a:r>
              <a:rPr lang="zh-CN" altLang="en-US" sz="1200" b="0" i="0" u="none" strike="noStrike" kern="1200" dirty="0" smtClean="0">
                <a:solidFill>
                  <a:schemeClr val="tx1"/>
                </a:solidFill>
                <a:effectLst/>
                <a:latin typeface="Arial" pitchFamily="34" charset="0"/>
                <a:ea typeface="宋体" pitchFamily="2" charset="-122"/>
                <a:cs typeface="+mn-cs"/>
                <a:hlinkClick r:id="rId7"/>
              </a:rPr>
              <a:t>透镜</a:t>
            </a:r>
            <a:r>
              <a:rPr lang="zh-CN" altLang="en-US" sz="1200" b="0" i="0" kern="1200" dirty="0" smtClean="0">
                <a:solidFill>
                  <a:schemeClr val="tx1"/>
                </a:solidFill>
                <a:effectLst/>
                <a:latin typeface="Arial" pitchFamily="34" charset="0"/>
                <a:ea typeface="宋体" pitchFamily="2" charset="-122"/>
                <a:cs typeface="+mn-cs"/>
              </a:rPr>
              <a:t>光栅、</a:t>
            </a:r>
            <a:r>
              <a:rPr lang="zh-CN" altLang="en-US" sz="1200" b="0" i="0" u="none" strike="noStrike" kern="1200" dirty="0" smtClean="0">
                <a:solidFill>
                  <a:schemeClr val="tx1"/>
                </a:solidFill>
                <a:effectLst/>
                <a:latin typeface="Arial" pitchFamily="34" charset="0"/>
                <a:ea typeface="宋体" pitchFamily="2" charset="-122"/>
                <a:cs typeface="+mn-cs"/>
                <a:hlinkClick r:id="rId8"/>
              </a:rPr>
              <a:t>偏振片</a:t>
            </a:r>
            <a:r>
              <a:rPr lang="zh-CN" altLang="en-US" sz="1200" b="0" i="0" kern="1200" dirty="0" smtClean="0">
                <a:solidFill>
                  <a:schemeClr val="tx1"/>
                </a:solidFill>
                <a:effectLst/>
                <a:latin typeface="Arial" pitchFamily="34" charset="0"/>
                <a:ea typeface="宋体" pitchFamily="2" charset="-122"/>
                <a:cs typeface="+mn-cs"/>
              </a:rPr>
              <a:t>、斩光器、</a:t>
            </a:r>
            <a:r>
              <a:rPr lang="zh-CN" altLang="en-US" sz="1200" b="0" i="0" u="none" strike="noStrike" kern="1200" dirty="0" smtClean="0">
                <a:solidFill>
                  <a:schemeClr val="tx1"/>
                </a:solidFill>
                <a:effectLst/>
                <a:latin typeface="Arial" pitchFamily="34" charset="0"/>
                <a:ea typeface="宋体" pitchFamily="2" charset="-122"/>
                <a:cs typeface="+mn-cs"/>
                <a:hlinkClick r:id="rId9"/>
              </a:rPr>
              <a:t>电光晶体</a:t>
            </a:r>
            <a:r>
              <a:rPr lang="zh-CN" altLang="en-US" sz="1200" b="0" i="0" kern="1200" dirty="0" smtClean="0">
                <a:solidFill>
                  <a:schemeClr val="tx1"/>
                </a:solidFill>
                <a:effectLst/>
                <a:latin typeface="Arial" pitchFamily="34" charset="0"/>
                <a:ea typeface="宋体" pitchFamily="2" charset="-122"/>
                <a:cs typeface="+mn-cs"/>
              </a:rPr>
              <a:t>和液晶等）、</a:t>
            </a:r>
            <a:r>
              <a:rPr lang="zh-CN" altLang="en-US" sz="1200" b="0" i="0" u="none" strike="noStrike" kern="1200" dirty="0" smtClean="0">
                <a:solidFill>
                  <a:schemeClr val="tx1"/>
                </a:solidFill>
                <a:effectLst/>
                <a:latin typeface="Arial" pitchFamily="34" charset="0"/>
                <a:ea typeface="宋体" pitchFamily="2" charset="-122"/>
                <a:cs typeface="+mn-cs"/>
                <a:hlinkClick r:id="rId10"/>
              </a:rPr>
              <a:t>光学纤维</a:t>
            </a:r>
            <a:r>
              <a:rPr lang="zh-CN" altLang="en-US" sz="1200" b="0" i="0" kern="1200" dirty="0" smtClean="0">
                <a:solidFill>
                  <a:schemeClr val="tx1"/>
                </a:solidFill>
                <a:effectLst/>
                <a:latin typeface="Arial" pitchFamily="34" charset="0"/>
                <a:ea typeface="宋体" pitchFamily="2" charset="-122"/>
                <a:cs typeface="+mn-cs"/>
              </a:rPr>
              <a:t>（光纤波导、光纤束、光纤传感器等）以及各种显示显像器件（低压荧光管、电子束管、</a:t>
            </a:r>
            <a:r>
              <a:rPr lang="zh-CN" altLang="en-US" sz="1200" b="0" i="0" u="none" strike="noStrike" kern="1200" dirty="0" smtClean="0">
                <a:solidFill>
                  <a:schemeClr val="tx1"/>
                </a:solidFill>
                <a:effectLst/>
                <a:latin typeface="Arial" pitchFamily="34" charset="0"/>
                <a:ea typeface="宋体" pitchFamily="2" charset="-122"/>
                <a:cs typeface="+mn-cs"/>
                <a:hlinkClick r:id="rId11"/>
              </a:rPr>
              <a:t>白炽灯泡</a:t>
            </a:r>
            <a:r>
              <a:rPr lang="zh-CN" altLang="en-US" sz="1200" b="0" i="0" kern="1200" dirty="0" smtClean="0">
                <a:solidFill>
                  <a:schemeClr val="tx1"/>
                </a:solidFill>
                <a:effectLst/>
                <a:latin typeface="Arial" pitchFamily="34" charset="0"/>
                <a:ea typeface="宋体" pitchFamily="2" charset="-122"/>
                <a:cs typeface="+mn-cs"/>
              </a:rPr>
              <a:t>、发光二极管、液晶显示器件等）。</a:t>
            </a:r>
            <a:r>
              <a:rPr lang="zh-CN" altLang="en-US" dirty="0" smtClean="0"/>
              <a:t>微电子学是研究在固体（主要是半导体）材料上构成的微小型化电路、电路及系统的电子学。微电子学的核心是集成电路。</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9</a:t>
            </a:fld>
            <a:endParaRPr lang="en-US"/>
          </a:p>
        </p:txBody>
      </p:sp>
    </p:spTree>
    <p:extLst>
      <p:ext uri="{BB962C8B-B14F-4D97-AF65-F5344CB8AC3E}">
        <p14:creationId xmlns:p14="http://schemas.microsoft.com/office/powerpoint/2010/main" val="3533076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要制备出具有一定功能的集成电路，需依据集成电路的功能建立电子元器件及电子元器件之间的互连模型完成进行集成电路设计。依据设计得到的集成电路结构采用各种金属、半导体、绝缘体材料进行集成电路制造工艺加工并封装后获得可以应用的集成电路。集成电路的核心是成千上万的半导体器件，半导体器件的性能决定了集成电路的性能。半导体物理是研究半导体器件基本性能的基础。可见半导体物理是微电子学的基础。</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10</a:t>
            </a:fld>
            <a:endParaRPr lang="en-US"/>
          </a:p>
        </p:txBody>
      </p:sp>
    </p:spTree>
    <p:extLst>
      <p:ext uri="{BB962C8B-B14F-4D97-AF65-F5344CB8AC3E}">
        <p14:creationId xmlns:p14="http://schemas.microsoft.com/office/powerpoint/2010/main" val="1104388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39904783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20637311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49FBF4FC-0976-4D6E-8283-2C65709381A8}" type="slidenum">
              <a:rPr lang="en-US"/>
              <a:pPr>
                <a:defRPr/>
              </a:pPr>
              <a:t>‹#›</a:t>
            </a:fld>
            <a:endParaRPr 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15387233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BAB89666-A1EC-45C4-AC18-AB16140A1EA7}" type="slidenum">
              <a:rPr lang="en-US"/>
              <a:pPr>
                <a:defRPr/>
              </a:pPr>
              <a:t>‹#›</a:t>
            </a:fld>
            <a:endParaRPr lang="en-US"/>
          </a:p>
        </p:txBody>
      </p:sp>
    </p:spTree>
    <p:extLst>
      <p:ext uri="{BB962C8B-B14F-4D97-AF65-F5344CB8AC3E}">
        <p14:creationId xmlns:p14="http://schemas.microsoft.com/office/powerpoint/2010/main" val="785409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ABA72CBA-2FE0-4D9D-901E-5E0EE3152DEE}" type="slidenum">
              <a:rPr lang="en-US"/>
              <a:pPr>
                <a:defRPr/>
              </a:pPr>
              <a:t>‹#›</a:t>
            </a:fld>
            <a:endParaRPr lang="en-US"/>
          </a:p>
        </p:txBody>
      </p:sp>
    </p:spTree>
    <p:extLst>
      <p:ext uri="{BB962C8B-B14F-4D97-AF65-F5344CB8AC3E}">
        <p14:creationId xmlns:p14="http://schemas.microsoft.com/office/powerpoint/2010/main" val="102474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8AB764C8-155F-4F73-9F72-1D6BBD7AFD9E}" type="slidenum">
              <a:rPr lang="en-US"/>
              <a:pPr>
                <a:defRPr/>
              </a:pPr>
              <a:t>‹#›</a:t>
            </a:fld>
            <a:endParaRPr lang="en-US"/>
          </a:p>
        </p:txBody>
      </p:sp>
    </p:spTree>
    <p:extLst>
      <p:ext uri="{BB962C8B-B14F-4D97-AF65-F5344CB8AC3E}">
        <p14:creationId xmlns:p14="http://schemas.microsoft.com/office/powerpoint/2010/main" val="716850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4"/>
          <p:cNvSpPr>
            <a:spLocks noGrp="1" noChangeArrowheads="1"/>
          </p:cNvSpPr>
          <p:nvPr>
            <p:ph type="dt" sz="half" idx="10"/>
          </p:nvPr>
        </p:nvSpPr>
        <p:spPr>
          <a:ln/>
        </p:spPr>
        <p:txBody>
          <a:bodyPr/>
          <a:lstStyle>
            <a:lvl1pPr>
              <a:defRPr/>
            </a:lvl1pPr>
          </a:lstStyle>
          <a:p>
            <a:pPr>
              <a:defRPr/>
            </a:pPr>
            <a:endParaRPr lang="en-US"/>
          </a:p>
        </p:txBody>
      </p:sp>
      <p:sp>
        <p:nvSpPr>
          <p:cNvPr id="8" name="Rectangle 165"/>
          <p:cNvSpPr>
            <a:spLocks noGrp="1" noChangeArrowheads="1"/>
          </p:cNvSpPr>
          <p:nvPr>
            <p:ph type="ftr" sz="quarter" idx="11"/>
          </p:nvPr>
        </p:nvSpPr>
        <p:spPr>
          <a:ln/>
        </p:spPr>
        <p:txBody>
          <a:bodyPr/>
          <a:lstStyle>
            <a:lvl1pPr>
              <a:defRPr/>
            </a:lvl1pPr>
          </a:lstStyle>
          <a:p>
            <a:pPr>
              <a:defRPr/>
            </a:pPr>
            <a:endParaRPr lang="en-US"/>
          </a:p>
        </p:txBody>
      </p:sp>
      <p:sp>
        <p:nvSpPr>
          <p:cNvPr id="9" name="Rectangle 166"/>
          <p:cNvSpPr>
            <a:spLocks noGrp="1" noChangeArrowheads="1"/>
          </p:cNvSpPr>
          <p:nvPr>
            <p:ph type="sldNum" sz="quarter" idx="12"/>
          </p:nvPr>
        </p:nvSpPr>
        <p:spPr>
          <a:ln/>
        </p:spPr>
        <p:txBody>
          <a:bodyPr/>
          <a:lstStyle>
            <a:lvl1pPr>
              <a:defRPr/>
            </a:lvl1pPr>
          </a:lstStyle>
          <a:p>
            <a:pPr>
              <a:defRPr/>
            </a:pPr>
            <a:fld id="{D3950237-BC64-429D-949D-FFF6A0F9F9E2}" type="slidenum">
              <a:rPr lang="en-US"/>
              <a:pPr>
                <a:defRPr/>
              </a:pPr>
              <a:t>‹#›</a:t>
            </a:fld>
            <a:endParaRPr lang="en-US"/>
          </a:p>
        </p:txBody>
      </p:sp>
    </p:spTree>
    <p:extLst>
      <p:ext uri="{BB962C8B-B14F-4D97-AF65-F5344CB8AC3E}">
        <p14:creationId xmlns:p14="http://schemas.microsoft.com/office/powerpoint/2010/main" val="754827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4"/>
          <p:cNvSpPr>
            <a:spLocks noGrp="1" noChangeArrowheads="1"/>
          </p:cNvSpPr>
          <p:nvPr>
            <p:ph type="dt" sz="half" idx="10"/>
          </p:nvPr>
        </p:nvSpPr>
        <p:spPr>
          <a:ln/>
        </p:spPr>
        <p:txBody>
          <a:bodyPr/>
          <a:lstStyle>
            <a:lvl1pPr>
              <a:defRPr/>
            </a:lvl1pPr>
          </a:lstStyle>
          <a:p>
            <a:pPr>
              <a:defRPr/>
            </a:pPr>
            <a:endParaRPr lang="en-US"/>
          </a:p>
        </p:txBody>
      </p:sp>
      <p:sp>
        <p:nvSpPr>
          <p:cNvPr id="4" name="Rectangle 165"/>
          <p:cNvSpPr>
            <a:spLocks noGrp="1" noChangeArrowheads="1"/>
          </p:cNvSpPr>
          <p:nvPr>
            <p:ph type="ftr" sz="quarter" idx="11"/>
          </p:nvPr>
        </p:nvSpPr>
        <p:spPr>
          <a:ln/>
        </p:spPr>
        <p:txBody>
          <a:bodyPr/>
          <a:lstStyle>
            <a:lvl1pPr>
              <a:defRPr/>
            </a:lvl1pPr>
          </a:lstStyle>
          <a:p>
            <a:pPr>
              <a:defRPr/>
            </a:pPr>
            <a:endParaRPr lang="en-US"/>
          </a:p>
        </p:txBody>
      </p:sp>
      <p:sp>
        <p:nvSpPr>
          <p:cNvPr id="5" name="Rectangle 166"/>
          <p:cNvSpPr>
            <a:spLocks noGrp="1" noChangeArrowheads="1"/>
          </p:cNvSpPr>
          <p:nvPr>
            <p:ph type="sldNum" sz="quarter" idx="12"/>
          </p:nvPr>
        </p:nvSpPr>
        <p:spPr>
          <a:ln/>
        </p:spPr>
        <p:txBody>
          <a:bodyPr/>
          <a:lstStyle>
            <a:lvl1pPr>
              <a:defRPr/>
            </a:lvl1pPr>
          </a:lstStyle>
          <a:p>
            <a:pPr>
              <a:defRPr/>
            </a:pPr>
            <a:fld id="{5B8AF9A9-3B27-42C4-8879-CE86852B41C7}" type="slidenum">
              <a:rPr lang="en-US"/>
              <a:pPr>
                <a:defRPr/>
              </a:pPr>
              <a:t>‹#›</a:t>
            </a:fld>
            <a:endParaRPr 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268169808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4"/>
          <p:cNvSpPr>
            <a:spLocks noGrp="1" noChangeArrowheads="1"/>
          </p:cNvSpPr>
          <p:nvPr>
            <p:ph type="dt" sz="half" idx="10"/>
          </p:nvPr>
        </p:nvSpPr>
        <p:spPr>
          <a:ln/>
        </p:spPr>
        <p:txBody>
          <a:bodyPr/>
          <a:lstStyle>
            <a:lvl1pPr>
              <a:defRPr/>
            </a:lvl1pPr>
          </a:lstStyle>
          <a:p>
            <a:pPr>
              <a:defRPr/>
            </a:pPr>
            <a:endParaRPr lang="en-US"/>
          </a:p>
        </p:txBody>
      </p:sp>
      <p:sp>
        <p:nvSpPr>
          <p:cNvPr id="3" name="Rectangle 165"/>
          <p:cNvSpPr>
            <a:spLocks noGrp="1" noChangeArrowheads="1"/>
          </p:cNvSpPr>
          <p:nvPr>
            <p:ph type="ftr" sz="quarter" idx="11"/>
          </p:nvPr>
        </p:nvSpPr>
        <p:spPr>
          <a:ln/>
        </p:spPr>
        <p:txBody>
          <a:bodyPr/>
          <a:lstStyle>
            <a:lvl1pPr>
              <a:defRPr/>
            </a:lvl1pPr>
          </a:lstStyle>
          <a:p>
            <a:pPr>
              <a:defRPr/>
            </a:pPr>
            <a:endParaRPr lang="en-US"/>
          </a:p>
        </p:txBody>
      </p:sp>
      <p:sp>
        <p:nvSpPr>
          <p:cNvPr id="4" name="Rectangle 166"/>
          <p:cNvSpPr>
            <a:spLocks noGrp="1" noChangeArrowheads="1"/>
          </p:cNvSpPr>
          <p:nvPr>
            <p:ph type="sldNum" sz="quarter" idx="12"/>
          </p:nvPr>
        </p:nvSpPr>
        <p:spPr>
          <a:ln/>
        </p:spPr>
        <p:txBody>
          <a:bodyPr/>
          <a:lstStyle>
            <a:lvl1pPr>
              <a:defRPr/>
            </a:lvl1pPr>
          </a:lstStyle>
          <a:p>
            <a:pPr>
              <a:defRPr/>
            </a:pPr>
            <a:fld id="{A8BA6DE0-4F32-40D2-A00E-A76F1F2DD72B}" type="slidenum">
              <a:rPr lang="en-US"/>
              <a:pPr>
                <a:defRPr/>
              </a:pPr>
              <a:t>‹#›</a:t>
            </a:fld>
            <a:endParaRPr 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155692515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9F3933A0-8EE3-44D1-A632-7A53603B9446}" type="slidenum">
              <a:rPr lang="en-US"/>
              <a:pPr>
                <a:defRPr/>
              </a:pPr>
              <a:t>‹#›</a:t>
            </a:fld>
            <a:endParaRPr 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31264145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15358B62-066D-42CD-9A3C-4008A17635C4}" type="slidenum">
              <a:rPr lang="en-US"/>
              <a:pPr>
                <a:defRPr/>
              </a:pPr>
              <a:t>‹#›</a:t>
            </a:fld>
            <a:endParaRPr 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269084661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DE64E296-C7DD-4104-8323-CC363C3BADE5}" type="slidenum">
              <a:rPr lang="en-US"/>
              <a:pPr>
                <a:defRPr/>
              </a:pPr>
              <a:t>‹#›</a:t>
            </a:fld>
            <a:endParaRPr 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164051325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211D2452-32F0-4C71-8C59-D8E5ECAD22F8}" type="slidenum">
              <a:rPr lang="en-US"/>
              <a:pPr>
                <a:defRPr/>
              </a:pPr>
              <a:t>‹#›</a:t>
            </a:fld>
            <a:endParaRPr 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14749222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20708610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11716758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152400"/>
            <a:ext cx="1219200" cy="1219200"/>
          </a:xfrm>
          <a:prstGeom prst="rect">
            <a:avLst/>
          </a:prstGeom>
        </p:spPr>
      </p:pic>
    </p:spTree>
    <p:extLst>
      <p:ext uri="{BB962C8B-B14F-4D97-AF65-F5344CB8AC3E}">
        <p14:creationId xmlns:p14="http://schemas.microsoft.com/office/powerpoint/2010/main" val="24740170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17573595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1661147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41389603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5115836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pic>
        <p:nvPicPr>
          <p:cNvPr id="253" name="图片 25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Freeform 2"/>
          <p:cNvSpPr>
            <a:spLocks/>
          </p:cNvSpPr>
          <p:nvPr/>
        </p:nvSpPr>
        <p:spPr bwMode="auto">
          <a:xfrm>
            <a:off x="6347884" y="20638"/>
            <a:ext cx="5918200" cy="4038600"/>
          </a:xfrm>
          <a:custGeom>
            <a:avLst/>
            <a:gdLst>
              <a:gd name="T0" fmla="*/ 2147483647 w 546"/>
              <a:gd name="T1" fmla="*/ 2147483647 h 497"/>
              <a:gd name="T2" fmla="*/ 2147483647 w 546"/>
              <a:gd name="T3" fmla="*/ 2147483647 h 497"/>
              <a:gd name="T4" fmla="*/ 2147483647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2147483647 h 497"/>
              <a:gd name="T18" fmla="*/ 2147483647 w 546"/>
              <a:gd name="T19" fmla="*/ 2147483647 h 497"/>
              <a:gd name="T20" fmla="*/ 2147483647 w 546"/>
              <a:gd name="T21" fmla="*/ 2147483647 h 497"/>
              <a:gd name="T22" fmla="*/ 2147483647 w 546"/>
              <a:gd name="T23" fmla="*/ 2147483647 h 497"/>
              <a:gd name="T24" fmla="*/ 2147483647 w 546"/>
              <a:gd name="T25" fmla="*/ 2147483647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2051" name="Group 3"/>
          <p:cNvGrpSpPr>
            <a:grpSpLocks/>
          </p:cNvGrpSpPr>
          <p:nvPr/>
        </p:nvGrpSpPr>
        <p:grpSpPr bwMode="auto">
          <a:xfrm>
            <a:off x="6096000" y="28575"/>
            <a:ext cx="6341533" cy="4338638"/>
            <a:chOff x="0" y="0"/>
            <a:chExt cx="2958" cy="2699"/>
          </a:xfrm>
        </p:grpSpPr>
        <p:sp>
          <p:nvSpPr>
            <p:cNvPr id="2217" name="Freeform 4"/>
            <p:cNvSpPr>
              <a:spLocks/>
            </p:cNvSpPr>
            <p:nvPr/>
          </p:nvSpPr>
          <p:spPr bwMode="auto">
            <a:xfrm>
              <a:off x="142" y="0"/>
              <a:ext cx="490" cy="187"/>
            </a:xfrm>
            <a:custGeom>
              <a:avLst/>
              <a:gdLst>
                <a:gd name="T0" fmla="*/ 30144148 w 97"/>
                <a:gd name="T1" fmla="*/ 10614969 h 37"/>
                <a:gd name="T2" fmla="*/ 38617900 w 97"/>
                <a:gd name="T3" fmla="*/ 8500964 h 37"/>
                <a:gd name="T4" fmla="*/ 39032723 w 97"/>
                <a:gd name="T5" fmla="*/ 7251557 h 37"/>
                <a:gd name="T6" fmla="*/ 37354625 w 97"/>
                <a:gd name="T7" fmla="*/ 0 h 37"/>
                <a:gd name="T8" fmla="*/ 10569249 w 97"/>
                <a:gd name="T9" fmla="*/ 0 h 37"/>
                <a:gd name="T10" fmla="*/ 4286000 w 97"/>
                <a:gd name="T11" fmla="*/ 9348499 h 37"/>
                <a:gd name="T12" fmla="*/ 30144148 w 97"/>
                <a:gd name="T13" fmla="*/ 1061496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8" name="Freeform 5"/>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9" name="Freeform 6"/>
            <p:cNvSpPr>
              <a:spLocks/>
            </p:cNvSpPr>
            <p:nvPr/>
          </p:nvSpPr>
          <p:spPr bwMode="auto">
            <a:xfrm>
              <a:off x="703" y="1269"/>
              <a:ext cx="238" cy="283"/>
            </a:xfrm>
            <a:custGeom>
              <a:avLst/>
              <a:gdLst>
                <a:gd name="T0" fmla="*/ 17333884 w 47"/>
                <a:gd name="T1" fmla="*/ 6397569 h 56"/>
                <a:gd name="T2" fmla="*/ 11700126 w 47"/>
                <a:gd name="T3" fmla="*/ 23820423 h 56"/>
                <a:gd name="T4" fmla="*/ 17333884 w 47"/>
                <a:gd name="T5" fmla="*/ 6397569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0" name="Freeform 7"/>
            <p:cNvSpPr>
              <a:spLocks/>
            </p:cNvSpPr>
            <p:nvPr/>
          </p:nvSpPr>
          <p:spPr bwMode="auto">
            <a:xfrm>
              <a:off x="485" y="1385"/>
              <a:ext cx="208" cy="379"/>
            </a:xfrm>
            <a:custGeom>
              <a:avLst/>
              <a:gdLst>
                <a:gd name="T0" fmla="*/ 8303756 w 41"/>
                <a:gd name="T1" fmla="*/ 11441075 h 75"/>
                <a:gd name="T2" fmla="*/ 5269355 w 41"/>
                <a:gd name="T3" fmla="*/ 29373627 h 75"/>
                <a:gd name="T4" fmla="*/ 17558208 w 41"/>
                <a:gd name="T5" fmla="*/ 19099250 h 75"/>
                <a:gd name="T6" fmla="*/ 16264535 w 41"/>
                <a:gd name="T7" fmla="*/ 10175938 h 75"/>
                <a:gd name="T8" fmla="*/ 8303756 w 41"/>
                <a:gd name="T9" fmla="*/ 1144107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1" name="Freeform 8"/>
            <p:cNvSpPr>
              <a:spLocks/>
            </p:cNvSpPr>
            <p:nvPr/>
          </p:nvSpPr>
          <p:spPr bwMode="auto">
            <a:xfrm>
              <a:off x="354" y="627"/>
              <a:ext cx="670" cy="318"/>
            </a:xfrm>
            <a:custGeom>
              <a:avLst/>
              <a:gdLst>
                <a:gd name="T0" fmla="*/ 41424517 w 135"/>
                <a:gd name="T1" fmla="*/ 1670979 h 63"/>
                <a:gd name="T2" fmla="*/ 8843047 w 135"/>
                <a:gd name="T3" fmla="*/ 1670979 h 63"/>
                <a:gd name="T4" fmla="*/ 749839 w 135"/>
                <a:gd name="T5" fmla="*/ 10518274 h 63"/>
                <a:gd name="T6" fmla="*/ 22163466 w 135"/>
                <a:gd name="T7" fmla="*/ 24460010 h 63"/>
                <a:gd name="T8" fmla="*/ 35484505 w 135"/>
                <a:gd name="T9" fmla="*/ 22792367 h 63"/>
                <a:gd name="T10" fmla="*/ 41798218 w 135"/>
                <a:gd name="T11" fmla="*/ 22376201 h 63"/>
                <a:gd name="T12" fmla="*/ 41424517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2" name="Freeform 9"/>
            <p:cNvSpPr>
              <a:spLocks/>
            </p:cNvSpPr>
            <p:nvPr/>
          </p:nvSpPr>
          <p:spPr bwMode="auto">
            <a:xfrm>
              <a:off x="1128" y="1527"/>
              <a:ext cx="503" cy="516"/>
            </a:xfrm>
            <a:custGeom>
              <a:avLst/>
              <a:gdLst>
                <a:gd name="T0" fmla="*/ 34852294 w 97"/>
                <a:gd name="T1" fmla="*/ 2110268 h 102"/>
                <a:gd name="T2" fmla="*/ 16066759 w 97"/>
                <a:gd name="T3" fmla="*/ 2110268 h 102"/>
                <a:gd name="T4" fmla="*/ 6227830 w 97"/>
                <a:gd name="T5" fmla="*/ 24421794 h 102"/>
                <a:gd name="T6" fmla="*/ 41080285 w 97"/>
                <a:gd name="T7" fmla="*/ 26615184 h 102"/>
                <a:gd name="T8" fmla="*/ 34852294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3" name="Freeform 10"/>
            <p:cNvSpPr>
              <a:spLocks/>
            </p:cNvSpPr>
            <p:nvPr/>
          </p:nvSpPr>
          <p:spPr bwMode="auto">
            <a:xfrm>
              <a:off x="2255" y="1006"/>
              <a:ext cx="501" cy="96"/>
            </a:xfrm>
            <a:custGeom>
              <a:avLst/>
              <a:gdLst>
                <a:gd name="T0" fmla="*/ 6465380 w 99"/>
                <a:gd name="T1" fmla="*/ 0 h 19"/>
                <a:gd name="T2" fmla="*/ 17165743 w 99"/>
                <a:gd name="T3" fmla="*/ 6388320 h 19"/>
                <a:gd name="T4" fmla="*/ 6465380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4" name="Freeform 11"/>
            <p:cNvSpPr>
              <a:spLocks/>
            </p:cNvSpPr>
            <p:nvPr/>
          </p:nvSpPr>
          <p:spPr bwMode="auto">
            <a:xfrm>
              <a:off x="2422" y="986"/>
              <a:ext cx="385" cy="237"/>
            </a:xfrm>
            <a:custGeom>
              <a:avLst/>
              <a:gdLst>
                <a:gd name="T0" fmla="*/ 9074212 w 76"/>
                <a:gd name="T1" fmla="*/ 15502286 h 47"/>
                <a:gd name="T2" fmla="*/ 30384767 w 76"/>
                <a:gd name="T3" fmla="*/ 7133312 h 47"/>
                <a:gd name="T4" fmla="*/ 20803541 w 76"/>
                <a:gd name="T5" fmla="*/ 1248455 h 47"/>
                <a:gd name="T6" fmla="*/ 8213504 w 76"/>
                <a:gd name="T7" fmla="*/ 13350654 h 47"/>
                <a:gd name="T8" fmla="*/ 9074212 w 76"/>
                <a:gd name="T9" fmla="*/ 1550228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5" name="Freeform 12"/>
            <p:cNvSpPr>
              <a:spLocks/>
            </p:cNvSpPr>
            <p:nvPr/>
          </p:nvSpPr>
          <p:spPr bwMode="auto">
            <a:xfrm>
              <a:off x="2407" y="1183"/>
              <a:ext cx="415" cy="187"/>
            </a:xfrm>
            <a:custGeom>
              <a:avLst/>
              <a:gdLst>
                <a:gd name="T0" fmla="*/ 30951171 w 82"/>
                <a:gd name="T1" fmla="*/ 2532915 h 37"/>
                <a:gd name="T2" fmla="*/ 10282966 w 82"/>
                <a:gd name="T3" fmla="*/ 7251557 h 37"/>
                <a:gd name="T4" fmla="*/ 7311085 w 82"/>
                <a:gd name="T5" fmla="*/ 11033879 h 37"/>
                <a:gd name="T6" fmla="*/ 32734223 w 82"/>
                <a:gd name="T7" fmla="*/ 9767435 h 37"/>
                <a:gd name="T8" fmla="*/ 35287658 w 82"/>
                <a:gd name="T9" fmla="*/ 8500964 h 37"/>
                <a:gd name="T10" fmla="*/ 35287658 w 82"/>
                <a:gd name="T11" fmla="*/ 0 h 37"/>
                <a:gd name="T12" fmla="*/ 30951171 w 82"/>
                <a:gd name="T13" fmla="*/ 253291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6" name="Freeform 13"/>
            <p:cNvSpPr>
              <a:spLocks/>
            </p:cNvSpPr>
            <p:nvPr/>
          </p:nvSpPr>
          <p:spPr bwMode="auto">
            <a:xfrm>
              <a:off x="2083" y="1360"/>
              <a:ext cx="698" cy="167"/>
            </a:xfrm>
            <a:custGeom>
              <a:avLst/>
              <a:gdLst>
                <a:gd name="T0" fmla="*/ 8974439 w 138"/>
                <a:gd name="T1" fmla="*/ 421715 h 33"/>
                <a:gd name="T2" fmla="*/ 3383130 w 138"/>
                <a:gd name="T3" fmla="*/ 6030583 h 33"/>
                <a:gd name="T4" fmla="*/ 24394326 w 138"/>
                <a:gd name="T5" fmla="*/ 9439083 h 33"/>
                <a:gd name="T6" fmla="*/ 50132843 w 138"/>
                <a:gd name="T7" fmla="*/ 9860798 h 33"/>
                <a:gd name="T8" fmla="*/ 48858650 w 138"/>
                <a:gd name="T9" fmla="*/ 3392033 h 33"/>
                <a:gd name="T10" fmla="*/ 35146303 w 138"/>
                <a:gd name="T11" fmla="*/ 1277590 h 33"/>
                <a:gd name="T12" fmla="*/ 8974439 w 138"/>
                <a:gd name="T13" fmla="*/ 42171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
            <p:cNvSpPr>
              <a:spLocks/>
            </p:cNvSpPr>
            <p:nvPr/>
          </p:nvSpPr>
          <p:spPr bwMode="auto">
            <a:xfrm>
              <a:off x="2159" y="1522"/>
              <a:ext cx="567" cy="146"/>
            </a:xfrm>
            <a:custGeom>
              <a:avLst/>
              <a:gdLst>
                <a:gd name="T0" fmla="*/ 42270959 w 112"/>
                <a:gd name="T1" fmla="*/ 7865780 h 29"/>
                <a:gd name="T2" fmla="*/ 44409050 w 112"/>
                <a:gd name="T3" fmla="*/ 1643285 h 29"/>
                <a:gd name="T4" fmla="*/ 31952632 w 112"/>
                <a:gd name="T5" fmla="*/ 4104382 h 29"/>
                <a:gd name="T6" fmla="*/ 15505334 w 112"/>
                <a:gd name="T7" fmla="*/ 2457905 h 29"/>
                <a:gd name="T8" fmla="*/ 857876 w 112"/>
                <a:gd name="T9" fmla="*/ 1643285 h 29"/>
                <a:gd name="T10" fmla="*/ 42270959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Freeform 15"/>
            <p:cNvSpPr>
              <a:spLocks/>
            </p:cNvSpPr>
            <p:nvPr/>
          </p:nvSpPr>
          <p:spPr bwMode="auto">
            <a:xfrm>
              <a:off x="2124" y="1638"/>
              <a:ext cx="584" cy="480"/>
            </a:xfrm>
            <a:custGeom>
              <a:avLst/>
              <a:gdLst>
                <a:gd name="T0" fmla="*/ 1303468 w 115"/>
                <a:gd name="T1" fmla="*/ 22527173 h 95"/>
                <a:gd name="T2" fmla="*/ 11489550 w 115"/>
                <a:gd name="T3" fmla="*/ 22945617 h 95"/>
                <a:gd name="T4" fmla="*/ 22125236 w 115"/>
                <a:gd name="T5" fmla="*/ 32692931 h 95"/>
                <a:gd name="T6" fmla="*/ 26120223 w 115"/>
                <a:gd name="T7" fmla="*/ 35640061 h 95"/>
                <a:gd name="T8" fmla="*/ 35792801 w 115"/>
                <a:gd name="T9" fmla="*/ 22112069 h 95"/>
                <a:gd name="T10" fmla="*/ 49119879 w 115"/>
                <a:gd name="T11" fmla="*/ 22112069 h 95"/>
                <a:gd name="T12" fmla="*/ 34918254 w 115"/>
                <a:gd name="T13" fmla="*/ 11430114 h 95"/>
                <a:gd name="T14" fmla="*/ 16380464 w 115"/>
                <a:gd name="T15" fmla="*/ 6806744 h 95"/>
                <a:gd name="T16" fmla="*/ 5315883 w 115"/>
                <a:gd name="T17" fmla="*/ 17403203 h 95"/>
                <a:gd name="T18" fmla="*/ 1303468 w 115"/>
                <a:gd name="T19" fmla="*/ 2252717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4" name="Freeform 16"/>
            <p:cNvSpPr>
              <a:spLocks/>
            </p:cNvSpPr>
            <p:nvPr/>
          </p:nvSpPr>
          <p:spPr bwMode="auto">
            <a:xfrm>
              <a:off x="2503" y="1446"/>
              <a:ext cx="329" cy="854"/>
            </a:xfrm>
            <a:custGeom>
              <a:avLst/>
              <a:gdLst>
                <a:gd name="T0" fmla="*/ 21959242 w 65"/>
                <a:gd name="T1" fmla="*/ 16999057 h 169"/>
                <a:gd name="T2" fmla="*/ 9451294 w 65"/>
                <a:gd name="T3" fmla="*/ 20863836 h 169"/>
                <a:gd name="T4" fmla="*/ 9451294 w 65"/>
                <a:gd name="T5" fmla="*/ 25074825 h 169"/>
                <a:gd name="T6" fmla="*/ 21540521 w 65"/>
                <a:gd name="T7" fmla="*/ 38278251 h 169"/>
                <a:gd name="T8" fmla="*/ 14646893 w 65"/>
                <a:gd name="T9" fmla="*/ 50150261 h 169"/>
                <a:gd name="T10" fmla="*/ 0 w 65"/>
                <a:gd name="T11" fmla="*/ 62937693 h 169"/>
                <a:gd name="T12" fmla="*/ 7315604 w 65"/>
                <a:gd name="T13" fmla="*/ 65886949 h 169"/>
                <a:gd name="T14" fmla="*/ 20261308 w 65"/>
                <a:gd name="T15" fmla="*/ 70598740 h 169"/>
                <a:gd name="T16" fmla="*/ 27154835 w 65"/>
                <a:gd name="T17" fmla="*/ 68915061 h 169"/>
                <a:gd name="T18" fmla="*/ 27995632 w 65"/>
                <a:gd name="T19" fmla="*/ 0 h 169"/>
                <a:gd name="T20" fmla="*/ 21959242 w 65"/>
                <a:gd name="T21" fmla="*/ 16999057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2" name="Group 17"/>
          <p:cNvGrpSpPr>
            <a:grpSpLocks/>
          </p:cNvGrpSpPr>
          <p:nvPr/>
        </p:nvGrpSpPr>
        <p:grpSpPr bwMode="auto">
          <a:xfrm>
            <a:off x="738718" y="36513"/>
            <a:ext cx="10521949" cy="6821487"/>
            <a:chOff x="0" y="0"/>
            <a:chExt cx="4971" cy="4297"/>
          </a:xfrm>
        </p:grpSpPr>
        <p:sp>
          <p:nvSpPr>
            <p:cNvPr id="2072" name="Rectangle 18"/>
            <p:cNvSpPr>
              <a:spLocks noChangeArrowheads="1"/>
            </p:cNvSpPr>
            <p:nvPr/>
          </p:nvSpPr>
          <p:spPr bwMode="auto">
            <a:xfrm>
              <a:off x="3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73" name="Freeform 19"/>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4" name="Freeform 20"/>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5" name="Freeform 21"/>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6" name="Freeform 22"/>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7" name="Freeform 23"/>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8" name="Freeform 24"/>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9" name="Freeform 25"/>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0" name="Freeform 26"/>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1" name="Freeform 27"/>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2" name="Freeform 28"/>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3" name="Rectangle 29"/>
            <p:cNvSpPr>
              <a:spLocks noChangeArrowheads="1"/>
            </p:cNvSpPr>
            <p:nvPr/>
          </p:nvSpPr>
          <p:spPr bwMode="auto">
            <a:xfrm>
              <a:off x="3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4" name="Rectangle 30"/>
            <p:cNvSpPr>
              <a:spLocks noChangeArrowheads="1"/>
            </p:cNvSpPr>
            <p:nvPr/>
          </p:nvSpPr>
          <p:spPr bwMode="auto">
            <a:xfrm>
              <a:off x="48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5" name="Freeform 31"/>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6" name="Freeform 32"/>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7" name="Freeform 33"/>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8" name="Freeform 34"/>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9" name="Freeform 35"/>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0" name="Freeform 36"/>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1" name="Freeform 37"/>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2" name="Freeform 38"/>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3" name="Freeform 39"/>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4" name="Freeform 40"/>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5" name="Rectangle 41"/>
            <p:cNvSpPr>
              <a:spLocks noChangeArrowheads="1"/>
            </p:cNvSpPr>
            <p:nvPr/>
          </p:nvSpPr>
          <p:spPr bwMode="auto">
            <a:xfrm>
              <a:off x="48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6" name="Rectangle 42"/>
            <p:cNvSpPr>
              <a:spLocks noChangeArrowheads="1"/>
            </p:cNvSpPr>
            <p:nvPr/>
          </p:nvSpPr>
          <p:spPr bwMode="auto">
            <a:xfrm>
              <a:off x="93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7" name="Freeform 43"/>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8" name="Freeform 44"/>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9" name="Freeform 45"/>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0" name="Freeform 46"/>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1" name="Freeform 47"/>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2" name="Freeform 48"/>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3" name="Freeform 49"/>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4" name="Freeform 50"/>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5" name="Freeform 51"/>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6" name="Freeform 52"/>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7" name="Rectangle 53"/>
            <p:cNvSpPr>
              <a:spLocks noChangeArrowheads="1"/>
            </p:cNvSpPr>
            <p:nvPr/>
          </p:nvSpPr>
          <p:spPr bwMode="auto">
            <a:xfrm>
              <a:off x="93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8" name="Rectangle 54"/>
            <p:cNvSpPr>
              <a:spLocks noChangeArrowheads="1"/>
            </p:cNvSpPr>
            <p:nvPr/>
          </p:nvSpPr>
          <p:spPr bwMode="auto">
            <a:xfrm>
              <a:off x="137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9" name="Freeform 55"/>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0" name="Freeform 56"/>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1" name="Freeform 57"/>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2" name="Freeform 58"/>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3" name="Freeform 59"/>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4" name="Freeform 60"/>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5" name="Freeform 61"/>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6" name="Freeform 62"/>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7" name="Freeform 63"/>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8" name="Freeform 64"/>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9" name="Rectangle 65"/>
            <p:cNvSpPr>
              <a:spLocks noChangeArrowheads="1"/>
            </p:cNvSpPr>
            <p:nvPr/>
          </p:nvSpPr>
          <p:spPr bwMode="auto">
            <a:xfrm>
              <a:off x="137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0" name="Rectangle 66"/>
            <p:cNvSpPr>
              <a:spLocks noChangeArrowheads="1"/>
            </p:cNvSpPr>
            <p:nvPr/>
          </p:nvSpPr>
          <p:spPr bwMode="auto">
            <a:xfrm>
              <a:off x="182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1" name="Freeform 67"/>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2" name="Freeform 68"/>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3" name="Freeform 69"/>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4" name="Freeform 70"/>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5" name="Freeform 71"/>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6" name="Freeform 72"/>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7" name="Freeform 73"/>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8" name="Freeform 74"/>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9" name="Freeform 75"/>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0" name="Freeform 76"/>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1" name="Rectangle 77"/>
            <p:cNvSpPr>
              <a:spLocks noChangeArrowheads="1"/>
            </p:cNvSpPr>
            <p:nvPr/>
          </p:nvSpPr>
          <p:spPr bwMode="auto">
            <a:xfrm>
              <a:off x="182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2" name="Rectangle 78"/>
            <p:cNvSpPr>
              <a:spLocks noChangeArrowheads="1"/>
            </p:cNvSpPr>
            <p:nvPr/>
          </p:nvSpPr>
          <p:spPr bwMode="auto">
            <a:xfrm>
              <a:off x="227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3" name="Freeform 79"/>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4" name="Freeform 80"/>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5" name="Freeform 81"/>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6" name="Freeform 82"/>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7" name="Freeform 83"/>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8" name="Freeform 84"/>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9" name="Freeform 85"/>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0" name="Freeform 86"/>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1" name="Freeform 87"/>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2" name="Freeform 88"/>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3" name="Rectangle 89"/>
            <p:cNvSpPr>
              <a:spLocks noChangeArrowheads="1"/>
            </p:cNvSpPr>
            <p:nvPr/>
          </p:nvSpPr>
          <p:spPr bwMode="auto">
            <a:xfrm>
              <a:off x="227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4" name="Rectangle 90"/>
            <p:cNvSpPr>
              <a:spLocks noChangeArrowheads="1"/>
            </p:cNvSpPr>
            <p:nvPr/>
          </p:nvSpPr>
          <p:spPr bwMode="auto">
            <a:xfrm>
              <a:off x="271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5" name="Freeform 91"/>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6" name="Freeform 92"/>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7" name="Freeform 93"/>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8" name="Freeform 94"/>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9" name="Freeform 95"/>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0" name="Freeform 96"/>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1" name="Freeform 97"/>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2" name="Freeform 98"/>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3" name="Freeform 99"/>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4" name="Freeform 100"/>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5" name="Rectangle 101"/>
            <p:cNvSpPr>
              <a:spLocks noChangeArrowheads="1"/>
            </p:cNvSpPr>
            <p:nvPr/>
          </p:nvSpPr>
          <p:spPr bwMode="auto">
            <a:xfrm>
              <a:off x="271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6" name="Rectangle 102"/>
            <p:cNvSpPr>
              <a:spLocks noChangeArrowheads="1"/>
            </p:cNvSpPr>
            <p:nvPr/>
          </p:nvSpPr>
          <p:spPr bwMode="auto">
            <a:xfrm>
              <a:off x="316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7" name="Freeform 103"/>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8" name="Freeform 104"/>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9" name="Freeform 105"/>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0" name="Freeform 106"/>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1" name="Freeform 107"/>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2" name="Freeform 108"/>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3" name="Freeform 109"/>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4" name="Freeform 110"/>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5" name="Freeform 111"/>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6" name="Freeform 112"/>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7" name="Rectangle 113"/>
            <p:cNvSpPr>
              <a:spLocks noChangeArrowheads="1"/>
            </p:cNvSpPr>
            <p:nvPr/>
          </p:nvSpPr>
          <p:spPr bwMode="auto">
            <a:xfrm>
              <a:off x="316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8" name="Rectangle 114"/>
            <p:cNvSpPr>
              <a:spLocks noChangeArrowheads="1"/>
            </p:cNvSpPr>
            <p:nvPr/>
          </p:nvSpPr>
          <p:spPr bwMode="auto">
            <a:xfrm>
              <a:off x="361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9" name="Freeform 115"/>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0" name="Freeform 116"/>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1" name="Freeform 117"/>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2" name="Freeform 118"/>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3" name="Freeform 119"/>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4" name="Freeform 120"/>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5" name="Freeform 121"/>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6" name="Freeform 122"/>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7" name="Freeform 123"/>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8" name="Freeform 124"/>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9" name="Rectangle 125"/>
            <p:cNvSpPr>
              <a:spLocks noChangeArrowheads="1"/>
            </p:cNvSpPr>
            <p:nvPr/>
          </p:nvSpPr>
          <p:spPr bwMode="auto">
            <a:xfrm>
              <a:off x="361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0" name="Rectangle 126"/>
            <p:cNvSpPr>
              <a:spLocks noChangeArrowheads="1"/>
            </p:cNvSpPr>
            <p:nvPr/>
          </p:nvSpPr>
          <p:spPr bwMode="auto">
            <a:xfrm>
              <a:off x="405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1" name="Freeform 127"/>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2" name="Freeform 128"/>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3" name="Freeform 129"/>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4" name="Freeform 130"/>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5" name="Freeform 131"/>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6" name="Freeform 132"/>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7" name="Freeform 133"/>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8" name="Freeform 134"/>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9" name="Freeform 135"/>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0" name="Freeform 136"/>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1" name="Rectangle 137"/>
            <p:cNvSpPr>
              <a:spLocks noChangeArrowheads="1"/>
            </p:cNvSpPr>
            <p:nvPr/>
          </p:nvSpPr>
          <p:spPr bwMode="auto">
            <a:xfrm>
              <a:off x="405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2" name="Rectangle 138"/>
            <p:cNvSpPr>
              <a:spLocks noChangeArrowheads="1"/>
            </p:cNvSpPr>
            <p:nvPr/>
          </p:nvSpPr>
          <p:spPr bwMode="auto">
            <a:xfrm>
              <a:off x="450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3" name="Freeform 139"/>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4" name="Freeform 140"/>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5" name="Freeform 141"/>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6" name="Freeform 142"/>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7" name="Freeform 143"/>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8" name="Freeform 144"/>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9" name="Freeform 145"/>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0" name="Freeform 146"/>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1" name="Freeform 147"/>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2" name="Freeform 148"/>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3" name="Rectangle 149"/>
            <p:cNvSpPr>
              <a:spLocks noChangeArrowheads="1"/>
            </p:cNvSpPr>
            <p:nvPr/>
          </p:nvSpPr>
          <p:spPr bwMode="auto">
            <a:xfrm>
              <a:off x="450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4" name="Rectangle 150"/>
            <p:cNvSpPr>
              <a:spLocks noChangeArrowheads="1"/>
            </p:cNvSpPr>
            <p:nvPr/>
          </p:nvSpPr>
          <p:spPr bwMode="auto">
            <a:xfrm>
              <a:off x="495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5" name="Freeform 151"/>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6" name="Freeform 152"/>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7" name="Freeform 153"/>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8" name="Freeform 154"/>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9" name="Freeform 155"/>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0" name="Freeform 156"/>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1" name="Freeform 157"/>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2" name="Freeform 158"/>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3" name="Freeform 159"/>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4" name="Freeform 160"/>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5" name="Rectangle 161"/>
            <p:cNvSpPr>
              <a:spLocks noChangeArrowheads="1"/>
            </p:cNvSpPr>
            <p:nvPr/>
          </p:nvSpPr>
          <p:spPr bwMode="auto">
            <a:xfrm>
              <a:off x="495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16" name="Freeform 162"/>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3" name="Group 163"/>
          <p:cNvGrpSpPr>
            <a:grpSpLocks/>
          </p:cNvGrpSpPr>
          <p:nvPr/>
        </p:nvGrpSpPr>
        <p:grpSpPr bwMode="auto">
          <a:xfrm>
            <a:off x="203201" y="4724400"/>
            <a:ext cx="2247900" cy="1557338"/>
            <a:chOff x="0" y="0"/>
            <a:chExt cx="1062" cy="981"/>
          </a:xfrm>
        </p:grpSpPr>
        <p:sp>
          <p:nvSpPr>
            <p:cNvPr id="2059" name="Freeform 169"/>
            <p:cNvSpPr>
              <a:spLocks/>
            </p:cNvSpPr>
            <p:nvPr userDrawn="1"/>
          </p:nvSpPr>
          <p:spPr bwMode="auto">
            <a:xfrm>
              <a:off x="25" y="0"/>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0" name="Freeform 170"/>
            <p:cNvSpPr>
              <a:spLocks noEditPoints="1"/>
            </p:cNvSpPr>
            <p:nvPr userDrawn="1"/>
          </p:nvSpPr>
          <p:spPr bwMode="auto">
            <a:xfrm>
              <a:off x="0" y="5"/>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1" name="Freeform 171"/>
            <p:cNvSpPr>
              <a:spLocks/>
            </p:cNvSpPr>
            <p:nvPr userDrawn="1"/>
          </p:nvSpPr>
          <p:spPr bwMode="auto">
            <a:xfrm>
              <a:off x="252" y="470"/>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2" name="Freeform 172"/>
            <p:cNvSpPr>
              <a:spLocks/>
            </p:cNvSpPr>
            <p:nvPr userDrawn="1"/>
          </p:nvSpPr>
          <p:spPr bwMode="auto">
            <a:xfrm>
              <a:off x="171" y="511"/>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3" name="Freeform 173"/>
            <p:cNvSpPr>
              <a:spLocks/>
            </p:cNvSpPr>
            <p:nvPr userDrawn="1"/>
          </p:nvSpPr>
          <p:spPr bwMode="auto">
            <a:xfrm>
              <a:off x="126" y="238"/>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4" name="Freeform 174"/>
            <p:cNvSpPr>
              <a:spLocks/>
            </p:cNvSpPr>
            <p:nvPr userDrawn="1"/>
          </p:nvSpPr>
          <p:spPr bwMode="auto">
            <a:xfrm>
              <a:off x="404" y="561"/>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5" name="Freeform 175"/>
            <p:cNvSpPr>
              <a:spLocks/>
            </p:cNvSpPr>
            <p:nvPr userDrawn="1"/>
          </p:nvSpPr>
          <p:spPr bwMode="auto">
            <a:xfrm>
              <a:off x="809" y="374"/>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6" name="Freeform 176"/>
            <p:cNvSpPr>
              <a:spLocks/>
            </p:cNvSpPr>
            <p:nvPr userDrawn="1"/>
          </p:nvSpPr>
          <p:spPr bwMode="auto">
            <a:xfrm>
              <a:off x="869" y="369"/>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7" name="Freeform 177"/>
            <p:cNvSpPr>
              <a:spLocks/>
            </p:cNvSpPr>
            <p:nvPr userDrawn="1"/>
          </p:nvSpPr>
          <p:spPr bwMode="auto">
            <a:xfrm>
              <a:off x="864" y="420"/>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8" name="Freeform 178"/>
            <p:cNvSpPr>
              <a:spLocks/>
            </p:cNvSpPr>
            <p:nvPr userDrawn="1"/>
          </p:nvSpPr>
          <p:spPr bwMode="auto">
            <a:xfrm>
              <a:off x="748" y="501"/>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9" name="Freeform 179"/>
            <p:cNvSpPr>
              <a:spLocks/>
            </p:cNvSpPr>
            <p:nvPr userDrawn="1"/>
          </p:nvSpPr>
          <p:spPr bwMode="auto">
            <a:xfrm>
              <a:off x="773" y="556"/>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0" name="Freeform 180"/>
            <p:cNvSpPr>
              <a:spLocks/>
            </p:cNvSpPr>
            <p:nvPr userDrawn="1"/>
          </p:nvSpPr>
          <p:spPr bwMode="auto">
            <a:xfrm>
              <a:off x="763" y="602"/>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1" name="Freeform 181"/>
            <p:cNvSpPr>
              <a:spLocks/>
            </p:cNvSpPr>
            <p:nvPr userDrawn="1"/>
          </p:nvSpPr>
          <p:spPr bwMode="auto">
            <a:xfrm>
              <a:off x="900" y="521"/>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sp>
        <p:nvSpPr>
          <p:cNvPr id="205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27" name="Rectangle 164"/>
          <p:cNvSpPr>
            <a:spLocks noGrp="1" noChangeArrowheads="1"/>
          </p:cNvSpPr>
          <p:nvPr>
            <p:ph type="dt" sz="half" idx="2"/>
          </p:nvPr>
        </p:nvSpPr>
        <p:spPr bwMode="auto">
          <a:xfrm>
            <a:off x="402167"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228" name="Rectangle 165"/>
          <p:cNvSpPr>
            <a:spLocks noGrp="1" noChangeArrowheads="1"/>
          </p:cNvSpPr>
          <p:nvPr>
            <p:ph type="ftr" sz="quarter" idx="3"/>
          </p:nvPr>
        </p:nvSpPr>
        <p:spPr bwMode="auto">
          <a:xfrm>
            <a:off x="4165600" y="6248400"/>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2229" name="Rectangle 166"/>
          <p:cNvSpPr>
            <a:spLocks noGrp="1" noChangeArrowheads="1"/>
          </p:cNvSpPr>
          <p:nvPr>
            <p:ph type="sldNum" sz="quarter" idx="4"/>
          </p:nvPr>
        </p:nvSpPr>
        <p:spPr bwMode="auto">
          <a:xfrm>
            <a:off x="8737601"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53E6AF-1AA7-4A2D-A929-2362E337B901}" type="slidenum">
              <a:rPr lang="en-US"/>
              <a:pPr>
                <a:defRPr/>
              </a:pPr>
              <a:t>‹#›</a:t>
            </a:fld>
            <a:endParaRPr lang="en-US"/>
          </a:p>
        </p:txBody>
      </p:sp>
      <p:pic>
        <p:nvPicPr>
          <p:cNvPr id="182" name="图片 18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s://baike.baidu.com/item/%E5%85%89%E7%94%9F%E4%BC%8F%E7%89%B9%E6%95%88%E5%BA%94" TargetMode="External"/><Relationship Id="rId3" Type="http://schemas.openxmlformats.org/officeDocument/2006/relationships/hyperlink" Target="https://baike.baidu.com/item/%E7%A1%AB%E5%8C%96%E9%93%B6" TargetMode="External"/><Relationship Id="rId7" Type="http://schemas.openxmlformats.org/officeDocument/2006/relationships/hyperlink" Target="https://baike.baidu.com/item/%E7%94%B5%E8%A7%A3%E8%B4%A8"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baike.baidu.com/item/%E6%B3%95%E5%9B%BD" TargetMode="External"/><Relationship Id="rId5" Type="http://schemas.openxmlformats.org/officeDocument/2006/relationships/hyperlink" Target="https://baike.baidu.com/item/%E9%87%91%E5%B1%9E" TargetMode="External"/><Relationship Id="rId10" Type="http://schemas.openxmlformats.org/officeDocument/2006/relationships/hyperlink" Target="https://baike.baidu.com/item/%E5%85%89%E7%94%B5%E5%AF%BC%E6%95%88%E5%BA%94" TargetMode="External"/><Relationship Id="rId4" Type="http://schemas.openxmlformats.org/officeDocument/2006/relationships/hyperlink" Target="https://baike.baidu.com/item/%E7%94%B5%E9%98%BB" TargetMode="External"/><Relationship Id="rId9" Type="http://schemas.openxmlformats.org/officeDocument/2006/relationships/hyperlink" Target="https://baike.baidu.com/item/%E5%8F%B2%E5%AF%86%E6%96%A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m.chinabgao.com/k/weidianzi/51233.html" TargetMode="External"/><Relationship Id="rId7" Type="http://schemas.openxmlformats.org/officeDocument/2006/relationships/hyperlink" Target="http://www.scio.gov.cn/xwfbh/gbwxwfbh/xwfbh/kjb/Document/1553307/1553307.htm"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hyperlink" Target="http://www.bmrdp.cas.cn/gjzx/jichengdianlu/" TargetMode="External"/><Relationship Id="rId5" Type="http://schemas.openxmlformats.org/officeDocument/2006/relationships/hyperlink" Target="https://xw.qq.com/cmsid/20190423A0AL14/20190423A0AL1400" TargetMode="External"/><Relationship Id="rId4" Type="http://schemas.openxmlformats.org/officeDocument/2006/relationships/hyperlink" Target="https://baijiahao.baidu.com/s?id=1623037085737024319&amp;wfr=spider&amp;for=pc"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idx="4294967295"/>
          </p:nvPr>
        </p:nvSpPr>
        <p:spPr>
          <a:xfrm>
            <a:off x="1425290" y="2019300"/>
            <a:ext cx="8916890" cy="1143000"/>
          </a:xfrm>
        </p:spPr>
        <p:txBody>
          <a:bodyPr/>
          <a:lstStyle/>
          <a:p>
            <a:pPr eaLnBrk="1" hangingPunct="1"/>
            <a:r>
              <a:rPr lang="zh-CN" altLang="en-US" sz="6600" b="1" dirty="0" smtClean="0"/>
              <a:t>半导体物理</a:t>
            </a:r>
            <a:r>
              <a:rPr lang="en-US" altLang="zh-CN" sz="6600" b="1" dirty="0" smtClean="0"/>
              <a:t/>
            </a:r>
            <a:br>
              <a:rPr lang="en-US" altLang="zh-CN" sz="6600" b="1" dirty="0" smtClean="0"/>
            </a:br>
            <a:r>
              <a:rPr lang="en-US" altLang="zh-CN" sz="4800" b="1" dirty="0" smtClean="0"/>
              <a:t>Semiconductor Physics</a:t>
            </a:r>
            <a:endParaRPr lang="zh-CN" altLang="en-US" sz="4800" b="1" dirty="0" smtClean="0"/>
          </a:p>
        </p:txBody>
      </p:sp>
      <p:sp>
        <p:nvSpPr>
          <p:cNvPr id="3075" name="Rectangle 3"/>
          <p:cNvSpPr>
            <a:spLocks noGrp="1" noRot="1" noChangeArrowheads="1"/>
          </p:cNvSpPr>
          <p:nvPr>
            <p:ph type="subTitle" idx="4294967295"/>
          </p:nvPr>
        </p:nvSpPr>
        <p:spPr>
          <a:xfrm>
            <a:off x="2052090" y="3761913"/>
            <a:ext cx="9112155" cy="1807614"/>
          </a:xfrm>
        </p:spPr>
        <p:txBody>
          <a:bodyPr/>
          <a:lstStyle/>
          <a:p>
            <a:pPr marL="0" indent="0" algn="ctr" eaLnBrk="1" hangingPunct="1">
              <a:buNone/>
            </a:pPr>
            <a:r>
              <a:rPr lang="zh-CN" altLang="en-US" sz="2800" b="1" dirty="0"/>
              <a:t>大连理工大学微电子学院</a:t>
            </a:r>
          </a:p>
          <a:p>
            <a:pPr marL="0" indent="0" algn="ctr" eaLnBrk="1" hangingPunct="1">
              <a:buNone/>
            </a:pPr>
            <a:r>
              <a:rPr lang="zh-CN" altLang="en-US" sz="2800" b="1" dirty="0"/>
              <a:t>张贺秋 </a:t>
            </a:r>
            <a:r>
              <a:rPr lang="zh-CN" altLang="en-US" sz="2800" b="1" dirty="0" smtClean="0"/>
              <a:t>副教授</a:t>
            </a:r>
            <a:endParaRPr lang="en-US" altLang="zh-CN" sz="2800" b="1" dirty="0" smtClean="0"/>
          </a:p>
          <a:p>
            <a:pPr marL="0" indent="0" algn="ctr" eaLnBrk="1" hangingPunct="1">
              <a:buNone/>
            </a:pPr>
            <a:r>
              <a:rPr lang="zh-CN" altLang="en-US" sz="2400" b="1" dirty="0">
                <a:solidFill>
                  <a:srgbClr val="FF0000"/>
                </a:solidFill>
              </a:rPr>
              <a:t>联系</a:t>
            </a:r>
            <a:r>
              <a:rPr lang="zh-CN" altLang="en-US" sz="2400" b="1" dirty="0" smtClean="0">
                <a:solidFill>
                  <a:srgbClr val="FF0000"/>
                </a:solidFill>
              </a:rPr>
              <a:t>方式：</a:t>
            </a:r>
            <a:r>
              <a:rPr lang="en-US" altLang="zh-CN" sz="2400" b="1" dirty="0" smtClean="0">
                <a:solidFill>
                  <a:srgbClr val="FF0000"/>
                </a:solidFill>
              </a:rPr>
              <a:t>QQ</a:t>
            </a:r>
            <a:r>
              <a:rPr lang="zh-CN" altLang="en-US" sz="2400" b="1" dirty="0" smtClean="0">
                <a:solidFill>
                  <a:srgbClr val="FF0000"/>
                </a:solidFill>
              </a:rPr>
              <a:t>：</a:t>
            </a:r>
            <a:r>
              <a:rPr lang="en-US" altLang="zh-CN" sz="2400" b="1" dirty="0" smtClean="0">
                <a:solidFill>
                  <a:srgbClr val="FF0000"/>
                </a:solidFill>
              </a:rPr>
              <a:t>7196381</a:t>
            </a:r>
            <a:r>
              <a:rPr lang="zh-CN" altLang="en-US" sz="2400" b="1" dirty="0" smtClean="0">
                <a:solidFill>
                  <a:srgbClr val="FF0000"/>
                </a:solidFill>
              </a:rPr>
              <a:t>；微信：</a:t>
            </a:r>
            <a:r>
              <a:rPr lang="en-US" altLang="zh-CN" sz="2400" b="1" dirty="0" smtClean="0">
                <a:solidFill>
                  <a:srgbClr val="FF0000"/>
                </a:solidFill>
              </a:rPr>
              <a:t>zhang7196381</a:t>
            </a:r>
          </a:p>
          <a:p>
            <a:pPr marL="0" indent="0" algn="ctr" eaLnBrk="1" hangingPunct="1">
              <a:buNone/>
            </a:pPr>
            <a:r>
              <a:rPr lang="en-US" altLang="zh-CN" sz="2400" b="1" dirty="0" err="1" smtClean="0">
                <a:solidFill>
                  <a:srgbClr val="FF0000"/>
                </a:solidFill>
              </a:rPr>
              <a:t>Email:hqzhang@dlut.edu.cn</a:t>
            </a:r>
            <a:r>
              <a:rPr lang="en-US" altLang="zh-CN" sz="2400" b="1" dirty="0" smtClean="0">
                <a:solidFill>
                  <a:srgbClr val="FF0000"/>
                </a:solidFill>
              </a:rPr>
              <a:t>;</a:t>
            </a:r>
            <a:r>
              <a:rPr lang="zh-CN" altLang="en-US" sz="2400" b="1" dirty="0" smtClean="0">
                <a:solidFill>
                  <a:srgbClr val="FF0000"/>
                </a:solidFill>
              </a:rPr>
              <a:t>电话：</a:t>
            </a:r>
            <a:r>
              <a:rPr lang="en-US" altLang="zh-CN" sz="2400" b="1" dirty="0" smtClean="0">
                <a:solidFill>
                  <a:srgbClr val="FF0000"/>
                </a:solidFill>
              </a:rPr>
              <a:t>13154112202</a:t>
            </a:r>
            <a:endParaRPr lang="en-US" altLang="zh-CN" sz="2400" b="1" dirty="0" smtClean="0">
              <a:solidFill>
                <a:srgbClr val="FF0000"/>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
          <p:cNvSpPr txBox="1"/>
          <p:nvPr/>
        </p:nvSpPr>
        <p:spPr>
          <a:xfrm>
            <a:off x="1646144" y="302198"/>
            <a:ext cx="8672567" cy="769441"/>
          </a:xfrm>
          <a:prstGeom prst="rect">
            <a:avLst/>
          </a:prstGeom>
          <a:noFill/>
        </p:spPr>
        <p:txBody>
          <a:bodyPr wrap="none" rtlCol="0">
            <a:spAutoFit/>
          </a:bodyPr>
          <a:lstStyle/>
          <a:p>
            <a:r>
              <a:rPr lang="zh-CN" altLang="en-US" sz="4400" b="1" u="sng" dirty="0">
                <a:solidFill>
                  <a:srgbClr val="FF0000"/>
                </a:solidFill>
              </a:rPr>
              <a:t>半导体物理与微电子学之间的关系</a:t>
            </a:r>
          </a:p>
        </p:txBody>
      </p:sp>
      <p:sp>
        <p:nvSpPr>
          <p:cNvPr id="10" name="文本框 9"/>
          <p:cNvSpPr txBox="1"/>
          <p:nvPr/>
        </p:nvSpPr>
        <p:spPr>
          <a:xfrm>
            <a:off x="6654296" y="3701805"/>
            <a:ext cx="1700463" cy="523220"/>
          </a:xfrm>
          <a:prstGeom prst="rect">
            <a:avLst/>
          </a:prstGeom>
          <a:noFill/>
        </p:spPr>
        <p:txBody>
          <a:bodyPr wrap="square" rtlCol="0">
            <a:spAutoFit/>
          </a:bodyPr>
          <a:lstStyle/>
          <a:p>
            <a:r>
              <a:rPr lang="zh-CN" altLang="en-US" b="1" dirty="0" smtClean="0"/>
              <a:t>集成电路</a:t>
            </a:r>
            <a:endParaRPr lang="zh-CN" altLang="en-US" b="1" dirty="0"/>
          </a:p>
        </p:txBody>
      </p:sp>
      <p:cxnSp>
        <p:nvCxnSpPr>
          <p:cNvPr id="18" name="直接箭头连接符 17"/>
          <p:cNvCxnSpPr/>
          <p:nvPr/>
        </p:nvCxnSpPr>
        <p:spPr>
          <a:xfrm flipH="1" flipV="1">
            <a:off x="4754112" y="3979511"/>
            <a:ext cx="1972254"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480201" y="3673501"/>
            <a:ext cx="2438400" cy="523220"/>
          </a:xfrm>
          <a:prstGeom prst="rect">
            <a:avLst/>
          </a:prstGeom>
          <a:noFill/>
        </p:spPr>
        <p:txBody>
          <a:bodyPr wrap="square" rtlCol="0">
            <a:spAutoFit/>
          </a:bodyPr>
          <a:lstStyle/>
          <a:p>
            <a:r>
              <a:rPr lang="zh-CN" altLang="en-US" b="1" dirty="0" smtClean="0"/>
              <a:t>集成电路设计</a:t>
            </a:r>
            <a:endParaRPr lang="zh-CN" altLang="en-US" b="1" dirty="0"/>
          </a:p>
        </p:txBody>
      </p:sp>
      <p:cxnSp>
        <p:nvCxnSpPr>
          <p:cNvPr id="24" name="直接箭头连接符 23"/>
          <p:cNvCxnSpPr/>
          <p:nvPr/>
        </p:nvCxnSpPr>
        <p:spPr>
          <a:xfrm flipV="1">
            <a:off x="4272849" y="2625378"/>
            <a:ext cx="0" cy="1092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317902" y="2074362"/>
            <a:ext cx="3180114" cy="523220"/>
          </a:xfrm>
          <a:prstGeom prst="rect">
            <a:avLst/>
          </a:prstGeom>
          <a:noFill/>
        </p:spPr>
        <p:txBody>
          <a:bodyPr wrap="square" rtlCol="0">
            <a:spAutoFit/>
          </a:bodyPr>
          <a:lstStyle/>
          <a:p>
            <a:r>
              <a:rPr lang="zh-CN" altLang="en-US" b="1" dirty="0" smtClean="0"/>
              <a:t>集成电路制造工艺</a:t>
            </a:r>
            <a:endParaRPr lang="zh-CN" altLang="en-US" b="1" dirty="0"/>
          </a:p>
        </p:txBody>
      </p:sp>
      <p:cxnSp>
        <p:nvCxnSpPr>
          <p:cNvPr id="27" name="直接箭头连接符 26"/>
          <p:cNvCxnSpPr/>
          <p:nvPr/>
        </p:nvCxnSpPr>
        <p:spPr>
          <a:xfrm>
            <a:off x="5232627" y="2335972"/>
            <a:ext cx="190773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070926" y="2010273"/>
            <a:ext cx="2567666" cy="523220"/>
          </a:xfrm>
          <a:prstGeom prst="rect">
            <a:avLst/>
          </a:prstGeom>
          <a:noFill/>
        </p:spPr>
        <p:txBody>
          <a:bodyPr wrap="square" rtlCol="0">
            <a:spAutoFit/>
          </a:bodyPr>
          <a:lstStyle/>
          <a:p>
            <a:r>
              <a:rPr lang="zh-CN" altLang="en-US" b="1" dirty="0" smtClean="0"/>
              <a:t>集成电路封装</a:t>
            </a:r>
            <a:endParaRPr lang="zh-CN" altLang="en-US" b="1" dirty="0"/>
          </a:p>
        </p:txBody>
      </p:sp>
      <p:cxnSp>
        <p:nvCxnSpPr>
          <p:cNvPr id="42" name="直接箭头连接符 41"/>
          <p:cNvCxnSpPr/>
          <p:nvPr/>
        </p:nvCxnSpPr>
        <p:spPr>
          <a:xfrm flipH="1">
            <a:off x="6846078" y="4689738"/>
            <a:ext cx="150868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8"/>
          <p:cNvSpPr txBox="1"/>
          <p:nvPr/>
        </p:nvSpPr>
        <p:spPr>
          <a:xfrm>
            <a:off x="8330666" y="4428129"/>
            <a:ext cx="1988045" cy="523220"/>
          </a:xfrm>
          <a:prstGeom prst="rect">
            <a:avLst/>
          </a:prstGeom>
          <a:noFill/>
        </p:spPr>
        <p:txBody>
          <a:bodyPr wrap="none" rtlCol="0">
            <a:spAutoFit/>
          </a:bodyPr>
          <a:lstStyle/>
          <a:p>
            <a:r>
              <a:rPr lang="zh-CN" altLang="en-US" b="1" dirty="0" smtClean="0"/>
              <a:t>半导体物理</a:t>
            </a:r>
            <a:endParaRPr lang="zh-CN" altLang="en-US" b="1" dirty="0"/>
          </a:p>
        </p:txBody>
      </p:sp>
      <p:sp>
        <p:nvSpPr>
          <p:cNvPr id="44" name="文本框 43"/>
          <p:cNvSpPr txBox="1"/>
          <p:nvPr/>
        </p:nvSpPr>
        <p:spPr>
          <a:xfrm>
            <a:off x="1757180" y="2597582"/>
            <a:ext cx="2119256" cy="954107"/>
          </a:xfrm>
          <a:prstGeom prst="rect">
            <a:avLst/>
          </a:prstGeom>
          <a:noFill/>
        </p:spPr>
        <p:txBody>
          <a:bodyPr wrap="square" rtlCol="0">
            <a:spAutoFit/>
          </a:bodyPr>
          <a:lstStyle/>
          <a:p>
            <a:r>
              <a:rPr lang="zh-CN" altLang="en-US" dirty="0" smtClean="0"/>
              <a:t>金属、半导体、绝缘体</a:t>
            </a:r>
            <a:endParaRPr lang="zh-CN" altLang="en-US" dirty="0"/>
          </a:p>
        </p:txBody>
      </p:sp>
      <p:cxnSp>
        <p:nvCxnSpPr>
          <p:cNvPr id="47" name="直接箭头连接符 46"/>
          <p:cNvCxnSpPr/>
          <p:nvPr/>
        </p:nvCxnSpPr>
        <p:spPr>
          <a:xfrm>
            <a:off x="7751045" y="2538478"/>
            <a:ext cx="0" cy="11633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4726821" y="4004356"/>
            <a:ext cx="2119256" cy="1815882"/>
          </a:xfrm>
          <a:prstGeom prst="rect">
            <a:avLst/>
          </a:prstGeom>
          <a:noFill/>
        </p:spPr>
        <p:txBody>
          <a:bodyPr wrap="square" rtlCol="0">
            <a:spAutoFit/>
          </a:bodyPr>
          <a:lstStyle/>
          <a:p>
            <a:r>
              <a:rPr lang="zh-CN" altLang="en-US" dirty="0" smtClean="0"/>
              <a:t>电子元器件</a:t>
            </a:r>
            <a:r>
              <a:rPr lang="en-US" altLang="zh-CN" dirty="0" smtClean="0"/>
              <a:t>(</a:t>
            </a:r>
            <a:r>
              <a:rPr lang="zh-CN" altLang="en-US" dirty="0" smtClean="0"/>
              <a:t>半导体器件、电容、电阻、电感）</a:t>
            </a:r>
            <a:endParaRPr lang="zh-CN" altLang="en-US"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7180" y="4210236"/>
            <a:ext cx="2871295" cy="1561792"/>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55873" y="1071639"/>
            <a:ext cx="3219250" cy="1982223"/>
          </a:xfrm>
          <a:prstGeom prst="rect">
            <a:avLst/>
          </a:prstGeom>
        </p:spPr>
      </p:pic>
    </p:spTree>
    <p:extLst>
      <p:ext uri="{BB962C8B-B14F-4D97-AF65-F5344CB8AC3E}">
        <p14:creationId xmlns:p14="http://schemas.microsoft.com/office/powerpoint/2010/main" val="402120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500"/>
                                        <p:tgtEl>
                                          <p:spTgt spid="18"/>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down)">
                                      <p:cBhvr>
                                        <p:cTn id="29" dur="500"/>
                                        <p:tgtEl>
                                          <p:spTgt spid="24"/>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par>
                          <p:cTn id="41" fill="hold">
                            <p:stCondLst>
                              <p:cond delay="500"/>
                            </p:stCondLst>
                            <p:childTnLst>
                              <p:par>
                                <p:cTn id="42" presetID="42" presetClass="entr" presetSubtype="0"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1000"/>
                                        <p:tgtEl>
                                          <p:spTgt spid="3"/>
                                        </p:tgtEl>
                                      </p:cBhvr>
                                    </p:animEffect>
                                    <p:anim calcmode="lin" valueType="num">
                                      <p:cBhvr>
                                        <p:cTn id="45" dur="1000" fill="hold"/>
                                        <p:tgtEl>
                                          <p:spTgt spid="3"/>
                                        </p:tgtEl>
                                        <p:attrNameLst>
                                          <p:attrName>ppt_x</p:attrName>
                                        </p:attrNameLst>
                                      </p:cBhvr>
                                      <p:tavLst>
                                        <p:tav tm="0">
                                          <p:val>
                                            <p:strVal val="#ppt_x"/>
                                          </p:val>
                                        </p:tav>
                                        <p:tav tm="100000">
                                          <p:val>
                                            <p:strVal val="#ppt_x"/>
                                          </p:val>
                                        </p:tav>
                                      </p:tavLst>
                                    </p:anim>
                                    <p:anim calcmode="lin" valueType="num">
                                      <p:cBhvr>
                                        <p:cTn id="4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up)">
                                      <p:cBhvr>
                                        <p:cTn id="51" dur="500"/>
                                        <p:tgtEl>
                                          <p:spTgt spid="4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down)">
                                      <p:cBhvr>
                                        <p:cTn id="56" dur="500"/>
                                        <p:tgtEl>
                                          <p:spTgt spid="42"/>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iterate type="lt">
                                    <p:tmAbs val="200"/>
                                  </p:iterate>
                                  <p:childTnLst>
                                    <p:set>
                                      <p:cBhvr>
                                        <p:cTn id="6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8" grpId="0"/>
      <p:bldP spid="43" grpId="0"/>
      <p:bldP spid="44" grpId="0"/>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5400" dirty="0" smtClean="0"/>
              <a:t>半导体物理的发展</a:t>
            </a:r>
            <a:endParaRPr lang="zh-CN" altLang="en-US" sz="5400" dirty="0"/>
          </a:p>
        </p:txBody>
      </p:sp>
    </p:spTree>
    <p:extLst>
      <p:ext uri="{BB962C8B-B14F-4D97-AF65-F5344CB8AC3E}">
        <p14:creationId xmlns:p14="http://schemas.microsoft.com/office/powerpoint/2010/main" val="1509776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55155" y="4849479"/>
            <a:ext cx="8144838" cy="461665"/>
          </a:xfrm>
          <a:prstGeom prst="rect">
            <a:avLst/>
          </a:prstGeom>
        </p:spPr>
        <p:txBody>
          <a:bodyPr wrap="square">
            <a:spAutoFit/>
          </a:bodyPr>
          <a:lstStyle/>
          <a:p>
            <a:r>
              <a:rPr lang="en-US" altLang="zh-CN" sz="2400" b="1" dirty="0"/>
              <a:t>1879</a:t>
            </a:r>
            <a:r>
              <a:rPr lang="zh-CN" altLang="en-US" sz="2400" b="1" dirty="0"/>
              <a:t>年，美国物理学家</a:t>
            </a:r>
            <a:r>
              <a:rPr lang="zh-CN" altLang="en-US" sz="2400" b="1" dirty="0">
                <a:solidFill>
                  <a:srgbClr val="0070C0"/>
                </a:solidFill>
              </a:rPr>
              <a:t>霍尔</a:t>
            </a:r>
            <a:r>
              <a:rPr lang="zh-CN" altLang="en-US" sz="2400" b="1" dirty="0"/>
              <a:t>发现金属中的霍尔现象。</a:t>
            </a:r>
          </a:p>
        </p:txBody>
      </p:sp>
      <p:sp>
        <p:nvSpPr>
          <p:cNvPr id="3" name="TextBox 2"/>
          <p:cNvSpPr txBox="1"/>
          <p:nvPr/>
        </p:nvSpPr>
        <p:spPr>
          <a:xfrm>
            <a:off x="3666515" y="244978"/>
            <a:ext cx="4711546" cy="769441"/>
          </a:xfrm>
          <a:prstGeom prst="rect">
            <a:avLst/>
          </a:prstGeom>
          <a:noFill/>
        </p:spPr>
        <p:txBody>
          <a:bodyPr wrap="none" rtlCol="0">
            <a:spAutoFit/>
          </a:bodyPr>
          <a:lstStyle/>
          <a:p>
            <a:r>
              <a:rPr lang="zh-CN" altLang="en-US" sz="4400" b="1" u="sng" dirty="0" smtClean="0">
                <a:solidFill>
                  <a:srgbClr val="FF0000"/>
                </a:solidFill>
              </a:rPr>
              <a:t>半导体物理的发展</a:t>
            </a:r>
            <a:endParaRPr lang="zh-CN" altLang="en-US" sz="4400" b="1" u="sng" dirty="0">
              <a:solidFill>
                <a:srgbClr val="FF0000"/>
              </a:solidFill>
            </a:endParaRPr>
          </a:p>
        </p:txBody>
      </p:sp>
      <p:sp>
        <p:nvSpPr>
          <p:cNvPr id="4" name="矩形 3"/>
          <p:cNvSpPr/>
          <p:nvPr/>
        </p:nvSpPr>
        <p:spPr>
          <a:xfrm>
            <a:off x="1355155" y="1234959"/>
            <a:ext cx="8960068" cy="830997"/>
          </a:xfrm>
          <a:prstGeom prst="rect">
            <a:avLst/>
          </a:prstGeom>
        </p:spPr>
        <p:txBody>
          <a:bodyPr wrap="square">
            <a:spAutoFit/>
          </a:bodyPr>
          <a:lstStyle/>
          <a:p>
            <a:r>
              <a:rPr lang="en-US" altLang="zh-CN" sz="2400" b="1" dirty="0"/>
              <a:t>1833</a:t>
            </a:r>
            <a:r>
              <a:rPr lang="zh-CN" altLang="en-US" sz="2400" b="1" dirty="0"/>
              <a:t>年，英国科学家电子学之父法拉第最先发现</a:t>
            </a:r>
            <a:r>
              <a:rPr lang="zh-CN" altLang="en-US" sz="2400" b="1" dirty="0">
                <a:hlinkClick r:id="rId3"/>
              </a:rPr>
              <a:t>硫化银</a:t>
            </a:r>
            <a:r>
              <a:rPr lang="zh-CN" altLang="en-US" sz="2400" b="1" dirty="0"/>
              <a:t>的</a:t>
            </a:r>
            <a:r>
              <a:rPr lang="zh-CN" altLang="en-US" sz="2400" b="1" dirty="0">
                <a:hlinkClick r:id="rId4"/>
              </a:rPr>
              <a:t>电阻</a:t>
            </a:r>
            <a:r>
              <a:rPr lang="zh-CN" altLang="en-US" sz="2400" b="1" dirty="0"/>
              <a:t>随着温度的变化情况不同于一般</a:t>
            </a:r>
            <a:r>
              <a:rPr lang="zh-CN" altLang="en-US" sz="2400" b="1" dirty="0">
                <a:hlinkClick r:id="rId5"/>
              </a:rPr>
              <a:t>金属</a:t>
            </a:r>
            <a:r>
              <a:rPr lang="zh-CN" altLang="en-US" sz="2400" b="1" dirty="0"/>
              <a:t>。这是半导体现象的首次发现。</a:t>
            </a:r>
          </a:p>
        </p:txBody>
      </p:sp>
      <p:sp>
        <p:nvSpPr>
          <p:cNvPr id="5" name="矩形 4"/>
          <p:cNvSpPr/>
          <p:nvPr/>
        </p:nvSpPr>
        <p:spPr>
          <a:xfrm>
            <a:off x="1355155" y="2083136"/>
            <a:ext cx="8697991" cy="830997"/>
          </a:xfrm>
          <a:prstGeom prst="rect">
            <a:avLst/>
          </a:prstGeom>
        </p:spPr>
        <p:txBody>
          <a:bodyPr wrap="square">
            <a:spAutoFit/>
          </a:bodyPr>
          <a:lstStyle/>
          <a:p>
            <a:r>
              <a:rPr lang="en-US" altLang="zh-CN" sz="2400" b="1" dirty="0"/>
              <a:t>1839</a:t>
            </a:r>
            <a:r>
              <a:rPr lang="zh-CN" altLang="en-US" sz="2400" b="1" dirty="0"/>
              <a:t>年</a:t>
            </a:r>
            <a:r>
              <a:rPr lang="zh-CN" altLang="en-US" sz="2400" b="1" dirty="0">
                <a:hlinkClick r:id="rId6"/>
              </a:rPr>
              <a:t>法国</a:t>
            </a:r>
            <a:r>
              <a:rPr lang="zh-CN" altLang="en-US" sz="2400" b="1" dirty="0"/>
              <a:t>的贝克莱尔发现半导体和</a:t>
            </a:r>
            <a:r>
              <a:rPr lang="zh-CN" altLang="en-US" sz="2400" b="1" dirty="0">
                <a:hlinkClick r:id="rId7"/>
              </a:rPr>
              <a:t>电解质</a:t>
            </a:r>
            <a:r>
              <a:rPr lang="zh-CN" altLang="en-US" sz="2400" b="1" dirty="0"/>
              <a:t>接触形成的结，在光照下会产生一个电压，这就是后来人们熟知的</a:t>
            </a:r>
            <a:r>
              <a:rPr lang="zh-CN" altLang="en-US" sz="2400" b="1" dirty="0">
                <a:hlinkClick r:id="rId8"/>
              </a:rPr>
              <a:t>光生伏特效应</a:t>
            </a:r>
            <a:r>
              <a:rPr lang="zh-CN" altLang="en-US" sz="2400" b="1" dirty="0"/>
              <a:t>。</a:t>
            </a:r>
          </a:p>
        </p:txBody>
      </p:sp>
      <p:sp>
        <p:nvSpPr>
          <p:cNvPr id="6" name="矩形 5"/>
          <p:cNvSpPr/>
          <p:nvPr/>
        </p:nvSpPr>
        <p:spPr>
          <a:xfrm>
            <a:off x="1355155" y="2977479"/>
            <a:ext cx="10011783" cy="461665"/>
          </a:xfrm>
          <a:prstGeom prst="rect">
            <a:avLst/>
          </a:prstGeom>
        </p:spPr>
        <p:txBody>
          <a:bodyPr wrap="square">
            <a:spAutoFit/>
          </a:bodyPr>
          <a:lstStyle/>
          <a:p>
            <a:r>
              <a:rPr lang="en-US" altLang="zh-CN" sz="2400" b="1" dirty="0"/>
              <a:t>1873</a:t>
            </a:r>
            <a:r>
              <a:rPr lang="zh-CN" altLang="en-US" sz="2400" b="1" dirty="0"/>
              <a:t>年，英国的</a:t>
            </a:r>
            <a:r>
              <a:rPr lang="zh-CN" altLang="en-US" sz="2400" b="1" dirty="0">
                <a:hlinkClick r:id="rId9"/>
              </a:rPr>
              <a:t>史密斯</a:t>
            </a:r>
            <a:r>
              <a:rPr lang="zh-CN" altLang="en-US" sz="2400" b="1" dirty="0"/>
              <a:t>发现硒晶体材料在光照下电导增加的</a:t>
            </a:r>
            <a:r>
              <a:rPr lang="zh-CN" altLang="en-US" sz="2400" b="1" dirty="0">
                <a:hlinkClick r:id="rId10"/>
              </a:rPr>
              <a:t>光电导效应</a:t>
            </a:r>
            <a:r>
              <a:rPr lang="zh-CN" altLang="en-US" sz="2400" b="1" dirty="0"/>
              <a:t>。</a:t>
            </a:r>
            <a:endParaRPr lang="en-US" altLang="zh-CN" sz="2400" b="1" dirty="0"/>
          </a:p>
        </p:txBody>
      </p:sp>
      <p:sp>
        <p:nvSpPr>
          <p:cNvPr id="7" name="矩形 6"/>
          <p:cNvSpPr/>
          <p:nvPr/>
        </p:nvSpPr>
        <p:spPr>
          <a:xfrm>
            <a:off x="1355155" y="5531684"/>
            <a:ext cx="9775300" cy="523220"/>
          </a:xfrm>
          <a:prstGeom prst="rect">
            <a:avLst/>
          </a:prstGeom>
        </p:spPr>
        <p:txBody>
          <a:bodyPr wrap="square">
            <a:spAutoFit/>
          </a:bodyPr>
          <a:lstStyle/>
          <a:p>
            <a:r>
              <a:rPr lang="zh-CN" altLang="en-US" b="1" dirty="0"/>
              <a:t>半导体这个名词大概到</a:t>
            </a:r>
            <a:r>
              <a:rPr lang="en-US" altLang="zh-CN" b="1" dirty="0">
                <a:solidFill>
                  <a:srgbClr val="0070C0"/>
                </a:solidFill>
              </a:rPr>
              <a:t>1911</a:t>
            </a:r>
            <a:r>
              <a:rPr lang="zh-CN" altLang="en-US" b="1" dirty="0">
                <a:solidFill>
                  <a:srgbClr val="0070C0"/>
                </a:solidFill>
              </a:rPr>
              <a:t>年</a:t>
            </a:r>
            <a:r>
              <a:rPr lang="zh-CN" altLang="en-US" b="1" dirty="0"/>
              <a:t>才被</a:t>
            </a:r>
            <a:r>
              <a:rPr lang="zh-CN" altLang="en-US" b="1" dirty="0">
                <a:solidFill>
                  <a:srgbClr val="0070C0"/>
                </a:solidFill>
              </a:rPr>
              <a:t>考尼白格和维斯</a:t>
            </a:r>
            <a:r>
              <a:rPr lang="zh-CN" altLang="en-US" b="1" dirty="0"/>
              <a:t>首次使用。</a:t>
            </a:r>
          </a:p>
        </p:txBody>
      </p:sp>
      <p:sp>
        <p:nvSpPr>
          <p:cNvPr id="8" name="矩形 7"/>
          <p:cNvSpPr/>
          <p:nvPr/>
        </p:nvSpPr>
        <p:spPr>
          <a:xfrm>
            <a:off x="1355155" y="3544147"/>
            <a:ext cx="10163504" cy="1200329"/>
          </a:xfrm>
          <a:prstGeom prst="rect">
            <a:avLst/>
          </a:prstGeom>
        </p:spPr>
        <p:txBody>
          <a:bodyPr wrap="square">
            <a:spAutoFit/>
          </a:bodyPr>
          <a:lstStyle/>
          <a:p>
            <a:r>
              <a:rPr lang="zh-CN" altLang="en-US" sz="2400" b="1" dirty="0">
                <a:solidFill>
                  <a:srgbClr val="FF0000"/>
                </a:solidFill>
              </a:rPr>
              <a:t>1874年</a:t>
            </a:r>
            <a:r>
              <a:rPr lang="zh-CN" altLang="en-US" sz="2400" b="1" dirty="0"/>
              <a:t>，</a:t>
            </a:r>
            <a:r>
              <a:rPr lang="zh-CN" altLang="en-US" sz="2400" b="1" dirty="0">
                <a:solidFill>
                  <a:srgbClr val="FF0000"/>
                </a:solidFill>
              </a:rPr>
              <a:t>德国的布劳恩</a:t>
            </a:r>
            <a:r>
              <a:rPr lang="zh-CN" altLang="en-US" sz="2400" b="1" dirty="0"/>
              <a:t>(</a:t>
            </a:r>
            <a:r>
              <a:rPr lang="en-US" altLang="zh-CN" sz="2400" b="1" dirty="0" err="1"/>
              <a:t>F.Buran</a:t>
            </a:r>
            <a:r>
              <a:rPr lang="zh-CN" altLang="en-US" sz="2400" b="1" dirty="0"/>
              <a:t>，</a:t>
            </a:r>
            <a:r>
              <a:rPr lang="en-US" altLang="zh-CN" sz="2400" b="1" dirty="0">
                <a:sym typeface="Symbol" pitchFamily="18" charset="2"/>
              </a:rPr>
              <a:t> 1850-1918</a:t>
            </a:r>
            <a:r>
              <a:rPr lang="zh-CN" altLang="en-US" sz="2400" b="1" dirty="0"/>
              <a:t>)观察到</a:t>
            </a:r>
            <a:r>
              <a:rPr lang="zh-CN" altLang="en-US" sz="2400" b="1" dirty="0">
                <a:solidFill>
                  <a:srgbClr val="FF0000"/>
                </a:solidFill>
              </a:rPr>
              <a:t>金属硫化物单向导通特性</a:t>
            </a:r>
            <a:r>
              <a:rPr lang="zh-CN" altLang="en-US" sz="2400" b="1" dirty="0"/>
              <a:t>，并利用这个特性制成了</a:t>
            </a:r>
            <a:r>
              <a:rPr lang="zh-CN" altLang="en-US" sz="2400" b="1" dirty="0">
                <a:solidFill>
                  <a:srgbClr val="FF0000"/>
                </a:solidFill>
              </a:rPr>
              <a:t>无线通信技术</a:t>
            </a:r>
            <a:r>
              <a:rPr lang="zh-CN" altLang="en-US" sz="2400" b="1" dirty="0"/>
              <a:t>中不可或缺的</a:t>
            </a:r>
            <a:r>
              <a:rPr lang="zh-CN" altLang="en-US" sz="2400" b="1" dirty="0">
                <a:solidFill>
                  <a:srgbClr val="FF0000"/>
                </a:solidFill>
              </a:rPr>
              <a:t>检波器</a:t>
            </a:r>
            <a:r>
              <a:rPr lang="zh-CN" altLang="en-US" sz="2400" b="1" dirty="0"/>
              <a:t>，</a:t>
            </a:r>
            <a:r>
              <a:rPr lang="zh-CN" altLang="en-US" sz="2400" b="1" i="1" u="sng" dirty="0">
                <a:solidFill>
                  <a:srgbClr val="7030A0"/>
                </a:solidFill>
              </a:rPr>
              <a:t>开创了人类研究半导体的先例。</a:t>
            </a:r>
            <a:endParaRPr lang="zh-CN" altLang="en-US" sz="2400" dirty="0"/>
          </a:p>
        </p:txBody>
      </p:sp>
    </p:spTree>
    <p:extLst>
      <p:ext uri="{BB962C8B-B14F-4D97-AF65-F5344CB8AC3E}">
        <p14:creationId xmlns:p14="http://schemas.microsoft.com/office/powerpoint/2010/main" val="178385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200"/>
                                  </p:iterate>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200"/>
                                  </p:iterate>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200"/>
                                  </p:iterate>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24303" y="3052473"/>
            <a:ext cx="9222828" cy="1074781"/>
          </a:xfrm>
          <a:prstGeom prst="rect">
            <a:avLst/>
          </a:prstGeom>
        </p:spPr>
        <p:txBody>
          <a:bodyPr wrap="square">
            <a:spAutoFit/>
          </a:bodyPr>
          <a:lstStyle/>
          <a:p>
            <a:pPr>
              <a:lnSpc>
                <a:spcPct val="114000"/>
              </a:lnSpc>
            </a:pPr>
            <a:r>
              <a:rPr lang="en-US" altLang="zh-CN" b="1" dirty="0">
                <a:solidFill>
                  <a:srgbClr val="FF0000"/>
                </a:solidFill>
                <a:latin typeface="Times New Roman" pitchFamily="18" charset="0"/>
                <a:ea typeface="华文行楷" pitchFamily="2" charset="-122"/>
                <a:cs typeface="Times New Roman" pitchFamily="18" charset="0"/>
              </a:rPr>
              <a:t>20</a:t>
            </a:r>
            <a:r>
              <a:rPr lang="zh-CN" altLang="zh-CN" b="1" dirty="0">
                <a:solidFill>
                  <a:srgbClr val="FF0000"/>
                </a:solidFill>
                <a:latin typeface="Times New Roman" pitchFamily="18" charset="0"/>
                <a:ea typeface="华文行楷" pitchFamily="2" charset="-122"/>
                <a:cs typeface="Times New Roman" pitchFamily="18" charset="0"/>
              </a:rPr>
              <a:t>世纪</a:t>
            </a:r>
            <a:r>
              <a:rPr lang="en-US" altLang="zh-CN" b="1" dirty="0">
                <a:solidFill>
                  <a:srgbClr val="FF0000"/>
                </a:solidFill>
                <a:latin typeface="Times New Roman" pitchFamily="18" charset="0"/>
                <a:ea typeface="华文行楷" pitchFamily="2" charset="-122"/>
                <a:cs typeface="Times New Roman" pitchFamily="18" charset="0"/>
              </a:rPr>
              <a:t>30</a:t>
            </a:r>
            <a:r>
              <a:rPr lang="zh-CN" altLang="zh-CN" b="1" dirty="0">
                <a:solidFill>
                  <a:srgbClr val="FF0000"/>
                </a:solidFill>
                <a:latin typeface="Times New Roman" pitchFamily="18" charset="0"/>
                <a:ea typeface="华文行楷" pitchFamily="2" charset="-122"/>
                <a:cs typeface="Times New Roman" pitchFamily="18" charset="0"/>
              </a:rPr>
              <a:t>年代初</a:t>
            </a:r>
            <a:r>
              <a:rPr lang="zh-CN" altLang="zh-CN" b="1" dirty="0">
                <a:solidFill>
                  <a:srgbClr val="00B050"/>
                </a:solidFill>
                <a:latin typeface="Times New Roman" pitchFamily="18" charset="0"/>
                <a:ea typeface="华文行楷" pitchFamily="2" charset="-122"/>
                <a:cs typeface="Times New Roman" pitchFamily="18" charset="0"/>
              </a:rPr>
              <a:t>，人们将</a:t>
            </a:r>
            <a:r>
              <a:rPr lang="zh-CN" altLang="en-US" b="1" dirty="0">
                <a:solidFill>
                  <a:srgbClr val="FF0000"/>
                </a:solidFill>
                <a:latin typeface="Times New Roman" pitchFamily="18" charset="0"/>
                <a:ea typeface="华文行楷" pitchFamily="2" charset="-122"/>
                <a:cs typeface="Times New Roman" pitchFamily="18" charset="0"/>
              </a:rPr>
              <a:t>量子理论</a:t>
            </a:r>
            <a:r>
              <a:rPr lang="zh-CN" altLang="zh-CN" b="1" dirty="0">
                <a:solidFill>
                  <a:srgbClr val="00B050"/>
                </a:solidFill>
                <a:latin typeface="Times New Roman" pitchFamily="18" charset="0"/>
                <a:ea typeface="华文行楷" pitchFamily="2" charset="-122"/>
                <a:cs typeface="Times New Roman" pitchFamily="18" charset="0"/>
              </a:rPr>
              <a:t>运用到</a:t>
            </a:r>
            <a:r>
              <a:rPr lang="zh-CN" altLang="en-US" b="1" dirty="0">
                <a:solidFill>
                  <a:srgbClr val="FF0000"/>
                </a:solidFill>
                <a:latin typeface="Times New Roman" pitchFamily="18" charset="0"/>
                <a:ea typeface="华文行楷" pitchFamily="2" charset="-122"/>
                <a:cs typeface="Times New Roman" pitchFamily="18" charset="0"/>
              </a:rPr>
              <a:t>晶体</a:t>
            </a:r>
            <a:r>
              <a:rPr lang="zh-CN" altLang="zh-CN" b="1" dirty="0">
                <a:solidFill>
                  <a:srgbClr val="00B050"/>
                </a:solidFill>
                <a:latin typeface="Times New Roman" pitchFamily="18" charset="0"/>
                <a:ea typeface="华文行楷" pitchFamily="2" charset="-122"/>
                <a:cs typeface="Times New Roman" pitchFamily="18" charset="0"/>
              </a:rPr>
              <a:t>中来解释其中的电子态。</a:t>
            </a:r>
            <a:endParaRPr lang="zh-CN" altLang="en-US" b="1" dirty="0">
              <a:solidFill>
                <a:srgbClr val="00B050"/>
              </a:solidFill>
              <a:latin typeface="Times New Roman" pitchFamily="18" charset="0"/>
              <a:ea typeface="华文行楷" pitchFamily="2" charset="-122"/>
              <a:cs typeface="Times New Roman" pitchFamily="18" charset="0"/>
            </a:endParaRPr>
          </a:p>
        </p:txBody>
      </p:sp>
      <p:sp>
        <p:nvSpPr>
          <p:cNvPr id="3" name="TextBox 2"/>
          <p:cNvSpPr txBox="1"/>
          <p:nvPr/>
        </p:nvSpPr>
        <p:spPr>
          <a:xfrm>
            <a:off x="1324302" y="1825088"/>
            <a:ext cx="9222829" cy="954107"/>
          </a:xfrm>
          <a:prstGeom prst="rect">
            <a:avLst/>
          </a:prstGeom>
          <a:noFill/>
        </p:spPr>
        <p:txBody>
          <a:bodyPr wrap="square" rtlCol="0">
            <a:spAutoFit/>
          </a:bodyPr>
          <a:lstStyle/>
          <a:p>
            <a:r>
              <a:rPr lang="en-US" altLang="zh-CN" b="1" dirty="0" smtClean="0"/>
              <a:t>19</a:t>
            </a:r>
            <a:r>
              <a:rPr lang="zh-CN" altLang="en-US" b="1" dirty="0" smtClean="0"/>
              <a:t>世纪末，</a:t>
            </a:r>
            <a:r>
              <a:rPr lang="en-US" altLang="zh-CN" b="1" dirty="0" smtClean="0"/>
              <a:t>20</a:t>
            </a:r>
            <a:r>
              <a:rPr lang="zh-CN" altLang="en-US" b="1" dirty="0" smtClean="0"/>
              <a:t>世纪初，量子力学开始发展。直到</a:t>
            </a:r>
            <a:r>
              <a:rPr lang="en-US" altLang="zh-CN" b="1" dirty="0" smtClean="0"/>
              <a:t>20</a:t>
            </a:r>
            <a:r>
              <a:rPr lang="zh-CN" altLang="en-US" b="1" dirty="0" smtClean="0"/>
              <a:t>世纪</a:t>
            </a:r>
            <a:r>
              <a:rPr lang="en-US" altLang="zh-CN" b="1" dirty="0" smtClean="0"/>
              <a:t>30</a:t>
            </a:r>
            <a:r>
              <a:rPr lang="zh-CN" altLang="en-US" b="1" dirty="0" smtClean="0"/>
              <a:t>年代前后，建立了量子力学理论体系。</a:t>
            </a:r>
            <a:endParaRPr lang="zh-CN" altLang="en-US" b="1" dirty="0"/>
          </a:p>
        </p:txBody>
      </p:sp>
      <p:sp>
        <p:nvSpPr>
          <p:cNvPr id="4" name="矩形 3"/>
          <p:cNvSpPr/>
          <p:nvPr/>
        </p:nvSpPr>
        <p:spPr>
          <a:xfrm>
            <a:off x="1324303" y="4400532"/>
            <a:ext cx="9222828" cy="954107"/>
          </a:xfrm>
          <a:prstGeom prst="rect">
            <a:avLst/>
          </a:prstGeom>
        </p:spPr>
        <p:txBody>
          <a:bodyPr wrap="square">
            <a:spAutoFit/>
          </a:bodyPr>
          <a:lstStyle/>
          <a:p>
            <a:r>
              <a:rPr lang="en-US" altLang="zh-CN" b="1" dirty="0">
                <a:solidFill>
                  <a:srgbClr val="7030A0"/>
                </a:solidFill>
              </a:rPr>
              <a:t>1931</a:t>
            </a:r>
            <a:r>
              <a:rPr lang="zh-CN" altLang="zh-CN" b="1" dirty="0">
                <a:solidFill>
                  <a:srgbClr val="7030A0"/>
                </a:solidFill>
              </a:rPr>
              <a:t>年</a:t>
            </a:r>
            <a:r>
              <a:rPr lang="zh-CN" altLang="zh-CN" b="1" dirty="0">
                <a:solidFill>
                  <a:srgbClr val="00B0F0"/>
                </a:solidFill>
              </a:rPr>
              <a:t>威尔逊运用</a:t>
            </a:r>
            <a:r>
              <a:rPr lang="zh-CN" altLang="zh-CN" b="1" dirty="0">
                <a:solidFill>
                  <a:srgbClr val="7030A0"/>
                </a:solidFill>
              </a:rPr>
              <a:t>能带理论</a:t>
            </a:r>
            <a:r>
              <a:rPr lang="zh-CN" altLang="zh-CN" b="1" dirty="0">
                <a:solidFill>
                  <a:srgbClr val="00B0F0"/>
                </a:solidFill>
              </a:rPr>
              <a:t>给出</a:t>
            </a:r>
            <a:r>
              <a:rPr lang="zh-CN" altLang="zh-CN" b="1" u="sng" dirty="0">
                <a:solidFill>
                  <a:srgbClr val="7030A0"/>
                </a:solidFill>
              </a:rPr>
              <a:t>区分导体、半导体与绝缘体</a:t>
            </a:r>
            <a:r>
              <a:rPr lang="zh-CN" altLang="zh-CN" b="1" dirty="0">
                <a:solidFill>
                  <a:srgbClr val="00B0F0"/>
                </a:solidFill>
              </a:rPr>
              <a:t>的微观判据，由此奠定半导体物理理论基础。</a:t>
            </a:r>
            <a:endParaRPr lang="zh-CN" altLang="en-US" b="1" dirty="0">
              <a:solidFill>
                <a:srgbClr val="00B0F0"/>
              </a:solidFill>
            </a:endParaRPr>
          </a:p>
        </p:txBody>
      </p:sp>
      <p:sp>
        <p:nvSpPr>
          <p:cNvPr id="5" name="TextBox 2"/>
          <p:cNvSpPr txBox="1"/>
          <p:nvPr/>
        </p:nvSpPr>
        <p:spPr>
          <a:xfrm>
            <a:off x="3689553" y="460886"/>
            <a:ext cx="4711546" cy="769441"/>
          </a:xfrm>
          <a:prstGeom prst="rect">
            <a:avLst/>
          </a:prstGeom>
          <a:noFill/>
        </p:spPr>
        <p:txBody>
          <a:bodyPr wrap="none" rtlCol="0">
            <a:spAutoFit/>
          </a:bodyPr>
          <a:lstStyle/>
          <a:p>
            <a:r>
              <a:rPr lang="zh-CN" altLang="en-US" sz="4400" b="1" u="sng" dirty="0" smtClean="0">
                <a:solidFill>
                  <a:srgbClr val="FF0000"/>
                </a:solidFill>
              </a:rPr>
              <a:t>半导体物理的发展</a:t>
            </a:r>
            <a:endParaRPr lang="zh-CN" altLang="en-US" sz="4400" b="1" u="sng" dirty="0">
              <a:solidFill>
                <a:srgbClr val="FF0000"/>
              </a:solidFill>
            </a:endParaRPr>
          </a:p>
        </p:txBody>
      </p:sp>
    </p:spTree>
    <p:extLst>
      <p:ext uri="{BB962C8B-B14F-4D97-AF65-F5344CB8AC3E}">
        <p14:creationId xmlns:p14="http://schemas.microsoft.com/office/powerpoint/2010/main" val="303881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微电子发展史上具有里程碑意义的事件</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146239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2"/>
          <p:cNvSpPr>
            <a:spLocks noChangeArrowheads="1"/>
          </p:cNvSpPr>
          <p:nvPr/>
        </p:nvSpPr>
        <p:spPr bwMode="auto">
          <a:xfrm>
            <a:off x="986589" y="1575551"/>
            <a:ext cx="1029903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5000"/>
              </a:lnSpc>
            </a:pPr>
            <a:r>
              <a:rPr lang="en-US" altLang="zh-CN" b="1" dirty="0">
                <a:solidFill>
                  <a:srgbClr val="7030A0"/>
                </a:solidFill>
              </a:rPr>
              <a:t>1946</a:t>
            </a:r>
            <a:r>
              <a:rPr lang="zh-CN" altLang="en-US" b="1" dirty="0">
                <a:solidFill>
                  <a:srgbClr val="7030A0"/>
                </a:solidFill>
              </a:rPr>
              <a:t>年</a:t>
            </a:r>
            <a:r>
              <a:rPr lang="zh-CN" altLang="en-US" b="1" dirty="0">
                <a:solidFill>
                  <a:srgbClr val="0070C0"/>
                </a:solidFill>
              </a:rPr>
              <a:t>在美国宾夕法尼亚大学诞生世界上第一台通用计算机“</a:t>
            </a:r>
            <a:r>
              <a:rPr lang="en-US" altLang="zh-CN" b="1" dirty="0">
                <a:solidFill>
                  <a:srgbClr val="0070C0"/>
                </a:solidFill>
              </a:rPr>
              <a:t>ENIAC”</a:t>
            </a:r>
            <a:r>
              <a:rPr lang="zh-CN" altLang="en-US" b="1" dirty="0">
                <a:solidFill>
                  <a:srgbClr val="0070C0"/>
                </a:solidFill>
              </a:rPr>
              <a:t>。发明人是美国人约翰</a:t>
            </a:r>
            <a:r>
              <a:rPr lang="en-US" altLang="zh-CN" b="1" dirty="0">
                <a:solidFill>
                  <a:srgbClr val="0070C0"/>
                </a:solidFill>
              </a:rPr>
              <a:t>·</a:t>
            </a:r>
            <a:r>
              <a:rPr lang="zh-CN" altLang="en-US" b="1" dirty="0">
                <a:solidFill>
                  <a:srgbClr val="0070C0"/>
                </a:solidFill>
              </a:rPr>
              <a:t>阿塔那索夫（</a:t>
            </a:r>
            <a:r>
              <a:rPr lang="en-US" altLang="zh-CN" b="1" dirty="0" err="1">
                <a:solidFill>
                  <a:srgbClr val="0070C0"/>
                </a:solidFill>
              </a:rPr>
              <a:t>Atanasoff</a:t>
            </a:r>
            <a:r>
              <a:rPr lang="zh-CN" altLang="en-US" b="1" dirty="0">
                <a:solidFill>
                  <a:srgbClr val="0070C0"/>
                </a:solidFill>
              </a:rPr>
              <a:t>）教授。它是一个庞然大物，用了</a:t>
            </a:r>
            <a:r>
              <a:rPr lang="en-US" altLang="zh-CN" b="1" dirty="0">
                <a:solidFill>
                  <a:srgbClr val="7030A0"/>
                </a:solidFill>
              </a:rPr>
              <a:t>18000</a:t>
            </a:r>
            <a:r>
              <a:rPr lang="zh-CN" altLang="en-US" b="1" dirty="0">
                <a:solidFill>
                  <a:srgbClr val="7030A0"/>
                </a:solidFill>
              </a:rPr>
              <a:t>个电子管，占地</a:t>
            </a:r>
            <a:r>
              <a:rPr lang="en-US" altLang="zh-CN" b="1" dirty="0">
                <a:solidFill>
                  <a:srgbClr val="7030A0"/>
                </a:solidFill>
              </a:rPr>
              <a:t>170</a:t>
            </a:r>
            <a:r>
              <a:rPr lang="zh-CN" altLang="en-US" b="1" dirty="0">
                <a:solidFill>
                  <a:srgbClr val="7030A0"/>
                </a:solidFill>
              </a:rPr>
              <a:t>平方米，重达</a:t>
            </a:r>
            <a:r>
              <a:rPr lang="en-US" altLang="zh-CN" b="1" dirty="0">
                <a:solidFill>
                  <a:srgbClr val="7030A0"/>
                </a:solidFill>
              </a:rPr>
              <a:t>30</a:t>
            </a:r>
            <a:r>
              <a:rPr lang="zh-CN" altLang="en-US" b="1" dirty="0">
                <a:solidFill>
                  <a:srgbClr val="7030A0"/>
                </a:solidFill>
              </a:rPr>
              <a:t>吨，耗电功率约</a:t>
            </a:r>
            <a:r>
              <a:rPr lang="en-US" altLang="zh-CN" b="1" dirty="0">
                <a:solidFill>
                  <a:srgbClr val="7030A0"/>
                </a:solidFill>
              </a:rPr>
              <a:t>150</a:t>
            </a:r>
            <a:r>
              <a:rPr lang="zh-CN" altLang="en-US" b="1" dirty="0">
                <a:solidFill>
                  <a:srgbClr val="7030A0"/>
                </a:solidFill>
              </a:rPr>
              <a:t>千瓦，每秒钟可进行</a:t>
            </a:r>
            <a:r>
              <a:rPr lang="en-US" altLang="zh-CN" b="1" dirty="0">
                <a:solidFill>
                  <a:srgbClr val="7030A0"/>
                </a:solidFill>
              </a:rPr>
              <a:t>5000</a:t>
            </a:r>
            <a:r>
              <a:rPr lang="zh-CN" altLang="en-US" b="1" dirty="0">
                <a:solidFill>
                  <a:srgbClr val="7030A0"/>
                </a:solidFill>
              </a:rPr>
              <a:t>次运算</a:t>
            </a:r>
            <a:r>
              <a:rPr lang="zh-CN" altLang="en-US" b="1" dirty="0">
                <a:solidFill>
                  <a:srgbClr val="0070C0"/>
                </a:solidFill>
              </a:rPr>
              <a:t>，这在现在看来微不足道，但在当时却是破天荒的。 </a:t>
            </a:r>
            <a:r>
              <a:rPr lang="en-US" altLang="zh-CN" b="1" dirty="0">
                <a:solidFill>
                  <a:srgbClr val="0070C0"/>
                </a:solidFill>
              </a:rPr>
              <a:t>ENIAC</a:t>
            </a:r>
            <a:r>
              <a:rPr lang="zh-CN" altLang="en-US" b="1" dirty="0">
                <a:solidFill>
                  <a:srgbClr val="0070C0"/>
                </a:solidFill>
              </a:rPr>
              <a:t>以电子管作为元器件，所以又被称为电子管计算机，是计算机的第一代。</a:t>
            </a:r>
            <a:r>
              <a:rPr lang="zh-CN" altLang="en-US" b="1" dirty="0">
                <a:solidFill>
                  <a:srgbClr val="7030A0"/>
                </a:solidFill>
              </a:rPr>
              <a:t>电子管计算机由于使用的电子管体积很大，耗电量大，易发热，</a:t>
            </a:r>
            <a:r>
              <a:rPr lang="zh-CN" altLang="en-US" b="1" dirty="0">
                <a:solidFill>
                  <a:srgbClr val="0070C0"/>
                </a:solidFill>
              </a:rPr>
              <a:t>因而工作的时间不能太长。美国国防部用它来进行弹道计算。</a:t>
            </a:r>
          </a:p>
        </p:txBody>
      </p:sp>
      <p:sp>
        <p:nvSpPr>
          <p:cNvPr id="3" name="矩形 2"/>
          <p:cNvSpPr/>
          <p:nvPr/>
        </p:nvSpPr>
        <p:spPr>
          <a:xfrm>
            <a:off x="3171488" y="411231"/>
            <a:ext cx="5827236" cy="707886"/>
          </a:xfrm>
          <a:prstGeom prst="rect">
            <a:avLst/>
          </a:prstGeom>
        </p:spPr>
        <p:txBody>
          <a:bodyPr wrap="none">
            <a:spAutoFit/>
          </a:bodyPr>
          <a:lstStyle/>
          <a:p>
            <a:r>
              <a:rPr lang="zh-CN" altLang="en-US" sz="4000" b="1" u="sng" dirty="0">
                <a:solidFill>
                  <a:srgbClr val="FF0000"/>
                </a:solidFill>
              </a:rPr>
              <a:t>世界上第一台通用计算机</a:t>
            </a:r>
            <a:endParaRPr lang="zh-CN" altLang="en-US" sz="4000" b="1" u="sng" dirty="0"/>
          </a:p>
        </p:txBody>
      </p:sp>
      <p:pic>
        <p:nvPicPr>
          <p:cNvPr id="53250" name="Picture 2" descr="https://timgsa.baidu.com/timg?image&amp;quality=80&amp;size=b9999_10000&amp;sec=1488642318860&amp;di=56f2c46f806a82476c4a71ee1d390f4f&amp;imgtype=0&amp;src=http%3A%2F%2Fwww.dngsw.cn%2Fuploads%2Fallimg%2F160229%2F20160225_d5136e2d24247f1863b7uvkjGqQiVjDu4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8863" y="1575551"/>
            <a:ext cx="749935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https://timgsa.baidu.com/timg?image&amp;quality=80&amp;size=b9999_10000&amp;sec=1551780209246&amp;di=e0dc9dec84920d8b448277a31d1d993b&amp;imgtype=jpg&amp;src=http%3A%2F%2Fimg1.imgtn.bdimg.com%2Fit%2Fu%3D1951914296%2C3888021201%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766" y="2060977"/>
            <a:ext cx="5989544" cy="3998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065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fade">
                                      <p:cBhvr>
                                        <p:cTn id="7" dur="2000"/>
                                        <p:tgtEl>
                                          <p:spTgt spid="5325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53250"/>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idx="4294967295"/>
          </p:nvPr>
        </p:nvSpPr>
        <p:spPr/>
        <p:txBody>
          <a:bodyPr/>
          <a:lstStyle/>
          <a:p>
            <a:pPr eaLnBrk="1" hangingPunct="1"/>
            <a:r>
              <a:rPr lang="zh-CN" altLang="en-US" b="1" u="sng" dirty="0" smtClean="0"/>
              <a:t>第一个三极晶体管 </a:t>
            </a:r>
          </a:p>
        </p:txBody>
      </p:sp>
      <p:sp>
        <p:nvSpPr>
          <p:cNvPr id="20483" name="Text Box 4"/>
          <p:cNvSpPr txBox="1">
            <a:spLocks noChangeArrowheads="1"/>
          </p:cNvSpPr>
          <p:nvPr/>
        </p:nvSpPr>
        <p:spPr bwMode="auto">
          <a:xfrm>
            <a:off x="6078539" y="1371600"/>
            <a:ext cx="4410075" cy="526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0000"/>
              </a:lnSpc>
              <a:spcBef>
                <a:spcPct val="50000"/>
              </a:spcBef>
            </a:pPr>
            <a:r>
              <a:rPr lang="en-US" altLang="zh-CN" dirty="0"/>
              <a:t>1947.12.23 </a:t>
            </a:r>
            <a:r>
              <a:rPr lang="en-US" altLang="zh-CN" dirty="0" err="1"/>
              <a:t>Willianm</a:t>
            </a:r>
            <a:r>
              <a:rPr lang="en-US" altLang="zh-CN" dirty="0"/>
              <a:t> </a:t>
            </a:r>
            <a:r>
              <a:rPr lang="en-US" altLang="zh-CN" dirty="0" err="1"/>
              <a:t>Schockley</a:t>
            </a:r>
            <a:r>
              <a:rPr lang="en-US" altLang="zh-CN" dirty="0"/>
              <a:t> </a:t>
            </a:r>
            <a:r>
              <a:rPr lang="zh-CN" altLang="en-US" dirty="0"/>
              <a:t>领导的贝尔实验室研究小组研制出了第一个三极晶体管。很快取代了当时主流的</a:t>
            </a:r>
            <a:r>
              <a:rPr lang="zh-CN" altLang="en-US" dirty="0">
                <a:hlinkClick r:id="" action="ppaction://noaction"/>
              </a:rPr>
              <a:t>真空电子管</a:t>
            </a:r>
            <a:r>
              <a:rPr lang="zh-CN" altLang="en-US" dirty="0"/>
              <a:t>。由此引发了一场电子革命，把人类文明带进现代电子时代，被媒体和科学界称为“</a:t>
            </a:r>
            <a:r>
              <a:rPr lang="en-US" altLang="zh-CN" dirty="0"/>
              <a:t>20</a:t>
            </a:r>
            <a:r>
              <a:rPr lang="zh-CN" altLang="en-US" dirty="0"/>
              <a:t>世纪最重要的发明”，获得了</a:t>
            </a:r>
            <a:r>
              <a:rPr lang="en-US" altLang="zh-CN" dirty="0"/>
              <a:t>1956</a:t>
            </a:r>
            <a:r>
              <a:rPr lang="zh-CN" altLang="en-US" dirty="0"/>
              <a:t>年的诺贝尔物理奖。</a:t>
            </a:r>
          </a:p>
        </p:txBody>
      </p:sp>
      <p:sp>
        <p:nvSpPr>
          <p:cNvPr id="20484" name="Rectangle 5"/>
          <p:cNvSpPr>
            <a:spLocks noChangeArrowheads="1"/>
          </p:cNvSpPr>
          <p:nvPr/>
        </p:nvSpPr>
        <p:spPr bwMode="auto">
          <a:xfrm>
            <a:off x="2109789" y="5589589"/>
            <a:ext cx="39338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pPr>
            <a:r>
              <a:rPr lang="zh-CN" altLang="en-US" sz="1400"/>
              <a:t>半导体器件发展历程及其展望，固体电子学研究与进展，</a:t>
            </a:r>
            <a:r>
              <a:rPr lang="en-US" altLang="zh-CN" sz="1400"/>
              <a:t>2006</a:t>
            </a:r>
            <a:r>
              <a:rPr lang="zh-CN" altLang="en-US" sz="1400"/>
              <a:t>年，</a:t>
            </a:r>
            <a:r>
              <a:rPr lang="en-US" altLang="zh-CN" sz="1400"/>
              <a:t>26</a:t>
            </a:r>
            <a:r>
              <a:rPr lang="zh-CN" altLang="en-US" sz="1400"/>
              <a:t>卷，</a:t>
            </a:r>
            <a:r>
              <a:rPr lang="en-US" altLang="zh-CN" sz="1400"/>
              <a:t>4</a:t>
            </a:r>
            <a:r>
              <a:rPr lang="zh-CN" altLang="en-US" sz="1400"/>
              <a:t>期，</a:t>
            </a:r>
            <a:r>
              <a:rPr lang="en-US" altLang="zh-CN" sz="1400"/>
              <a:t>510</a:t>
            </a:r>
            <a:r>
              <a:rPr lang="zh-CN" altLang="en-US" sz="1400"/>
              <a:t>页</a:t>
            </a:r>
          </a:p>
        </p:txBody>
      </p:sp>
      <p:pic>
        <p:nvPicPr>
          <p:cNvPr id="20485" name="Picture 6" descr="transistor1_Bell 19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75" y="1628775"/>
            <a:ext cx="358140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4806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013" y="381000"/>
            <a:ext cx="79248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ext Box 3"/>
          <p:cNvSpPr txBox="1">
            <a:spLocks noChangeArrowheads="1"/>
          </p:cNvSpPr>
          <p:nvPr/>
        </p:nvSpPr>
        <p:spPr bwMode="auto">
          <a:xfrm>
            <a:off x="1419726" y="5589589"/>
            <a:ext cx="988995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dirty="0"/>
              <a:t>集成数个晶体管和电阻、电容的集成电路。从而开创了称为微电子技术发展进步和广泛深入应用的新纪元，</a:t>
            </a:r>
            <a:r>
              <a:rPr lang="zh-CN" altLang="en-US" sz="2000" u="sng" dirty="0">
                <a:solidFill>
                  <a:srgbClr val="FF0000"/>
                </a:solidFill>
              </a:rPr>
              <a:t>微电子革命</a:t>
            </a:r>
            <a:r>
              <a:rPr lang="zh-CN" altLang="en-US" sz="2000" dirty="0"/>
              <a:t>。基尔比因此项贡献获得2000 年度的诺贝尔物理奖。</a:t>
            </a:r>
          </a:p>
          <a:p>
            <a:pPr eaLnBrk="1" hangingPunct="1"/>
            <a:endParaRPr lang="zh-CN" altLang="en-US" sz="2000" dirty="0"/>
          </a:p>
        </p:txBody>
      </p:sp>
    </p:spTree>
    <p:extLst>
      <p:ext uri="{BB962C8B-B14F-4D97-AF65-F5344CB8AC3E}">
        <p14:creationId xmlns:p14="http://schemas.microsoft.com/office/powerpoint/2010/main" val="1443398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zh-CN" altLang="en-US" b="1" u="sng" dirty="0" smtClean="0"/>
              <a:t>平面加工工艺（光刻）的发明</a:t>
            </a:r>
          </a:p>
        </p:txBody>
      </p:sp>
      <p:sp>
        <p:nvSpPr>
          <p:cNvPr id="23555" name="Rectangle 3"/>
          <p:cNvSpPr>
            <a:spLocks noGrp="1" noChangeArrowheads="1"/>
          </p:cNvSpPr>
          <p:nvPr>
            <p:ph type="body" idx="4294967295"/>
          </p:nvPr>
        </p:nvSpPr>
        <p:spPr>
          <a:xfrm>
            <a:off x="1160061" y="1371600"/>
            <a:ext cx="7116170" cy="5181600"/>
          </a:xfrm>
        </p:spPr>
        <p:txBody>
          <a:bodyPr/>
          <a:lstStyle/>
          <a:p>
            <a:pPr eaLnBrk="1" hangingPunct="1">
              <a:defRPr/>
            </a:pPr>
            <a:r>
              <a:rPr lang="en-US" altLang="zh-CN" sz="2800" b="1" dirty="0">
                <a:latin typeface="+mn-ea"/>
              </a:rPr>
              <a:t>1957</a:t>
            </a:r>
            <a:r>
              <a:rPr lang="zh-CN" altLang="en-US" sz="2800" b="1" dirty="0">
                <a:latin typeface="+mn-ea"/>
              </a:rPr>
              <a:t>年，美国</a:t>
            </a:r>
            <a:r>
              <a:rPr lang="en-US" altLang="zh-CN" sz="2800" b="1" dirty="0">
                <a:latin typeface="+mn-ea"/>
              </a:rPr>
              <a:t>DOF</a:t>
            </a:r>
            <a:r>
              <a:rPr lang="zh-CN" altLang="en-US" sz="2800" b="1" dirty="0">
                <a:latin typeface="+mn-ea"/>
              </a:rPr>
              <a:t>实验室首先将光刻技术引入到半导体技术中。1959年</a:t>
            </a:r>
            <a:r>
              <a:rPr lang="en-US" altLang="zh-CN" sz="2800" b="1" dirty="0">
                <a:latin typeface="+mn-ea"/>
              </a:rPr>
              <a:t>Fairchild</a:t>
            </a:r>
            <a:r>
              <a:rPr lang="zh-CN" altLang="en-US" sz="2800" b="1" dirty="0">
                <a:latin typeface="+mn-ea"/>
              </a:rPr>
              <a:t>公司的</a:t>
            </a:r>
            <a:r>
              <a:rPr lang="en-US" altLang="zh-CN" sz="2800" b="1" dirty="0">
                <a:latin typeface="+mn-ea"/>
              </a:rPr>
              <a:t>Noyce</a:t>
            </a:r>
            <a:r>
              <a:rPr lang="zh-CN" altLang="en-US" sz="2800" b="1" dirty="0">
                <a:latin typeface="+mn-ea"/>
              </a:rPr>
              <a:t>将光刻技术和</a:t>
            </a:r>
            <a:r>
              <a:rPr lang="en-US" altLang="zh-CN" sz="2800" b="1" dirty="0">
                <a:latin typeface="+mn-ea"/>
              </a:rPr>
              <a:t>SiO</a:t>
            </a:r>
            <a:r>
              <a:rPr lang="en-US" altLang="zh-CN" sz="2800" b="1" baseline="-25000" dirty="0">
                <a:latin typeface="+mn-ea"/>
              </a:rPr>
              <a:t>2</a:t>
            </a:r>
            <a:r>
              <a:rPr lang="zh-CN" altLang="en-US" sz="2800" b="1" dirty="0">
                <a:latin typeface="+mn-ea"/>
              </a:rPr>
              <a:t>巧妙结合起来，实现了精细晶体管和集成电路图形结构。由此导致了平面工艺的诞生。</a:t>
            </a:r>
          </a:p>
          <a:p>
            <a:pPr eaLnBrk="1" hangingPunct="1">
              <a:defRPr/>
            </a:pPr>
            <a:r>
              <a:rPr lang="zh-CN" altLang="en-US" sz="2800" b="1" dirty="0">
                <a:solidFill>
                  <a:srgbClr val="FF0000"/>
                </a:solidFill>
                <a:latin typeface="+mn-ea"/>
              </a:rPr>
              <a:t>平面工艺的诞生是实现大规模、低成本制造集成电路的基础。</a:t>
            </a:r>
          </a:p>
          <a:p>
            <a:pPr eaLnBrk="1" hangingPunct="1">
              <a:defRPr/>
            </a:pPr>
            <a:r>
              <a:rPr lang="zh-CN" altLang="en-US" sz="2800" b="1" dirty="0">
                <a:latin typeface="+mn-ea"/>
              </a:rPr>
              <a:t>集成电路技术和产业迅速发展的关键。</a:t>
            </a:r>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4806" y="1371600"/>
            <a:ext cx="2867025"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57953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smtClean="0"/>
              <a:t>Moor</a:t>
            </a:r>
            <a:r>
              <a:rPr lang="zh-CN" altLang="en-US" u="sng" dirty="0" smtClean="0"/>
              <a:t>定律</a:t>
            </a:r>
            <a:endParaRPr lang="zh-CN" altLang="en-US" u="sng" dirty="0"/>
          </a:p>
        </p:txBody>
      </p:sp>
      <p:sp>
        <p:nvSpPr>
          <p:cNvPr id="3" name="竖排文字占位符 2"/>
          <p:cNvSpPr>
            <a:spLocks noGrp="1"/>
          </p:cNvSpPr>
          <p:nvPr>
            <p:ph type="body" orient="vert"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790" y="1545796"/>
            <a:ext cx="8490154" cy="5019885"/>
          </a:xfrm>
          <a:prstGeom prst="rect">
            <a:avLst/>
          </a:prstGeom>
        </p:spPr>
      </p:pic>
    </p:spTree>
    <p:extLst>
      <p:ext uri="{BB962C8B-B14F-4D97-AF65-F5344CB8AC3E}">
        <p14:creationId xmlns:p14="http://schemas.microsoft.com/office/powerpoint/2010/main" val="275497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7099" y="1458520"/>
            <a:ext cx="10689021" cy="3862596"/>
          </a:xfrm>
          <a:prstGeom prst="rect">
            <a:avLst/>
          </a:prstGeom>
          <a:noFill/>
        </p:spPr>
        <p:txBody>
          <a:bodyPr wrap="square" rtlCol="0">
            <a:spAutoFit/>
          </a:bodyPr>
          <a:lstStyle/>
          <a:p>
            <a:pPr>
              <a:lnSpc>
                <a:spcPct val="125000"/>
              </a:lnSpc>
            </a:pPr>
            <a:r>
              <a:rPr lang="en-US" altLang="zh-CN" dirty="0"/>
              <a:t>《</a:t>
            </a:r>
            <a:r>
              <a:rPr lang="zh-CN" altLang="en-US" dirty="0"/>
              <a:t>半导体物理</a:t>
            </a:r>
            <a:r>
              <a:rPr lang="en-US" altLang="zh-CN" dirty="0"/>
              <a:t>》</a:t>
            </a:r>
            <a:r>
              <a:rPr lang="zh-CN" altLang="en-US" dirty="0" smtClean="0"/>
              <a:t>必修，专业基础课，</a:t>
            </a:r>
            <a:r>
              <a:rPr lang="en-US" altLang="zh-CN" dirty="0"/>
              <a:t>48</a:t>
            </a:r>
            <a:r>
              <a:rPr lang="zh-CN" altLang="en-US" dirty="0"/>
              <a:t>学时，</a:t>
            </a:r>
            <a:r>
              <a:rPr lang="en-US" altLang="zh-CN" dirty="0"/>
              <a:t>3</a:t>
            </a:r>
            <a:r>
              <a:rPr lang="zh-CN" altLang="en-US" dirty="0"/>
              <a:t>学分</a:t>
            </a:r>
            <a:r>
              <a:rPr lang="zh-CN" altLang="en-US" dirty="0" smtClean="0"/>
              <a:t>；</a:t>
            </a:r>
            <a:endParaRPr lang="en-US" altLang="zh-CN" dirty="0" smtClean="0"/>
          </a:p>
          <a:p>
            <a:pPr>
              <a:lnSpc>
                <a:spcPct val="125000"/>
              </a:lnSpc>
            </a:pPr>
            <a:endParaRPr lang="zh-CN" altLang="en-US" dirty="0"/>
          </a:p>
          <a:p>
            <a:pPr>
              <a:lnSpc>
                <a:spcPct val="125000"/>
              </a:lnSpc>
            </a:pPr>
            <a:r>
              <a:rPr lang="zh-CN" altLang="en-US" dirty="0" smtClean="0"/>
              <a:t>课程</a:t>
            </a:r>
            <a:r>
              <a:rPr lang="zh-CN" altLang="en-US" dirty="0"/>
              <a:t>成绩比例分配</a:t>
            </a:r>
            <a:r>
              <a:rPr lang="zh-CN" altLang="en-US" dirty="0" smtClean="0"/>
              <a:t>：</a:t>
            </a:r>
            <a:endParaRPr lang="en-US" altLang="zh-CN" dirty="0" smtClean="0"/>
          </a:p>
          <a:p>
            <a:pPr>
              <a:lnSpc>
                <a:spcPct val="125000"/>
              </a:lnSpc>
            </a:pPr>
            <a:r>
              <a:rPr lang="en-US" altLang="zh-CN" dirty="0"/>
              <a:t> </a:t>
            </a:r>
            <a:r>
              <a:rPr lang="en-US" altLang="zh-CN" dirty="0" smtClean="0"/>
              <a:t>               </a:t>
            </a:r>
            <a:r>
              <a:rPr lang="zh-CN" altLang="en-US" dirty="0" smtClean="0"/>
              <a:t>期末考试（</a:t>
            </a:r>
            <a:r>
              <a:rPr lang="en-US" altLang="zh-CN" dirty="0" smtClean="0"/>
              <a:t>70%</a:t>
            </a:r>
            <a:r>
              <a:rPr lang="zh-CN" altLang="en-US" dirty="0" smtClean="0"/>
              <a:t>）</a:t>
            </a:r>
            <a:r>
              <a:rPr lang="en-US" altLang="zh-CN" dirty="0" smtClean="0"/>
              <a:t>+</a:t>
            </a:r>
            <a:r>
              <a:rPr lang="zh-CN" altLang="en-US" dirty="0" smtClean="0"/>
              <a:t>平时成绩（</a:t>
            </a:r>
            <a:r>
              <a:rPr lang="en-US" altLang="zh-CN" dirty="0" smtClean="0"/>
              <a:t>30%</a:t>
            </a:r>
            <a:r>
              <a:rPr lang="zh-CN" altLang="en-US" dirty="0" smtClean="0"/>
              <a:t>）</a:t>
            </a:r>
            <a:endParaRPr lang="en-US" altLang="zh-CN" dirty="0" smtClean="0"/>
          </a:p>
          <a:p>
            <a:pPr>
              <a:lnSpc>
                <a:spcPct val="125000"/>
              </a:lnSpc>
            </a:pPr>
            <a:endParaRPr lang="zh-CN" altLang="en-US" dirty="0"/>
          </a:p>
          <a:p>
            <a:pPr>
              <a:lnSpc>
                <a:spcPct val="125000"/>
              </a:lnSpc>
            </a:pPr>
            <a:r>
              <a:rPr lang="zh-CN" altLang="en-US" dirty="0" smtClean="0"/>
              <a:t>平时</a:t>
            </a:r>
            <a:r>
              <a:rPr lang="zh-CN" altLang="en-US" dirty="0"/>
              <a:t>成绩包括</a:t>
            </a:r>
            <a:r>
              <a:rPr lang="zh-CN" altLang="en-US" dirty="0" smtClean="0"/>
              <a:t>：</a:t>
            </a:r>
            <a:endParaRPr lang="en-US" altLang="zh-CN" dirty="0" smtClean="0"/>
          </a:p>
          <a:p>
            <a:pPr>
              <a:lnSpc>
                <a:spcPct val="125000"/>
              </a:lnSpc>
            </a:pPr>
            <a:r>
              <a:rPr lang="en-US" altLang="zh-CN" dirty="0"/>
              <a:t> </a:t>
            </a:r>
            <a:r>
              <a:rPr lang="en-US" altLang="zh-CN" dirty="0" smtClean="0"/>
              <a:t>             </a:t>
            </a:r>
            <a:r>
              <a:rPr lang="zh-CN" altLang="en-US" dirty="0" smtClean="0"/>
              <a:t>作业、课堂互动、签到、观看视频、音频、章节测验等。</a:t>
            </a:r>
            <a:endParaRPr lang="zh-CN" altLang="en-US" dirty="0"/>
          </a:p>
        </p:txBody>
      </p:sp>
      <p:sp>
        <p:nvSpPr>
          <p:cNvPr id="13" name="文本框 12"/>
          <p:cNvSpPr txBox="1"/>
          <p:nvPr/>
        </p:nvSpPr>
        <p:spPr>
          <a:xfrm>
            <a:off x="4954137" y="259309"/>
            <a:ext cx="2448106" cy="769441"/>
          </a:xfrm>
          <a:prstGeom prst="rect">
            <a:avLst/>
          </a:prstGeom>
          <a:noFill/>
        </p:spPr>
        <p:txBody>
          <a:bodyPr wrap="none" rtlCol="0">
            <a:spAutoFit/>
          </a:bodyPr>
          <a:lstStyle/>
          <a:p>
            <a:r>
              <a:rPr lang="zh-CN" altLang="en-US" sz="4400" b="1" u="sng" dirty="0" smtClean="0">
                <a:solidFill>
                  <a:srgbClr val="FF0000"/>
                </a:solidFill>
              </a:rPr>
              <a:t>成绩分配</a:t>
            </a:r>
            <a:endParaRPr lang="zh-CN" altLang="en-US" sz="4400" b="1" u="sng" dirty="0">
              <a:solidFill>
                <a:srgbClr val="FF0000"/>
              </a:solidFill>
            </a:endParaRPr>
          </a:p>
        </p:txBody>
      </p:sp>
    </p:spTree>
    <p:extLst>
      <p:ext uri="{BB962C8B-B14F-4D97-AF65-F5344CB8AC3E}">
        <p14:creationId xmlns:p14="http://schemas.microsoft.com/office/powerpoint/2010/main" val="1900118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607" y="1805675"/>
            <a:ext cx="6184900" cy="2946400"/>
          </a:xfrm>
          <a:prstGeom prst="rect">
            <a:avLst/>
          </a:prstGeom>
        </p:spPr>
      </p:pic>
      <p:sp>
        <p:nvSpPr>
          <p:cNvPr id="5" name="文本框 4"/>
          <p:cNvSpPr txBox="1"/>
          <p:nvPr/>
        </p:nvSpPr>
        <p:spPr>
          <a:xfrm>
            <a:off x="3333560" y="588465"/>
            <a:ext cx="5813947" cy="830997"/>
          </a:xfrm>
          <a:prstGeom prst="rect">
            <a:avLst/>
          </a:prstGeom>
          <a:noFill/>
        </p:spPr>
        <p:txBody>
          <a:bodyPr wrap="square" rtlCol="0">
            <a:spAutoFit/>
          </a:bodyPr>
          <a:lstStyle/>
          <a:p>
            <a:r>
              <a:rPr lang="en-US" altLang="zh-CN" sz="4800" b="1" u="sng" dirty="0" smtClean="0">
                <a:solidFill>
                  <a:srgbClr val="FF0000"/>
                </a:solidFill>
              </a:rPr>
              <a:t>3</a:t>
            </a:r>
            <a:r>
              <a:rPr lang="zh-CN" altLang="en-US" sz="4800" b="1" u="sng" dirty="0" smtClean="0">
                <a:solidFill>
                  <a:srgbClr val="FF0000"/>
                </a:solidFill>
              </a:rPr>
              <a:t>维立体晶体管结构</a:t>
            </a:r>
            <a:endParaRPr lang="zh-CN" altLang="en-US" sz="4800" b="1" u="sng" dirty="0">
              <a:solidFill>
                <a:srgbClr val="FF0000"/>
              </a:solidFill>
            </a:endParaRPr>
          </a:p>
        </p:txBody>
      </p:sp>
      <p:sp>
        <p:nvSpPr>
          <p:cNvPr id="6" name="文本框 5"/>
          <p:cNvSpPr txBox="1"/>
          <p:nvPr/>
        </p:nvSpPr>
        <p:spPr>
          <a:xfrm>
            <a:off x="5186150" y="5074665"/>
            <a:ext cx="2320120" cy="523220"/>
          </a:xfrm>
          <a:prstGeom prst="rect">
            <a:avLst/>
          </a:prstGeom>
          <a:noFill/>
        </p:spPr>
        <p:txBody>
          <a:bodyPr wrap="square" rtlCol="0">
            <a:spAutoFit/>
          </a:bodyPr>
          <a:lstStyle/>
          <a:p>
            <a:r>
              <a:rPr lang="en-US" altLang="zh-CN" b="1" dirty="0" smtClean="0"/>
              <a:t>FINFET</a:t>
            </a:r>
            <a:r>
              <a:rPr lang="zh-CN" altLang="en-US" b="1" dirty="0" smtClean="0"/>
              <a:t>结构</a:t>
            </a:r>
            <a:endParaRPr lang="zh-CN" altLang="en-US" b="1" dirty="0"/>
          </a:p>
        </p:txBody>
      </p:sp>
    </p:spTree>
    <p:extLst>
      <p:ext uri="{BB962C8B-B14F-4D97-AF65-F5344CB8AC3E}">
        <p14:creationId xmlns:p14="http://schemas.microsoft.com/office/powerpoint/2010/main" val="9730313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3122680" y="3300436"/>
            <a:ext cx="66675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3600" b="1" dirty="0">
                <a:solidFill>
                  <a:srgbClr val="FF0000"/>
                </a:solidFill>
              </a:rPr>
              <a:t>芯片市场</a:t>
            </a:r>
            <a:r>
              <a:rPr lang="en-US" altLang="zh-CN" sz="3600" b="1" dirty="0">
                <a:solidFill>
                  <a:srgbClr val="FF0000"/>
                </a:solidFill>
              </a:rPr>
              <a:t>95%</a:t>
            </a:r>
            <a:r>
              <a:rPr lang="zh-CN" altLang="en-US" sz="3600" b="1" dirty="0">
                <a:solidFill>
                  <a:srgbClr val="FF0000"/>
                </a:solidFill>
              </a:rPr>
              <a:t>以上全靠进口！！</a:t>
            </a:r>
          </a:p>
        </p:txBody>
      </p:sp>
      <p:sp>
        <p:nvSpPr>
          <p:cNvPr id="3" name="矩形 5"/>
          <p:cNvSpPr>
            <a:spLocks noChangeArrowheads="1"/>
          </p:cNvSpPr>
          <p:nvPr/>
        </p:nvSpPr>
        <p:spPr bwMode="auto">
          <a:xfrm>
            <a:off x="3207681" y="334216"/>
            <a:ext cx="63595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4000" b="1" dirty="0">
                <a:solidFill>
                  <a:srgbClr val="FF0000"/>
                </a:solidFill>
              </a:rPr>
              <a:t>我国第一进口产品是什么？</a:t>
            </a:r>
            <a:endParaRPr lang="zh-CN" altLang="en-US" sz="4000" b="1"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9449" y="1302273"/>
            <a:ext cx="1981200" cy="12923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17053" r="23098"/>
          <a:stretch/>
        </p:blipFill>
        <p:spPr>
          <a:xfrm>
            <a:off x="1647541" y="1464514"/>
            <a:ext cx="963550" cy="12074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32355" y="1302273"/>
            <a:ext cx="1824075" cy="13697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1"/>
          <p:cNvSpPr txBox="1">
            <a:spLocks noChangeArrowheads="1"/>
          </p:cNvSpPr>
          <p:nvPr/>
        </p:nvSpPr>
        <p:spPr bwMode="auto">
          <a:xfrm>
            <a:off x="6194490" y="4613678"/>
            <a:ext cx="275748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4000" b="1" dirty="0">
                <a:solidFill>
                  <a:srgbClr val="FF0000"/>
                </a:solidFill>
              </a:rPr>
              <a:t>中国“芯”</a:t>
            </a:r>
            <a:endParaRPr lang="en-US" altLang="zh-CN" sz="4000" b="1" dirty="0">
              <a:solidFill>
                <a:srgbClr val="FF0000"/>
              </a:solidFill>
            </a:endParaRPr>
          </a:p>
          <a:p>
            <a:pPr>
              <a:spcBef>
                <a:spcPct val="0"/>
              </a:spcBef>
              <a:buClrTx/>
              <a:buSzTx/>
              <a:buFontTx/>
              <a:buNone/>
            </a:pPr>
            <a:r>
              <a:rPr lang="zh-CN" altLang="en-US" sz="4000" b="1" dirty="0">
                <a:solidFill>
                  <a:srgbClr val="0000FF"/>
                </a:solidFill>
              </a:rPr>
              <a:t>势在必行</a:t>
            </a:r>
          </a:p>
        </p:txBody>
      </p:sp>
      <p:pic>
        <p:nvPicPr>
          <p:cNvPr id="8" name="图片 7"/>
          <p:cNvPicPr>
            <a:picLocks noChangeAspect="1"/>
          </p:cNvPicPr>
          <p:nvPr/>
        </p:nvPicPr>
        <p:blipFill rotWithShape="1">
          <a:blip r:embed="rId6">
            <a:extLst>
              <a:ext uri="{28A0092B-C50C-407E-A947-70E740481C1C}">
                <a14:useLocalDpi xmlns:a14="http://schemas.microsoft.com/office/drawing/2010/main" val="0"/>
              </a:ext>
            </a:extLst>
          </a:blip>
          <a:srcRect l="43386" t="11767" r="4640" b="11765"/>
          <a:stretch/>
        </p:blipFill>
        <p:spPr>
          <a:xfrm>
            <a:off x="3207681" y="4238482"/>
            <a:ext cx="2592288" cy="20738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113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8896" y="31312"/>
            <a:ext cx="10363200" cy="1470025"/>
          </a:xfrm>
        </p:spPr>
        <p:txBody>
          <a:bodyPr/>
          <a:lstStyle/>
          <a:p>
            <a:r>
              <a:rPr lang="zh-CN" altLang="en-US" b="1" u="sng" dirty="0" smtClean="0"/>
              <a:t>急需集成电路人才！</a:t>
            </a:r>
            <a:endParaRPr lang="zh-CN" altLang="en-US" b="1" u="sng" dirty="0"/>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972" y="1327917"/>
            <a:ext cx="7292428" cy="4858580"/>
          </a:xfrm>
          <a:prstGeom prst="rect">
            <a:avLst/>
          </a:prstGeom>
        </p:spPr>
      </p:pic>
    </p:spTree>
    <p:extLst>
      <p:ext uri="{BB962C8B-B14F-4D97-AF65-F5344CB8AC3E}">
        <p14:creationId xmlns:p14="http://schemas.microsoft.com/office/powerpoint/2010/main" val="20973352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23080" y="1128933"/>
            <a:ext cx="11600597" cy="4832092"/>
          </a:xfrm>
          <a:prstGeom prst="rect">
            <a:avLst/>
          </a:prstGeom>
        </p:spPr>
        <p:txBody>
          <a:bodyPr wrap="square">
            <a:spAutoFit/>
          </a:bodyPr>
          <a:lstStyle/>
          <a:p>
            <a:r>
              <a:rPr lang="zh-CN" altLang="en-US" u="sng" dirty="0">
                <a:solidFill>
                  <a:srgbClr val="0000FF"/>
                </a:solidFill>
                <a:latin typeface="宋体" panose="02010600030101010101" pitchFamily="2" charset="-122"/>
                <a:hlinkClick r:id="rId3"/>
              </a:rPr>
              <a:t>微电子行​业政策</a:t>
            </a:r>
            <a:r>
              <a:rPr lang="en-US" altLang="zh-CN" u="sng" dirty="0">
                <a:solidFill>
                  <a:srgbClr val="0000FF"/>
                </a:solidFill>
                <a:latin typeface="宋体" panose="02010600030101010101" pitchFamily="2" charset="-122"/>
                <a:hlinkClick r:id="rId3"/>
              </a:rPr>
              <a:t>2019-9-30</a:t>
            </a:r>
            <a:r>
              <a:rPr lang="zh-CN" altLang="en-US" dirty="0">
                <a:solidFill>
                  <a:srgbClr val="000000"/>
                </a:solidFill>
                <a:latin typeface="宋体" panose="02010600030101010101" pitchFamily="2" charset="-122"/>
              </a:rPr>
              <a:t>  </a:t>
            </a:r>
            <a:endParaRPr lang="zh-CN" altLang="en-US" dirty="0">
              <a:solidFill>
                <a:srgbClr val="000000"/>
              </a:solidFill>
            </a:endParaRPr>
          </a:p>
          <a:p>
            <a:r>
              <a:rPr lang="en-US" altLang="zh-CN" dirty="0">
                <a:solidFill>
                  <a:srgbClr val="000000"/>
                </a:solidFill>
                <a:latin typeface="宋体" panose="02010600030101010101" pitchFamily="2" charset="-122"/>
              </a:rPr>
              <a:t>2019</a:t>
            </a:r>
            <a:r>
              <a:rPr lang="zh-CN" altLang="en-US" dirty="0">
                <a:solidFill>
                  <a:srgbClr val="000000"/>
                </a:solidFill>
                <a:latin typeface="宋体" panose="02010600030101010101" pitchFamily="2" charset="-122"/>
              </a:rPr>
              <a:t>年政策支持助力海归创业“中国芯”</a:t>
            </a:r>
            <a:r>
              <a:rPr lang="en-US" altLang="zh-CN" u="sng" dirty="0">
                <a:solidFill>
                  <a:srgbClr val="666666"/>
                </a:solidFill>
                <a:latin typeface="宋体" panose="02010600030101010101" pitchFamily="2" charset="-122"/>
                <a:hlinkClick r:id="rId4"/>
              </a:rPr>
              <a:t>https://baijiahao.baidu.com/s?id=1623037085737024319&amp;wfr=spider&amp;for=pc</a:t>
            </a:r>
            <a:endParaRPr lang="en-US" altLang="zh-CN" dirty="0">
              <a:solidFill>
                <a:srgbClr val="000000"/>
              </a:solidFill>
            </a:endParaRPr>
          </a:p>
          <a:p>
            <a:r>
              <a:rPr lang="zh-CN" altLang="en-US" dirty="0">
                <a:solidFill>
                  <a:srgbClr val="222222"/>
                </a:solidFill>
                <a:latin typeface="宋体" panose="02010600030101010101" pitchFamily="2" charset="-122"/>
              </a:rPr>
              <a:t>一文看懂</a:t>
            </a:r>
            <a:r>
              <a:rPr lang="en-US" altLang="zh-CN" dirty="0">
                <a:solidFill>
                  <a:srgbClr val="222222"/>
                </a:solidFill>
                <a:latin typeface="宋体" panose="02010600030101010101" pitchFamily="2" charset="-122"/>
              </a:rPr>
              <a:t>2019</a:t>
            </a:r>
            <a:r>
              <a:rPr lang="zh-CN" altLang="en-US" dirty="0">
                <a:solidFill>
                  <a:srgbClr val="222222"/>
                </a:solidFill>
                <a:latin typeface="宋体" panose="02010600030101010101" pitchFamily="2" charset="-122"/>
              </a:rPr>
              <a:t>年国内集成电路“产业地图”！</a:t>
            </a:r>
            <a:r>
              <a:rPr lang="en-US" altLang="zh-CN" u="sng" dirty="0">
                <a:solidFill>
                  <a:srgbClr val="666666"/>
                </a:solidFill>
                <a:latin typeface="宋体" panose="02010600030101010101" pitchFamily="2" charset="-122"/>
                <a:hlinkClick r:id="rId5"/>
              </a:rPr>
              <a:t>https://xw.qq.com/cmsid/20190423A0AL14/20190423A0AL1400</a:t>
            </a:r>
            <a:endParaRPr lang="en-US" altLang="zh-CN" dirty="0">
              <a:solidFill>
                <a:srgbClr val="000000"/>
              </a:solidFill>
            </a:endParaRPr>
          </a:p>
          <a:p>
            <a:r>
              <a:rPr lang="zh-CN" altLang="en-US" dirty="0">
                <a:solidFill>
                  <a:srgbClr val="000000"/>
                </a:solidFill>
              </a:rPr>
              <a:t>极大规模集成电路制造装备与成套工艺专项</a:t>
            </a:r>
            <a:r>
              <a:rPr lang="en-US" altLang="zh-CN" u="sng" dirty="0">
                <a:solidFill>
                  <a:srgbClr val="666666"/>
                </a:solidFill>
                <a:hlinkClick r:id="rId6"/>
              </a:rPr>
              <a:t>http://www.bmrdp.cas.cn/gjzx/jichengdianlu/</a:t>
            </a:r>
            <a:endParaRPr lang="en-US" altLang="zh-CN" dirty="0">
              <a:solidFill>
                <a:srgbClr val="000000"/>
              </a:solidFill>
            </a:endParaRPr>
          </a:p>
          <a:p>
            <a:r>
              <a:rPr lang="zh-CN" altLang="en-US" dirty="0">
                <a:solidFill>
                  <a:srgbClr val="000000"/>
                </a:solidFill>
              </a:rPr>
              <a:t>科技部举行</a:t>
            </a:r>
            <a:r>
              <a:rPr lang="zh-CN" altLang="en-US" dirty="0">
                <a:solidFill>
                  <a:srgbClr val="000000"/>
                </a:solidFill>
                <a:latin typeface="宋体" panose="02010600030101010101" pitchFamily="2" charset="-122"/>
              </a:rPr>
              <a:t>“</a:t>
            </a:r>
            <a:r>
              <a:rPr lang="zh-CN" altLang="en-US" dirty="0">
                <a:solidFill>
                  <a:srgbClr val="000000"/>
                </a:solidFill>
              </a:rPr>
              <a:t>极大规模集成电路制造装备及成套工艺</a:t>
            </a:r>
            <a:r>
              <a:rPr lang="zh-CN" altLang="en-US" dirty="0">
                <a:solidFill>
                  <a:srgbClr val="000000"/>
                </a:solidFill>
                <a:latin typeface="宋体" panose="02010600030101010101" pitchFamily="2" charset="-122"/>
              </a:rPr>
              <a:t>”</a:t>
            </a:r>
            <a:r>
              <a:rPr lang="zh-CN" altLang="en-US" dirty="0">
                <a:solidFill>
                  <a:srgbClr val="000000"/>
                </a:solidFill>
              </a:rPr>
              <a:t>发布会</a:t>
            </a:r>
            <a:r>
              <a:rPr lang="en-US" altLang="zh-CN" u="sng" dirty="0">
                <a:solidFill>
                  <a:srgbClr val="666666"/>
                </a:solidFill>
                <a:hlinkClick r:id="rId7"/>
              </a:rPr>
              <a:t>http://www.scio.gov.cn/xwfbh/gbwxwfbh/xwfbh/kjb/Document/1553307/1553307.htm</a:t>
            </a:r>
            <a:endParaRPr lang="en-US" altLang="zh-CN" dirty="0">
              <a:solidFill>
                <a:srgbClr val="000000"/>
              </a:solidFill>
            </a:endParaRPr>
          </a:p>
        </p:txBody>
      </p:sp>
      <p:sp>
        <p:nvSpPr>
          <p:cNvPr id="6" name="文本框 5"/>
          <p:cNvSpPr txBox="1"/>
          <p:nvPr/>
        </p:nvSpPr>
        <p:spPr>
          <a:xfrm>
            <a:off x="3707884" y="209322"/>
            <a:ext cx="5843266" cy="769441"/>
          </a:xfrm>
          <a:prstGeom prst="rect">
            <a:avLst/>
          </a:prstGeom>
          <a:noFill/>
        </p:spPr>
        <p:txBody>
          <a:bodyPr wrap="none" rtlCol="0">
            <a:spAutoFit/>
          </a:bodyPr>
          <a:lstStyle/>
          <a:p>
            <a:r>
              <a:rPr lang="zh-CN" altLang="en-US" sz="4400" b="1" u="sng" dirty="0" smtClean="0">
                <a:solidFill>
                  <a:srgbClr val="FF0000"/>
                </a:solidFill>
              </a:rPr>
              <a:t>微电子产业状态和政策</a:t>
            </a:r>
            <a:endParaRPr lang="zh-CN" altLang="en-US" sz="4400" b="1" u="sng" dirty="0">
              <a:solidFill>
                <a:srgbClr val="FF0000"/>
              </a:solidFill>
            </a:endParaRPr>
          </a:p>
        </p:txBody>
      </p:sp>
    </p:spTree>
    <p:extLst>
      <p:ext uri="{BB962C8B-B14F-4D97-AF65-F5344CB8AC3E}">
        <p14:creationId xmlns:p14="http://schemas.microsoft.com/office/powerpoint/2010/main" val="3068898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7933" y="0"/>
            <a:ext cx="11387667" cy="1143000"/>
          </a:xfrm>
        </p:spPr>
        <p:txBody>
          <a:bodyPr/>
          <a:lstStyle/>
          <a:p>
            <a:r>
              <a:rPr lang="zh-CN" altLang="en-US" b="1" u="sng" dirty="0" smtClean="0"/>
              <a:t>集成电路方向国家重大专项</a:t>
            </a:r>
            <a:endParaRPr lang="zh-CN" altLang="en-US" b="1" u="sng" dirty="0"/>
          </a:p>
        </p:txBody>
      </p:sp>
      <p:sp>
        <p:nvSpPr>
          <p:cNvPr id="4" name="TextBox 1"/>
          <p:cNvSpPr txBox="1"/>
          <p:nvPr/>
        </p:nvSpPr>
        <p:spPr>
          <a:xfrm>
            <a:off x="427304" y="1143000"/>
            <a:ext cx="11387667" cy="954107"/>
          </a:xfrm>
          <a:prstGeom prst="rect">
            <a:avLst/>
          </a:prstGeom>
          <a:noFill/>
        </p:spPr>
        <p:txBody>
          <a:bodyPr wrap="square" rtlCol="0">
            <a:spAutoFit/>
          </a:bodyPr>
          <a:lstStyle/>
          <a:p>
            <a:r>
              <a:rPr lang="zh-CN" altLang="en-US" b="1" dirty="0"/>
              <a:t>集成电路专项于</a:t>
            </a:r>
            <a:r>
              <a:rPr lang="en-US" altLang="zh-CN" b="1" dirty="0"/>
              <a:t>2008</a:t>
            </a:r>
            <a:r>
              <a:rPr lang="zh-CN" altLang="en-US" b="1" dirty="0"/>
              <a:t>年开始</a:t>
            </a:r>
            <a:r>
              <a:rPr lang="zh-CN" altLang="en-US" b="1" dirty="0" smtClean="0"/>
              <a:t>启动，</a:t>
            </a:r>
            <a:r>
              <a:rPr lang="en-US" altLang="zh-CN" b="1" dirty="0" smtClean="0"/>
              <a:t>2017</a:t>
            </a:r>
            <a:r>
              <a:rPr lang="zh-CN" altLang="en-US" b="1" dirty="0"/>
              <a:t>年</a:t>
            </a:r>
            <a:r>
              <a:rPr lang="en-US" altLang="zh-CN" b="1" dirty="0"/>
              <a:t>5</a:t>
            </a:r>
            <a:r>
              <a:rPr lang="zh-CN" altLang="en-US" b="1" dirty="0"/>
              <a:t>月</a:t>
            </a:r>
            <a:r>
              <a:rPr lang="en-US" altLang="zh-CN" b="1" dirty="0"/>
              <a:t>23</a:t>
            </a:r>
            <a:r>
              <a:rPr lang="zh-CN" altLang="en-US" b="1" dirty="0"/>
              <a:t>日下午</a:t>
            </a:r>
            <a:r>
              <a:rPr lang="en-US" altLang="zh-CN" b="1" dirty="0"/>
              <a:t>3</a:t>
            </a:r>
            <a:r>
              <a:rPr lang="zh-CN" altLang="en-US" b="1" dirty="0"/>
              <a:t>时，国家科技重大专项“极大规模集成电路制造装备及成套工艺”专项新闻发布会。</a:t>
            </a:r>
            <a:endParaRPr lang="zh-CN" altLang="en-US" dirty="0"/>
          </a:p>
        </p:txBody>
      </p:sp>
      <p:sp>
        <p:nvSpPr>
          <p:cNvPr id="5" name="TextBox 2"/>
          <p:cNvSpPr txBox="1"/>
          <p:nvPr/>
        </p:nvSpPr>
        <p:spPr>
          <a:xfrm>
            <a:off x="204952" y="2104658"/>
            <a:ext cx="11832373" cy="4401205"/>
          </a:xfrm>
          <a:prstGeom prst="rect">
            <a:avLst/>
          </a:prstGeom>
          <a:noFill/>
        </p:spPr>
        <p:txBody>
          <a:bodyPr wrap="square" rtlCol="0">
            <a:spAutoFit/>
          </a:bodyPr>
          <a:lstStyle/>
          <a:p>
            <a:r>
              <a:rPr lang="en-US" altLang="zh-CN" sz="2000" dirty="0"/>
              <a:t>1</a:t>
            </a:r>
            <a:r>
              <a:rPr lang="zh-CN" altLang="en-US" sz="2000" dirty="0"/>
              <a:t>、高端装备和材料从无到有，填补产业链空白，形成良性发展的产业生态</a:t>
            </a:r>
            <a:r>
              <a:rPr lang="zh-CN" altLang="en-US" sz="2000" dirty="0" smtClean="0"/>
              <a:t>。</a:t>
            </a:r>
            <a:endParaRPr lang="en-US" altLang="zh-CN" sz="2000" dirty="0" smtClean="0"/>
          </a:p>
          <a:p>
            <a:r>
              <a:rPr lang="zh-CN" altLang="en-US" sz="2000" dirty="0"/>
              <a:t>　  </a:t>
            </a:r>
            <a:r>
              <a:rPr lang="zh-CN" altLang="en-US" sz="2000" dirty="0" smtClean="0"/>
              <a:t>研制</a:t>
            </a:r>
            <a:r>
              <a:rPr lang="zh-CN" altLang="en-US" sz="2000" dirty="0"/>
              <a:t>成功</a:t>
            </a:r>
            <a:r>
              <a:rPr lang="en-US" altLang="zh-CN" sz="2000" dirty="0"/>
              <a:t>14</a:t>
            </a:r>
            <a:r>
              <a:rPr lang="zh-CN" altLang="en-US" sz="2000" dirty="0"/>
              <a:t>纳米刻蚀机、薄膜沉积等</a:t>
            </a:r>
            <a:r>
              <a:rPr lang="en-US" altLang="zh-CN" sz="2000" dirty="0"/>
              <a:t>30</a:t>
            </a:r>
            <a:r>
              <a:rPr lang="zh-CN" altLang="en-US" sz="2000" dirty="0"/>
              <a:t>多种高端装备和靶材、抛光液等上百种材料产品，性能达到国际先进</a:t>
            </a:r>
            <a:r>
              <a:rPr lang="zh-CN" altLang="en-US" sz="2000" dirty="0" smtClean="0"/>
              <a:t>水平。</a:t>
            </a:r>
            <a:endParaRPr lang="en-US" altLang="zh-CN" sz="2000" dirty="0" smtClean="0"/>
          </a:p>
          <a:p>
            <a:r>
              <a:rPr lang="en-US" altLang="zh-CN" sz="2000" dirty="0" smtClean="0"/>
              <a:t>2</a:t>
            </a:r>
            <a:r>
              <a:rPr lang="zh-CN" altLang="en-US" sz="2000" dirty="0" smtClean="0"/>
              <a:t>、制造</a:t>
            </a:r>
            <a:r>
              <a:rPr lang="zh-CN" altLang="en-US" sz="2000" dirty="0"/>
              <a:t>工艺与封装集成由弱渐强，技术水平实现跨越，国际竞争力大幅提升。</a:t>
            </a:r>
            <a:br>
              <a:rPr lang="zh-CN" altLang="en-US" sz="2000" dirty="0"/>
            </a:br>
            <a:r>
              <a:rPr lang="zh-CN" altLang="en-US" sz="2000" dirty="0"/>
              <a:t>　  </a:t>
            </a:r>
            <a:r>
              <a:rPr lang="en-US" altLang="zh-CN" sz="2000" dirty="0" smtClean="0"/>
              <a:t>22</a:t>
            </a:r>
            <a:r>
              <a:rPr lang="zh-CN" altLang="en-US" sz="2000" dirty="0"/>
              <a:t>、</a:t>
            </a:r>
            <a:r>
              <a:rPr lang="en-US" altLang="zh-CN" sz="2000" dirty="0"/>
              <a:t>14</a:t>
            </a:r>
            <a:r>
              <a:rPr lang="zh-CN" altLang="en-US" sz="2000" dirty="0"/>
              <a:t>纳米先导技术研发取得突破，形成了自主知识产权；封装企业从低端进入高端，三维高密度集成技术达到了国际先进水平</a:t>
            </a:r>
            <a:r>
              <a:rPr lang="zh-CN" altLang="en-US" sz="2000" dirty="0" smtClean="0"/>
              <a:t>。</a:t>
            </a:r>
            <a:endParaRPr lang="en-US" altLang="zh-CN" sz="2000" dirty="0" smtClean="0"/>
          </a:p>
          <a:p>
            <a:r>
              <a:rPr lang="en-US" altLang="zh-CN" sz="2000" dirty="0"/>
              <a:t>3</a:t>
            </a:r>
            <a:r>
              <a:rPr lang="zh-CN" altLang="en-US" sz="2000" dirty="0"/>
              <a:t>、创新发明不断涌现，形成自主知识产权体系，支撑企业参与国际竞争。</a:t>
            </a:r>
            <a:br>
              <a:rPr lang="zh-CN" altLang="en-US" sz="2000" dirty="0"/>
            </a:br>
            <a:r>
              <a:rPr lang="zh-CN" altLang="en-US" sz="2000" dirty="0"/>
              <a:t>　  </a:t>
            </a:r>
            <a:r>
              <a:rPr lang="zh-CN" altLang="en-US" sz="2000" dirty="0" smtClean="0"/>
              <a:t>一共</a:t>
            </a:r>
            <a:r>
              <a:rPr lang="zh-CN" altLang="en-US" sz="2000" dirty="0"/>
              <a:t>申请了</a:t>
            </a:r>
            <a:r>
              <a:rPr lang="en-US" altLang="zh-CN" sz="2000" dirty="0"/>
              <a:t>2.3</a:t>
            </a:r>
            <a:r>
              <a:rPr lang="zh-CN" altLang="en-US" sz="2000" dirty="0"/>
              <a:t>万余项国内发明专利和</a:t>
            </a:r>
            <a:r>
              <a:rPr lang="en-US" altLang="zh-CN" sz="2000" dirty="0"/>
              <a:t>2000</a:t>
            </a:r>
            <a:r>
              <a:rPr lang="zh-CN" altLang="en-US" sz="2000" dirty="0"/>
              <a:t>多项国际发明专利，形成了自主知识产权</a:t>
            </a:r>
            <a:r>
              <a:rPr lang="zh-CN" altLang="en-US" sz="2000" dirty="0" smtClean="0"/>
              <a:t>体系。</a:t>
            </a:r>
            <a:endParaRPr lang="en-US" altLang="zh-CN" sz="2000" dirty="0" smtClean="0"/>
          </a:p>
          <a:p>
            <a:r>
              <a:rPr lang="en-US" altLang="zh-CN" sz="2000" dirty="0"/>
              <a:t>4</a:t>
            </a:r>
            <a:r>
              <a:rPr lang="zh-CN" altLang="en-US" sz="2000" dirty="0"/>
              <a:t>、建立技术创新的协同机制，培育出一批具有国际竞争力的企业。</a:t>
            </a:r>
            <a:br>
              <a:rPr lang="zh-CN" altLang="en-US" sz="2000" dirty="0"/>
            </a:br>
            <a:r>
              <a:rPr lang="en-US" altLang="zh-CN" sz="2000" dirty="0"/>
              <a:t>5</a:t>
            </a:r>
            <a:r>
              <a:rPr lang="zh-CN" altLang="en-US" sz="2000" dirty="0"/>
              <a:t>、从点到面突破，成果辐射应用助推泛半导体产业发展</a:t>
            </a:r>
            <a:r>
              <a:rPr lang="zh-CN" altLang="en-US" sz="2000" dirty="0" smtClean="0"/>
              <a:t>。</a:t>
            </a:r>
            <a:endParaRPr lang="en-US" altLang="zh-CN" sz="2000" dirty="0" smtClean="0"/>
          </a:p>
          <a:p>
            <a:endParaRPr lang="en-US" altLang="zh-CN" sz="2000" dirty="0"/>
          </a:p>
          <a:p>
            <a:r>
              <a:rPr lang="en-US" altLang="zh-CN" sz="2000" dirty="0"/>
              <a:t>        </a:t>
            </a:r>
            <a:r>
              <a:rPr lang="zh-CN" altLang="en-US" sz="2000" dirty="0"/>
              <a:t>这些成果基本覆盖了我国集成电路全产业链体系，扭转了之前工艺技术全套引进的被动局面，为我国集成电路产业自主健康发展打下了坚实基础。</a:t>
            </a:r>
            <a:br>
              <a:rPr lang="zh-CN" altLang="en-US" sz="2000" dirty="0"/>
            </a:br>
            <a:endParaRPr lang="zh-CN" altLang="en-US" sz="2000" dirty="0"/>
          </a:p>
        </p:txBody>
      </p:sp>
    </p:spTree>
    <p:extLst>
      <p:ext uri="{BB962C8B-B14F-4D97-AF65-F5344CB8AC3E}">
        <p14:creationId xmlns:p14="http://schemas.microsoft.com/office/powerpoint/2010/main" val="13348737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u="sng" dirty="0" smtClean="0"/>
              <a:t>半导体物理研究内容</a:t>
            </a:r>
            <a:endParaRPr lang="zh-CN" altLang="en-US" u="sng" dirty="0"/>
          </a:p>
        </p:txBody>
      </p:sp>
      <p:sp>
        <p:nvSpPr>
          <p:cNvPr id="3" name="内容占位符 2"/>
          <p:cNvSpPr>
            <a:spLocks noGrp="1"/>
          </p:cNvSpPr>
          <p:nvPr>
            <p:ph idx="1"/>
          </p:nvPr>
        </p:nvSpPr>
        <p:spPr>
          <a:xfrm>
            <a:off x="812800" y="1371600"/>
            <a:ext cx="10871200" cy="1087821"/>
          </a:xfrm>
        </p:spPr>
        <p:txBody>
          <a:bodyPr/>
          <a:lstStyle/>
          <a:p>
            <a:r>
              <a:rPr lang="zh-CN" altLang="en-US" sz="2800" dirty="0"/>
              <a:t>半导体物理是研究半导体</a:t>
            </a:r>
            <a:r>
              <a:rPr lang="zh-CN" altLang="en-US" sz="2800" b="1" dirty="0">
                <a:solidFill>
                  <a:srgbClr val="FF0000"/>
                </a:solidFill>
              </a:rPr>
              <a:t>原子状态</a:t>
            </a:r>
            <a:r>
              <a:rPr lang="zh-CN" altLang="en-US" sz="2800" dirty="0"/>
              <a:t>和</a:t>
            </a:r>
            <a:r>
              <a:rPr lang="zh-CN" altLang="en-US" sz="2800" b="1" dirty="0">
                <a:solidFill>
                  <a:srgbClr val="FF0000"/>
                </a:solidFill>
              </a:rPr>
              <a:t>电子状态</a:t>
            </a:r>
            <a:r>
              <a:rPr lang="zh-CN" altLang="en-US" sz="2800" dirty="0" smtClean="0"/>
              <a:t>以及半导体和</a:t>
            </a:r>
            <a:r>
              <a:rPr lang="zh-CN" altLang="en-US" sz="2800" b="1" dirty="0" smtClean="0">
                <a:solidFill>
                  <a:srgbClr val="FF0000"/>
                </a:solidFill>
              </a:rPr>
              <a:t>半导体器件</a:t>
            </a:r>
            <a:r>
              <a:rPr lang="zh-CN" altLang="en-US" sz="2800" b="1" dirty="0">
                <a:solidFill>
                  <a:srgbClr val="FF0000"/>
                </a:solidFill>
              </a:rPr>
              <a:t>内部</a:t>
            </a:r>
            <a:r>
              <a:rPr lang="zh-CN" altLang="en-US" sz="2800" b="1" dirty="0" smtClean="0">
                <a:solidFill>
                  <a:srgbClr val="FF0000"/>
                </a:solidFill>
              </a:rPr>
              <a:t>电子输运过程</a:t>
            </a:r>
            <a:r>
              <a:rPr lang="zh-CN" altLang="en-US" sz="2800" dirty="0" smtClean="0"/>
              <a:t>的学科。</a:t>
            </a:r>
            <a:endParaRPr lang="zh-CN" altLang="en-US" sz="2800" dirty="0"/>
          </a:p>
        </p:txBody>
      </p:sp>
      <p:sp>
        <p:nvSpPr>
          <p:cNvPr id="4" name="矩形 3"/>
          <p:cNvSpPr/>
          <p:nvPr/>
        </p:nvSpPr>
        <p:spPr>
          <a:xfrm>
            <a:off x="8768164" y="3221304"/>
            <a:ext cx="1733167" cy="400110"/>
          </a:xfrm>
          <a:prstGeom prst="rect">
            <a:avLst/>
          </a:prstGeom>
        </p:spPr>
        <p:txBody>
          <a:bodyPr wrap="none">
            <a:spAutoFit/>
          </a:bodyPr>
          <a:lstStyle/>
          <a:p>
            <a:pPr>
              <a:defRPr/>
            </a:pPr>
            <a:r>
              <a:rPr lang="zh-CN" altLang="en-US" sz="2000" b="1" kern="100" dirty="0" smtClean="0">
                <a:latin typeface="宋体" panose="02010600030101010101" pitchFamily="2" charset="-122"/>
                <a:ea typeface="宋体" panose="02010600030101010101" pitchFamily="2" charset="-122"/>
                <a:cs typeface="Times New Roman" panose="02020603050405020304" pitchFamily="18" charset="0"/>
              </a:rPr>
              <a:t>一、</a:t>
            </a:r>
            <a:r>
              <a:rPr lang="zh-CN" altLang="zh-CN" sz="2000" b="1" kern="100" dirty="0" smtClean="0">
                <a:latin typeface="宋体" panose="02010600030101010101" pitchFamily="2" charset="-122"/>
                <a:ea typeface="宋体" panose="02010600030101010101" pitchFamily="2" charset="-122"/>
                <a:cs typeface="Times New Roman" panose="02020603050405020304" pitchFamily="18" charset="0"/>
              </a:rPr>
              <a:t>晶体结构</a:t>
            </a:r>
            <a:endParaRPr lang="zh-CN" altLang="en-US" sz="2000" dirty="0">
              <a:latin typeface="宋体" panose="02010600030101010101" pitchFamily="2" charset="-122"/>
              <a:ea typeface="宋体" panose="02010600030101010101" pitchFamily="2" charset="-122"/>
            </a:endParaRPr>
          </a:p>
        </p:txBody>
      </p:sp>
      <p:sp>
        <p:nvSpPr>
          <p:cNvPr id="5" name="矩形 4"/>
          <p:cNvSpPr/>
          <p:nvPr/>
        </p:nvSpPr>
        <p:spPr>
          <a:xfrm>
            <a:off x="8752097" y="3843873"/>
            <a:ext cx="3073797" cy="477054"/>
          </a:xfrm>
          <a:prstGeom prst="rect">
            <a:avLst/>
          </a:prstGeom>
        </p:spPr>
        <p:txBody>
          <a:bodyPr wrap="square">
            <a:spAutoFit/>
          </a:bodyPr>
          <a:lstStyle/>
          <a:p>
            <a:pPr>
              <a:lnSpc>
                <a:spcPct val="125000"/>
              </a:lnSpc>
              <a:spcAft>
                <a:spcPts val="0"/>
              </a:spcAft>
              <a:tabLst>
                <a:tab pos="731520" algn="l"/>
              </a:tabLst>
              <a:defRPr/>
            </a:pPr>
            <a:r>
              <a:rPr lang="zh-CN" altLang="en-US" sz="2000" b="1" kern="100" dirty="0" smtClean="0">
                <a:latin typeface="宋体" panose="02010600030101010101" pitchFamily="2" charset="-122"/>
                <a:ea typeface="宋体" panose="02010600030101010101" pitchFamily="2" charset="-122"/>
              </a:rPr>
              <a:t>二、</a:t>
            </a:r>
            <a:r>
              <a:rPr lang="zh-CN" altLang="zh-CN" sz="2000" b="1" kern="100" dirty="0" smtClean="0">
                <a:latin typeface="宋体" panose="02010600030101010101" pitchFamily="2" charset="-122"/>
                <a:ea typeface="宋体" panose="02010600030101010101" pitchFamily="2" charset="-122"/>
              </a:rPr>
              <a:t>晶格振动和晶格缺陷</a:t>
            </a:r>
            <a:endParaRPr lang="zh-CN" altLang="zh-CN" sz="2000" kern="100" dirty="0">
              <a:latin typeface="宋体" panose="02010600030101010101" pitchFamily="2" charset="-122"/>
              <a:ea typeface="宋体" panose="02010600030101010101" pitchFamily="2" charset="-122"/>
            </a:endParaRPr>
          </a:p>
        </p:txBody>
      </p:sp>
      <p:sp>
        <p:nvSpPr>
          <p:cNvPr id="6" name="矩形 5"/>
          <p:cNvSpPr/>
          <p:nvPr/>
        </p:nvSpPr>
        <p:spPr>
          <a:xfrm>
            <a:off x="6483145" y="3227896"/>
            <a:ext cx="1991251" cy="707886"/>
          </a:xfrm>
          <a:prstGeom prst="rect">
            <a:avLst/>
          </a:prstGeom>
        </p:spPr>
        <p:txBody>
          <a:bodyPr wrap="none">
            <a:spAutoFit/>
          </a:bodyPr>
          <a:lstStyle/>
          <a:p>
            <a:pPr>
              <a:spcAft>
                <a:spcPts val="0"/>
              </a:spcAft>
              <a:tabLst>
                <a:tab pos="266700" algn="l"/>
                <a:tab pos="731520" algn="l"/>
              </a:tabLst>
              <a:defRPr/>
            </a:pPr>
            <a:r>
              <a:rPr lang="zh-CN" altLang="en-US" sz="2000" b="1" kern="100" dirty="0" smtClean="0">
                <a:latin typeface="宋体" panose="02010600030101010101" pitchFamily="2" charset="-122"/>
                <a:ea typeface="宋体" panose="02010600030101010101" pitchFamily="2" charset="-122"/>
              </a:rPr>
              <a:t>三、</a:t>
            </a:r>
            <a:r>
              <a:rPr lang="zh-CN" altLang="zh-CN" sz="2000" b="1" kern="100" dirty="0" smtClean="0">
                <a:latin typeface="宋体" panose="02010600030101010101" pitchFamily="2" charset="-122"/>
                <a:ea typeface="宋体" panose="02010600030101010101" pitchFamily="2" charset="-122"/>
              </a:rPr>
              <a:t>半导体</a:t>
            </a:r>
            <a:r>
              <a:rPr lang="zh-CN" altLang="zh-CN" sz="2000" b="1" kern="100" dirty="0">
                <a:latin typeface="宋体" panose="02010600030101010101" pitchFamily="2" charset="-122"/>
                <a:ea typeface="宋体" panose="02010600030101010101" pitchFamily="2" charset="-122"/>
              </a:rPr>
              <a:t>中的</a:t>
            </a:r>
            <a:endParaRPr lang="en-US" altLang="zh-CN" sz="2000" b="1" kern="100" dirty="0">
              <a:latin typeface="宋体" panose="02010600030101010101" pitchFamily="2" charset="-122"/>
              <a:ea typeface="宋体" panose="02010600030101010101" pitchFamily="2" charset="-122"/>
            </a:endParaRPr>
          </a:p>
          <a:p>
            <a:pPr>
              <a:spcAft>
                <a:spcPts val="0"/>
              </a:spcAft>
              <a:tabLst>
                <a:tab pos="266700" algn="l"/>
                <a:tab pos="731520" algn="l"/>
              </a:tabLst>
              <a:defRPr/>
            </a:pPr>
            <a:r>
              <a:rPr lang="en-US" altLang="zh-CN" sz="2000" b="1" kern="100" dirty="0" smtClean="0">
                <a:latin typeface="宋体" panose="02010600030101010101" pitchFamily="2" charset="-122"/>
                <a:ea typeface="宋体" panose="02010600030101010101" pitchFamily="2" charset="-122"/>
              </a:rPr>
              <a:t>    </a:t>
            </a:r>
            <a:r>
              <a:rPr lang="zh-CN" altLang="zh-CN" sz="2000" b="1" kern="100" dirty="0" smtClean="0">
                <a:latin typeface="宋体" panose="02010600030101010101" pitchFamily="2" charset="-122"/>
                <a:ea typeface="宋体" panose="02010600030101010101" pitchFamily="2" charset="-122"/>
              </a:rPr>
              <a:t>电子</a:t>
            </a:r>
            <a:r>
              <a:rPr lang="zh-CN" altLang="zh-CN" sz="2000" b="1" kern="100" dirty="0">
                <a:latin typeface="宋体" panose="02010600030101010101" pitchFamily="2" charset="-122"/>
                <a:ea typeface="宋体" panose="02010600030101010101" pitchFamily="2" charset="-122"/>
              </a:rPr>
              <a:t>状态</a:t>
            </a:r>
            <a:endParaRPr lang="zh-CN" altLang="zh-CN" sz="2000" kern="100" dirty="0">
              <a:latin typeface="宋体" panose="02010600030101010101" pitchFamily="2" charset="-122"/>
              <a:ea typeface="宋体" panose="02010600030101010101" pitchFamily="2" charset="-122"/>
            </a:endParaRPr>
          </a:p>
        </p:txBody>
      </p:sp>
      <p:sp>
        <p:nvSpPr>
          <p:cNvPr id="7" name="矩形 6"/>
          <p:cNvSpPr/>
          <p:nvPr/>
        </p:nvSpPr>
        <p:spPr>
          <a:xfrm>
            <a:off x="6483146" y="4776763"/>
            <a:ext cx="2285018" cy="707886"/>
          </a:xfrm>
          <a:prstGeom prst="rect">
            <a:avLst/>
          </a:prstGeom>
        </p:spPr>
        <p:txBody>
          <a:bodyPr wrap="square">
            <a:spAutoFit/>
          </a:bodyPr>
          <a:lstStyle/>
          <a:p>
            <a:pPr algn="just">
              <a:spcAft>
                <a:spcPts val="0"/>
              </a:spcAft>
              <a:defRPr/>
            </a:pPr>
            <a:r>
              <a:rPr lang="zh-CN" altLang="en-US" sz="2000" b="1" kern="100" dirty="0" smtClean="0">
                <a:latin typeface="宋体" panose="02010600030101010101" pitchFamily="2" charset="-122"/>
                <a:ea typeface="宋体" panose="02010600030101010101" pitchFamily="2" charset="-122"/>
              </a:rPr>
              <a:t>四、</a:t>
            </a:r>
            <a:r>
              <a:rPr lang="zh-CN" altLang="zh-CN" sz="2000" b="1" kern="100" dirty="0" smtClean="0">
                <a:latin typeface="宋体" panose="02010600030101010101" pitchFamily="2" charset="-122"/>
                <a:ea typeface="宋体" panose="02010600030101010101" pitchFamily="2" charset="-122"/>
              </a:rPr>
              <a:t>半导体</a:t>
            </a:r>
            <a:r>
              <a:rPr lang="zh-CN" altLang="zh-CN" sz="2000" b="1" kern="100" dirty="0">
                <a:latin typeface="宋体" panose="02010600030101010101" pitchFamily="2" charset="-122"/>
                <a:ea typeface="宋体" panose="02010600030101010101" pitchFamily="2" charset="-122"/>
              </a:rPr>
              <a:t>中</a:t>
            </a:r>
            <a:r>
              <a:rPr lang="zh-CN" altLang="zh-CN" sz="2000" b="1" kern="100" dirty="0" smtClean="0">
                <a:latin typeface="宋体" panose="02010600030101010101" pitchFamily="2" charset="-122"/>
                <a:ea typeface="宋体" panose="02010600030101010101" pitchFamily="2" charset="-122"/>
              </a:rPr>
              <a:t>载流</a:t>
            </a:r>
            <a:endParaRPr lang="en-US" altLang="zh-CN" sz="2000" b="1" kern="100" dirty="0" smtClean="0">
              <a:latin typeface="宋体" panose="02010600030101010101" pitchFamily="2" charset="-122"/>
              <a:ea typeface="宋体" panose="02010600030101010101" pitchFamily="2" charset="-122"/>
            </a:endParaRPr>
          </a:p>
          <a:p>
            <a:pPr algn="just">
              <a:spcAft>
                <a:spcPts val="0"/>
              </a:spcAft>
              <a:defRPr/>
            </a:pPr>
            <a:r>
              <a:rPr lang="en-US" altLang="zh-CN" sz="2000" b="1" kern="100" dirty="0">
                <a:latin typeface="宋体" panose="02010600030101010101" pitchFamily="2" charset="-122"/>
              </a:rPr>
              <a:t> </a:t>
            </a:r>
            <a:r>
              <a:rPr lang="en-US" altLang="zh-CN" sz="2000" b="1" kern="100" dirty="0" smtClean="0">
                <a:latin typeface="宋体" panose="02010600030101010101" pitchFamily="2" charset="-122"/>
              </a:rPr>
              <a:t>   </a:t>
            </a:r>
            <a:r>
              <a:rPr lang="zh-CN" altLang="zh-CN" sz="2000" b="1" kern="100" dirty="0" smtClean="0">
                <a:latin typeface="宋体" panose="02010600030101010101" pitchFamily="2" charset="-122"/>
                <a:ea typeface="宋体" panose="02010600030101010101" pitchFamily="2" charset="-122"/>
              </a:rPr>
              <a:t>子的</a:t>
            </a:r>
            <a:r>
              <a:rPr lang="zh-CN" altLang="zh-CN" sz="2000" b="1" kern="100" dirty="0">
                <a:latin typeface="宋体" panose="02010600030101010101" pitchFamily="2" charset="-122"/>
                <a:ea typeface="宋体" panose="02010600030101010101" pitchFamily="2" charset="-122"/>
              </a:rPr>
              <a:t>统计分布</a:t>
            </a:r>
            <a:endParaRPr lang="zh-CN" altLang="zh-CN" sz="2000" kern="100" dirty="0">
              <a:latin typeface="宋体" panose="02010600030101010101" pitchFamily="2" charset="-122"/>
              <a:ea typeface="宋体" panose="02010600030101010101" pitchFamily="2" charset="-122"/>
            </a:endParaRPr>
          </a:p>
        </p:txBody>
      </p:sp>
      <p:sp>
        <p:nvSpPr>
          <p:cNvPr id="8" name="矩形 7"/>
          <p:cNvSpPr/>
          <p:nvPr/>
        </p:nvSpPr>
        <p:spPr>
          <a:xfrm>
            <a:off x="3918539" y="4834204"/>
            <a:ext cx="2249334" cy="400110"/>
          </a:xfrm>
          <a:prstGeom prst="rect">
            <a:avLst/>
          </a:prstGeom>
        </p:spPr>
        <p:txBody>
          <a:bodyPr wrap="none">
            <a:spAutoFit/>
          </a:bodyPr>
          <a:lstStyle/>
          <a:p>
            <a:pPr>
              <a:defRPr/>
            </a:pPr>
            <a:r>
              <a:rPr lang="zh-CN" altLang="en-US" sz="2000" b="1" kern="100" dirty="0" smtClean="0">
                <a:latin typeface="宋体" panose="02010600030101010101" pitchFamily="2" charset="-122"/>
                <a:ea typeface="宋体" panose="02010600030101010101" pitchFamily="2" charset="-122"/>
                <a:cs typeface="Times New Roman" panose="02020603050405020304" pitchFamily="18" charset="0"/>
              </a:rPr>
              <a:t>六、</a:t>
            </a:r>
            <a:r>
              <a:rPr lang="zh-CN" altLang="zh-CN" sz="2000" b="1" kern="100" dirty="0" smtClean="0">
                <a:latin typeface="宋体" panose="02010600030101010101" pitchFamily="2" charset="-122"/>
                <a:ea typeface="宋体" panose="02010600030101010101" pitchFamily="2" charset="-122"/>
                <a:cs typeface="Times New Roman" panose="02020603050405020304" pitchFamily="18" charset="0"/>
              </a:rPr>
              <a:t>非平衡载流子</a:t>
            </a:r>
            <a:endParaRPr lang="zh-CN" altLang="en-US" sz="2000" dirty="0">
              <a:latin typeface="宋体" panose="02010600030101010101" pitchFamily="2" charset="-122"/>
              <a:ea typeface="宋体" panose="02010600030101010101" pitchFamily="2" charset="-122"/>
            </a:endParaRPr>
          </a:p>
        </p:txBody>
      </p:sp>
      <p:sp>
        <p:nvSpPr>
          <p:cNvPr id="9" name="矩形 8"/>
          <p:cNvSpPr/>
          <p:nvPr/>
        </p:nvSpPr>
        <p:spPr>
          <a:xfrm>
            <a:off x="3827346" y="3227896"/>
            <a:ext cx="2507418" cy="707886"/>
          </a:xfrm>
          <a:prstGeom prst="rect">
            <a:avLst/>
          </a:prstGeom>
        </p:spPr>
        <p:txBody>
          <a:bodyPr wrap="none">
            <a:spAutoFit/>
          </a:bodyPr>
          <a:lstStyle/>
          <a:p>
            <a:pPr>
              <a:defRPr/>
            </a:pPr>
            <a:r>
              <a:rPr lang="zh-CN" altLang="en-US" sz="2000" b="1" kern="100" dirty="0" smtClean="0">
                <a:latin typeface="宋体" panose="02010600030101010101" pitchFamily="2" charset="-122"/>
                <a:ea typeface="宋体" panose="02010600030101010101" pitchFamily="2" charset="-122"/>
                <a:cs typeface="Times New Roman" panose="02020603050405020304" pitchFamily="18" charset="0"/>
              </a:rPr>
              <a:t>五、</a:t>
            </a:r>
            <a:r>
              <a:rPr lang="zh-CN" altLang="zh-CN" sz="2000" b="1" kern="100" dirty="0" smtClean="0">
                <a:latin typeface="宋体" panose="02010600030101010101" pitchFamily="2" charset="-122"/>
                <a:ea typeface="宋体" panose="02010600030101010101" pitchFamily="2" charset="-122"/>
                <a:cs typeface="Times New Roman" panose="02020603050405020304" pitchFamily="18" charset="0"/>
              </a:rPr>
              <a:t>半导体</a:t>
            </a:r>
            <a:r>
              <a:rPr lang="zh-CN" altLang="zh-CN" sz="2000" b="1" kern="100" dirty="0">
                <a:latin typeface="宋体" panose="02010600030101010101" pitchFamily="2" charset="-122"/>
                <a:ea typeface="宋体" panose="02010600030101010101" pitchFamily="2" charset="-122"/>
                <a:cs typeface="Times New Roman" panose="02020603050405020304" pitchFamily="18" charset="0"/>
              </a:rPr>
              <a:t>中的电导</a:t>
            </a:r>
            <a:endParaRPr lang="en-US" altLang="zh-CN" sz="2000" b="1" kern="100" dirty="0">
              <a:latin typeface="宋体" panose="02010600030101010101" pitchFamily="2" charset="-122"/>
              <a:ea typeface="宋体" panose="02010600030101010101" pitchFamily="2" charset="-122"/>
              <a:cs typeface="Times New Roman" panose="02020603050405020304" pitchFamily="18" charset="0"/>
            </a:endParaRPr>
          </a:p>
          <a:p>
            <a:pPr>
              <a:defRPr/>
            </a:pPr>
            <a:r>
              <a:rPr lang="en-US" altLang="zh-CN" sz="2000" b="1" kern="100" dirty="0">
                <a:latin typeface="宋体" panose="02010600030101010101" pitchFamily="2" charset="-122"/>
                <a:cs typeface="Times New Roman" panose="02020603050405020304" pitchFamily="18" charset="0"/>
              </a:rPr>
              <a:t> </a:t>
            </a:r>
            <a:r>
              <a:rPr lang="en-US" altLang="zh-CN" sz="2000" b="1" kern="100" dirty="0" smtClean="0">
                <a:latin typeface="宋体" panose="02010600030101010101" pitchFamily="2" charset="-122"/>
                <a:cs typeface="Times New Roman" panose="02020603050405020304" pitchFamily="18" charset="0"/>
              </a:rPr>
              <a:t>   </a:t>
            </a:r>
            <a:r>
              <a:rPr lang="zh-CN" altLang="zh-CN" sz="2000" b="1" kern="100" dirty="0" smtClean="0">
                <a:latin typeface="宋体" panose="02010600030101010101" pitchFamily="2" charset="-122"/>
                <a:ea typeface="宋体" panose="02010600030101010101" pitchFamily="2" charset="-122"/>
                <a:cs typeface="Times New Roman" panose="02020603050405020304" pitchFamily="18" charset="0"/>
              </a:rPr>
              <a:t>现象</a:t>
            </a:r>
            <a:r>
              <a:rPr lang="zh-CN" altLang="zh-CN" sz="2000" b="1" kern="100" dirty="0">
                <a:latin typeface="宋体" panose="02010600030101010101" pitchFamily="2" charset="-122"/>
                <a:ea typeface="宋体" panose="02010600030101010101" pitchFamily="2" charset="-122"/>
                <a:cs typeface="Times New Roman" panose="02020603050405020304" pitchFamily="18" charset="0"/>
              </a:rPr>
              <a:t>和霍耳效应</a:t>
            </a:r>
            <a:endParaRPr lang="zh-CN" altLang="en-US" sz="2000" dirty="0">
              <a:latin typeface="宋体" panose="02010600030101010101" pitchFamily="2" charset="-122"/>
              <a:ea typeface="宋体" panose="02010600030101010101" pitchFamily="2" charset="-122"/>
            </a:endParaRPr>
          </a:p>
        </p:txBody>
      </p:sp>
      <p:sp>
        <p:nvSpPr>
          <p:cNvPr id="10" name="矩形 9"/>
          <p:cNvSpPr/>
          <p:nvPr/>
        </p:nvSpPr>
        <p:spPr>
          <a:xfrm>
            <a:off x="1545465" y="4834204"/>
            <a:ext cx="1991251" cy="400110"/>
          </a:xfrm>
          <a:prstGeom prst="rect">
            <a:avLst/>
          </a:prstGeom>
        </p:spPr>
        <p:txBody>
          <a:bodyPr wrap="none">
            <a:spAutoFit/>
          </a:bodyPr>
          <a:lstStyle/>
          <a:p>
            <a:pPr>
              <a:defRPr/>
            </a:pPr>
            <a:r>
              <a:rPr lang="zh-CN" altLang="en-US" sz="2000" b="1" kern="100" dirty="0" smtClean="0">
                <a:latin typeface="宋体" panose="02010600030101010101" pitchFamily="2" charset="-122"/>
                <a:ea typeface="宋体" panose="02010600030101010101" pitchFamily="2" charset="-122"/>
                <a:cs typeface="Times New Roman" panose="02020603050405020304" pitchFamily="18" charset="0"/>
              </a:rPr>
              <a:t>八、</a:t>
            </a:r>
            <a:r>
              <a:rPr lang="zh-CN" altLang="zh-CN" sz="2000" b="1" kern="100" dirty="0" smtClean="0">
                <a:latin typeface="宋体" panose="02010600030101010101" pitchFamily="2" charset="-122"/>
                <a:ea typeface="宋体" panose="02010600030101010101" pitchFamily="2" charset="-122"/>
                <a:cs typeface="Times New Roman" panose="02020603050405020304" pitchFamily="18" charset="0"/>
              </a:rPr>
              <a:t>半导体</a:t>
            </a:r>
            <a:r>
              <a:rPr lang="zh-CN" altLang="zh-CN" sz="2000" b="1" kern="100" dirty="0">
                <a:latin typeface="宋体" panose="02010600030101010101" pitchFamily="2" charset="-122"/>
                <a:ea typeface="宋体" panose="02010600030101010101" pitchFamily="2" charset="-122"/>
                <a:cs typeface="Times New Roman" panose="02020603050405020304" pitchFamily="18" charset="0"/>
              </a:rPr>
              <a:t>表面</a:t>
            </a:r>
            <a:endParaRPr lang="zh-CN" altLang="en-US" sz="2000" dirty="0">
              <a:latin typeface="宋体" panose="02010600030101010101" pitchFamily="2" charset="-122"/>
              <a:ea typeface="宋体" panose="02010600030101010101" pitchFamily="2" charset="-122"/>
            </a:endParaRPr>
          </a:p>
        </p:txBody>
      </p:sp>
      <p:sp>
        <p:nvSpPr>
          <p:cNvPr id="11" name="矩形 10"/>
          <p:cNvSpPr/>
          <p:nvPr/>
        </p:nvSpPr>
        <p:spPr>
          <a:xfrm>
            <a:off x="1520620" y="3227896"/>
            <a:ext cx="1733167" cy="707886"/>
          </a:xfrm>
          <a:prstGeom prst="rect">
            <a:avLst/>
          </a:prstGeom>
        </p:spPr>
        <p:txBody>
          <a:bodyPr wrap="none">
            <a:spAutoFit/>
          </a:bodyPr>
          <a:lstStyle/>
          <a:p>
            <a:pPr>
              <a:defRPr/>
            </a:pPr>
            <a:r>
              <a:rPr lang="zh-CN" altLang="en-US" sz="2000" b="1" kern="100" dirty="0" smtClean="0">
                <a:latin typeface="宋体" panose="02010600030101010101" pitchFamily="2" charset="-122"/>
                <a:ea typeface="宋体" panose="02010600030101010101" pitchFamily="2" charset="-122"/>
                <a:cs typeface="Times New Roman" panose="02020603050405020304" pitchFamily="18" charset="0"/>
              </a:rPr>
              <a:t>七、</a:t>
            </a:r>
            <a:r>
              <a:rPr lang="zh-CN" altLang="zh-CN" sz="2000" b="1" kern="100" dirty="0" smtClean="0">
                <a:latin typeface="宋体" panose="02010600030101010101" pitchFamily="2" charset="-122"/>
                <a:ea typeface="宋体" panose="02010600030101010101" pitchFamily="2" charset="-122"/>
                <a:cs typeface="Times New Roman" panose="02020603050405020304" pitchFamily="18" charset="0"/>
              </a:rPr>
              <a:t>半导体</a:t>
            </a:r>
            <a:r>
              <a:rPr lang="zh-CN" altLang="zh-CN" sz="2000" b="1" kern="100" dirty="0">
                <a:latin typeface="宋体" panose="02010600030101010101" pitchFamily="2" charset="-122"/>
                <a:ea typeface="宋体" panose="02010600030101010101" pitchFamily="2" charset="-122"/>
                <a:cs typeface="Times New Roman" panose="02020603050405020304" pitchFamily="18" charset="0"/>
              </a:rPr>
              <a:t>的</a:t>
            </a:r>
            <a:endParaRPr lang="en-US" altLang="zh-CN" sz="2000" b="1" kern="100" dirty="0">
              <a:latin typeface="宋体" panose="02010600030101010101" pitchFamily="2" charset="-122"/>
              <a:ea typeface="宋体" panose="02010600030101010101" pitchFamily="2" charset="-122"/>
              <a:cs typeface="Times New Roman" panose="02020603050405020304" pitchFamily="18" charset="0"/>
            </a:endParaRPr>
          </a:p>
          <a:p>
            <a:pPr>
              <a:defRPr/>
            </a:pPr>
            <a:r>
              <a:rPr lang="en-US" altLang="zh-CN" sz="2000" b="1" kern="100" dirty="0" smtClean="0">
                <a:latin typeface="宋体" panose="02010600030101010101" pitchFamily="2" charset="-122"/>
                <a:ea typeface="宋体" panose="02010600030101010101" pitchFamily="2" charset="-122"/>
                <a:cs typeface="Times New Roman" panose="02020603050405020304" pitchFamily="18" charset="0"/>
              </a:rPr>
              <a:t>    </a:t>
            </a:r>
            <a:r>
              <a:rPr lang="zh-CN" altLang="zh-CN" sz="2000" b="1" kern="100" dirty="0" smtClean="0">
                <a:latin typeface="宋体" panose="02010600030101010101" pitchFamily="2" charset="-122"/>
                <a:ea typeface="宋体" panose="02010600030101010101" pitchFamily="2" charset="-122"/>
                <a:cs typeface="Times New Roman" panose="02020603050405020304" pitchFamily="18" charset="0"/>
              </a:rPr>
              <a:t>接触</a:t>
            </a:r>
            <a:r>
              <a:rPr lang="zh-CN" altLang="zh-CN" sz="2000" b="1" kern="100" dirty="0">
                <a:latin typeface="宋体" panose="02010600030101010101" pitchFamily="2" charset="-122"/>
                <a:ea typeface="宋体" panose="02010600030101010101" pitchFamily="2" charset="-122"/>
                <a:cs typeface="Times New Roman" panose="02020603050405020304" pitchFamily="18" charset="0"/>
              </a:rPr>
              <a:t>现象</a:t>
            </a:r>
            <a:endParaRPr lang="zh-CN" altLang="en-US" sz="2000" dirty="0">
              <a:latin typeface="宋体" panose="02010600030101010101" pitchFamily="2" charset="-122"/>
              <a:ea typeface="宋体" panose="02010600030101010101" pitchFamily="2" charset="-122"/>
            </a:endParaRPr>
          </a:p>
        </p:txBody>
      </p:sp>
      <p:sp>
        <p:nvSpPr>
          <p:cNvPr id="16" name="矩形 15"/>
          <p:cNvSpPr/>
          <p:nvPr/>
        </p:nvSpPr>
        <p:spPr>
          <a:xfrm>
            <a:off x="8684027" y="2397422"/>
            <a:ext cx="2350323" cy="461665"/>
          </a:xfrm>
          <a:prstGeom prst="rect">
            <a:avLst/>
          </a:prstGeom>
        </p:spPr>
        <p:txBody>
          <a:bodyPr wrap="none">
            <a:spAutoFit/>
          </a:bodyPr>
          <a:lstStyle/>
          <a:p>
            <a:pPr>
              <a:defRPr/>
            </a:pPr>
            <a:r>
              <a:rPr lang="zh-CN" altLang="en-US" sz="2400" b="1" u="sng" kern="100" dirty="0" smtClean="0">
                <a:solidFill>
                  <a:srgbClr val="0000FF"/>
                </a:solidFill>
                <a:latin typeface="宋体" panose="02010600030101010101" pitchFamily="2" charset="-122"/>
                <a:ea typeface="宋体" panose="02010600030101010101" pitchFamily="2" charset="-122"/>
                <a:cs typeface="Times New Roman" panose="02020603050405020304" pitchFamily="18" charset="0"/>
              </a:rPr>
              <a:t>晶格动力学理论</a:t>
            </a:r>
            <a:endParaRPr lang="zh-CN" altLang="en-US" sz="2400" u="sng" dirty="0">
              <a:solidFill>
                <a:srgbClr val="0000FF"/>
              </a:solidFill>
              <a:latin typeface="宋体" panose="02010600030101010101" pitchFamily="2" charset="-122"/>
              <a:ea typeface="宋体" panose="02010600030101010101" pitchFamily="2" charset="-122"/>
            </a:endParaRPr>
          </a:p>
        </p:txBody>
      </p:sp>
      <p:sp>
        <p:nvSpPr>
          <p:cNvPr id="17" name="矩形 16"/>
          <p:cNvSpPr/>
          <p:nvPr/>
        </p:nvSpPr>
        <p:spPr>
          <a:xfrm>
            <a:off x="6483145" y="2397422"/>
            <a:ext cx="1415772" cy="461665"/>
          </a:xfrm>
          <a:prstGeom prst="rect">
            <a:avLst/>
          </a:prstGeom>
        </p:spPr>
        <p:txBody>
          <a:bodyPr wrap="none">
            <a:spAutoFit/>
          </a:bodyPr>
          <a:lstStyle/>
          <a:p>
            <a:pPr>
              <a:defRPr/>
            </a:pPr>
            <a:r>
              <a:rPr lang="zh-CN" altLang="en-US" sz="2400" b="1" u="sng" dirty="0" smtClean="0">
                <a:solidFill>
                  <a:srgbClr val="0000FF"/>
                </a:solidFill>
                <a:latin typeface="宋体" panose="02010600030101010101" pitchFamily="2" charset="-122"/>
              </a:rPr>
              <a:t>能带理论</a:t>
            </a:r>
            <a:endParaRPr lang="zh-CN" altLang="en-US" sz="2400" b="1" u="sng" dirty="0">
              <a:solidFill>
                <a:srgbClr val="0000FF"/>
              </a:solidFill>
              <a:latin typeface="宋体" panose="02010600030101010101" pitchFamily="2" charset="-122"/>
            </a:endParaRPr>
          </a:p>
        </p:txBody>
      </p:sp>
      <p:sp>
        <p:nvSpPr>
          <p:cNvPr id="18" name="矩形 17"/>
          <p:cNvSpPr/>
          <p:nvPr/>
        </p:nvSpPr>
        <p:spPr>
          <a:xfrm>
            <a:off x="4205083" y="2403772"/>
            <a:ext cx="1422184" cy="461665"/>
          </a:xfrm>
          <a:prstGeom prst="rect">
            <a:avLst/>
          </a:prstGeom>
        </p:spPr>
        <p:txBody>
          <a:bodyPr wrap="none">
            <a:spAutoFit/>
          </a:bodyPr>
          <a:lstStyle/>
          <a:p>
            <a:pPr>
              <a:defRPr/>
            </a:pPr>
            <a:r>
              <a:rPr lang="zh-CN" altLang="en-US" sz="2400" b="1" u="sng" kern="100" dirty="0">
                <a:solidFill>
                  <a:srgbClr val="0000FF"/>
                </a:solidFill>
                <a:latin typeface="宋体" panose="02010600030101010101" pitchFamily="2" charset="-122"/>
                <a:ea typeface="宋体" panose="02010600030101010101" pitchFamily="2" charset="-122"/>
                <a:cs typeface="Times New Roman" panose="02020603050405020304" pitchFamily="18" charset="0"/>
              </a:rPr>
              <a:t>输运理论</a:t>
            </a:r>
            <a:endParaRPr lang="zh-CN" altLang="en-US" sz="2400" u="sng" dirty="0">
              <a:solidFill>
                <a:srgbClr val="0000FF"/>
              </a:solidFill>
              <a:latin typeface="宋体" panose="02010600030101010101" pitchFamily="2" charset="-122"/>
              <a:ea typeface="宋体" panose="02010600030101010101" pitchFamily="2" charset="-122"/>
            </a:endParaRPr>
          </a:p>
        </p:txBody>
      </p:sp>
      <p:sp>
        <p:nvSpPr>
          <p:cNvPr id="19" name="矩形 18"/>
          <p:cNvSpPr/>
          <p:nvPr/>
        </p:nvSpPr>
        <p:spPr>
          <a:xfrm>
            <a:off x="1520620" y="2435522"/>
            <a:ext cx="2040943" cy="461665"/>
          </a:xfrm>
          <a:prstGeom prst="rect">
            <a:avLst/>
          </a:prstGeom>
        </p:spPr>
        <p:txBody>
          <a:bodyPr wrap="none">
            <a:spAutoFit/>
          </a:bodyPr>
          <a:lstStyle/>
          <a:p>
            <a:pPr>
              <a:defRPr/>
            </a:pPr>
            <a:r>
              <a:rPr lang="zh-CN" altLang="en-US" sz="2400" b="1" u="sng" kern="100" dirty="0">
                <a:solidFill>
                  <a:srgbClr val="0000FF"/>
                </a:solidFill>
                <a:latin typeface="宋体" panose="02010600030101010101" pitchFamily="2" charset="-122"/>
                <a:ea typeface="宋体" panose="02010600030101010101" pitchFamily="2" charset="-122"/>
                <a:cs typeface="Times New Roman" panose="02020603050405020304" pitchFamily="18" charset="0"/>
              </a:rPr>
              <a:t>器件工作基础</a:t>
            </a:r>
            <a:endParaRPr lang="zh-CN" altLang="en-US" sz="2400" u="sng" dirty="0">
              <a:solidFill>
                <a:srgbClr val="0000FF"/>
              </a:solidFill>
              <a:latin typeface="宋体" panose="02010600030101010101" pitchFamily="2" charset="-122"/>
              <a:ea typeface="宋体" panose="02010600030101010101" pitchFamily="2" charset="-122"/>
            </a:endParaRPr>
          </a:p>
        </p:txBody>
      </p:sp>
      <p:sp>
        <p:nvSpPr>
          <p:cNvPr id="29" name="右箭头 28"/>
          <p:cNvSpPr>
            <a:spLocks noChangeArrowheads="1"/>
          </p:cNvSpPr>
          <p:nvPr/>
        </p:nvSpPr>
        <p:spPr bwMode="auto">
          <a:xfrm flipH="1">
            <a:off x="8231589" y="2406947"/>
            <a:ext cx="292100" cy="485775"/>
          </a:xfrm>
          <a:prstGeom prst="rightArrow">
            <a:avLst>
              <a:gd name="adj1" fmla="val 50000"/>
              <a:gd name="adj2" fmla="val 50000"/>
            </a:avLst>
          </a:prstGeom>
          <a:solidFill>
            <a:srgbClr val="0070C0"/>
          </a:solidFill>
          <a:ln w="9525" algn="ctr">
            <a:solidFill>
              <a:schemeClr val="tx1"/>
            </a:solidFill>
            <a:round/>
            <a:headEnd/>
            <a:tailEnd/>
          </a:ln>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右箭头 29"/>
          <p:cNvSpPr>
            <a:spLocks noChangeArrowheads="1"/>
          </p:cNvSpPr>
          <p:nvPr/>
        </p:nvSpPr>
        <p:spPr bwMode="auto">
          <a:xfrm flipH="1">
            <a:off x="5911645" y="2403772"/>
            <a:ext cx="290513" cy="487362"/>
          </a:xfrm>
          <a:prstGeom prst="rightArrow">
            <a:avLst>
              <a:gd name="adj1" fmla="val 50000"/>
              <a:gd name="adj2" fmla="val 50000"/>
            </a:avLst>
          </a:prstGeom>
          <a:solidFill>
            <a:srgbClr val="0070C0"/>
          </a:solidFill>
          <a:ln w="9525" algn="ctr">
            <a:solidFill>
              <a:schemeClr val="tx1"/>
            </a:solidFill>
            <a:round/>
            <a:headEnd/>
            <a:tailEnd/>
          </a:ln>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右箭头 30"/>
          <p:cNvSpPr>
            <a:spLocks noChangeArrowheads="1"/>
          </p:cNvSpPr>
          <p:nvPr/>
        </p:nvSpPr>
        <p:spPr bwMode="auto">
          <a:xfrm flipH="1">
            <a:off x="3773283" y="2422822"/>
            <a:ext cx="290512" cy="487362"/>
          </a:xfrm>
          <a:prstGeom prst="rightArrow">
            <a:avLst>
              <a:gd name="adj1" fmla="val 50000"/>
              <a:gd name="adj2" fmla="val 50000"/>
            </a:avLst>
          </a:prstGeom>
          <a:solidFill>
            <a:srgbClr val="0070C0"/>
          </a:solidFill>
          <a:ln w="9525" algn="ctr">
            <a:solidFill>
              <a:schemeClr val="tx1"/>
            </a:solidFill>
            <a:round/>
            <a:headEnd/>
            <a:tailEnd/>
          </a:ln>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矩形 31"/>
          <p:cNvSpPr/>
          <p:nvPr/>
        </p:nvSpPr>
        <p:spPr>
          <a:xfrm>
            <a:off x="6561475" y="4148767"/>
            <a:ext cx="1422184" cy="461665"/>
          </a:xfrm>
          <a:prstGeom prst="rect">
            <a:avLst/>
          </a:prstGeom>
        </p:spPr>
        <p:txBody>
          <a:bodyPr wrap="none">
            <a:spAutoFit/>
          </a:bodyPr>
          <a:lstStyle/>
          <a:p>
            <a:pPr>
              <a:defRPr/>
            </a:pPr>
            <a:r>
              <a:rPr lang="zh-CN" altLang="en-US" sz="2400" b="1" u="sng" dirty="0" smtClean="0">
                <a:solidFill>
                  <a:srgbClr val="0000FF"/>
                </a:solidFill>
                <a:latin typeface="宋体" panose="02010600030101010101" pitchFamily="2" charset="-122"/>
              </a:rPr>
              <a:t>统计理论</a:t>
            </a:r>
            <a:endParaRPr lang="zh-CN" altLang="en-US" sz="2400" b="1" u="sng" dirty="0">
              <a:solidFill>
                <a:srgbClr val="0000FF"/>
              </a:solidFill>
              <a:latin typeface="宋体" panose="02010600030101010101" pitchFamily="2" charset="-122"/>
            </a:endParaRPr>
          </a:p>
        </p:txBody>
      </p:sp>
    </p:spTree>
    <p:extLst>
      <p:ext uri="{BB962C8B-B14F-4D97-AF65-F5344CB8AC3E}">
        <p14:creationId xmlns:p14="http://schemas.microsoft.com/office/powerpoint/2010/main" val="178149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right)">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lt">
                                    <p:tmAbs val="200"/>
                                  </p:iterate>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200"/>
                                  </p:iterate>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lt">
                                    <p:tmAbs val="200"/>
                                  </p:iterate>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lt">
                                    <p:tmAbs val="200"/>
                                  </p:iterate>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right)">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type="lt">
                                    <p:tmAbs val="200"/>
                                  </p:iterate>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iterate type="lt">
                                    <p:tmAbs val="200"/>
                                  </p:iterate>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200"/>
                                  </p:iterate>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righ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iterate type="lt">
                                    <p:tmAbs val="200"/>
                                  </p:iterate>
                                  <p:childTnLst>
                                    <p:set>
                                      <p:cBhvr>
                                        <p:cTn id="61" dur="1" fill="hold">
                                          <p:stCondLst>
                                            <p:cond delay="0"/>
                                          </p:stCondLst>
                                        </p:cTn>
                                        <p:tgtEl>
                                          <p:spTgt spid="1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iterate type="lt">
                                    <p:tmAbs val="200"/>
                                  </p:iterate>
                                  <p:childTnLst>
                                    <p:set>
                                      <p:cBhvr>
                                        <p:cTn id="65" dur="1" fill="hold">
                                          <p:stCondLst>
                                            <p:cond delay="0"/>
                                          </p:stCondLst>
                                        </p:cTn>
                                        <p:tgtEl>
                                          <p:spTgt spid="1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iterate type="lt">
                                    <p:tmAbs val="200"/>
                                  </p:iterate>
                                  <p:childTnLst>
                                    <p:set>
                                      <p:cBhvr>
                                        <p:cTn id="6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6" grpId="0"/>
      <p:bldP spid="17" grpId="0"/>
      <p:bldP spid="18" grpId="0"/>
      <p:bldP spid="19" grpId="0"/>
      <p:bldP spid="29" grpId="0" animBg="1"/>
      <p:bldP spid="30" grpId="0" animBg="1"/>
      <p:bldP spid="31" grpId="0" animBg="1"/>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scene3d>
              <a:camera prst="isometricOffAxis1Right"/>
              <a:lightRig rig="threePt" dir="t"/>
            </a:scene3d>
          </a:bodyPr>
          <a:lstStyle/>
          <a:p>
            <a:r>
              <a:rPr lang="zh-CN" altLang="en-US" sz="5400" b="1" dirty="0" smtClean="0">
                <a:effectLst>
                  <a:reflection blurRad="6350" stA="55000" endA="300" endPos="45500" dir="5400000" sy="-100000" algn="bl" rotWithShape="0"/>
                </a:effectLst>
              </a:rPr>
              <a:t>谢谢观看！</a:t>
            </a:r>
            <a:endParaRPr lang="zh-CN" altLang="en-US" sz="5400" b="1" dirty="0">
              <a:effectLst>
                <a:reflection blurRad="6350" stA="55000" endA="300" endPos="45500" dir="5400000" sy="-100000" algn="bl" rotWithShape="0"/>
              </a:effectLst>
            </a:endParaRP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97322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u="sng" dirty="0" smtClean="0"/>
              <a:t>半导体绪论内容</a:t>
            </a:r>
            <a:endParaRPr lang="zh-CN" altLang="en-US" b="1" u="sng" dirty="0"/>
          </a:p>
        </p:txBody>
      </p:sp>
      <p:sp>
        <p:nvSpPr>
          <p:cNvPr id="3" name="文本框 2"/>
          <p:cNvSpPr txBox="1"/>
          <p:nvPr/>
        </p:nvSpPr>
        <p:spPr>
          <a:xfrm>
            <a:off x="3090045" y="2212774"/>
            <a:ext cx="3257623" cy="523220"/>
          </a:xfrm>
          <a:prstGeom prst="rect">
            <a:avLst/>
          </a:prstGeom>
          <a:noFill/>
        </p:spPr>
        <p:txBody>
          <a:bodyPr wrap="none" rtlCol="0">
            <a:spAutoFit/>
          </a:bodyPr>
          <a:lstStyle/>
          <a:p>
            <a:r>
              <a:rPr lang="en-US" altLang="zh-CN" dirty="0" smtClean="0"/>
              <a:t>1</a:t>
            </a:r>
            <a:r>
              <a:rPr lang="zh-CN" altLang="en-US" dirty="0" smtClean="0"/>
              <a:t>、什么是半导体。</a:t>
            </a:r>
            <a:endParaRPr lang="zh-CN" altLang="en-US" dirty="0"/>
          </a:p>
        </p:txBody>
      </p:sp>
      <p:sp>
        <p:nvSpPr>
          <p:cNvPr id="4" name="文本框 3"/>
          <p:cNvSpPr txBox="1"/>
          <p:nvPr/>
        </p:nvSpPr>
        <p:spPr>
          <a:xfrm>
            <a:off x="3090044" y="2888394"/>
            <a:ext cx="4693914" cy="523220"/>
          </a:xfrm>
          <a:prstGeom prst="rect">
            <a:avLst/>
          </a:prstGeom>
          <a:noFill/>
        </p:spPr>
        <p:txBody>
          <a:bodyPr wrap="none" rtlCol="0">
            <a:spAutoFit/>
          </a:bodyPr>
          <a:lstStyle/>
          <a:p>
            <a:r>
              <a:rPr lang="en-US" altLang="zh-CN" dirty="0"/>
              <a:t>2</a:t>
            </a:r>
            <a:r>
              <a:rPr lang="zh-CN" altLang="en-US" dirty="0" smtClean="0"/>
              <a:t>、为什么学习半导体物理。</a:t>
            </a:r>
            <a:endParaRPr lang="zh-CN" altLang="en-US" dirty="0"/>
          </a:p>
        </p:txBody>
      </p:sp>
      <p:sp>
        <p:nvSpPr>
          <p:cNvPr id="5" name="文本框 4"/>
          <p:cNvSpPr txBox="1"/>
          <p:nvPr/>
        </p:nvSpPr>
        <p:spPr>
          <a:xfrm>
            <a:off x="3090045" y="3561717"/>
            <a:ext cx="3975768" cy="523220"/>
          </a:xfrm>
          <a:prstGeom prst="rect">
            <a:avLst/>
          </a:prstGeom>
          <a:noFill/>
        </p:spPr>
        <p:txBody>
          <a:bodyPr wrap="none" rtlCol="0">
            <a:spAutoFit/>
          </a:bodyPr>
          <a:lstStyle/>
          <a:p>
            <a:r>
              <a:rPr lang="en-US" altLang="zh-CN" dirty="0"/>
              <a:t>3</a:t>
            </a:r>
            <a:r>
              <a:rPr lang="zh-CN" altLang="en-US" dirty="0" smtClean="0"/>
              <a:t>、半导体物理的发展。</a:t>
            </a:r>
            <a:endParaRPr lang="zh-CN" altLang="en-US" dirty="0"/>
          </a:p>
        </p:txBody>
      </p:sp>
      <p:sp>
        <p:nvSpPr>
          <p:cNvPr id="6" name="文本框 5"/>
          <p:cNvSpPr txBox="1"/>
          <p:nvPr/>
        </p:nvSpPr>
        <p:spPr>
          <a:xfrm>
            <a:off x="3090045" y="4235040"/>
            <a:ext cx="7207422" cy="523220"/>
          </a:xfrm>
          <a:prstGeom prst="rect">
            <a:avLst/>
          </a:prstGeom>
          <a:noFill/>
        </p:spPr>
        <p:txBody>
          <a:bodyPr wrap="none" rtlCol="0">
            <a:spAutoFit/>
          </a:bodyPr>
          <a:lstStyle/>
          <a:p>
            <a:r>
              <a:rPr lang="en-US" altLang="zh-CN" dirty="0"/>
              <a:t>4</a:t>
            </a:r>
            <a:r>
              <a:rPr lang="zh-CN" altLang="en-US" dirty="0" smtClean="0"/>
              <a:t>、微电子发展史上具有里程碑意义的事件。</a:t>
            </a:r>
            <a:endParaRPr lang="zh-CN" altLang="en-US" dirty="0"/>
          </a:p>
        </p:txBody>
      </p:sp>
      <p:sp>
        <p:nvSpPr>
          <p:cNvPr id="7" name="文本框 6"/>
          <p:cNvSpPr txBox="1"/>
          <p:nvPr/>
        </p:nvSpPr>
        <p:spPr>
          <a:xfrm>
            <a:off x="3090045" y="4908363"/>
            <a:ext cx="5412059" cy="523220"/>
          </a:xfrm>
          <a:prstGeom prst="rect">
            <a:avLst/>
          </a:prstGeom>
          <a:noFill/>
        </p:spPr>
        <p:txBody>
          <a:bodyPr wrap="none" rtlCol="0">
            <a:spAutoFit/>
          </a:bodyPr>
          <a:lstStyle/>
          <a:p>
            <a:r>
              <a:rPr lang="en-US" altLang="zh-CN" dirty="0"/>
              <a:t>5</a:t>
            </a:r>
            <a:r>
              <a:rPr lang="zh-CN" altLang="en-US" dirty="0" smtClean="0"/>
              <a:t>、我国微电子产业状态和政策。</a:t>
            </a:r>
            <a:endParaRPr lang="zh-CN" altLang="en-US" dirty="0"/>
          </a:p>
        </p:txBody>
      </p:sp>
      <p:sp>
        <p:nvSpPr>
          <p:cNvPr id="8" name="文本框 7"/>
          <p:cNvSpPr txBox="1"/>
          <p:nvPr/>
        </p:nvSpPr>
        <p:spPr>
          <a:xfrm>
            <a:off x="3077140" y="5581686"/>
            <a:ext cx="4334841" cy="523220"/>
          </a:xfrm>
          <a:prstGeom prst="rect">
            <a:avLst/>
          </a:prstGeom>
          <a:noFill/>
        </p:spPr>
        <p:txBody>
          <a:bodyPr wrap="none" rtlCol="0">
            <a:spAutoFit/>
          </a:bodyPr>
          <a:lstStyle/>
          <a:p>
            <a:r>
              <a:rPr lang="en-US" altLang="zh-CN" dirty="0"/>
              <a:t>6</a:t>
            </a:r>
            <a:r>
              <a:rPr lang="zh-CN" altLang="en-US" dirty="0" smtClean="0"/>
              <a:t>、半导体物理课程内容。</a:t>
            </a:r>
            <a:endParaRPr lang="zh-CN" altLang="en-US" dirty="0"/>
          </a:p>
        </p:txBody>
      </p:sp>
    </p:spTree>
    <p:extLst>
      <p:ext uri="{BB962C8B-B14F-4D97-AF65-F5344CB8AC3E}">
        <p14:creationId xmlns:p14="http://schemas.microsoft.com/office/powerpoint/2010/main" val="251256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200"/>
                                  </p:iterate>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200"/>
                                  </p:iterate>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200"/>
                                  </p:iterate>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2812" y="558142"/>
            <a:ext cx="4134465" cy="769441"/>
          </a:xfrm>
          <a:prstGeom prst="rect">
            <a:avLst/>
          </a:prstGeom>
          <a:noFill/>
        </p:spPr>
        <p:txBody>
          <a:bodyPr wrap="none" rtlCol="0">
            <a:spAutoFit/>
          </a:bodyPr>
          <a:lstStyle/>
          <a:p>
            <a:r>
              <a:rPr lang="zh-CN" altLang="en-US" sz="4400" b="1" u="sng" dirty="0">
                <a:solidFill>
                  <a:srgbClr val="FF0000"/>
                </a:solidFill>
              </a:rPr>
              <a:t>什么是半导体？</a:t>
            </a:r>
          </a:p>
        </p:txBody>
      </p:sp>
      <p:sp>
        <p:nvSpPr>
          <p:cNvPr id="3" name="TextBox 2"/>
          <p:cNvSpPr txBox="1"/>
          <p:nvPr/>
        </p:nvSpPr>
        <p:spPr>
          <a:xfrm>
            <a:off x="2391104" y="1860331"/>
            <a:ext cx="184731" cy="523220"/>
          </a:xfrm>
          <a:prstGeom prst="rect">
            <a:avLst/>
          </a:prstGeom>
          <a:noFill/>
        </p:spPr>
        <p:txBody>
          <a:bodyPr wrap="none" rtlCol="0">
            <a:spAutoFit/>
          </a:bodyPr>
          <a:lstStyle/>
          <a:p>
            <a:endParaRPr lang="zh-CN" altLang="en-US" dirty="0"/>
          </a:p>
        </p:txBody>
      </p:sp>
      <p:sp>
        <p:nvSpPr>
          <p:cNvPr id="4" name="矩形 3"/>
          <p:cNvSpPr/>
          <p:nvPr/>
        </p:nvSpPr>
        <p:spPr>
          <a:xfrm>
            <a:off x="735725" y="1574194"/>
            <a:ext cx="10978054" cy="1169551"/>
          </a:xfrm>
          <a:prstGeom prst="rect">
            <a:avLst/>
          </a:prstGeom>
        </p:spPr>
        <p:txBody>
          <a:bodyPr wrap="square">
            <a:spAutoFit/>
          </a:bodyPr>
          <a:lstStyle/>
          <a:p>
            <a:pPr>
              <a:lnSpc>
                <a:spcPct val="125000"/>
              </a:lnSpc>
            </a:pPr>
            <a:r>
              <a:rPr lang="zh-CN" altLang="en-US" b="1" dirty="0">
                <a:solidFill>
                  <a:srgbClr val="7030A0"/>
                </a:solidFill>
                <a:latin typeface="+mn-ea"/>
                <a:ea typeface="+mn-ea"/>
              </a:rPr>
              <a:t>半导体 </a:t>
            </a:r>
            <a:r>
              <a:rPr lang="en-US" altLang="zh-CN" b="1" dirty="0">
                <a:solidFill>
                  <a:srgbClr val="7030A0"/>
                </a:solidFill>
                <a:latin typeface="+mn-ea"/>
                <a:ea typeface="+mn-ea"/>
              </a:rPr>
              <a:t>( semiconductor)</a:t>
            </a:r>
            <a:r>
              <a:rPr lang="zh-CN" altLang="en-US" b="1" dirty="0">
                <a:solidFill>
                  <a:srgbClr val="7030A0"/>
                </a:solidFill>
                <a:latin typeface="+mn-ea"/>
                <a:ea typeface="+mn-ea"/>
              </a:rPr>
              <a:t>，导电性能介于导体</a:t>
            </a:r>
            <a:r>
              <a:rPr lang="en-US" altLang="zh-CN" b="1" dirty="0">
                <a:solidFill>
                  <a:srgbClr val="7030A0"/>
                </a:solidFill>
                <a:latin typeface="+mn-ea"/>
                <a:ea typeface="+mn-ea"/>
              </a:rPr>
              <a:t>(conductor)</a:t>
            </a:r>
            <a:r>
              <a:rPr lang="zh-CN" altLang="en-US" b="1" dirty="0">
                <a:solidFill>
                  <a:srgbClr val="7030A0"/>
                </a:solidFill>
                <a:latin typeface="+mn-ea"/>
                <a:ea typeface="+mn-ea"/>
              </a:rPr>
              <a:t>与绝缘体</a:t>
            </a:r>
            <a:r>
              <a:rPr lang="en-US" altLang="zh-CN" b="1" dirty="0">
                <a:solidFill>
                  <a:srgbClr val="7030A0"/>
                </a:solidFill>
                <a:latin typeface="+mn-ea"/>
                <a:ea typeface="+mn-ea"/>
              </a:rPr>
              <a:t>(insulator)</a:t>
            </a:r>
            <a:r>
              <a:rPr lang="zh-CN" altLang="en-US" b="1" dirty="0">
                <a:solidFill>
                  <a:srgbClr val="7030A0"/>
                </a:solidFill>
                <a:latin typeface="+mn-ea"/>
                <a:ea typeface="+mn-ea"/>
              </a:rPr>
              <a:t>之间的材料。</a:t>
            </a:r>
          </a:p>
        </p:txBody>
      </p:sp>
      <p:sp>
        <p:nvSpPr>
          <p:cNvPr id="5" name="矩形 4"/>
          <p:cNvSpPr/>
          <p:nvPr/>
        </p:nvSpPr>
        <p:spPr>
          <a:xfrm>
            <a:off x="735725" y="2743745"/>
            <a:ext cx="10978054" cy="1169551"/>
          </a:xfrm>
          <a:prstGeom prst="rect">
            <a:avLst/>
          </a:prstGeom>
        </p:spPr>
        <p:txBody>
          <a:bodyPr wrap="square">
            <a:spAutoFit/>
          </a:bodyPr>
          <a:lstStyle/>
          <a:p>
            <a:pPr>
              <a:lnSpc>
                <a:spcPct val="125000"/>
              </a:lnSpc>
            </a:pPr>
            <a:r>
              <a:rPr lang="zh-CN" altLang="en-US" b="1" dirty="0">
                <a:solidFill>
                  <a:srgbClr val="002060"/>
                </a:solidFill>
                <a:latin typeface="+mn-ea"/>
                <a:ea typeface="+mn-ea"/>
              </a:rPr>
              <a:t>半导体 </a:t>
            </a:r>
            <a:r>
              <a:rPr lang="en-US" altLang="zh-CN" b="1" dirty="0">
                <a:solidFill>
                  <a:srgbClr val="002060"/>
                </a:solidFill>
                <a:latin typeface="+mn-ea"/>
                <a:ea typeface="+mn-ea"/>
              </a:rPr>
              <a:t>( semiconductor)</a:t>
            </a:r>
            <a:r>
              <a:rPr lang="zh-CN" altLang="en-US" b="1" dirty="0">
                <a:solidFill>
                  <a:srgbClr val="002060"/>
                </a:solidFill>
                <a:latin typeface="+mn-ea"/>
                <a:ea typeface="+mn-ea"/>
              </a:rPr>
              <a:t>：</a:t>
            </a:r>
            <a:r>
              <a:rPr lang="zh-CN" altLang="en-US" b="1" dirty="0">
                <a:solidFill>
                  <a:srgbClr val="FF0000"/>
                </a:solidFill>
                <a:latin typeface="+mn-ea"/>
                <a:ea typeface="+mn-ea"/>
              </a:rPr>
              <a:t>通过调制</a:t>
            </a:r>
            <a:r>
              <a:rPr lang="zh-CN" altLang="en-US" b="1" dirty="0">
                <a:solidFill>
                  <a:srgbClr val="002060"/>
                </a:solidFill>
                <a:latin typeface="+mn-ea"/>
                <a:ea typeface="+mn-ea"/>
              </a:rPr>
              <a:t>能够使导电性能介于导体</a:t>
            </a:r>
            <a:r>
              <a:rPr lang="en-US" altLang="zh-CN" b="1" dirty="0">
                <a:solidFill>
                  <a:srgbClr val="002060"/>
                </a:solidFill>
                <a:latin typeface="+mn-ea"/>
                <a:ea typeface="+mn-ea"/>
              </a:rPr>
              <a:t>(conductor)</a:t>
            </a:r>
            <a:r>
              <a:rPr lang="zh-CN" altLang="en-US" b="1" dirty="0">
                <a:solidFill>
                  <a:srgbClr val="002060"/>
                </a:solidFill>
                <a:latin typeface="+mn-ea"/>
                <a:ea typeface="+mn-ea"/>
              </a:rPr>
              <a:t>与绝缘体</a:t>
            </a:r>
            <a:r>
              <a:rPr lang="en-US" altLang="zh-CN" b="1" dirty="0">
                <a:solidFill>
                  <a:srgbClr val="002060"/>
                </a:solidFill>
                <a:latin typeface="+mn-ea"/>
                <a:ea typeface="+mn-ea"/>
              </a:rPr>
              <a:t>(insulator)</a:t>
            </a:r>
            <a:r>
              <a:rPr lang="zh-CN" altLang="en-US" b="1" dirty="0">
                <a:solidFill>
                  <a:srgbClr val="002060"/>
                </a:solidFill>
                <a:latin typeface="+mn-ea"/>
                <a:ea typeface="+mn-ea"/>
              </a:rPr>
              <a:t>之间的材料。</a:t>
            </a:r>
          </a:p>
        </p:txBody>
      </p:sp>
      <p:sp>
        <p:nvSpPr>
          <p:cNvPr id="7" name="文本框 6"/>
          <p:cNvSpPr txBox="1"/>
          <p:nvPr/>
        </p:nvSpPr>
        <p:spPr>
          <a:xfrm>
            <a:off x="2192050" y="4322710"/>
            <a:ext cx="2339102" cy="523220"/>
          </a:xfrm>
          <a:prstGeom prst="rect">
            <a:avLst/>
          </a:prstGeom>
          <a:noFill/>
        </p:spPr>
        <p:txBody>
          <a:bodyPr wrap="none" rtlCol="0">
            <a:spAutoFit/>
          </a:bodyPr>
          <a:lstStyle/>
          <a:p>
            <a:r>
              <a:rPr lang="zh-CN" altLang="en-US" dirty="0" smtClean="0"/>
              <a:t>掺入杂质元素</a:t>
            </a:r>
            <a:endParaRPr lang="zh-CN" altLang="en-US" dirty="0"/>
          </a:p>
        </p:txBody>
      </p:sp>
      <p:sp>
        <p:nvSpPr>
          <p:cNvPr id="8" name="文本框 7"/>
          <p:cNvSpPr txBox="1"/>
          <p:nvPr/>
        </p:nvSpPr>
        <p:spPr>
          <a:xfrm>
            <a:off x="4722826" y="4322710"/>
            <a:ext cx="1620957" cy="523220"/>
          </a:xfrm>
          <a:prstGeom prst="rect">
            <a:avLst/>
          </a:prstGeom>
          <a:noFill/>
        </p:spPr>
        <p:txBody>
          <a:bodyPr wrap="none" rtlCol="0">
            <a:spAutoFit/>
          </a:bodyPr>
          <a:lstStyle/>
          <a:p>
            <a:r>
              <a:rPr lang="zh-CN" altLang="en-US" dirty="0" smtClean="0"/>
              <a:t>改变温度</a:t>
            </a:r>
            <a:endParaRPr lang="zh-CN" altLang="en-US" dirty="0"/>
          </a:p>
        </p:txBody>
      </p:sp>
      <p:sp>
        <p:nvSpPr>
          <p:cNvPr id="9" name="文本框 8"/>
          <p:cNvSpPr txBox="1"/>
          <p:nvPr/>
        </p:nvSpPr>
        <p:spPr>
          <a:xfrm>
            <a:off x="6648436" y="4322710"/>
            <a:ext cx="902811" cy="523220"/>
          </a:xfrm>
          <a:prstGeom prst="rect">
            <a:avLst/>
          </a:prstGeom>
          <a:noFill/>
        </p:spPr>
        <p:txBody>
          <a:bodyPr wrap="none" rtlCol="0">
            <a:spAutoFit/>
          </a:bodyPr>
          <a:lstStyle/>
          <a:p>
            <a:r>
              <a:rPr lang="zh-CN" altLang="en-US" dirty="0" smtClean="0"/>
              <a:t>光照</a:t>
            </a:r>
            <a:endParaRPr lang="zh-CN" altLang="en-US" dirty="0"/>
          </a:p>
        </p:txBody>
      </p:sp>
      <p:sp>
        <p:nvSpPr>
          <p:cNvPr id="10" name="文本框 9"/>
          <p:cNvSpPr txBox="1"/>
          <p:nvPr/>
        </p:nvSpPr>
        <p:spPr>
          <a:xfrm>
            <a:off x="8098864" y="4322710"/>
            <a:ext cx="1261884" cy="523220"/>
          </a:xfrm>
          <a:prstGeom prst="rect">
            <a:avLst/>
          </a:prstGeom>
          <a:noFill/>
        </p:spPr>
        <p:txBody>
          <a:bodyPr wrap="none" rtlCol="0">
            <a:spAutoFit/>
          </a:bodyPr>
          <a:lstStyle/>
          <a:p>
            <a:r>
              <a:rPr lang="zh-CN" altLang="en-US" dirty="0" smtClean="0"/>
              <a:t>电磁场</a:t>
            </a:r>
            <a:endParaRPr lang="zh-CN" altLang="en-US" dirty="0"/>
          </a:p>
        </p:txBody>
      </p:sp>
    </p:spTree>
    <p:extLst>
      <p:ext uri="{BB962C8B-B14F-4D97-AF65-F5344CB8AC3E}">
        <p14:creationId xmlns:p14="http://schemas.microsoft.com/office/powerpoint/2010/main" val="384816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9561" y="1842959"/>
            <a:ext cx="10363200" cy="1362075"/>
          </a:xfrm>
        </p:spPr>
        <p:txBody>
          <a:bodyPr/>
          <a:lstStyle/>
          <a:p>
            <a:pPr algn="ctr"/>
            <a:r>
              <a:rPr lang="zh-CN" altLang="en-US" sz="5400" dirty="0" smtClean="0"/>
              <a:t>为什么要学半导体物理</a:t>
            </a:r>
            <a:r>
              <a:rPr lang="en-US" altLang="zh-CN" sz="5400" dirty="0" smtClean="0"/>
              <a:t>?</a:t>
            </a:r>
            <a:endParaRPr lang="zh-CN" altLang="en-US" sz="5400" dirty="0"/>
          </a:p>
        </p:txBody>
      </p:sp>
      <p:sp>
        <p:nvSpPr>
          <p:cNvPr id="4" name="文本框 3"/>
          <p:cNvSpPr txBox="1"/>
          <p:nvPr/>
        </p:nvSpPr>
        <p:spPr>
          <a:xfrm>
            <a:off x="2337358" y="3084366"/>
            <a:ext cx="8643713" cy="523220"/>
          </a:xfrm>
          <a:prstGeom prst="rect">
            <a:avLst/>
          </a:prstGeom>
          <a:noFill/>
        </p:spPr>
        <p:txBody>
          <a:bodyPr wrap="none" rtlCol="0">
            <a:spAutoFit/>
          </a:bodyPr>
          <a:lstStyle/>
          <a:p>
            <a:r>
              <a:rPr lang="en-US" altLang="zh-CN" dirty="0" smtClean="0"/>
              <a:t>1</a:t>
            </a:r>
            <a:r>
              <a:rPr lang="zh-CN" altLang="en-US" dirty="0" smtClean="0"/>
              <a:t>、半导体物理在电子科学与技术学科体系中的地位。</a:t>
            </a:r>
            <a:endParaRPr lang="zh-CN" altLang="en-US" dirty="0"/>
          </a:p>
        </p:txBody>
      </p:sp>
      <p:sp>
        <p:nvSpPr>
          <p:cNvPr id="5" name="文本框 4"/>
          <p:cNvSpPr txBox="1"/>
          <p:nvPr/>
        </p:nvSpPr>
        <p:spPr>
          <a:xfrm>
            <a:off x="3684895" y="3923221"/>
            <a:ext cx="5412059" cy="523220"/>
          </a:xfrm>
          <a:prstGeom prst="rect">
            <a:avLst/>
          </a:prstGeom>
          <a:noFill/>
        </p:spPr>
        <p:txBody>
          <a:bodyPr wrap="none" rtlCol="0">
            <a:spAutoFit/>
          </a:bodyPr>
          <a:lstStyle/>
          <a:p>
            <a:r>
              <a:rPr lang="en-US" altLang="zh-CN" dirty="0" smtClean="0"/>
              <a:t>2</a:t>
            </a:r>
            <a:r>
              <a:rPr lang="zh-CN" altLang="en-US" dirty="0" smtClean="0"/>
              <a:t>、半导体物理与微电子学关系。</a:t>
            </a:r>
            <a:endParaRPr lang="zh-CN" altLang="en-US" dirty="0"/>
          </a:p>
        </p:txBody>
      </p:sp>
    </p:spTree>
    <p:extLst>
      <p:ext uri="{BB962C8B-B14F-4D97-AF65-F5344CB8AC3E}">
        <p14:creationId xmlns:p14="http://schemas.microsoft.com/office/powerpoint/2010/main" val="126382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7932" y="6094"/>
            <a:ext cx="11387667" cy="1143000"/>
          </a:xfrm>
        </p:spPr>
        <p:txBody>
          <a:bodyPr/>
          <a:lstStyle/>
          <a:p>
            <a:r>
              <a:rPr lang="zh-CN" altLang="en-US" b="1" u="sng" dirty="0" smtClean="0"/>
              <a:t>电子科学与技术学科体系</a:t>
            </a:r>
            <a:endParaRPr lang="zh-CN" altLang="en-US" b="1" u="sng" dirty="0"/>
          </a:p>
        </p:txBody>
      </p:sp>
      <p:sp>
        <p:nvSpPr>
          <p:cNvPr id="7" name="文本框 6"/>
          <p:cNvSpPr txBox="1"/>
          <p:nvPr/>
        </p:nvSpPr>
        <p:spPr>
          <a:xfrm>
            <a:off x="736092" y="1359142"/>
            <a:ext cx="10711346" cy="2246769"/>
          </a:xfrm>
          <a:prstGeom prst="rect">
            <a:avLst/>
          </a:prstGeom>
          <a:noFill/>
          <a:ln>
            <a:noFill/>
          </a:ln>
        </p:spPr>
        <p:txBody>
          <a:bodyPr wrap="square" rtlCol="0">
            <a:spAutoFit/>
          </a:bodyPr>
          <a:lstStyle/>
          <a:p>
            <a:r>
              <a:rPr lang="zh-CN" altLang="en-US" b="1" dirty="0" smtClean="0"/>
              <a:t>物理电子学</a:t>
            </a:r>
            <a:r>
              <a:rPr lang="en-US" altLang="zh-CN" b="1" dirty="0" smtClean="0"/>
              <a:t>:</a:t>
            </a:r>
            <a:r>
              <a:rPr lang="zh-CN" altLang="en-US" dirty="0" smtClean="0"/>
              <a:t>主要研究光子学</a:t>
            </a:r>
            <a:r>
              <a:rPr lang="zh-CN" altLang="en-US" dirty="0"/>
              <a:t>、光电子学、导波光学、光纤通信与光信息处理技术、微波电子学和相对论电子学、薄膜与表面技术、真空科学与技术，以及信息显示技术，量子器件、量子信息学、量子计算、量子通信、强场激光物理、太赫兹技术、纳米电子学、生物电子学等。</a:t>
            </a:r>
          </a:p>
        </p:txBody>
      </p:sp>
      <p:sp>
        <p:nvSpPr>
          <p:cNvPr id="8" name="文本框 7"/>
          <p:cNvSpPr txBox="1"/>
          <p:nvPr/>
        </p:nvSpPr>
        <p:spPr>
          <a:xfrm>
            <a:off x="736092" y="3706777"/>
            <a:ext cx="10711346" cy="2246769"/>
          </a:xfrm>
          <a:prstGeom prst="rect">
            <a:avLst/>
          </a:prstGeom>
          <a:noFill/>
        </p:spPr>
        <p:txBody>
          <a:bodyPr wrap="square" rtlCol="0">
            <a:spAutoFit/>
          </a:bodyPr>
          <a:lstStyle/>
          <a:p>
            <a:r>
              <a:rPr lang="zh-CN" altLang="en-US" b="1" dirty="0" smtClean="0"/>
              <a:t>微电子学与固体电子学</a:t>
            </a:r>
            <a:r>
              <a:rPr lang="en-US" altLang="zh-CN" b="1" dirty="0" smtClean="0"/>
              <a:t>:</a:t>
            </a:r>
            <a:r>
              <a:rPr lang="zh-CN" altLang="en-US" dirty="0" smtClean="0"/>
              <a:t>主要研究</a:t>
            </a:r>
            <a:r>
              <a:rPr lang="zh-CN" altLang="en-US" b="1" dirty="0" smtClean="0"/>
              <a:t>半导体</a:t>
            </a:r>
            <a:r>
              <a:rPr lang="zh-CN" altLang="en-US" b="1" dirty="0"/>
              <a:t>物理与器件物理</a:t>
            </a:r>
            <a:r>
              <a:rPr lang="zh-CN" altLang="en-US" dirty="0"/>
              <a:t>，</a:t>
            </a:r>
            <a:r>
              <a:rPr lang="zh-CN" altLang="en-US" b="1" dirty="0"/>
              <a:t>半导体材料与器件</a:t>
            </a:r>
            <a:r>
              <a:rPr lang="zh-CN" altLang="en-US" dirty="0"/>
              <a:t>，</a:t>
            </a:r>
            <a:r>
              <a:rPr lang="zh-CN" altLang="en-US" b="1" dirty="0"/>
              <a:t>半导体光电器件及其集成技术</a:t>
            </a:r>
            <a:r>
              <a:rPr lang="zh-CN" altLang="en-US" dirty="0"/>
              <a:t>，</a:t>
            </a:r>
            <a:r>
              <a:rPr lang="zh-CN" altLang="en-US" b="1" dirty="0"/>
              <a:t>微纳新型器件物理与结构</a:t>
            </a:r>
            <a:r>
              <a:rPr lang="zh-CN" altLang="en-US" dirty="0"/>
              <a:t>，</a:t>
            </a:r>
            <a:r>
              <a:rPr lang="zh-CN" altLang="en-US" b="1" dirty="0"/>
              <a:t>集成电路和系统集成芯片的制造、设计、测试和封装技术</a:t>
            </a:r>
            <a:r>
              <a:rPr lang="zh-CN" altLang="en-US" dirty="0" smtClean="0"/>
              <a:t>，微电子</a:t>
            </a:r>
            <a:r>
              <a:rPr lang="zh-CN" altLang="en-US" dirty="0"/>
              <a:t>机械系统与</a:t>
            </a:r>
            <a:r>
              <a:rPr lang="zh-CN" altLang="en-US" b="1" dirty="0"/>
              <a:t>智能传感器</a:t>
            </a:r>
            <a:r>
              <a:rPr lang="zh-CN" altLang="en-US" dirty="0"/>
              <a:t>；</a:t>
            </a:r>
            <a:r>
              <a:rPr lang="zh-CN" altLang="en-US" b="1" dirty="0"/>
              <a:t>介电</a:t>
            </a:r>
            <a:r>
              <a:rPr lang="en-US" altLang="zh-CN" b="1" dirty="0"/>
              <a:t>/</a:t>
            </a:r>
            <a:r>
              <a:rPr lang="zh-CN" altLang="en-US" b="1" dirty="0"/>
              <a:t>磁性</a:t>
            </a:r>
            <a:r>
              <a:rPr lang="en-US" altLang="zh-CN" b="1" dirty="0"/>
              <a:t>/</a:t>
            </a:r>
            <a:r>
              <a:rPr lang="zh-CN" altLang="en-US" b="1" dirty="0"/>
              <a:t>微波</a:t>
            </a:r>
            <a:r>
              <a:rPr lang="en-US" altLang="zh-CN" b="1" dirty="0"/>
              <a:t>/</a:t>
            </a:r>
            <a:r>
              <a:rPr lang="zh-CN" altLang="en-US" b="1" dirty="0"/>
              <a:t>光电材料与器件</a:t>
            </a:r>
            <a:r>
              <a:rPr lang="zh-CN" altLang="en-US" dirty="0"/>
              <a:t>，</a:t>
            </a:r>
            <a:r>
              <a:rPr lang="zh-CN" altLang="en-US" b="1" dirty="0"/>
              <a:t>半导体能源器件，纳米功能复合材料与器件</a:t>
            </a:r>
            <a:r>
              <a:rPr lang="zh-CN" altLang="en-US" dirty="0"/>
              <a:t>。</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723848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7933" y="34119"/>
            <a:ext cx="11387667" cy="1143000"/>
          </a:xfrm>
        </p:spPr>
        <p:txBody>
          <a:bodyPr/>
          <a:lstStyle/>
          <a:p>
            <a:r>
              <a:rPr lang="zh-CN" altLang="en-US" b="1" u="sng" dirty="0"/>
              <a:t>电子科学与技术学科体系</a:t>
            </a:r>
            <a:endParaRPr lang="zh-CN" altLang="en-US" dirty="0"/>
          </a:p>
        </p:txBody>
      </p:sp>
      <p:sp>
        <p:nvSpPr>
          <p:cNvPr id="3" name="文本框 2"/>
          <p:cNvSpPr txBox="1"/>
          <p:nvPr/>
        </p:nvSpPr>
        <p:spPr>
          <a:xfrm>
            <a:off x="403367" y="1177119"/>
            <a:ext cx="11382233" cy="2677656"/>
          </a:xfrm>
          <a:prstGeom prst="rect">
            <a:avLst/>
          </a:prstGeom>
          <a:noFill/>
        </p:spPr>
        <p:txBody>
          <a:bodyPr wrap="square" rtlCol="0">
            <a:spAutoFit/>
          </a:bodyPr>
          <a:lstStyle/>
          <a:p>
            <a:r>
              <a:rPr lang="zh-CN" altLang="en-US" sz="2400" b="1" dirty="0"/>
              <a:t>电路与系统</a:t>
            </a:r>
            <a:r>
              <a:rPr lang="zh-CN" altLang="en-US" sz="2400" dirty="0"/>
              <a:t>是研究以电路为基础的感知并作用物理世界的各类电子系统的科学和技术。主要研究：</a:t>
            </a:r>
            <a:r>
              <a:rPr lang="zh-CN" altLang="en-US" sz="2400" b="1" dirty="0"/>
              <a:t>电路基础理论</a:t>
            </a:r>
            <a:r>
              <a:rPr lang="zh-CN" altLang="en-US" sz="2400" dirty="0"/>
              <a:t>；电路分析与网络综合方法；可重构可编程电路设计理论与方法；非线性动力学与混沌理论；</a:t>
            </a:r>
            <a:r>
              <a:rPr lang="zh-CN" altLang="en-US" sz="2400" b="1" dirty="0"/>
              <a:t>电子线路分析、设计、制造与测试技术</a:t>
            </a:r>
            <a:r>
              <a:rPr lang="zh-CN" altLang="en-US" sz="2400" dirty="0"/>
              <a:t>；信号完整性分析；各种物理、化学、生医信号传感与控制技术；</a:t>
            </a:r>
            <a:r>
              <a:rPr lang="zh-CN" altLang="en-US" sz="2400" b="1" dirty="0"/>
              <a:t>语音和图像信号感知与处理技术</a:t>
            </a:r>
            <a:r>
              <a:rPr lang="zh-CN" altLang="en-US" sz="2400" dirty="0"/>
              <a:t>；电子和信息对抗技术；</a:t>
            </a:r>
            <a:r>
              <a:rPr lang="zh-CN" altLang="en-US" sz="2400" b="1" dirty="0"/>
              <a:t>集成电路与系统</a:t>
            </a:r>
            <a:r>
              <a:rPr lang="en-US" altLang="zh-CN" sz="2400" b="1" dirty="0"/>
              <a:t>CAD</a:t>
            </a:r>
            <a:r>
              <a:rPr lang="zh-CN" altLang="en-US" sz="2400" b="1" dirty="0"/>
              <a:t>及设计自动化技术</a:t>
            </a:r>
            <a:r>
              <a:rPr lang="zh-CN" altLang="en-US" sz="2400" dirty="0"/>
              <a:t>；</a:t>
            </a:r>
            <a:r>
              <a:rPr lang="zh-CN" altLang="en-US" sz="2400" b="1" dirty="0"/>
              <a:t>智能信息与数字信号处理的软硬件及其嵌入式系统设计技术</a:t>
            </a:r>
            <a:r>
              <a:rPr lang="zh-CN" altLang="en-US" sz="2400" dirty="0"/>
              <a:t>；</a:t>
            </a:r>
            <a:r>
              <a:rPr lang="zh-CN" altLang="en-US" sz="2400" b="1" dirty="0"/>
              <a:t>功率电子学</a:t>
            </a:r>
            <a:r>
              <a:rPr lang="zh-CN" altLang="en-US" sz="2400" dirty="0"/>
              <a:t>；</a:t>
            </a:r>
            <a:r>
              <a:rPr lang="zh-CN" altLang="en-US" sz="2400" b="1" dirty="0"/>
              <a:t>各种电子仪器、装置和设备的设计、制造与应用技术</a:t>
            </a:r>
            <a:r>
              <a:rPr lang="zh-CN" altLang="en-US" sz="2400" dirty="0"/>
              <a:t>等。</a:t>
            </a:r>
          </a:p>
        </p:txBody>
      </p:sp>
      <p:sp>
        <p:nvSpPr>
          <p:cNvPr id="4" name="文本框 3"/>
          <p:cNvSpPr txBox="1"/>
          <p:nvPr/>
        </p:nvSpPr>
        <p:spPr>
          <a:xfrm>
            <a:off x="403367" y="4121625"/>
            <a:ext cx="10904562" cy="2308324"/>
          </a:xfrm>
          <a:prstGeom prst="rect">
            <a:avLst/>
          </a:prstGeom>
          <a:noFill/>
        </p:spPr>
        <p:txBody>
          <a:bodyPr wrap="square" rtlCol="0">
            <a:spAutoFit/>
          </a:bodyPr>
          <a:lstStyle/>
          <a:p>
            <a:r>
              <a:rPr lang="zh-CN" altLang="en-US" sz="2400" b="1" dirty="0"/>
              <a:t>电磁场与微波技术</a:t>
            </a:r>
            <a:r>
              <a:rPr lang="zh-CN" altLang="en-US" sz="2400" dirty="0"/>
              <a:t>是研究电磁场与电磁波</a:t>
            </a:r>
            <a:r>
              <a:rPr lang="en-US" altLang="zh-CN" sz="2400" dirty="0"/>
              <a:t>,</a:t>
            </a:r>
            <a:r>
              <a:rPr lang="zh-CN" altLang="en-US" sz="2400" dirty="0"/>
              <a:t>及其与物质相互作用的科学和技术。主要研究：电磁波（包括光波）的产生、传播、传输、与媒质的相互作用以及检测理论和方法，电磁辐射与散射，人工电磁媒质，隐身材料和技术，微波、毫米波及光波器件、天线、电路与系统的理论、分析、仿真、设计、工艺及应用，以及环境电磁学与电磁兼容技术，计算电磁学，微波能技术与应用，生物与医疗电磁技术等。</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893730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ChangeArrowheads="1"/>
          </p:cNvSpPr>
          <p:nvPr/>
        </p:nvSpPr>
        <p:spPr bwMode="auto">
          <a:xfrm>
            <a:off x="2185793" y="5720246"/>
            <a:ext cx="1965918"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普通物理学</a:t>
            </a:r>
          </a:p>
        </p:txBody>
      </p:sp>
      <p:sp>
        <p:nvSpPr>
          <p:cNvPr id="16" name="Rectangle 3"/>
          <p:cNvSpPr>
            <a:spLocks noChangeArrowheads="1"/>
          </p:cNvSpPr>
          <p:nvPr/>
        </p:nvSpPr>
        <p:spPr bwMode="auto">
          <a:xfrm>
            <a:off x="4396845" y="5723104"/>
            <a:ext cx="1642921"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数学分析</a:t>
            </a:r>
          </a:p>
        </p:txBody>
      </p:sp>
      <p:sp>
        <p:nvSpPr>
          <p:cNvPr id="17" name="Rectangle 4"/>
          <p:cNvSpPr>
            <a:spLocks noChangeArrowheads="1"/>
          </p:cNvSpPr>
          <p:nvPr/>
        </p:nvSpPr>
        <p:spPr bwMode="auto">
          <a:xfrm>
            <a:off x="6364403" y="5706542"/>
            <a:ext cx="1745279"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随机过程</a:t>
            </a:r>
          </a:p>
        </p:txBody>
      </p:sp>
      <p:sp>
        <p:nvSpPr>
          <p:cNvPr id="18" name="Rectangle 5"/>
          <p:cNvSpPr>
            <a:spLocks noChangeArrowheads="1"/>
          </p:cNvSpPr>
          <p:nvPr/>
        </p:nvSpPr>
        <p:spPr bwMode="auto">
          <a:xfrm>
            <a:off x="525127" y="4930254"/>
            <a:ext cx="1641475"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t>量子物理</a:t>
            </a:r>
            <a:endParaRPr lang="zh-CN" altLang="en-US" dirty="0"/>
          </a:p>
        </p:txBody>
      </p:sp>
      <p:sp>
        <p:nvSpPr>
          <p:cNvPr id="19" name="Rectangle 6"/>
          <p:cNvSpPr>
            <a:spLocks noChangeArrowheads="1"/>
          </p:cNvSpPr>
          <p:nvPr/>
        </p:nvSpPr>
        <p:spPr bwMode="auto">
          <a:xfrm>
            <a:off x="2353927" y="4930254"/>
            <a:ext cx="2022475"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t>半导体物理</a:t>
            </a:r>
          </a:p>
        </p:txBody>
      </p:sp>
      <p:sp>
        <p:nvSpPr>
          <p:cNvPr id="20" name="Rectangle 7"/>
          <p:cNvSpPr>
            <a:spLocks noChangeArrowheads="1"/>
          </p:cNvSpPr>
          <p:nvPr/>
        </p:nvSpPr>
        <p:spPr bwMode="auto">
          <a:xfrm>
            <a:off x="4563727" y="4930254"/>
            <a:ext cx="1673297"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固体物理</a:t>
            </a:r>
          </a:p>
        </p:txBody>
      </p:sp>
      <p:sp>
        <p:nvSpPr>
          <p:cNvPr id="21" name="Rectangle 8"/>
          <p:cNvSpPr>
            <a:spLocks noChangeArrowheads="1"/>
          </p:cNvSpPr>
          <p:nvPr/>
        </p:nvSpPr>
        <p:spPr bwMode="auto">
          <a:xfrm>
            <a:off x="6337461" y="4915737"/>
            <a:ext cx="1655265"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数理方法</a:t>
            </a:r>
          </a:p>
        </p:txBody>
      </p:sp>
      <p:sp>
        <p:nvSpPr>
          <p:cNvPr id="22" name="Rectangle 9"/>
          <p:cNvSpPr>
            <a:spLocks noChangeArrowheads="1"/>
          </p:cNvSpPr>
          <p:nvPr/>
        </p:nvSpPr>
        <p:spPr bwMode="auto">
          <a:xfrm>
            <a:off x="8043441" y="4915737"/>
            <a:ext cx="1007639"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场论</a:t>
            </a:r>
          </a:p>
        </p:txBody>
      </p:sp>
      <p:sp>
        <p:nvSpPr>
          <p:cNvPr id="23" name="Rectangle 10"/>
          <p:cNvSpPr>
            <a:spLocks noChangeArrowheads="1"/>
          </p:cNvSpPr>
          <p:nvPr/>
        </p:nvSpPr>
        <p:spPr bwMode="auto">
          <a:xfrm>
            <a:off x="9100802" y="4915737"/>
            <a:ext cx="984890"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张量</a:t>
            </a:r>
          </a:p>
        </p:txBody>
      </p:sp>
      <p:sp>
        <p:nvSpPr>
          <p:cNvPr id="24" name="Rectangle 11"/>
          <p:cNvSpPr>
            <a:spLocks noChangeArrowheads="1"/>
          </p:cNvSpPr>
          <p:nvPr/>
        </p:nvSpPr>
        <p:spPr bwMode="auto">
          <a:xfrm>
            <a:off x="861286" y="4168254"/>
            <a:ext cx="1988332"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半导体材料</a:t>
            </a:r>
          </a:p>
        </p:txBody>
      </p:sp>
      <p:sp>
        <p:nvSpPr>
          <p:cNvPr id="25" name="Rectangle 12"/>
          <p:cNvSpPr>
            <a:spLocks noChangeArrowheads="1"/>
          </p:cNvSpPr>
          <p:nvPr/>
        </p:nvSpPr>
        <p:spPr bwMode="auto">
          <a:xfrm>
            <a:off x="3161111" y="4168254"/>
            <a:ext cx="1981200"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半导体元件</a:t>
            </a:r>
          </a:p>
        </p:txBody>
      </p:sp>
      <p:sp>
        <p:nvSpPr>
          <p:cNvPr id="26" name="Rectangle 13"/>
          <p:cNvSpPr>
            <a:spLocks noChangeArrowheads="1"/>
          </p:cNvSpPr>
          <p:nvPr/>
        </p:nvSpPr>
        <p:spPr bwMode="auto">
          <a:xfrm>
            <a:off x="5331270" y="4192722"/>
            <a:ext cx="1752600"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无源元件</a:t>
            </a:r>
          </a:p>
        </p:txBody>
      </p:sp>
      <p:sp>
        <p:nvSpPr>
          <p:cNvPr id="27" name="Rectangle 14"/>
          <p:cNvSpPr>
            <a:spLocks noChangeArrowheads="1"/>
          </p:cNvSpPr>
          <p:nvPr/>
        </p:nvSpPr>
        <p:spPr bwMode="auto">
          <a:xfrm>
            <a:off x="7234968" y="4174269"/>
            <a:ext cx="1981200"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光电子材料</a:t>
            </a:r>
          </a:p>
        </p:txBody>
      </p:sp>
      <p:sp>
        <p:nvSpPr>
          <p:cNvPr id="28" name="Rectangle 15"/>
          <p:cNvSpPr>
            <a:spLocks noChangeArrowheads="1"/>
          </p:cNvSpPr>
          <p:nvPr/>
        </p:nvSpPr>
        <p:spPr bwMode="auto">
          <a:xfrm>
            <a:off x="1473955" y="3330054"/>
            <a:ext cx="2374710" cy="52322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电路分析理论</a:t>
            </a:r>
          </a:p>
        </p:txBody>
      </p:sp>
      <p:sp>
        <p:nvSpPr>
          <p:cNvPr id="29" name="Rectangle 16"/>
          <p:cNvSpPr>
            <a:spLocks noChangeArrowheads="1"/>
          </p:cNvSpPr>
          <p:nvPr/>
        </p:nvSpPr>
        <p:spPr bwMode="auto">
          <a:xfrm>
            <a:off x="4141453" y="3330054"/>
            <a:ext cx="2777960" cy="52322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信号与系统理论</a:t>
            </a:r>
          </a:p>
        </p:txBody>
      </p:sp>
      <p:sp>
        <p:nvSpPr>
          <p:cNvPr id="30" name="Rectangle 17"/>
          <p:cNvSpPr>
            <a:spLocks noChangeArrowheads="1"/>
          </p:cNvSpPr>
          <p:nvPr/>
        </p:nvSpPr>
        <p:spPr bwMode="auto">
          <a:xfrm>
            <a:off x="7078327" y="3330054"/>
            <a:ext cx="1642589" cy="52322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电磁兼容</a:t>
            </a:r>
          </a:p>
        </p:txBody>
      </p:sp>
      <p:sp>
        <p:nvSpPr>
          <p:cNvPr id="31" name="Rectangle 18"/>
          <p:cNvSpPr>
            <a:spLocks noChangeArrowheads="1"/>
          </p:cNvSpPr>
          <p:nvPr/>
        </p:nvSpPr>
        <p:spPr bwMode="auto">
          <a:xfrm>
            <a:off x="2811127" y="2491854"/>
            <a:ext cx="1641475" cy="52322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设计技术</a:t>
            </a:r>
          </a:p>
        </p:txBody>
      </p:sp>
      <p:sp>
        <p:nvSpPr>
          <p:cNvPr id="32" name="Rectangle 19"/>
          <p:cNvSpPr>
            <a:spLocks noChangeArrowheads="1"/>
          </p:cNvSpPr>
          <p:nvPr/>
        </p:nvSpPr>
        <p:spPr bwMode="auto">
          <a:xfrm>
            <a:off x="4792326" y="2491854"/>
            <a:ext cx="1787525"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制造技术</a:t>
            </a:r>
          </a:p>
        </p:txBody>
      </p:sp>
      <p:sp>
        <p:nvSpPr>
          <p:cNvPr id="33" name="Rectangle 20"/>
          <p:cNvSpPr>
            <a:spLocks noChangeArrowheads="1"/>
          </p:cNvSpPr>
          <p:nvPr/>
        </p:nvSpPr>
        <p:spPr bwMode="auto">
          <a:xfrm>
            <a:off x="4030327" y="1653654"/>
            <a:ext cx="2334076" cy="52322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a:t>应用电子技术</a:t>
            </a:r>
          </a:p>
        </p:txBody>
      </p:sp>
      <p:sp>
        <p:nvSpPr>
          <p:cNvPr id="34" name="Line 21"/>
          <p:cNvSpPr>
            <a:spLocks noChangeShapeType="1"/>
          </p:cNvSpPr>
          <p:nvPr/>
        </p:nvSpPr>
        <p:spPr bwMode="auto">
          <a:xfrm>
            <a:off x="525126" y="4787379"/>
            <a:ext cx="956056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22"/>
          <p:cNvSpPr>
            <a:spLocks noChangeShapeType="1"/>
          </p:cNvSpPr>
          <p:nvPr/>
        </p:nvSpPr>
        <p:spPr bwMode="auto">
          <a:xfrm>
            <a:off x="525127" y="2272779"/>
            <a:ext cx="956056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Rectangle 25"/>
          <p:cNvSpPr>
            <a:spLocks noRot="1" noChangeArrowheads="1"/>
          </p:cNvSpPr>
          <p:nvPr/>
        </p:nvSpPr>
        <p:spPr bwMode="auto">
          <a:xfrm>
            <a:off x="2236787" y="739254"/>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endParaRPr lang="zh-CN" altLang="en-US" dirty="0"/>
          </a:p>
        </p:txBody>
      </p:sp>
      <p:sp>
        <p:nvSpPr>
          <p:cNvPr id="39" name="标题 38"/>
          <p:cNvSpPr>
            <a:spLocks noGrp="1"/>
          </p:cNvSpPr>
          <p:nvPr>
            <p:ph type="title"/>
          </p:nvPr>
        </p:nvSpPr>
        <p:spPr/>
        <p:txBody>
          <a:bodyPr/>
          <a:lstStyle/>
          <a:p>
            <a:r>
              <a:rPr lang="zh-CN" altLang="en-US" u="sng" dirty="0"/>
              <a:t>电子科学与技术学科</a:t>
            </a:r>
            <a:r>
              <a:rPr lang="zh-CN" altLang="en-US" u="sng" dirty="0" smtClean="0"/>
              <a:t>体系</a:t>
            </a:r>
            <a:endParaRPr lang="zh-CN" altLang="en-US" u="sng" dirty="0"/>
          </a:p>
        </p:txBody>
      </p:sp>
      <p:sp>
        <p:nvSpPr>
          <p:cNvPr id="40" name="文本框 39"/>
          <p:cNvSpPr txBox="1"/>
          <p:nvPr/>
        </p:nvSpPr>
        <p:spPr>
          <a:xfrm>
            <a:off x="10594050" y="5424565"/>
            <a:ext cx="1191550" cy="523220"/>
          </a:xfrm>
          <a:prstGeom prst="rect">
            <a:avLst/>
          </a:prstGeom>
          <a:noFill/>
        </p:spPr>
        <p:txBody>
          <a:bodyPr wrap="square" rtlCol="0">
            <a:spAutoFit/>
          </a:bodyPr>
          <a:lstStyle/>
          <a:p>
            <a:r>
              <a:rPr lang="zh-CN" altLang="en-US" b="1" dirty="0" smtClean="0"/>
              <a:t>基础</a:t>
            </a:r>
            <a:endParaRPr lang="zh-CN" altLang="en-US" b="1" dirty="0"/>
          </a:p>
        </p:txBody>
      </p:sp>
      <p:sp>
        <p:nvSpPr>
          <p:cNvPr id="41" name="文本框 40"/>
          <p:cNvSpPr txBox="1"/>
          <p:nvPr/>
        </p:nvSpPr>
        <p:spPr>
          <a:xfrm>
            <a:off x="10304060" y="3330054"/>
            <a:ext cx="1620957" cy="523220"/>
          </a:xfrm>
          <a:prstGeom prst="rect">
            <a:avLst/>
          </a:prstGeom>
          <a:noFill/>
        </p:spPr>
        <p:txBody>
          <a:bodyPr wrap="none" rtlCol="0">
            <a:spAutoFit/>
          </a:bodyPr>
          <a:lstStyle/>
          <a:p>
            <a:r>
              <a:rPr lang="zh-CN" altLang="en-US" b="1" dirty="0" smtClean="0"/>
              <a:t>技术基础</a:t>
            </a:r>
            <a:endParaRPr lang="zh-CN" altLang="en-US" b="1" dirty="0"/>
          </a:p>
        </p:txBody>
      </p:sp>
      <p:sp>
        <p:nvSpPr>
          <p:cNvPr id="42" name="文本框 41"/>
          <p:cNvSpPr txBox="1"/>
          <p:nvPr/>
        </p:nvSpPr>
        <p:spPr>
          <a:xfrm>
            <a:off x="10304060" y="1554297"/>
            <a:ext cx="1627369" cy="523220"/>
          </a:xfrm>
          <a:prstGeom prst="rect">
            <a:avLst/>
          </a:prstGeom>
          <a:noFill/>
        </p:spPr>
        <p:txBody>
          <a:bodyPr wrap="none" rtlCol="0">
            <a:spAutoFit/>
          </a:bodyPr>
          <a:lstStyle/>
          <a:p>
            <a:r>
              <a:rPr lang="zh-CN" altLang="en-US" b="1" dirty="0" smtClean="0"/>
              <a:t>应用技术</a:t>
            </a:r>
            <a:endParaRPr lang="zh-CN" altLang="en-US" b="1" dirty="0"/>
          </a:p>
        </p:txBody>
      </p:sp>
    </p:spTree>
    <p:extLst>
      <p:ext uri="{BB962C8B-B14F-4D97-AF65-F5344CB8AC3E}">
        <p14:creationId xmlns:p14="http://schemas.microsoft.com/office/powerpoint/2010/main" val="413736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40" grpId="0"/>
      <p:bldP spid="41" grpId="0"/>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6144" y="302198"/>
            <a:ext cx="8672567" cy="769441"/>
          </a:xfrm>
          <a:prstGeom prst="rect">
            <a:avLst/>
          </a:prstGeom>
          <a:noFill/>
        </p:spPr>
        <p:txBody>
          <a:bodyPr wrap="none" rtlCol="0">
            <a:spAutoFit/>
          </a:bodyPr>
          <a:lstStyle/>
          <a:p>
            <a:r>
              <a:rPr lang="zh-CN" altLang="en-US" sz="4400" b="1" u="sng" dirty="0">
                <a:solidFill>
                  <a:srgbClr val="FF0000"/>
                </a:solidFill>
              </a:rPr>
              <a:t>半导体物理与微电子学之间的关系</a:t>
            </a:r>
          </a:p>
        </p:txBody>
      </p:sp>
      <p:sp>
        <p:nvSpPr>
          <p:cNvPr id="3" name="TextBox 2"/>
          <p:cNvSpPr txBox="1"/>
          <p:nvPr/>
        </p:nvSpPr>
        <p:spPr>
          <a:xfrm>
            <a:off x="5024499" y="1413299"/>
            <a:ext cx="1980029" cy="523220"/>
          </a:xfrm>
          <a:prstGeom prst="rect">
            <a:avLst/>
          </a:prstGeom>
          <a:noFill/>
        </p:spPr>
        <p:txBody>
          <a:bodyPr wrap="none" rtlCol="0">
            <a:spAutoFit/>
          </a:bodyPr>
          <a:lstStyle/>
          <a:p>
            <a:r>
              <a:rPr lang="zh-CN" altLang="en-US" b="1" dirty="0"/>
              <a:t>固态电子学</a:t>
            </a:r>
          </a:p>
        </p:txBody>
      </p:sp>
      <p:sp>
        <p:nvSpPr>
          <p:cNvPr id="4" name="丁字箭头 3"/>
          <p:cNvSpPr/>
          <p:nvPr/>
        </p:nvSpPr>
        <p:spPr>
          <a:xfrm>
            <a:off x="5161015" y="1936519"/>
            <a:ext cx="1642827" cy="646386"/>
          </a:xfrm>
          <a:prstGeom prst="leftRight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730674" y="2159281"/>
            <a:ext cx="1627369" cy="523220"/>
          </a:xfrm>
          <a:prstGeom prst="rect">
            <a:avLst/>
          </a:prstGeom>
          <a:noFill/>
        </p:spPr>
        <p:txBody>
          <a:bodyPr wrap="none" rtlCol="0">
            <a:spAutoFit/>
          </a:bodyPr>
          <a:lstStyle/>
          <a:p>
            <a:r>
              <a:rPr lang="zh-CN" altLang="en-US" b="1" dirty="0"/>
              <a:t>微电子学</a:t>
            </a:r>
          </a:p>
        </p:txBody>
      </p:sp>
      <p:sp>
        <p:nvSpPr>
          <p:cNvPr id="6" name="TextBox 5"/>
          <p:cNvSpPr txBox="1"/>
          <p:nvPr/>
        </p:nvSpPr>
        <p:spPr>
          <a:xfrm>
            <a:off x="3606814" y="2159281"/>
            <a:ext cx="1627369" cy="523220"/>
          </a:xfrm>
          <a:prstGeom prst="rect">
            <a:avLst/>
          </a:prstGeom>
          <a:noFill/>
        </p:spPr>
        <p:txBody>
          <a:bodyPr wrap="none" rtlCol="0">
            <a:spAutoFit/>
          </a:bodyPr>
          <a:lstStyle/>
          <a:p>
            <a:r>
              <a:rPr lang="zh-CN" altLang="en-US" b="1" dirty="0"/>
              <a:t>光电子学</a:t>
            </a:r>
          </a:p>
        </p:txBody>
      </p:sp>
      <p:sp>
        <p:nvSpPr>
          <p:cNvPr id="11" name="矩形 10"/>
          <p:cNvSpPr/>
          <p:nvPr/>
        </p:nvSpPr>
        <p:spPr>
          <a:xfrm>
            <a:off x="727881" y="2841666"/>
            <a:ext cx="5017826" cy="3108543"/>
          </a:xfrm>
          <a:prstGeom prst="rect">
            <a:avLst/>
          </a:prstGeom>
        </p:spPr>
        <p:txBody>
          <a:bodyPr wrap="square">
            <a:spAutoFit/>
          </a:bodyPr>
          <a:lstStyle/>
          <a:p>
            <a:r>
              <a:rPr lang="zh-CN" altLang="en-US" dirty="0" smtClean="0"/>
              <a:t>光电子学是光学</a:t>
            </a:r>
            <a:r>
              <a:rPr lang="zh-CN" altLang="en-US" dirty="0"/>
              <a:t>和电子学相结合而形成的新技术学科</a:t>
            </a:r>
            <a:r>
              <a:rPr lang="zh-CN" altLang="en-US" dirty="0" smtClean="0"/>
              <a:t>。狭义</a:t>
            </a:r>
            <a:r>
              <a:rPr lang="zh-CN" altLang="en-US" dirty="0"/>
              <a:t>地指光</a:t>
            </a:r>
            <a:r>
              <a:rPr lang="en-US" altLang="zh-CN" dirty="0"/>
              <a:t>-</a:t>
            </a:r>
            <a:r>
              <a:rPr lang="zh-CN" altLang="en-US" dirty="0"/>
              <a:t>电转换器件及其应用的领域</a:t>
            </a:r>
            <a:r>
              <a:rPr lang="zh-CN" altLang="en-US" dirty="0" smtClean="0"/>
              <a:t>。光电子学</a:t>
            </a:r>
            <a:r>
              <a:rPr lang="zh-CN" altLang="en-US" dirty="0"/>
              <a:t>还包括光电子能谱学，它利用光电子发射带出的信息研究固体内部和表面的成分和电子结构。</a:t>
            </a:r>
          </a:p>
        </p:txBody>
      </p:sp>
      <p:sp>
        <p:nvSpPr>
          <p:cNvPr id="12" name="文本框 11"/>
          <p:cNvSpPr txBox="1"/>
          <p:nvPr/>
        </p:nvSpPr>
        <p:spPr>
          <a:xfrm>
            <a:off x="6430422" y="2905263"/>
            <a:ext cx="5224766" cy="1384995"/>
          </a:xfrm>
          <a:prstGeom prst="rect">
            <a:avLst/>
          </a:prstGeom>
          <a:noFill/>
        </p:spPr>
        <p:txBody>
          <a:bodyPr wrap="square" rtlCol="0">
            <a:spAutoFit/>
          </a:bodyPr>
          <a:lstStyle/>
          <a:p>
            <a:r>
              <a:rPr lang="zh-CN" altLang="en-US" dirty="0" smtClean="0"/>
              <a:t>微电子学是</a:t>
            </a:r>
            <a:r>
              <a:rPr lang="zh-CN" altLang="en-US" dirty="0"/>
              <a:t>研究在固体（主要是半导体）材料上构成的微小型化电路、电路及系统的</a:t>
            </a:r>
            <a:r>
              <a:rPr lang="zh-CN" altLang="en-US" dirty="0" smtClean="0"/>
              <a:t>电子学。</a:t>
            </a:r>
            <a:endParaRPr lang="zh-CN" altLang="en-US" dirty="0"/>
          </a:p>
        </p:txBody>
      </p:sp>
      <p:pic>
        <p:nvPicPr>
          <p:cNvPr id="1027" name="Picture 3" descr="tim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450" y="2905263"/>
            <a:ext cx="1947068" cy="1187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timg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8517" y="2905262"/>
            <a:ext cx="2545901" cy="149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timg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1450" y="4080130"/>
            <a:ext cx="1947066" cy="148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timg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021" y="4080129"/>
            <a:ext cx="2595243" cy="1156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0944" y="5121696"/>
            <a:ext cx="1947571" cy="1294323"/>
          </a:xfrm>
          <a:prstGeom prst="rect">
            <a:avLst/>
          </a:prstGeom>
        </p:spPr>
      </p:pic>
      <p:pic>
        <p:nvPicPr>
          <p:cNvPr id="10" name="图片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19020" y="5111441"/>
            <a:ext cx="2545398" cy="1300325"/>
          </a:xfrm>
          <a:prstGeom prst="rect">
            <a:avLst/>
          </a:prstGeom>
        </p:spPr>
      </p:pic>
      <p:pic>
        <p:nvPicPr>
          <p:cNvPr id="14" name="图片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30422" y="4252497"/>
            <a:ext cx="4829761" cy="2147567"/>
          </a:xfrm>
          <a:prstGeom prst="rect">
            <a:avLst/>
          </a:prstGeom>
        </p:spPr>
      </p:pic>
    </p:spTree>
    <p:extLst>
      <p:ext uri="{BB962C8B-B14F-4D97-AF65-F5344CB8AC3E}">
        <p14:creationId xmlns:p14="http://schemas.microsoft.com/office/powerpoint/2010/main" val="350514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200"/>
                                  </p:iterate>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200"/>
                                  </p:iterate>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lt">
                                    <p:tmAbs val="200"/>
                                  </p:iterate>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27"/>
                                        </p:tgtEl>
                                        <p:attrNameLst>
                                          <p:attrName>style.visibility</p:attrName>
                                        </p:attrNameLst>
                                      </p:cBhvr>
                                      <p:to>
                                        <p:strVal val="visible"/>
                                      </p:to>
                                    </p:set>
                                    <p:anim calcmode="lin" valueType="num">
                                      <p:cBhvr additive="base">
                                        <p:cTn id="28" dur="500" fill="hold"/>
                                        <p:tgtEl>
                                          <p:spTgt spid="1027"/>
                                        </p:tgtEl>
                                        <p:attrNameLst>
                                          <p:attrName>ppt_x</p:attrName>
                                        </p:attrNameLst>
                                      </p:cBhvr>
                                      <p:tavLst>
                                        <p:tav tm="0">
                                          <p:val>
                                            <p:strVal val="#ppt_x"/>
                                          </p:val>
                                        </p:tav>
                                        <p:tav tm="100000">
                                          <p:val>
                                            <p:strVal val="#ppt_x"/>
                                          </p:val>
                                        </p:tav>
                                      </p:tavLst>
                                    </p:anim>
                                    <p:anim calcmode="lin" valueType="num">
                                      <p:cBhvr additive="base">
                                        <p:cTn id="29"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028"/>
                                        </p:tgtEl>
                                        <p:attrNameLst>
                                          <p:attrName>style.visibility</p:attrName>
                                        </p:attrNameLst>
                                      </p:cBhvr>
                                      <p:to>
                                        <p:strVal val="visible"/>
                                      </p:to>
                                    </p:set>
                                    <p:anim calcmode="lin" valueType="num">
                                      <p:cBhvr additive="base">
                                        <p:cTn id="34" dur="500" fill="hold"/>
                                        <p:tgtEl>
                                          <p:spTgt spid="1028"/>
                                        </p:tgtEl>
                                        <p:attrNameLst>
                                          <p:attrName>ppt_x</p:attrName>
                                        </p:attrNameLst>
                                      </p:cBhvr>
                                      <p:tavLst>
                                        <p:tav tm="0">
                                          <p:val>
                                            <p:strVal val="#ppt_x"/>
                                          </p:val>
                                        </p:tav>
                                        <p:tav tm="100000">
                                          <p:val>
                                            <p:strVal val="#ppt_x"/>
                                          </p:val>
                                        </p:tav>
                                      </p:tavLst>
                                    </p:anim>
                                    <p:anim calcmode="lin" valueType="num">
                                      <p:cBhvr additive="base">
                                        <p:cTn id="35"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029"/>
                                        </p:tgtEl>
                                        <p:attrNameLst>
                                          <p:attrName>style.visibility</p:attrName>
                                        </p:attrNameLst>
                                      </p:cBhvr>
                                      <p:to>
                                        <p:strVal val="visible"/>
                                      </p:to>
                                    </p:set>
                                    <p:anim calcmode="lin" valueType="num">
                                      <p:cBhvr additive="base">
                                        <p:cTn id="40" dur="500" fill="hold"/>
                                        <p:tgtEl>
                                          <p:spTgt spid="1029"/>
                                        </p:tgtEl>
                                        <p:attrNameLst>
                                          <p:attrName>ppt_x</p:attrName>
                                        </p:attrNameLst>
                                      </p:cBhvr>
                                      <p:tavLst>
                                        <p:tav tm="0">
                                          <p:val>
                                            <p:strVal val="#ppt_x"/>
                                          </p:val>
                                        </p:tav>
                                        <p:tav tm="100000">
                                          <p:val>
                                            <p:strVal val="#ppt_x"/>
                                          </p:val>
                                        </p:tav>
                                      </p:tavLst>
                                    </p:anim>
                                    <p:anim calcmode="lin" valueType="num">
                                      <p:cBhvr additive="base">
                                        <p:cTn id="41"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030"/>
                                        </p:tgtEl>
                                        <p:attrNameLst>
                                          <p:attrName>style.visibility</p:attrName>
                                        </p:attrNameLst>
                                      </p:cBhvr>
                                      <p:to>
                                        <p:strVal val="visible"/>
                                      </p:to>
                                    </p:set>
                                    <p:anim calcmode="lin" valueType="num">
                                      <p:cBhvr additive="base">
                                        <p:cTn id="46" dur="500" fill="hold"/>
                                        <p:tgtEl>
                                          <p:spTgt spid="1030"/>
                                        </p:tgtEl>
                                        <p:attrNameLst>
                                          <p:attrName>ppt_x</p:attrName>
                                        </p:attrNameLst>
                                      </p:cBhvr>
                                      <p:tavLst>
                                        <p:tav tm="0">
                                          <p:val>
                                            <p:strVal val="#ppt_x"/>
                                          </p:val>
                                        </p:tav>
                                        <p:tav tm="100000">
                                          <p:val>
                                            <p:strVal val="#ppt_x"/>
                                          </p:val>
                                        </p:tav>
                                      </p:tavLst>
                                    </p:anim>
                                    <p:anim calcmode="lin" valueType="num">
                                      <p:cBhvr additive="base">
                                        <p:cTn id="47"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additive="base">
                                        <p:cTn id="52" dur="500" fill="hold"/>
                                        <p:tgtEl>
                                          <p:spTgt spid="8"/>
                                        </p:tgtEl>
                                        <p:attrNameLst>
                                          <p:attrName>ppt_x</p:attrName>
                                        </p:attrNameLst>
                                      </p:cBhvr>
                                      <p:tavLst>
                                        <p:tav tm="0">
                                          <p:val>
                                            <p:strVal val="#ppt_x"/>
                                          </p:val>
                                        </p:tav>
                                        <p:tav tm="100000">
                                          <p:val>
                                            <p:strVal val="#ppt_x"/>
                                          </p:val>
                                        </p:tav>
                                      </p:tavLst>
                                    </p:anim>
                                    <p:anim calcmode="lin" valueType="num">
                                      <p:cBhvr additive="base">
                                        <p:cTn id="5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additive="base">
                                        <p:cTn id="58" dur="500" fill="hold"/>
                                        <p:tgtEl>
                                          <p:spTgt spid="10"/>
                                        </p:tgtEl>
                                        <p:attrNameLst>
                                          <p:attrName>ppt_x</p:attrName>
                                        </p:attrNameLst>
                                      </p:cBhvr>
                                      <p:tavLst>
                                        <p:tav tm="0">
                                          <p:val>
                                            <p:strVal val="#ppt_x"/>
                                          </p:val>
                                        </p:tav>
                                        <p:tav tm="100000">
                                          <p:val>
                                            <p:strVal val="#ppt_x"/>
                                          </p:val>
                                        </p:tav>
                                      </p:tavLst>
                                    </p:anim>
                                    <p:anim calcmode="lin" valueType="num">
                                      <p:cBhvr additive="base">
                                        <p:cTn id="5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iterate type="lt">
                                    <p:tmAbs val="200"/>
                                  </p:iterate>
                                  <p:childTnLst>
                                    <p:set>
                                      <p:cBhvr>
                                        <p:cTn id="63" dur="1" fill="hold">
                                          <p:stCondLst>
                                            <p:cond delay="0"/>
                                          </p:stCondLst>
                                        </p:cTn>
                                        <p:tgtEl>
                                          <p:spTgt spid="1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500" fill="hold"/>
                                        <p:tgtEl>
                                          <p:spTgt spid="14"/>
                                        </p:tgtEl>
                                        <p:attrNameLst>
                                          <p:attrName>ppt_x</p:attrName>
                                        </p:attrNameLst>
                                      </p:cBhvr>
                                      <p:tavLst>
                                        <p:tav tm="0">
                                          <p:val>
                                            <p:strVal val="#ppt_x"/>
                                          </p:val>
                                        </p:tav>
                                        <p:tav tm="100000">
                                          <p:val>
                                            <p:strVal val="#ppt_x"/>
                                          </p:val>
                                        </p:tav>
                                      </p:tavLst>
                                    </p:anim>
                                    <p:anim calcmode="lin" valueType="num">
                                      <p:cBhvr additive="base">
                                        <p:cTn id="6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11" grpId="0"/>
      <p:bldP spid="12" grpId="0"/>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吉祥如意">
  <a:themeElements>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1_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1_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1_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1_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1_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1_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1_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1_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CDESIGNN</Template>
  <TotalTime>8419</TotalTime>
  <Pages>0</Pages>
  <Words>4663</Words>
  <Characters>0</Characters>
  <Application>Microsoft Office PowerPoint</Application>
  <DocSecurity>0</DocSecurity>
  <PresentationFormat>自定义</PresentationFormat>
  <Lines>0</Lines>
  <Paragraphs>187</Paragraphs>
  <Slides>26</Slides>
  <Notes>23</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吉祥如意</vt:lpstr>
      <vt:lpstr>1_吉祥如意</vt:lpstr>
      <vt:lpstr>半导体物理 Semiconductor Physics</vt:lpstr>
      <vt:lpstr>PowerPoint 演示文稿</vt:lpstr>
      <vt:lpstr>半导体绪论内容</vt:lpstr>
      <vt:lpstr>PowerPoint 演示文稿</vt:lpstr>
      <vt:lpstr>为什么要学半导体物理?</vt:lpstr>
      <vt:lpstr>电子科学与技术学科体系</vt:lpstr>
      <vt:lpstr>电子科学与技术学科体系</vt:lpstr>
      <vt:lpstr>电子科学与技术学科体系</vt:lpstr>
      <vt:lpstr>PowerPoint 演示文稿</vt:lpstr>
      <vt:lpstr>PowerPoint 演示文稿</vt:lpstr>
      <vt:lpstr>半导体物理的发展</vt:lpstr>
      <vt:lpstr>PowerPoint 演示文稿</vt:lpstr>
      <vt:lpstr>PowerPoint 演示文稿</vt:lpstr>
      <vt:lpstr>微电子发展史上具有里程碑意义的事件</vt:lpstr>
      <vt:lpstr>PowerPoint 演示文稿</vt:lpstr>
      <vt:lpstr>第一个三极晶体管 </vt:lpstr>
      <vt:lpstr>PowerPoint 演示文稿</vt:lpstr>
      <vt:lpstr>平面加工工艺（光刻）的发明</vt:lpstr>
      <vt:lpstr>Moor定律</vt:lpstr>
      <vt:lpstr>PowerPoint 演示文稿</vt:lpstr>
      <vt:lpstr>PowerPoint 演示文稿</vt:lpstr>
      <vt:lpstr>急需集成电路人才！</vt:lpstr>
      <vt:lpstr>PowerPoint 演示文稿</vt:lpstr>
      <vt:lpstr>集成电路方向国家重大专项</vt:lpstr>
      <vt:lpstr>半导体物理研究内容</vt:lpstr>
      <vt:lpstr>谢谢观看！</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xbany</cp:lastModifiedBy>
  <cp:revision>503</cp:revision>
  <dcterms:created xsi:type="dcterms:W3CDTF">2013-04-19T13:13:42Z</dcterms:created>
  <dcterms:modified xsi:type="dcterms:W3CDTF">2020-02-26T15:33:25Z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