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17"/>
  </p:notesMasterIdLst>
  <p:sldIdLst>
    <p:sldId id="256" r:id="rId3"/>
    <p:sldId id="337" r:id="rId4"/>
    <p:sldId id="301" r:id="rId5"/>
    <p:sldId id="332" r:id="rId6"/>
    <p:sldId id="319" r:id="rId7"/>
    <p:sldId id="312" r:id="rId8"/>
    <p:sldId id="333" r:id="rId9"/>
    <p:sldId id="316" r:id="rId10"/>
    <p:sldId id="335" r:id="rId11"/>
    <p:sldId id="323" r:id="rId12"/>
    <p:sldId id="331" r:id="rId13"/>
    <p:sldId id="329" r:id="rId14"/>
    <p:sldId id="334" r:id="rId15"/>
    <p:sldId id="328" r:id="rId16"/>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FF"/>
    <a:srgbClr val="00CC99"/>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2998" autoAdjust="0"/>
  </p:normalViewPr>
  <p:slideViewPr>
    <p:cSldViewPr snapToGrid="0" snapToObjects="1">
      <p:cViewPr varScale="1">
        <p:scale>
          <a:sx n="101" d="100"/>
          <a:sy n="101" d="100"/>
        </p:scale>
        <p:origin x="1176" y="82"/>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baike.baidu.com/item/%E5%81%8F%E6%8C%AF%E7%89%87" TargetMode="External"/><Relationship Id="rId3" Type="http://schemas.openxmlformats.org/officeDocument/2006/relationships/hyperlink" Target="https://baike.baidu.com/item/%E5%85%89%E7%94%B5%E5%AD%90%E8%83%BD%E8%B0%B1" TargetMode="External"/><Relationship Id="rId7" Type="http://schemas.openxmlformats.org/officeDocument/2006/relationships/hyperlink" Target="https://baike.baidu.com/item/%E9%80%8F%E9%95%9C"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baidu.com/item/%E8%BE%90%E5%B0%84%E6%8E%A2%E6%B5%8B%E5%99%A8" TargetMode="External"/><Relationship Id="rId11" Type="http://schemas.openxmlformats.org/officeDocument/2006/relationships/hyperlink" Target="https://baike.baidu.com/item/%E7%99%BD%E7%82%BD%E7%81%AF%E6%B3%A1" TargetMode="External"/><Relationship Id="rId5" Type="http://schemas.openxmlformats.org/officeDocument/2006/relationships/hyperlink" Target="https://baike.baidu.com/item/%E5%8D%8A%E5%AF%BC%E4%BD%93%E6%BF%80%E5%85%89%E5%99%A8" TargetMode="External"/><Relationship Id="rId10" Type="http://schemas.openxmlformats.org/officeDocument/2006/relationships/hyperlink" Target="https://baike.baidu.com/item/%E5%85%89%E5%AD%A6%E7%BA%A4%E7%BB%B4" TargetMode="External"/><Relationship Id="rId4" Type="http://schemas.openxmlformats.org/officeDocument/2006/relationships/hyperlink" Target="https://baike.baidu.com/item/%E5%8D%8A%E5%AF%BC%E4%BD%93%E5%8F%91%E5%85%89%E4%BA%8C%E6%9E%81%E7%AE%A1" TargetMode="External"/><Relationship Id="rId9" Type="http://schemas.openxmlformats.org/officeDocument/2006/relationships/hyperlink" Target="https://baike.baidu.com/item/%E7%94%B5%E5%85%89%E6%99%B6%E4%BD%9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你好！我是大连理工大学微电子学院张贺秋副教授。在此我们要共同学习半导体物理这门课程。当前，正处在新型冠状病毒的疫情防控的特殊时期，促成了我们半导体物理进行线上上课的全新模式。这是我个人第一次尝试线上上课。对于我个人来说这是一个挑战，也是一个机遇。希望我们的线上课的学习达到比线下课的学习更好的效果。当然这不是我一个人的事情，而是上我课的同学所有人需要努力的。在学习的过程中，你有什么疑问，可以发在我们在线课程的讨论群中，可以在上课期间随时提问，可以在我建立的</a:t>
            </a:r>
            <a:r>
              <a:rPr lang="en-US" altLang="zh-CN" dirty="0" smtClean="0"/>
              <a:t>QQ</a:t>
            </a:r>
            <a:r>
              <a:rPr lang="zh-CN" altLang="en-US" dirty="0" smtClean="0"/>
              <a:t>答疑群中提问。我将每天拿出固定的时间进行答疑。</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8726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半导体物理这门课是大连理工大学微电子学院开设的必修课，是两个专业的专业基础课程，共</a:t>
            </a:r>
            <a:r>
              <a:rPr lang="en-US" altLang="zh-CN" dirty="0" smtClean="0"/>
              <a:t>48</a:t>
            </a:r>
            <a:r>
              <a:rPr lang="zh-CN" altLang="en-US" dirty="0" smtClean="0"/>
              <a:t>学时，</a:t>
            </a:r>
            <a:r>
              <a:rPr lang="en-US" altLang="zh-CN" dirty="0" smtClean="0"/>
              <a:t>3</a:t>
            </a:r>
            <a:r>
              <a:rPr lang="zh-CN" altLang="en-US" dirty="0" smtClean="0"/>
              <a:t>学分。这门课程的成绩分配为期末考试占百分之七十，平时成绩占百分之三十。平时的成绩包括作业、课堂互动、签到、课程音频和章节测试等。具体的分配方式可能会有所调整。</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426296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什么是半导体。通常半导体是指导电性能介于导体与绝缘体之间的材料。但是一定要注意，在一定温度下，没有任何外界作用，电场又不是很强的情况下，一块半导体材料的导电性能是一定的。之所以说半导体的导电性能介于导体和绝缘体之间。是由于半导体材料的导电性能通过一定的调制能够使半导体的导电性能处于导体与绝缘体之间。这就是半导体的魔力所在。也是能够制备具有各种性能的半导体器件的原因所在。那么你知道怎样可以改变半导体的导电性能吗？在半导体材料中掺入其他元素杂质可以改变半导体的导电特性和导电类型。改变温度，半导体的导电性能也发生变化。适当的光照能够增加半导体的导电性能，外界电磁场同样可以改变半导体的导电性能，除了这些因素还有一些因素也能够改变半导体的导电性能。在此就不一一介绍。那么半导体材料为什么会具有这些特性呢，其根本原因是什么呢。任何能够控制这些性能呢？这正是半导体物理课程所要解决的问题。</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408077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说了，学习了半导体物理之后，就能够知道半导体材料为什么具有导电性能变化的原因。下面我们从半导体物理在电子科学与技术学科体系中的地位和半导体物理与微电子学的关系进一步说明为什么要学习半导体物理。</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309178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宋体" pitchFamily="2" charset="-122"/>
                <a:cs typeface="+mn-cs"/>
              </a:rPr>
              <a:t>再来看，半导体物理与微电子学之间的关系。微电子学是固体电子学的分支之一，固体电子学的另一个分支是光电子学。光电子学时光学和电子学相结合而形成的新技术学科。狭义地指光</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电转换器件及其应用的领域。光电子学还包括</a:t>
            </a:r>
            <a:r>
              <a:rPr lang="zh-CN" altLang="en-US" sz="1200" b="0" i="0" u="none" strike="noStrike" kern="1200" dirty="0" smtClean="0">
                <a:solidFill>
                  <a:schemeClr val="tx1"/>
                </a:solidFill>
                <a:effectLst/>
                <a:latin typeface="Arial" pitchFamily="34" charset="0"/>
                <a:ea typeface="宋体" pitchFamily="2" charset="-122"/>
                <a:cs typeface="+mn-cs"/>
                <a:hlinkClick r:id="rId3"/>
              </a:rPr>
              <a:t>光电子能谱</a:t>
            </a:r>
            <a:r>
              <a:rPr lang="zh-CN" altLang="en-US" sz="1200" b="0" i="0" kern="1200" dirty="0" smtClean="0">
                <a:solidFill>
                  <a:schemeClr val="tx1"/>
                </a:solidFill>
                <a:effectLst/>
                <a:latin typeface="Arial" pitchFamily="34" charset="0"/>
                <a:ea typeface="宋体" pitchFamily="2" charset="-122"/>
                <a:cs typeface="+mn-cs"/>
              </a:rPr>
              <a:t>学，它利用光电子发射带出的信息研究固体内部和表面的成分和电子结构。光电子学及其系统的发展，其关键是光电子器件。光电子器件主要有作为信息载体的光源（</a:t>
            </a:r>
            <a:r>
              <a:rPr lang="zh-CN" altLang="en-US" sz="1200" b="0" i="0" u="none" strike="noStrike" kern="1200" dirty="0" smtClean="0">
                <a:solidFill>
                  <a:schemeClr val="tx1"/>
                </a:solidFill>
                <a:effectLst/>
                <a:latin typeface="Arial" pitchFamily="34" charset="0"/>
                <a:ea typeface="宋体" pitchFamily="2" charset="-122"/>
                <a:cs typeface="+mn-cs"/>
                <a:hlinkClick r:id="rId4"/>
              </a:rPr>
              <a:t>半导体发光二极管</a:t>
            </a:r>
            <a:r>
              <a:rPr lang="zh-CN" altLang="en-US" sz="1200" b="0" i="0" kern="1200" dirty="0" smtClean="0">
                <a:solidFill>
                  <a:schemeClr val="tx1"/>
                </a:solidFill>
                <a:effectLst/>
                <a:latin typeface="Arial" pitchFamily="34" charset="0"/>
                <a:ea typeface="宋体" pitchFamily="2" charset="-122"/>
                <a:cs typeface="+mn-cs"/>
              </a:rPr>
              <a:t>、</a:t>
            </a:r>
            <a:r>
              <a:rPr lang="zh-CN" altLang="en-US" sz="1200" b="0" i="0" u="none" strike="noStrike" kern="1200" dirty="0" smtClean="0">
                <a:solidFill>
                  <a:schemeClr val="tx1"/>
                </a:solidFill>
                <a:effectLst/>
                <a:latin typeface="Arial" pitchFamily="34" charset="0"/>
                <a:ea typeface="宋体" pitchFamily="2" charset="-122"/>
                <a:cs typeface="+mn-cs"/>
                <a:hlinkClick r:id="rId5"/>
              </a:rPr>
              <a:t>半导体激光器</a:t>
            </a:r>
            <a:r>
              <a:rPr lang="zh-CN" altLang="en-US" sz="1200" b="0" i="0" kern="1200" dirty="0" smtClean="0">
                <a:solidFill>
                  <a:schemeClr val="tx1"/>
                </a:solidFill>
                <a:effectLst/>
                <a:latin typeface="Arial" pitchFamily="34" charset="0"/>
                <a:ea typeface="宋体" pitchFamily="2" charset="-122"/>
                <a:cs typeface="+mn-cs"/>
              </a:rPr>
              <a:t>等）、</a:t>
            </a:r>
            <a:r>
              <a:rPr lang="zh-CN" altLang="en-US" sz="1200" b="0" i="0" u="none" strike="noStrike" kern="1200" dirty="0" smtClean="0">
                <a:solidFill>
                  <a:schemeClr val="tx1"/>
                </a:solidFill>
                <a:effectLst/>
                <a:latin typeface="Arial" pitchFamily="34" charset="0"/>
                <a:ea typeface="宋体" pitchFamily="2" charset="-122"/>
                <a:cs typeface="+mn-cs"/>
                <a:hlinkClick r:id="rId6"/>
              </a:rPr>
              <a:t>辐射探测器</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各种光</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电和光</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光转换器</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、控制与处理用的元器件（各种反射镜、</a:t>
            </a:r>
            <a:r>
              <a:rPr lang="zh-CN" altLang="en-US" sz="1200" b="0" i="0" u="none" strike="noStrike" kern="1200" dirty="0" smtClean="0">
                <a:solidFill>
                  <a:schemeClr val="tx1"/>
                </a:solidFill>
                <a:effectLst/>
                <a:latin typeface="Arial" pitchFamily="34" charset="0"/>
                <a:ea typeface="宋体" pitchFamily="2" charset="-122"/>
                <a:cs typeface="+mn-cs"/>
                <a:hlinkClick r:id="rId7"/>
              </a:rPr>
              <a:t>透镜</a:t>
            </a:r>
            <a:r>
              <a:rPr lang="zh-CN" altLang="en-US" sz="1200" b="0" i="0" kern="1200" dirty="0" smtClean="0">
                <a:solidFill>
                  <a:schemeClr val="tx1"/>
                </a:solidFill>
                <a:effectLst/>
                <a:latin typeface="Arial" pitchFamily="34" charset="0"/>
                <a:ea typeface="宋体" pitchFamily="2" charset="-122"/>
                <a:cs typeface="+mn-cs"/>
              </a:rPr>
              <a:t>光栅、</a:t>
            </a:r>
            <a:r>
              <a:rPr lang="zh-CN" altLang="en-US" sz="1200" b="0" i="0" u="none" strike="noStrike" kern="1200" dirty="0" smtClean="0">
                <a:solidFill>
                  <a:schemeClr val="tx1"/>
                </a:solidFill>
                <a:effectLst/>
                <a:latin typeface="Arial" pitchFamily="34" charset="0"/>
                <a:ea typeface="宋体" pitchFamily="2" charset="-122"/>
                <a:cs typeface="+mn-cs"/>
                <a:hlinkClick r:id="rId8"/>
              </a:rPr>
              <a:t>偏振片</a:t>
            </a:r>
            <a:r>
              <a:rPr lang="zh-CN" altLang="en-US" sz="1200" b="0" i="0" kern="1200" dirty="0" smtClean="0">
                <a:solidFill>
                  <a:schemeClr val="tx1"/>
                </a:solidFill>
                <a:effectLst/>
                <a:latin typeface="Arial" pitchFamily="34" charset="0"/>
                <a:ea typeface="宋体" pitchFamily="2" charset="-122"/>
                <a:cs typeface="+mn-cs"/>
              </a:rPr>
              <a:t>、斩光器、</a:t>
            </a:r>
            <a:r>
              <a:rPr lang="zh-CN" altLang="en-US" sz="1200" b="0" i="0" u="none" strike="noStrike" kern="1200" dirty="0" smtClean="0">
                <a:solidFill>
                  <a:schemeClr val="tx1"/>
                </a:solidFill>
                <a:effectLst/>
                <a:latin typeface="Arial" pitchFamily="34" charset="0"/>
                <a:ea typeface="宋体" pitchFamily="2" charset="-122"/>
                <a:cs typeface="+mn-cs"/>
                <a:hlinkClick r:id="rId9"/>
              </a:rPr>
              <a:t>电光晶体</a:t>
            </a:r>
            <a:r>
              <a:rPr lang="zh-CN" altLang="en-US" sz="1200" b="0" i="0" kern="1200" dirty="0" smtClean="0">
                <a:solidFill>
                  <a:schemeClr val="tx1"/>
                </a:solidFill>
                <a:effectLst/>
                <a:latin typeface="Arial" pitchFamily="34" charset="0"/>
                <a:ea typeface="宋体" pitchFamily="2" charset="-122"/>
                <a:cs typeface="+mn-cs"/>
              </a:rPr>
              <a:t>和液晶等）、</a:t>
            </a:r>
            <a:r>
              <a:rPr lang="zh-CN" altLang="en-US" sz="1200" b="0" i="0" u="none" strike="noStrike" kern="1200" dirty="0" smtClean="0">
                <a:solidFill>
                  <a:schemeClr val="tx1"/>
                </a:solidFill>
                <a:effectLst/>
                <a:latin typeface="Arial" pitchFamily="34" charset="0"/>
                <a:ea typeface="宋体" pitchFamily="2" charset="-122"/>
                <a:cs typeface="+mn-cs"/>
                <a:hlinkClick r:id="rId10"/>
              </a:rPr>
              <a:t>光学纤维</a:t>
            </a:r>
            <a:r>
              <a:rPr lang="zh-CN" altLang="en-US" sz="1200" b="0" i="0" kern="1200" dirty="0" smtClean="0">
                <a:solidFill>
                  <a:schemeClr val="tx1"/>
                </a:solidFill>
                <a:effectLst/>
                <a:latin typeface="Arial" pitchFamily="34" charset="0"/>
                <a:ea typeface="宋体" pitchFamily="2" charset="-122"/>
                <a:cs typeface="+mn-cs"/>
              </a:rPr>
              <a:t>（光纤波导、光纤束、光纤传感器等）以及各种显示显像器件（低压荧光管、电子束管、</a:t>
            </a:r>
            <a:r>
              <a:rPr lang="zh-CN" altLang="en-US" sz="1200" b="0" i="0" u="none" strike="noStrike" kern="1200" dirty="0" smtClean="0">
                <a:solidFill>
                  <a:schemeClr val="tx1"/>
                </a:solidFill>
                <a:effectLst/>
                <a:latin typeface="Arial" pitchFamily="34" charset="0"/>
                <a:ea typeface="宋体" pitchFamily="2" charset="-122"/>
                <a:cs typeface="+mn-cs"/>
                <a:hlinkClick r:id="rId11"/>
              </a:rPr>
              <a:t>白炽灯泡</a:t>
            </a:r>
            <a:r>
              <a:rPr lang="zh-CN" altLang="en-US" sz="1200" b="0" i="0" kern="1200" dirty="0" smtClean="0">
                <a:solidFill>
                  <a:schemeClr val="tx1"/>
                </a:solidFill>
                <a:effectLst/>
                <a:latin typeface="Arial" pitchFamily="34" charset="0"/>
                <a:ea typeface="宋体" pitchFamily="2" charset="-122"/>
                <a:cs typeface="+mn-cs"/>
              </a:rPr>
              <a:t>、发光二极管、液晶显示器件等）。</a:t>
            </a:r>
            <a:r>
              <a:rPr lang="zh-CN" altLang="en-US" dirty="0" smtClean="0"/>
              <a:t>微电子学是研究在固体（主要是半导体）材料上构成的微小型化电路、电路及系统的电子学。微电子学的核心是集成电路。</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353307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了解半导体物理的发展，半导体物理的发展就是人们对半导体材料的不断认识，并提出用能带理论解释半导体中电子运动状态，从而指导半导体器件制备，并不断促进微电子产业发展的过程。也就是从实践理论，再从理论到实践不断发展的过程。</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2649143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下面就来说明半导体物理课程具体包含哪些内容，各部分内容之间有什么关联。</a:t>
            </a:r>
          </a:p>
          <a:p>
            <a:r>
              <a:rPr lang="zh-CN" altLang="en-US" dirty="0" smtClean="0"/>
              <a:t>半导体物理是研究半导体</a:t>
            </a:r>
            <a:r>
              <a:rPr lang="zh-CN" altLang="en-US" b="1" dirty="0" smtClean="0">
                <a:solidFill>
                  <a:srgbClr val="FF0000"/>
                </a:solidFill>
              </a:rPr>
              <a:t>原子状态</a:t>
            </a:r>
            <a:r>
              <a:rPr lang="zh-CN" altLang="en-US" dirty="0" smtClean="0"/>
              <a:t>和</a:t>
            </a:r>
            <a:r>
              <a:rPr lang="zh-CN" altLang="en-US" b="1" dirty="0" smtClean="0">
                <a:solidFill>
                  <a:srgbClr val="FF0000"/>
                </a:solidFill>
              </a:rPr>
              <a:t>电子状态</a:t>
            </a:r>
            <a:r>
              <a:rPr lang="zh-CN" altLang="en-US" dirty="0" smtClean="0"/>
              <a:t>以及各种</a:t>
            </a:r>
            <a:r>
              <a:rPr lang="zh-CN" altLang="en-US" b="1" dirty="0" smtClean="0">
                <a:solidFill>
                  <a:srgbClr val="FF0000"/>
                </a:solidFill>
              </a:rPr>
              <a:t>半导体器件内部电子过程</a:t>
            </a:r>
            <a:r>
              <a:rPr lang="zh-CN" altLang="en-US" dirty="0" smtClean="0"/>
              <a:t>的学科。</a:t>
            </a:r>
            <a:r>
              <a:rPr lang="zh-CN" altLang="en-US" sz="1200" b="0" i="0" kern="1200" dirty="0" smtClean="0">
                <a:solidFill>
                  <a:schemeClr val="tx1"/>
                </a:solidFill>
                <a:effectLst/>
                <a:latin typeface="Arial" pitchFamily="34" charset="0"/>
                <a:ea typeface="宋体" pitchFamily="2" charset="-122"/>
                <a:cs typeface="+mn-cs"/>
              </a:rPr>
              <a:t>研究半导体中的原子状态是晶格动力学内容。半导体物理的课程中第一章的晶体结构和第二章的晶格振动和晶格缺陷，简单的介绍晶体的结构和晶体原子的振动及晶体中的缺陷类型。这部分内容也是固体物理的主要内容。在此基础上，利用量子力学的能带理论，在第三章介绍半导体中的电子状态，主要包括定性的介绍能带理论，以及与半导体能带相关的各种概念。主要在半导体物理课程中半导体都是指的单晶体半导体体材料，就是尺寸比较大，不需要考虑量子力学尺寸限制效应，即半导体表面对半导体内部的特性无影响。第四章，能带理论结合统计理论（热力学与统计物理知识点），半导体中载流子的统计分布。即在热平衡状态，完美半导体和掺入杂质半导体中电子分布，讨论了电子浓度随温度变化规律。第三章和第四章就是研究半导体中电子状态。接下来，知道了半导体中电子状态，要研究的就是半导体中电子的输运过程。分别是第五章热平衡状态下在电场和磁场中电导现象和霍尔效应。以及第六章当半导体处在非热平衡状态，如在一定波长光照情况下半导体中电子输运过程。最后就是要研究半导体器件内部电子输运过程。第七章半导体的接触现象和第八章半导体表面。</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116346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本节课就到这里，再见！</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161380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39904783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0637311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5387233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6816980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5569251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31264145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6908466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6405132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4749222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0708610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1716758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152400"/>
            <a:ext cx="1219200" cy="1219200"/>
          </a:xfrm>
          <a:prstGeom prst="rect">
            <a:avLst/>
          </a:prstGeom>
        </p:spPr>
      </p:pic>
    </p:spTree>
    <p:extLst>
      <p:ext uri="{BB962C8B-B14F-4D97-AF65-F5344CB8AC3E}">
        <p14:creationId xmlns:p14="http://schemas.microsoft.com/office/powerpoint/2010/main" val="24740170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757359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661147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41389603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5115836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pic>
        <p:nvPicPr>
          <p:cNvPr id="253" name="图片 25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pic>
        <p:nvPicPr>
          <p:cNvPr id="182" name="图片 18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tech.hqew.com/news_2060463"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hyperlink" Target="http://www.iqiyi.com/w_19rtmz49yl.html" TargetMode="External"/><Relationship Id="rId2" Type="http://schemas.openxmlformats.org/officeDocument/2006/relationships/hyperlink" Target="https://baijiahao.baidu.com/s?id=1610101079864722416&amp;wfr=spider&amp;for=pc"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425290" y="2019300"/>
            <a:ext cx="8916890" cy="1143000"/>
          </a:xfrm>
        </p:spPr>
        <p:txBody>
          <a:bodyPr/>
          <a:lstStyle/>
          <a:p>
            <a:pPr eaLnBrk="1" hangingPunct="1"/>
            <a:r>
              <a:rPr lang="zh-CN" altLang="en-US" sz="6600" b="1" dirty="0" smtClean="0"/>
              <a:t>半导体物理</a:t>
            </a:r>
            <a:r>
              <a:rPr lang="en-US" altLang="zh-CN" sz="6600" b="1" dirty="0" smtClean="0"/>
              <a:t/>
            </a:r>
            <a:br>
              <a:rPr lang="en-US" altLang="zh-CN" sz="6600" b="1" dirty="0" smtClean="0"/>
            </a:br>
            <a:r>
              <a:rPr lang="en-US" altLang="zh-CN" sz="4800" b="1" dirty="0" smtClean="0"/>
              <a:t>Semiconductor Physics</a:t>
            </a:r>
            <a:endParaRPr lang="zh-CN" altLang="en-US" sz="4800" b="1" dirty="0" smtClean="0"/>
          </a:p>
        </p:txBody>
      </p:sp>
      <p:sp>
        <p:nvSpPr>
          <p:cNvPr id="3075" name="Rectangle 3"/>
          <p:cNvSpPr>
            <a:spLocks noGrp="1" noRot="1" noChangeArrowheads="1"/>
          </p:cNvSpPr>
          <p:nvPr>
            <p:ph type="subTitle" idx="4294967295"/>
          </p:nvPr>
        </p:nvSpPr>
        <p:spPr>
          <a:xfrm>
            <a:off x="2052090" y="3761913"/>
            <a:ext cx="9112155" cy="1807614"/>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 </a:t>
            </a:r>
            <a:r>
              <a:rPr lang="zh-CN" altLang="en-US" sz="2800" b="1" dirty="0" smtClean="0"/>
              <a:t>副教授</a:t>
            </a:r>
            <a:endParaRPr lang="en-US" altLang="zh-CN" sz="2800" b="1" dirty="0" smtClean="0"/>
          </a:p>
          <a:p>
            <a:pPr marL="0" indent="0" algn="ctr" eaLnBrk="1" hangingPunct="1">
              <a:buNone/>
            </a:pPr>
            <a:r>
              <a:rPr lang="zh-CN" altLang="en-US" sz="2400" b="1" dirty="0">
                <a:solidFill>
                  <a:srgbClr val="FF0000"/>
                </a:solidFill>
              </a:rPr>
              <a:t>联系</a:t>
            </a:r>
            <a:r>
              <a:rPr lang="zh-CN" altLang="en-US" sz="2400" b="1" dirty="0" smtClean="0">
                <a:solidFill>
                  <a:srgbClr val="FF0000"/>
                </a:solidFill>
              </a:rPr>
              <a:t>方式：</a:t>
            </a:r>
            <a:r>
              <a:rPr lang="en-US" altLang="zh-CN" sz="2400" b="1" dirty="0" smtClean="0">
                <a:solidFill>
                  <a:srgbClr val="FF0000"/>
                </a:solidFill>
              </a:rPr>
              <a:t>QQ</a:t>
            </a:r>
            <a:r>
              <a:rPr lang="zh-CN" altLang="en-US" sz="2400" b="1" dirty="0" smtClean="0">
                <a:solidFill>
                  <a:srgbClr val="FF0000"/>
                </a:solidFill>
              </a:rPr>
              <a:t>：</a:t>
            </a:r>
            <a:r>
              <a:rPr lang="en-US" altLang="zh-CN" sz="2400" b="1" dirty="0" smtClean="0">
                <a:solidFill>
                  <a:srgbClr val="FF0000"/>
                </a:solidFill>
              </a:rPr>
              <a:t>7196381</a:t>
            </a:r>
            <a:r>
              <a:rPr lang="zh-CN" altLang="en-US" sz="2400" b="1" dirty="0" smtClean="0">
                <a:solidFill>
                  <a:srgbClr val="FF0000"/>
                </a:solidFill>
              </a:rPr>
              <a:t>；微信：</a:t>
            </a:r>
            <a:r>
              <a:rPr lang="en-US" altLang="zh-CN" sz="2400" b="1" dirty="0" smtClean="0">
                <a:solidFill>
                  <a:srgbClr val="FF0000"/>
                </a:solidFill>
              </a:rPr>
              <a:t>zhang7196381</a:t>
            </a:r>
          </a:p>
          <a:p>
            <a:pPr marL="0" indent="0" algn="ctr" eaLnBrk="1" hangingPunct="1">
              <a:buNone/>
            </a:pPr>
            <a:r>
              <a:rPr lang="en-US" altLang="zh-CN" sz="2400" b="1" dirty="0" err="1" smtClean="0">
                <a:solidFill>
                  <a:srgbClr val="FF0000"/>
                </a:solidFill>
              </a:rPr>
              <a:t>Email:hqzhang@dlut.edu.cn</a:t>
            </a:r>
            <a:r>
              <a:rPr lang="en-US" altLang="zh-CN" sz="2400" b="1" dirty="0" smtClean="0">
                <a:solidFill>
                  <a:srgbClr val="FF0000"/>
                </a:solidFill>
              </a:rPr>
              <a:t>;</a:t>
            </a:r>
            <a:r>
              <a:rPr lang="zh-CN" altLang="en-US" sz="2400" b="1" dirty="0" smtClean="0">
                <a:solidFill>
                  <a:srgbClr val="FF0000"/>
                </a:solidFill>
              </a:rPr>
              <a:t>电话：</a:t>
            </a:r>
            <a:r>
              <a:rPr lang="en-US" altLang="zh-CN" sz="2400" b="1" dirty="0" smtClean="0">
                <a:solidFill>
                  <a:srgbClr val="FF0000"/>
                </a:solidFill>
              </a:rPr>
              <a:t>13154112202</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495636"/>
            <a:ext cx="10363200" cy="1470025"/>
          </a:xfrm>
        </p:spPr>
        <p:txBody>
          <a:bodyPr/>
          <a:lstStyle/>
          <a:p>
            <a:r>
              <a:rPr lang="zh-CN" altLang="en-US" sz="5400" dirty="0" smtClean="0"/>
              <a:t>半导体物理的发展</a:t>
            </a:r>
            <a:endParaRPr lang="zh-CN" altLang="en-US" sz="5400" dirty="0"/>
          </a:p>
        </p:txBody>
      </p:sp>
      <p:sp>
        <p:nvSpPr>
          <p:cNvPr id="3" name="文本框 2"/>
          <p:cNvSpPr txBox="1"/>
          <p:nvPr/>
        </p:nvSpPr>
        <p:spPr>
          <a:xfrm>
            <a:off x="2864113" y="3362876"/>
            <a:ext cx="7136890" cy="954107"/>
          </a:xfrm>
          <a:prstGeom prst="rect">
            <a:avLst/>
          </a:prstGeom>
          <a:noFill/>
        </p:spPr>
        <p:txBody>
          <a:bodyPr wrap="none" rtlCol="0">
            <a:spAutoFit/>
          </a:bodyPr>
          <a:lstStyle/>
          <a:p>
            <a:pPr lvl="0"/>
            <a:r>
              <a:rPr lang="zh-CN" altLang="en-US" b="1" dirty="0" smtClean="0"/>
              <a:t>推荐阅读：</a:t>
            </a:r>
            <a:r>
              <a:rPr lang="zh-CN" altLang="zh-CN" b="1" dirty="0" smtClean="0"/>
              <a:t>寻找</a:t>
            </a:r>
            <a:r>
              <a:rPr lang="zh-CN" altLang="zh-CN" b="1" dirty="0"/>
              <a:t>中国半导体的艰辛发展历程 </a:t>
            </a:r>
            <a:endParaRPr lang="zh-CN" altLang="zh-CN" dirty="0"/>
          </a:p>
          <a:p>
            <a:r>
              <a:rPr lang="en-US" altLang="zh-CN" u="sng" dirty="0">
                <a:hlinkClick r:id="rId3"/>
              </a:rPr>
              <a:t>https://tech.hqew.com/news_2060463</a:t>
            </a:r>
            <a:endParaRPr lang="zh-CN" altLang="en-US" dirty="0"/>
          </a:p>
        </p:txBody>
      </p:sp>
    </p:spTree>
    <p:extLst>
      <p:ext uri="{BB962C8B-B14F-4D97-AF65-F5344CB8AC3E}">
        <p14:creationId xmlns:p14="http://schemas.microsoft.com/office/powerpoint/2010/main" val="1509776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8896" y="31312"/>
            <a:ext cx="10363200" cy="1470025"/>
          </a:xfrm>
        </p:spPr>
        <p:txBody>
          <a:bodyPr/>
          <a:lstStyle/>
          <a:p>
            <a:r>
              <a:rPr lang="zh-CN" altLang="en-US" b="1" u="sng" dirty="0" smtClean="0"/>
              <a:t>急需集成电路人才！</a:t>
            </a:r>
            <a:endParaRPr lang="zh-CN" altLang="en-US" b="1" u="sng"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835" y="1297296"/>
            <a:ext cx="6639207" cy="4423371"/>
          </a:xfrm>
          <a:prstGeom prst="rect">
            <a:avLst/>
          </a:prstGeom>
        </p:spPr>
      </p:pic>
    </p:spTree>
    <p:extLst>
      <p:ext uri="{BB962C8B-B14F-4D97-AF65-F5344CB8AC3E}">
        <p14:creationId xmlns:p14="http://schemas.microsoft.com/office/powerpoint/2010/main" val="2097335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sng" dirty="0" smtClean="0"/>
              <a:t>半导体物理研究内容</a:t>
            </a:r>
            <a:endParaRPr lang="zh-CN" altLang="en-US" u="sng" dirty="0"/>
          </a:p>
        </p:txBody>
      </p:sp>
      <p:sp>
        <p:nvSpPr>
          <p:cNvPr id="3" name="内容占位符 2"/>
          <p:cNvSpPr>
            <a:spLocks noGrp="1"/>
          </p:cNvSpPr>
          <p:nvPr>
            <p:ph idx="1"/>
          </p:nvPr>
        </p:nvSpPr>
        <p:spPr>
          <a:xfrm>
            <a:off x="812800" y="1371600"/>
            <a:ext cx="10871200" cy="1087821"/>
          </a:xfrm>
        </p:spPr>
        <p:txBody>
          <a:bodyPr/>
          <a:lstStyle/>
          <a:p>
            <a:r>
              <a:rPr lang="zh-CN" altLang="en-US" sz="2800" dirty="0"/>
              <a:t>半导体物理是研究半导体</a:t>
            </a:r>
            <a:r>
              <a:rPr lang="zh-CN" altLang="en-US" sz="2800" b="1" dirty="0">
                <a:solidFill>
                  <a:srgbClr val="FF0000"/>
                </a:solidFill>
              </a:rPr>
              <a:t>原子状态</a:t>
            </a:r>
            <a:r>
              <a:rPr lang="zh-CN" altLang="en-US" sz="2800" dirty="0"/>
              <a:t>和</a:t>
            </a:r>
            <a:r>
              <a:rPr lang="zh-CN" altLang="en-US" sz="2800" b="1" dirty="0">
                <a:solidFill>
                  <a:srgbClr val="FF0000"/>
                </a:solidFill>
              </a:rPr>
              <a:t>电子状态</a:t>
            </a:r>
            <a:r>
              <a:rPr lang="zh-CN" altLang="en-US" sz="2800" dirty="0" smtClean="0"/>
              <a:t>以及半导体和</a:t>
            </a:r>
            <a:r>
              <a:rPr lang="zh-CN" altLang="en-US" sz="2800" b="1" dirty="0" smtClean="0">
                <a:solidFill>
                  <a:srgbClr val="FF0000"/>
                </a:solidFill>
              </a:rPr>
              <a:t>半导体器件</a:t>
            </a:r>
            <a:r>
              <a:rPr lang="zh-CN" altLang="en-US" sz="2800" b="1" dirty="0">
                <a:solidFill>
                  <a:srgbClr val="FF0000"/>
                </a:solidFill>
              </a:rPr>
              <a:t>内部</a:t>
            </a:r>
            <a:r>
              <a:rPr lang="zh-CN" altLang="en-US" sz="2800" b="1" dirty="0" smtClean="0">
                <a:solidFill>
                  <a:srgbClr val="FF0000"/>
                </a:solidFill>
              </a:rPr>
              <a:t>电子输运过程</a:t>
            </a:r>
            <a:r>
              <a:rPr lang="zh-CN" altLang="en-US" sz="2800" dirty="0" smtClean="0"/>
              <a:t>的学科。</a:t>
            </a:r>
            <a:endParaRPr lang="zh-CN" altLang="en-US" sz="2800" dirty="0"/>
          </a:p>
        </p:txBody>
      </p:sp>
      <p:sp>
        <p:nvSpPr>
          <p:cNvPr id="4" name="矩形 3"/>
          <p:cNvSpPr/>
          <p:nvPr/>
        </p:nvSpPr>
        <p:spPr>
          <a:xfrm>
            <a:off x="8768164" y="3221304"/>
            <a:ext cx="1733167" cy="400110"/>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一、</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晶体结构</a:t>
            </a:r>
            <a:endParaRPr lang="zh-CN" altLang="en-US" sz="2000" dirty="0">
              <a:latin typeface="宋体" panose="02010600030101010101" pitchFamily="2" charset="-122"/>
              <a:ea typeface="宋体" panose="02010600030101010101" pitchFamily="2" charset="-122"/>
            </a:endParaRPr>
          </a:p>
        </p:txBody>
      </p:sp>
      <p:sp>
        <p:nvSpPr>
          <p:cNvPr id="5" name="矩形 4"/>
          <p:cNvSpPr/>
          <p:nvPr/>
        </p:nvSpPr>
        <p:spPr>
          <a:xfrm>
            <a:off x="8752097" y="3843873"/>
            <a:ext cx="3073797" cy="477054"/>
          </a:xfrm>
          <a:prstGeom prst="rect">
            <a:avLst/>
          </a:prstGeom>
        </p:spPr>
        <p:txBody>
          <a:bodyPr wrap="square">
            <a:spAutoFit/>
          </a:bodyPr>
          <a:lstStyle/>
          <a:p>
            <a:pPr>
              <a:lnSpc>
                <a:spcPct val="125000"/>
              </a:lnSpc>
              <a:spcAft>
                <a:spcPts val="0"/>
              </a:spcAft>
              <a:tabLst>
                <a:tab pos="731520" algn="l"/>
              </a:tabLst>
              <a:defRPr/>
            </a:pPr>
            <a:r>
              <a:rPr lang="zh-CN" altLang="en-US" sz="2000" b="1" kern="100" dirty="0" smtClean="0">
                <a:latin typeface="宋体" panose="02010600030101010101" pitchFamily="2" charset="-122"/>
                <a:ea typeface="宋体" panose="02010600030101010101" pitchFamily="2" charset="-122"/>
              </a:rPr>
              <a:t>二、</a:t>
            </a:r>
            <a:r>
              <a:rPr lang="zh-CN" altLang="zh-CN" sz="2000" b="1" kern="100" dirty="0" smtClean="0">
                <a:latin typeface="宋体" panose="02010600030101010101" pitchFamily="2" charset="-122"/>
                <a:ea typeface="宋体" panose="02010600030101010101" pitchFamily="2" charset="-122"/>
              </a:rPr>
              <a:t>晶格振动和晶格缺陷</a:t>
            </a:r>
            <a:endParaRPr lang="zh-CN" altLang="zh-CN" sz="2000" kern="100" dirty="0">
              <a:latin typeface="宋体" panose="02010600030101010101" pitchFamily="2" charset="-122"/>
              <a:ea typeface="宋体" panose="02010600030101010101" pitchFamily="2" charset="-122"/>
            </a:endParaRPr>
          </a:p>
        </p:txBody>
      </p:sp>
      <p:sp>
        <p:nvSpPr>
          <p:cNvPr id="6" name="矩形 5"/>
          <p:cNvSpPr/>
          <p:nvPr/>
        </p:nvSpPr>
        <p:spPr>
          <a:xfrm>
            <a:off x="6483145" y="3227896"/>
            <a:ext cx="1991251" cy="707886"/>
          </a:xfrm>
          <a:prstGeom prst="rect">
            <a:avLst/>
          </a:prstGeom>
        </p:spPr>
        <p:txBody>
          <a:bodyPr wrap="none">
            <a:spAutoFit/>
          </a:bodyPr>
          <a:lstStyle/>
          <a:p>
            <a:pPr>
              <a:spcAft>
                <a:spcPts val="0"/>
              </a:spcAft>
              <a:tabLst>
                <a:tab pos="266700" algn="l"/>
                <a:tab pos="731520" algn="l"/>
              </a:tabLst>
              <a:defRPr/>
            </a:pPr>
            <a:r>
              <a:rPr lang="zh-CN" altLang="en-US" sz="2000" b="1" kern="100" dirty="0" smtClean="0">
                <a:latin typeface="宋体" panose="02010600030101010101" pitchFamily="2" charset="-122"/>
                <a:ea typeface="宋体" panose="02010600030101010101" pitchFamily="2" charset="-122"/>
              </a:rPr>
              <a:t>三、</a:t>
            </a:r>
            <a:r>
              <a:rPr lang="zh-CN" altLang="zh-CN" sz="2000" b="1" kern="100" dirty="0" smtClean="0">
                <a:latin typeface="宋体" panose="02010600030101010101" pitchFamily="2" charset="-122"/>
                <a:ea typeface="宋体" panose="02010600030101010101" pitchFamily="2" charset="-122"/>
              </a:rPr>
              <a:t>半导体</a:t>
            </a:r>
            <a:r>
              <a:rPr lang="zh-CN" altLang="zh-CN" sz="2000" b="1" kern="100" dirty="0">
                <a:latin typeface="宋体" panose="02010600030101010101" pitchFamily="2" charset="-122"/>
                <a:ea typeface="宋体" panose="02010600030101010101" pitchFamily="2" charset="-122"/>
              </a:rPr>
              <a:t>中的</a:t>
            </a:r>
            <a:endParaRPr lang="en-US" altLang="zh-CN" sz="2000" b="1" kern="100" dirty="0">
              <a:latin typeface="宋体" panose="02010600030101010101" pitchFamily="2" charset="-122"/>
              <a:ea typeface="宋体" panose="02010600030101010101" pitchFamily="2" charset="-122"/>
            </a:endParaRPr>
          </a:p>
          <a:p>
            <a:pPr>
              <a:spcAft>
                <a:spcPts val="0"/>
              </a:spcAft>
              <a:tabLst>
                <a:tab pos="266700" algn="l"/>
                <a:tab pos="731520" algn="l"/>
              </a:tabLst>
              <a:defRPr/>
            </a:pPr>
            <a:r>
              <a:rPr lang="en-US" altLang="zh-CN" sz="2000" b="1" kern="100" dirty="0" smtClean="0">
                <a:latin typeface="宋体" panose="02010600030101010101" pitchFamily="2" charset="-122"/>
                <a:ea typeface="宋体" panose="02010600030101010101" pitchFamily="2" charset="-122"/>
              </a:rPr>
              <a:t>    </a:t>
            </a:r>
            <a:r>
              <a:rPr lang="zh-CN" altLang="zh-CN" sz="2000" b="1" kern="100" dirty="0" smtClean="0">
                <a:latin typeface="宋体" panose="02010600030101010101" pitchFamily="2" charset="-122"/>
                <a:ea typeface="宋体" panose="02010600030101010101" pitchFamily="2" charset="-122"/>
              </a:rPr>
              <a:t>电子</a:t>
            </a:r>
            <a:r>
              <a:rPr lang="zh-CN" altLang="zh-CN" sz="2000" b="1" kern="100" dirty="0">
                <a:latin typeface="宋体" panose="02010600030101010101" pitchFamily="2" charset="-122"/>
                <a:ea typeface="宋体" panose="02010600030101010101" pitchFamily="2" charset="-122"/>
              </a:rPr>
              <a:t>状态</a:t>
            </a:r>
            <a:endParaRPr lang="zh-CN" altLang="zh-CN" sz="2000" kern="100" dirty="0">
              <a:latin typeface="宋体" panose="02010600030101010101" pitchFamily="2" charset="-122"/>
              <a:ea typeface="宋体" panose="02010600030101010101" pitchFamily="2" charset="-122"/>
            </a:endParaRPr>
          </a:p>
        </p:txBody>
      </p:sp>
      <p:sp>
        <p:nvSpPr>
          <p:cNvPr id="7" name="矩形 6"/>
          <p:cNvSpPr/>
          <p:nvPr/>
        </p:nvSpPr>
        <p:spPr>
          <a:xfrm>
            <a:off x="6483146" y="4776763"/>
            <a:ext cx="2285018" cy="707886"/>
          </a:xfrm>
          <a:prstGeom prst="rect">
            <a:avLst/>
          </a:prstGeom>
        </p:spPr>
        <p:txBody>
          <a:bodyPr wrap="square">
            <a:spAutoFit/>
          </a:bodyPr>
          <a:lstStyle/>
          <a:p>
            <a:pPr algn="just">
              <a:spcAft>
                <a:spcPts val="0"/>
              </a:spcAft>
              <a:defRPr/>
            </a:pPr>
            <a:r>
              <a:rPr lang="zh-CN" altLang="en-US" sz="2000" b="1" kern="100" dirty="0" smtClean="0">
                <a:latin typeface="宋体" panose="02010600030101010101" pitchFamily="2" charset="-122"/>
                <a:ea typeface="宋体" panose="02010600030101010101" pitchFamily="2" charset="-122"/>
              </a:rPr>
              <a:t>四、</a:t>
            </a:r>
            <a:r>
              <a:rPr lang="zh-CN" altLang="zh-CN" sz="2000" b="1" kern="100" dirty="0" smtClean="0">
                <a:latin typeface="宋体" panose="02010600030101010101" pitchFamily="2" charset="-122"/>
                <a:ea typeface="宋体" panose="02010600030101010101" pitchFamily="2" charset="-122"/>
              </a:rPr>
              <a:t>半导体</a:t>
            </a:r>
            <a:r>
              <a:rPr lang="zh-CN" altLang="zh-CN" sz="2000" b="1" kern="100" dirty="0">
                <a:latin typeface="宋体" panose="02010600030101010101" pitchFamily="2" charset="-122"/>
                <a:ea typeface="宋体" panose="02010600030101010101" pitchFamily="2" charset="-122"/>
              </a:rPr>
              <a:t>中</a:t>
            </a:r>
            <a:r>
              <a:rPr lang="zh-CN" altLang="zh-CN" sz="2000" b="1" kern="100" dirty="0" smtClean="0">
                <a:latin typeface="宋体" panose="02010600030101010101" pitchFamily="2" charset="-122"/>
                <a:ea typeface="宋体" panose="02010600030101010101" pitchFamily="2" charset="-122"/>
              </a:rPr>
              <a:t>载流</a:t>
            </a:r>
            <a:endParaRPr lang="en-US" altLang="zh-CN" sz="2000" b="1" kern="100" dirty="0" smtClean="0">
              <a:latin typeface="宋体" panose="02010600030101010101" pitchFamily="2" charset="-122"/>
              <a:ea typeface="宋体" panose="02010600030101010101" pitchFamily="2" charset="-122"/>
            </a:endParaRPr>
          </a:p>
          <a:p>
            <a:pPr algn="just">
              <a:spcAft>
                <a:spcPts val="0"/>
              </a:spcAft>
              <a:defRPr/>
            </a:pPr>
            <a:r>
              <a:rPr lang="en-US" altLang="zh-CN" sz="2000" b="1" kern="100" dirty="0">
                <a:latin typeface="宋体" panose="02010600030101010101" pitchFamily="2" charset="-122"/>
              </a:rPr>
              <a:t> </a:t>
            </a:r>
            <a:r>
              <a:rPr lang="en-US" altLang="zh-CN" sz="2000" b="1" kern="100" dirty="0" smtClean="0">
                <a:latin typeface="宋体" panose="02010600030101010101" pitchFamily="2" charset="-122"/>
              </a:rPr>
              <a:t>   </a:t>
            </a:r>
            <a:r>
              <a:rPr lang="zh-CN" altLang="zh-CN" sz="2000" b="1" kern="100" dirty="0" smtClean="0">
                <a:latin typeface="宋体" panose="02010600030101010101" pitchFamily="2" charset="-122"/>
                <a:ea typeface="宋体" panose="02010600030101010101" pitchFamily="2" charset="-122"/>
              </a:rPr>
              <a:t>子的</a:t>
            </a:r>
            <a:r>
              <a:rPr lang="zh-CN" altLang="zh-CN" sz="2000" b="1" kern="100" dirty="0">
                <a:latin typeface="宋体" panose="02010600030101010101" pitchFamily="2" charset="-122"/>
                <a:ea typeface="宋体" panose="02010600030101010101" pitchFamily="2" charset="-122"/>
              </a:rPr>
              <a:t>统计分布</a:t>
            </a:r>
            <a:endParaRPr lang="zh-CN" altLang="zh-CN" sz="2000" kern="100" dirty="0">
              <a:latin typeface="宋体" panose="02010600030101010101" pitchFamily="2" charset="-122"/>
              <a:ea typeface="宋体" panose="02010600030101010101" pitchFamily="2" charset="-122"/>
            </a:endParaRPr>
          </a:p>
        </p:txBody>
      </p:sp>
      <p:sp>
        <p:nvSpPr>
          <p:cNvPr id="8" name="矩形 7"/>
          <p:cNvSpPr/>
          <p:nvPr/>
        </p:nvSpPr>
        <p:spPr>
          <a:xfrm>
            <a:off x="3918539" y="4834204"/>
            <a:ext cx="2249334" cy="400110"/>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六、</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非平衡载流子</a:t>
            </a:r>
            <a:endParaRPr lang="zh-CN" altLang="en-US" sz="2000" dirty="0">
              <a:latin typeface="宋体" panose="02010600030101010101" pitchFamily="2" charset="-122"/>
              <a:ea typeface="宋体" panose="02010600030101010101" pitchFamily="2" charset="-122"/>
            </a:endParaRPr>
          </a:p>
        </p:txBody>
      </p:sp>
      <p:sp>
        <p:nvSpPr>
          <p:cNvPr id="9" name="矩形 8"/>
          <p:cNvSpPr/>
          <p:nvPr/>
        </p:nvSpPr>
        <p:spPr>
          <a:xfrm>
            <a:off x="3827346" y="3227896"/>
            <a:ext cx="2507418" cy="707886"/>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五、</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半导体</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中的电导</a:t>
            </a:r>
            <a:endParaRPr lang="en-US" altLang="zh-CN" sz="2000" b="1" kern="100" dirty="0">
              <a:latin typeface="宋体" panose="02010600030101010101" pitchFamily="2" charset="-122"/>
              <a:ea typeface="宋体" panose="02010600030101010101" pitchFamily="2" charset="-122"/>
              <a:cs typeface="Times New Roman" panose="02020603050405020304" pitchFamily="18" charset="0"/>
            </a:endParaRPr>
          </a:p>
          <a:p>
            <a:pPr>
              <a:defRPr/>
            </a:pPr>
            <a:r>
              <a:rPr lang="en-US" altLang="zh-CN" sz="2000" b="1" kern="100" dirty="0">
                <a:latin typeface="宋体" panose="02010600030101010101" pitchFamily="2" charset="-122"/>
                <a:cs typeface="Times New Roman" panose="02020603050405020304" pitchFamily="18" charset="0"/>
              </a:rPr>
              <a:t> </a:t>
            </a:r>
            <a:r>
              <a:rPr lang="en-US" altLang="zh-CN" sz="2000" b="1" kern="100" dirty="0" smtClean="0">
                <a:latin typeface="宋体" panose="02010600030101010101" pitchFamily="2" charset="-122"/>
                <a:cs typeface="Times New Roman" panose="02020603050405020304" pitchFamily="18" charset="0"/>
              </a:rPr>
              <a:t>   </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现象</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和霍耳效应</a:t>
            </a:r>
            <a:endParaRPr lang="zh-CN" altLang="en-US" sz="2000" dirty="0">
              <a:latin typeface="宋体" panose="02010600030101010101" pitchFamily="2" charset="-122"/>
              <a:ea typeface="宋体" panose="02010600030101010101" pitchFamily="2" charset="-122"/>
            </a:endParaRPr>
          </a:p>
        </p:txBody>
      </p:sp>
      <p:sp>
        <p:nvSpPr>
          <p:cNvPr id="10" name="矩形 9"/>
          <p:cNvSpPr/>
          <p:nvPr/>
        </p:nvSpPr>
        <p:spPr>
          <a:xfrm>
            <a:off x="1545465" y="4834204"/>
            <a:ext cx="1991251" cy="400110"/>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八、</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半导体</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表面</a:t>
            </a:r>
            <a:endParaRPr lang="zh-CN" altLang="en-US" sz="2000" dirty="0">
              <a:latin typeface="宋体" panose="02010600030101010101" pitchFamily="2" charset="-122"/>
              <a:ea typeface="宋体" panose="02010600030101010101" pitchFamily="2" charset="-122"/>
            </a:endParaRPr>
          </a:p>
        </p:txBody>
      </p:sp>
      <p:sp>
        <p:nvSpPr>
          <p:cNvPr id="11" name="矩形 10"/>
          <p:cNvSpPr/>
          <p:nvPr/>
        </p:nvSpPr>
        <p:spPr>
          <a:xfrm>
            <a:off x="1520620" y="3227896"/>
            <a:ext cx="1733167" cy="707886"/>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七、</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半导体</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的</a:t>
            </a:r>
            <a:endParaRPr lang="en-US" altLang="zh-CN" sz="2000" b="1" kern="100" dirty="0">
              <a:latin typeface="宋体" panose="02010600030101010101" pitchFamily="2" charset="-122"/>
              <a:ea typeface="宋体" panose="02010600030101010101" pitchFamily="2" charset="-122"/>
              <a:cs typeface="Times New Roman" panose="02020603050405020304" pitchFamily="18" charset="0"/>
            </a:endParaRPr>
          </a:p>
          <a:p>
            <a:pPr>
              <a:defRPr/>
            </a:pPr>
            <a:r>
              <a:rPr lang="en-US" altLang="zh-CN" sz="2000" b="1" kern="100" dirty="0" smtClean="0">
                <a:latin typeface="宋体" panose="02010600030101010101" pitchFamily="2" charset="-122"/>
                <a:ea typeface="宋体" panose="02010600030101010101" pitchFamily="2" charset="-122"/>
                <a:cs typeface="Times New Roman" panose="02020603050405020304" pitchFamily="18" charset="0"/>
              </a:rPr>
              <a:t>    </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接触</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现象</a:t>
            </a:r>
            <a:endParaRPr lang="zh-CN" altLang="en-US" sz="2000" dirty="0">
              <a:latin typeface="宋体" panose="02010600030101010101" pitchFamily="2" charset="-122"/>
              <a:ea typeface="宋体" panose="02010600030101010101" pitchFamily="2" charset="-122"/>
            </a:endParaRPr>
          </a:p>
        </p:txBody>
      </p:sp>
      <p:sp>
        <p:nvSpPr>
          <p:cNvPr id="16" name="矩形 15"/>
          <p:cNvSpPr/>
          <p:nvPr/>
        </p:nvSpPr>
        <p:spPr>
          <a:xfrm>
            <a:off x="8684027" y="2397422"/>
            <a:ext cx="2350323" cy="461665"/>
          </a:xfrm>
          <a:prstGeom prst="rect">
            <a:avLst/>
          </a:prstGeom>
        </p:spPr>
        <p:txBody>
          <a:bodyPr wrap="none">
            <a:spAutoFit/>
          </a:bodyPr>
          <a:lstStyle/>
          <a:p>
            <a:pPr>
              <a:defRPr/>
            </a:pPr>
            <a:r>
              <a:rPr lang="zh-CN" altLang="en-US" sz="2400" b="1" u="sng" kern="100" dirty="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晶格动力学理论</a:t>
            </a:r>
            <a:endParaRPr lang="zh-CN" altLang="en-US" sz="2400" u="sng" dirty="0">
              <a:solidFill>
                <a:srgbClr val="0000FF"/>
              </a:solidFill>
              <a:latin typeface="宋体" panose="02010600030101010101" pitchFamily="2" charset="-122"/>
              <a:ea typeface="宋体" panose="02010600030101010101" pitchFamily="2" charset="-122"/>
            </a:endParaRPr>
          </a:p>
        </p:txBody>
      </p:sp>
      <p:sp>
        <p:nvSpPr>
          <p:cNvPr id="17" name="矩形 16"/>
          <p:cNvSpPr/>
          <p:nvPr/>
        </p:nvSpPr>
        <p:spPr>
          <a:xfrm>
            <a:off x="6483145" y="2397422"/>
            <a:ext cx="1415772" cy="461665"/>
          </a:xfrm>
          <a:prstGeom prst="rect">
            <a:avLst/>
          </a:prstGeom>
        </p:spPr>
        <p:txBody>
          <a:bodyPr wrap="none">
            <a:spAutoFit/>
          </a:bodyPr>
          <a:lstStyle/>
          <a:p>
            <a:pPr>
              <a:defRPr/>
            </a:pPr>
            <a:r>
              <a:rPr lang="zh-CN" altLang="en-US" sz="2400" b="1" u="sng" dirty="0" smtClean="0">
                <a:solidFill>
                  <a:srgbClr val="0000FF"/>
                </a:solidFill>
                <a:latin typeface="宋体" panose="02010600030101010101" pitchFamily="2" charset="-122"/>
              </a:rPr>
              <a:t>能带理论</a:t>
            </a:r>
            <a:endParaRPr lang="zh-CN" altLang="en-US" sz="2400" b="1" u="sng" dirty="0">
              <a:solidFill>
                <a:srgbClr val="0000FF"/>
              </a:solidFill>
              <a:latin typeface="宋体" panose="02010600030101010101" pitchFamily="2" charset="-122"/>
            </a:endParaRPr>
          </a:p>
        </p:txBody>
      </p:sp>
      <p:sp>
        <p:nvSpPr>
          <p:cNvPr id="18" name="矩形 17"/>
          <p:cNvSpPr/>
          <p:nvPr/>
        </p:nvSpPr>
        <p:spPr>
          <a:xfrm>
            <a:off x="4205083" y="2403772"/>
            <a:ext cx="1422184" cy="461665"/>
          </a:xfrm>
          <a:prstGeom prst="rect">
            <a:avLst/>
          </a:prstGeom>
        </p:spPr>
        <p:txBody>
          <a:bodyPr wrap="none">
            <a:spAutoFit/>
          </a:bodyPr>
          <a:lstStyle/>
          <a:p>
            <a:pPr>
              <a:defRPr/>
            </a:pPr>
            <a:r>
              <a:rPr lang="zh-CN" altLang="en-US" sz="2400" b="1" u="sng" kern="100" dirty="0">
                <a:solidFill>
                  <a:srgbClr val="0000FF"/>
                </a:solidFill>
                <a:latin typeface="宋体" panose="02010600030101010101" pitchFamily="2" charset="-122"/>
                <a:ea typeface="宋体" panose="02010600030101010101" pitchFamily="2" charset="-122"/>
                <a:cs typeface="Times New Roman" panose="02020603050405020304" pitchFamily="18" charset="0"/>
              </a:rPr>
              <a:t>输运理论</a:t>
            </a:r>
            <a:endParaRPr lang="zh-CN" altLang="en-US" sz="2400" u="sng" dirty="0">
              <a:solidFill>
                <a:srgbClr val="0000FF"/>
              </a:solidFill>
              <a:latin typeface="宋体" panose="02010600030101010101" pitchFamily="2" charset="-122"/>
              <a:ea typeface="宋体" panose="02010600030101010101" pitchFamily="2" charset="-122"/>
            </a:endParaRPr>
          </a:p>
        </p:txBody>
      </p:sp>
      <p:sp>
        <p:nvSpPr>
          <p:cNvPr id="19" name="矩形 18"/>
          <p:cNvSpPr/>
          <p:nvPr/>
        </p:nvSpPr>
        <p:spPr>
          <a:xfrm>
            <a:off x="1520620" y="2435522"/>
            <a:ext cx="2040943" cy="461665"/>
          </a:xfrm>
          <a:prstGeom prst="rect">
            <a:avLst/>
          </a:prstGeom>
        </p:spPr>
        <p:txBody>
          <a:bodyPr wrap="none">
            <a:spAutoFit/>
          </a:bodyPr>
          <a:lstStyle/>
          <a:p>
            <a:pPr>
              <a:defRPr/>
            </a:pPr>
            <a:r>
              <a:rPr lang="zh-CN" altLang="en-US" sz="2400" b="1" u="sng" kern="100" dirty="0">
                <a:solidFill>
                  <a:srgbClr val="0000FF"/>
                </a:solidFill>
                <a:latin typeface="宋体" panose="02010600030101010101" pitchFamily="2" charset="-122"/>
                <a:ea typeface="宋体" panose="02010600030101010101" pitchFamily="2" charset="-122"/>
                <a:cs typeface="Times New Roman" panose="02020603050405020304" pitchFamily="18" charset="0"/>
              </a:rPr>
              <a:t>器件工作基础</a:t>
            </a:r>
            <a:endParaRPr lang="zh-CN" altLang="en-US" sz="2400" u="sng" dirty="0">
              <a:solidFill>
                <a:srgbClr val="0000FF"/>
              </a:solidFill>
              <a:latin typeface="宋体" panose="02010600030101010101" pitchFamily="2" charset="-122"/>
              <a:ea typeface="宋体" panose="02010600030101010101" pitchFamily="2" charset="-122"/>
            </a:endParaRPr>
          </a:p>
        </p:txBody>
      </p:sp>
      <p:sp>
        <p:nvSpPr>
          <p:cNvPr id="29" name="右箭头 28"/>
          <p:cNvSpPr>
            <a:spLocks noChangeArrowheads="1"/>
          </p:cNvSpPr>
          <p:nvPr/>
        </p:nvSpPr>
        <p:spPr bwMode="auto">
          <a:xfrm flipH="1">
            <a:off x="8231589" y="2406947"/>
            <a:ext cx="292100" cy="485775"/>
          </a:xfrm>
          <a:prstGeom prst="rightArrow">
            <a:avLst>
              <a:gd name="adj1" fmla="val 50000"/>
              <a:gd name="adj2" fmla="val 50000"/>
            </a:avLst>
          </a:prstGeom>
          <a:solidFill>
            <a:srgbClr val="0070C0"/>
          </a:solidFill>
          <a:ln w="9525" algn="ctr">
            <a:solidFill>
              <a:schemeClr val="tx1"/>
            </a:solidFill>
            <a:round/>
            <a:headEnd/>
            <a:tailEnd/>
          </a:ln>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右箭头 29"/>
          <p:cNvSpPr>
            <a:spLocks noChangeArrowheads="1"/>
          </p:cNvSpPr>
          <p:nvPr/>
        </p:nvSpPr>
        <p:spPr bwMode="auto">
          <a:xfrm flipH="1">
            <a:off x="5911645" y="2403772"/>
            <a:ext cx="290513" cy="487362"/>
          </a:xfrm>
          <a:prstGeom prst="rightArrow">
            <a:avLst>
              <a:gd name="adj1" fmla="val 50000"/>
              <a:gd name="adj2" fmla="val 50000"/>
            </a:avLst>
          </a:prstGeom>
          <a:solidFill>
            <a:srgbClr val="0070C0"/>
          </a:solidFill>
          <a:ln w="9525" algn="ctr">
            <a:solidFill>
              <a:schemeClr val="tx1"/>
            </a:solidFill>
            <a:round/>
            <a:headEnd/>
            <a:tailEnd/>
          </a:ln>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右箭头 30"/>
          <p:cNvSpPr>
            <a:spLocks noChangeArrowheads="1"/>
          </p:cNvSpPr>
          <p:nvPr/>
        </p:nvSpPr>
        <p:spPr bwMode="auto">
          <a:xfrm flipH="1">
            <a:off x="3773283" y="2422822"/>
            <a:ext cx="290512" cy="487362"/>
          </a:xfrm>
          <a:prstGeom prst="rightArrow">
            <a:avLst>
              <a:gd name="adj1" fmla="val 50000"/>
              <a:gd name="adj2" fmla="val 50000"/>
            </a:avLst>
          </a:prstGeom>
          <a:solidFill>
            <a:srgbClr val="0070C0"/>
          </a:solidFill>
          <a:ln w="9525" algn="ctr">
            <a:solidFill>
              <a:schemeClr val="tx1"/>
            </a:solidFill>
            <a:round/>
            <a:headEnd/>
            <a:tailEnd/>
          </a:ln>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矩形 31"/>
          <p:cNvSpPr/>
          <p:nvPr/>
        </p:nvSpPr>
        <p:spPr>
          <a:xfrm>
            <a:off x="6561475" y="4148767"/>
            <a:ext cx="1422184" cy="461665"/>
          </a:xfrm>
          <a:prstGeom prst="rect">
            <a:avLst/>
          </a:prstGeom>
        </p:spPr>
        <p:txBody>
          <a:bodyPr wrap="none">
            <a:spAutoFit/>
          </a:bodyPr>
          <a:lstStyle/>
          <a:p>
            <a:pPr>
              <a:defRPr/>
            </a:pPr>
            <a:r>
              <a:rPr lang="zh-CN" altLang="en-US" sz="2400" b="1" u="sng" dirty="0" smtClean="0">
                <a:solidFill>
                  <a:srgbClr val="0000FF"/>
                </a:solidFill>
                <a:latin typeface="宋体" panose="02010600030101010101" pitchFamily="2" charset="-122"/>
              </a:rPr>
              <a:t>统计理论</a:t>
            </a:r>
            <a:endParaRPr lang="zh-CN" altLang="en-US" sz="2400" b="1" u="sng" dirty="0">
              <a:solidFill>
                <a:srgbClr val="0000FF"/>
              </a:solidFill>
              <a:latin typeface="宋体" panose="02010600030101010101" pitchFamily="2" charset="-122"/>
            </a:endParaRPr>
          </a:p>
        </p:txBody>
      </p:sp>
    </p:spTree>
    <p:extLst>
      <p:ext uri="{BB962C8B-B14F-4D97-AF65-F5344CB8AC3E}">
        <p14:creationId xmlns:p14="http://schemas.microsoft.com/office/powerpoint/2010/main" val="178149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right)">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200"/>
                                  </p:iterate>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0"/>
                                  </p:iterate>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200"/>
                                  </p:iterate>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0"/>
                                  </p:iterate>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righ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200"/>
                                  </p:iterate>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type="lt">
                                    <p:tmAbs val="200"/>
                                  </p:iterate>
                                  <p:childTnLst>
                                    <p:set>
                                      <p:cBhvr>
                                        <p:cTn id="65" dur="1" fill="hold">
                                          <p:stCondLst>
                                            <p:cond delay="0"/>
                                          </p:stCondLst>
                                        </p:cTn>
                                        <p:tgtEl>
                                          <p:spTgt spid="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type="lt">
                                    <p:tmAbs val="200"/>
                                  </p:iterate>
                                  <p:childTnLst>
                                    <p:set>
                                      <p:cBhvr>
                                        <p:cTn id="6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6" grpId="0"/>
      <p:bldP spid="17" grpId="0"/>
      <p:bldP spid="18" grpId="0"/>
      <p:bldP spid="19" grpId="0"/>
      <p:bldP spid="29" grpId="0" animBg="1"/>
      <p:bldP spid="30" grpId="0" animBg="1"/>
      <p:bldP spid="31" grpId="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参考书</a:t>
            </a:r>
            <a:endParaRPr lang="zh-CN" altLang="en-US" dirty="0"/>
          </a:p>
        </p:txBody>
      </p:sp>
      <p:sp>
        <p:nvSpPr>
          <p:cNvPr id="3" name="内容占位符 2"/>
          <p:cNvSpPr>
            <a:spLocks noGrp="1"/>
          </p:cNvSpPr>
          <p:nvPr>
            <p:ph idx="1"/>
          </p:nvPr>
        </p:nvSpPr>
        <p:spPr>
          <a:xfrm>
            <a:off x="892627" y="1371600"/>
            <a:ext cx="11096171" cy="4498975"/>
          </a:xfrm>
        </p:spPr>
        <p:txBody>
          <a:bodyPr/>
          <a:lstStyle/>
          <a:p>
            <a:pPr lvl="0"/>
            <a:r>
              <a:rPr lang="zh-CN" altLang="zh-CN" sz="2800" dirty="0"/>
              <a:t>黄昆，谢希德</a:t>
            </a:r>
            <a:r>
              <a:rPr lang="en-US" altLang="zh-CN" sz="2800" dirty="0"/>
              <a:t>  </a:t>
            </a:r>
            <a:r>
              <a:rPr lang="zh-CN" altLang="zh-CN" sz="2800" dirty="0"/>
              <a:t>《半导体物理学》，科学出版社，</a:t>
            </a:r>
            <a:r>
              <a:rPr lang="en-US" altLang="zh-CN" sz="2800" dirty="0"/>
              <a:t>1958</a:t>
            </a:r>
            <a:r>
              <a:rPr lang="zh-CN" altLang="zh-CN" sz="2800" dirty="0"/>
              <a:t>年</a:t>
            </a:r>
          </a:p>
          <a:p>
            <a:pPr lvl="0"/>
            <a:r>
              <a:rPr lang="zh-CN" altLang="zh-CN" sz="2800" dirty="0"/>
              <a:t>黄昆，韩汝琦</a:t>
            </a:r>
            <a:r>
              <a:rPr lang="en-US" altLang="zh-CN" sz="2800" dirty="0"/>
              <a:t>  </a:t>
            </a:r>
            <a:r>
              <a:rPr lang="zh-CN" altLang="zh-CN" sz="2800" dirty="0"/>
              <a:t>《半导体物理基础》，科学出版社，</a:t>
            </a:r>
            <a:r>
              <a:rPr lang="en-US" altLang="zh-CN" sz="2800" dirty="0"/>
              <a:t>1979</a:t>
            </a:r>
            <a:r>
              <a:rPr lang="zh-CN" altLang="zh-CN" sz="2800" dirty="0"/>
              <a:t>年</a:t>
            </a:r>
          </a:p>
          <a:p>
            <a:pPr lvl="0"/>
            <a:r>
              <a:rPr lang="zh-CN" altLang="zh-CN" sz="2800" dirty="0"/>
              <a:t>刘文明</a:t>
            </a:r>
            <a:r>
              <a:rPr lang="en-US" altLang="zh-CN" sz="2800" dirty="0"/>
              <a:t>  </a:t>
            </a:r>
            <a:r>
              <a:rPr lang="zh-CN" altLang="zh-CN" sz="2800" dirty="0"/>
              <a:t>《半导体物理学》，吉林人民出版社，</a:t>
            </a:r>
            <a:r>
              <a:rPr lang="en-US" altLang="zh-CN" sz="2800" dirty="0"/>
              <a:t>1982</a:t>
            </a:r>
            <a:r>
              <a:rPr lang="zh-CN" altLang="zh-CN" sz="2800" dirty="0"/>
              <a:t>年</a:t>
            </a:r>
          </a:p>
          <a:p>
            <a:pPr lvl="0"/>
            <a:r>
              <a:rPr lang="zh-CN" altLang="zh-CN" sz="2800" dirty="0"/>
              <a:t>刘恩科等</a:t>
            </a:r>
            <a:r>
              <a:rPr lang="en-US" altLang="zh-CN" sz="2800" dirty="0"/>
              <a:t>  </a:t>
            </a:r>
            <a:r>
              <a:rPr lang="zh-CN" altLang="zh-CN" sz="2800" dirty="0"/>
              <a:t>《半导体物理学》，国防工业出版社（</a:t>
            </a:r>
            <a:r>
              <a:rPr lang="en-US" altLang="zh-CN" sz="2800" dirty="0" smtClean="0"/>
              <a:t>1~7</a:t>
            </a:r>
            <a:r>
              <a:rPr lang="zh-CN" altLang="zh-CN" sz="2800" dirty="0"/>
              <a:t>版）</a:t>
            </a:r>
          </a:p>
          <a:p>
            <a:pPr lvl="0"/>
            <a:r>
              <a:rPr lang="zh-CN" altLang="zh-CN" sz="2800" dirty="0"/>
              <a:t>孟宪章，康昌鹤</a:t>
            </a:r>
            <a:r>
              <a:rPr lang="en-US" altLang="zh-CN" sz="2800" dirty="0"/>
              <a:t>  </a:t>
            </a:r>
            <a:r>
              <a:rPr lang="zh-CN" altLang="zh-CN" sz="2800" dirty="0"/>
              <a:t>《半导体物理学》，吉林大学出版社，</a:t>
            </a:r>
            <a:r>
              <a:rPr lang="en-US" altLang="zh-CN" sz="2800" dirty="0"/>
              <a:t>1993</a:t>
            </a:r>
            <a:r>
              <a:rPr lang="zh-CN" altLang="zh-CN" sz="2800" dirty="0"/>
              <a:t>年</a:t>
            </a:r>
          </a:p>
          <a:p>
            <a:pPr lvl="0"/>
            <a:r>
              <a:rPr lang="zh-CN" altLang="zh-CN" sz="2800" dirty="0"/>
              <a:t>中岛坚志郎</a:t>
            </a:r>
            <a:r>
              <a:rPr lang="en-US" altLang="zh-CN" sz="2800" dirty="0"/>
              <a:t>  </a:t>
            </a:r>
            <a:r>
              <a:rPr lang="zh-CN" altLang="zh-CN" sz="2800" dirty="0"/>
              <a:t>《半导体工程学》，科学出版社，</a:t>
            </a:r>
            <a:r>
              <a:rPr lang="en-US" altLang="zh-CN" sz="2800" dirty="0"/>
              <a:t>2001</a:t>
            </a:r>
            <a:r>
              <a:rPr lang="zh-CN" altLang="zh-CN" sz="2800" dirty="0"/>
              <a:t>年</a:t>
            </a:r>
          </a:p>
          <a:p>
            <a:pPr lvl="0"/>
            <a:r>
              <a:rPr lang="zh-CN" altLang="zh-CN" sz="2800" dirty="0"/>
              <a:t>叶良修</a:t>
            </a:r>
            <a:r>
              <a:rPr lang="en-US" altLang="zh-CN" sz="2800" dirty="0"/>
              <a:t>  </a:t>
            </a:r>
            <a:r>
              <a:rPr lang="zh-CN" altLang="zh-CN" sz="2800" dirty="0"/>
              <a:t>《半导体物理学》，高等教育出版社，</a:t>
            </a:r>
            <a:r>
              <a:rPr lang="en-US" altLang="zh-CN" sz="2800" dirty="0"/>
              <a:t>1987</a:t>
            </a:r>
            <a:r>
              <a:rPr lang="zh-CN" altLang="zh-CN" sz="2800" dirty="0"/>
              <a:t>年</a:t>
            </a:r>
          </a:p>
          <a:p>
            <a:pPr lvl="0"/>
            <a:r>
              <a:rPr lang="zh-CN" altLang="zh-CN" sz="2800" dirty="0"/>
              <a:t>方俊鑫，陆栋</a:t>
            </a:r>
            <a:r>
              <a:rPr lang="en-US" altLang="zh-CN" sz="2800" dirty="0"/>
              <a:t>  </a:t>
            </a:r>
            <a:r>
              <a:rPr lang="zh-CN" altLang="zh-CN" sz="2800" dirty="0"/>
              <a:t>《固体物理学》，上海科学技术出版社，</a:t>
            </a:r>
            <a:r>
              <a:rPr lang="en-US" altLang="zh-CN" sz="2800" dirty="0"/>
              <a:t>1993</a:t>
            </a:r>
            <a:r>
              <a:rPr lang="zh-CN" altLang="zh-CN" sz="2800" dirty="0"/>
              <a:t>年</a:t>
            </a:r>
          </a:p>
          <a:p>
            <a:pPr lvl="0"/>
            <a:r>
              <a:rPr lang="zh-CN" altLang="zh-CN" sz="2800" dirty="0"/>
              <a:t>曾谨言</a:t>
            </a:r>
            <a:r>
              <a:rPr lang="en-US" altLang="zh-CN" sz="2800" dirty="0"/>
              <a:t>  </a:t>
            </a:r>
            <a:r>
              <a:rPr lang="zh-CN" altLang="zh-CN" sz="2800" dirty="0"/>
              <a:t>《量子力学》，科学出版社，</a:t>
            </a:r>
            <a:r>
              <a:rPr lang="en-US" altLang="zh-CN" sz="2800" dirty="0"/>
              <a:t>2000</a:t>
            </a:r>
            <a:r>
              <a:rPr lang="zh-CN" altLang="zh-CN" sz="2800" dirty="0"/>
              <a:t>年</a:t>
            </a:r>
          </a:p>
          <a:p>
            <a:endParaRPr lang="zh-CN" altLang="en-US" sz="2800" dirty="0"/>
          </a:p>
        </p:txBody>
      </p:sp>
    </p:spTree>
    <p:extLst>
      <p:ext uri="{BB962C8B-B14F-4D97-AF65-F5344CB8AC3E}">
        <p14:creationId xmlns:p14="http://schemas.microsoft.com/office/powerpoint/2010/main" val="540668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isometricOffAxis1Right"/>
              <a:lightRig rig="threePt" dir="t"/>
            </a:scene3d>
          </a:bodyPr>
          <a:lstStyle/>
          <a:p>
            <a:r>
              <a:rPr lang="zh-CN" altLang="en-US" sz="5400" b="1" dirty="0" smtClean="0">
                <a:effectLst>
                  <a:reflection blurRad="6350" stA="55000" endA="300" endPos="45500" dir="5400000" sy="-100000" algn="bl" rotWithShape="0"/>
                </a:effectLst>
              </a:rPr>
              <a:t>谢谢观看！</a:t>
            </a:r>
            <a:endParaRPr lang="zh-CN" altLang="en-US" sz="5400" b="1" dirty="0">
              <a:effectLst>
                <a:reflection blurRad="6350" stA="55000" endA="300" endPos="45500" dir="5400000" sy="-100000" algn="bl" rotWithShape="0"/>
              </a:effectLst>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97322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85218" y="1670102"/>
            <a:ext cx="9151556" cy="2246769"/>
          </a:xfrm>
          <a:prstGeom prst="rect">
            <a:avLst/>
          </a:prstGeom>
          <a:noFill/>
        </p:spPr>
        <p:txBody>
          <a:bodyPr wrap="square" rtlCol="0">
            <a:spAutoFit/>
          </a:bodyPr>
          <a:lstStyle/>
          <a:p>
            <a:r>
              <a:rPr lang="zh-CN" altLang="zh-CN" dirty="0" smtClean="0"/>
              <a:t>研究方向</a:t>
            </a:r>
            <a:r>
              <a:rPr lang="zh-CN" altLang="en-US" dirty="0" smtClean="0"/>
              <a:t>：</a:t>
            </a:r>
            <a:r>
              <a:rPr lang="zh-CN" altLang="zh-CN" dirty="0" smtClean="0"/>
              <a:t>利用半导体</a:t>
            </a:r>
            <a:r>
              <a:rPr lang="zh-CN" altLang="en-US" dirty="0" smtClean="0"/>
              <a:t>材料</a:t>
            </a:r>
            <a:r>
              <a:rPr lang="zh-CN" altLang="zh-CN" dirty="0" smtClean="0"/>
              <a:t>制备</a:t>
            </a:r>
            <a:r>
              <a:rPr lang="zh-CN" altLang="zh-CN" dirty="0"/>
              <a:t>各种传感器</a:t>
            </a:r>
            <a:r>
              <a:rPr lang="zh-CN" altLang="zh-CN" dirty="0" smtClean="0"/>
              <a:t>。</a:t>
            </a:r>
            <a:endParaRPr lang="en-US" altLang="zh-CN" dirty="0" smtClean="0"/>
          </a:p>
          <a:p>
            <a:endParaRPr lang="en-US" altLang="zh-CN" dirty="0" smtClean="0"/>
          </a:p>
          <a:p>
            <a:r>
              <a:rPr lang="en-US" altLang="zh-CN" dirty="0"/>
              <a:t>pH</a:t>
            </a:r>
            <a:r>
              <a:rPr lang="zh-CN" altLang="zh-CN" dirty="0" smtClean="0"/>
              <a:t>传感器、</a:t>
            </a:r>
            <a:r>
              <a:rPr lang="zh-CN" altLang="en-US" dirty="0" smtClean="0"/>
              <a:t>葡萄糖传感器、</a:t>
            </a:r>
            <a:r>
              <a:rPr lang="zh-CN" altLang="zh-CN" dirty="0" smtClean="0"/>
              <a:t>温度传感器</a:t>
            </a:r>
            <a:r>
              <a:rPr lang="zh-CN" altLang="zh-CN" dirty="0"/>
              <a:t>、霍尔传感器、氢气传感器。</a:t>
            </a:r>
          </a:p>
          <a:p>
            <a:endParaRPr lang="zh-CN" altLang="en-US" dirty="0"/>
          </a:p>
        </p:txBody>
      </p:sp>
    </p:spTree>
    <p:extLst>
      <p:ext uri="{BB962C8B-B14F-4D97-AF65-F5344CB8AC3E}">
        <p14:creationId xmlns:p14="http://schemas.microsoft.com/office/powerpoint/2010/main" val="15720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2413" y="2089892"/>
            <a:ext cx="10689021" cy="2785378"/>
          </a:xfrm>
          <a:prstGeom prst="rect">
            <a:avLst/>
          </a:prstGeom>
          <a:noFill/>
        </p:spPr>
        <p:txBody>
          <a:bodyPr wrap="square" rtlCol="0">
            <a:spAutoFit/>
          </a:bodyPr>
          <a:lstStyle/>
          <a:p>
            <a:pPr>
              <a:lnSpc>
                <a:spcPct val="125000"/>
              </a:lnSpc>
            </a:pPr>
            <a:r>
              <a:rPr lang="en-US" altLang="zh-CN" dirty="0"/>
              <a:t>《</a:t>
            </a:r>
            <a:r>
              <a:rPr lang="zh-CN" altLang="en-US" dirty="0"/>
              <a:t>半导体物理</a:t>
            </a:r>
            <a:r>
              <a:rPr lang="en-US" altLang="zh-CN" dirty="0"/>
              <a:t>》</a:t>
            </a:r>
            <a:r>
              <a:rPr lang="zh-CN" altLang="en-US" dirty="0" smtClean="0"/>
              <a:t>必修，专业基础课，</a:t>
            </a:r>
            <a:r>
              <a:rPr lang="en-US" altLang="zh-CN" dirty="0"/>
              <a:t>48</a:t>
            </a:r>
            <a:r>
              <a:rPr lang="zh-CN" altLang="en-US" dirty="0"/>
              <a:t>学时，</a:t>
            </a:r>
            <a:r>
              <a:rPr lang="en-US" altLang="zh-CN" dirty="0"/>
              <a:t>3</a:t>
            </a:r>
            <a:r>
              <a:rPr lang="zh-CN" altLang="en-US" dirty="0"/>
              <a:t>学分</a:t>
            </a:r>
            <a:r>
              <a:rPr lang="zh-CN" altLang="en-US" dirty="0" smtClean="0"/>
              <a:t>；</a:t>
            </a:r>
            <a:endParaRPr lang="en-US" altLang="zh-CN" dirty="0" smtClean="0"/>
          </a:p>
          <a:p>
            <a:pPr>
              <a:lnSpc>
                <a:spcPct val="125000"/>
              </a:lnSpc>
            </a:pPr>
            <a:endParaRPr lang="zh-CN" altLang="en-US" dirty="0"/>
          </a:p>
          <a:p>
            <a:pPr>
              <a:lnSpc>
                <a:spcPct val="125000"/>
              </a:lnSpc>
            </a:pPr>
            <a:r>
              <a:rPr lang="zh-CN" altLang="en-US" dirty="0" smtClean="0"/>
              <a:t>课程</a:t>
            </a:r>
            <a:r>
              <a:rPr lang="zh-CN" altLang="en-US" dirty="0"/>
              <a:t>成绩比例分配</a:t>
            </a:r>
            <a:r>
              <a:rPr lang="zh-CN" altLang="en-US" dirty="0" smtClean="0"/>
              <a:t>：</a:t>
            </a:r>
            <a:endParaRPr lang="en-US" altLang="zh-CN" dirty="0" smtClean="0"/>
          </a:p>
          <a:p>
            <a:pPr>
              <a:lnSpc>
                <a:spcPct val="125000"/>
              </a:lnSpc>
            </a:pPr>
            <a:r>
              <a:rPr lang="en-US" altLang="zh-CN" dirty="0"/>
              <a:t> </a:t>
            </a:r>
            <a:r>
              <a:rPr lang="en-US" altLang="zh-CN" dirty="0" smtClean="0"/>
              <a:t>               </a:t>
            </a:r>
            <a:r>
              <a:rPr lang="zh-CN" altLang="en-US" dirty="0" smtClean="0"/>
              <a:t>期末考试（</a:t>
            </a:r>
            <a:r>
              <a:rPr lang="en-US" altLang="zh-CN" dirty="0" smtClean="0"/>
              <a:t>70%</a:t>
            </a:r>
            <a:r>
              <a:rPr lang="zh-CN" altLang="en-US" dirty="0" smtClean="0"/>
              <a:t>）</a:t>
            </a:r>
            <a:r>
              <a:rPr lang="en-US" altLang="zh-CN" dirty="0" smtClean="0"/>
              <a:t>+</a:t>
            </a:r>
            <a:r>
              <a:rPr lang="zh-CN" altLang="en-US" dirty="0" smtClean="0"/>
              <a:t>平时成绩（</a:t>
            </a:r>
            <a:r>
              <a:rPr lang="en-US" altLang="zh-CN" dirty="0" smtClean="0"/>
              <a:t>30%</a:t>
            </a:r>
            <a:r>
              <a:rPr lang="zh-CN" altLang="en-US" dirty="0" smtClean="0"/>
              <a:t>）</a:t>
            </a:r>
            <a:endParaRPr lang="en-US" altLang="zh-CN" dirty="0" smtClean="0"/>
          </a:p>
          <a:p>
            <a:pPr>
              <a:lnSpc>
                <a:spcPct val="125000"/>
              </a:lnSpc>
            </a:pPr>
            <a:endParaRPr lang="zh-CN" altLang="en-US" dirty="0"/>
          </a:p>
        </p:txBody>
      </p:sp>
      <p:sp>
        <p:nvSpPr>
          <p:cNvPr id="13" name="文本框 12"/>
          <p:cNvSpPr txBox="1"/>
          <p:nvPr/>
        </p:nvSpPr>
        <p:spPr>
          <a:xfrm>
            <a:off x="4954137" y="259309"/>
            <a:ext cx="2448106" cy="769441"/>
          </a:xfrm>
          <a:prstGeom prst="rect">
            <a:avLst/>
          </a:prstGeom>
          <a:noFill/>
        </p:spPr>
        <p:txBody>
          <a:bodyPr wrap="none" rtlCol="0">
            <a:spAutoFit/>
          </a:bodyPr>
          <a:lstStyle/>
          <a:p>
            <a:r>
              <a:rPr lang="zh-CN" altLang="en-US" sz="4400" b="1" u="sng" dirty="0" smtClean="0">
                <a:solidFill>
                  <a:srgbClr val="FF0000"/>
                </a:solidFill>
              </a:rPr>
              <a:t>成绩分配</a:t>
            </a:r>
            <a:endParaRPr lang="zh-CN" altLang="en-US" sz="4400" b="1" u="sng" dirty="0">
              <a:solidFill>
                <a:srgbClr val="FF0000"/>
              </a:solidFill>
            </a:endParaRPr>
          </a:p>
        </p:txBody>
      </p:sp>
    </p:spTree>
    <p:extLst>
      <p:ext uri="{BB962C8B-B14F-4D97-AF65-F5344CB8AC3E}">
        <p14:creationId xmlns:p14="http://schemas.microsoft.com/office/powerpoint/2010/main" val="190011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54137" y="106909"/>
            <a:ext cx="2448106" cy="769441"/>
          </a:xfrm>
          <a:prstGeom prst="rect">
            <a:avLst/>
          </a:prstGeom>
          <a:noFill/>
        </p:spPr>
        <p:txBody>
          <a:bodyPr wrap="none" rtlCol="0">
            <a:spAutoFit/>
          </a:bodyPr>
          <a:lstStyle/>
          <a:p>
            <a:r>
              <a:rPr lang="zh-CN" altLang="en-US" sz="4400" b="1" u="sng" dirty="0" smtClean="0">
                <a:solidFill>
                  <a:srgbClr val="FF0000"/>
                </a:solidFill>
              </a:rPr>
              <a:t>成绩分配</a:t>
            </a:r>
            <a:endParaRPr lang="zh-CN" altLang="en-US" sz="4400" b="1" u="sng" dirty="0">
              <a:solidFill>
                <a:srgbClr val="FF0000"/>
              </a:solidFill>
            </a:endParaRPr>
          </a:p>
        </p:txBody>
      </p:sp>
      <p:pic>
        <p:nvPicPr>
          <p:cNvPr id="4" name="图片 3"/>
          <p:cNvPicPr>
            <a:picLocks noChangeAspect="1"/>
          </p:cNvPicPr>
          <p:nvPr/>
        </p:nvPicPr>
        <p:blipFill>
          <a:blip r:embed="rId2"/>
          <a:stretch>
            <a:fillRect/>
          </a:stretch>
        </p:blipFill>
        <p:spPr>
          <a:xfrm>
            <a:off x="2093516" y="962301"/>
            <a:ext cx="8169348" cy="7079593"/>
          </a:xfrm>
          <a:prstGeom prst="rect">
            <a:avLst/>
          </a:prstGeom>
        </p:spPr>
      </p:pic>
    </p:spTree>
    <p:extLst>
      <p:ext uri="{BB962C8B-B14F-4D97-AF65-F5344CB8AC3E}">
        <p14:creationId xmlns:p14="http://schemas.microsoft.com/office/powerpoint/2010/main" val="381217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812" y="558142"/>
            <a:ext cx="4134465" cy="769441"/>
          </a:xfrm>
          <a:prstGeom prst="rect">
            <a:avLst/>
          </a:prstGeom>
          <a:noFill/>
        </p:spPr>
        <p:txBody>
          <a:bodyPr wrap="none" rtlCol="0">
            <a:spAutoFit/>
          </a:bodyPr>
          <a:lstStyle/>
          <a:p>
            <a:r>
              <a:rPr lang="zh-CN" altLang="en-US" sz="4400" b="1" u="sng" dirty="0">
                <a:solidFill>
                  <a:srgbClr val="FF0000"/>
                </a:solidFill>
              </a:rPr>
              <a:t>什么是半导体？</a:t>
            </a:r>
          </a:p>
        </p:txBody>
      </p:sp>
      <p:sp>
        <p:nvSpPr>
          <p:cNvPr id="3" name="TextBox 2"/>
          <p:cNvSpPr txBox="1"/>
          <p:nvPr/>
        </p:nvSpPr>
        <p:spPr>
          <a:xfrm>
            <a:off x="2391104" y="3094042"/>
            <a:ext cx="184731" cy="523220"/>
          </a:xfrm>
          <a:prstGeom prst="rect">
            <a:avLst/>
          </a:prstGeom>
          <a:noFill/>
        </p:spPr>
        <p:txBody>
          <a:bodyPr wrap="none" rtlCol="0">
            <a:spAutoFit/>
          </a:bodyPr>
          <a:lstStyle/>
          <a:p>
            <a:endParaRPr lang="zh-CN" altLang="en-US" dirty="0"/>
          </a:p>
        </p:txBody>
      </p:sp>
      <p:sp>
        <p:nvSpPr>
          <p:cNvPr id="4" name="矩形 3"/>
          <p:cNvSpPr/>
          <p:nvPr/>
        </p:nvSpPr>
        <p:spPr>
          <a:xfrm>
            <a:off x="1773706" y="2614492"/>
            <a:ext cx="8052675" cy="1169551"/>
          </a:xfrm>
          <a:prstGeom prst="rect">
            <a:avLst/>
          </a:prstGeom>
        </p:spPr>
        <p:txBody>
          <a:bodyPr wrap="square">
            <a:spAutoFit/>
          </a:bodyPr>
          <a:lstStyle/>
          <a:p>
            <a:pPr>
              <a:lnSpc>
                <a:spcPct val="125000"/>
              </a:lnSpc>
            </a:pPr>
            <a:r>
              <a:rPr lang="zh-CN" altLang="en-US" b="1" dirty="0" smtClean="0">
                <a:solidFill>
                  <a:srgbClr val="7030A0"/>
                </a:solidFill>
                <a:latin typeface="+mn-ea"/>
                <a:ea typeface="+mn-ea"/>
              </a:rPr>
              <a:t>半导体的导电性</a:t>
            </a:r>
            <a:r>
              <a:rPr lang="zh-CN" altLang="en-US" b="1" dirty="0">
                <a:solidFill>
                  <a:srgbClr val="7030A0"/>
                </a:solidFill>
                <a:latin typeface="+mn-ea"/>
                <a:ea typeface="+mn-ea"/>
              </a:rPr>
              <a:t>能介于</a:t>
            </a:r>
            <a:r>
              <a:rPr lang="zh-CN" altLang="en-US" b="1" dirty="0" smtClean="0">
                <a:solidFill>
                  <a:srgbClr val="7030A0"/>
                </a:solidFill>
                <a:latin typeface="+mn-ea"/>
                <a:ea typeface="+mn-ea"/>
              </a:rPr>
              <a:t>导体与绝缘体之间</a:t>
            </a:r>
            <a:r>
              <a:rPr lang="zh-CN" altLang="en-US" b="1" dirty="0">
                <a:solidFill>
                  <a:srgbClr val="7030A0"/>
                </a:solidFill>
                <a:latin typeface="+mn-ea"/>
                <a:ea typeface="+mn-ea"/>
              </a:rPr>
              <a:t>的</a:t>
            </a:r>
            <a:r>
              <a:rPr lang="zh-CN" altLang="en-US" b="1" dirty="0" smtClean="0">
                <a:solidFill>
                  <a:srgbClr val="7030A0"/>
                </a:solidFill>
                <a:latin typeface="+mn-ea"/>
                <a:ea typeface="+mn-ea"/>
              </a:rPr>
              <a:t>材料。</a:t>
            </a:r>
            <a:endParaRPr lang="en-US" altLang="zh-CN" b="1" dirty="0" smtClean="0">
              <a:solidFill>
                <a:srgbClr val="7030A0"/>
              </a:solidFill>
              <a:latin typeface="+mn-ea"/>
              <a:ea typeface="+mn-ea"/>
            </a:endParaRPr>
          </a:p>
          <a:p>
            <a:pPr>
              <a:lnSpc>
                <a:spcPct val="125000"/>
              </a:lnSpc>
            </a:pPr>
            <a:r>
              <a:rPr lang="zh-CN" altLang="en-US" b="1" dirty="0" smtClean="0">
                <a:solidFill>
                  <a:srgbClr val="7030A0"/>
                </a:solidFill>
                <a:latin typeface="+mn-ea"/>
                <a:ea typeface="+mn-ea"/>
              </a:rPr>
              <a:t>室温：</a:t>
            </a:r>
            <a:r>
              <a:rPr lang="en-US" altLang="zh-CN" b="1" dirty="0" smtClean="0">
                <a:solidFill>
                  <a:srgbClr val="7030A0"/>
                </a:solidFill>
                <a:latin typeface="+mn-ea"/>
                <a:ea typeface="+mn-ea"/>
              </a:rPr>
              <a:t>10</a:t>
            </a:r>
            <a:r>
              <a:rPr lang="en-US" altLang="zh-CN" b="1" baseline="30000" dirty="0" smtClean="0">
                <a:solidFill>
                  <a:srgbClr val="7030A0"/>
                </a:solidFill>
                <a:latin typeface="+mn-ea"/>
                <a:ea typeface="+mn-ea"/>
              </a:rPr>
              <a:t>-3 </a:t>
            </a:r>
            <a:r>
              <a:rPr lang="en-US" altLang="zh-CN" b="1" dirty="0" smtClean="0">
                <a:solidFill>
                  <a:srgbClr val="7030A0"/>
                </a:solidFill>
                <a:latin typeface="+mn-ea"/>
                <a:ea typeface="+mn-ea"/>
                <a:sym typeface="Symbol" panose="05050102010706020507" pitchFamily="18" charset="2"/>
              </a:rPr>
              <a:t>cm10</a:t>
            </a:r>
            <a:r>
              <a:rPr lang="en-US" altLang="zh-CN" b="1" baseline="30000" dirty="0" smtClean="0">
                <a:solidFill>
                  <a:srgbClr val="7030A0"/>
                </a:solidFill>
                <a:latin typeface="+mn-ea"/>
                <a:ea typeface="+mn-ea"/>
                <a:sym typeface="Symbol" panose="05050102010706020507" pitchFamily="18" charset="2"/>
              </a:rPr>
              <a:t>9 </a:t>
            </a:r>
            <a:r>
              <a:rPr lang="en-US" altLang="zh-CN" b="1" dirty="0">
                <a:solidFill>
                  <a:srgbClr val="7030A0"/>
                </a:solidFill>
                <a:latin typeface="+mn-ea"/>
                <a:sym typeface="Symbol" panose="05050102010706020507" pitchFamily="18" charset="2"/>
              </a:rPr>
              <a:t>cm</a:t>
            </a:r>
            <a:endParaRPr lang="zh-CN" altLang="en-US" b="1" dirty="0">
              <a:solidFill>
                <a:srgbClr val="7030A0"/>
              </a:solidFill>
              <a:latin typeface="+mn-ea"/>
              <a:ea typeface="+mn-ea"/>
            </a:endParaRPr>
          </a:p>
        </p:txBody>
      </p:sp>
      <p:sp>
        <p:nvSpPr>
          <p:cNvPr id="5" name="矩形 4"/>
          <p:cNvSpPr/>
          <p:nvPr/>
        </p:nvSpPr>
        <p:spPr>
          <a:xfrm>
            <a:off x="710340" y="3948122"/>
            <a:ext cx="10978054" cy="630942"/>
          </a:xfrm>
          <a:prstGeom prst="rect">
            <a:avLst/>
          </a:prstGeom>
        </p:spPr>
        <p:txBody>
          <a:bodyPr wrap="square">
            <a:spAutoFit/>
          </a:bodyPr>
          <a:lstStyle/>
          <a:p>
            <a:pPr>
              <a:lnSpc>
                <a:spcPct val="125000"/>
              </a:lnSpc>
            </a:pPr>
            <a:r>
              <a:rPr lang="zh-CN" altLang="en-US" b="1" dirty="0" smtClean="0">
                <a:solidFill>
                  <a:srgbClr val="FF0000"/>
                </a:solidFill>
                <a:latin typeface="+mn-ea"/>
                <a:ea typeface="+mn-ea"/>
              </a:rPr>
              <a:t>通过</a:t>
            </a:r>
            <a:r>
              <a:rPr lang="zh-CN" altLang="en-US" b="1" dirty="0">
                <a:solidFill>
                  <a:srgbClr val="FF0000"/>
                </a:solidFill>
                <a:latin typeface="+mn-ea"/>
                <a:ea typeface="+mn-ea"/>
              </a:rPr>
              <a:t>调制</a:t>
            </a:r>
            <a:r>
              <a:rPr lang="zh-CN" altLang="en-US" b="1" dirty="0">
                <a:solidFill>
                  <a:srgbClr val="002060"/>
                </a:solidFill>
                <a:latin typeface="+mn-ea"/>
                <a:ea typeface="+mn-ea"/>
              </a:rPr>
              <a:t>能够</a:t>
            </a:r>
            <a:r>
              <a:rPr lang="zh-CN" altLang="en-US" b="1" dirty="0" smtClean="0">
                <a:solidFill>
                  <a:srgbClr val="002060"/>
                </a:solidFill>
                <a:latin typeface="+mn-ea"/>
                <a:ea typeface="+mn-ea"/>
              </a:rPr>
              <a:t>使半导体的导电性</a:t>
            </a:r>
            <a:r>
              <a:rPr lang="zh-CN" altLang="en-US" b="1" dirty="0">
                <a:solidFill>
                  <a:srgbClr val="002060"/>
                </a:solidFill>
                <a:latin typeface="+mn-ea"/>
                <a:ea typeface="+mn-ea"/>
              </a:rPr>
              <a:t>能介于</a:t>
            </a:r>
            <a:r>
              <a:rPr lang="zh-CN" altLang="en-US" b="1" dirty="0" smtClean="0">
                <a:solidFill>
                  <a:srgbClr val="002060"/>
                </a:solidFill>
                <a:latin typeface="+mn-ea"/>
                <a:ea typeface="+mn-ea"/>
              </a:rPr>
              <a:t>导体与绝缘体之间</a:t>
            </a:r>
            <a:r>
              <a:rPr lang="zh-CN" altLang="en-US" b="1" dirty="0">
                <a:solidFill>
                  <a:srgbClr val="002060"/>
                </a:solidFill>
                <a:latin typeface="+mn-ea"/>
                <a:ea typeface="+mn-ea"/>
              </a:rPr>
              <a:t>的材料。</a:t>
            </a:r>
          </a:p>
        </p:txBody>
      </p:sp>
      <p:sp>
        <p:nvSpPr>
          <p:cNvPr id="7" name="文本框 6"/>
          <p:cNvSpPr txBox="1"/>
          <p:nvPr/>
        </p:nvSpPr>
        <p:spPr>
          <a:xfrm>
            <a:off x="1773706" y="4878103"/>
            <a:ext cx="2339102" cy="523220"/>
          </a:xfrm>
          <a:prstGeom prst="rect">
            <a:avLst/>
          </a:prstGeom>
          <a:noFill/>
        </p:spPr>
        <p:txBody>
          <a:bodyPr wrap="none" rtlCol="0">
            <a:spAutoFit/>
          </a:bodyPr>
          <a:lstStyle/>
          <a:p>
            <a:r>
              <a:rPr lang="zh-CN" altLang="en-US" dirty="0" smtClean="0"/>
              <a:t>掺入杂质元素</a:t>
            </a:r>
            <a:endParaRPr lang="zh-CN" altLang="en-US" dirty="0"/>
          </a:p>
        </p:txBody>
      </p:sp>
      <p:sp>
        <p:nvSpPr>
          <p:cNvPr id="8" name="文本框 7"/>
          <p:cNvSpPr txBox="1"/>
          <p:nvPr/>
        </p:nvSpPr>
        <p:spPr>
          <a:xfrm>
            <a:off x="4820082" y="4866677"/>
            <a:ext cx="1620957" cy="523220"/>
          </a:xfrm>
          <a:prstGeom prst="rect">
            <a:avLst/>
          </a:prstGeom>
          <a:noFill/>
        </p:spPr>
        <p:txBody>
          <a:bodyPr wrap="none" rtlCol="0">
            <a:spAutoFit/>
          </a:bodyPr>
          <a:lstStyle/>
          <a:p>
            <a:r>
              <a:rPr lang="zh-CN" altLang="en-US" dirty="0" smtClean="0"/>
              <a:t>改变温度</a:t>
            </a:r>
            <a:endParaRPr lang="zh-CN" altLang="en-US" dirty="0"/>
          </a:p>
        </p:txBody>
      </p:sp>
      <p:sp>
        <p:nvSpPr>
          <p:cNvPr id="9" name="文本框 8"/>
          <p:cNvSpPr txBox="1"/>
          <p:nvPr/>
        </p:nvSpPr>
        <p:spPr>
          <a:xfrm>
            <a:off x="7037440" y="4866677"/>
            <a:ext cx="902811" cy="523220"/>
          </a:xfrm>
          <a:prstGeom prst="rect">
            <a:avLst/>
          </a:prstGeom>
          <a:noFill/>
        </p:spPr>
        <p:txBody>
          <a:bodyPr wrap="none" rtlCol="0">
            <a:spAutoFit/>
          </a:bodyPr>
          <a:lstStyle/>
          <a:p>
            <a:r>
              <a:rPr lang="zh-CN" altLang="en-US" dirty="0" smtClean="0"/>
              <a:t>光照</a:t>
            </a:r>
            <a:endParaRPr lang="zh-CN" altLang="en-US" dirty="0"/>
          </a:p>
        </p:txBody>
      </p:sp>
      <p:sp>
        <p:nvSpPr>
          <p:cNvPr id="10" name="文本框 9"/>
          <p:cNvSpPr txBox="1"/>
          <p:nvPr/>
        </p:nvSpPr>
        <p:spPr>
          <a:xfrm>
            <a:off x="8457377" y="4866677"/>
            <a:ext cx="1261884" cy="523220"/>
          </a:xfrm>
          <a:prstGeom prst="rect">
            <a:avLst/>
          </a:prstGeom>
          <a:noFill/>
        </p:spPr>
        <p:txBody>
          <a:bodyPr wrap="none" rtlCol="0">
            <a:spAutoFit/>
          </a:bodyPr>
          <a:lstStyle/>
          <a:p>
            <a:r>
              <a:rPr lang="zh-CN" altLang="en-US" dirty="0" smtClean="0"/>
              <a:t>电磁场</a:t>
            </a:r>
            <a:endParaRPr lang="zh-CN" altLang="en-US" dirty="0"/>
          </a:p>
        </p:txBody>
      </p:sp>
      <p:sp>
        <p:nvSpPr>
          <p:cNvPr id="11" name="文本框 10"/>
          <p:cNvSpPr txBox="1"/>
          <p:nvPr/>
        </p:nvSpPr>
        <p:spPr>
          <a:xfrm>
            <a:off x="1132114" y="1894114"/>
            <a:ext cx="10134506" cy="523220"/>
          </a:xfrm>
          <a:prstGeom prst="rect">
            <a:avLst/>
          </a:prstGeom>
          <a:noFill/>
        </p:spPr>
        <p:txBody>
          <a:bodyPr wrap="none" rtlCol="0">
            <a:spAutoFit/>
          </a:bodyPr>
          <a:lstStyle/>
          <a:p>
            <a:r>
              <a:rPr lang="zh-CN" altLang="en-US" dirty="0" smtClean="0"/>
              <a:t>半导体：</a:t>
            </a:r>
            <a:r>
              <a:rPr lang="en-US" altLang="zh-CN" dirty="0" smtClean="0"/>
              <a:t>semiconductor</a:t>
            </a:r>
            <a:r>
              <a:rPr lang="zh-CN" altLang="en-US" dirty="0" smtClean="0"/>
              <a:t>；导体：</a:t>
            </a:r>
            <a:r>
              <a:rPr lang="en-US" altLang="zh-CN" dirty="0" smtClean="0"/>
              <a:t>conductor</a:t>
            </a:r>
            <a:r>
              <a:rPr lang="zh-CN" altLang="en-US" dirty="0" smtClean="0"/>
              <a:t>；绝缘体：</a:t>
            </a:r>
            <a:r>
              <a:rPr lang="en-US" altLang="zh-CN" dirty="0" smtClean="0"/>
              <a:t>insulator</a:t>
            </a:r>
            <a:endParaRPr lang="zh-CN" altLang="en-US" dirty="0"/>
          </a:p>
        </p:txBody>
      </p:sp>
    </p:spTree>
    <p:extLst>
      <p:ext uri="{BB962C8B-B14F-4D97-AF65-F5344CB8AC3E}">
        <p14:creationId xmlns:p14="http://schemas.microsoft.com/office/powerpoint/2010/main" val="384816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9561" y="1842959"/>
            <a:ext cx="10363200" cy="1362075"/>
          </a:xfrm>
        </p:spPr>
        <p:txBody>
          <a:bodyPr/>
          <a:lstStyle/>
          <a:p>
            <a:pPr algn="ctr"/>
            <a:r>
              <a:rPr lang="zh-CN" altLang="en-US" sz="5400" dirty="0" smtClean="0"/>
              <a:t>为什么要学半导体物理</a:t>
            </a:r>
            <a:r>
              <a:rPr lang="en-US" altLang="zh-CN" sz="5400" dirty="0" smtClean="0"/>
              <a:t>?</a:t>
            </a:r>
            <a:endParaRPr lang="zh-CN" altLang="en-US" sz="5400" dirty="0"/>
          </a:p>
        </p:txBody>
      </p:sp>
      <p:sp>
        <p:nvSpPr>
          <p:cNvPr id="4" name="文本框 3"/>
          <p:cNvSpPr txBox="1"/>
          <p:nvPr/>
        </p:nvSpPr>
        <p:spPr>
          <a:xfrm>
            <a:off x="2337358" y="3084366"/>
            <a:ext cx="8643713" cy="523220"/>
          </a:xfrm>
          <a:prstGeom prst="rect">
            <a:avLst/>
          </a:prstGeom>
          <a:noFill/>
        </p:spPr>
        <p:txBody>
          <a:bodyPr wrap="none" rtlCol="0">
            <a:spAutoFit/>
          </a:bodyPr>
          <a:lstStyle/>
          <a:p>
            <a:r>
              <a:rPr lang="en-US" altLang="zh-CN" dirty="0" smtClean="0"/>
              <a:t>1</a:t>
            </a:r>
            <a:r>
              <a:rPr lang="zh-CN" altLang="en-US" dirty="0" smtClean="0"/>
              <a:t>、半导体物理在电子科学与技术学科体系中的地位。</a:t>
            </a:r>
            <a:endParaRPr lang="zh-CN" altLang="en-US" dirty="0"/>
          </a:p>
        </p:txBody>
      </p:sp>
    </p:spTree>
    <p:extLst>
      <p:ext uri="{BB962C8B-B14F-4D97-AF65-F5344CB8AC3E}">
        <p14:creationId xmlns:p14="http://schemas.microsoft.com/office/powerpoint/2010/main" val="126382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p:nvPr/>
        </p:nvPicPr>
        <p:blipFill>
          <a:blip r:embed="rId2" cstate="print"/>
          <a:stretch>
            <a:fillRect/>
          </a:stretch>
        </p:blipFill>
        <p:spPr>
          <a:xfrm>
            <a:off x="0" y="51299"/>
            <a:ext cx="12192000" cy="6864758"/>
          </a:xfrm>
          <a:prstGeom prst="rect">
            <a:avLst/>
          </a:prstGeom>
        </p:spPr>
      </p:pic>
      <p:cxnSp>
        <p:nvCxnSpPr>
          <p:cNvPr id="5" name="直接连接符 4"/>
          <p:cNvCxnSpPr/>
          <p:nvPr/>
        </p:nvCxnSpPr>
        <p:spPr>
          <a:xfrm>
            <a:off x="6611257" y="51299"/>
            <a:ext cx="0" cy="686475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679783" y="51299"/>
            <a:ext cx="5814564" cy="7094835"/>
          </a:xfrm>
          <a:prstGeom prst="rect">
            <a:avLst/>
          </a:prstGeom>
        </p:spPr>
      </p:pic>
      <p:sp>
        <p:nvSpPr>
          <p:cNvPr id="9" name="文本框 8"/>
          <p:cNvSpPr txBox="1"/>
          <p:nvPr/>
        </p:nvSpPr>
        <p:spPr>
          <a:xfrm>
            <a:off x="9290625" y="370821"/>
            <a:ext cx="2698175" cy="523220"/>
          </a:xfrm>
          <a:prstGeom prst="rect">
            <a:avLst/>
          </a:prstGeom>
          <a:noFill/>
        </p:spPr>
        <p:txBody>
          <a:bodyPr wrap="none" rtlCol="0">
            <a:spAutoFit/>
          </a:bodyPr>
          <a:lstStyle/>
          <a:p>
            <a:r>
              <a:rPr lang="zh-CN" altLang="en-US" b="1" dirty="0" smtClean="0">
                <a:solidFill>
                  <a:srgbClr val="C00000"/>
                </a:solidFill>
              </a:rPr>
              <a:t>电子科学与技术</a:t>
            </a:r>
            <a:endParaRPr lang="zh-CN" altLang="en-US" b="1" dirty="0">
              <a:solidFill>
                <a:srgbClr val="C00000"/>
              </a:solidFill>
            </a:endParaRPr>
          </a:p>
        </p:txBody>
      </p:sp>
      <p:sp>
        <p:nvSpPr>
          <p:cNvPr id="10" name="文本框 9"/>
          <p:cNvSpPr txBox="1"/>
          <p:nvPr/>
        </p:nvSpPr>
        <p:spPr>
          <a:xfrm>
            <a:off x="2359882" y="276880"/>
            <a:ext cx="4134465" cy="523220"/>
          </a:xfrm>
          <a:prstGeom prst="rect">
            <a:avLst/>
          </a:prstGeom>
          <a:noFill/>
        </p:spPr>
        <p:txBody>
          <a:bodyPr wrap="none" rtlCol="0">
            <a:spAutoFit/>
          </a:bodyPr>
          <a:lstStyle/>
          <a:p>
            <a:r>
              <a:rPr lang="zh-CN" altLang="en-US" b="1" dirty="0" smtClean="0">
                <a:solidFill>
                  <a:srgbClr val="C00000"/>
                </a:solidFill>
              </a:rPr>
              <a:t>集成电路设计与集成系统</a:t>
            </a:r>
            <a:endParaRPr lang="zh-CN" altLang="en-US" b="1" dirty="0">
              <a:solidFill>
                <a:srgbClr val="C00000"/>
              </a:solidFill>
            </a:endParaRPr>
          </a:p>
        </p:txBody>
      </p:sp>
    </p:spTree>
    <p:extLst>
      <p:ext uri="{BB962C8B-B14F-4D97-AF65-F5344CB8AC3E}">
        <p14:creationId xmlns:p14="http://schemas.microsoft.com/office/powerpoint/2010/main" val="329409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6144" y="302198"/>
            <a:ext cx="8672567" cy="769441"/>
          </a:xfrm>
          <a:prstGeom prst="rect">
            <a:avLst/>
          </a:prstGeom>
          <a:noFill/>
        </p:spPr>
        <p:txBody>
          <a:bodyPr wrap="none" rtlCol="0">
            <a:spAutoFit/>
          </a:bodyPr>
          <a:lstStyle/>
          <a:p>
            <a:r>
              <a:rPr lang="zh-CN" altLang="en-US" sz="4400" b="1" u="sng" dirty="0">
                <a:solidFill>
                  <a:srgbClr val="FF0000"/>
                </a:solidFill>
              </a:rPr>
              <a:t>半导体物理与微电子学之间的关系</a:t>
            </a:r>
          </a:p>
        </p:txBody>
      </p:sp>
      <p:sp>
        <p:nvSpPr>
          <p:cNvPr id="3" name="TextBox 2"/>
          <p:cNvSpPr txBox="1"/>
          <p:nvPr/>
        </p:nvSpPr>
        <p:spPr>
          <a:xfrm>
            <a:off x="5024499" y="1413299"/>
            <a:ext cx="1980029" cy="523220"/>
          </a:xfrm>
          <a:prstGeom prst="rect">
            <a:avLst/>
          </a:prstGeom>
          <a:noFill/>
        </p:spPr>
        <p:txBody>
          <a:bodyPr wrap="none" rtlCol="0">
            <a:spAutoFit/>
          </a:bodyPr>
          <a:lstStyle/>
          <a:p>
            <a:r>
              <a:rPr lang="zh-CN" altLang="en-US" b="1" dirty="0"/>
              <a:t>固态电子学</a:t>
            </a:r>
          </a:p>
        </p:txBody>
      </p:sp>
      <p:sp>
        <p:nvSpPr>
          <p:cNvPr id="4" name="丁字箭头 3"/>
          <p:cNvSpPr/>
          <p:nvPr/>
        </p:nvSpPr>
        <p:spPr>
          <a:xfrm>
            <a:off x="5161015" y="1936519"/>
            <a:ext cx="1642827" cy="646386"/>
          </a:xfrm>
          <a:prstGeom prst="leftRigh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730674" y="2159281"/>
            <a:ext cx="1627369" cy="523220"/>
          </a:xfrm>
          <a:prstGeom prst="rect">
            <a:avLst/>
          </a:prstGeom>
          <a:noFill/>
        </p:spPr>
        <p:txBody>
          <a:bodyPr wrap="none" rtlCol="0">
            <a:spAutoFit/>
          </a:bodyPr>
          <a:lstStyle/>
          <a:p>
            <a:r>
              <a:rPr lang="zh-CN" altLang="en-US" b="1" dirty="0"/>
              <a:t>微电子学</a:t>
            </a:r>
          </a:p>
        </p:txBody>
      </p:sp>
      <p:sp>
        <p:nvSpPr>
          <p:cNvPr id="6" name="TextBox 5"/>
          <p:cNvSpPr txBox="1"/>
          <p:nvPr/>
        </p:nvSpPr>
        <p:spPr>
          <a:xfrm>
            <a:off x="3606814" y="2159281"/>
            <a:ext cx="1627369" cy="523220"/>
          </a:xfrm>
          <a:prstGeom prst="rect">
            <a:avLst/>
          </a:prstGeom>
          <a:noFill/>
        </p:spPr>
        <p:txBody>
          <a:bodyPr wrap="none" rtlCol="0">
            <a:spAutoFit/>
          </a:bodyPr>
          <a:lstStyle/>
          <a:p>
            <a:r>
              <a:rPr lang="zh-CN" altLang="en-US" b="1" dirty="0"/>
              <a:t>光电子学</a:t>
            </a:r>
          </a:p>
        </p:txBody>
      </p:sp>
      <p:sp>
        <p:nvSpPr>
          <p:cNvPr id="11" name="矩形 10"/>
          <p:cNvSpPr/>
          <p:nvPr/>
        </p:nvSpPr>
        <p:spPr>
          <a:xfrm>
            <a:off x="727881" y="2841666"/>
            <a:ext cx="5017826" cy="3108543"/>
          </a:xfrm>
          <a:prstGeom prst="rect">
            <a:avLst/>
          </a:prstGeom>
        </p:spPr>
        <p:txBody>
          <a:bodyPr wrap="square">
            <a:spAutoFit/>
          </a:bodyPr>
          <a:lstStyle/>
          <a:p>
            <a:r>
              <a:rPr lang="zh-CN" altLang="en-US" dirty="0" smtClean="0"/>
              <a:t>光电子学是光学</a:t>
            </a:r>
            <a:r>
              <a:rPr lang="zh-CN" altLang="en-US" dirty="0"/>
              <a:t>和电子学相结合而形成的新技术学科</a:t>
            </a:r>
            <a:r>
              <a:rPr lang="zh-CN" altLang="en-US" dirty="0" smtClean="0"/>
              <a:t>。狭义</a:t>
            </a:r>
            <a:r>
              <a:rPr lang="zh-CN" altLang="en-US" dirty="0"/>
              <a:t>地指光</a:t>
            </a:r>
            <a:r>
              <a:rPr lang="en-US" altLang="zh-CN" dirty="0"/>
              <a:t>-</a:t>
            </a:r>
            <a:r>
              <a:rPr lang="zh-CN" altLang="en-US" dirty="0"/>
              <a:t>电转换器件及其应用的领域</a:t>
            </a:r>
            <a:r>
              <a:rPr lang="zh-CN" altLang="en-US" dirty="0" smtClean="0"/>
              <a:t>。光电子学</a:t>
            </a:r>
            <a:r>
              <a:rPr lang="zh-CN" altLang="en-US" dirty="0"/>
              <a:t>还包括光电子能谱学，它利用光电子发射带出的信息研究固体内部和表面的成分和电子结构。</a:t>
            </a:r>
          </a:p>
        </p:txBody>
      </p:sp>
      <p:sp>
        <p:nvSpPr>
          <p:cNvPr id="12" name="文本框 11"/>
          <p:cNvSpPr txBox="1"/>
          <p:nvPr/>
        </p:nvSpPr>
        <p:spPr>
          <a:xfrm>
            <a:off x="6430422" y="2905263"/>
            <a:ext cx="5224766" cy="1384995"/>
          </a:xfrm>
          <a:prstGeom prst="rect">
            <a:avLst/>
          </a:prstGeom>
          <a:noFill/>
        </p:spPr>
        <p:txBody>
          <a:bodyPr wrap="square" rtlCol="0">
            <a:spAutoFit/>
          </a:bodyPr>
          <a:lstStyle/>
          <a:p>
            <a:r>
              <a:rPr lang="zh-CN" altLang="en-US" dirty="0" smtClean="0"/>
              <a:t>微电子学是</a:t>
            </a:r>
            <a:r>
              <a:rPr lang="zh-CN" altLang="en-US" dirty="0"/>
              <a:t>研究在固体（主要是半导体）材料上构成的微小型化电路、电路及系统的</a:t>
            </a:r>
            <a:r>
              <a:rPr lang="zh-CN" altLang="en-US" dirty="0" smtClean="0"/>
              <a:t>电子学。</a:t>
            </a:r>
            <a:endParaRPr lang="zh-CN" altLang="en-US" dirty="0"/>
          </a:p>
        </p:txBody>
      </p:sp>
      <p:pic>
        <p:nvPicPr>
          <p:cNvPr id="1027" name="Picture 3" descr="ti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956" y="2905263"/>
            <a:ext cx="1947068" cy="118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timg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023" y="2905262"/>
            <a:ext cx="2545901" cy="149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timg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1956" y="4080130"/>
            <a:ext cx="1947066" cy="148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timg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527" y="4080129"/>
            <a:ext cx="2595243" cy="115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1450" y="5121696"/>
            <a:ext cx="1947571" cy="1294323"/>
          </a:xfrm>
          <a:prstGeom prst="rect">
            <a:avLst/>
          </a:prstGeom>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19020" y="5111441"/>
            <a:ext cx="2545398" cy="1300325"/>
          </a:xfrm>
          <a:prstGeom prst="rect">
            <a:avLst/>
          </a:prstGeom>
        </p:spPr>
      </p:pic>
      <p:pic>
        <p:nvPicPr>
          <p:cNvPr id="14" name="图片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30422" y="4252497"/>
            <a:ext cx="4829761" cy="2147567"/>
          </a:xfrm>
          <a:prstGeom prst="rect">
            <a:avLst/>
          </a:prstGeom>
        </p:spPr>
      </p:pic>
    </p:spTree>
    <p:extLst>
      <p:ext uri="{BB962C8B-B14F-4D97-AF65-F5344CB8AC3E}">
        <p14:creationId xmlns:p14="http://schemas.microsoft.com/office/powerpoint/2010/main" val="350514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1645" y="487121"/>
            <a:ext cx="6897045" cy="1384995"/>
          </a:xfrm>
          <a:prstGeom prst="rect">
            <a:avLst/>
          </a:prstGeom>
        </p:spPr>
        <p:txBody>
          <a:bodyPr wrap="square">
            <a:spAutoFit/>
          </a:bodyPr>
          <a:lstStyle/>
          <a:p>
            <a:pPr lvl="0" algn="just">
              <a:spcAft>
                <a:spcPts val="0"/>
              </a:spcAft>
            </a:pPr>
            <a:r>
              <a:rPr lang="zh-CN" altLang="zh-CN" kern="100" dirty="0">
                <a:latin typeface="Calibri" panose="020F0502020204030204" pitchFamily="34" charset="0"/>
                <a:cs typeface="Times New Roman" panose="02020603050405020304" pitchFamily="18" charset="0"/>
              </a:rPr>
              <a:t>半导体芯片</a:t>
            </a:r>
            <a:r>
              <a:rPr lang="zh-CN" altLang="zh-CN" kern="100" dirty="0" smtClean="0">
                <a:latin typeface="Calibri" panose="020F0502020204030204" pitchFamily="34" charset="0"/>
                <a:cs typeface="Times New Roman" panose="02020603050405020304" pitchFamily="18" charset="0"/>
              </a:rPr>
              <a:t>工艺</a:t>
            </a:r>
            <a:r>
              <a:rPr lang="zh-CN" altLang="en-US" kern="100" dirty="0" smtClean="0">
                <a:latin typeface="Calibri" panose="020F0502020204030204" pitchFamily="34" charset="0"/>
                <a:cs typeface="Times New Roman" panose="02020603050405020304" pitchFamily="18" charset="0"/>
              </a:rPr>
              <a:t>：</a:t>
            </a:r>
            <a:r>
              <a:rPr lang="zh-CN" altLang="zh-CN" kern="100" dirty="0" smtClean="0">
                <a:latin typeface="Calibri" panose="020F0502020204030204" pitchFamily="34" charset="0"/>
                <a:cs typeface="Times New Roman" panose="02020603050405020304" pitchFamily="18" charset="0"/>
              </a:rPr>
              <a:t>上游</a:t>
            </a:r>
            <a:r>
              <a:rPr lang="zh-CN" altLang="zh-CN" kern="100" dirty="0">
                <a:latin typeface="Calibri" panose="020F0502020204030204" pitchFamily="34" charset="0"/>
                <a:cs typeface="Times New Roman" panose="02020603050405020304" pitchFamily="18" charset="0"/>
              </a:rPr>
              <a:t>、中游、下游</a:t>
            </a:r>
            <a:r>
              <a:rPr lang="zh-CN" altLang="zh-CN" kern="100" dirty="0" smtClean="0">
                <a:latin typeface="Calibri" panose="020F0502020204030204" pitchFamily="34" charset="0"/>
                <a:cs typeface="Times New Roman" panose="02020603050405020304" pitchFamily="18" charset="0"/>
              </a:rPr>
              <a:t>产业</a:t>
            </a:r>
            <a:r>
              <a:rPr lang="en-US" altLang="zh-CN" u="sng" kern="100" dirty="0" smtClean="0">
                <a:solidFill>
                  <a:srgbClr val="0000FF"/>
                </a:solidFill>
                <a:latin typeface="Calibri" panose="020F0502020204030204" pitchFamily="34" charset="0"/>
                <a:cs typeface="Times New Roman" panose="02020603050405020304" pitchFamily="18" charset="0"/>
                <a:hlinkClick r:id="rId2"/>
              </a:rPr>
              <a:t>https</a:t>
            </a:r>
            <a:r>
              <a:rPr lang="en-US" altLang="zh-CN" u="sng" kern="100" dirty="0">
                <a:solidFill>
                  <a:srgbClr val="0000FF"/>
                </a:solidFill>
                <a:latin typeface="Calibri" panose="020F0502020204030204" pitchFamily="34" charset="0"/>
                <a:cs typeface="Times New Roman" panose="02020603050405020304" pitchFamily="18" charset="0"/>
                <a:hlinkClick r:id="rId2"/>
              </a:rPr>
              <a:t>://baijiahao.baidu.com/s?id=1610101079864722416&amp;wfr=spider&amp;for=pc</a:t>
            </a:r>
            <a:endParaRPr lang="zh-CN" altLang="zh-CN" sz="1800" kern="100" dirty="0">
              <a:latin typeface="Calibri" panose="020F0502020204030204" pitchFamily="34" charset="0"/>
              <a:cs typeface="Times New Roman" panose="02020603050405020304" pitchFamily="18" charset="0"/>
            </a:endParaRPr>
          </a:p>
        </p:txBody>
      </p:sp>
      <p:sp>
        <p:nvSpPr>
          <p:cNvPr id="5" name="文本框 4"/>
          <p:cNvSpPr txBox="1"/>
          <p:nvPr/>
        </p:nvSpPr>
        <p:spPr>
          <a:xfrm>
            <a:off x="1768473" y="5534121"/>
            <a:ext cx="8646585" cy="954107"/>
          </a:xfrm>
          <a:prstGeom prst="rect">
            <a:avLst/>
          </a:prstGeom>
          <a:noFill/>
        </p:spPr>
        <p:txBody>
          <a:bodyPr wrap="square" rtlCol="0">
            <a:spAutoFit/>
          </a:bodyPr>
          <a:lstStyle/>
          <a:p>
            <a:r>
              <a:rPr lang="zh-CN" altLang="en-US" dirty="0" smtClean="0"/>
              <a:t>推荐观看：</a:t>
            </a:r>
            <a:r>
              <a:rPr lang="zh-CN" altLang="zh-CN" dirty="0" smtClean="0"/>
              <a:t>集成电路</a:t>
            </a:r>
            <a:r>
              <a:rPr lang="zh-CN" altLang="zh-CN" dirty="0"/>
              <a:t>设计，</a:t>
            </a:r>
            <a:r>
              <a:rPr lang="en-US" altLang="zh-CN" dirty="0"/>
              <a:t>layout </a:t>
            </a:r>
            <a:r>
              <a:rPr lang="zh-CN" altLang="zh-CN" dirty="0" smtClean="0"/>
              <a:t>版图推荐看专用集成电路</a:t>
            </a:r>
            <a:r>
              <a:rPr lang="zh-CN" altLang="zh-CN" dirty="0"/>
              <a:t>设计</a:t>
            </a:r>
            <a:r>
              <a:rPr lang="en-US" altLang="zh-CN" u="sng" dirty="0">
                <a:hlinkClick r:id="rId3"/>
              </a:rPr>
              <a:t>http://</a:t>
            </a:r>
            <a:r>
              <a:rPr lang="en-US" altLang="zh-CN" u="sng" dirty="0" smtClean="0">
                <a:hlinkClick r:id="rId3"/>
              </a:rPr>
              <a:t>www.iqiyi.com/w_19rtmz49yl.html</a:t>
            </a:r>
            <a:endParaRPr lang="zh-CN" altLang="en-US" dirty="0"/>
          </a:p>
        </p:txBody>
      </p:sp>
      <p:sp>
        <p:nvSpPr>
          <p:cNvPr id="6" name="文本框 5"/>
          <p:cNvSpPr txBox="1"/>
          <p:nvPr/>
        </p:nvSpPr>
        <p:spPr>
          <a:xfrm>
            <a:off x="546816" y="2336101"/>
            <a:ext cx="10358926" cy="830997"/>
          </a:xfrm>
          <a:prstGeom prst="rect">
            <a:avLst/>
          </a:prstGeom>
          <a:noFill/>
        </p:spPr>
        <p:txBody>
          <a:bodyPr wrap="none" rtlCol="0">
            <a:spAutoFit/>
          </a:bodyPr>
          <a:lstStyle/>
          <a:p>
            <a:pPr algn="ctr"/>
            <a:r>
              <a:rPr lang="en-US" altLang="zh-CN" sz="2400" dirty="0" smtClean="0">
                <a:solidFill>
                  <a:srgbClr val="FF0000"/>
                </a:solidFill>
              </a:rPr>
              <a:t>1</a:t>
            </a:r>
            <a:r>
              <a:rPr lang="zh-CN" altLang="en-US" sz="2400" dirty="0" smtClean="0">
                <a:solidFill>
                  <a:srgbClr val="FF0000"/>
                </a:solidFill>
              </a:rPr>
              <a:t>、上游产业有哪些？（多选）</a:t>
            </a:r>
            <a:endParaRPr lang="en-US" altLang="zh-CN" sz="2400" dirty="0" smtClean="0">
              <a:solidFill>
                <a:srgbClr val="FF0000"/>
              </a:solidFill>
            </a:endParaRPr>
          </a:p>
          <a:p>
            <a:r>
              <a:rPr lang="en-US" altLang="zh-CN" sz="2400" dirty="0" smtClean="0"/>
              <a:t>A</a:t>
            </a:r>
            <a:r>
              <a:rPr lang="zh-CN" altLang="en-US" sz="2400" dirty="0" smtClean="0"/>
              <a:t>、靶材；</a:t>
            </a:r>
            <a:r>
              <a:rPr lang="en-US" altLang="zh-CN" sz="2400" dirty="0" smtClean="0"/>
              <a:t>B</a:t>
            </a:r>
            <a:r>
              <a:rPr lang="zh-CN" altLang="en-US" sz="2400" dirty="0" smtClean="0"/>
              <a:t>、电脑；</a:t>
            </a:r>
            <a:r>
              <a:rPr lang="en-US" altLang="zh-CN" sz="2400" dirty="0" smtClean="0"/>
              <a:t>C</a:t>
            </a:r>
            <a:r>
              <a:rPr lang="zh-CN" altLang="en-US" sz="2400" dirty="0" smtClean="0"/>
              <a:t>、</a:t>
            </a:r>
            <a:r>
              <a:rPr lang="zh-CN" altLang="en-US" sz="2400" dirty="0"/>
              <a:t>硅晶圆</a:t>
            </a:r>
            <a:r>
              <a:rPr lang="zh-CN" altLang="en-US" sz="2400" dirty="0" smtClean="0"/>
              <a:t>；</a:t>
            </a:r>
            <a:r>
              <a:rPr lang="en-US" altLang="zh-CN" sz="2400" dirty="0" smtClean="0"/>
              <a:t>D</a:t>
            </a:r>
            <a:r>
              <a:rPr lang="zh-CN" altLang="en-US" sz="2400" dirty="0" smtClean="0"/>
              <a:t>、传感器；</a:t>
            </a:r>
            <a:r>
              <a:rPr lang="en-US" altLang="zh-CN" sz="2400" dirty="0" smtClean="0"/>
              <a:t>E</a:t>
            </a:r>
            <a:r>
              <a:rPr lang="zh-CN" altLang="en-US" sz="2400" dirty="0" smtClean="0"/>
              <a:t>、集成电路设计；</a:t>
            </a:r>
            <a:r>
              <a:rPr lang="en-US" altLang="zh-CN" sz="2400" dirty="0" smtClean="0"/>
              <a:t>F</a:t>
            </a:r>
            <a:r>
              <a:rPr lang="zh-CN" altLang="en-US" sz="2400" dirty="0" smtClean="0"/>
              <a:t>、手机</a:t>
            </a:r>
            <a:endParaRPr lang="zh-CN" altLang="en-US" sz="2400" dirty="0"/>
          </a:p>
        </p:txBody>
      </p:sp>
      <p:sp>
        <p:nvSpPr>
          <p:cNvPr id="7" name="文本框 6"/>
          <p:cNvSpPr txBox="1"/>
          <p:nvPr/>
        </p:nvSpPr>
        <p:spPr>
          <a:xfrm>
            <a:off x="546816" y="3267412"/>
            <a:ext cx="11282256" cy="830997"/>
          </a:xfrm>
          <a:prstGeom prst="rect">
            <a:avLst/>
          </a:prstGeom>
          <a:noFill/>
        </p:spPr>
        <p:txBody>
          <a:bodyPr wrap="none" rtlCol="0">
            <a:spAutoFit/>
          </a:bodyPr>
          <a:lstStyle/>
          <a:p>
            <a:pPr algn="ctr"/>
            <a:r>
              <a:rPr lang="en-US" altLang="zh-CN" sz="2400" dirty="0" smtClean="0">
                <a:solidFill>
                  <a:srgbClr val="FF0000"/>
                </a:solidFill>
              </a:rPr>
              <a:t>2</a:t>
            </a:r>
            <a:r>
              <a:rPr lang="zh-CN" altLang="en-US" sz="2400" dirty="0" smtClean="0">
                <a:solidFill>
                  <a:srgbClr val="FF0000"/>
                </a:solidFill>
              </a:rPr>
              <a:t>、中游产业有哪些？（多选）</a:t>
            </a:r>
            <a:endParaRPr lang="en-US" altLang="zh-CN" sz="2400" dirty="0" smtClean="0">
              <a:solidFill>
                <a:srgbClr val="FF0000"/>
              </a:solidFill>
            </a:endParaRPr>
          </a:p>
          <a:p>
            <a:r>
              <a:rPr lang="en-US" altLang="zh-CN" sz="2400" dirty="0" smtClean="0"/>
              <a:t>A</a:t>
            </a:r>
            <a:r>
              <a:rPr lang="zh-CN" altLang="en-US" sz="2400" dirty="0" smtClean="0"/>
              <a:t>、靶材；</a:t>
            </a:r>
            <a:r>
              <a:rPr lang="en-US" altLang="zh-CN" sz="2400" dirty="0" smtClean="0"/>
              <a:t>B</a:t>
            </a:r>
            <a:r>
              <a:rPr lang="zh-CN" altLang="en-US" sz="2400" dirty="0" smtClean="0"/>
              <a:t>、电脑；</a:t>
            </a:r>
            <a:r>
              <a:rPr lang="en-US" altLang="zh-CN" sz="2400" dirty="0" smtClean="0"/>
              <a:t>C</a:t>
            </a:r>
            <a:r>
              <a:rPr lang="zh-CN" altLang="en-US" sz="2400" dirty="0" smtClean="0"/>
              <a:t>、</a:t>
            </a:r>
            <a:r>
              <a:rPr lang="zh-CN" altLang="en-US" sz="2400" dirty="0"/>
              <a:t>集成电路制造</a:t>
            </a:r>
            <a:r>
              <a:rPr lang="zh-CN" altLang="en-US" sz="2400" dirty="0" smtClean="0"/>
              <a:t>；</a:t>
            </a:r>
            <a:r>
              <a:rPr lang="en-US" altLang="zh-CN" sz="2400" dirty="0" smtClean="0"/>
              <a:t>D</a:t>
            </a:r>
            <a:r>
              <a:rPr lang="zh-CN" altLang="en-US" sz="2400" dirty="0" smtClean="0"/>
              <a:t>、传感器；</a:t>
            </a:r>
            <a:r>
              <a:rPr lang="en-US" altLang="zh-CN" sz="2400" dirty="0" smtClean="0"/>
              <a:t>E</a:t>
            </a:r>
            <a:r>
              <a:rPr lang="zh-CN" altLang="en-US" sz="2400" dirty="0" smtClean="0"/>
              <a:t>、集成电路设计；</a:t>
            </a:r>
            <a:r>
              <a:rPr lang="en-US" altLang="zh-CN" sz="2400" dirty="0" smtClean="0"/>
              <a:t>F</a:t>
            </a:r>
            <a:r>
              <a:rPr lang="zh-CN" altLang="en-US" sz="2400" dirty="0" smtClean="0"/>
              <a:t>、手机</a:t>
            </a:r>
            <a:endParaRPr lang="zh-CN" altLang="en-US" sz="2400" dirty="0"/>
          </a:p>
        </p:txBody>
      </p:sp>
      <p:sp>
        <p:nvSpPr>
          <p:cNvPr id="8" name="文本框 7"/>
          <p:cNvSpPr txBox="1"/>
          <p:nvPr/>
        </p:nvSpPr>
        <p:spPr>
          <a:xfrm>
            <a:off x="546815" y="4261521"/>
            <a:ext cx="10666703" cy="830997"/>
          </a:xfrm>
          <a:prstGeom prst="rect">
            <a:avLst/>
          </a:prstGeom>
          <a:noFill/>
        </p:spPr>
        <p:txBody>
          <a:bodyPr wrap="none" rtlCol="0">
            <a:spAutoFit/>
          </a:bodyPr>
          <a:lstStyle/>
          <a:p>
            <a:pPr algn="ctr"/>
            <a:r>
              <a:rPr lang="en-US" altLang="zh-CN" sz="2400" dirty="0" smtClean="0">
                <a:solidFill>
                  <a:srgbClr val="FF0000"/>
                </a:solidFill>
              </a:rPr>
              <a:t>3</a:t>
            </a:r>
            <a:r>
              <a:rPr lang="zh-CN" altLang="en-US" sz="2400" dirty="0" smtClean="0">
                <a:solidFill>
                  <a:srgbClr val="FF0000"/>
                </a:solidFill>
              </a:rPr>
              <a:t>、下游产业有哪些？（多选）</a:t>
            </a:r>
            <a:endParaRPr lang="en-US" altLang="zh-CN" sz="2400" dirty="0" smtClean="0">
              <a:solidFill>
                <a:srgbClr val="FF0000"/>
              </a:solidFill>
            </a:endParaRPr>
          </a:p>
          <a:p>
            <a:r>
              <a:rPr lang="en-US" altLang="zh-CN" sz="2400" dirty="0" smtClean="0"/>
              <a:t>A</a:t>
            </a:r>
            <a:r>
              <a:rPr lang="zh-CN" altLang="en-US" sz="2400" dirty="0" smtClean="0"/>
              <a:t>、靶材；</a:t>
            </a:r>
            <a:r>
              <a:rPr lang="en-US" altLang="zh-CN" sz="2400" dirty="0" smtClean="0"/>
              <a:t>B</a:t>
            </a:r>
            <a:r>
              <a:rPr lang="zh-CN" altLang="en-US" sz="2400" dirty="0" smtClean="0"/>
              <a:t>、电脑；</a:t>
            </a:r>
            <a:r>
              <a:rPr lang="en-US" altLang="zh-CN" sz="2400" dirty="0" smtClean="0"/>
              <a:t>C</a:t>
            </a:r>
            <a:r>
              <a:rPr lang="zh-CN" altLang="en-US" sz="2400" dirty="0" smtClean="0"/>
              <a:t>、医疗设备；</a:t>
            </a:r>
            <a:r>
              <a:rPr lang="en-US" altLang="zh-CN" sz="2400" dirty="0" smtClean="0"/>
              <a:t>D</a:t>
            </a:r>
            <a:r>
              <a:rPr lang="zh-CN" altLang="en-US" sz="2400" dirty="0" smtClean="0"/>
              <a:t>、传感器；</a:t>
            </a:r>
            <a:r>
              <a:rPr lang="en-US" altLang="zh-CN" sz="2400" dirty="0" smtClean="0"/>
              <a:t>E</a:t>
            </a:r>
            <a:r>
              <a:rPr lang="zh-CN" altLang="en-US" sz="2400" dirty="0" smtClean="0"/>
              <a:t>、集成电路设计；</a:t>
            </a:r>
            <a:r>
              <a:rPr lang="en-US" altLang="zh-CN" sz="2400" dirty="0" smtClean="0"/>
              <a:t>F</a:t>
            </a:r>
            <a:r>
              <a:rPr lang="zh-CN" altLang="en-US" sz="2400" dirty="0" smtClean="0"/>
              <a:t>、手机</a:t>
            </a:r>
            <a:endParaRPr lang="zh-CN" altLang="en-US" sz="2400" dirty="0"/>
          </a:p>
        </p:txBody>
      </p:sp>
    </p:spTree>
    <p:extLst>
      <p:ext uri="{BB962C8B-B14F-4D97-AF65-F5344CB8AC3E}">
        <p14:creationId xmlns:p14="http://schemas.microsoft.com/office/powerpoint/2010/main" val="22010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8994</TotalTime>
  <Pages>0</Pages>
  <Words>1723</Words>
  <Characters>0</Characters>
  <Application>Microsoft Office PowerPoint</Application>
  <DocSecurity>0</DocSecurity>
  <PresentationFormat>宽屏</PresentationFormat>
  <Lines>0</Lines>
  <Paragraphs>92</Paragraphs>
  <Slides>14</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宋体</vt:lpstr>
      <vt:lpstr>Arial</vt:lpstr>
      <vt:lpstr>Calibri</vt:lpstr>
      <vt:lpstr>Symbol</vt:lpstr>
      <vt:lpstr>Times New Roman</vt:lpstr>
      <vt:lpstr>Wingdings</vt:lpstr>
      <vt:lpstr>Wingdings 2</vt:lpstr>
      <vt:lpstr>吉祥如意</vt:lpstr>
      <vt:lpstr>1_吉祥如意</vt:lpstr>
      <vt:lpstr>半导体物理 Semiconductor Physics</vt:lpstr>
      <vt:lpstr>PowerPoint 演示文稿</vt:lpstr>
      <vt:lpstr>PowerPoint 演示文稿</vt:lpstr>
      <vt:lpstr>PowerPoint 演示文稿</vt:lpstr>
      <vt:lpstr>PowerPoint 演示文稿</vt:lpstr>
      <vt:lpstr>为什么要学半导体物理?</vt:lpstr>
      <vt:lpstr>PowerPoint 演示文稿</vt:lpstr>
      <vt:lpstr>PowerPoint 演示文稿</vt:lpstr>
      <vt:lpstr>PowerPoint 演示文稿</vt:lpstr>
      <vt:lpstr>半导体物理的发展</vt:lpstr>
      <vt:lpstr>急需集成电路人才！</vt:lpstr>
      <vt:lpstr>半导体物理研究内容</vt:lpstr>
      <vt:lpstr>参考书</vt:lpstr>
      <vt:lpstr>谢谢观看！</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519</cp:revision>
  <dcterms:created xsi:type="dcterms:W3CDTF">2013-04-19T13:13:42Z</dcterms:created>
  <dcterms:modified xsi:type="dcterms:W3CDTF">2020-03-16T23:42:54Z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