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27"/>
  </p:notesMasterIdLst>
  <p:sldIdLst>
    <p:sldId id="334" r:id="rId2"/>
    <p:sldId id="335" r:id="rId3"/>
    <p:sldId id="267" r:id="rId4"/>
    <p:sldId id="273" r:id="rId5"/>
    <p:sldId id="337" r:id="rId6"/>
    <p:sldId id="274" r:id="rId7"/>
    <p:sldId id="276" r:id="rId8"/>
    <p:sldId id="338" r:id="rId9"/>
    <p:sldId id="339" r:id="rId10"/>
    <p:sldId id="278" r:id="rId11"/>
    <p:sldId id="280" r:id="rId12"/>
    <p:sldId id="290" r:id="rId13"/>
    <p:sldId id="293" r:id="rId14"/>
    <p:sldId id="295" r:id="rId15"/>
    <p:sldId id="340" r:id="rId16"/>
    <p:sldId id="288" r:id="rId17"/>
    <p:sldId id="296" r:id="rId18"/>
    <p:sldId id="289" r:id="rId19"/>
    <p:sldId id="297" r:id="rId20"/>
    <p:sldId id="328" r:id="rId21"/>
    <p:sldId id="329" r:id="rId22"/>
    <p:sldId id="298" r:id="rId23"/>
    <p:sldId id="301" r:id="rId24"/>
    <p:sldId id="341" r:id="rId25"/>
    <p:sldId id="342" r:id="rId26"/>
  </p:sldIdLst>
  <p:sldSz cx="12192000" cy="6858000"/>
  <p:notesSz cx="6858000" cy="9144000"/>
  <p:defaultTextStyle>
    <a:defPPr>
      <a:defRPr lang="zh-CN"/>
    </a:defPPr>
    <a:lvl1pPr algn="l" rtl="0" fontAlgn="base">
      <a:spcBef>
        <a:spcPct val="0"/>
      </a:spcBef>
      <a:spcAft>
        <a:spcPct val="0"/>
      </a:spcAft>
      <a:defRPr sz="2800"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sz="2800"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sz="2800"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sz="2800"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sz="2800" kern="1200">
        <a:solidFill>
          <a:schemeClr val="tx1"/>
        </a:solidFill>
        <a:latin typeface="Arial" pitchFamily="34" charset="0"/>
        <a:ea typeface="宋体" pitchFamily="2" charset="-122"/>
        <a:cs typeface="+mn-cs"/>
      </a:defRPr>
    </a:lvl5pPr>
    <a:lvl6pPr marL="2286000" algn="l" defTabSz="914400" rtl="0" eaLnBrk="1" latinLnBrk="0" hangingPunct="1">
      <a:defRPr sz="2800" kern="1200">
        <a:solidFill>
          <a:schemeClr val="tx1"/>
        </a:solidFill>
        <a:latin typeface="Arial" pitchFamily="34" charset="0"/>
        <a:ea typeface="宋体" pitchFamily="2" charset="-122"/>
        <a:cs typeface="+mn-cs"/>
      </a:defRPr>
    </a:lvl6pPr>
    <a:lvl7pPr marL="2743200" algn="l" defTabSz="914400" rtl="0" eaLnBrk="1" latinLnBrk="0" hangingPunct="1">
      <a:defRPr sz="2800" kern="1200">
        <a:solidFill>
          <a:schemeClr val="tx1"/>
        </a:solidFill>
        <a:latin typeface="Arial" pitchFamily="34" charset="0"/>
        <a:ea typeface="宋体" pitchFamily="2" charset="-122"/>
        <a:cs typeface="+mn-cs"/>
      </a:defRPr>
    </a:lvl7pPr>
    <a:lvl8pPr marL="3200400" algn="l" defTabSz="914400" rtl="0" eaLnBrk="1" latinLnBrk="0" hangingPunct="1">
      <a:defRPr sz="2800" kern="1200">
        <a:solidFill>
          <a:schemeClr val="tx1"/>
        </a:solidFill>
        <a:latin typeface="Arial" pitchFamily="34" charset="0"/>
        <a:ea typeface="宋体" pitchFamily="2" charset="-122"/>
        <a:cs typeface="+mn-cs"/>
      </a:defRPr>
    </a:lvl8pPr>
    <a:lvl9pPr marL="3657600" algn="l" defTabSz="914400" rtl="0" eaLnBrk="1" latinLnBrk="0" hangingPunct="1">
      <a:defRPr sz="2800"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3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CC99"/>
    <a:srgbClr val="00FF00"/>
    <a:srgbClr val="33CCFF"/>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4" autoAdjust="0"/>
    <p:restoredTop sz="90043" autoAdjust="0"/>
  </p:normalViewPr>
  <p:slideViewPr>
    <p:cSldViewPr snapToGrid="0" snapToObjects="1">
      <p:cViewPr varScale="1">
        <p:scale>
          <a:sx n="100" d="100"/>
          <a:sy n="100" d="100"/>
        </p:scale>
        <p:origin x="77" y="427"/>
      </p:cViewPr>
      <p:guideLst>
        <p:guide orient="horz" pos="2160"/>
        <p:guide pos="3837"/>
      </p:guideLst>
    </p:cSldViewPr>
  </p:slideViewPr>
  <p:outlineViewPr>
    <p:cViewPr>
      <p:scale>
        <a:sx n="33" d="100"/>
        <a:sy n="33" d="100"/>
      </p:scale>
      <p:origin x="0" y="0"/>
    </p:cViewPr>
  </p:outlineViewPr>
  <p:notesTextViewPr>
    <p:cViewPr>
      <p:scale>
        <a:sx n="100" d="100"/>
        <a:sy n="100" d="100"/>
      </p:scale>
      <p:origin x="0" y="0"/>
    </p:cViewPr>
  </p:notesTextViewPr>
  <p:gridSpacing cx="45003" cy="45003"/>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0213"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5123" name="Rectangle 3"/>
          <p:cNvSpPr>
            <a:spLocks noGrp="1" noChangeArrowheads="1"/>
          </p:cNvSpPr>
          <p:nvPr>
            <p:ph type="dt" idx="1"/>
          </p:nvPr>
        </p:nvSpPr>
        <p:spPr bwMode="auto">
          <a:xfrm>
            <a:off x="3883025" y="0"/>
            <a:ext cx="2973388"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41988" name="Rectangle 4"/>
          <p:cNvSpPr>
            <a:spLocks noGrp="1" noRot="1" noChangeAspect="1" noChangeArrowheads="1"/>
          </p:cNvSpPr>
          <p:nvPr>
            <p:ph type="sldImg" idx="2"/>
          </p:nvPr>
        </p:nvSpPr>
        <p:spPr bwMode="auto">
          <a:xfrm>
            <a:off x="381000" y="685800"/>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126" name="Rectangle 6"/>
          <p:cNvSpPr>
            <a:spLocks noGrp="1" noChangeArrowheads="1"/>
          </p:cNvSpPr>
          <p:nvPr>
            <p:ph type="ftr" sz="quarter" idx="4"/>
          </p:nvPr>
        </p:nvSpPr>
        <p:spPr bwMode="auto">
          <a:xfrm>
            <a:off x="0" y="8685213"/>
            <a:ext cx="2970213"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5127" name="Rectangle 7"/>
          <p:cNvSpPr>
            <a:spLocks noGrp="1" noChangeArrowheads="1"/>
          </p:cNvSpPr>
          <p:nvPr>
            <p:ph type="sldNum" sz="quarter" idx="5"/>
          </p:nvPr>
        </p:nvSpPr>
        <p:spPr bwMode="auto">
          <a:xfrm>
            <a:off x="3883025" y="8685213"/>
            <a:ext cx="2973388"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54FCE24F-8F98-4E7F-8345-3CDEA4547284}" type="slidenum">
              <a:rPr lang="en-US"/>
              <a:pPr>
                <a:defRPr/>
              </a:pPr>
              <a:t>‹#›</a:t>
            </a:fld>
            <a:endParaRPr lang="en-US"/>
          </a:p>
        </p:txBody>
      </p:sp>
    </p:spTree>
    <p:extLst>
      <p:ext uri="{BB962C8B-B14F-4D97-AF65-F5344CB8AC3E}">
        <p14:creationId xmlns:p14="http://schemas.microsoft.com/office/powerpoint/2010/main" val="185660019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组成晶体的原子类型和原子的排列方式，即原子结构决定了晶体的物理、化学性质。我们课程中的晶体是指单晶体。</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1</a:t>
            </a:fld>
            <a:endParaRPr lang="en-US"/>
          </a:p>
        </p:txBody>
      </p:sp>
    </p:spTree>
    <p:extLst>
      <p:ext uri="{BB962C8B-B14F-4D97-AF65-F5344CB8AC3E}">
        <p14:creationId xmlns:p14="http://schemas.microsoft.com/office/powerpoint/2010/main" val="11990841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晶体内部结构除了具有周期性，还具有对称性。</a:t>
            </a:r>
            <a:r>
              <a:rPr lang="zh-CN" altLang="zh-CN" b="1" dirty="0" smtClean="0"/>
              <a:t>对称性</a:t>
            </a:r>
            <a:r>
              <a:rPr lang="zh-CN" altLang="en-US" b="1" dirty="0" smtClean="0"/>
              <a:t>：</a:t>
            </a:r>
            <a:r>
              <a:rPr lang="zh-CN" altLang="zh-CN" b="1" dirty="0" smtClean="0"/>
              <a:t>指晶格在一定的</a:t>
            </a:r>
            <a:r>
              <a:rPr lang="zh-CN" altLang="zh-CN" b="1" u="sng" dirty="0" smtClean="0"/>
              <a:t>对称操作</a:t>
            </a:r>
            <a:r>
              <a:rPr lang="zh-CN" altLang="zh-CN" b="1" dirty="0" smtClean="0"/>
              <a:t>下能够保持自身不变（重合）的性质。</a:t>
            </a:r>
            <a:r>
              <a:rPr lang="zh-CN" altLang="en-US" b="1" dirty="0" smtClean="0"/>
              <a:t>注意：不只晶体具有对称性，很多物体都是有对称性的。例如当照镜子时，镜子里的像和镜子外部的物体具有镜像对称性。风扇的三叶，在旋转时具有旋转对称性。</a:t>
            </a:r>
            <a:r>
              <a:rPr lang="zh-CN" altLang="zh-CN" b="1" dirty="0" smtClean="0">
                <a:solidFill>
                  <a:srgbClr val="0070C0"/>
                </a:solidFill>
              </a:rPr>
              <a:t>对称操作：能够使物体保持不变的几何操作称对称操作。</a:t>
            </a:r>
            <a:r>
              <a:rPr lang="zh-CN" altLang="en-US" b="1" dirty="0" smtClean="0">
                <a:solidFill>
                  <a:srgbClr val="0070C0"/>
                </a:solidFill>
              </a:rPr>
              <a:t>晶体内部结构，注意：我们课上的晶体内部结构，指的是晶格结构，不是指的晶体原子的具体排列结构。晶格的对称性包括平移对称性和点群对称性。</a:t>
            </a:r>
            <a:endParaRPr lang="zh-CN" altLang="zh-CN" b="1" dirty="0" smtClean="0">
              <a:solidFill>
                <a:srgbClr val="0070C0"/>
              </a:solidFill>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b="1" dirty="0" smtClean="0"/>
          </a:p>
          <a:p>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11</a:t>
            </a:fld>
            <a:endParaRPr lang="en-US"/>
          </a:p>
        </p:txBody>
      </p:sp>
    </p:spTree>
    <p:extLst>
      <p:ext uri="{BB962C8B-B14F-4D97-AF65-F5344CB8AC3E}">
        <p14:creationId xmlns:p14="http://schemas.microsoft.com/office/powerpoint/2010/main" val="6274322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假设这是一企鹅排列图形在横向无限大，那么在横向上移动两个企鹅之间的距离操作后仍然与原来企鹅排列相同。即使移动任意一个整数陪的企鹅间距离，仍是不变的。这就是平移对称性。</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12</a:t>
            </a:fld>
            <a:endParaRPr lang="en-US"/>
          </a:p>
        </p:txBody>
      </p:sp>
    </p:spTree>
    <p:extLst>
      <p:ext uri="{BB962C8B-B14F-4D97-AF65-F5344CB8AC3E}">
        <p14:creationId xmlns:p14="http://schemas.microsoft.com/office/powerpoint/2010/main" val="10610840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smtClean="0"/>
                  <a:t>对于晶体。当从微观角度上，如果所研究的晶体可以看做是无限大的。那么晶体平移一个晶格矢量，也就是格式后与自身重合。</a:t>
                </a:r>
                <a:r>
                  <a:rPr lang="zh-CN" altLang="zh-CN" sz="1200" kern="1200" dirty="0" smtClean="0">
                    <a:solidFill>
                      <a:schemeClr val="tx1"/>
                    </a:solidFill>
                    <a:effectLst/>
                    <a:latin typeface="Arial" pitchFamily="34" charset="0"/>
                    <a:ea typeface="宋体" pitchFamily="2" charset="-122"/>
                    <a:cs typeface="+mn-cs"/>
                  </a:rPr>
                  <a:t>因此，晶体内部相差一个晶格矢量</a:t>
                </a:r>
                <a:r>
                  <a:rPr lang="en-US" altLang="zh-CN" sz="1200" kern="1200" dirty="0">
                    <a:solidFill>
                      <a:schemeClr val="tx1"/>
                    </a:solidFill>
                    <a:effectLst/>
                    <a:latin typeface="Arial" pitchFamily="34" charset="0"/>
                    <a:ea typeface="宋体" pitchFamily="2" charset="-122"/>
                    <a:cs typeface="+mn-cs"/>
                  </a:rPr>
                  <a:t> </a:t>
                </a:r>
                <a:r>
                  <a:rPr lang="zh-CN" altLang="zh-CN" sz="1200" kern="1200" dirty="0">
                    <a:solidFill>
                      <a:schemeClr val="tx1"/>
                    </a:solidFill>
                    <a:effectLst/>
                    <a:latin typeface="Arial" pitchFamily="34" charset="0"/>
                    <a:ea typeface="宋体" pitchFamily="2" charset="-122"/>
                    <a:cs typeface="+mn-cs"/>
                  </a:rPr>
                  <a:t>的两点的空间函数</a:t>
                </a:r>
                <a14:m>
                  <m:oMath xmlns:m="http://schemas.openxmlformats.org/officeDocument/2006/math">
                    <m:r>
                      <a:rPr lang="zh-CN" altLang="zh-CN" sz="1200" kern="1200">
                        <a:solidFill>
                          <a:schemeClr val="tx1"/>
                        </a:solidFill>
                        <a:effectLst/>
                        <a:latin typeface="Cambria Math"/>
                        <a:ea typeface="宋体" pitchFamily="2" charset="-122"/>
                        <a:cs typeface="+mn-cs"/>
                      </a:rPr>
                      <m:t> </m:t>
                    </m:r>
                    <m:r>
                      <a:rPr lang="en-US" altLang="zh-CN" sz="1200" i="1" kern="1200">
                        <a:solidFill>
                          <a:schemeClr val="tx1"/>
                        </a:solidFill>
                        <a:effectLst/>
                        <a:latin typeface="Cambria Math"/>
                        <a:ea typeface="宋体" pitchFamily="2" charset="-122"/>
                        <a:cs typeface="+mn-cs"/>
                      </a:rPr>
                      <m:t>𝑓</m:t>
                    </m:r>
                    <m:r>
                      <a:rPr lang="en-US" altLang="zh-CN" sz="1200" i="1" kern="1200">
                        <a:solidFill>
                          <a:schemeClr val="tx1"/>
                        </a:solidFill>
                        <a:effectLst/>
                        <a:latin typeface="Cambria Math"/>
                        <a:ea typeface="宋体" pitchFamily="2" charset="-122"/>
                        <a:cs typeface="+mn-cs"/>
                      </a:rPr>
                      <m:t>(</m:t>
                    </m:r>
                    <m:r>
                      <m:rPr>
                        <m:sty m:val="p"/>
                      </m:rPr>
                      <a:rPr lang="en-US" altLang="zh-CN" sz="1200" i="1" kern="1200" smtClean="0">
                        <a:solidFill>
                          <a:schemeClr val="tx1"/>
                        </a:solidFill>
                        <a:effectLst/>
                        <a:latin typeface="Cambria Math" panose="02040503050406030204" pitchFamily="18" charset="0"/>
                        <a:ea typeface="宋体" pitchFamily="2" charset="-122"/>
                        <a:cs typeface="+mn-cs"/>
                      </a:rPr>
                      <m:t>r</m:t>
                    </m:r>
                    <m:r>
                      <a:rPr lang="en-US" altLang="zh-CN" sz="1200" i="1" kern="1200">
                        <a:solidFill>
                          <a:schemeClr val="tx1"/>
                        </a:solidFill>
                        <a:effectLst/>
                        <a:latin typeface="Cambria Math"/>
                        <a:ea typeface="宋体" pitchFamily="2" charset="-122"/>
                        <a:cs typeface="+mn-cs"/>
                      </a:rPr>
                      <m:t>)</m:t>
                    </m:r>
                  </m:oMath>
                </a14:m>
                <a:r>
                  <a:rPr lang="zh-CN" altLang="zh-CN" sz="1200" kern="1200" dirty="0" smtClean="0">
                    <a:solidFill>
                      <a:schemeClr val="tx1"/>
                    </a:solidFill>
                    <a:effectLst/>
                    <a:latin typeface="Arial" pitchFamily="34" charset="0"/>
                    <a:ea typeface="宋体" pitchFamily="2" charset="-122"/>
                    <a:cs typeface="+mn-cs"/>
                  </a:rPr>
                  <a:t> </a:t>
                </a:r>
                <a:r>
                  <a:rPr lang="zh-CN" altLang="zh-CN" sz="1200" kern="1200" dirty="0">
                    <a:solidFill>
                      <a:schemeClr val="tx1"/>
                    </a:solidFill>
                    <a:effectLst/>
                    <a:latin typeface="Arial" pitchFamily="34" charset="0"/>
                    <a:ea typeface="宋体" pitchFamily="2" charset="-122"/>
                    <a:cs typeface="+mn-cs"/>
                  </a:rPr>
                  <a:t>应在平移一个晶格矢量后保持不变</a:t>
                </a:r>
                <a:r>
                  <a:rPr lang="zh-CN" altLang="zh-CN" sz="1200" kern="1200" dirty="0" smtClean="0">
                    <a:solidFill>
                      <a:schemeClr val="tx1"/>
                    </a:solidFill>
                    <a:effectLst/>
                    <a:latin typeface="Arial" pitchFamily="34" charset="0"/>
                    <a:ea typeface="宋体" pitchFamily="2" charset="-122"/>
                    <a:cs typeface="+mn-cs"/>
                  </a:rPr>
                  <a:t>。</a:t>
                </a:r>
                <a:r>
                  <a:rPr lang="zh-CN" altLang="en-US" sz="1200" kern="1200" dirty="0" smtClean="0">
                    <a:solidFill>
                      <a:schemeClr val="tx1"/>
                    </a:solidFill>
                    <a:effectLst/>
                    <a:latin typeface="Arial" pitchFamily="34" charset="0"/>
                    <a:ea typeface="宋体" pitchFamily="2" charset="-122"/>
                    <a:cs typeface="+mn-cs"/>
                  </a:rPr>
                  <a:t>例如：当无任何外界作用时，晶体内部电子所处的</a:t>
                </a:r>
                <a:r>
                  <a:rPr lang="zh-CN" altLang="zh-CN" sz="1200" kern="1200" dirty="0" smtClean="0">
                    <a:solidFill>
                      <a:schemeClr val="tx1"/>
                    </a:solidFill>
                    <a:effectLst/>
                    <a:latin typeface="Arial" pitchFamily="34" charset="0"/>
                    <a:ea typeface="宋体" pitchFamily="2" charset="-122"/>
                    <a:cs typeface="+mn-cs"/>
                  </a:rPr>
                  <a:t>静电势</a:t>
                </a:r>
                <a:r>
                  <a:rPr lang="zh-CN" altLang="en-US" sz="1200" kern="1200" dirty="0" smtClean="0">
                    <a:solidFill>
                      <a:schemeClr val="tx1"/>
                    </a:solidFill>
                    <a:effectLst/>
                    <a:latin typeface="Arial" pitchFamily="34" charset="0"/>
                    <a:ea typeface="宋体" pitchFamily="2" charset="-122"/>
                    <a:cs typeface="+mn-cs"/>
                  </a:rPr>
                  <a:t>分布，满足：   晶体内部</a:t>
                </a:r>
                <a:r>
                  <a:rPr lang="zh-CN" altLang="zh-CN" sz="1200" kern="1200" dirty="0" smtClean="0">
                    <a:solidFill>
                      <a:schemeClr val="tx1"/>
                    </a:solidFill>
                    <a:effectLst/>
                    <a:latin typeface="Arial" pitchFamily="34" charset="0"/>
                    <a:ea typeface="宋体" pitchFamily="2" charset="-122"/>
                    <a:cs typeface="+mn-cs"/>
                  </a:rPr>
                  <a:t>电子密度</a:t>
                </a:r>
                <a:r>
                  <a:rPr lang="zh-CN" altLang="en-US" sz="1200" kern="1200" dirty="0" smtClean="0">
                    <a:solidFill>
                      <a:schemeClr val="tx1"/>
                    </a:solidFill>
                    <a:effectLst/>
                    <a:latin typeface="Arial" pitchFamily="34" charset="0"/>
                    <a:ea typeface="宋体" pitchFamily="2" charset="-122"/>
                    <a:cs typeface="+mn-cs"/>
                  </a:rPr>
                  <a:t>满足：</a:t>
                </a:r>
                <a:endParaRPr lang="zh-CN" altLang="en-US" dirty="0"/>
              </a:p>
            </p:txBody>
          </p:sp>
        </mc:Choice>
        <mc:Fallback xmlns="">
          <p:sp>
            <p:nvSpPr>
              <p:cNvPr id="3" name="备注占位符 2"/>
              <p:cNvSpPr>
                <a:spLocks noGrp="1"/>
              </p:cNvSpPr>
              <p:nvPr>
                <p:ph type="body" idx="1"/>
              </p:nvPr>
            </p:nvSpPr>
            <p:spPr/>
            <p:txBody>
              <a:bodyPr/>
              <a:lstStyle/>
              <a:p>
                <a:r>
                  <a:rPr lang="zh-CN" altLang="en-US" dirty="0" smtClean="0"/>
                  <a:t>对于晶体。当从微观角度上，如果所研究的晶体可以看做是无限大的。那么晶体平移一个晶格矢量，也就是格式后与自身重合。</a:t>
                </a:r>
                <a:r>
                  <a:rPr lang="zh-CN" altLang="zh-CN" sz="1200" kern="1200" dirty="0" smtClean="0">
                    <a:solidFill>
                      <a:schemeClr val="tx1"/>
                    </a:solidFill>
                    <a:effectLst/>
                    <a:latin typeface="Arial" pitchFamily="34" charset="0"/>
                    <a:ea typeface="宋体" pitchFamily="2" charset="-122"/>
                    <a:cs typeface="+mn-cs"/>
                  </a:rPr>
                  <a:t>因此，晶体内部相差一个晶格矢量</a:t>
                </a:r>
                <a:r>
                  <a:rPr lang="en-US" altLang="zh-CN" sz="1200" kern="1200" dirty="0">
                    <a:solidFill>
                      <a:schemeClr val="tx1"/>
                    </a:solidFill>
                    <a:effectLst/>
                    <a:latin typeface="Arial" pitchFamily="34" charset="0"/>
                    <a:ea typeface="宋体" pitchFamily="2" charset="-122"/>
                    <a:cs typeface="+mn-cs"/>
                  </a:rPr>
                  <a:t> </a:t>
                </a:r>
                <a:r>
                  <a:rPr lang="zh-CN" altLang="zh-CN" sz="1200" kern="1200" dirty="0">
                    <a:solidFill>
                      <a:schemeClr val="tx1"/>
                    </a:solidFill>
                    <a:effectLst/>
                    <a:latin typeface="Arial" pitchFamily="34" charset="0"/>
                    <a:ea typeface="宋体" pitchFamily="2" charset="-122"/>
                    <a:cs typeface="+mn-cs"/>
                  </a:rPr>
                  <a:t>的两点的空间函数</a:t>
                </a:r>
                <a:r>
                  <a:rPr lang="zh-CN" altLang="zh-CN" sz="1200" i="0" kern="1200">
                    <a:solidFill>
                      <a:schemeClr val="tx1"/>
                    </a:solidFill>
                    <a:effectLst/>
                    <a:latin typeface="Arial" pitchFamily="34" charset="0"/>
                    <a:ea typeface="宋体" pitchFamily="2" charset="-122"/>
                    <a:cs typeface="+mn-cs"/>
                  </a:rPr>
                  <a:t> </a:t>
                </a:r>
                <a:r>
                  <a:rPr lang="en-US" altLang="zh-CN" sz="1200" i="0" kern="1200">
                    <a:solidFill>
                      <a:schemeClr val="tx1"/>
                    </a:solidFill>
                    <a:effectLst/>
                    <a:latin typeface="Arial" pitchFamily="34" charset="0"/>
                    <a:ea typeface="宋体" pitchFamily="2" charset="-122"/>
                    <a:cs typeface="+mn-cs"/>
                  </a:rPr>
                  <a:t>𝑓(</a:t>
                </a:r>
                <a:r>
                  <a:rPr lang="en-US" altLang="zh-CN" sz="1200" i="0" kern="1200" smtClean="0">
                    <a:solidFill>
                      <a:schemeClr val="tx1"/>
                    </a:solidFill>
                    <a:effectLst/>
                    <a:latin typeface="Cambria Math" panose="02040503050406030204" pitchFamily="18" charset="0"/>
                    <a:ea typeface="宋体" pitchFamily="2" charset="-122"/>
                    <a:cs typeface="+mn-cs"/>
                  </a:rPr>
                  <a:t>r</a:t>
                </a:r>
                <a:r>
                  <a:rPr lang="en-US" altLang="zh-CN" sz="1200" i="0" kern="1200">
                    <a:solidFill>
                      <a:schemeClr val="tx1"/>
                    </a:solidFill>
                    <a:effectLst/>
                    <a:latin typeface="Arial" pitchFamily="34" charset="0"/>
                    <a:ea typeface="宋体" pitchFamily="2" charset="-122"/>
                    <a:cs typeface="+mn-cs"/>
                  </a:rPr>
                  <a:t>)</a:t>
                </a:r>
                <a:r>
                  <a:rPr lang="zh-CN" altLang="zh-CN" sz="1200" kern="1200" dirty="0" smtClean="0">
                    <a:solidFill>
                      <a:schemeClr val="tx1"/>
                    </a:solidFill>
                    <a:effectLst/>
                    <a:latin typeface="Arial" pitchFamily="34" charset="0"/>
                    <a:ea typeface="宋体" pitchFamily="2" charset="-122"/>
                    <a:cs typeface="+mn-cs"/>
                  </a:rPr>
                  <a:t> </a:t>
                </a:r>
                <a:r>
                  <a:rPr lang="zh-CN" altLang="zh-CN" sz="1200" kern="1200" dirty="0">
                    <a:solidFill>
                      <a:schemeClr val="tx1"/>
                    </a:solidFill>
                    <a:effectLst/>
                    <a:latin typeface="Arial" pitchFamily="34" charset="0"/>
                    <a:ea typeface="宋体" pitchFamily="2" charset="-122"/>
                    <a:cs typeface="+mn-cs"/>
                  </a:rPr>
                  <a:t>应在平移一个晶格矢量后保持不变</a:t>
                </a:r>
                <a:r>
                  <a:rPr lang="zh-CN" altLang="zh-CN" sz="1200" kern="1200" dirty="0" smtClean="0">
                    <a:solidFill>
                      <a:schemeClr val="tx1"/>
                    </a:solidFill>
                    <a:effectLst/>
                    <a:latin typeface="Arial" pitchFamily="34" charset="0"/>
                    <a:ea typeface="宋体" pitchFamily="2" charset="-122"/>
                    <a:cs typeface="+mn-cs"/>
                  </a:rPr>
                  <a:t>。</a:t>
                </a:r>
                <a:r>
                  <a:rPr lang="zh-CN" altLang="en-US" sz="1200" kern="1200" dirty="0" smtClean="0">
                    <a:solidFill>
                      <a:schemeClr val="tx1"/>
                    </a:solidFill>
                    <a:effectLst/>
                    <a:latin typeface="Arial" pitchFamily="34" charset="0"/>
                    <a:ea typeface="宋体" pitchFamily="2" charset="-122"/>
                    <a:cs typeface="+mn-cs"/>
                  </a:rPr>
                  <a:t>例如：当无任何外界作用时，晶体内部电子所处的</a:t>
                </a:r>
                <a:r>
                  <a:rPr lang="zh-CN" altLang="zh-CN" sz="1200" kern="1200" dirty="0" smtClean="0">
                    <a:solidFill>
                      <a:schemeClr val="tx1"/>
                    </a:solidFill>
                    <a:effectLst/>
                    <a:latin typeface="Arial" pitchFamily="34" charset="0"/>
                    <a:ea typeface="宋体" pitchFamily="2" charset="-122"/>
                    <a:cs typeface="+mn-cs"/>
                  </a:rPr>
                  <a:t>静电势</a:t>
                </a:r>
                <a:r>
                  <a:rPr lang="zh-CN" altLang="en-US" sz="1200" kern="1200" dirty="0" smtClean="0">
                    <a:solidFill>
                      <a:schemeClr val="tx1"/>
                    </a:solidFill>
                    <a:effectLst/>
                    <a:latin typeface="Arial" pitchFamily="34" charset="0"/>
                    <a:ea typeface="宋体" pitchFamily="2" charset="-122"/>
                    <a:cs typeface="+mn-cs"/>
                  </a:rPr>
                  <a:t>分布，满足：   晶体内部</a:t>
                </a:r>
                <a:r>
                  <a:rPr lang="zh-CN" altLang="zh-CN" sz="1200" kern="1200" dirty="0" smtClean="0">
                    <a:solidFill>
                      <a:schemeClr val="tx1"/>
                    </a:solidFill>
                    <a:effectLst/>
                    <a:latin typeface="Arial" pitchFamily="34" charset="0"/>
                    <a:ea typeface="宋体" pitchFamily="2" charset="-122"/>
                    <a:cs typeface="+mn-cs"/>
                  </a:rPr>
                  <a:t>电子密度</a:t>
                </a:r>
                <a:r>
                  <a:rPr lang="zh-CN" altLang="en-US" sz="1200" kern="1200" dirty="0" smtClean="0">
                    <a:solidFill>
                      <a:schemeClr val="tx1"/>
                    </a:solidFill>
                    <a:effectLst/>
                    <a:latin typeface="Arial" pitchFamily="34" charset="0"/>
                    <a:ea typeface="宋体" pitchFamily="2" charset="-122"/>
                    <a:cs typeface="+mn-cs"/>
                  </a:rPr>
                  <a:t>满足：</a:t>
                </a:r>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13</a:t>
            </a:fld>
            <a:endParaRPr lang="en-US"/>
          </a:p>
        </p:txBody>
      </p:sp>
    </p:spTree>
    <p:extLst>
      <p:ext uri="{BB962C8B-B14F-4D97-AF65-F5344CB8AC3E}">
        <p14:creationId xmlns:p14="http://schemas.microsoft.com/office/powerpoint/2010/main" val="33436872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晶体的点群对称性，是指晶体的晶格具有点对称操作对称性。</a:t>
            </a:r>
            <a:r>
              <a:rPr lang="zh-CN" altLang="zh-CN" b="1" dirty="0" smtClean="0"/>
              <a:t>点对称操作：</a:t>
            </a:r>
            <a:r>
              <a:rPr lang="zh-CN" altLang="en-US" b="1" dirty="0" smtClean="0"/>
              <a:t>是指在</a:t>
            </a:r>
            <a:r>
              <a:rPr lang="zh-CN" altLang="zh-CN" b="1" dirty="0" smtClean="0"/>
              <a:t>操作过程中至少空间中有一点保持不变的对称操作。</a:t>
            </a:r>
            <a:r>
              <a:rPr lang="zh-CN" altLang="en-US" b="1" dirty="0" smtClean="0"/>
              <a:t>而一种晶格的具有多种点对称操作，这些点对称操作形成一个组合，即为点群。</a:t>
            </a:r>
            <a:endParaRPr lang="zh-CN" altLang="zh-CN" b="1" dirty="0" smtClean="0"/>
          </a:p>
          <a:p>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14</a:t>
            </a:fld>
            <a:endParaRPr lang="en-US"/>
          </a:p>
        </p:txBody>
      </p:sp>
    </p:spTree>
    <p:extLst>
      <p:ext uri="{BB962C8B-B14F-4D97-AF65-F5344CB8AC3E}">
        <p14:creationId xmlns:p14="http://schemas.microsoft.com/office/powerpoint/2010/main" val="33436872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用一个简单的正方形举例说明点群对称性。一、这个正方形可以绕过正方形的中点，垂直屏幕的直线进行旋转，旋转</a:t>
            </a:r>
            <a:r>
              <a:rPr lang="en-US" altLang="zh-CN" dirty="0" smtClean="0"/>
              <a:t>90</a:t>
            </a:r>
            <a:r>
              <a:rPr lang="zh-CN" altLang="en-US" dirty="0" smtClean="0"/>
              <a:t>度，</a:t>
            </a:r>
            <a:r>
              <a:rPr lang="en-US" altLang="zh-CN" dirty="0" smtClean="0"/>
              <a:t>180</a:t>
            </a:r>
            <a:r>
              <a:rPr lang="zh-CN" altLang="en-US" dirty="0" smtClean="0"/>
              <a:t>度，</a:t>
            </a:r>
            <a:r>
              <a:rPr lang="en-US" altLang="zh-CN" dirty="0" smtClean="0"/>
              <a:t>270</a:t>
            </a:r>
            <a:r>
              <a:rPr lang="zh-CN" altLang="en-US" dirty="0" smtClean="0"/>
              <a:t>度，</a:t>
            </a:r>
            <a:r>
              <a:rPr lang="en-US" altLang="zh-CN" dirty="0" smtClean="0"/>
              <a:t>360</a:t>
            </a:r>
            <a:r>
              <a:rPr lang="zh-CN" altLang="en-US" dirty="0" smtClean="0"/>
              <a:t>度，这个正方形都自身重合。经过垂直屏幕，过两个平行边中点的平面进行镜像对称操作，正方形也能够自身重合。用</a:t>
            </a:r>
            <a:r>
              <a:rPr lang="en-US" altLang="zh-CN" dirty="0" smtClean="0"/>
              <a:t>m1</a:t>
            </a:r>
            <a:r>
              <a:rPr lang="zh-CN" altLang="en-US" dirty="0" smtClean="0"/>
              <a:t>，</a:t>
            </a:r>
            <a:r>
              <a:rPr lang="en-US" altLang="zh-CN" dirty="0" smtClean="0"/>
              <a:t>m2</a:t>
            </a:r>
            <a:r>
              <a:rPr lang="zh-CN" altLang="en-US" dirty="0" smtClean="0"/>
              <a:t>，表示。经过垂直屏幕，过正方形的对角线的对称面进行镜像操作，正方形也能够自身重合。用</a:t>
            </a:r>
            <a:r>
              <a:rPr lang="en-US" altLang="zh-CN" dirty="0" smtClean="0"/>
              <a:t>m3</a:t>
            </a:r>
            <a:r>
              <a:rPr lang="zh-CN" altLang="en-US" dirty="0" smtClean="0"/>
              <a:t>，</a:t>
            </a:r>
            <a:r>
              <a:rPr lang="en-US" altLang="zh-CN" dirty="0" smtClean="0"/>
              <a:t>m4</a:t>
            </a:r>
            <a:r>
              <a:rPr lang="zh-CN" altLang="en-US" dirty="0" smtClean="0"/>
              <a:t>表示。能够是正方形自身重合的所有点对称操作。这些点对称操作形成集合，即正方形对称性操作点群。对于晶格的点群对称性更加复杂，不在我们的教学范围内。在我们的课上简单介绍基本的点对称操作。</a:t>
            </a:r>
            <a:endParaRPr lang="en-US" altLang="zh-CN" dirty="0" smtClean="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15</a:t>
            </a:fld>
            <a:endParaRPr lang="en-US"/>
          </a:p>
        </p:txBody>
      </p:sp>
    </p:spTree>
    <p:extLst>
      <p:ext uri="{BB962C8B-B14F-4D97-AF65-F5344CB8AC3E}">
        <p14:creationId xmlns:p14="http://schemas.microsoft.com/office/powerpoint/2010/main" val="226690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一、旋转轴点对称操作。一个物体绕一固定轴进行旋转后与自身重合的对称操作。对于晶体，晶格绕某一固定轴旋转</a:t>
                </a:r>
                <a:r>
                  <a:rPr lang="en-US" altLang="zh-CN" dirty="0" smtClean="0"/>
                  <a:t>n</a:t>
                </a:r>
                <a:r>
                  <a:rPr lang="zh-CN" altLang="en-US" dirty="0" smtClean="0"/>
                  <a:t>分之</a:t>
                </a:r>
                <a:r>
                  <a:rPr lang="en-US" altLang="zh-CN" dirty="0" smtClean="0"/>
                  <a:t>2pai</a:t>
                </a:r>
                <a:r>
                  <a:rPr lang="zh-CN" altLang="en-US" dirty="0" smtClean="0"/>
                  <a:t>或其整数倍后与自身重合，则称</a:t>
                </a:r>
                <a:r>
                  <a:rPr lang="zh-CN" altLang="en-US" b="1" dirty="0" smtClean="0">
                    <a:solidFill>
                      <a:srgbClr val="FF0000"/>
                    </a:solidFill>
                  </a:rPr>
                  <a:t>该轴为</a:t>
                </a:r>
                <a14:m>
                  <m:oMath xmlns:m="http://schemas.openxmlformats.org/officeDocument/2006/math">
                    <m:r>
                      <a:rPr lang="en-US" altLang="zh-CN" b="1" i="1">
                        <a:solidFill>
                          <a:srgbClr val="FF0000"/>
                        </a:solidFill>
                        <a:latin typeface="Cambria Math"/>
                      </a:rPr>
                      <m:t>𝒏</m:t>
                    </m:r>
                  </m:oMath>
                </a14:m>
                <a:r>
                  <a:rPr lang="zh-CN" altLang="en-US" b="1" dirty="0">
                    <a:solidFill>
                      <a:srgbClr val="FF0000"/>
                    </a:solidFill>
                  </a:rPr>
                  <a:t>重旋转轴</a:t>
                </a:r>
                <a:r>
                  <a:rPr lang="zh-CN" altLang="en-US" b="1" dirty="0" smtClean="0">
                    <a:solidFill>
                      <a:srgbClr val="FF0000"/>
                    </a:solidFill>
                  </a:rPr>
                  <a:t>。由于受到晶体晶格周期性的限制，</a:t>
                </a:r>
                <a:r>
                  <a:rPr lang="en-US" altLang="zh-CN" b="1" dirty="0" smtClean="0">
                    <a:solidFill>
                      <a:srgbClr val="FF0000"/>
                    </a:solidFill>
                  </a:rPr>
                  <a:t>n</a:t>
                </a:r>
                <a:r>
                  <a:rPr lang="zh-CN" altLang="en-US" b="1" dirty="0" smtClean="0">
                    <a:solidFill>
                      <a:srgbClr val="FF0000"/>
                    </a:solidFill>
                  </a:rPr>
                  <a:t>只能选择</a:t>
                </a:r>
                <a:r>
                  <a:rPr lang="en-US" altLang="zh-CN" b="1" dirty="0" smtClean="0">
                    <a:solidFill>
                      <a:srgbClr val="FF0000"/>
                    </a:solidFill>
                  </a:rPr>
                  <a:t>1,2,3,4,6.</a:t>
                </a:r>
                <a:r>
                  <a:rPr lang="zh-CN" altLang="en-US" b="1" dirty="0" smtClean="0">
                    <a:solidFill>
                      <a:srgbClr val="FF0000"/>
                    </a:solidFill>
                  </a:rPr>
                  <a:t>即旋转的角度分别是</a:t>
                </a:r>
                <a:r>
                  <a:rPr lang="en-US" altLang="zh-CN" b="1" dirty="0" smtClean="0">
                    <a:solidFill>
                      <a:srgbClr val="FF0000"/>
                    </a:solidFill>
                  </a:rPr>
                  <a:t>360</a:t>
                </a:r>
                <a:r>
                  <a:rPr lang="zh-CN" altLang="en-US" b="1" dirty="0" smtClean="0">
                    <a:solidFill>
                      <a:srgbClr val="FF0000"/>
                    </a:solidFill>
                  </a:rPr>
                  <a:t>度，</a:t>
                </a:r>
                <a:r>
                  <a:rPr lang="en-US" altLang="zh-CN" b="1" dirty="0" smtClean="0">
                    <a:solidFill>
                      <a:srgbClr val="FF0000"/>
                    </a:solidFill>
                  </a:rPr>
                  <a:t>180</a:t>
                </a:r>
                <a:r>
                  <a:rPr lang="zh-CN" altLang="en-US" b="1" dirty="0" smtClean="0">
                    <a:solidFill>
                      <a:srgbClr val="FF0000"/>
                    </a:solidFill>
                  </a:rPr>
                  <a:t>度，</a:t>
                </a:r>
                <a:r>
                  <a:rPr lang="en-US" altLang="zh-CN" b="1" dirty="0" smtClean="0">
                    <a:solidFill>
                      <a:srgbClr val="FF0000"/>
                    </a:solidFill>
                  </a:rPr>
                  <a:t>120</a:t>
                </a:r>
                <a:r>
                  <a:rPr lang="zh-CN" altLang="en-US" b="1" dirty="0" smtClean="0">
                    <a:solidFill>
                      <a:srgbClr val="FF0000"/>
                    </a:solidFill>
                  </a:rPr>
                  <a:t>度，</a:t>
                </a:r>
                <a:r>
                  <a:rPr lang="en-US" altLang="zh-CN" b="1" dirty="0" smtClean="0">
                    <a:solidFill>
                      <a:srgbClr val="FF0000"/>
                    </a:solidFill>
                  </a:rPr>
                  <a:t>90</a:t>
                </a:r>
                <a:r>
                  <a:rPr lang="zh-CN" altLang="en-US" b="1" dirty="0" smtClean="0">
                    <a:solidFill>
                      <a:srgbClr val="FF0000"/>
                    </a:solidFill>
                  </a:rPr>
                  <a:t>度，</a:t>
                </a:r>
                <a:r>
                  <a:rPr lang="en-US" altLang="zh-CN" b="1" dirty="0" smtClean="0">
                    <a:solidFill>
                      <a:srgbClr val="FF0000"/>
                    </a:solidFill>
                  </a:rPr>
                  <a:t>60</a:t>
                </a:r>
                <a:r>
                  <a:rPr lang="zh-CN" altLang="en-US" b="1" dirty="0" smtClean="0">
                    <a:solidFill>
                      <a:srgbClr val="FF0000"/>
                    </a:solidFill>
                  </a:rPr>
                  <a:t>度或这些角度的整数倍。</a:t>
                </a:r>
                <a:endParaRPr lang="en-US" altLang="zh-CN" b="1" dirty="0">
                  <a:solidFill>
                    <a:srgbClr val="FF0000"/>
                  </a:solidFill>
                </a:endParaRPr>
              </a:p>
              <a:p>
                <a:endParaRPr lang="zh-CN" altLang="en-US" dirty="0"/>
              </a:p>
            </p:txBody>
          </p:sp>
        </mc:Choice>
        <mc:Fallback xmlns="">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一、旋转轴点对称操作。一个物体绕一固定轴进行旋转后与自身重合的对称操作。对于晶体，晶格绕某一固定轴旋转</a:t>
                </a:r>
                <a:r>
                  <a:rPr lang="en-US" altLang="zh-CN" dirty="0" smtClean="0"/>
                  <a:t>n</a:t>
                </a:r>
                <a:r>
                  <a:rPr lang="zh-CN" altLang="en-US" dirty="0" smtClean="0"/>
                  <a:t>分之</a:t>
                </a:r>
                <a:r>
                  <a:rPr lang="en-US" altLang="zh-CN" dirty="0" smtClean="0"/>
                  <a:t>2pai</a:t>
                </a:r>
                <a:r>
                  <a:rPr lang="zh-CN" altLang="en-US" dirty="0" smtClean="0"/>
                  <a:t>或其整数倍后与自身重合，则称</a:t>
                </a:r>
                <a:r>
                  <a:rPr lang="zh-CN" altLang="en-US" b="1" dirty="0" smtClean="0">
                    <a:solidFill>
                      <a:srgbClr val="FF0000"/>
                    </a:solidFill>
                  </a:rPr>
                  <a:t>该轴为</a:t>
                </a:r>
                <a:r>
                  <a:rPr lang="en-US" altLang="zh-CN" b="1" i="0">
                    <a:solidFill>
                      <a:srgbClr val="FF0000"/>
                    </a:solidFill>
                    <a:latin typeface="Cambria Math"/>
                  </a:rPr>
                  <a:t>𝒏</a:t>
                </a:r>
                <a:r>
                  <a:rPr lang="zh-CN" altLang="en-US" b="1" dirty="0">
                    <a:solidFill>
                      <a:srgbClr val="FF0000"/>
                    </a:solidFill>
                  </a:rPr>
                  <a:t>重旋转轴</a:t>
                </a:r>
                <a:r>
                  <a:rPr lang="zh-CN" altLang="en-US" b="1" dirty="0" smtClean="0">
                    <a:solidFill>
                      <a:srgbClr val="FF0000"/>
                    </a:solidFill>
                  </a:rPr>
                  <a:t>。由于受到晶体晶格周期性的限制，</a:t>
                </a:r>
                <a:r>
                  <a:rPr lang="en-US" altLang="zh-CN" b="1" dirty="0" smtClean="0">
                    <a:solidFill>
                      <a:srgbClr val="FF0000"/>
                    </a:solidFill>
                  </a:rPr>
                  <a:t>n</a:t>
                </a:r>
                <a:r>
                  <a:rPr lang="zh-CN" altLang="en-US" b="1" dirty="0" smtClean="0">
                    <a:solidFill>
                      <a:srgbClr val="FF0000"/>
                    </a:solidFill>
                  </a:rPr>
                  <a:t>只能选择</a:t>
                </a:r>
                <a:r>
                  <a:rPr lang="en-US" altLang="zh-CN" b="1" dirty="0" smtClean="0">
                    <a:solidFill>
                      <a:srgbClr val="FF0000"/>
                    </a:solidFill>
                  </a:rPr>
                  <a:t>1,2,3,4,6.</a:t>
                </a:r>
                <a:r>
                  <a:rPr lang="zh-CN" altLang="en-US" b="1" dirty="0" smtClean="0">
                    <a:solidFill>
                      <a:srgbClr val="FF0000"/>
                    </a:solidFill>
                  </a:rPr>
                  <a:t>即旋转的角度分别是</a:t>
                </a:r>
                <a:r>
                  <a:rPr lang="en-US" altLang="zh-CN" b="1" dirty="0" smtClean="0">
                    <a:solidFill>
                      <a:srgbClr val="FF0000"/>
                    </a:solidFill>
                  </a:rPr>
                  <a:t>360</a:t>
                </a:r>
                <a:r>
                  <a:rPr lang="zh-CN" altLang="en-US" b="1" dirty="0" smtClean="0">
                    <a:solidFill>
                      <a:srgbClr val="FF0000"/>
                    </a:solidFill>
                  </a:rPr>
                  <a:t>度，</a:t>
                </a:r>
                <a:r>
                  <a:rPr lang="en-US" altLang="zh-CN" b="1" dirty="0" smtClean="0">
                    <a:solidFill>
                      <a:srgbClr val="FF0000"/>
                    </a:solidFill>
                  </a:rPr>
                  <a:t>180</a:t>
                </a:r>
                <a:r>
                  <a:rPr lang="zh-CN" altLang="en-US" b="1" dirty="0" smtClean="0">
                    <a:solidFill>
                      <a:srgbClr val="FF0000"/>
                    </a:solidFill>
                  </a:rPr>
                  <a:t>度，</a:t>
                </a:r>
                <a:r>
                  <a:rPr lang="en-US" altLang="zh-CN" b="1" dirty="0" smtClean="0">
                    <a:solidFill>
                      <a:srgbClr val="FF0000"/>
                    </a:solidFill>
                  </a:rPr>
                  <a:t>120</a:t>
                </a:r>
                <a:r>
                  <a:rPr lang="zh-CN" altLang="en-US" b="1" dirty="0" smtClean="0">
                    <a:solidFill>
                      <a:srgbClr val="FF0000"/>
                    </a:solidFill>
                  </a:rPr>
                  <a:t>度，</a:t>
                </a:r>
                <a:r>
                  <a:rPr lang="en-US" altLang="zh-CN" b="1" dirty="0" smtClean="0">
                    <a:solidFill>
                      <a:srgbClr val="FF0000"/>
                    </a:solidFill>
                  </a:rPr>
                  <a:t>90</a:t>
                </a:r>
                <a:r>
                  <a:rPr lang="zh-CN" altLang="en-US" b="1" dirty="0" smtClean="0">
                    <a:solidFill>
                      <a:srgbClr val="FF0000"/>
                    </a:solidFill>
                  </a:rPr>
                  <a:t>度，</a:t>
                </a:r>
                <a:r>
                  <a:rPr lang="en-US" altLang="zh-CN" b="1" dirty="0" smtClean="0">
                    <a:solidFill>
                      <a:srgbClr val="FF0000"/>
                    </a:solidFill>
                  </a:rPr>
                  <a:t>60</a:t>
                </a:r>
                <a:r>
                  <a:rPr lang="zh-CN" altLang="en-US" b="1" dirty="0" smtClean="0">
                    <a:solidFill>
                      <a:srgbClr val="FF0000"/>
                    </a:solidFill>
                  </a:rPr>
                  <a:t>度或这些角度的整数倍。</a:t>
                </a:r>
                <a:endParaRPr lang="en-US" altLang="zh-CN" b="1" dirty="0">
                  <a:solidFill>
                    <a:srgbClr val="FF0000"/>
                  </a:solidFill>
                </a:endParaRPr>
              </a:p>
              <a:p>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16</a:t>
            </a:fld>
            <a:endParaRPr lang="en-US"/>
          </a:p>
        </p:txBody>
      </p:sp>
    </p:spTree>
    <p:extLst>
      <p:ext uri="{BB962C8B-B14F-4D97-AF65-F5344CB8AC3E}">
        <p14:creationId xmlns:p14="http://schemas.microsoft.com/office/powerpoint/2010/main" val="5193495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二、镜像反射面对称操作。</a:t>
            </a:r>
            <a:r>
              <a:rPr lang="zh-CN" altLang="zh-CN" sz="1200" kern="1200" dirty="0" smtClean="0">
                <a:solidFill>
                  <a:schemeClr val="tx1"/>
                </a:solidFill>
                <a:effectLst/>
                <a:latin typeface="Arial" pitchFamily="34" charset="0"/>
                <a:ea typeface="宋体" pitchFamily="2" charset="-122"/>
                <a:cs typeface="+mn-cs"/>
              </a:rPr>
              <a:t>如果相对于某平面作镜像反射后，晶格能够自身重合，则该平面即为镜像反射面；</a:t>
            </a:r>
            <a:r>
              <a:rPr lang="zh-CN" altLang="en-US" dirty="0" smtClean="0"/>
              <a:t>如图中的图形。在两个图形中间，垂直屏幕平面，在此用一直线表示。即为镜像反射面。镜像反射面可以用字母</a:t>
            </a:r>
            <a:r>
              <a:rPr lang="en-US" altLang="zh-CN" dirty="0" smtClean="0"/>
              <a:t>m</a:t>
            </a:r>
            <a:r>
              <a:rPr lang="zh-CN" altLang="en-US" dirty="0" smtClean="0"/>
              <a:t>，西格玛</a:t>
            </a:r>
            <a:r>
              <a:rPr lang="en-US" altLang="zh-CN" dirty="0" smtClean="0"/>
              <a:t>h</a:t>
            </a:r>
            <a:r>
              <a:rPr lang="zh-CN" altLang="en-US" dirty="0" smtClean="0"/>
              <a:t>，西格玛</a:t>
            </a:r>
            <a:r>
              <a:rPr lang="en-US" altLang="zh-CN" dirty="0" smtClean="0"/>
              <a:t>v</a:t>
            </a:r>
            <a:r>
              <a:rPr lang="zh-CN" altLang="en-US" dirty="0" smtClean="0"/>
              <a:t>，西格玛</a:t>
            </a:r>
            <a:r>
              <a:rPr lang="en-US" altLang="zh-CN" dirty="0" smtClean="0"/>
              <a:t>d</a:t>
            </a:r>
            <a:r>
              <a:rPr lang="zh-CN" altLang="en-US" dirty="0" smtClean="0"/>
              <a:t>表示。镜像对称的图形中响应点的连线，被镜像反射面垂直平分。</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17</a:t>
            </a:fld>
            <a:endParaRPr lang="en-US"/>
          </a:p>
        </p:txBody>
      </p:sp>
    </p:spTree>
    <p:extLst>
      <p:ext uri="{BB962C8B-B14F-4D97-AF65-F5344CB8AC3E}">
        <p14:creationId xmlns:p14="http://schemas.microsoft.com/office/powerpoint/2010/main" val="24427159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kern="1200" dirty="0" smtClean="0">
                <a:solidFill>
                  <a:schemeClr val="tx1"/>
                </a:solidFill>
                <a:effectLst/>
                <a:latin typeface="Arial" pitchFamily="34" charset="0"/>
                <a:ea typeface="宋体" pitchFamily="2" charset="-122"/>
                <a:cs typeface="+mn-cs"/>
              </a:rPr>
              <a:t>三、</a:t>
            </a:r>
            <a:r>
              <a:rPr lang="zh-CN" altLang="zh-CN" sz="1200" kern="1200" dirty="0" smtClean="0">
                <a:solidFill>
                  <a:schemeClr val="tx1"/>
                </a:solidFill>
                <a:effectLst/>
                <a:latin typeface="Arial" pitchFamily="34" charset="0"/>
                <a:ea typeface="宋体" pitchFamily="2" charset="-122"/>
                <a:cs typeface="+mn-cs"/>
              </a:rPr>
              <a:t>反演中心</a:t>
            </a:r>
            <a:r>
              <a:rPr lang="zh-CN" altLang="en-US" sz="1200" kern="1200" dirty="0" smtClean="0">
                <a:solidFill>
                  <a:schemeClr val="tx1"/>
                </a:solidFill>
                <a:effectLst/>
                <a:latin typeface="Arial" pitchFamily="34" charset="0"/>
                <a:ea typeface="宋体" pitchFamily="2" charset="-122"/>
                <a:cs typeface="+mn-cs"/>
              </a:rPr>
              <a:t>。</a:t>
            </a:r>
            <a:r>
              <a:rPr lang="zh-CN" altLang="zh-CN" sz="1200" kern="1200" dirty="0" smtClean="0">
                <a:solidFill>
                  <a:schemeClr val="tx1"/>
                </a:solidFill>
                <a:effectLst/>
                <a:latin typeface="Arial" pitchFamily="34" charset="0"/>
                <a:ea typeface="宋体" pitchFamily="2" charset="-122"/>
                <a:cs typeface="+mn-cs"/>
              </a:rPr>
              <a:t>将格矢</a:t>
            </a:r>
            <a:r>
              <a:rPr lang="en-US" altLang="zh-CN" sz="1200" kern="1200" dirty="0" smtClean="0">
                <a:solidFill>
                  <a:schemeClr val="tx1"/>
                </a:solidFill>
                <a:effectLst/>
                <a:latin typeface="Arial" pitchFamily="34" charset="0"/>
                <a:ea typeface="宋体" pitchFamily="2" charset="-122"/>
                <a:cs typeface="+mn-cs"/>
              </a:rPr>
              <a:t>R </a:t>
            </a:r>
            <a:r>
              <a:rPr lang="zh-CN" altLang="zh-CN" sz="1200" kern="1200" dirty="0" smtClean="0">
                <a:solidFill>
                  <a:schemeClr val="tx1"/>
                </a:solidFill>
                <a:effectLst/>
                <a:latin typeface="Arial" pitchFamily="34" charset="0"/>
                <a:ea typeface="宋体" pitchFamily="2" charset="-122"/>
                <a:cs typeface="+mn-cs"/>
              </a:rPr>
              <a:t>变为</a:t>
            </a:r>
            <a:r>
              <a:rPr lang="en-US" altLang="zh-CN" sz="1200" kern="1200" dirty="0" smtClean="0">
                <a:solidFill>
                  <a:schemeClr val="tx1"/>
                </a:solidFill>
                <a:effectLst/>
                <a:latin typeface="Arial" pitchFamily="34" charset="0"/>
                <a:ea typeface="宋体" pitchFamily="2" charset="-122"/>
                <a:cs typeface="+mn-cs"/>
              </a:rPr>
              <a:t>-R </a:t>
            </a:r>
            <a:r>
              <a:rPr lang="zh-CN" altLang="zh-CN" sz="1200" kern="1200" dirty="0" smtClean="0">
                <a:solidFill>
                  <a:schemeClr val="tx1"/>
                </a:solidFill>
                <a:effectLst/>
                <a:latin typeface="Arial" pitchFamily="34" charset="0"/>
                <a:ea typeface="宋体" pitchFamily="2" charset="-122"/>
                <a:cs typeface="+mn-cs"/>
              </a:rPr>
              <a:t>的操作，等效于</a:t>
            </a:r>
            <a:r>
              <a:rPr lang="en-US" altLang="zh-CN" sz="1200" kern="1200" dirty="0" smtClean="0">
                <a:solidFill>
                  <a:schemeClr val="tx1"/>
                </a:solidFill>
                <a:effectLst/>
                <a:latin typeface="Arial" pitchFamily="34" charset="0"/>
                <a:ea typeface="宋体" pitchFamily="2" charset="-122"/>
                <a:cs typeface="+mn-cs"/>
              </a:rPr>
              <a:t>2</a:t>
            </a:r>
            <a:r>
              <a:rPr lang="zh-CN" altLang="zh-CN" sz="1200" kern="1200" dirty="0" smtClean="0">
                <a:solidFill>
                  <a:schemeClr val="tx1"/>
                </a:solidFill>
                <a:effectLst/>
                <a:latin typeface="Arial" pitchFamily="34" charset="0"/>
                <a:ea typeface="宋体" pitchFamily="2" charset="-122"/>
                <a:cs typeface="+mn-cs"/>
              </a:rPr>
              <a:t>重转轴和镜面反射的组合；</a:t>
            </a:r>
            <a:r>
              <a:rPr lang="zh-CN" altLang="en-US" sz="1200" kern="1200" dirty="0" smtClean="0">
                <a:solidFill>
                  <a:schemeClr val="tx1"/>
                </a:solidFill>
                <a:effectLst/>
                <a:latin typeface="Arial" pitchFamily="34" charset="0"/>
                <a:ea typeface="宋体" pitchFamily="2" charset="-122"/>
                <a:cs typeface="+mn-cs"/>
              </a:rPr>
              <a:t>用符号</a:t>
            </a:r>
            <a:r>
              <a:rPr lang="en-US" altLang="zh-CN" sz="1200" kern="1200" dirty="0" err="1" smtClean="0">
                <a:solidFill>
                  <a:schemeClr val="tx1"/>
                </a:solidFill>
                <a:effectLst/>
                <a:latin typeface="Arial" pitchFamily="34" charset="0"/>
                <a:ea typeface="宋体" pitchFamily="2" charset="-122"/>
                <a:cs typeface="+mn-cs"/>
              </a:rPr>
              <a:t>i</a:t>
            </a:r>
            <a:r>
              <a:rPr lang="zh-CN" altLang="en-US" sz="1200" kern="1200" dirty="0" smtClean="0">
                <a:solidFill>
                  <a:schemeClr val="tx1"/>
                </a:solidFill>
                <a:effectLst/>
                <a:latin typeface="Arial" pitchFamily="34" charset="0"/>
                <a:ea typeface="宋体" pitchFamily="2" charset="-122"/>
                <a:cs typeface="+mn-cs"/>
              </a:rPr>
              <a:t>表示。</a:t>
            </a:r>
            <a:endParaRPr lang="zh-CN" alt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kern="1200" dirty="0" smtClean="0">
                <a:solidFill>
                  <a:schemeClr val="tx1"/>
                </a:solidFill>
                <a:effectLst/>
                <a:latin typeface="Arial" pitchFamily="34" charset="0"/>
                <a:ea typeface="宋体" pitchFamily="2" charset="-122"/>
                <a:cs typeface="+mn-cs"/>
              </a:rPr>
              <a:t>图中两个图形具有反演中心对称性。两个图形上的相应的连线被反演中心点平分。</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18</a:t>
            </a:fld>
            <a:endParaRPr lang="en-US"/>
          </a:p>
        </p:txBody>
      </p:sp>
    </p:spTree>
    <p:extLst>
      <p:ext uri="{BB962C8B-B14F-4D97-AF65-F5344CB8AC3E}">
        <p14:creationId xmlns:p14="http://schemas.microsoft.com/office/powerpoint/2010/main" val="8191837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b="1" dirty="0" smtClean="0">
                    <a:solidFill>
                      <a:srgbClr val="FF0000"/>
                    </a:solidFill>
                  </a:rPr>
                  <a:t>四、旋转反射或反演轴。</a:t>
                </a:r>
                <a:r>
                  <a:rPr lang="zh-CN" altLang="zh-CN" b="1" dirty="0" smtClean="0">
                    <a:solidFill>
                      <a:srgbClr val="FF0000"/>
                    </a:solidFill>
                  </a:rPr>
                  <a:t>绕某一固定轴转动</a:t>
                </a:r>
                <a14:m>
                  <m:oMath xmlns:m="http://schemas.openxmlformats.org/officeDocument/2006/math">
                    <m:f>
                      <m:fPr>
                        <m:type m:val="skw"/>
                        <m:ctrlPr>
                          <a:rPr lang="zh-CN" altLang="en-US" b="1" i="1">
                            <a:solidFill>
                              <a:srgbClr val="FF0000"/>
                            </a:solidFill>
                            <a:latin typeface="Cambria Math" panose="02040503050406030204" pitchFamily="18" charset="0"/>
                          </a:rPr>
                        </m:ctrlPr>
                      </m:fPr>
                      <m:num>
                        <m:r>
                          <a:rPr lang="en-US" altLang="zh-CN" b="1" i="1">
                            <a:solidFill>
                              <a:srgbClr val="FF0000"/>
                            </a:solidFill>
                            <a:latin typeface="Cambria Math"/>
                          </a:rPr>
                          <m:t>𝟐</m:t>
                        </m:r>
                        <m:r>
                          <a:rPr lang="zh-CN" altLang="en-US" b="1" i="1">
                            <a:solidFill>
                              <a:srgbClr val="FF0000"/>
                            </a:solidFill>
                            <a:latin typeface="Cambria Math"/>
                          </a:rPr>
                          <m:t>𝝅</m:t>
                        </m:r>
                      </m:num>
                      <m:den>
                        <m:r>
                          <a:rPr lang="en-US" altLang="zh-CN" b="1" i="1">
                            <a:solidFill>
                              <a:srgbClr val="FF0000"/>
                            </a:solidFill>
                            <a:latin typeface="Cambria Math"/>
                          </a:rPr>
                          <m:t>𝒏</m:t>
                        </m:r>
                      </m:den>
                    </m:f>
                  </m:oMath>
                </a14:m>
                <a:r>
                  <a:rPr lang="zh-CN" altLang="zh-CN" b="1" dirty="0" smtClean="0">
                    <a:solidFill>
                      <a:srgbClr val="FF0000"/>
                    </a:solidFill>
                  </a:rPr>
                  <a:t>，</a:t>
                </a:r>
                <a:r>
                  <a:rPr lang="zh-CN" altLang="en-US" b="1" dirty="0" smtClean="0">
                    <a:solidFill>
                      <a:srgbClr val="FF0000"/>
                    </a:solidFill>
                  </a:rPr>
                  <a:t>接着</a:t>
                </a:r>
                <a:r>
                  <a:rPr lang="zh-CN" altLang="zh-CN" b="1" dirty="0" smtClean="0">
                    <a:solidFill>
                      <a:srgbClr val="FF0000"/>
                    </a:solidFill>
                  </a:rPr>
                  <a:t>相对</a:t>
                </a:r>
                <a:r>
                  <a:rPr lang="zh-CN" altLang="zh-CN" b="1" dirty="0">
                    <a:solidFill>
                      <a:srgbClr val="FF0000"/>
                    </a:solidFill>
                  </a:rPr>
                  <a:t>于垂直该轴的平面</a:t>
                </a:r>
                <a:r>
                  <a:rPr lang="zh-CN" altLang="zh-CN" b="1" i="1" dirty="0">
                    <a:solidFill>
                      <a:srgbClr val="FF0000"/>
                    </a:solidFill>
                    <a:latin typeface="Times New Roman" pitchFamily="18" charset="0"/>
                    <a:cs typeface="Times New Roman" pitchFamily="18" charset="0"/>
                  </a:rPr>
                  <a:t>σ</a:t>
                </a:r>
                <a:r>
                  <a:rPr lang="en-US" altLang="zh-CN" b="1" i="1" baseline="-25000" dirty="0">
                    <a:solidFill>
                      <a:srgbClr val="FF0000"/>
                    </a:solidFill>
                    <a:latin typeface="Times New Roman" pitchFamily="18" charset="0"/>
                    <a:cs typeface="Times New Roman" pitchFamily="18" charset="0"/>
                  </a:rPr>
                  <a:t>h</a:t>
                </a:r>
                <a:r>
                  <a:rPr lang="zh-CN" altLang="zh-CN" b="1" dirty="0">
                    <a:solidFill>
                      <a:srgbClr val="FF0000"/>
                    </a:solidFill>
                  </a:rPr>
                  <a:t>（或反演中心</a:t>
                </a:r>
                <a14:m>
                  <m:oMath xmlns:m="http://schemas.openxmlformats.org/officeDocument/2006/math">
                    <m:r>
                      <a:rPr lang="en-US" altLang="zh-CN" b="1" i="1">
                        <a:solidFill>
                          <a:srgbClr val="FF0000"/>
                        </a:solidFill>
                        <a:latin typeface="Cambria Math"/>
                      </a:rPr>
                      <m:t>𝒊</m:t>
                    </m:r>
                  </m:oMath>
                </a14:m>
                <a:r>
                  <a:rPr lang="zh-CN" altLang="zh-CN" b="1" dirty="0">
                    <a:solidFill>
                      <a:srgbClr val="FF0000"/>
                    </a:solidFill>
                  </a:rPr>
                  <a:t>）作镜像反射（或反演），</a:t>
                </a:r>
                <a:r>
                  <a:rPr lang="zh-CN" altLang="en-US" b="1" dirty="0">
                    <a:solidFill>
                      <a:srgbClr val="FF0000"/>
                    </a:solidFill>
                  </a:rPr>
                  <a:t>晶体</a:t>
                </a:r>
                <a:r>
                  <a:rPr lang="zh-CN" altLang="zh-CN" b="1" dirty="0">
                    <a:solidFill>
                      <a:srgbClr val="FF0000"/>
                    </a:solidFill>
                  </a:rPr>
                  <a:t>能够自身重合，则称该轴为旋转反射（演）轴或简称转反轴</a:t>
                </a:r>
                <a:r>
                  <a:rPr lang="zh-CN" altLang="zh-CN" b="1" dirty="0" smtClean="0">
                    <a:solidFill>
                      <a:srgbClr val="FF0000"/>
                    </a:solidFill>
                  </a:rPr>
                  <a:t>。</a:t>
                </a:r>
                <a:r>
                  <a:rPr lang="zh-CN" altLang="en-US" b="1" dirty="0" smtClean="0">
                    <a:solidFill>
                      <a:srgbClr val="FF0000"/>
                    </a:solidFill>
                  </a:rPr>
                  <a:t>符号用</a:t>
                </a:r>
                <a:r>
                  <a:rPr lang="en-US" altLang="zh-CN" b="1" dirty="0" smtClean="0">
                    <a:solidFill>
                      <a:srgbClr val="FF0000"/>
                    </a:solidFill>
                  </a:rPr>
                  <a:t>n</a:t>
                </a:r>
                <a:r>
                  <a:rPr lang="zh-CN" altLang="en-US" b="1" dirty="0" smtClean="0">
                    <a:solidFill>
                      <a:srgbClr val="FF0000"/>
                    </a:solidFill>
                  </a:rPr>
                  <a:t>上面加一个横线或者</a:t>
                </a:r>
                <a:r>
                  <a:rPr lang="en-US" altLang="zh-CN" b="1" dirty="0" smtClean="0">
                    <a:solidFill>
                      <a:srgbClr val="FF0000"/>
                    </a:solidFill>
                  </a:rPr>
                  <a:t>Sn</a:t>
                </a:r>
                <a:r>
                  <a:rPr lang="zh-CN" altLang="en-US" b="1" dirty="0" smtClean="0">
                    <a:solidFill>
                      <a:srgbClr val="FF0000"/>
                    </a:solidFill>
                  </a:rPr>
                  <a:t>表示。与晶格的旋转轴对称操作类似，旋转反射或者反演的旋转的角都也只能是</a:t>
                </a:r>
                <a:r>
                  <a:rPr lang="en-US" altLang="zh-CN" b="1" dirty="0" smtClean="0">
                    <a:solidFill>
                      <a:srgbClr val="FF0000"/>
                    </a:solidFill>
                  </a:rPr>
                  <a:t>360</a:t>
                </a:r>
                <a:r>
                  <a:rPr lang="zh-CN" altLang="en-US" b="1" dirty="0" smtClean="0">
                    <a:solidFill>
                      <a:srgbClr val="FF0000"/>
                    </a:solidFill>
                  </a:rPr>
                  <a:t>度，</a:t>
                </a:r>
                <a:r>
                  <a:rPr lang="en-US" altLang="zh-CN" b="1" dirty="0" smtClean="0">
                    <a:solidFill>
                      <a:srgbClr val="FF0000"/>
                    </a:solidFill>
                  </a:rPr>
                  <a:t>180,120</a:t>
                </a:r>
                <a:r>
                  <a:rPr lang="zh-CN" altLang="en-US" b="1" dirty="0" smtClean="0">
                    <a:solidFill>
                      <a:srgbClr val="FF0000"/>
                    </a:solidFill>
                  </a:rPr>
                  <a:t>度，</a:t>
                </a:r>
                <a:r>
                  <a:rPr lang="en-US" altLang="zh-CN" b="1" dirty="0" smtClean="0">
                    <a:solidFill>
                      <a:srgbClr val="FF0000"/>
                    </a:solidFill>
                  </a:rPr>
                  <a:t>90</a:t>
                </a:r>
                <a:r>
                  <a:rPr lang="zh-CN" altLang="en-US" b="1" dirty="0" smtClean="0">
                    <a:solidFill>
                      <a:srgbClr val="FF0000"/>
                    </a:solidFill>
                  </a:rPr>
                  <a:t>度，</a:t>
                </a:r>
                <a:r>
                  <a:rPr lang="en-US" altLang="zh-CN" b="1" dirty="0" smtClean="0">
                    <a:solidFill>
                      <a:srgbClr val="FF0000"/>
                    </a:solidFill>
                  </a:rPr>
                  <a:t>60</a:t>
                </a:r>
                <a:r>
                  <a:rPr lang="zh-CN" altLang="en-US" b="1" dirty="0" smtClean="0">
                    <a:solidFill>
                      <a:srgbClr val="FF0000"/>
                    </a:solidFill>
                  </a:rPr>
                  <a:t>度，即</a:t>
                </a:r>
                <a:r>
                  <a:rPr lang="en-US" altLang="zh-CN" b="1" dirty="0" smtClean="0">
                    <a:solidFill>
                      <a:srgbClr val="FF0000"/>
                    </a:solidFill>
                  </a:rPr>
                  <a:t>n</a:t>
                </a:r>
                <a:r>
                  <a:rPr lang="zh-CN" altLang="en-US" b="1" dirty="0" smtClean="0">
                    <a:solidFill>
                      <a:srgbClr val="FF0000"/>
                    </a:solidFill>
                  </a:rPr>
                  <a:t>只能取</a:t>
                </a:r>
                <a:r>
                  <a:rPr lang="en-US" altLang="zh-CN" b="1" dirty="0" smtClean="0">
                    <a:solidFill>
                      <a:srgbClr val="FF0000"/>
                    </a:solidFill>
                  </a:rPr>
                  <a:t>1,2,3,4,6.</a:t>
                </a:r>
                <a:r>
                  <a:rPr lang="zh-CN" altLang="en-US" b="1" dirty="0" smtClean="0">
                    <a:solidFill>
                      <a:srgbClr val="FF0000"/>
                    </a:solidFill>
                  </a:rPr>
                  <a:t>观察非常的图形。图中</a:t>
                </a:r>
                <a:r>
                  <a:rPr lang="en-US" altLang="zh-CN" b="1" dirty="0" smtClean="0">
                    <a:solidFill>
                      <a:srgbClr val="FF0000"/>
                    </a:solidFill>
                  </a:rPr>
                  <a:t>4</a:t>
                </a:r>
                <a:r>
                  <a:rPr lang="zh-CN" altLang="en-US" b="1" dirty="0" smtClean="0">
                    <a:solidFill>
                      <a:srgbClr val="FF0000"/>
                    </a:solidFill>
                  </a:rPr>
                  <a:t>个红色的点具有旋转四度旋转反射对称性。即</a:t>
                </a:r>
                <a:r>
                  <a:rPr lang="en-US" altLang="zh-CN" b="1" dirty="0" smtClean="0">
                    <a:solidFill>
                      <a:srgbClr val="FF0000"/>
                    </a:solidFill>
                  </a:rPr>
                  <a:t>4</a:t>
                </a:r>
                <a:r>
                  <a:rPr lang="zh-CN" altLang="en-US" b="1" dirty="0" smtClean="0">
                    <a:solidFill>
                      <a:srgbClr val="FF0000"/>
                    </a:solidFill>
                  </a:rPr>
                  <a:t>个红点同时绕轴旋转</a:t>
                </a:r>
                <a:r>
                  <a:rPr lang="en-US" altLang="zh-CN" b="1" dirty="0" smtClean="0">
                    <a:solidFill>
                      <a:srgbClr val="FF0000"/>
                    </a:solidFill>
                  </a:rPr>
                  <a:t>90</a:t>
                </a:r>
                <a:r>
                  <a:rPr lang="zh-CN" altLang="en-US" b="1" dirty="0" smtClean="0">
                    <a:solidFill>
                      <a:srgbClr val="FF0000"/>
                    </a:solidFill>
                  </a:rPr>
                  <a:t>度后，旋转到黄色点所在位置。接着以平面西格玛</a:t>
                </a:r>
                <a:r>
                  <a:rPr lang="en-US" altLang="zh-CN" b="1" dirty="0" smtClean="0">
                    <a:solidFill>
                      <a:srgbClr val="FF0000"/>
                    </a:solidFill>
                  </a:rPr>
                  <a:t>h</a:t>
                </a:r>
                <a:r>
                  <a:rPr lang="zh-CN" altLang="en-US" b="1" dirty="0" smtClean="0">
                    <a:solidFill>
                      <a:srgbClr val="FF0000"/>
                    </a:solidFill>
                  </a:rPr>
                  <a:t>晶系镜像反射操作，或者以旋转轴与西格玛</a:t>
                </a:r>
                <a:r>
                  <a:rPr lang="en-US" altLang="zh-CN" b="1" dirty="0" smtClean="0">
                    <a:solidFill>
                      <a:srgbClr val="FF0000"/>
                    </a:solidFill>
                  </a:rPr>
                  <a:t>h</a:t>
                </a:r>
                <a:r>
                  <a:rPr lang="zh-CN" altLang="en-US" b="1" dirty="0" smtClean="0">
                    <a:solidFill>
                      <a:srgbClr val="FF0000"/>
                    </a:solidFill>
                  </a:rPr>
                  <a:t>面的交点进行反射操作。四个红色的点完全自身重合。</a:t>
                </a:r>
                <a:endParaRPr lang="zh-CN" altLang="en-US" b="1" dirty="0">
                  <a:solidFill>
                    <a:srgbClr val="FF0000"/>
                  </a:solidFill>
                </a:endParaRPr>
              </a:p>
              <a:p>
                <a:endParaRPr lang="zh-CN" altLang="en-US" dirty="0"/>
              </a:p>
            </p:txBody>
          </p:sp>
        </mc:Choice>
        <mc:Fallback xmlns="">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b="1" dirty="0" smtClean="0">
                    <a:solidFill>
                      <a:srgbClr val="FF0000"/>
                    </a:solidFill>
                  </a:rPr>
                  <a:t>四、旋转反射或反演轴。</a:t>
                </a:r>
                <a:r>
                  <a:rPr lang="zh-CN" altLang="zh-CN" b="1" dirty="0" smtClean="0">
                    <a:solidFill>
                      <a:srgbClr val="FF0000"/>
                    </a:solidFill>
                  </a:rPr>
                  <a:t>绕某一固定轴转动</a:t>
                </a:r>
                <a:r>
                  <a:rPr lang="en-US" altLang="zh-CN" b="1" i="0">
                    <a:solidFill>
                      <a:srgbClr val="FF0000"/>
                    </a:solidFill>
                    <a:latin typeface="Cambria Math"/>
                  </a:rPr>
                  <a:t>𝟐</a:t>
                </a:r>
                <a:r>
                  <a:rPr lang="zh-CN" altLang="en-US" b="1" i="0">
                    <a:solidFill>
                      <a:srgbClr val="FF0000"/>
                    </a:solidFill>
                    <a:latin typeface="Cambria Math"/>
                  </a:rPr>
                  <a:t>𝝅</a:t>
                </a:r>
                <a:r>
                  <a:rPr lang="zh-CN" altLang="en-US" b="1" i="0">
                    <a:solidFill>
                      <a:srgbClr val="FF0000"/>
                    </a:solidFill>
                    <a:latin typeface="Cambria Math" panose="02040503050406030204" pitchFamily="18" charset="0"/>
                  </a:rPr>
                  <a:t>⁄</a:t>
                </a:r>
                <a:r>
                  <a:rPr lang="en-US" altLang="zh-CN" b="1" i="0">
                    <a:solidFill>
                      <a:srgbClr val="FF0000"/>
                    </a:solidFill>
                    <a:latin typeface="Cambria Math"/>
                  </a:rPr>
                  <a:t>𝒏</a:t>
                </a:r>
                <a:r>
                  <a:rPr lang="zh-CN" altLang="zh-CN" b="1" dirty="0" smtClean="0">
                    <a:solidFill>
                      <a:srgbClr val="FF0000"/>
                    </a:solidFill>
                  </a:rPr>
                  <a:t>，</a:t>
                </a:r>
                <a:r>
                  <a:rPr lang="zh-CN" altLang="en-US" b="1" dirty="0" smtClean="0">
                    <a:solidFill>
                      <a:srgbClr val="FF0000"/>
                    </a:solidFill>
                  </a:rPr>
                  <a:t>接着</a:t>
                </a:r>
                <a:r>
                  <a:rPr lang="zh-CN" altLang="zh-CN" b="1" dirty="0" smtClean="0">
                    <a:solidFill>
                      <a:srgbClr val="FF0000"/>
                    </a:solidFill>
                  </a:rPr>
                  <a:t>相对</a:t>
                </a:r>
                <a:r>
                  <a:rPr lang="zh-CN" altLang="zh-CN" b="1" dirty="0">
                    <a:solidFill>
                      <a:srgbClr val="FF0000"/>
                    </a:solidFill>
                  </a:rPr>
                  <a:t>于垂直该轴的平面</a:t>
                </a:r>
                <a:r>
                  <a:rPr lang="zh-CN" altLang="zh-CN" b="1" i="1" dirty="0">
                    <a:solidFill>
                      <a:srgbClr val="FF0000"/>
                    </a:solidFill>
                    <a:latin typeface="Times New Roman" pitchFamily="18" charset="0"/>
                    <a:cs typeface="Times New Roman" pitchFamily="18" charset="0"/>
                  </a:rPr>
                  <a:t>σ</a:t>
                </a:r>
                <a:r>
                  <a:rPr lang="en-US" altLang="zh-CN" b="1" i="1" baseline="-25000" dirty="0">
                    <a:solidFill>
                      <a:srgbClr val="FF0000"/>
                    </a:solidFill>
                    <a:latin typeface="Times New Roman" pitchFamily="18" charset="0"/>
                    <a:cs typeface="Times New Roman" pitchFamily="18" charset="0"/>
                  </a:rPr>
                  <a:t>h</a:t>
                </a:r>
                <a:r>
                  <a:rPr lang="zh-CN" altLang="zh-CN" b="1" dirty="0">
                    <a:solidFill>
                      <a:srgbClr val="FF0000"/>
                    </a:solidFill>
                  </a:rPr>
                  <a:t>（或反演中心</a:t>
                </a:r>
                <a:r>
                  <a:rPr lang="en-US" altLang="zh-CN" b="1" i="0">
                    <a:solidFill>
                      <a:srgbClr val="FF0000"/>
                    </a:solidFill>
                    <a:latin typeface="Cambria Math"/>
                  </a:rPr>
                  <a:t>𝒊</a:t>
                </a:r>
                <a:r>
                  <a:rPr lang="zh-CN" altLang="zh-CN" b="1" dirty="0">
                    <a:solidFill>
                      <a:srgbClr val="FF0000"/>
                    </a:solidFill>
                  </a:rPr>
                  <a:t>）作镜像反射（或反演），</a:t>
                </a:r>
                <a:r>
                  <a:rPr lang="zh-CN" altLang="en-US" b="1" dirty="0">
                    <a:solidFill>
                      <a:srgbClr val="FF0000"/>
                    </a:solidFill>
                  </a:rPr>
                  <a:t>晶体</a:t>
                </a:r>
                <a:r>
                  <a:rPr lang="zh-CN" altLang="zh-CN" b="1" dirty="0">
                    <a:solidFill>
                      <a:srgbClr val="FF0000"/>
                    </a:solidFill>
                  </a:rPr>
                  <a:t>能够自身重合，则称该轴为旋转反射（演）轴或简称转反轴</a:t>
                </a:r>
                <a:r>
                  <a:rPr lang="zh-CN" altLang="zh-CN" b="1" dirty="0" smtClean="0">
                    <a:solidFill>
                      <a:srgbClr val="FF0000"/>
                    </a:solidFill>
                  </a:rPr>
                  <a:t>。</a:t>
                </a:r>
                <a:r>
                  <a:rPr lang="zh-CN" altLang="en-US" b="1" dirty="0" smtClean="0">
                    <a:solidFill>
                      <a:srgbClr val="FF0000"/>
                    </a:solidFill>
                  </a:rPr>
                  <a:t>符号用</a:t>
                </a:r>
                <a:r>
                  <a:rPr lang="en-US" altLang="zh-CN" b="1" dirty="0" smtClean="0">
                    <a:solidFill>
                      <a:srgbClr val="FF0000"/>
                    </a:solidFill>
                  </a:rPr>
                  <a:t>n</a:t>
                </a:r>
                <a:r>
                  <a:rPr lang="zh-CN" altLang="en-US" b="1" dirty="0" smtClean="0">
                    <a:solidFill>
                      <a:srgbClr val="FF0000"/>
                    </a:solidFill>
                  </a:rPr>
                  <a:t>上面加一个横线或者</a:t>
                </a:r>
                <a:r>
                  <a:rPr lang="en-US" altLang="zh-CN" b="1" dirty="0" smtClean="0">
                    <a:solidFill>
                      <a:srgbClr val="FF0000"/>
                    </a:solidFill>
                  </a:rPr>
                  <a:t>Sn</a:t>
                </a:r>
                <a:r>
                  <a:rPr lang="zh-CN" altLang="en-US" b="1" dirty="0" smtClean="0">
                    <a:solidFill>
                      <a:srgbClr val="FF0000"/>
                    </a:solidFill>
                  </a:rPr>
                  <a:t>表示。与晶格的旋转轴对称操作类似，旋转反射或者反演的旋转的角都也只能是</a:t>
                </a:r>
                <a:r>
                  <a:rPr lang="en-US" altLang="zh-CN" b="1" dirty="0" smtClean="0">
                    <a:solidFill>
                      <a:srgbClr val="FF0000"/>
                    </a:solidFill>
                  </a:rPr>
                  <a:t>360</a:t>
                </a:r>
                <a:r>
                  <a:rPr lang="zh-CN" altLang="en-US" b="1" dirty="0" smtClean="0">
                    <a:solidFill>
                      <a:srgbClr val="FF0000"/>
                    </a:solidFill>
                  </a:rPr>
                  <a:t>度，</a:t>
                </a:r>
                <a:r>
                  <a:rPr lang="en-US" altLang="zh-CN" b="1" dirty="0" smtClean="0">
                    <a:solidFill>
                      <a:srgbClr val="FF0000"/>
                    </a:solidFill>
                  </a:rPr>
                  <a:t>180,120</a:t>
                </a:r>
                <a:r>
                  <a:rPr lang="zh-CN" altLang="en-US" b="1" dirty="0" smtClean="0">
                    <a:solidFill>
                      <a:srgbClr val="FF0000"/>
                    </a:solidFill>
                  </a:rPr>
                  <a:t>度，</a:t>
                </a:r>
                <a:r>
                  <a:rPr lang="en-US" altLang="zh-CN" b="1" dirty="0" smtClean="0">
                    <a:solidFill>
                      <a:srgbClr val="FF0000"/>
                    </a:solidFill>
                  </a:rPr>
                  <a:t>90</a:t>
                </a:r>
                <a:r>
                  <a:rPr lang="zh-CN" altLang="en-US" b="1" dirty="0" smtClean="0">
                    <a:solidFill>
                      <a:srgbClr val="FF0000"/>
                    </a:solidFill>
                  </a:rPr>
                  <a:t>度，</a:t>
                </a:r>
                <a:r>
                  <a:rPr lang="en-US" altLang="zh-CN" b="1" dirty="0" smtClean="0">
                    <a:solidFill>
                      <a:srgbClr val="FF0000"/>
                    </a:solidFill>
                  </a:rPr>
                  <a:t>60</a:t>
                </a:r>
                <a:r>
                  <a:rPr lang="zh-CN" altLang="en-US" b="1" dirty="0" smtClean="0">
                    <a:solidFill>
                      <a:srgbClr val="FF0000"/>
                    </a:solidFill>
                  </a:rPr>
                  <a:t>度，即</a:t>
                </a:r>
                <a:r>
                  <a:rPr lang="en-US" altLang="zh-CN" b="1" dirty="0" smtClean="0">
                    <a:solidFill>
                      <a:srgbClr val="FF0000"/>
                    </a:solidFill>
                  </a:rPr>
                  <a:t>n</a:t>
                </a:r>
                <a:r>
                  <a:rPr lang="zh-CN" altLang="en-US" b="1" dirty="0" smtClean="0">
                    <a:solidFill>
                      <a:srgbClr val="FF0000"/>
                    </a:solidFill>
                  </a:rPr>
                  <a:t>只能取</a:t>
                </a:r>
                <a:r>
                  <a:rPr lang="en-US" altLang="zh-CN" b="1" dirty="0" smtClean="0">
                    <a:solidFill>
                      <a:srgbClr val="FF0000"/>
                    </a:solidFill>
                  </a:rPr>
                  <a:t>1,2,3,4,6.</a:t>
                </a:r>
                <a:r>
                  <a:rPr lang="zh-CN" altLang="en-US" b="1" dirty="0" smtClean="0">
                    <a:solidFill>
                      <a:srgbClr val="FF0000"/>
                    </a:solidFill>
                  </a:rPr>
                  <a:t>观察非常的图形。图中</a:t>
                </a:r>
                <a:r>
                  <a:rPr lang="en-US" altLang="zh-CN" b="1" dirty="0" smtClean="0">
                    <a:solidFill>
                      <a:srgbClr val="FF0000"/>
                    </a:solidFill>
                  </a:rPr>
                  <a:t>4</a:t>
                </a:r>
                <a:r>
                  <a:rPr lang="zh-CN" altLang="en-US" b="1" dirty="0" smtClean="0">
                    <a:solidFill>
                      <a:srgbClr val="FF0000"/>
                    </a:solidFill>
                  </a:rPr>
                  <a:t>个红色的点具有旋转四度旋转反射对称性。即</a:t>
                </a:r>
                <a:r>
                  <a:rPr lang="en-US" altLang="zh-CN" b="1" dirty="0" smtClean="0">
                    <a:solidFill>
                      <a:srgbClr val="FF0000"/>
                    </a:solidFill>
                  </a:rPr>
                  <a:t>4</a:t>
                </a:r>
                <a:r>
                  <a:rPr lang="zh-CN" altLang="en-US" b="1" dirty="0" smtClean="0">
                    <a:solidFill>
                      <a:srgbClr val="FF0000"/>
                    </a:solidFill>
                  </a:rPr>
                  <a:t>个红点同时绕轴旋转</a:t>
                </a:r>
                <a:r>
                  <a:rPr lang="en-US" altLang="zh-CN" b="1" dirty="0" smtClean="0">
                    <a:solidFill>
                      <a:srgbClr val="FF0000"/>
                    </a:solidFill>
                  </a:rPr>
                  <a:t>90</a:t>
                </a:r>
                <a:r>
                  <a:rPr lang="zh-CN" altLang="en-US" b="1" dirty="0" smtClean="0">
                    <a:solidFill>
                      <a:srgbClr val="FF0000"/>
                    </a:solidFill>
                  </a:rPr>
                  <a:t>度后，旋转到黄色点所在位置。接着以平面西格玛</a:t>
                </a:r>
                <a:r>
                  <a:rPr lang="en-US" altLang="zh-CN" b="1" dirty="0" smtClean="0">
                    <a:solidFill>
                      <a:srgbClr val="FF0000"/>
                    </a:solidFill>
                  </a:rPr>
                  <a:t>h</a:t>
                </a:r>
                <a:r>
                  <a:rPr lang="zh-CN" altLang="en-US" b="1" dirty="0" smtClean="0">
                    <a:solidFill>
                      <a:srgbClr val="FF0000"/>
                    </a:solidFill>
                  </a:rPr>
                  <a:t>晶系镜像反射操作，或者以旋转轴与西格玛</a:t>
                </a:r>
                <a:r>
                  <a:rPr lang="en-US" altLang="zh-CN" b="1" dirty="0" smtClean="0">
                    <a:solidFill>
                      <a:srgbClr val="FF0000"/>
                    </a:solidFill>
                  </a:rPr>
                  <a:t>h</a:t>
                </a:r>
                <a:r>
                  <a:rPr lang="zh-CN" altLang="en-US" b="1" dirty="0" smtClean="0">
                    <a:solidFill>
                      <a:srgbClr val="FF0000"/>
                    </a:solidFill>
                  </a:rPr>
                  <a:t>面的交点进行反射操作。四个红色的点完全自身重合。</a:t>
                </a:r>
                <a:endParaRPr lang="zh-CN" altLang="en-US" b="1" dirty="0">
                  <a:solidFill>
                    <a:srgbClr val="FF0000"/>
                  </a:solidFill>
                </a:endParaRPr>
              </a:p>
              <a:p>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19</a:t>
            </a:fld>
            <a:endParaRPr lang="en-US"/>
          </a:p>
        </p:txBody>
      </p:sp>
    </p:spTree>
    <p:extLst>
      <p:ext uri="{BB962C8B-B14F-4D97-AF65-F5344CB8AC3E}">
        <p14:creationId xmlns:p14="http://schemas.microsoft.com/office/powerpoint/2010/main" val="6080786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此我们强调点群对称性是晶体晶格的对称性。来观察一个二维晶体。此二维晶体是由同种原子组成的，分成了两组，其中一组在所有正方形的顶点。另外一组相当于在正方形顶点上的原子向正方形的对角线方向上移动了四分之一对角线长。可以明显看出，晶体的原子结构并不是此晶体的布拉伐格子。虽然都是同种原子，但是晶体的排列并不是由一个原子进行周期性排列。而是以最近邻原子作为一个基元，进行周期性排列的。对于比较复杂的原子结构的晶体，怎么判断晶体结构是否为布拉伐格子呢。对于同种类的原子，需要观察原子是否为等同的原子。例如在这个晶体中，如果将正方形顶点上原子编号为</a:t>
            </a:r>
            <a:r>
              <a:rPr lang="en-US" altLang="zh-CN" dirty="0" smtClean="0"/>
              <a:t>1</a:t>
            </a:r>
            <a:r>
              <a:rPr lang="zh-CN" altLang="en-US" dirty="0" smtClean="0"/>
              <a:t>，将对角线上的原子编号为</a:t>
            </a:r>
            <a:r>
              <a:rPr lang="en-US" altLang="zh-CN" dirty="0" smtClean="0"/>
              <a:t>2</a:t>
            </a:r>
            <a:r>
              <a:rPr lang="zh-CN" altLang="en-US" dirty="0" smtClean="0"/>
              <a:t>，可以看出</a:t>
            </a:r>
            <a:r>
              <a:rPr lang="en-US" altLang="zh-CN" dirty="0" smtClean="0"/>
              <a:t>1</a:t>
            </a:r>
            <a:r>
              <a:rPr lang="zh-CN" altLang="en-US" dirty="0" smtClean="0"/>
              <a:t>原子的对角线四分之一位置有原子</a:t>
            </a:r>
            <a:r>
              <a:rPr lang="en-US" altLang="zh-CN" dirty="0" smtClean="0"/>
              <a:t>2</a:t>
            </a:r>
            <a:r>
              <a:rPr lang="zh-CN" altLang="en-US" dirty="0" smtClean="0"/>
              <a:t>，而原子</a:t>
            </a:r>
            <a:r>
              <a:rPr lang="en-US" altLang="zh-CN" dirty="0" smtClean="0"/>
              <a:t>2</a:t>
            </a:r>
            <a:r>
              <a:rPr lang="zh-CN" altLang="en-US" dirty="0" smtClean="0"/>
              <a:t>对角线四分之一的位置没有原子。也就是说原子</a:t>
            </a:r>
            <a:r>
              <a:rPr lang="en-US" altLang="zh-CN" dirty="0" smtClean="0"/>
              <a:t>1</a:t>
            </a:r>
            <a:r>
              <a:rPr lang="zh-CN" altLang="en-US" dirty="0" smtClean="0"/>
              <a:t>和原子</a:t>
            </a:r>
            <a:r>
              <a:rPr lang="en-US" altLang="zh-CN" dirty="0" smtClean="0"/>
              <a:t>2</a:t>
            </a:r>
            <a:r>
              <a:rPr lang="zh-CN" altLang="en-US" dirty="0" smtClean="0"/>
              <a:t>周围的环境不同。那么这两个原子就不是同类原子。在基元中需要包含这两种原子。基元选定之后，用点代替基元，得到的点的排列既是布拉伐格子。可以看出两组原子中任何一组都是与布拉伐格子排列相同。对于该晶格垂直屏幕通过</a:t>
            </a:r>
            <a:r>
              <a:rPr lang="en-US" altLang="zh-CN" dirty="0" smtClean="0"/>
              <a:t>AB</a:t>
            </a:r>
            <a:r>
              <a:rPr lang="zh-CN" altLang="en-US" dirty="0" smtClean="0"/>
              <a:t>和</a:t>
            </a:r>
            <a:r>
              <a:rPr lang="en-US" altLang="zh-CN" dirty="0" smtClean="0"/>
              <a:t>CD</a:t>
            </a:r>
            <a:r>
              <a:rPr lang="zh-CN" altLang="en-US" dirty="0" smtClean="0"/>
              <a:t>的平面为对称面。晶格经过对称面操作自身重合。但是我们来观察晶体原子结构。对于</a:t>
            </a:r>
            <a:r>
              <a:rPr lang="en-US" altLang="zh-CN" dirty="0" smtClean="0"/>
              <a:t>AB</a:t>
            </a:r>
            <a:r>
              <a:rPr lang="zh-CN" altLang="en-US" dirty="0" smtClean="0"/>
              <a:t>对称面，此时晶体经过</a:t>
            </a:r>
            <a:r>
              <a:rPr lang="en-US" altLang="zh-CN" dirty="0" smtClean="0"/>
              <a:t>AB</a:t>
            </a:r>
            <a:r>
              <a:rPr lang="zh-CN" altLang="en-US" dirty="0" smtClean="0"/>
              <a:t>对称面的操作不再能够自身重合。而经过</a:t>
            </a:r>
            <a:r>
              <a:rPr lang="en-US" altLang="zh-CN" dirty="0" smtClean="0"/>
              <a:t>CD</a:t>
            </a:r>
            <a:r>
              <a:rPr lang="zh-CN" altLang="en-US" dirty="0" smtClean="0"/>
              <a:t>操作后晶体能够自身重合。也就是说能够使晶格自身重合的点对称操作。不一定能够使晶体本身重合。所以点群对称性是在晶格中讨论的。</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20</a:t>
            </a:fld>
            <a:endParaRPr lang="en-US"/>
          </a:p>
        </p:txBody>
      </p:sp>
    </p:spTree>
    <p:extLst>
      <p:ext uri="{BB962C8B-B14F-4D97-AF65-F5344CB8AC3E}">
        <p14:creationId xmlns:p14="http://schemas.microsoft.com/office/powerpoint/2010/main" val="14866047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Arial" pitchFamily="34" charset="0"/>
                <a:ea typeface="宋体" pitchFamily="2" charset="-122"/>
                <a:cs typeface="+mn-cs"/>
              </a:rPr>
              <a:t>从结构上，固体分为单晶体，多晶体，准晶体和非晶体，非晶体也叫无定型固体。从宏观形貌上，单晶体具有规则对称的外形。多晶体由许多杂乱无章的排列着的小晶体组成。准晶体也有规则的外形。非晶体一般没有规则的外形。从微观结构，也就是原子排列上，单晶的原子长程有序，具有平移对称性，即无论从哪个方向，同类的原子之间平移以后，单晶的结构不发生变化；这是</a:t>
            </a:r>
            <a:r>
              <a:rPr lang="en-US" altLang="zh-CN" sz="1200" b="0" i="0" kern="1200" dirty="0" err="1" smtClean="0">
                <a:solidFill>
                  <a:schemeClr val="tx1"/>
                </a:solidFill>
                <a:effectLst/>
                <a:latin typeface="Arial" pitchFamily="34" charset="0"/>
                <a:ea typeface="宋体" pitchFamily="2" charset="-122"/>
                <a:cs typeface="+mn-cs"/>
              </a:rPr>
              <a:t>NaCl</a:t>
            </a:r>
            <a:r>
              <a:rPr lang="zh-CN" altLang="en-US" sz="1200" b="0" i="0" kern="1200" dirty="0" smtClean="0">
                <a:solidFill>
                  <a:schemeClr val="tx1"/>
                </a:solidFill>
                <a:effectLst/>
                <a:latin typeface="Arial" pitchFamily="34" charset="0"/>
                <a:ea typeface="宋体" pitchFamily="2" charset="-122"/>
                <a:cs typeface="+mn-cs"/>
              </a:rPr>
              <a:t>，就是食盐单晶的原子结构，原子排列长程有序，并且具有平移对称性。即所有的原子经过平移可以和原来的原子排列重合。多晶是由许多单晶颗粒组成，每个单晶颗粒叫晶粒，每个晶粒都是一个单晶体，各个晶粒之间的原子排列方向不同。准晶的原子排列，长程有序，不具备平移对称性。即通经过平移，原子的排列不能够和原来的原子排列重合。非晶体原子排列短程有序，长程无序。在短程，每个原子周围都有其他三个原子。但是整体上看，原子排列是杂乱无章的。对于物理性质，单晶体有固定熔点，物理性质各向异性。多晶体有固定熔点，物理性质各向同性。准晶体有固定熔点，整体上看各向异性。非晶体无固定熔点，物理性质各向同性。我们可以利用利用电子衍射产生的衍射图样来区分固体的种类。单晶体的衍射图样长程有序，具有平移对称性。多晶的衍射图样是多个同心圆。准晶的衍射图样长程有序，不具有平移对称性。非晶的衍射图样有一个圆晕。半导体物理课程中讲的晶体指单晶体。</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3</a:t>
            </a:fld>
            <a:endParaRPr lang="en-US"/>
          </a:p>
        </p:txBody>
      </p:sp>
    </p:spTree>
    <p:extLst>
      <p:ext uri="{BB962C8B-B14F-4D97-AF65-F5344CB8AC3E}">
        <p14:creationId xmlns:p14="http://schemas.microsoft.com/office/powerpoint/2010/main" val="16046110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虽然我们介绍的基本点群对称操作有</a:t>
            </a:r>
            <a:r>
              <a:rPr lang="en-US" altLang="zh-CN" dirty="0" smtClean="0"/>
              <a:t>12</a:t>
            </a:r>
            <a:r>
              <a:rPr lang="zh-CN" altLang="en-US" dirty="0" smtClean="0"/>
              <a:t>种。但是能够独立存在的只有</a:t>
            </a:r>
            <a:r>
              <a:rPr lang="en-US" altLang="zh-CN" dirty="0" smtClean="0"/>
              <a:t>8</a:t>
            </a:r>
            <a:r>
              <a:rPr lang="zh-CN" altLang="en-US" dirty="0" smtClean="0"/>
              <a:t>中。分别用国家符号，也叫赫曼摩根符号，和熊福利斯符号表示。包括这</a:t>
            </a:r>
            <a:r>
              <a:rPr lang="en-US" altLang="zh-CN" dirty="0" smtClean="0"/>
              <a:t>8</a:t>
            </a:r>
            <a:r>
              <a:rPr lang="zh-CN" altLang="en-US" dirty="0" smtClean="0"/>
              <a:t>种对立的点对称操作和由</a:t>
            </a:r>
            <a:r>
              <a:rPr lang="en-US" altLang="zh-CN" dirty="0" smtClean="0"/>
              <a:t>8</a:t>
            </a:r>
            <a:r>
              <a:rPr lang="zh-CN" altLang="en-US" dirty="0" smtClean="0"/>
              <a:t>中对了对称要素组合，</a:t>
            </a:r>
            <a:r>
              <a:rPr lang="zh-CN" altLang="en-US" b="1" dirty="0" smtClean="0">
                <a:solidFill>
                  <a:srgbClr val="FF0000"/>
                </a:solidFill>
              </a:rPr>
              <a:t>晶体的晶格点对</a:t>
            </a:r>
            <a:r>
              <a:rPr lang="zh-CN" altLang="zh-CN" b="1" dirty="0" smtClean="0">
                <a:solidFill>
                  <a:srgbClr val="FF0000"/>
                </a:solidFill>
              </a:rPr>
              <a:t>称性操作集合共有</a:t>
            </a:r>
            <a:r>
              <a:rPr lang="en-US" altLang="zh-CN" b="1" dirty="0" smtClean="0">
                <a:solidFill>
                  <a:srgbClr val="FF0000"/>
                </a:solidFill>
              </a:rPr>
              <a:t>32</a:t>
            </a:r>
            <a:r>
              <a:rPr lang="zh-CN" altLang="zh-CN" b="1" dirty="0" smtClean="0">
                <a:solidFill>
                  <a:srgbClr val="FF0000"/>
                </a:solidFill>
              </a:rPr>
              <a:t>种</a:t>
            </a:r>
            <a:r>
              <a:rPr lang="zh-CN" altLang="en-US" b="1" dirty="0" smtClean="0">
                <a:solidFill>
                  <a:srgbClr val="FF0000"/>
                </a:solidFill>
              </a:rPr>
              <a:t>，即共有</a:t>
            </a:r>
            <a:r>
              <a:rPr lang="en-US" altLang="zh-CN" b="1" dirty="0" smtClean="0">
                <a:solidFill>
                  <a:srgbClr val="FF0000"/>
                </a:solidFill>
              </a:rPr>
              <a:t>32</a:t>
            </a:r>
            <a:r>
              <a:rPr lang="zh-CN" altLang="en-US" b="1" dirty="0" smtClean="0">
                <a:solidFill>
                  <a:srgbClr val="FF0000"/>
                </a:solidFill>
              </a:rPr>
              <a:t>种点群。</a:t>
            </a:r>
          </a:p>
          <a:p>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21</a:t>
            </a:fld>
            <a:endParaRPr lang="en-US"/>
          </a:p>
        </p:txBody>
      </p:sp>
    </p:spTree>
    <p:extLst>
      <p:ext uri="{BB962C8B-B14F-4D97-AF65-F5344CB8AC3E}">
        <p14:creationId xmlns:p14="http://schemas.microsoft.com/office/powerpoint/2010/main" val="36665580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Arial" pitchFamily="34" charset="0"/>
                <a:ea typeface="宋体" pitchFamily="2" charset="-122"/>
                <a:cs typeface="+mn-cs"/>
              </a:rPr>
              <a:t>满足平移对称性的空间点阵共有</a:t>
            </a:r>
            <a:r>
              <a:rPr lang="en-US" altLang="zh-CN" sz="1200" kern="1200" dirty="0" smtClean="0">
                <a:solidFill>
                  <a:schemeClr val="tx1"/>
                </a:solidFill>
                <a:effectLst/>
                <a:latin typeface="Arial" pitchFamily="34" charset="0"/>
                <a:ea typeface="宋体" pitchFamily="2" charset="-122"/>
                <a:cs typeface="+mn-cs"/>
              </a:rPr>
              <a:t>14</a:t>
            </a:r>
            <a:r>
              <a:rPr lang="zh-CN" altLang="zh-CN" sz="1200" kern="1200" dirty="0" smtClean="0">
                <a:solidFill>
                  <a:schemeClr val="tx1"/>
                </a:solidFill>
                <a:effectLst/>
                <a:latin typeface="Arial" pitchFamily="34" charset="0"/>
                <a:ea typeface="宋体" pitchFamily="2" charset="-122"/>
                <a:cs typeface="+mn-cs"/>
              </a:rPr>
              <a:t>种</a:t>
            </a:r>
            <a:r>
              <a:rPr lang="en-US" altLang="zh-CN" sz="1200" kern="1200" dirty="0" smtClean="0">
                <a:solidFill>
                  <a:schemeClr val="tx1"/>
                </a:solidFill>
                <a:effectLst/>
                <a:latin typeface="Arial" pitchFamily="34" charset="0"/>
                <a:ea typeface="宋体" pitchFamily="2" charset="-122"/>
                <a:cs typeface="+mn-cs"/>
              </a:rPr>
              <a:t>.</a:t>
            </a:r>
            <a:r>
              <a:rPr lang="zh-CN" altLang="en-US" sz="1200" kern="1200" dirty="0" smtClean="0">
                <a:solidFill>
                  <a:schemeClr val="tx1"/>
                </a:solidFill>
                <a:effectLst/>
                <a:latin typeface="Arial" pitchFamily="34" charset="0"/>
                <a:ea typeface="宋体" pitchFamily="2" charset="-122"/>
                <a:cs typeface="+mn-cs"/>
              </a:rPr>
              <a:t>也就是对于所有晶体的晶格而言，共有</a:t>
            </a:r>
            <a:r>
              <a:rPr lang="en-US" altLang="zh-CN" sz="1200" kern="1200" dirty="0" smtClean="0">
                <a:solidFill>
                  <a:schemeClr val="tx1"/>
                </a:solidFill>
                <a:effectLst/>
                <a:latin typeface="Arial" pitchFamily="34" charset="0"/>
                <a:ea typeface="宋体" pitchFamily="2" charset="-122"/>
                <a:cs typeface="+mn-cs"/>
              </a:rPr>
              <a:t>14</a:t>
            </a:r>
            <a:r>
              <a:rPr lang="zh-CN" altLang="en-US" sz="1200" kern="1200" dirty="0" smtClean="0">
                <a:solidFill>
                  <a:schemeClr val="tx1"/>
                </a:solidFill>
                <a:effectLst/>
                <a:latin typeface="Arial" pitchFamily="34" charset="0"/>
                <a:ea typeface="宋体" pitchFamily="2" charset="-122"/>
                <a:cs typeface="+mn-cs"/>
              </a:rPr>
              <a:t>种布拉伐格子。在表中给出的</a:t>
            </a:r>
            <a:r>
              <a:rPr lang="en-US" altLang="zh-CN" sz="1200" kern="1200" dirty="0" smtClean="0">
                <a:solidFill>
                  <a:schemeClr val="tx1"/>
                </a:solidFill>
                <a:effectLst/>
                <a:latin typeface="Arial" pitchFamily="34" charset="0"/>
                <a:ea typeface="宋体" pitchFamily="2" charset="-122"/>
                <a:cs typeface="+mn-cs"/>
              </a:rPr>
              <a:t>14</a:t>
            </a:r>
            <a:r>
              <a:rPr lang="zh-CN" altLang="en-US" sz="1200" kern="1200" dirty="0" smtClean="0">
                <a:solidFill>
                  <a:schemeClr val="tx1"/>
                </a:solidFill>
                <a:effectLst/>
                <a:latin typeface="Arial" pitchFamily="34" charset="0"/>
                <a:ea typeface="宋体" pitchFamily="2" charset="-122"/>
                <a:cs typeface="+mn-cs"/>
              </a:rPr>
              <a:t>种布拉伐格子，简单三斜、简单单斜到六角是晶格的单胞，也就是晶体学中给出晶体的单胞。反应了晶格最高对称度的最小周期性单元。</a:t>
            </a:r>
            <a:r>
              <a:rPr lang="zh-CN" altLang="zh-CN" sz="1200" kern="1200" dirty="0" smtClean="0">
                <a:solidFill>
                  <a:schemeClr val="tx1"/>
                </a:solidFill>
                <a:effectLst/>
                <a:latin typeface="Arial" pitchFamily="34" charset="0"/>
                <a:ea typeface="宋体" pitchFamily="2" charset="-122"/>
                <a:cs typeface="+mn-cs"/>
              </a:rPr>
              <a:t>这</a:t>
            </a:r>
            <a:r>
              <a:rPr lang="en-US" altLang="zh-CN" sz="1200" kern="1200" dirty="0" smtClean="0">
                <a:solidFill>
                  <a:schemeClr val="tx1"/>
                </a:solidFill>
                <a:effectLst/>
                <a:latin typeface="Arial" pitchFamily="34" charset="0"/>
                <a:ea typeface="宋体" pitchFamily="2" charset="-122"/>
                <a:cs typeface="+mn-cs"/>
              </a:rPr>
              <a:t>14</a:t>
            </a:r>
            <a:r>
              <a:rPr lang="zh-CN" altLang="zh-CN" sz="1200" kern="1200" dirty="0" smtClean="0">
                <a:solidFill>
                  <a:schemeClr val="tx1"/>
                </a:solidFill>
                <a:effectLst/>
                <a:latin typeface="Arial" pitchFamily="34" charset="0"/>
                <a:ea typeface="宋体" pitchFamily="2" charset="-122"/>
                <a:cs typeface="+mn-cs"/>
              </a:rPr>
              <a:t>种布拉伐格子的单胞按</a:t>
            </a:r>
            <a:r>
              <a:rPr lang="zh-CN" altLang="en-US" sz="1200" kern="1200" dirty="0" smtClean="0">
                <a:solidFill>
                  <a:schemeClr val="tx1"/>
                </a:solidFill>
                <a:effectLst/>
                <a:latin typeface="Arial" pitchFamily="34" charset="0"/>
                <a:ea typeface="宋体" pitchFamily="2" charset="-122"/>
                <a:cs typeface="+mn-cs"/>
              </a:rPr>
              <a:t>照</a:t>
            </a:r>
            <a:r>
              <a:rPr lang="zh-CN" altLang="zh-CN" sz="1200" kern="1200" dirty="0" smtClean="0">
                <a:solidFill>
                  <a:schemeClr val="tx1"/>
                </a:solidFill>
                <a:effectLst/>
                <a:latin typeface="Arial" pitchFamily="34" charset="0"/>
                <a:ea typeface="宋体" pitchFamily="2" charset="-122"/>
                <a:cs typeface="+mn-cs"/>
              </a:rPr>
              <a:t>点群对称性可分为</a:t>
            </a:r>
            <a:r>
              <a:rPr lang="en-US" altLang="zh-CN" sz="1200" kern="1200" dirty="0" smtClean="0">
                <a:solidFill>
                  <a:schemeClr val="tx1"/>
                </a:solidFill>
                <a:effectLst/>
                <a:latin typeface="Arial" pitchFamily="34" charset="0"/>
                <a:ea typeface="宋体" pitchFamily="2" charset="-122"/>
                <a:cs typeface="+mn-cs"/>
              </a:rPr>
              <a:t>7</a:t>
            </a:r>
            <a:r>
              <a:rPr lang="zh-CN" altLang="zh-CN" sz="1200" kern="1200" dirty="0" smtClean="0">
                <a:solidFill>
                  <a:schemeClr val="tx1"/>
                </a:solidFill>
                <a:effectLst/>
                <a:latin typeface="Arial" pitchFamily="34" charset="0"/>
                <a:ea typeface="宋体" pitchFamily="2" charset="-122"/>
                <a:cs typeface="+mn-cs"/>
              </a:rPr>
              <a:t>类并由此将晶体分为</a:t>
            </a:r>
            <a:r>
              <a:rPr lang="en-US" altLang="zh-CN" sz="1200" kern="1200" dirty="0" smtClean="0">
                <a:solidFill>
                  <a:schemeClr val="tx1"/>
                </a:solidFill>
                <a:effectLst/>
                <a:latin typeface="Arial" pitchFamily="34" charset="0"/>
                <a:ea typeface="宋体" pitchFamily="2" charset="-122"/>
                <a:cs typeface="+mn-cs"/>
              </a:rPr>
              <a:t>7</a:t>
            </a:r>
            <a:r>
              <a:rPr lang="zh-CN" altLang="zh-CN" sz="1200" kern="1200" dirty="0" smtClean="0">
                <a:solidFill>
                  <a:schemeClr val="tx1"/>
                </a:solidFill>
                <a:effectLst/>
                <a:latin typeface="Arial" pitchFamily="34" charset="0"/>
                <a:ea typeface="宋体" pitchFamily="2" charset="-122"/>
                <a:cs typeface="+mn-cs"/>
              </a:rPr>
              <a:t>大晶系</a:t>
            </a:r>
            <a:r>
              <a:rPr lang="zh-CN" altLang="en-US" sz="1200" kern="1200" dirty="0" smtClean="0">
                <a:solidFill>
                  <a:schemeClr val="tx1"/>
                </a:solidFill>
                <a:effectLst/>
                <a:latin typeface="Arial" pitchFamily="34" charset="0"/>
                <a:ea typeface="宋体" pitchFamily="2" charset="-122"/>
                <a:cs typeface="+mn-cs"/>
              </a:rPr>
              <a:t>。也就是</a:t>
            </a:r>
            <a:r>
              <a:rPr lang="en-US" altLang="zh-CN" sz="1200" kern="1200" dirty="0" smtClean="0">
                <a:solidFill>
                  <a:schemeClr val="tx1"/>
                </a:solidFill>
                <a:effectLst/>
                <a:latin typeface="Arial" pitchFamily="34" charset="0"/>
                <a:ea typeface="宋体" pitchFamily="2" charset="-122"/>
                <a:cs typeface="+mn-cs"/>
              </a:rPr>
              <a:t>……</a:t>
            </a:r>
            <a:r>
              <a:rPr lang="zh-CN" altLang="en-US" sz="1200" kern="1200" dirty="0" smtClean="0">
                <a:solidFill>
                  <a:schemeClr val="tx1"/>
                </a:solidFill>
                <a:effectLst/>
                <a:latin typeface="Arial" pitchFamily="34" charset="0"/>
                <a:ea typeface="宋体" pitchFamily="2" charset="-122"/>
                <a:cs typeface="+mn-cs"/>
              </a:rPr>
              <a:t>。此处要强调的是，除了六角晶系中的六角布拉伐格子单胞是六棱柱结构，其他的单胞都是平行六面体。单胞的特征常数有六个，有的单胞不需要知道六个常数。例如正交晶系中，单胞是正交的平行六面体，单胞的基矢量都是互相垂直的。所以只要知道三个基矢量的值，那么就知道了单胞的具体结构。此处需要记住具体的</a:t>
            </a:r>
            <a:r>
              <a:rPr lang="en-US" altLang="zh-CN" sz="1200" kern="1200" dirty="0" smtClean="0">
                <a:solidFill>
                  <a:schemeClr val="tx1"/>
                </a:solidFill>
                <a:effectLst/>
                <a:latin typeface="Arial" pitchFamily="34" charset="0"/>
                <a:ea typeface="宋体" pitchFamily="2" charset="-122"/>
                <a:cs typeface="+mn-cs"/>
              </a:rPr>
              <a:t>14</a:t>
            </a:r>
            <a:r>
              <a:rPr lang="zh-CN" altLang="en-US" sz="1200" kern="1200" dirty="0" smtClean="0">
                <a:solidFill>
                  <a:schemeClr val="tx1"/>
                </a:solidFill>
                <a:effectLst/>
                <a:latin typeface="Arial" pitchFamily="34" charset="0"/>
                <a:ea typeface="宋体" pitchFamily="2" charset="-122"/>
                <a:cs typeface="+mn-cs"/>
              </a:rPr>
              <a:t>种布拉伐格子，分别属于哪种晶系以及单胞的特征量有哪些。同时知道单胞结构能够画出原胞结构。</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22</a:t>
            </a:fld>
            <a:endParaRPr lang="en-US"/>
          </a:p>
        </p:txBody>
      </p:sp>
    </p:spTree>
    <p:extLst>
      <p:ext uri="{BB962C8B-B14F-4D97-AF65-F5344CB8AC3E}">
        <p14:creationId xmlns:p14="http://schemas.microsoft.com/office/powerpoint/2010/main" val="23656248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这是</a:t>
            </a:r>
            <a:r>
              <a:rPr lang="en-US" altLang="zh-CN" dirty="0" smtClean="0"/>
              <a:t>14</a:t>
            </a:r>
            <a:r>
              <a:rPr lang="zh-CN" altLang="en-US" dirty="0" smtClean="0"/>
              <a:t>种布拉伐格子的单胞结构图。看一下六角也是六方布拉伐格子单胞的特征常数。他们对应的是</a:t>
            </a:r>
            <a:r>
              <a:rPr lang="en-US" altLang="zh-CN" dirty="0" smtClean="0"/>
              <a:t>a</a:t>
            </a:r>
            <a:r>
              <a:rPr lang="zh-CN" altLang="en-US" dirty="0" smtClean="0"/>
              <a:t>，</a:t>
            </a:r>
            <a:r>
              <a:rPr lang="en-US" altLang="zh-CN" dirty="0" smtClean="0"/>
              <a:t>b</a:t>
            </a:r>
            <a:r>
              <a:rPr lang="zh-CN" altLang="en-US" dirty="0" smtClean="0"/>
              <a:t>，</a:t>
            </a:r>
            <a:r>
              <a:rPr lang="en-US" altLang="zh-CN" dirty="0" smtClean="0"/>
              <a:t>c</a:t>
            </a:r>
            <a:r>
              <a:rPr lang="zh-CN" altLang="en-US" dirty="0" smtClean="0"/>
              <a:t>。阿拉伯，</a:t>
            </a:r>
            <a:r>
              <a:rPr lang="en-US" altLang="zh-CN" dirty="0" err="1" smtClean="0"/>
              <a:t>beita</a:t>
            </a:r>
            <a:r>
              <a:rPr lang="zh-CN" altLang="en-US" dirty="0" smtClean="0"/>
              <a:t>和</a:t>
            </a:r>
            <a:r>
              <a:rPr lang="en-US" altLang="zh-CN" dirty="0" smtClean="0"/>
              <a:t>theta</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23</a:t>
            </a:fld>
            <a:endParaRPr lang="en-US"/>
          </a:p>
        </p:txBody>
      </p:sp>
    </p:spTree>
    <p:extLst>
      <p:ext uri="{BB962C8B-B14F-4D97-AF65-F5344CB8AC3E}">
        <p14:creationId xmlns:p14="http://schemas.microsoft.com/office/powerpoint/2010/main" val="13173170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以上是本次课全部内容。再见！</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25</a:t>
            </a:fld>
            <a:endParaRPr lang="en-US"/>
          </a:p>
        </p:txBody>
      </p:sp>
    </p:spTree>
    <p:extLst>
      <p:ext uri="{BB962C8B-B14F-4D97-AF65-F5344CB8AC3E}">
        <p14:creationId xmlns:p14="http://schemas.microsoft.com/office/powerpoint/2010/main" val="4267144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晶体，也就是单晶体，在结构上是由原子、分子、原子团在空间上周期性排列而成。</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4</a:t>
            </a:fld>
            <a:endParaRPr lang="en-US"/>
          </a:p>
        </p:txBody>
      </p:sp>
    </p:spTree>
    <p:extLst>
      <p:ext uri="{BB962C8B-B14F-4D97-AF65-F5344CB8AC3E}">
        <p14:creationId xmlns:p14="http://schemas.microsoft.com/office/powerpoint/2010/main" val="1448027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为了简单起见，我们以一个二维结构氮化硼晶体为例来说明如何描述晶体内部结构的周期性。这是单层原子结构的</a:t>
            </a:r>
            <a:r>
              <a:rPr lang="en-US" altLang="zh-CN" dirty="0" smtClean="0"/>
              <a:t>h-</a:t>
            </a:r>
            <a:r>
              <a:rPr lang="zh-CN" altLang="en-US" dirty="0" smtClean="0"/>
              <a:t>氮化硼。我们来观察它的周期性排列方式。单层</a:t>
            </a:r>
            <a:r>
              <a:rPr lang="en-US" altLang="zh-CN" dirty="0" smtClean="0"/>
              <a:t>h</a:t>
            </a:r>
            <a:r>
              <a:rPr lang="zh-CN" altLang="en-US" dirty="0" smtClean="0"/>
              <a:t>氮化硼的原子结构中包含两种原子，分别是</a:t>
            </a:r>
            <a:r>
              <a:rPr lang="en-US" altLang="zh-CN" dirty="0" smtClean="0"/>
              <a:t>N</a:t>
            </a:r>
            <a:r>
              <a:rPr lang="zh-CN" altLang="en-US" dirty="0" smtClean="0"/>
              <a:t>原子，图中用黑色球表示，</a:t>
            </a:r>
            <a:r>
              <a:rPr lang="en-US" altLang="zh-CN" dirty="0" smtClean="0"/>
              <a:t>B</a:t>
            </a:r>
            <a:r>
              <a:rPr lang="zh-CN" altLang="en-US" dirty="0" smtClean="0"/>
              <a:t>原子，用灰色球表示。一个</a:t>
            </a:r>
            <a:r>
              <a:rPr lang="en-US" altLang="zh-CN" dirty="0" smtClean="0"/>
              <a:t>B</a:t>
            </a:r>
            <a:r>
              <a:rPr lang="zh-CN" altLang="en-US" dirty="0" smtClean="0"/>
              <a:t>原子周围有三个</a:t>
            </a:r>
            <a:r>
              <a:rPr lang="en-US" altLang="zh-CN" dirty="0" smtClean="0"/>
              <a:t>N</a:t>
            </a:r>
            <a:r>
              <a:rPr lang="zh-CN" altLang="en-US" dirty="0" smtClean="0"/>
              <a:t>原子，一个</a:t>
            </a:r>
            <a:r>
              <a:rPr lang="en-US" altLang="zh-CN" dirty="0" smtClean="0"/>
              <a:t>N</a:t>
            </a:r>
            <a:r>
              <a:rPr lang="zh-CN" altLang="en-US" dirty="0" smtClean="0"/>
              <a:t>原子周围有三个</a:t>
            </a:r>
            <a:r>
              <a:rPr lang="en-US" altLang="zh-CN" dirty="0" smtClean="0"/>
              <a:t>B</a:t>
            </a:r>
            <a:r>
              <a:rPr lang="zh-CN" altLang="en-US" dirty="0" smtClean="0"/>
              <a:t>原子，组成正六角形结构。可以选择两个临近的</a:t>
            </a:r>
            <a:r>
              <a:rPr lang="en-US" altLang="zh-CN" dirty="0" smtClean="0"/>
              <a:t>B</a:t>
            </a:r>
            <a:r>
              <a:rPr lang="zh-CN" altLang="en-US" dirty="0" smtClean="0"/>
              <a:t>原子和</a:t>
            </a:r>
            <a:r>
              <a:rPr lang="en-US" altLang="zh-CN" dirty="0" smtClean="0"/>
              <a:t>N</a:t>
            </a:r>
            <a:r>
              <a:rPr lang="zh-CN" altLang="en-US" dirty="0" smtClean="0"/>
              <a:t>原子作为一个单元。如选取</a:t>
            </a:r>
            <a:r>
              <a:rPr lang="en-US" altLang="zh-CN" dirty="0" smtClean="0"/>
              <a:t>A</a:t>
            </a:r>
            <a:r>
              <a:rPr lang="zh-CN" altLang="en-US" dirty="0" smtClean="0"/>
              <a:t>单元。那么</a:t>
            </a:r>
            <a:r>
              <a:rPr lang="en-US" altLang="zh-CN" dirty="0" smtClean="0"/>
              <a:t>h</a:t>
            </a:r>
            <a:r>
              <a:rPr lang="zh-CN" altLang="en-US" dirty="0" smtClean="0"/>
              <a:t>氮化硼可以有</a:t>
            </a:r>
            <a:r>
              <a:rPr lang="en-US" altLang="zh-CN" dirty="0" smtClean="0"/>
              <a:t>A</a:t>
            </a:r>
            <a:r>
              <a:rPr lang="zh-CN" altLang="en-US" dirty="0" smtClean="0"/>
              <a:t>单元在空间上不断重复排列而成。也可以选取</a:t>
            </a:r>
            <a:r>
              <a:rPr lang="en-US" altLang="zh-CN" dirty="0" smtClean="0"/>
              <a:t>C</a:t>
            </a:r>
            <a:r>
              <a:rPr lang="zh-CN" altLang="en-US" baseline="0" dirty="0" smtClean="0"/>
              <a:t>单元。这样的单元叫做基元。基元中包含的信息有原子的种类，原子的个数，原子之间的相对位置。可以看出基元的选取不是唯一的，但是基元中包含的原子个数和原子种类是唯一的。不论怎么选取，如果将一个基元用一个代表点来代替，叫做阵点。所有的氮化硼中等同的</a:t>
            </a:r>
            <a:r>
              <a:rPr lang="en-US" altLang="zh-CN" baseline="0" dirty="0" smtClean="0"/>
              <a:t>A</a:t>
            </a:r>
            <a:r>
              <a:rPr lang="zh-CN" altLang="en-US" baseline="0" dirty="0" smtClean="0"/>
              <a:t>类单元都用阵点替换。这些阵点在空间的排布方式与晶体结构中氮化硼分子在空间周期性排布的方式一致。无论选取怎样的基元，将基元用一个代表点，叫做格点，代替，晶体中每个基元用格点代替之后，在空间的排布方式都相同。晶体在空间中的排布方式用格点在空间的排布表示，就是布拉伐格子，也称为点阵或晶格。可以看出一个晶体的原子结构可以这样构成，即晶格加基元。也就是知道一种晶体的布拉伐格子和这种晶体的基元，那么将基元按照其布拉伐格子在空间排列方式进行排列，就获得了这种晶体结构。为了简便，通常用原胞和原基矢量即原基矢来描述晶格的周期性。所谓原胞是晶格的一个最小周期性单元。在我们的课程中，对于二维晶格，选取的原胞为平行四边形。观察氮化硼的布拉伐格子或晶格中的图形</a:t>
            </a:r>
            <a:r>
              <a:rPr lang="en-US" altLang="zh-CN" baseline="0" dirty="0" smtClean="0"/>
              <a:t>1</a:t>
            </a:r>
            <a:r>
              <a:rPr lang="zh-CN" altLang="en-US" baseline="0" dirty="0" smtClean="0"/>
              <a:t>，图形</a:t>
            </a:r>
            <a:r>
              <a:rPr lang="en-US" altLang="zh-CN" baseline="0" dirty="0" smtClean="0"/>
              <a:t>2</a:t>
            </a:r>
            <a:r>
              <a:rPr lang="zh-CN" altLang="en-US" baseline="0" dirty="0" smtClean="0"/>
              <a:t>、图形</a:t>
            </a:r>
            <a:r>
              <a:rPr lang="en-US" altLang="zh-CN" baseline="0" dirty="0" smtClean="0"/>
              <a:t>3</a:t>
            </a:r>
            <a:r>
              <a:rPr lang="zh-CN" altLang="en-US" baseline="0" dirty="0" smtClean="0"/>
              <a:t>和图形</a:t>
            </a:r>
            <a:r>
              <a:rPr lang="en-US" altLang="zh-CN" baseline="0" dirty="0" smtClean="0"/>
              <a:t>4. </a:t>
            </a:r>
            <a:r>
              <a:rPr lang="zh-CN" altLang="en-US" baseline="0" dirty="0" smtClean="0"/>
              <a:t>图形</a:t>
            </a:r>
            <a:r>
              <a:rPr lang="en-US" altLang="zh-CN" baseline="0" dirty="0" smtClean="0"/>
              <a:t>1,2,3</a:t>
            </a:r>
            <a:r>
              <a:rPr lang="zh-CN" altLang="en-US" baseline="0" dirty="0" smtClean="0"/>
              <a:t>都是最小周期单元。在图形内部，每个顶点部分都包含一个</a:t>
            </a:r>
            <a:r>
              <a:rPr lang="zh-CN" altLang="en-US" dirty="0" smtClean="0"/>
              <a:t>格点的一部分，合起来为一个格点。图</a:t>
            </a:r>
            <a:r>
              <a:rPr lang="en-US" altLang="zh-CN" dirty="0" smtClean="0"/>
              <a:t>4</a:t>
            </a:r>
            <a:r>
              <a:rPr lang="zh-CN" altLang="en-US" dirty="0" smtClean="0"/>
              <a:t>上中面积是图</a:t>
            </a:r>
            <a:r>
              <a:rPr lang="en-US" altLang="zh-CN" dirty="0" smtClean="0"/>
              <a:t>123</a:t>
            </a:r>
            <a:r>
              <a:rPr lang="zh-CN" altLang="en-US" dirty="0" smtClean="0"/>
              <a:t>的两倍，在图形中包含两个格点。可以看出虽然图</a:t>
            </a:r>
            <a:r>
              <a:rPr lang="en-US" altLang="zh-CN" dirty="0" smtClean="0"/>
              <a:t>4</a:t>
            </a:r>
            <a:r>
              <a:rPr lang="zh-CN" altLang="en-US" dirty="0" smtClean="0"/>
              <a:t>单元不是最小周期性单元，但是将图</a:t>
            </a:r>
            <a:r>
              <a:rPr lang="en-US" altLang="zh-CN" dirty="0" smtClean="0"/>
              <a:t>4</a:t>
            </a:r>
            <a:r>
              <a:rPr lang="zh-CN" altLang="en-US" dirty="0" smtClean="0"/>
              <a:t>单元进行周期性排列，同样可以获得氮化硼晶格。这样的单元称为晶胞。晶体学中，一般选择能够反映晶体最高对称性的最小晶胞为单胞。注意：原胞中只包含一个格点。原胞的选取不唯一。原基矢量是指原胞的边矢量。二维晶格的基矢用</a:t>
            </a:r>
            <a:r>
              <a:rPr lang="en-US" altLang="zh-CN" dirty="0" smtClean="0"/>
              <a:t>a1</a:t>
            </a:r>
            <a:r>
              <a:rPr lang="zh-CN" altLang="en-US" dirty="0" smtClean="0"/>
              <a:t>，</a:t>
            </a:r>
            <a:r>
              <a:rPr lang="en-US" altLang="zh-CN" dirty="0" smtClean="0"/>
              <a:t>a2</a:t>
            </a:r>
            <a:r>
              <a:rPr lang="zh-CN" altLang="en-US" dirty="0" smtClean="0"/>
              <a:t>表示。原胞</a:t>
            </a:r>
            <a:r>
              <a:rPr lang="en-US" altLang="zh-CN" dirty="0" smtClean="0"/>
              <a:t>1,2,3</a:t>
            </a:r>
            <a:r>
              <a:rPr lang="zh-CN" altLang="en-US" dirty="0" smtClean="0"/>
              <a:t>的原基矢如图中所示。二维晶格的原胞是由两个原基矢撑起的平行四边形。如果选定原基矢量，那么所有的格点都是原基矢量的线性组合矢量的终点指定的点。这些原基矢量的线性组合矢量称为晶格矢量或格矢。其中</a:t>
            </a:r>
            <a:r>
              <a:rPr lang="en-US" altLang="zh-CN" dirty="0" smtClean="0"/>
              <a:t>m1</a:t>
            </a:r>
            <a:r>
              <a:rPr lang="zh-CN" altLang="en-US" dirty="0" smtClean="0"/>
              <a:t>和</a:t>
            </a:r>
            <a:r>
              <a:rPr lang="en-US" altLang="zh-CN" dirty="0" smtClean="0"/>
              <a:t>m2</a:t>
            </a:r>
            <a:r>
              <a:rPr lang="zh-CN" altLang="en-US" dirty="0" smtClean="0"/>
              <a:t>是任意整数。注意：氮化硼布拉伐格子的每一个格点中包含两个原子，并且两个原子之间距离就是氮化硼二维晶体中临近</a:t>
            </a:r>
            <a:r>
              <a:rPr lang="en-US" altLang="zh-CN" dirty="0" smtClean="0"/>
              <a:t>N</a:t>
            </a:r>
            <a:r>
              <a:rPr lang="zh-CN" altLang="en-US" dirty="0" smtClean="0"/>
              <a:t>原子和</a:t>
            </a:r>
            <a:r>
              <a:rPr lang="en-US" altLang="zh-CN" dirty="0" smtClean="0"/>
              <a:t>B</a:t>
            </a:r>
            <a:r>
              <a:rPr lang="zh-CN" altLang="en-US" dirty="0" smtClean="0"/>
              <a:t>原子的距离。这样一个格点中包含两个或两个以上原子的晶格为复式晶格。一个格点中只包含一个原子的晶格为简单晶格。</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5</a:t>
            </a:fld>
            <a:endParaRPr lang="en-US"/>
          </a:p>
        </p:txBody>
      </p:sp>
    </p:spTree>
    <p:extLst>
      <p:ext uri="{BB962C8B-B14F-4D97-AF65-F5344CB8AC3E}">
        <p14:creationId xmlns:p14="http://schemas.microsoft.com/office/powerpoint/2010/main" val="21059186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对于三维结构，观察氯化钠晶体的原子结构，由氯化钠分子在空间周期性排列而成。纳原子和氯原子间距相等，间隔排列。选取临近的一个</a:t>
            </a:r>
            <a:r>
              <a:rPr lang="en-US" altLang="zh-CN" dirty="0" smtClean="0"/>
              <a:t>Na</a:t>
            </a:r>
            <a:r>
              <a:rPr lang="zh-CN" altLang="en-US" dirty="0" smtClean="0"/>
              <a:t>原子和一个氯原子为基元。每个基元都用格点代替，就可以获得氯化钠晶体的空间点阵，布拉伐格子或晶格。同样用原胞和原基矢量描述布拉伐格子的周期性。</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6</a:t>
            </a:fld>
            <a:endParaRPr lang="en-US"/>
          </a:p>
        </p:txBody>
      </p:sp>
    </p:spTree>
    <p:extLst>
      <p:ext uri="{BB962C8B-B14F-4D97-AF65-F5344CB8AC3E}">
        <p14:creationId xmlns:p14="http://schemas.microsoft.com/office/powerpoint/2010/main" val="16391219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为了简便，从氯化钠晶体中选择如图所示的一个晶胞，注意：这个晶胞是镶嵌在晶体中的，周围还有其他的原子。这个晶胞也是氯化钠晶体的单胞，通过这个晶胞在空间的周期性排列能够获得氯化钠晶体。这个晶胞是一个立方体结构。立方体的边长为两个相同原子之间的距离。如果选择相邻的纳原子和氯原子作为基元。注意：这个基元中包含纳原子和氯原子之间距离的信息。将基元用一个阵点代替。我们获得一个面心立方体结构。在这个面心立方体中，在立方体的八个顶点分别有一个格点，在立方体的两个面心上有六个格点。那么这个面心立方体的晶胞包含多少个格点呢？在立方体顶点上格点实际上是由相邻的八个这样的晶胞共有，一个晶胞只包含了八分之一，有</a:t>
            </a:r>
            <a:r>
              <a:rPr lang="en-US" altLang="zh-CN" dirty="0" smtClean="0"/>
              <a:t>8</a:t>
            </a:r>
            <a:r>
              <a:rPr lang="zh-CN" altLang="en-US" dirty="0" smtClean="0"/>
              <a:t>个这样的格点。在立方体面心上的格点，是由相邻的两个晶胞共有，一个晶胞包含了二分之一，有六个这样的格点。那么这个晶胞中包含的格点数为</a:t>
            </a:r>
            <a:r>
              <a:rPr lang="en-US" altLang="zh-CN" dirty="0" smtClean="0"/>
              <a:t>8</a:t>
            </a:r>
            <a:r>
              <a:rPr lang="zh-CN" altLang="en-US" dirty="0" smtClean="0"/>
              <a:t>乘以八分之一加上</a:t>
            </a:r>
            <a:r>
              <a:rPr lang="en-US" altLang="zh-CN" dirty="0" smtClean="0"/>
              <a:t>6</a:t>
            </a:r>
            <a:r>
              <a:rPr lang="zh-CN" altLang="en-US" dirty="0" smtClean="0"/>
              <a:t>乘以二分之一，就是有</a:t>
            </a:r>
            <a:r>
              <a:rPr lang="en-US" altLang="zh-CN" dirty="0" smtClean="0"/>
              <a:t>4</a:t>
            </a:r>
            <a:r>
              <a:rPr lang="zh-CN" altLang="en-US" dirty="0" smtClean="0"/>
              <a:t>个格点。原胞中只能包含一个格点。这个面心立方体结构不是原胞。但是这个面心立方体结构反应了氯化钠晶体的最高对称性。并且是反应最高对称性的最小体积单元。这是晶体学中的单胞。那么怎么选取这个面心立方格子的原胞呢？</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7</a:t>
            </a:fld>
            <a:endParaRPr lang="en-US"/>
          </a:p>
        </p:txBody>
      </p:sp>
    </p:spTree>
    <p:extLst>
      <p:ext uri="{BB962C8B-B14F-4D97-AF65-F5344CB8AC3E}">
        <p14:creationId xmlns:p14="http://schemas.microsoft.com/office/powerpoint/2010/main" val="1661154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这是一个面心立方格子。边长为</a:t>
            </a:r>
            <a:r>
              <a:rPr lang="en-US" altLang="zh-CN" dirty="0" smtClean="0"/>
              <a:t>a</a:t>
            </a:r>
            <a:r>
              <a:rPr lang="zh-CN" altLang="en-US" dirty="0" smtClean="0"/>
              <a:t>，选取笛卡尔直角坐标系。即</a:t>
            </a:r>
            <a:r>
              <a:rPr lang="en-US" altLang="zh-CN" dirty="0" smtClean="0"/>
              <a:t>x</a:t>
            </a:r>
            <a:r>
              <a:rPr lang="zh-CN" altLang="en-US" dirty="0" smtClean="0"/>
              <a:t>方向叉乘</a:t>
            </a:r>
            <a:r>
              <a:rPr lang="en-US" altLang="zh-CN" dirty="0" smtClean="0"/>
              <a:t>y</a:t>
            </a:r>
            <a:r>
              <a:rPr lang="zh-CN" altLang="en-US" dirty="0" smtClean="0"/>
              <a:t>方向等于</a:t>
            </a:r>
            <a:r>
              <a:rPr lang="en-US" altLang="zh-CN" dirty="0" smtClean="0"/>
              <a:t>z</a:t>
            </a:r>
            <a:r>
              <a:rPr lang="zh-CN" altLang="en-US" dirty="0" smtClean="0"/>
              <a:t>方向。</a:t>
            </a:r>
            <a:r>
              <a:rPr lang="en-US" altLang="zh-CN" dirty="0" err="1" smtClean="0"/>
              <a:t>i</a:t>
            </a:r>
            <a:r>
              <a:rPr lang="zh-CN" altLang="en-US" dirty="0" smtClean="0"/>
              <a:t>，</a:t>
            </a:r>
            <a:r>
              <a:rPr lang="en-US" altLang="zh-CN" dirty="0" smtClean="0"/>
              <a:t>j</a:t>
            </a:r>
            <a:r>
              <a:rPr lang="zh-CN" altLang="en-US" dirty="0" smtClean="0"/>
              <a:t>，</a:t>
            </a:r>
            <a:r>
              <a:rPr lang="en-US" altLang="zh-CN" dirty="0" smtClean="0"/>
              <a:t>k</a:t>
            </a:r>
            <a:r>
              <a:rPr lang="zh-CN" altLang="en-US" dirty="0" smtClean="0"/>
              <a:t>为</a:t>
            </a:r>
            <a:r>
              <a:rPr lang="en-US" altLang="zh-CN" dirty="0" smtClean="0"/>
              <a:t>x</a:t>
            </a:r>
            <a:r>
              <a:rPr lang="zh-CN" altLang="en-US" dirty="0" smtClean="0"/>
              <a:t>，</a:t>
            </a:r>
            <a:r>
              <a:rPr lang="en-US" altLang="zh-CN" dirty="0" smtClean="0"/>
              <a:t>y</a:t>
            </a:r>
            <a:r>
              <a:rPr lang="zh-CN" altLang="en-US" dirty="0" smtClean="0"/>
              <a:t>，</a:t>
            </a:r>
            <a:r>
              <a:rPr lang="en-US" altLang="zh-CN" dirty="0" smtClean="0"/>
              <a:t>z</a:t>
            </a:r>
            <a:r>
              <a:rPr lang="zh-CN" altLang="en-US" dirty="0" smtClean="0"/>
              <a:t>方向的单位矢量。首先选取原基矢量。在二维结构中，原胞是由两个原基矢量撑起的平行四边形。在三维结构中，原胞是由三个原基矢量撑起的平行六面体</a:t>
            </a:r>
            <a:r>
              <a:rPr lang="en-US" altLang="zh-CN" dirty="0" smtClean="0"/>
              <a:t>,</a:t>
            </a:r>
            <a:r>
              <a:rPr lang="zh-CN" altLang="en-US" dirty="0" smtClean="0"/>
              <a:t>用</a:t>
            </a:r>
            <a:r>
              <a:rPr lang="en-US" altLang="zh-CN" dirty="0" smtClean="0"/>
              <a:t>a1</a:t>
            </a:r>
            <a:r>
              <a:rPr lang="zh-CN" altLang="en-US" dirty="0" smtClean="0"/>
              <a:t>，</a:t>
            </a:r>
            <a:r>
              <a:rPr lang="en-US" altLang="zh-CN" dirty="0" smtClean="0"/>
              <a:t>a2</a:t>
            </a:r>
            <a:r>
              <a:rPr lang="zh-CN" altLang="en-US" dirty="0" smtClean="0"/>
              <a:t>，</a:t>
            </a:r>
            <a:r>
              <a:rPr lang="en-US" altLang="zh-CN" dirty="0" smtClean="0"/>
              <a:t>a3</a:t>
            </a:r>
            <a:r>
              <a:rPr lang="zh-CN" altLang="en-US" dirty="0" smtClean="0"/>
              <a:t>，表示原基矢量。对于面心立方体结构原胞的原基矢量，通常选取从 原点的格点指向三个相邻的面心上的格点的矢量为原基矢量。写出三个原基矢量为：，原基矢量线性组合形成矢量的终点指定的点构成布拉伐格子，也就是晶格。下面画出这三个原基矢量撑起的平行六面体。原胞的体积为。一个原胞中只能包含一个格点。面心立方体的体积为</a:t>
            </a:r>
            <a:r>
              <a:rPr lang="en-US" altLang="zh-CN" dirty="0" smtClean="0"/>
              <a:t>a</a:t>
            </a:r>
            <a:r>
              <a:rPr lang="zh-CN" altLang="en-US" dirty="0" smtClean="0"/>
              <a:t>的三次方。面心立方体中包含</a:t>
            </a:r>
            <a:r>
              <a:rPr lang="en-US" altLang="zh-CN" dirty="0" smtClean="0"/>
              <a:t>4</a:t>
            </a:r>
            <a:r>
              <a:rPr lang="zh-CN" altLang="en-US" dirty="0" smtClean="0"/>
              <a:t>个格点。则原胞的体积是面心立方体体积的四分之一。这个面心立方体是一个单胞。单胞的三个边对应的矢量为基矢量。用</a:t>
            </a:r>
            <a:r>
              <a:rPr lang="en-US" altLang="zh-CN" dirty="0" smtClean="0"/>
              <a:t>a</a:t>
            </a:r>
            <a:r>
              <a:rPr lang="zh-CN" altLang="en-US" dirty="0" smtClean="0"/>
              <a:t>，</a:t>
            </a:r>
            <a:r>
              <a:rPr lang="en-US" altLang="zh-CN" dirty="0" smtClean="0"/>
              <a:t>b</a:t>
            </a:r>
            <a:r>
              <a:rPr lang="zh-CN" altLang="en-US" dirty="0" smtClean="0"/>
              <a:t>，</a:t>
            </a:r>
            <a:r>
              <a:rPr lang="en-US" altLang="zh-CN" dirty="0" smtClean="0"/>
              <a:t>c</a:t>
            </a:r>
            <a:r>
              <a:rPr lang="zh-CN" altLang="en-US" dirty="0" smtClean="0"/>
              <a:t>表示。单胞就是由基矢量撑起的平行六面体。在资料中或者文献中给出的通常都是晶体的单胞的数据信息。</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8</a:t>
            </a:fld>
            <a:endParaRPr lang="en-US"/>
          </a:p>
        </p:txBody>
      </p:sp>
    </p:spTree>
    <p:extLst>
      <p:ext uri="{BB962C8B-B14F-4D97-AF65-F5344CB8AC3E}">
        <p14:creationId xmlns:p14="http://schemas.microsoft.com/office/powerpoint/2010/main" val="567415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一个单胞结构是平行六面体结构，单胞的数据包括三个基矢量</a:t>
            </a:r>
            <a:r>
              <a:rPr lang="en-US" altLang="zh-CN" dirty="0" smtClean="0"/>
              <a:t>a</a:t>
            </a:r>
            <a:r>
              <a:rPr lang="zh-CN" altLang="en-US" dirty="0" smtClean="0"/>
              <a:t>，</a:t>
            </a:r>
            <a:r>
              <a:rPr lang="en-US" altLang="zh-CN" dirty="0" smtClean="0"/>
              <a:t>b</a:t>
            </a:r>
            <a:r>
              <a:rPr lang="zh-CN" altLang="en-US" dirty="0" smtClean="0"/>
              <a:t>，</a:t>
            </a:r>
            <a:r>
              <a:rPr lang="en-US" altLang="zh-CN" dirty="0" smtClean="0"/>
              <a:t>c</a:t>
            </a:r>
            <a:r>
              <a:rPr lang="zh-CN" altLang="en-US" dirty="0" smtClean="0"/>
              <a:t>的值。以及三个基矢量对应面上另两个基矢量之间的夹角阿拉巴、</a:t>
            </a:r>
            <a:r>
              <a:rPr lang="en-US" altLang="zh-CN" dirty="0" err="1" smtClean="0"/>
              <a:t>beita</a:t>
            </a:r>
            <a:r>
              <a:rPr lang="zh-CN" altLang="en-US" dirty="0" smtClean="0"/>
              <a:t>，</a:t>
            </a:r>
            <a:r>
              <a:rPr lang="en-US" altLang="zh-CN" dirty="0" smtClean="0"/>
              <a:t>theta</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9</a:t>
            </a:fld>
            <a:endParaRPr lang="en-US"/>
          </a:p>
        </p:txBody>
      </p:sp>
    </p:spTree>
    <p:extLst>
      <p:ext uri="{BB962C8B-B14F-4D97-AF65-F5344CB8AC3E}">
        <p14:creationId xmlns:p14="http://schemas.microsoft.com/office/powerpoint/2010/main" val="25379348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10</a:t>
            </a:fld>
            <a:endParaRPr lang="en-US"/>
          </a:p>
        </p:txBody>
      </p:sp>
    </p:spTree>
    <p:extLst>
      <p:ext uri="{BB962C8B-B14F-4D97-AF65-F5344CB8AC3E}">
        <p14:creationId xmlns:p14="http://schemas.microsoft.com/office/powerpoint/2010/main" val="40084863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p>
        </p:txBody>
      </p:sp>
      <p:sp>
        <p:nvSpPr>
          <p:cNvPr id="6" name="Rectangle 252"/>
          <p:cNvSpPr>
            <a:spLocks noGrp="1" noChangeArrowheads="1"/>
          </p:cNvSpPr>
          <p:nvPr>
            <p:ph type="sldNum" sz="quarter" idx="12"/>
          </p:nvPr>
        </p:nvSpPr>
        <p:spPr>
          <a:ln/>
        </p:spPr>
        <p:txBody>
          <a:bodyPr/>
          <a:lstStyle>
            <a:lvl1pPr>
              <a:defRPr/>
            </a:lvl1pPr>
          </a:lstStyle>
          <a:p>
            <a:pPr>
              <a:defRPr/>
            </a:pPr>
            <a:fld id="{72FBB4F6-0A4D-45AD-9DC7-3F84F69CE2E0}" type="slidenum">
              <a:rPr lang="en-US"/>
              <a:pPr>
                <a:defRPr/>
              </a:pPr>
              <a:t>‹#›</a:t>
            </a:fld>
            <a:endParaRPr lang="en-US"/>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75360" cy="975360"/>
          </a:xfrm>
          <a:prstGeom prst="rect">
            <a:avLst/>
          </a:prstGeom>
        </p:spPr>
      </p:pic>
    </p:spTree>
    <p:extLst>
      <p:ext uri="{BB962C8B-B14F-4D97-AF65-F5344CB8AC3E}">
        <p14:creationId xmlns:p14="http://schemas.microsoft.com/office/powerpoint/2010/main" val="3517815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p>
        </p:txBody>
      </p:sp>
      <p:sp>
        <p:nvSpPr>
          <p:cNvPr id="6" name="Rectangle 252"/>
          <p:cNvSpPr>
            <a:spLocks noGrp="1" noChangeArrowheads="1"/>
          </p:cNvSpPr>
          <p:nvPr>
            <p:ph type="sldNum" sz="quarter" idx="12"/>
          </p:nvPr>
        </p:nvSpPr>
        <p:spPr>
          <a:ln/>
        </p:spPr>
        <p:txBody>
          <a:bodyPr/>
          <a:lstStyle>
            <a:lvl1pPr>
              <a:defRPr/>
            </a:lvl1pPr>
          </a:lstStyle>
          <a:p>
            <a:pPr>
              <a:defRPr/>
            </a:pPr>
            <a:fld id="{2E6115D5-BD80-4096-BD64-64918E1FAD7F}" type="slidenum">
              <a:rPr lang="en-US"/>
              <a:pPr>
                <a:defRPr/>
              </a:pPr>
              <a:t>‹#›</a:t>
            </a:fld>
            <a:endParaRPr lang="en-US"/>
          </a:p>
        </p:txBody>
      </p:sp>
    </p:spTree>
    <p:extLst>
      <p:ext uri="{BB962C8B-B14F-4D97-AF65-F5344CB8AC3E}">
        <p14:creationId xmlns:p14="http://schemas.microsoft.com/office/powerpoint/2010/main" val="3990478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38685" y="228601"/>
            <a:ext cx="2846916" cy="5870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97934" y="228601"/>
            <a:ext cx="8337551" cy="5870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p>
        </p:txBody>
      </p:sp>
      <p:sp>
        <p:nvSpPr>
          <p:cNvPr id="6" name="Rectangle 252"/>
          <p:cNvSpPr>
            <a:spLocks noGrp="1" noChangeArrowheads="1"/>
          </p:cNvSpPr>
          <p:nvPr>
            <p:ph type="sldNum" sz="quarter" idx="12"/>
          </p:nvPr>
        </p:nvSpPr>
        <p:spPr>
          <a:ln/>
        </p:spPr>
        <p:txBody>
          <a:bodyPr/>
          <a:lstStyle>
            <a:lvl1pPr>
              <a:defRPr/>
            </a:lvl1pPr>
          </a:lstStyle>
          <a:p>
            <a:pPr>
              <a:defRPr/>
            </a:pPr>
            <a:fld id="{6935BC1D-AA0C-49F4-BACF-F57B31DE5EBE}" type="slidenum">
              <a:rPr lang="en-US"/>
              <a:pPr>
                <a:defRPr/>
              </a:pPr>
              <a:t>‹#›</a:t>
            </a:fld>
            <a:endParaRPr lang="en-US"/>
          </a:p>
        </p:txBody>
      </p:sp>
    </p:spTree>
    <p:extLst>
      <p:ext uri="{BB962C8B-B14F-4D97-AF65-F5344CB8AC3E}">
        <p14:creationId xmlns:p14="http://schemas.microsoft.com/office/powerpoint/2010/main" val="2063731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p>
        </p:txBody>
      </p:sp>
      <p:sp>
        <p:nvSpPr>
          <p:cNvPr id="6" name="Rectangle 252"/>
          <p:cNvSpPr>
            <a:spLocks noGrp="1" noChangeArrowheads="1"/>
          </p:cNvSpPr>
          <p:nvPr>
            <p:ph type="sldNum" sz="quarter" idx="12"/>
          </p:nvPr>
        </p:nvSpPr>
        <p:spPr>
          <a:ln/>
        </p:spPr>
        <p:txBody>
          <a:bodyPr/>
          <a:lstStyle>
            <a:lvl1pPr>
              <a:defRPr/>
            </a:lvl1pPr>
          </a:lstStyle>
          <a:p>
            <a:pPr>
              <a:defRPr/>
            </a:pPr>
            <a:fld id="{C0382274-9B3A-4B53-B637-9668ECBE3135}" type="slidenum">
              <a:rPr lang="en-US"/>
              <a:pPr>
                <a:defRPr/>
              </a:pPr>
              <a:t>‹#›</a:t>
            </a:fld>
            <a:endParaRPr lang="en-US"/>
          </a:p>
        </p:txBody>
      </p:sp>
    </p:spTree>
    <p:extLst>
      <p:ext uri="{BB962C8B-B14F-4D97-AF65-F5344CB8AC3E}">
        <p14:creationId xmlns:p14="http://schemas.microsoft.com/office/powerpoint/2010/main" val="415961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50"/>
          <p:cNvSpPr>
            <a:spLocks noGrp="1" noChangeArrowheads="1"/>
          </p:cNvSpPr>
          <p:nvPr>
            <p:ph type="dt" sz="half" idx="10"/>
          </p:nvPr>
        </p:nvSpPr>
        <p:spPr>
          <a:ln/>
        </p:spPr>
        <p:txBody>
          <a:bodyPr/>
          <a:lstStyle>
            <a:lvl1pPr>
              <a:defRPr/>
            </a:lvl1pPr>
          </a:lstStyle>
          <a:p>
            <a:pPr>
              <a:defRPr/>
            </a:pPr>
            <a:endParaRPr lang="en-US"/>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p>
        </p:txBody>
      </p:sp>
      <p:sp>
        <p:nvSpPr>
          <p:cNvPr id="6" name="Rectangle 252"/>
          <p:cNvSpPr>
            <a:spLocks noGrp="1" noChangeArrowheads="1"/>
          </p:cNvSpPr>
          <p:nvPr>
            <p:ph type="sldNum" sz="quarter" idx="12"/>
          </p:nvPr>
        </p:nvSpPr>
        <p:spPr>
          <a:ln/>
        </p:spPr>
        <p:txBody>
          <a:bodyPr/>
          <a:lstStyle>
            <a:lvl1pPr>
              <a:defRPr/>
            </a:lvl1pPr>
          </a:lstStyle>
          <a:p>
            <a:pPr>
              <a:defRPr/>
            </a:pPr>
            <a:fld id="{79393210-C61C-4071-A050-FFB4466F02F4}" type="slidenum">
              <a:rPr lang="en-US"/>
              <a:pPr>
                <a:defRPr/>
              </a:pPr>
              <a:t>‹#›</a:t>
            </a:fld>
            <a:endParaRPr lang="en-US"/>
          </a:p>
        </p:txBody>
      </p:sp>
    </p:spTree>
    <p:extLst>
      <p:ext uri="{BB962C8B-B14F-4D97-AF65-F5344CB8AC3E}">
        <p14:creationId xmlns:p14="http://schemas.microsoft.com/office/powerpoint/2010/main" val="2070861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12800" y="1600200"/>
            <a:ext cx="53340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50000" y="1600200"/>
            <a:ext cx="53340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50"/>
          <p:cNvSpPr>
            <a:spLocks noGrp="1" noChangeArrowheads="1"/>
          </p:cNvSpPr>
          <p:nvPr>
            <p:ph type="dt" sz="half" idx="10"/>
          </p:nvPr>
        </p:nvSpPr>
        <p:spPr>
          <a:ln/>
        </p:spPr>
        <p:txBody>
          <a:bodyPr/>
          <a:lstStyle>
            <a:lvl1pPr>
              <a:defRPr/>
            </a:lvl1pPr>
          </a:lstStyle>
          <a:p>
            <a:pPr>
              <a:defRPr/>
            </a:pPr>
            <a:endParaRPr lang="en-US"/>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p>
        </p:txBody>
      </p:sp>
      <p:sp>
        <p:nvSpPr>
          <p:cNvPr id="7" name="Rectangle 252"/>
          <p:cNvSpPr>
            <a:spLocks noGrp="1" noChangeArrowheads="1"/>
          </p:cNvSpPr>
          <p:nvPr>
            <p:ph type="sldNum" sz="quarter" idx="12"/>
          </p:nvPr>
        </p:nvSpPr>
        <p:spPr>
          <a:ln/>
        </p:spPr>
        <p:txBody>
          <a:bodyPr/>
          <a:lstStyle>
            <a:lvl1pPr>
              <a:defRPr/>
            </a:lvl1pPr>
          </a:lstStyle>
          <a:p>
            <a:pPr>
              <a:defRPr/>
            </a:pPr>
            <a:fld id="{EEE8160A-E303-4498-8F09-24306CF83BA1}" type="slidenum">
              <a:rPr lang="en-US"/>
              <a:pPr>
                <a:defRPr/>
              </a:pPr>
              <a:t>‹#›</a:t>
            </a:fld>
            <a:endParaRPr lang="en-US"/>
          </a:p>
        </p:txBody>
      </p:sp>
    </p:spTree>
    <p:extLst>
      <p:ext uri="{BB962C8B-B14F-4D97-AF65-F5344CB8AC3E}">
        <p14:creationId xmlns:p14="http://schemas.microsoft.com/office/powerpoint/2010/main" val="1171675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50"/>
          <p:cNvSpPr>
            <a:spLocks noGrp="1" noChangeArrowheads="1"/>
          </p:cNvSpPr>
          <p:nvPr>
            <p:ph type="dt" sz="half" idx="10"/>
          </p:nvPr>
        </p:nvSpPr>
        <p:spPr>
          <a:ln/>
        </p:spPr>
        <p:txBody>
          <a:bodyPr/>
          <a:lstStyle>
            <a:lvl1pPr>
              <a:defRPr/>
            </a:lvl1pPr>
          </a:lstStyle>
          <a:p>
            <a:pPr>
              <a:defRPr/>
            </a:pPr>
            <a:endParaRPr lang="en-US"/>
          </a:p>
        </p:txBody>
      </p:sp>
      <p:sp>
        <p:nvSpPr>
          <p:cNvPr id="8" name="Rectangle 251"/>
          <p:cNvSpPr>
            <a:spLocks noGrp="1" noChangeArrowheads="1"/>
          </p:cNvSpPr>
          <p:nvPr>
            <p:ph type="ftr" sz="quarter" idx="11"/>
          </p:nvPr>
        </p:nvSpPr>
        <p:spPr>
          <a:ln/>
        </p:spPr>
        <p:txBody>
          <a:bodyPr/>
          <a:lstStyle>
            <a:lvl1pPr>
              <a:defRPr/>
            </a:lvl1pPr>
          </a:lstStyle>
          <a:p>
            <a:pPr>
              <a:defRPr/>
            </a:pPr>
            <a:endParaRPr lang="en-US"/>
          </a:p>
        </p:txBody>
      </p:sp>
      <p:sp>
        <p:nvSpPr>
          <p:cNvPr id="9" name="Rectangle 252"/>
          <p:cNvSpPr>
            <a:spLocks noGrp="1" noChangeArrowheads="1"/>
          </p:cNvSpPr>
          <p:nvPr>
            <p:ph type="sldNum" sz="quarter" idx="12"/>
          </p:nvPr>
        </p:nvSpPr>
        <p:spPr>
          <a:ln/>
        </p:spPr>
        <p:txBody>
          <a:bodyPr/>
          <a:lstStyle>
            <a:lvl1pPr>
              <a:defRPr/>
            </a:lvl1pPr>
          </a:lstStyle>
          <a:p>
            <a:pPr>
              <a:defRPr/>
            </a:pPr>
            <a:fld id="{275EEB67-EEE7-4CB4-9BAD-DF167AE4C86C}" type="slidenum">
              <a:rPr lang="en-US"/>
              <a:pPr>
                <a:defRPr/>
              </a:pPr>
              <a:t>‹#›</a:t>
            </a:fld>
            <a:endParaRPr lang="en-US"/>
          </a:p>
        </p:txBody>
      </p:sp>
    </p:spTree>
    <p:extLst>
      <p:ext uri="{BB962C8B-B14F-4D97-AF65-F5344CB8AC3E}">
        <p14:creationId xmlns:p14="http://schemas.microsoft.com/office/powerpoint/2010/main" val="2474017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50"/>
          <p:cNvSpPr>
            <a:spLocks noGrp="1" noChangeArrowheads="1"/>
          </p:cNvSpPr>
          <p:nvPr>
            <p:ph type="dt" sz="half" idx="10"/>
          </p:nvPr>
        </p:nvSpPr>
        <p:spPr>
          <a:ln/>
        </p:spPr>
        <p:txBody>
          <a:bodyPr/>
          <a:lstStyle>
            <a:lvl1pPr>
              <a:defRPr/>
            </a:lvl1pPr>
          </a:lstStyle>
          <a:p>
            <a:pPr>
              <a:defRPr/>
            </a:pPr>
            <a:endParaRPr lang="en-US"/>
          </a:p>
        </p:txBody>
      </p:sp>
      <p:sp>
        <p:nvSpPr>
          <p:cNvPr id="4" name="Rectangle 251"/>
          <p:cNvSpPr>
            <a:spLocks noGrp="1" noChangeArrowheads="1"/>
          </p:cNvSpPr>
          <p:nvPr>
            <p:ph type="ftr" sz="quarter" idx="11"/>
          </p:nvPr>
        </p:nvSpPr>
        <p:spPr>
          <a:ln/>
        </p:spPr>
        <p:txBody>
          <a:bodyPr/>
          <a:lstStyle>
            <a:lvl1pPr>
              <a:defRPr/>
            </a:lvl1pPr>
          </a:lstStyle>
          <a:p>
            <a:pPr>
              <a:defRPr/>
            </a:pPr>
            <a:endParaRPr lang="en-US"/>
          </a:p>
        </p:txBody>
      </p:sp>
      <p:sp>
        <p:nvSpPr>
          <p:cNvPr id="5" name="Rectangle 252"/>
          <p:cNvSpPr>
            <a:spLocks noGrp="1" noChangeArrowheads="1"/>
          </p:cNvSpPr>
          <p:nvPr>
            <p:ph type="sldNum" sz="quarter" idx="12"/>
          </p:nvPr>
        </p:nvSpPr>
        <p:spPr>
          <a:ln/>
        </p:spPr>
        <p:txBody>
          <a:bodyPr/>
          <a:lstStyle>
            <a:lvl1pPr>
              <a:defRPr/>
            </a:lvl1pPr>
          </a:lstStyle>
          <a:p>
            <a:pPr>
              <a:defRPr/>
            </a:pPr>
            <a:fld id="{F01AE1C8-82C1-453F-99D3-389F910A6CA2}" type="slidenum">
              <a:rPr lang="en-US"/>
              <a:pPr>
                <a:defRPr/>
              </a:pPr>
              <a:t>‹#›</a:t>
            </a:fld>
            <a:endParaRPr lang="en-US"/>
          </a:p>
        </p:txBody>
      </p:sp>
    </p:spTree>
    <p:extLst>
      <p:ext uri="{BB962C8B-B14F-4D97-AF65-F5344CB8AC3E}">
        <p14:creationId xmlns:p14="http://schemas.microsoft.com/office/powerpoint/2010/main" val="1757359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50"/>
          <p:cNvSpPr>
            <a:spLocks noGrp="1" noChangeArrowheads="1"/>
          </p:cNvSpPr>
          <p:nvPr>
            <p:ph type="dt" sz="half" idx="10"/>
          </p:nvPr>
        </p:nvSpPr>
        <p:spPr>
          <a:ln/>
        </p:spPr>
        <p:txBody>
          <a:bodyPr/>
          <a:lstStyle>
            <a:lvl1pPr>
              <a:defRPr/>
            </a:lvl1pPr>
          </a:lstStyle>
          <a:p>
            <a:pPr>
              <a:defRPr/>
            </a:pPr>
            <a:endParaRPr lang="en-US"/>
          </a:p>
        </p:txBody>
      </p:sp>
      <p:sp>
        <p:nvSpPr>
          <p:cNvPr id="3" name="Rectangle 251"/>
          <p:cNvSpPr>
            <a:spLocks noGrp="1" noChangeArrowheads="1"/>
          </p:cNvSpPr>
          <p:nvPr>
            <p:ph type="ftr" sz="quarter" idx="11"/>
          </p:nvPr>
        </p:nvSpPr>
        <p:spPr>
          <a:ln/>
        </p:spPr>
        <p:txBody>
          <a:bodyPr/>
          <a:lstStyle>
            <a:lvl1pPr>
              <a:defRPr/>
            </a:lvl1pPr>
          </a:lstStyle>
          <a:p>
            <a:pPr>
              <a:defRPr/>
            </a:pPr>
            <a:endParaRPr lang="en-US"/>
          </a:p>
        </p:txBody>
      </p:sp>
      <p:sp>
        <p:nvSpPr>
          <p:cNvPr id="4" name="Rectangle 252"/>
          <p:cNvSpPr>
            <a:spLocks noGrp="1" noChangeArrowheads="1"/>
          </p:cNvSpPr>
          <p:nvPr>
            <p:ph type="sldNum" sz="quarter" idx="12"/>
          </p:nvPr>
        </p:nvSpPr>
        <p:spPr>
          <a:ln/>
        </p:spPr>
        <p:txBody>
          <a:bodyPr/>
          <a:lstStyle>
            <a:lvl1pPr>
              <a:defRPr/>
            </a:lvl1pPr>
          </a:lstStyle>
          <a:p>
            <a:pPr>
              <a:defRPr/>
            </a:pPr>
            <a:fld id="{473F37EF-28D9-4E8E-8473-66B4F41C8146}" type="slidenum">
              <a:rPr lang="en-US"/>
              <a:pPr>
                <a:defRPr/>
              </a:pPr>
              <a:t>‹#›</a:t>
            </a:fld>
            <a:endParaRPr lang="en-US"/>
          </a:p>
        </p:txBody>
      </p:sp>
    </p:spTree>
    <p:extLst>
      <p:ext uri="{BB962C8B-B14F-4D97-AF65-F5344CB8AC3E}">
        <p14:creationId xmlns:p14="http://schemas.microsoft.com/office/powerpoint/2010/main" val="1661147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50"/>
          <p:cNvSpPr>
            <a:spLocks noGrp="1" noChangeArrowheads="1"/>
          </p:cNvSpPr>
          <p:nvPr>
            <p:ph type="dt" sz="half" idx="10"/>
          </p:nvPr>
        </p:nvSpPr>
        <p:spPr>
          <a:ln/>
        </p:spPr>
        <p:txBody>
          <a:bodyPr/>
          <a:lstStyle>
            <a:lvl1pPr>
              <a:defRPr/>
            </a:lvl1pPr>
          </a:lstStyle>
          <a:p>
            <a:pPr>
              <a:defRPr/>
            </a:pPr>
            <a:endParaRPr lang="en-US"/>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p>
        </p:txBody>
      </p:sp>
      <p:sp>
        <p:nvSpPr>
          <p:cNvPr id="7" name="Rectangle 252"/>
          <p:cNvSpPr>
            <a:spLocks noGrp="1" noChangeArrowheads="1"/>
          </p:cNvSpPr>
          <p:nvPr>
            <p:ph type="sldNum" sz="quarter" idx="12"/>
          </p:nvPr>
        </p:nvSpPr>
        <p:spPr>
          <a:ln/>
        </p:spPr>
        <p:txBody>
          <a:bodyPr/>
          <a:lstStyle>
            <a:lvl1pPr>
              <a:defRPr/>
            </a:lvl1pPr>
          </a:lstStyle>
          <a:p>
            <a:pPr>
              <a:defRPr/>
            </a:pPr>
            <a:fld id="{709FB5F4-10A0-4A80-87F5-49C9AA11DAF1}" type="slidenum">
              <a:rPr lang="en-US"/>
              <a:pPr>
                <a:defRPr/>
              </a:pPr>
              <a:t>‹#›</a:t>
            </a:fld>
            <a:endParaRPr lang="en-US"/>
          </a:p>
        </p:txBody>
      </p:sp>
    </p:spTree>
    <p:extLst>
      <p:ext uri="{BB962C8B-B14F-4D97-AF65-F5344CB8AC3E}">
        <p14:creationId xmlns:p14="http://schemas.microsoft.com/office/powerpoint/2010/main" val="4138960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50"/>
          <p:cNvSpPr>
            <a:spLocks noGrp="1" noChangeArrowheads="1"/>
          </p:cNvSpPr>
          <p:nvPr>
            <p:ph type="dt" sz="half" idx="10"/>
          </p:nvPr>
        </p:nvSpPr>
        <p:spPr>
          <a:ln/>
        </p:spPr>
        <p:txBody>
          <a:bodyPr/>
          <a:lstStyle>
            <a:lvl1pPr>
              <a:defRPr/>
            </a:lvl1pPr>
          </a:lstStyle>
          <a:p>
            <a:pPr>
              <a:defRPr/>
            </a:pPr>
            <a:endParaRPr lang="en-US"/>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p>
        </p:txBody>
      </p:sp>
      <p:sp>
        <p:nvSpPr>
          <p:cNvPr id="7" name="Rectangle 252"/>
          <p:cNvSpPr>
            <a:spLocks noGrp="1" noChangeArrowheads="1"/>
          </p:cNvSpPr>
          <p:nvPr>
            <p:ph type="sldNum" sz="quarter" idx="12"/>
          </p:nvPr>
        </p:nvSpPr>
        <p:spPr>
          <a:ln/>
        </p:spPr>
        <p:txBody>
          <a:bodyPr/>
          <a:lstStyle>
            <a:lvl1pPr>
              <a:defRPr/>
            </a:lvl1pPr>
          </a:lstStyle>
          <a:p>
            <a:pPr>
              <a:defRPr/>
            </a:pPr>
            <a:fld id="{B52E4ED7-E00A-4751-9AF7-31037DA42E28}" type="slidenum">
              <a:rPr lang="en-US"/>
              <a:pPr>
                <a:defRPr/>
              </a:pPr>
              <a:t>‹#›</a:t>
            </a:fld>
            <a:endParaRPr lang="en-US"/>
          </a:p>
        </p:txBody>
      </p:sp>
    </p:spTree>
    <p:extLst>
      <p:ext uri="{BB962C8B-B14F-4D97-AF65-F5344CB8AC3E}">
        <p14:creationId xmlns:p14="http://schemas.microsoft.com/office/powerpoint/2010/main" val="511583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755651" y="0"/>
            <a:ext cx="10521949" cy="6821488"/>
            <a:chOff x="0" y="0"/>
            <a:chExt cx="4971" cy="4297"/>
          </a:xfrm>
        </p:grpSpPr>
        <p:sp>
          <p:nvSpPr>
            <p:cNvPr id="1132" name="Rectangle 3"/>
            <p:cNvSpPr>
              <a:spLocks noChangeArrowheads="1"/>
            </p:cNvSpPr>
            <p:nvPr/>
          </p:nvSpPr>
          <p:spPr bwMode="auto">
            <a:xfrm>
              <a:off x="35" y="0"/>
              <a:ext cx="21"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33" name="Freeform 4"/>
            <p:cNvSpPr>
              <a:spLocks noEditPoints="1"/>
            </p:cNvSpPr>
            <p:nvPr/>
          </p:nvSpPr>
          <p:spPr bwMode="auto">
            <a:xfrm>
              <a:off x="35"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4" name="Freeform 5"/>
            <p:cNvSpPr>
              <a:spLocks noEditPoints="1"/>
            </p:cNvSpPr>
            <p:nvPr/>
          </p:nvSpPr>
          <p:spPr bwMode="auto">
            <a:xfrm>
              <a:off x="35"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5" name="Freeform 6"/>
            <p:cNvSpPr>
              <a:spLocks noEditPoints="1"/>
            </p:cNvSpPr>
            <p:nvPr/>
          </p:nvSpPr>
          <p:spPr bwMode="auto">
            <a:xfrm>
              <a:off x="35"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6" name="Freeform 7"/>
            <p:cNvSpPr>
              <a:spLocks noEditPoints="1"/>
            </p:cNvSpPr>
            <p:nvPr/>
          </p:nvSpPr>
          <p:spPr bwMode="auto">
            <a:xfrm>
              <a:off x="35"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7" name="Freeform 8"/>
            <p:cNvSpPr>
              <a:spLocks noEditPoints="1"/>
            </p:cNvSpPr>
            <p:nvPr/>
          </p:nvSpPr>
          <p:spPr bwMode="auto">
            <a:xfrm>
              <a:off x="35"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8" name="Freeform 9"/>
            <p:cNvSpPr>
              <a:spLocks noEditPoints="1"/>
            </p:cNvSpPr>
            <p:nvPr/>
          </p:nvSpPr>
          <p:spPr bwMode="auto">
            <a:xfrm>
              <a:off x="35"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9" name="Freeform 10"/>
            <p:cNvSpPr>
              <a:spLocks noEditPoints="1"/>
            </p:cNvSpPr>
            <p:nvPr/>
          </p:nvSpPr>
          <p:spPr bwMode="auto">
            <a:xfrm>
              <a:off x="35"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0" name="Freeform 11"/>
            <p:cNvSpPr>
              <a:spLocks noEditPoints="1"/>
            </p:cNvSpPr>
            <p:nvPr/>
          </p:nvSpPr>
          <p:spPr bwMode="auto">
            <a:xfrm>
              <a:off x="35"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1" name="Freeform 12"/>
            <p:cNvSpPr>
              <a:spLocks noEditPoints="1"/>
            </p:cNvSpPr>
            <p:nvPr/>
          </p:nvSpPr>
          <p:spPr bwMode="auto">
            <a:xfrm>
              <a:off x="35"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2" name="Freeform 13"/>
            <p:cNvSpPr>
              <a:spLocks noEditPoints="1"/>
            </p:cNvSpPr>
            <p:nvPr/>
          </p:nvSpPr>
          <p:spPr bwMode="auto">
            <a:xfrm>
              <a:off x="35"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3" name="Rectangle 14"/>
            <p:cNvSpPr>
              <a:spLocks noChangeArrowheads="1"/>
            </p:cNvSpPr>
            <p:nvPr/>
          </p:nvSpPr>
          <p:spPr bwMode="auto">
            <a:xfrm>
              <a:off x="35" y="4246"/>
              <a:ext cx="21"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44" name="Rectangle 15"/>
            <p:cNvSpPr>
              <a:spLocks noChangeArrowheads="1"/>
            </p:cNvSpPr>
            <p:nvPr/>
          </p:nvSpPr>
          <p:spPr bwMode="auto">
            <a:xfrm>
              <a:off x="480" y="0"/>
              <a:ext cx="21"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45" name="Freeform 16"/>
            <p:cNvSpPr>
              <a:spLocks noEditPoints="1"/>
            </p:cNvSpPr>
            <p:nvPr/>
          </p:nvSpPr>
          <p:spPr bwMode="auto">
            <a:xfrm>
              <a:off x="480"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6" name="Freeform 17"/>
            <p:cNvSpPr>
              <a:spLocks noEditPoints="1"/>
            </p:cNvSpPr>
            <p:nvPr/>
          </p:nvSpPr>
          <p:spPr bwMode="auto">
            <a:xfrm>
              <a:off x="480"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7" name="Freeform 18"/>
            <p:cNvSpPr>
              <a:spLocks noEditPoints="1"/>
            </p:cNvSpPr>
            <p:nvPr/>
          </p:nvSpPr>
          <p:spPr bwMode="auto">
            <a:xfrm>
              <a:off x="480"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8" name="Freeform 19"/>
            <p:cNvSpPr>
              <a:spLocks noEditPoints="1"/>
            </p:cNvSpPr>
            <p:nvPr/>
          </p:nvSpPr>
          <p:spPr bwMode="auto">
            <a:xfrm>
              <a:off x="480"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9" name="Freeform 20"/>
            <p:cNvSpPr>
              <a:spLocks noEditPoints="1"/>
            </p:cNvSpPr>
            <p:nvPr/>
          </p:nvSpPr>
          <p:spPr bwMode="auto">
            <a:xfrm>
              <a:off x="480"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0" name="Freeform 21"/>
            <p:cNvSpPr>
              <a:spLocks noEditPoints="1"/>
            </p:cNvSpPr>
            <p:nvPr/>
          </p:nvSpPr>
          <p:spPr bwMode="auto">
            <a:xfrm>
              <a:off x="480"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1" name="Freeform 22"/>
            <p:cNvSpPr>
              <a:spLocks noEditPoints="1"/>
            </p:cNvSpPr>
            <p:nvPr/>
          </p:nvSpPr>
          <p:spPr bwMode="auto">
            <a:xfrm>
              <a:off x="480"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2" name="Freeform 23"/>
            <p:cNvSpPr>
              <a:spLocks noEditPoints="1"/>
            </p:cNvSpPr>
            <p:nvPr/>
          </p:nvSpPr>
          <p:spPr bwMode="auto">
            <a:xfrm>
              <a:off x="480"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3" name="Freeform 24"/>
            <p:cNvSpPr>
              <a:spLocks noEditPoints="1"/>
            </p:cNvSpPr>
            <p:nvPr/>
          </p:nvSpPr>
          <p:spPr bwMode="auto">
            <a:xfrm>
              <a:off x="480"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4" name="Freeform 25"/>
            <p:cNvSpPr>
              <a:spLocks noEditPoints="1"/>
            </p:cNvSpPr>
            <p:nvPr/>
          </p:nvSpPr>
          <p:spPr bwMode="auto">
            <a:xfrm>
              <a:off x="480"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5" name="Rectangle 26"/>
            <p:cNvSpPr>
              <a:spLocks noChangeArrowheads="1"/>
            </p:cNvSpPr>
            <p:nvPr/>
          </p:nvSpPr>
          <p:spPr bwMode="auto">
            <a:xfrm>
              <a:off x="480" y="4246"/>
              <a:ext cx="21"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56" name="Rectangle 27"/>
            <p:cNvSpPr>
              <a:spLocks noChangeArrowheads="1"/>
            </p:cNvSpPr>
            <p:nvPr/>
          </p:nvSpPr>
          <p:spPr bwMode="auto">
            <a:xfrm>
              <a:off x="930" y="0"/>
              <a:ext cx="21"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57" name="Freeform 28"/>
            <p:cNvSpPr>
              <a:spLocks noEditPoints="1"/>
            </p:cNvSpPr>
            <p:nvPr/>
          </p:nvSpPr>
          <p:spPr bwMode="auto">
            <a:xfrm>
              <a:off x="930"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8" name="Freeform 29"/>
            <p:cNvSpPr>
              <a:spLocks noEditPoints="1"/>
            </p:cNvSpPr>
            <p:nvPr/>
          </p:nvSpPr>
          <p:spPr bwMode="auto">
            <a:xfrm>
              <a:off x="930"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9" name="Freeform 30"/>
            <p:cNvSpPr>
              <a:spLocks noEditPoints="1"/>
            </p:cNvSpPr>
            <p:nvPr/>
          </p:nvSpPr>
          <p:spPr bwMode="auto">
            <a:xfrm>
              <a:off x="930"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0" name="Freeform 31"/>
            <p:cNvSpPr>
              <a:spLocks noEditPoints="1"/>
            </p:cNvSpPr>
            <p:nvPr/>
          </p:nvSpPr>
          <p:spPr bwMode="auto">
            <a:xfrm>
              <a:off x="930"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1" name="Freeform 32"/>
            <p:cNvSpPr>
              <a:spLocks noEditPoints="1"/>
            </p:cNvSpPr>
            <p:nvPr/>
          </p:nvSpPr>
          <p:spPr bwMode="auto">
            <a:xfrm>
              <a:off x="930"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2" name="Freeform 33"/>
            <p:cNvSpPr>
              <a:spLocks noEditPoints="1"/>
            </p:cNvSpPr>
            <p:nvPr/>
          </p:nvSpPr>
          <p:spPr bwMode="auto">
            <a:xfrm>
              <a:off x="930"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3" name="Freeform 34"/>
            <p:cNvSpPr>
              <a:spLocks noEditPoints="1"/>
            </p:cNvSpPr>
            <p:nvPr/>
          </p:nvSpPr>
          <p:spPr bwMode="auto">
            <a:xfrm>
              <a:off x="930"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4" name="Freeform 35"/>
            <p:cNvSpPr>
              <a:spLocks noEditPoints="1"/>
            </p:cNvSpPr>
            <p:nvPr/>
          </p:nvSpPr>
          <p:spPr bwMode="auto">
            <a:xfrm>
              <a:off x="930"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5" name="Freeform 36"/>
            <p:cNvSpPr>
              <a:spLocks noEditPoints="1"/>
            </p:cNvSpPr>
            <p:nvPr/>
          </p:nvSpPr>
          <p:spPr bwMode="auto">
            <a:xfrm>
              <a:off x="930"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6" name="Freeform 37"/>
            <p:cNvSpPr>
              <a:spLocks noEditPoints="1"/>
            </p:cNvSpPr>
            <p:nvPr/>
          </p:nvSpPr>
          <p:spPr bwMode="auto">
            <a:xfrm>
              <a:off x="930"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7" name="Rectangle 38"/>
            <p:cNvSpPr>
              <a:spLocks noChangeArrowheads="1"/>
            </p:cNvSpPr>
            <p:nvPr/>
          </p:nvSpPr>
          <p:spPr bwMode="auto">
            <a:xfrm>
              <a:off x="930" y="4246"/>
              <a:ext cx="21"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68" name="Rectangle 39"/>
            <p:cNvSpPr>
              <a:spLocks noChangeArrowheads="1"/>
            </p:cNvSpPr>
            <p:nvPr/>
          </p:nvSpPr>
          <p:spPr bwMode="auto">
            <a:xfrm>
              <a:off x="1375" y="0"/>
              <a:ext cx="21"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69" name="Freeform 40"/>
            <p:cNvSpPr>
              <a:spLocks noEditPoints="1"/>
            </p:cNvSpPr>
            <p:nvPr/>
          </p:nvSpPr>
          <p:spPr bwMode="auto">
            <a:xfrm>
              <a:off x="1375"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0" name="Freeform 41"/>
            <p:cNvSpPr>
              <a:spLocks noEditPoints="1"/>
            </p:cNvSpPr>
            <p:nvPr/>
          </p:nvSpPr>
          <p:spPr bwMode="auto">
            <a:xfrm>
              <a:off x="1375"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1" name="Freeform 42"/>
            <p:cNvSpPr>
              <a:spLocks noEditPoints="1"/>
            </p:cNvSpPr>
            <p:nvPr/>
          </p:nvSpPr>
          <p:spPr bwMode="auto">
            <a:xfrm>
              <a:off x="1375"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2" name="Freeform 43"/>
            <p:cNvSpPr>
              <a:spLocks noEditPoints="1"/>
            </p:cNvSpPr>
            <p:nvPr/>
          </p:nvSpPr>
          <p:spPr bwMode="auto">
            <a:xfrm>
              <a:off x="1375"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3" name="Freeform 44"/>
            <p:cNvSpPr>
              <a:spLocks noEditPoints="1"/>
            </p:cNvSpPr>
            <p:nvPr/>
          </p:nvSpPr>
          <p:spPr bwMode="auto">
            <a:xfrm>
              <a:off x="1375"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4" name="Freeform 45"/>
            <p:cNvSpPr>
              <a:spLocks noEditPoints="1"/>
            </p:cNvSpPr>
            <p:nvPr/>
          </p:nvSpPr>
          <p:spPr bwMode="auto">
            <a:xfrm>
              <a:off x="1375"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5" name="Freeform 46"/>
            <p:cNvSpPr>
              <a:spLocks noEditPoints="1"/>
            </p:cNvSpPr>
            <p:nvPr/>
          </p:nvSpPr>
          <p:spPr bwMode="auto">
            <a:xfrm>
              <a:off x="1375"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6" name="Freeform 47"/>
            <p:cNvSpPr>
              <a:spLocks noEditPoints="1"/>
            </p:cNvSpPr>
            <p:nvPr/>
          </p:nvSpPr>
          <p:spPr bwMode="auto">
            <a:xfrm>
              <a:off x="1375"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7" name="Freeform 48"/>
            <p:cNvSpPr>
              <a:spLocks noEditPoints="1"/>
            </p:cNvSpPr>
            <p:nvPr/>
          </p:nvSpPr>
          <p:spPr bwMode="auto">
            <a:xfrm>
              <a:off x="1375"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8" name="Freeform 49"/>
            <p:cNvSpPr>
              <a:spLocks noEditPoints="1"/>
            </p:cNvSpPr>
            <p:nvPr/>
          </p:nvSpPr>
          <p:spPr bwMode="auto">
            <a:xfrm>
              <a:off x="1375"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9" name="Rectangle 50"/>
            <p:cNvSpPr>
              <a:spLocks noChangeArrowheads="1"/>
            </p:cNvSpPr>
            <p:nvPr/>
          </p:nvSpPr>
          <p:spPr bwMode="auto">
            <a:xfrm>
              <a:off x="1375" y="4246"/>
              <a:ext cx="21"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80" name="Rectangle 51"/>
            <p:cNvSpPr>
              <a:spLocks noChangeArrowheads="1"/>
            </p:cNvSpPr>
            <p:nvPr/>
          </p:nvSpPr>
          <p:spPr bwMode="auto">
            <a:xfrm>
              <a:off x="1820" y="0"/>
              <a:ext cx="21"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81" name="Freeform 52"/>
            <p:cNvSpPr>
              <a:spLocks noEditPoints="1"/>
            </p:cNvSpPr>
            <p:nvPr/>
          </p:nvSpPr>
          <p:spPr bwMode="auto">
            <a:xfrm>
              <a:off x="1820"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2" name="Freeform 53"/>
            <p:cNvSpPr>
              <a:spLocks noEditPoints="1"/>
            </p:cNvSpPr>
            <p:nvPr/>
          </p:nvSpPr>
          <p:spPr bwMode="auto">
            <a:xfrm>
              <a:off x="1820"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3" name="Freeform 54"/>
            <p:cNvSpPr>
              <a:spLocks noEditPoints="1"/>
            </p:cNvSpPr>
            <p:nvPr/>
          </p:nvSpPr>
          <p:spPr bwMode="auto">
            <a:xfrm>
              <a:off x="1820"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4" name="Freeform 55"/>
            <p:cNvSpPr>
              <a:spLocks noEditPoints="1"/>
            </p:cNvSpPr>
            <p:nvPr/>
          </p:nvSpPr>
          <p:spPr bwMode="auto">
            <a:xfrm>
              <a:off x="1820"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5" name="Freeform 56"/>
            <p:cNvSpPr>
              <a:spLocks noEditPoints="1"/>
            </p:cNvSpPr>
            <p:nvPr/>
          </p:nvSpPr>
          <p:spPr bwMode="auto">
            <a:xfrm>
              <a:off x="1820"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6" name="Freeform 57"/>
            <p:cNvSpPr>
              <a:spLocks noEditPoints="1"/>
            </p:cNvSpPr>
            <p:nvPr/>
          </p:nvSpPr>
          <p:spPr bwMode="auto">
            <a:xfrm>
              <a:off x="1820"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7" name="Freeform 58"/>
            <p:cNvSpPr>
              <a:spLocks noEditPoints="1"/>
            </p:cNvSpPr>
            <p:nvPr/>
          </p:nvSpPr>
          <p:spPr bwMode="auto">
            <a:xfrm>
              <a:off x="1820"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8" name="Freeform 59"/>
            <p:cNvSpPr>
              <a:spLocks noEditPoints="1"/>
            </p:cNvSpPr>
            <p:nvPr/>
          </p:nvSpPr>
          <p:spPr bwMode="auto">
            <a:xfrm>
              <a:off x="1820"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9" name="Freeform 60"/>
            <p:cNvSpPr>
              <a:spLocks noEditPoints="1"/>
            </p:cNvSpPr>
            <p:nvPr/>
          </p:nvSpPr>
          <p:spPr bwMode="auto">
            <a:xfrm>
              <a:off x="1820"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0" name="Freeform 61"/>
            <p:cNvSpPr>
              <a:spLocks noEditPoints="1"/>
            </p:cNvSpPr>
            <p:nvPr/>
          </p:nvSpPr>
          <p:spPr bwMode="auto">
            <a:xfrm>
              <a:off x="1820"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1" name="Rectangle 62"/>
            <p:cNvSpPr>
              <a:spLocks noChangeArrowheads="1"/>
            </p:cNvSpPr>
            <p:nvPr/>
          </p:nvSpPr>
          <p:spPr bwMode="auto">
            <a:xfrm>
              <a:off x="1820" y="4246"/>
              <a:ext cx="21"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92" name="Rectangle 63"/>
            <p:cNvSpPr>
              <a:spLocks noChangeArrowheads="1"/>
            </p:cNvSpPr>
            <p:nvPr/>
          </p:nvSpPr>
          <p:spPr bwMode="auto">
            <a:xfrm>
              <a:off x="2271"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93" name="Freeform 64"/>
            <p:cNvSpPr>
              <a:spLocks noEditPoints="1"/>
            </p:cNvSpPr>
            <p:nvPr/>
          </p:nvSpPr>
          <p:spPr bwMode="auto">
            <a:xfrm>
              <a:off x="227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4" name="Freeform 65"/>
            <p:cNvSpPr>
              <a:spLocks noEditPoints="1"/>
            </p:cNvSpPr>
            <p:nvPr/>
          </p:nvSpPr>
          <p:spPr bwMode="auto">
            <a:xfrm>
              <a:off x="227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5" name="Freeform 66"/>
            <p:cNvSpPr>
              <a:spLocks noEditPoints="1"/>
            </p:cNvSpPr>
            <p:nvPr/>
          </p:nvSpPr>
          <p:spPr bwMode="auto">
            <a:xfrm>
              <a:off x="227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6" name="Freeform 67"/>
            <p:cNvSpPr>
              <a:spLocks noEditPoints="1"/>
            </p:cNvSpPr>
            <p:nvPr/>
          </p:nvSpPr>
          <p:spPr bwMode="auto">
            <a:xfrm>
              <a:off x="227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7" name="Freeform 68"/>
            <p:cNvSpPr>
              <a:spLocks noEditPoints="1"/>
            </p:cNvSpPr>
            <p:nvPr/>
          </p:nvSpPr>
          <p:spPr bwMode="auto">
            <a:xfrm>
              <a:off x="227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8" name="Freeform 69"/>
            <p:cNvSpPr>
              <a:spLocks noEditPoints="1"/>
            </p:cNvSpPr>
            <p:nvPr/>
          </p:nvSpPr>
          <p:spPr bwMode="auto">
            <a:xfrm>
              <a:off x="227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9" name="Freeform 70"/>
            <p:cNvSpPr>
              <a:spLocks noEditPoints="1"/>
            </p:cNvSpPr>
            <p:nvPr/>
          </p:nvSpPr>
          <p:spPr bwMode="auto">
            <a:xfrm>
              <a:off x="227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0" name="Freeform 71"/>
            <p:cNvSpPr>
              <a:spLocks noEditPoints="1"/>
            </p:cNvSpPr>
            <p:nvPr/>
          </p:nvSpPr>
          <p:spPr bwMode="auto">
            <a:xfrm>
              <a:off x="227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1" name="Freeform 72"/>
            <p:cNvSpPr>
              <a:spLocks noEditPoints="1"/>
            </p:cNvSpPr>
            <p:nvPr/>
          </p:nvSpPr>
          <p:spPr bwMode="auto">
            <a:xfrm>
              <a:off x="227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2" name="Freeform 73"/>
            <p:cNvSpPr>
              <a:spLocks noEditPoints="1"/>
            </p:cNvSpPr>
            <p:nvPr/>
          </p:nvSpPr>
          <p:spPr bwMode="auto">
            <a:xfrm>
              <a:off x="227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3" name="Rectangle 74"/>
            <p:cNvSpPr>
              <a:spLocks noChangeArrowheads="1"/>
            </p:cNvSpPr>
            <p:nvPr/>
          </p:nvSpPr>
          <p:spPr bwMode="auto">
            <a:xfrm>
              <a:off x="2271"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04" name="Rectangle 75"/>
            <p:cNvSpPr>
              <a:spLocks noChangeArrowheads="1"/>
            </p:cNvSpPr>
            <p:nvPr/>
          </p:nvSpPr>
          <p:spPr bwMode="auto">
            <a:xfrm>
              <a:off x="2716"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05" name="Freeform 76"/>
            <p:cNvSpPr>
              <a:spLocks noEditPoints="1"/>
            </p:cNvSpPr>
            <p:nvPr/>
          </p:nvSpPr>
          <p:spPr bwMode="auto">
            <a:xfrm>
              <a:off x="2716"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6" name="Freeform 77"/>
            <p:cNvSpPr>
              <a:spLocks noEditPoints="1"/>
            </p:cNvSpPr>
            <p:nvPr/>
          </p:nvSpPr>
          <p:spPr bwMode="auto">
            <a:xfrm>
              <a:off x="2716"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7" name="Freeform 78"/>
            <p:cNvSpPr>
              <a:spLocks noEditPoints="1"/>
            </p:cNvSpPr>
            <p:nvPr/>
          </p:nvSpPr>
          <p:spPr bwMode="auto">
            <a:xfrm>
              <a:off x="2716"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8" name="Freeform 79"/>
            <p:cNvSpPr>
              <a:spLocks noEditPoints="1"/>
            </p:cNvSpPr>
            <p:nvPr/>
          </p:nvSpPr>
          <p:spPr bwMode="auto">
            <a:xfrm>
              <a:off x="2716"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9" name="Freeform 80"/>
            <p:cNvSpPr>
              <a:spLocks noEditPoints="1"/>
            </p:cNvSpPr>
            <p:nvPr/>
          </p:nvSpPr>
          <p:spPr bwMode="auto">
            <a:xfrm>
              <a:off x="2716"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0" name="Freeform 81"/>
            <p:cNvSpPr>
              <a:spLocks noEditPoints="1"/>
            </p:cNvSpPr>
            <p:nvPr/>
          </p:nvSpPr>
          <p:spPr bwMode="auto">
            <a:xfrm>
              <a:off x="2716"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1" name="Freeform 82"/>
            <p:cNvSpPr>
              <a:spLocks noEditPoints="1"/>
            </p:cNvSpPr>
            <p:nvPr/>
          </p:nvSpPr>
          <p:spPr bwMode="auto">
            <a:xfrm>
              <a:off x="2716"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2" name="Freeform 83"/>
            <p:cNvSpPr>
              <a:spLocks noEditPoints="1"/>
            </p:cNvSpPr>
            <p:nvPr/>
          </p:nvSpPr>
          <p:spPr bwMode="auto">
            <a:xfrm>
              <a:off x="2716"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3" name="Freeform 84"/>
            <p:cNvSpPr>
              <a:spLocks noEditPoints="1"/>
            </p:cNvSpPr>
            <p:nvPr/>
          </p:nvSpPr>
          <p:spPr bwMode="auto">
            <a:xfrm>
              <a:off x="2716"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4" name="Freeform 85"/>
            <p:cNvSpPr>
              <a:spLocks noEditPoints="1"/>
            </p:cNvSpPr>
            <p:nvPr/>
          </p:nvSpPr>
          <p:spPr bwMode="auto">
            <a:xfrm>
              <a:off x="2716"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5" name="Rectangle 86"/>
            <p:cNvSpPr>
              <a:spLocks noChangeArrowheads="1"/>
            </p:cNvSpPr>
            <p:nvPr/>
          </p:nvSpPr>
          <p:spPr bwMode="auto">
            <a:xfrm>
              <a:off x="2716"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16" name="Rectangle 87"/>
            <p:cNvSpPr>
              <a:spLocks noChangeArrowheads="1"/>
            </p:cNvSpPr>
            <p:nvPr/>
          </p:nvSpPr>
          <p:spPr bwMode="auto">
            <a:xfrm>
              <a:off x="3161"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17" name="Freeform 88"/>
            <p:cNvSpPr>
              <a:spLocks noEditPoints="1"/>
            </p:cNvSpPr>
            <p:nvPr/>
          </p:nvSpPr>
          <p:spPr bwMode="auto">
            <a:xfrm>
              <a:off x="316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8" name="Freeform 89"/>
            <p:cNvSpPr>
              <a:spLocks noEditPoints="1"/>
            </p:cNvSpPr>
            <p:nvPr/>
          </p:nvSpPr>
          <p:spPr bwMode="auto">
            <a:xfrm>
              <a:off x="316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9" name="Freeform 90"/>
            <p:cNvSpPr>
              <a:spLocks noEditPoints="1"/>
            </p:cNvSpPr>
            <p:nvPr/>
          </p:nvSpPr>
          <p:spPr bwMode="auto">
            <a:xfrm>
              <a:off x="316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0" name="Freeform 91"/>
            <p:cNvSpPr>
              <a:spLocks noEditPoints="1"/>
            </p:cNvSpPr>
            <p:nvPr/>
          </p:nvSpPr>
          <p:spPr bwMode="auto">
            <a:xfrm>
              <a:off x="316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1" name="Freeform 92"/>
            <p:cNvSpPr>
              <a:spLocks noEditPoints="1"/>
            </p:cNvSpPr>
            <p:nvPr/>
          </p:nvSpPr>
          <p:spPr bwMode="auto">
            <a:xfrm>
              <a:off x="316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2" name="Freeform 93"/>
            <p:cNvSpPr>
              <a:spLocks noEditPoints="1"/>
            </p:cNvSpPr>
            <p:nvPr/>
          </p:nvSpPr>
          <p:spPr bwMode="auto">
            <a:xfrm>
              <a:off x="316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3" name="Freeform 94"/>
            <p:cNvSpPr>
              <a:spLocks noEditPoints="1"/>
            </p:cNvSpPr>
            <p:nvPr/>
          </p:nvSpPr>
          <p:spPr bwMode="auto">
            <a:xfrm>
              <a:off x="316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4" name="Freeform 95"/>
            <p:cNvSpPr>
              <a:spLocks noEditPoints="1"/>
            </p:cNvSpPr>
            <p:nvPr/>
          </p:nvSpPr>
          <p:spPr bwMode="auto">
            <a:xfrm>
              <a:off x="316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5" name="Freeform 96"/>
            <p:cNvSpPr>
              <a:spLocks noEditPoints="1"/>
            </p:cNvSpPr>
            <p:nvPr/>
          </p:nvSpPr>
          <p:spPr bwMode="auto">
            <a:xfrm>
              <a:off x="316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6" name="Freeform 97"/>
            <p:cNvSpPr>
              <a:spLocks noEditPoints="1"/>
            </p:cNvSpPr>
            <p:nvPr/>
          </p:nvSpPr>
          <p:spPr bwMode="auto">
            <a:xfrm>
              <a:off x="316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7" name="Rectangle 98"/>
            <p:cNvSpPr>
              <a:spLocks noChangeArrowheads="1"/>
            </p:cNvSpPr>
            <p:nvPr/>
          </p:nvSpPr>
          <p:spPr bwMode="auto">
            <a:xfrm>
              <a:off x="3161"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28" name="Rectangle 99"/>
            <p:cNvSpPr>
              <a:spLocks noChangeArrowheads="1"/>
            </p:cNvSpPr>
            <p:nvPr/>
          </p:nvSpPr>
          <p:spPr bwMode="auto">
            <a:xfrm>
              <a:off x="3611"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29" name="Freeform 100"/>
            <p:cNvSpPr>
              <a:spLocks noEditPoints="1"/>
            </p:cNvSpPr>
            <p:nvPr/>
          </p:nvSpPr>
          <p:spPr bwMode="auto">
            <a:xfrm>
              <a:off x="361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0" name="Freeform 101"/>
            <p:cNvSpPr>
              <a:spLocks noEditPoints="1"/>
            </p:cNvSpPr>
            <p:nvPr/>
          </p:nvSpPr>
          <p:spPr bwMode="auto">
            <a:xfrm>
              <a:off x="361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1" name="Freeform 102"/>
            <p:cNvSpPr>
              <a:spLocks noEditPoints="1"/>
            </p:cNvSpPr>
            <p:nvPr/>
          </p:nvSpPr>
          <p:spPr bwMode="auto">
            <a:xfrm>
              <a:off x="361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2" name="Freeform 103"/>
            <p:cNvSpPr>
              <a:spLocks noEditPoints="1"/>
            </p:cNvSpPr>
            <p:nvPr/>
          </p:nvSpPr>
          <p:spPr bwMode="auto">
            <a:xfrm>
              <a:off x="361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3" name="Freeform 104"/>
            <p:cNvSpPr>
              <a:spLocks noEditPoints="1"/>
            </p:cNvSpPr>
            <p:nvPr/>
          </p:nvSpPr>
          <p:spPr bwMode="auto">
            <a:xfrm>
              <a:off x="361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4" name="Freeform 105"/>
            <p:cNvSpPr>
              <a:spLocks noEditPoints="1"/>
            </p:cNvSpPr>
            <p:nvPr/>
          </p:nvSpPr>
          <p:spPr bwMode="auto">
            <a:xfrm>
              <a:off x="361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5" name="Freeform 106"/>
            <p:cNvSpPr>
              <a:spLocks noEditPoints="1"/>
            </p:cNvSpPr>
            <p:nvPr/>
          </p:nvSpPr>
          <p:spPr bwMode="auto">
            <a:xfrm>
              <a:off x="361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6" name="Freeform 107"/>
            <p:cNvSpPr>
              <a:spLocks noEditPoints="1"/>
            </p:cNvSpPr>
            <p:nvPr/>
          </p:nvSpPr>
          <p:spPr bwMode="auto">
            <a:xfrm>
              <a:off x="361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7" name="Freeform 108"/>
            <p:cNvSpPr>
              <a:spLocks noEditPoints="1"/>
            </p:cNvSpPr>
            <p:nvPr/>
          </p:nvSpPr>
          <p:spPr bwMode="auto">
            <a:xfrm>
              <a:off x="361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8" name="Freeform 109"/>
            <p:cNvSpPr>
              <a:spLocks noEditPoints="1"/>
            </p:cNvSpPr>
            <p:nvPr/>
          </p:nvSpPr>
          <p:spPr bwMode="auto">
            <a:xfrm>
              <a:off x="361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9" name="Rectangle 110"/>
            <p:cNvSpPr>
              <a:spLocks noChangeArrowheads="1"/>
            </p:cNvSpPr>
            <p:nvPr/>
          </p:nvSpPr>
          <p:spPr bwMode="auto">
            <a:xfrm>
              <a:off x="3611"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40" name="Rectangle 111"/>
            <p:cNvSpPr>
              <a:spLocks noChangeArrowheads="1"/>
            </p:cNvSpPr>
            <p:nvPr/>
          </p:nvSpPr>
          <p:spPr bwMode="auto">
            <a:xfrm>
              <a:off x="4056"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41" name="Freeform 112"/>
            <p:cNvSpPr>
              <a:spLocks noEditPoints="1"/>
            </p:cNvSpPr>
            <p:nvPr/>
          </p:nvSpPr>
          <p:spPr bwMode="auto">
            <a:xfrm>
              <a:off x="4056"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2" name="Freeform 113"/>
            <p:cNvSpPr>
              <a:spLocks noEditPoints="1"/>
            </p:cNvSpPr>
            <p:nvPr/>
          </p:nvSpPr>
          <p:spPr bwMode="auto">
            <a:xfrm>
              <a:off x="4056"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3" name="Freeform 114"/>
            <p:cNvSpPr>
              <a:spLocks noEditPoints="1"/>
            </p:cNvSpPr>
            <p:nvPr/>
          </p:nvSpPr>
          <p:spPr bwMode="auto">
            <a:xfrm>
              <a:off x="4056"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4" name="Freeform 115"/>
            <p:cNvSpPr>
              <a:spLocks noEditPoints="1"/>
            </p:cNvSpPr>
            <p:nvPr/>
          </p:nvSpPr>
          <p:spPr bwMode="auto">
            <a:xfrm>
              <a:off x="4056"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5" name="Freeform 116"/>
            <p:cNvSpPr>
              <a:spLocks noEditPoints="1"/>
            </p:cNvSpPr>
            <p:nvPr/>
          </p:nvSpPr>
          <p:spPr bwMode="auto">
            <a:xfrm>
              <a:off x="4056"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6" name="Freeform 117"/>
            <p:cNvSpPr>
              <a:spLocks noEditPoints="1"/>
            </p:cNvSpPr>
            <p:nvPr/>
          </p:nvSpPr>
          <p:spPr bwMode="auto">
            <a:xfrm>
              <a:off x="4056"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7" name="Freeform 118"/>
            <p:cNvSpPr>
              <a:spLocks noEditPoints="1"/>
            </p:cNvSpPr>
            <p:nvPr/>
          </p:nvSpPr>
          <p:spPr bwMode="auto">
            <a:xfrm>
              <a:off x="4056"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8" name="Freeform 119"/>
            <p:cNvSpPr>
              <a:spLocks noEditPoints="1"/>
            </p:cNvSpPr>
            <p:nvPr/>
          </p:nvSpPr>
          <p:spPr bwMode="auto">
            <a:xfrm>
              <a:off x="4056"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9" name="Freeform 120"/>
            <p:cNvSpPr>
              <a:spLocks noEditPoints="1"/>
            </p:cNvSpPr>
            <p:nvPr/>
          </p:nvSpPr>
          <p:spPr bwMode="auto">
            <a:xfrm>
              <a:off x="4056"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0" name="Freeform 121"/>
            <p:cNvSpPr>
              <a:spLocks noEditPoints="1"/>
            </p:cNvSpPr>
            <p:nvPr/>
          </p:nvSpPr>
          <p:spPr bwMode="auto">
            <a:xfrm>
              <a:off x="4056"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1" name="Rectangle 122"/>
            <p:cNvSpPr>
              <a:spLocks noChangeArrowheads="1"/>
            </p:cNvSpPr>
            <p:nvPr/>
          </p:nvSpPr>
          <p:spPr bwMode="auto">
            <a:xfrm>
              <a:off x="4056"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52" name="Rectangle 123"/>
            <p:cNvSpPr>
              <a:spLocks noChangeArrowheads="1"/>
            </p:cNvSpPr>
            <p:nvPr/>
          </p:nvSpPr>
          <p:spPr bwMode="auto">
            <a:xfrm>
              <a:off x="4501"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53" name="Freeform 124"/>
            <p:cNvSpPr>
              <a:spLocks noEditPoints="1"/>
            </p:cNvSpPr>
            <p:nvPr/>
          </p:nvSpPr>
          <p:spPr bwMode="auto">
            <a:xfrm>
              <a:off x="450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4" name="Freeform 125"/>
            <p:cNvSpPr>
              <a:spLocks noEditPoints="1"/>
            </p:cNvSpPr>
            <p:nvPr/>
          </p:nvSpPr>
          <p:spPr bwMode="auto">
            <a:xfrm>
              <a:off x="450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5" name="Freeform 126"/>
            <p:cNvSpPr>
              <a:spLocks noEditPoints="1"/>
            </p:cNvSpPr>
            <p:nvPr/>
          </p:nvSpPr>
          <p:spPr bwMode="auto">
            <a:xfrm>
              <a:off x="450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6" name="Freeform 127"/>
            <p:cNvSpPr>
              <a:spLocks noEditPoints="1"/>
            </p:cNvSpPr>
            <p:nvPr/>
          </p:nvSpPr>
          <p:spPr bwMode="auto">
            <a:xfrm>
              <a:off x="450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7" name="Freeform 128"/>
            <p:cNvSpPr>
              <a:spLocks noEditPoints="1"/>
            </p:cNvSpPr>
            <p:nvPr/>
          </p:nvSpPr>
          <p:spPr bwMode="auto">
            <a:xfrm>
              <a:off x="450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8" name="Freeform 129"/>
            <p:cNvSpPr>
              <a:spLocks noEditPoints="1"/>
            </p:cNvSpPr>
            <p:nvPr/>
          </p:nvSpPr>
          <p:spPr bwMode="auto">
            <a:xfrm>
              <a:off x="450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9" name="Freeform 130"/>
            <p:cNvSpPr>
              <a:spLocks noEditPoints="1"/>
            </p:cNvSpPr>
            <p:nvPr/>
          </p:nvSpPr>
          <p:spPr bwMode="auto">
            <a:xfrm>
              <a:off x="450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0" name="Freeform 131"/>
            <p:cNvSpPr>
              <a:spLocks noEditPoints="1"/>
            </p:cNvSpPr>
            <p:nvPr/>
          </p:nvSpPr>
          <p:spPr bwMode="auto">
            <a:xfrm>
              <a:off x="450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1" name="Freeform 132"/>
            <p:cNvSpPr>
              <a:spLocks noEditPoints="1"/>
            </p:cNvSpPr>
            <p:nvPr/>
          </p:nvSpPr>
          <p:spPr bwMode="auto">
            <a:xfrm>
              <a:off x="450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2" name="Freeform 133"/>
            <p:cNvSpPr>
              <a:spLocks noEditPoints="1"/>
            </p:cNvSpPr>
            <p:nvPr/>
          </p:nvSpPr>
          <p:spPr bwMode="auto">
            <a:xfrm>
              <a:off x="450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3" name="Rectangle 134"/>
            <p:cNvSpPr>
              <a:spLocks noChangeArrowheads="1"/>
            </p:cNvSpPr>
            <p:nvPr/>
          </p:nvSpPr>
          <p:spPr bwMode="auto">
            <a:xfrm>
              <a:off x="4501"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64" name="Rectangle 135"/>
            <p:cNvSpPr>
              <a:spLocks noChangeArrowheads="1"/>
            </p:cNvSpPr>
            <p:nvPr/>
          </p:nvSpPr>
          <p:spPr bwMode="auto">
            <a:xfrm>
              <a:off x="4951"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65" name="Freeform 136"/>
            <p:cNvSpPr>
              <a:spLocks noEditPoints="1"/>
            </p:cNvSpPr>
            <p:nvPr/>
          </p:nvSpPr>
          <p:spPr bwMode="auto">
            <a:xfrm>
              <a:off x="495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6" name="Freeform 137"/>
            <p:cNvSpPr>
              <a:spLocks noEditPoints="1"/>
            </p:cNvSpPr>
            <p:nvPr/>
          </p:nvSpPr>
          <p:spPr bwMode="auto">
            <a:xfrm>
              <a:off x="495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7" name="Freeform 138"/>
            <p:cNvSpPr>
              <a:spLocks noEditPoints="1"/>
            </p:cNvSpPr>
            <p:nvPr/>
          </p:nvSpPr>
          <p:spPr bwMode="auto">
            <a:xfrm>
              <a:off x="495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8" name="Freeform 139"/>
            <p:cNvSpPr>
              <a:spLocks noEditPoints="1"/>
            </p:cNvSpPr>
            <p:nvPr/>
          </p:nvSpPr>
          <p:spPr bwMode="auto">
            <a:xfrm>
              <a:off x="495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9" name="Freeform 140"/>
            <p:cNvSpPr>
              <a:spLocks noEditPoints="1"/>
            </p:cNvSpPr>
            <p:nvPr/>
          </p:nvSpPr>
          <p:spPr bwMode="auto">
            <a:xfrm>
              <a:off x="495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70" name="Freeform 141"/>
            <p:cNvSpPr>
              <a:spLocks noEditPoints="1"/>
            </p:cNvSpPr>
            <p:nvPr/>
          </p:nvSpPr>
          <p:spPr bwMode="auto">
            <a:xfrm>
              <a:off x="495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71" name="Freeform 142"/>
            <p:cNvSpPr>
              <a:spLocks noEditPoints="1"/>
            </p:cNvSpPr>
            <p:nvPr/>
          </p:nvSpPr>
          <p:spPr bwMode="auto">
            <a:xfrm>
              <a:off x="495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72" name="Freeform 143"/>
            <p:cNvSpPr>
              <a:spLocks noEditPoints="1"/>
            </p:cNvSpPr>
            <p:nvPr/>
          </p:nvSpPr>
          <p:spPr bwMode="auto">
            <a:xfrm>
              <a:off x="495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73" name="Freeform 144"/>
            <p:cNvSpPr>
              <a:spLocks noEditPoints="1"/>
            </p:cNvSpPr>
            <p:nvPr/>
          </p:nvSpPr>
          <p:spPr bwMode="auto">
            <a:xfrm>
              <a:off x="495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 name="Freeform 145"/>
            <p:cNvSpPr>
              <a:spLocks noEditPoints="1"/>
            </p:cNvSpPr>
            <p:nvPr/>
          </p:nvSpPr>
          <p:spPr bwMode="auto">
            <a:xfrm>
              <a:off x="495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3" name="Rectangle 146"/>
            <p:cNvSpPr>
              <a:spLocks noChangeArrowheads="1"/>
            </p:cNvSpPr>
            <p:nvPr/>
          </p:nvSpPr>
          <p:spPr bwMode="auto">
            <a:xfrm>
              <a:off x="4951"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4" name="Freeform 147"/>
            <p:cNvSpPr>
              <a:spLocks/>
            </p:cNvSpPr>
            <p:nvPr/>
          </p:nvSpPr>
          <p:spPr bwMode="auto">
            <a:xfrm>
              <a:off x="0" y="3281"/>
              <a:ext cx="20" cy="10"/>
            </a:xfrm>
            <a:custGeom>
              <a:avLst/>
              <a:gdLst>
                <a:gd name="T0" fmla="*/ 0 w 4"/>
                <a:gd name="T1" fmla="*/ 390625 h 2"/>
                <a:gd name="T2" fmla="*/ 0 w 4"/>
                <a:gd name="T3" fmla="*/ 390625 h 2"/>
                <a:gd name="T4" fmla="*/ 0 60000 65536"/>
                <a:gd name="T5" fmla="*/ 0 60000 65536"/>
              </a:gdLst>
              <a:ahLst/>
              <a:cxnLst>
                <a:cxn ang="T4">
                  <a:pos x="T0" y="T1"/>
                </a:cxn>
                <a:cxn ang="T5">
                  <a:pos x="T2" y="T3"/>
                </a:cxn>
              </a:cxnLst>
              <a:rect l="0" t="0" r="r" b="b"/>
              <a:pathLst>
                <a:path w="4" h="2">
                  <a:moveTo>
                    <a:pt x="0" y="1"/>
                  </a:moveTo>
                  <a:cubicBezTo>
                    <a:pt x="1" y="2"/>
                    <a:pt x="4" y="0"/>
                    <a:pt x="0" y="1"/>
                  </a:cubicBez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27" name="Group 148"/>
          <p:cNvGrpSpPr>
            <a:grpSpLocks/>
          </p:cNvGrpSpPr>
          <p:nvPr/>
        </p:nvGrpSpPr>
        <p:grpSpPr bwMode="auto">
          <a:xfrm>
            <a:off x="1422400" y="3444876"/>
            <a:ext cx="711200" cy="492125"/>
            <a:chOff x="0" y="0"/>
            <a:chExt cx="1062" cy="981"/>
          </a:xfrm>
        </p:grpSpPr>
        <p:sp>
          <p:nvSpPr>
            <p:cNvPr id="1119" name="Freeform 149"/>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0" name="Freeform 150"/>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1" name="Freeform 151"/>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2" name="Freeform 152"/>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3" name="Freeform 153"/>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4" name="Freeform 154"/>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5" name="Freeform 155"/>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6" name="Freeform 156"/>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7" name="Freeform 157"/>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8" name="Freeform 158"/>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9" name="Freeform 159"/>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0" name="Freeform 160"/>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1" name="Freeform 161"/>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28" name="Group 162"/>
          <p:cNvGrpSpPr>
            <a:grpSpLocks/>
          </p:cNvGrpSpPr>
          <p:nvPr/>
        </p:nvGrpSpPr>
        <p:grpSpPr bwMode="auto">
          <a:xfrm>
            <a:off x="1422400" y="4552951"/>
            <a:ext cx="711200" cy="492125"/>
            <a:chOff x="0" y="0"/>
            <a:chExt cx="1062" cy="981"/>
          </a:xfrm>
        </p:grpSpPr>
        <p:sp>
          <p:nvSpPr>
            <p:cNvPr id="1106" name="Freeform 163"/>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7" name="Freeform 164"/>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8" name="Freeform 165"/>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9" name="Freeform 166"/>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0" name="Freeform 167"/>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1" name="Freeform 168"/>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2" name="Freeform 169"/>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3" name="Freeform 170"/>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4" name="Freeform 171"/>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5" name="Freeform 172"/>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6" name="Freeform 173"/>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7" name="Freeform 174"/>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8" name="Freeform 175"/>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29" name="Group 176"/>
          <p:cNvGrpSpPr>
            <a:grpSpLocks/>
          </p:cNvGrpSpPr>
          <p:nvPr/>
        </p:nvGrpSpPr>
        <p:grpSpPr bwMode="auto">
          <a:xfrm>
            <a:off x="1422400" y="5562601"/>
            <a:ext cx="711200" cy="492125"/>
            <a:chOff x="0" y="0"/>
            <a:chExt cx="1062" cy="981"/>
          </a:xfrm>
        </p:grpSpPr>
        <p:sp>
          <p:nvSpPr>
            <p:cNvPr id="1093" name="Freeform 177"/>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4" name="Freeform 178"/>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5" name="Freeform 179"/>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6" name="Freeform 180"/>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7" name="Freeform 181"/>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8" name="Freeform 182"/>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9" name="Freeform 183"/>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0" name="Freeform 184"/>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1" name="Freeform 185"/>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2" name="Freeform 186"/>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3" name="Freeform 187"/>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4" name="Freeform 188"/>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5" name="Freeform 189"/>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30" name="Group 190"/>
          <p:cNvGrpSpPr>
            <a:grpSpLocks/>
          </p:cNvGrpSpPr>
          <p:nvPr/>
        </p:nvGrpSpPr>
        <p:grpSpPr bwMode="auto">
          <a:xfrm>
            <a:off x="508000" y="3962401"/>
            <a:ext cx="711200" cy="492125"/>
            <a:chOff x="0" y="0"/>
            <a:chExt cx="1062" cy="981"/>
          </a:xfrm>
        </p:grpSpPr>
        <p:sp>
          <p:nvSpPr>
            <p:cNvPr id="1080" name="Freeform 191"/>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1" name="Freeform 192"/>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2" name="Freeform 193"/>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3" name="Freeform 194"/>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4" name="Freeform 195"/>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5" name="Freeform 196"/>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6" name="Freeform 197"/>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7" name="Freeform 198"/>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8" name="Freeform 199"/>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9" name="Freeform 200"/>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0" name="Freeform 201"/>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1" name="Freeform 202"/>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2" name="Freeform 203"/>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31" name="Group 204"/>
          <p:cNvGrpSpPr>
            <a:grpSpLocks/>
          </p:cNvGrpSpPr>
          <p:nvPr/>
        </p:nvGrpSpPr>
        <p:grpSpPr bwMode="auto">
          <a:xfrm>
            <a:off x="508000" y="5070476"/>
            <a:ext cx="711200" cy="492125"/>
            <a:chOff x="0" y="0"/>
            <a:chExt cx="1062" cy="981"/>
          </a:xfrm>
        </p:grpSpPr>
        <p:sp>
          <p:nvSpPr>
            <p:cNvPr id="1067" name="Freeform 205"/>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8" name="Freeform 206"/>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9" name="Freeform 207"/>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0" name="Freeform 208"/>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1" name="Freeform 209"/>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2" name="Freeform 210"/>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3" name="Freeform 211"/>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4" name="Freeform 212"/>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5" name="Freeform 213"/>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6" name="Freeform 214"/>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7" name="Freeform 215"/>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8" name="Freeform 216"/>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9" name="Freeform 217"/>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32" name="Group 218"/>
          <p:cNvGrpSpPr>
            <a:grpSpLocks/>
          </p:cNvGrpSpPr>
          <p:nvPr/>
        </p:nvGrpSpPr>
        <p:grpSpPr bwMode="auto">
          <a:xfrm>
            <a:off x="508000" y="6121401"/>
            <a:ext cx="711200" cy="492125"/>
            <a:chOff x="0" y="0"/>
            <a:chExt cx="1062" cy="981"/>
          </a:xfrm>
        </p:grpSpPr>
        <p:sp>
          <p:nvSpPr>
            <p:cNvPr id="1054" name="Freeform 219"/>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5" name="Freeform 220"/>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6" name="Freeform 221"/>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7" name="Freeform 222"/>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8" name="Freeform 223"/>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9" name="Freeform 224"/>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0" name="Freeform 225"/>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1" name="Freeform 226"/>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2" name="Freeform 227"/>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3" name="Freeform 228"/>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4" name="Freeform 229"/>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5" name="Freeform 230"/>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6" name="Freeform 231"/>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33" name="Group 232"/>
          <p:cNvGrpSpPr>
            <a:grpSpLocks/>
          </p:cNvGrpSpPr>
          <p:nvPr/>
        </p:nvGrpSpPr>
        <p:grpSpPr bwMode="auto">
          <a:xfrm>
            <a:off x="9245600" y="1"/>
            <a:ext cx="3090333" cy="2055813"/>
            <a:chOff x="0" y="0"/>
            <a:chExt cx="1748" cy="1556"/>
          </a:xfrm>
        </p:grpSpPr>
        <p:sp>
          <p:nvSpPr>
            <p:cNvPr id="1039" name="Freeform 233"/>
            <p:cNvSpPr>
              <a:spLocks/>
            </p:cNvSpPr>
            <p:nvPr userDrawn="1"/>
          </p:nvSpPr>
          <p:spPr bwMode="auto">
            <a:xfrm>
              <a:off x="81" y="0"/>
              <a:ext cx="1585" cy="1443"/>
            </a:xfrm>
            <a:custGeom>
              <a:avLst/>
              <a:gdLst>
                <a:gd name="T0" fmla="*/ 116030 w 546"/>
                <a:gd name="T1" fmla="*/ 21024 h 497"/>
                <a:gd name="T2" fmla="*/ 55678 w 546"/>
                <a:gd name="T3" fmla="*/ 358151 h 497"/>
                <a:gd name="T4" fmla="*/ 126768 w 546"/>
                <a:gd name="T5" fmla="*/ 1984639 h 497"/>
                <a:gd name="T6" fmla="*/ 272907 w 546"/>
                <a:gd name="T7" fmla="*/ 2308179 h 497"/>
                <a:gd name="T8" fmla="*/ 797203 w 546"/>
                <a:gd name="T9" fmla="*/ 2433394 h 497"/>
                <a:gd name="T10" fmla="*/ 1028717 w 546"/>
                <a:gd name="T11" fmla="*/ 2499180 h 497"/>
                <a:gd name="T12" fmla="*/ 2623073 w 546"/>
                <a:gd name="T13" fmla="*/ 2398495 h 497"/>
                <a:gd name="T14" fmla="*/ 2687608 w 546"/>
                <a:gd name="T15" fmla="*/ 843449 h 497"/>
                <a:gd name="T16" fmla="*/ 1860506 w 546"/>
                <a:gd name="T17" fmla="*/ 80227 h 497"/>
                <a:gd name="T18" fmla="*/ 1256104 w 546"/>
                <a:gd name="T19" fmla="*/ 146097 h 497"/>
                <a:gd name="T20" fmla="*/ 998829 w 546"/>
                <a:gd name="T21" fmla="*/ 55705 h 497"/>
                <a:gd name="T22" fmla="*/ 760707 w 546"/>
                <a:gd name="T23" fmla="*/ 10081 h 497"/>
                <a:gd name="T24" fmla="*/ 116030 w 546"/>
                <a:gd name="T25" fmla="*/ 21024 h 4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nvGrpSpPr>
            <p:cNvPr id="1040" name="Group 234"/>
            <p:cNvGrpSpPr>
              <a:grpSpLocks/>
            </p:cNvGrpSpPr>
            <p:nvPr userDrawn="1"/>
          </p:nvGrpSpPr>
          <p:grpSpPr bwMode="auto">
            <a:xfrm>
              <a:off x="0" y="5"/>
              <a:ext cx="1748" cy="1551"/>
              <a:chOff x="0" y="0"/>
              <a:chExt cx="2958" cy="2699"/>
            </a:xfrm>
          </p:grpSpPr>
          <p:sp>
            <p:nvSpPr>
              <p:cNvPr id="1041" name="Freeform 235"/>
              <p:cNvSpPr>
                <a:spLocks/>
              </p:cNvSpPr>
              <p:nvPr/>
            </p:nvSpPr>
            <p:spPr bwMode="auto">
              <a:xfrm>
                <a:off x="142" y="0"/>
                <a:ext cx="490" cy="186"/>
              </a:xfrm>
              <a:custGeom>
                <a:avLst/>
                <a:gdLst>
                  <a:gd name="T0" fmla="*/ 30144148 w 97"/>
                  <a:gd name="T1" fmla="*/ 10215371 h 37"/>
                  <a:gd name="T2" fmla="*/ 38617900 w 97"/>
                  <a:gd name="T3" fmla="*/ 8199277 h 37"/>
                  <a:gd name="T4" fmla="*/ 39032723 w 97"/>
                  <a:gd name="T5" fmla="*/ 6892692 h 37"/>
                  <a:gd name="T6" fmla="*/ 37354625 w 97"/>
                  <a:gd name="T7" fmla="*/ 0 h 37"/>
                  <a:gd name="T8" fmla="*/ 10569249 w 97"/>
                  <a:gd name="T9" fmla="*/ 0 h 37"/>
                  <a:gd name="T10" fmla="*/ 4286000 w 97"/>
                  <a:gd name="T11" fmla="*/ 9005220 h 37"/>
                  <a:gd name="T12" fmla="*/ 30144148 w 97"/>
                  <a:gd name="T13" fmla="*/ 10215371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2" name="Freeform 236"/>
              <p:cNvSpPr>
                <a:spLocks noEditPoints="1"/>
              </p:cNvSpPr>
              <p:nvPr/>
            </p:nvSpPr>
            <p:spPr bwMode="auto">
              <a:xfrm>
                <a:off x="0" y="0"/>
                <a:ext cx="2958" cy="2699"/>
              </a:xfrm>
              <a:custGeom>
                <a:avLst/>
                <a:gdLst>
                  <a:gd name="T0" fmla="*/ 215330715 w 585"/>
                  <a:gd name="T1" fmla="*/ 415762 h 534"/>
                  <a:gd name="T2" fmla="*/ 67100931 w 585"/>
                  <a:gd name="T3" fmla="*/ 0 h 534"/>
                  <a:gd name="T4" fmla="*/ 96167685 w 585"/>
                  <a:gd name="T5" fmla="*/ 8935434 h 534"/>
                  <a:gd name="T6" fmla="*/ 74372468 w 585"/>
                  <a:gd name="T7" fmla="*/ 16604122 h 534"/>
                  <a:gd name="T8" fmla="*/ 88479630 w 585"/>
                  <a:gd name="T9" fmla="*/ 30243422 h 534"/>
                  <a:gd name="T10" fmla="*/ 31605027 w 585"/>
                  <a:gd name="T11" fmla="*/ 25523159 h 534"/>
                  <a:gd name="T12" fmla="*/ 11063016 w 585"/>
                  <a:gd name="T13" fmla="*/ 26789804 h 534"/>
                  <a:gd name="T14" fmla="*/ 85019094 w 585"/>
                  <a:gd name="T15" fmla="*/ 207375775 h 534"/>
                  <a:gd name="T16" fmla="*/ 61521662 w 585"/>
                  <a:gd name="T17" fmla="*/ 145273114 h 534"/>
                  <a:gd name="T18" fmla="*/ 44872885 w 585"/>
                  <a:gd name="T19" fmla="*/ 160096320 h 534"/>
                  <a:gd name="T20" fmla="*/ 40142836 w 585"/>
                  <a:gd name="T21" fmla="*/ 185286613 h 534"/>
                  <a:gd name="T22" fmla="*/ 52980607 w 585"/>
                  <a:gd name="T23" fmla="*/ 112833146 h 534"/>
                  <a:gd name="T24" fmla="*/ 65415022 w 585"/>
                  <a:gd name="T25" fmla="*/ 97076025 h 534"/>
                  <a:gd name="T26" fmla="*/ 89332733 w 585"/>
                  <a:gd name="T27" fmla="*/ 100945304 h 534"/>
                  <a:gd name="T28" fmla="*/ 80372035 w 585"/>
                  <a:gd name="T29" fmla="*/ 130354113 h 534"/>
                  <a:gd name="T30" fmla="*/ 82060426 w 585"/>
                  <a:gd name="T31" fmla="*/ 168180614 h 534"/>
                  <a:gd name="T32" fmla="*/ 220060764 w 585"/>
                  <a:gd name="T33" fmla="*/ 205690785 h 534"/>
                  <a:gd name="T34" fmla="*/ 194038252 w 585"/>
                  <a:gd name="T35" fmla="*/ 181833101 h 534"/>
                  <a:gd name="T36" fmla="*/ 181603194 w 585"/>
                  <a:gd name="T37" fmla="*/ 146958746 h 534"/>
                  <a:gd name="T38" fmla="*/ 169185065 w 585"/>
                  <a:gd name="T39" fmla="*/ 115016642 h 534"/>
                  <a:gd name="T40" fmla="*/ 196560081 w 585"/>
                  <a:gd name="T41" fmla="*/ 109029724 h 534"/>
                  <a:gd name="T42" fmla="*/ 173915114 w 585"/>
                  <a:gd name="T43" fmla="*/ 94958391 h 534"/>
                  <a:gd name="T44" fmla="*/ 187602635 w 585"/>
                  <a:gd name="T45" fmla="*/ 96225168 h 534"/>
                  <a:gd name="T46" fmla="*/ 187186219 w 585"/>
                  <a:gd name="T47" fmla="*/ 88975335 h 534"/>
                  <a:gd name="T48" fmla="*/ 160644672 w 585"/>
                  <a:gd name="T49" fmla="*/ 89826349 h 534"/>
                  <a:gd name="T50" fmla="*/ 152539661 w 585"/>
                  <a:gd name="T51" fmla="*/ 146107858 h 534"/>
                  <a:gd name="T52" fmla="*/ 148312239 w 585"/>
                  <a:gd name="T53" fmla="*/ 97910794 h 534"/>
                  <a:gd name="T54" fmla="*/ 141456986 w 585"/>
                  <a:gd name="T55" fmla="*/ 77522872 h 534"/>
                  <a:gd name="T56" fmla="*/ 148312239 w 585"/>
                  <a:gd name="T57" fmla="*/ 57884240 h 534"/>
                  <a:gd name="T58" fmla="*/ 144851581 w 585"/>
                  <a:gd name="T59" fmla="*/ 42127918 h 534"/>
                  <a:gd name="T60" fmla="*/ 141456986 w 585"/>
                  <a:gd name="T61" fmla="*/ 26374173 h 534"/>
                  <a:gd name="T62" fmla="*/ 157686126 w 585"/>
                  <a:gd name="T63" fmla="*/ 43895803 h 534"/>
                  <a:gd name="T64" fmla="*/ 177290071 w 585"/>
                  <a:gd name="T65" fmla="*/ 20054394 h 534"/>
                  <a:gd name="T66" fmla="*/ 174768217 w 585"/>
                  <a:gd name="T67" fmla="*/ 40445506 h 534"/>
                  <a:gd name="T68" fmla="*/ 171373621 w 585"/>
                  <a:gd name="T69" fmla="*/ 55364511 h 534"/>
                  <a:gd name="T70" fmla="*/ 171373621 w 585"/>
                  <a:gd name="T71" fmla="*/ 77103895 h 534"/>
                  <a:gd name="T72" fmla="*/ 238395318 w 585"/>
                  <a:gd name="T73" fmla="*/ 77103895 h 534"/>
                  <a:gd name="T74" fmla="*/ 236706295 w 585"/>
                  <a:gd name="T75" fmla="*/ 32357866 h 534"/>
                  <a:gd name="T76" fmla="*/ 106394547 w 585"/>
                  <a:gd name="T77" fmla="*/ 29408683 h 534"/>
                  <a:gd name="T78" fmla="*/ 125248172 w 585"/>
                  <a:gd name="T79" fmla="*/ 39610767 h 534"/>
                  <a:gd name="T80" fmla="*/ 73103744 w 585"/>
                  <a:gd name="T81" fmla="*/ 83090934 h 534"/>
                  <a:gd name="T82" fmla="*/ 29499583 w 585"/>
                  <a:gd name="T83" fmla="*/ 41712155 h 534"/>
                  <a:gd name="T84" fmla="*/ 81627724 w 585"/>
                  <a:gd name="T85" fmla="*/ 45162428 h 534"/>
                  <a:gd name="T86" fmla="*/ 93976545 w 585"/>
                  <a:gd name="T87" fmla="*/ 44746817 h 534"/>
                  <a:gd name="T88" fmla="*/ 129042229 w 585"/>
                  <a:gd name="T89" fmla="*/ 51564466 h 534"/>
                  <a:gd name="T90" fmla="*/ 117975967 w 585"/>
                  <a:gd name="T91" fmla="*/ 109029724 h 534"/>
                  <a:gd name="T92" fmla="*/ 111124728 w 585"/>
                  <a:gd name="T93" fmla="*/ 58316277 h 534"/>
                  <a:gd name="T94" fmla="*/ 73103744 w 585"/>
                  <a:gd name="T95" fmla="*/ 83090934 h 534"/>
                  <a:gd name="T96" fmla="*/ 95331663 w 585"/>
                  <a:gd name="T97" fmla="*/ 95809405 h 534"/>
                  <a:gd name="T98" fmla="*/ 105541571 w 585"/>
                  <a:gd name="T99" fmla="*/ 67317568 h 534"/>
                  <a:gd name="T100" fmla="*/ 139269092 w 585"/>
                  <a:gd name="T101" fmla="*/ 124367711 h 534"/>
                  <a:gd name="T102" fmla="*/ 91854688 w 585"/>
                  <a:gd name="T103" fmla="*/ 136670547 h 534"/>
                  <a:gd name="T104" fmla="*/ 132000770 w 585"/>
                  <a:gd name="T105" fmla="*/ 117965163 h 534"/>
                  <a:gd name="T106" fmla="*/ 135894130 w 585"/>
                  <a:gd name="T107" fmla="*/ 56614249 h 534"/>
                  <a:gd name="T108" fmla="*/ 133772279 w 585"/>
                  <a:gd name="T109" fmla="*/ 90743221 h 534"/>
                  <a:gd name="T110" fmla="*/ 127770127 w 585"/>
                  <a:gd name="T111" fmla="*/ 61350787 h 534"/>
                  <a:gd name="T112" fmla="*/ 216682586 w 585"/>
                  <a:gd name="T113" fmla="*/ 76253007 h 534"/>
                  <a:gd name="T114" fmla="*/ 196979717 w 585"/>
                  <a:gd name="T115" fmla="*/ 69003200 h 5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3" name="Freeform 237"/>
              <p:cNvSpPr>
                <a:spLocks/>
              </p:cNvSpPr>
              <p:nvPr/>
            </p:nvSpPr>
            <p:spPr bwMode="auto">
              <a:xfrm>
                <a:off x="703" y="1269"/>
                <a:ext cx="237" cy="282"/>
              </a:xfrm>
              <a:custGeom>
                <a:avLst/>
                <a:gdLst>
                  <a:gd name="T0" fmla="*/ 16751508 w 47"/>
                  <a:gd name="T1" fmla="*/ 6246592 h 56"/>
                  <a:gd name="T2" fmla="*/ 11277100 w 47"/>
                  <a:gd name="T3" fmla="*/ 23156193 h 56"/>
                  <a:gd name="T4" fmla="*/ 16751508 w 47"/>
                  <a:gd name="T5" fmla="*/ 6246592 h 56"/>
                  <a:gd name="T6" fmla="*/ 0 60000 65536"/>
                  <a:gd name="T7" fmla="*/ 0 60000 65536"/>
                  <a:gd name="T8" fmla="*/ 0 60000 65536"/>
                </a:gdLst>
                <a:ahLst/>
                <a:cxnLst>
                  <a:cxn ang="T6">
                    <a:pos x="T0" y="T1"/>
                  </a:cxn>
                  <a:cxn ang="T7">
                    <a:pos x="T2" y="T3"/>
                  </a:cxn>
                  <a:cxn ang="T8">
                    <a:pos x="T4" y="T5"/>
                  </a:cxn>
                </a:cxnLst>
                <a:rect l="0" t="0" r="r" b="b"/>
                <a:pathLst>
                  <a:path w="47" h="56">
                    <a:moveTo>
                      <a:pt x="40" y="15"/>
                    </a:moveTo>
                    <a:cubicBezTo>
                      <a:pt x="37" y="0"/>
                      <a:pt x="0" y="23"/>
                      <a:pt x="27" y="56"/>
                    </a:cubicBezTo>
                    <a:cubicBezTo>
                      <a:pt x="27" y="56"/>
                      <a:pt x="47" y="49"/>
                      <a:pt x="40" y="1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4" name="Freeform 238"/>
              <p:cNvSpPr>
                <a:spLocks/>
              </p:cNvSpPr>
              <p:nvPr/>
            </p:nvSpPr>
            <p:spPr bwMode="auto">
              <a:xfrm>
                <a:off x="484" y="1384"/>
                <a:ext cx="209" cy="381"/>
              </a:xfrm>
              <a:custGeom>
                <a:avLst/>
                <a:gdLst>
                  <a:gd name="T0" fmla="*/ 8667184 w 41"/>
                  <a:gd name="T1" fmla="*/ 11962816 h 75"/>
                  <a:gd name="T2" fmla="*/ 5455787 w 41"/>
                  <a:gd name="T3" fmla="*/ 30644582 h 75"/>
                  <a:gd name="T4" fmla="*/ 18245950 w 41"/>
                  <a:gd name="T5" fmla="*/ 19987753 h 75"/>
                  <a:gd name="T6" fmla="*/ 16896829 w 41"/>
                  <a:gd name="T7" fmla="*/ 10656829 h 75"/>
                  <a:gd name="T8" fmla="*/ 8667184 w 41"/>
                  <a:gd name="T9" fmla="*/ 11962816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5" name="Freeform 239"/>
              <p:cNvSpPr>
                <a:spLocks/>
              </p:cNvSpPr>
              <p:nvPr/>
            </p:nvSpPr>
            <p:spPr bwMode="auto">
              <a:xfrm>
                <a:off x="355" y="627"/>
                <a:ext cx="683" cy="318"/>
              </a:xfrm>
              <a:custGeom>
                <a:avLst/>
                <a:gdLst>
                  <a:gd name="T0" fmla="*/ 48111744 w 135"/>
                  <a:gd name="T1" fmla="*/ 1670979 h 63"/>
                  <a:gd name="T2" fmla="*/ 10261761 w 135"/>
                  <a:gd name="T3" fmla="*/ 1670979 h 63"/>
                  <a:gd name="T4" fmla="*/ 854934 w 135"/>
                  <a:gd name="T5" fmla="*/ 10518274 h 63"/>
                  <a:gd name="T6" fmla="*/ 25791072 w 135"/>
                  <a:gd name="T7" fmla="*/ 24460010 h 63"/>
                  <a:gd name="T8" fmla="*/ 41237142 w 135"/>
                  <a:gd name="T9" fmla="*/ 22792367 h 63"/>
                  <a:gd name="T10" fmla="*/ 48529781 w 135"/>
                  <a:gd name="T11" fmla="*/ 22376201 h 63"/>
                  <a:gd name="T12" fmla="*/ 48111744 w 135"/>
                  <a:gd name="T13" fmla="*/ 1670979 h 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6" name="Freeform 240"/>
              <p:cNvSpPr>
                <a:spLocks/>
              </p:cNvSpPr>
              <p:nvPr/>
            </p:nvSpPr>
            <p:spPr bwMode="auto">
              <a:xfrm>
                <a:off x="1128" y="1526"/>
                <a:ext cx="490" cy="516"/>
              </a:xfrm>
              <a:custGeom>
                <a:avLst/>
                <a:gdLst>
                  <a:gd name="T0" fmla="*/ 28364463 w 97"/>
                  <a:gd name="T1" fmla="*/ 2110268 h 102"/>
                  <a:gd name="T2" fmla="*/ 13177151 w 97"/>
                  <a:gd name="T3" fmla="*/ 2110268 h 102"/>
                  <a:gd name="T4" fmla="*/ 5118222 w 97"/>
                  <a:gd name="T5" fmla="*/ 24421794 h 102"/>
                  <a:gd name="T6" fmla="*/ 33499704 w 97"/>
                  <a:gd name="T7" fmla="*/ 26615184 h 102"/>
                  <a:gd name="T8" fmla="*/ 28364463 w 97"/>
                  <a:gd name="T9" fmla="*/ 2110268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7" name="Freeform 241"/>
              <p:cNvSpPr>
                <a:spLocks/>
              </p:cNvSpPr>
              <p:nvPr/>
            </p:nvSpPr>
            <p:spPr bwMode="auto">
              <a:xfrm>
                <a:off x="2255" y="1005"/>
                <a:ext cx="500" cy="96"/>
              </a:xfrm>
              <a:custGeom>
                <a:avLst/>
                <a:gdLst>
                  <a:gd name="T0" fmla="*/ 6371747 w 99"/>
                  <a:gd name="T1" fmla="*/ 0 h 19"/>
                  <a:gd name="T2" fmla="*/ 16929576 w 99"/>
                  <a:gd name="T3" fmla="*/ 6388320 h 19"/>
                  <a:gd name="T4" fmla="*/ 6371747 w 99"/>
                  <a:gd name="T5" fmla="*/ 0 h 19"/>
                  <a:gd name="T6" fmla="*/ 0 60000 65536"/>
                  <a:gd name="T7" fmla="*/ 0 60000 65536"/>
                  <a:gd name="T8" fmla="*/ 0 60000 65536"/>
                </a:gdLst>
                <a:ahLst/>
                <a:cxnLst>
                  <a:cxn ang="T6">
                    <a:pos x="T0" y="T1"/>
                  </a:cxn>
                  <a:cxn ang="T7">
                    <a:pos x="T2" y="T3"/>
                  </a:cxn>
                  <a:cxn ang="T8">
                    <a:pos x="T4" y="T5"/>
                  </a:cxn>
                </a:cxnLst>
                <a:rect l="0" t="0" r="r" b="b"/>
                <a:pathLst>
                  <a:path w="99" h="19">
                    <a:moveTo>
                      <a:pt x="15" y="0"/>
                    </a:moveTo>
                    <a:cubicBezTo>
                      <a:pt x="0" y="0"/>
                      <a:pt x="19" y="19"/>
                      <a:pt x="40" y="15"/>
                    </a:cubicBezTo>
                    <a:cubicBezTo>
                      <a:pt x="99" y="1"/>
                      <a:pt x="15" y="0"/>
                      <a:pt x="15"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8" name="Freeform 242"/>
              <p:cNvSpPr>
                <a:spLocks/>
              </p:cNvSpPr>
              <p:nvPr/>
            </p:nvSpPr>
            <p:spPr bwMode="auto">
              <a:xfrm>
                <a:off x="2421" y="987"/>
                <a:ext cx="385" cy="236"/>
              </a:xfrm>
              <a:custGeom>
                <a:avLst/>
                <a:gdLst>
                  <a:gd name="T0" fmla="*/ 9074212 w 76"/>
                  <a:gd name="T1" fmla="*/ 14970876 h 47"/>
                  <a:gd name="T2" fmla="*/ 30384767 w 76"/>
                  <a:gd name="T3" fmla="*/ 6844000 h 47"/>
                  <a:gd name="T4" fmla="*/ 20803541 w 76"/>
                  <a:gd name="T5" fmla="*/ 1203349 h 47"/>
                  <a:gd name="T6" fmla="*/ 8213504 w 76"/>
                  <a:gd name="T7" fmla="*/ 12949913 h 47"/>
                  <a:gd name="T8" fmla="*/ 9074212 w 76"/>
                  <a:gd name="T9" fmla="*/ 14970876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9" name="Freeform 243"/>
              <p:cNvSpPr>
                <a:spLocks/>
              </p:cNvSpPr>
              <p:nvPr/>
            </p:nvSpPr>
            <p:spPr bwMode="auto">
              <a:xfrm>
                <a:off x="2407" y="1183"/>
                <a:ext cx="415" cy="186"/>
              </a:xfrm>
              <a:custGeom>
                <a:avLst/>
                <a:gdLst>
                  <a:gd name="T0" fmla="*/ 30951171 w 82"/>
                  <a:gd name="T1" fmla="*/ 2436957 h 37"/>
                  <a:gd name="T2" fmla="*/ 10282966 w 82"/>
                  <a:gd name="T3" fmla="*/ 6892692 h 37"/>
                  <a:gd name="T4" fmla="*/ 7311085 w 82"/>
                  <a:gd name="T5" fmla="*/ 10636259 h 37"/>
                  <a:gd name="T6" fmla="*/ 32734223 w 82"/>
                  <a:gd name="T7" fmla="*/ 9409453 h 37"/>
                  <a:gd name="T8" fmla="*/ 35287658 w 82"/>
                  <a:gd name="T9" fmla="*/ 8199277 h 37"/>
                  <a:gd name="T10" fmla="*/ 35287658 w 82"/>
                  <a:gd name="T11" fmla="*/ 0 h 37"/>
                  <a:gd name="T12" fmla="*/ 30951171 w 82"/>
                  <a:gd name="T13" fmla="*/ 2436957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0" name="Freeform 244"/>
              <p:cNvSpPr>
                <a:spLocks/>
              </p:cNvSpPr>
              <p:nvPr/>
            </p:nvSpPr>
            <p:spPr bwMode="auto">
              <a:xfrm>
                <a:off x="2083" y="1361"/>
                <a:ext cx="699" cy="165"/>
              </a:xfrm>
              <a:custGeom>
                <a:avLst/>
                <a:gdLst>
                  <a:gd name="T0" fmla="*/ 9068801 w 138"/>
                  <a:gd name="T1" fmla="*/ 390625 h 33"/>
                  <a:gd name="T2" fmla="*/ 3514390 w 138"/>
                  <a:gd name="T3" fmla="*/ 5468750 h 33"/>
                  <a:gd name="T4" fmla="*/ 24723356 w 138"/>
                  <a:gd name="T5" fmla="*/ 8593750 h 33"/>
                  <a:gd name="T6" fmla="*/ 50732762 w 138"/>
                  <a:gd name="T7" fmla="*/ 8984375 h 33"/>
                  <a:gd name="T8" fmla="*/ 49366277 w 138"/>
                  <a:gd name="T9" fmla="*/ 3125000 h 33"/>
                  <a:gd name="T10" fmla="*/ 35498872 w 138"/>
                  <a:gd name="T11" fmla="*/ 1171875 h 33"/>
                  <a:gd name="T12" fmla="*/ 9068801 w 138"/>
                  <a:gd name="T13" fmla="*/ 390625 h 3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1" name="Freeform 245"/>
              <p:cNvSpPr>
                <a:spLocks/>
              </p:cNvSpPr>
              <p:nvPr/>
            </p:nvSpPr>
            <p:spPr bwMode="auto">
              <a:xfrm>
                <a:off x="2160" y="1522"/>
                <a:ext cx="565" cy="146"/>
              </a:xfrm>
              <a:custGeom>
                <a:avLst/>
                <a:gdLst>
                  <a:gd name="T0" fmla="*/ 41069603 w 112"/>
                  <a:gd name="T1" fmla="*/ 7865780 h 29"/>
                  <a:gd name="T2" fmla="*/ 43229436 w 112"/>
                  <a:gd name="T3" fmla="*/ 1643285 h 29"/>
                  <a:gd name="T4" fmla="*/ 31017198 w 112"/>
                  <a:gd name="T5" fmla="*/ 4104382 h 29"/>
                  <a:gd name="T6" fmla="*/ 15129747 w 112"/>
                  <a:gd name="T7" fmla="*/ 2457905 h 29"/>
                  <a:gd name="T8" fmla="*/ 823155 w 112"/>
                  <a:gd name="T9" fmla="*/ 1643285 h 29"/>
                  <a:gd name="T10" fmla="*/ 41069603 w 112"/>
                  <a:gd name="T11" fmla="*/ 786578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2" name="Freeform 246"/>
              <p:cNvSpPr>
                <a:spLocks/>
              </p:cNvSpPr>
              <p:nvPr/>
            </p:nvSpPr>
            <p:spPr bwMode="auto">
              <a:xfrm>
                <a:off x="2123" y="1637"/>
                <a:ext cx="581" cy="481"/>
              </a:xfrm>
              <a:custGeom>
                <a:avLst/>
                <a:gdLst>
                  <a:gd name="T0" fmla="*/ 1263867 w 115"/>
                  <a:gd name="T1" fmla="*/ 22862695 h 95"/>
                  <a:gd name="T2" fmla="*/ 11010359 w 115"/>
                  <a:gd name="T3" fmla="*/ 23281939 h 95"/>
                  <a:gd name="T4" fmla="*/ 21253172 w 115"/>
                  <a:gd name="T5" fmla="*/ 33274481 h 95"/>
                  <a:gd name="T6" fmla="*/ 25044935 w 115"/>
                  <a:gd name="T7" fmla="*/ 36255410 h 95"/>
                  <a:gd name="T8" fmla="*/ 34356692 w 115"/>
                  <a:gd name="T9" fmla="*/ 22440199 h 95"/>
                  <a:gd name="T10" fmla="*/ 47127396 w 115"/>
                  <a:gd name="T11" fmla="*/ 22440199 h 95"/>
                  <a:gd name="T12" fmla="*/ 33523523 w 115"/>
                  <a:gd name="T13" fmla="*/ 11692639 h 95"/>
                  <a:gd name="T14" fmla="*/ 15713443 w 115"/>
                  <a:gd name="T15" fmla="*/ 6907656 h 95"/>
                  <a:gd name="T16" fmla="*/ 5121409 w 115"/>
                  <a:gd name="T17" fmla="*/ 17741943 h 95"/>
                  <a:gd name="T18" fmla="*/ 1263867 w 115"/>
                  <a:gd name="T19" fmla="*/ 22862695 h 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3" name="Freeform 247"/>
              <p:cNvSpPr>
                <a:spLocks/>
              </p:cNvSpPr>
              <p:nvPr/>
            </p:nvSpPr>
            <p:spPr bwMode="auto">
              <a:xfrm>
                <a:off x="2502" y="1447"/>
                <a:ext cx="330" cy="853"/>
              </a:xfrm>
              <a:custGeom>
                <a:avLst/>
                <a:gdLst>
                  <a:gd name="T0" fmla="*/ 22517738 w 65"/>
                  <a:gd name="T1" fmla="*/ 16863785 h 169"/>
                  <a:gd name="T2" fmla="*/ 9744113 w 65"/>
                  <a:gd name="T3" fmla="*/ 20617671 h 169"/>
                  <a:gd name="T4" fmla="*/ 9744113 w 65"/>
                  <a:gd name="T5" fmla="*/ 24866086 h 169"/>
                  <a:gd name="T6" fmla="*/ 22089301 w 65"/>
                  <a:gd name="T7" fmla="*/ 37877369 h 169"/>
                  <a:gd name="T8" fmla="*/ 15036425 w 65"/>
                  <a:gd name="T9" fmla="*/ 49732701 h 169"/>
                  <a:gd name="T10" fmla="*/ 0 w 65"/>
                  <a:gd name="T11" fmla="*/ 62331234 h 169"/>
                  <a:gd name="T12" fmla="*/ 7484715 w 65"/>
                  <a:gd name="T13" fmla="*/ 65259608 h 169"/>
                  <a:gd name="T14" fmla="*/ 20770515 w 65"/>
                  <a:gd name="T15" fmla="*/ 69937616 h 169"/>
                  <a:gd name="T16" fmla="*/ 27826646 w 65"/>
                  <a:gd name="T17" fmla="*/ 68267054 h 169"/>
                  <a:gd name="T18" fmla="*/ 28682996 w 65"/>
                  <a:gd name="T19" fmla="*/ 0 h 169"/>
                  <a:gd name="T20" fmla="*/ 22517738 w 65"/>
                  <a:gd name="T21" fmla="*/ 16863785 h 1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sp>
        <p:nvSpPr>
          <p:cNvPr id="1034" name="Rectangle 248"/>
          <p:cNvSpPr>
            <a:spLocks noGrp="1" noRot="1" noChangeArrowheads="1"/>
          </p:cNvSpPr>
          <p:nvPr>
            <p:ph type="title"/>
          </p:nvPr>
        </p:nvSpPr>
        <p:spPr bwMode="auto">
          <a:xfrm>
            <a:off x="397933" y="228600"/>
            <a:ext cx="1138766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5" name="Rectangle 249"/>
          <p:cNvSpPr>
            <a:spLocks noGrp="1" noRot="1" noChangeArrowheads="1"/>
          </p:cNvSpPr>
          <p:nvPr>
            <p:ph type="body" idx="1"/>
          </p:nvPr>
        </p:nvSpPr>
        <p:spPr bwMode="auto">
          <a:xfrm>
            <a:off x="812800" y="1600200"/>
            <a:ext cx="10871200" cy="449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274" name="Rectangle 250"/>
          <p:cNvSpPr>
            <a:spLocks noGrp="1" noChangeArrowheads="1"/>
          </p:cNvSpPr>
          <p:nvPr>
            <p:ph type="dt" sz="half" idx="2"/>
          </p:nvPr>
        </p:nvSpPr>
        <p:spPr bwMode="auto">
          <a:xfrm>
            <a:off x="397934" y="6245225"/>
            <a:ext cx="3052233"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275" name="Rectangle 251"/>
          <p:cNvSpPr>
            <a:spLocks noGrp="1" noChangeArrowheads="1"/>
          </p:cNvSpPr>
          <p:nvPr>
            <p:ph type="ftr" sz="quarter" idx="3"/>
          </p:nvPr>
        </p:nvSpPr>
        <p:spPr bwMode="auto">
          <a:xfrm>
            <a:off x="4161367"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276" name="Rectangle 252"/>
          <p:cNvSpPr>
            <a:spLocks noGrp="1" noChangeArrowheads="1"/>
          </p:cNvSpPr>
          <p:nvPr>
            <p:ph type="sldNum" sz="quarter" idx="4"/>
          </p:nvPr>
        </p:nvSpPr>
        <p:spPr bwMode="auto">
          <a:xfrm>
            <a:off x="8733368" y="6245225"/>
            <a:ext cx="3052233"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9417A719-7B4C-4B00-9531-8D0941696111}" type="slidenum">
              <a:rPr lang="en-US"/>
              <a:pPr>
                <a:defRPr/>
              </a:pPr>
              <a:t>‹#›</a:t>
            </a:fld>
            <a:endParaRPr lang="en-US"/>
          </a:p>
        </p:txBody>
      </p:sp>
      <p:pic>
        <p:nvPicPr>
          <p:cNvPr id="253" name="图片 252"/>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0"/>
            <a:ext cx="975360" cy="975360"/>
          </a:xfrm>
          <a:prstGeom prst="rect">
            <a:avLst/>
          </a:prstGeom>
        </p:spPr>
      </p:pic>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hlink"/>
        </a:buClr>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5pPr>
      <a:lvl6pPr marL="25146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6pPr>
      <a:lvl7pPr marL="29718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7pPr>
      <a:lvl8pPr marL="34290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8pPr>
      <a:lvl9pPr marL="38862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6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8.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76.png"/><Relationship Id="rId4" Type="http://schemas.openxmlformats.org/officeDocument/2006/relationships/image" Target="../media/image7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58.jpe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68.png"/><Relationship Id="rId4" Type="http://schemas.openxmlformats.org/officeDocument/2006/relationships/image" Target="../media/image67.png"/></Relationships>
</file>

<file path=ppt/slides/_rels/slide17.xml.rels><?xml version="1.0" encoding="UTF-8" standalone="yes"?>
<Relationships xmlns="http://schemas.openxmlformats.org/package/2006/relationships"><Relationship Id="rId3" Type="http://schemas.openxmlformats.org/officeDocument/2006/relationships/image" Target="../media/image59.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8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image" Target="../media/image80.png"/><Relationship Id="rId13" Type="http://schemas.openxmlformats.org/officeDocument/2006/relationships/image" Target="../media/image86.png"/><Relationship Id="rId3" Type="http://schemas.openxmlformats.org/officeDocument/2006/relationships/image" Target="../media/image72.png"/><Relationship Id="rId7" Type="http://schemas.openxmlformats.org/officeDocument/2006/relationships/image" Target="../media/image79.png"/><Relationship Id="rId12" Type="http://schemas.openxmlformats.org/officeDocument/2006/relationships/image" Target="../media/image85.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78.png"/><Relationship Id="rId11" Type="http://schemas.openxmlformats.org/officeDocument/2006/relationships/image" Target="../media/image84.png"/><Relationship Id="rId5" Type="http://schemas.openxmlformats.org/officeDocument/2006/relationships/image" Target="../media/image77.png"/><Relationship Id="rId10" Type="http://schemas.openxmlformats.org/officeDocument/2006/relationships/image" Target="../media/image82.png"/><Relationship Id="rId4" Type="http://schemas.openxmlformats.org/officeDocument/2006/relationships/image" Target="../media/image73.png"/><Relationship Id="rId9" Type="http://schemas.openxmlformats.org/officeDocument/2006/relationships/image" Target="../media/image81.png"/></Relationships>
</file>

<file path=ppt/slides/_rels/slide2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image" Target="../media/image91.png"/><Relationship Id="rId3" Type="http://schemas.openxmlformats.org/officeDocument/2006/relationships/image" Target="../media/image69.png"/><Relationship Id="rId7" Type="http://schemas.openxmlformats.org/officeDocument/2006/relationships/image" Target="../media/image90.pn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89.png"/><Relationship Id="rId5" Type="http://schemas.openxmlformats.org/officeDocument/2006/relationships/image" Target="../media/image88.png"/><Relationship Id="rId4" Type="http://schemas.openxmlformats.org/officeDocument/2006/relationships/image" Target="../media/image87.png"/><Relationship Id="rId9" Type="http://schemas.openxmlformats.org/officeDocument/2006/relationships/image" Target="../media/image9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jpeg"/><Relationship Id="rId3" Type="http://schemas.openxmlformats.org/officeDocument/2006/relationships/image" Target="../media/image2.jpeg"/><Relationship Id="rId7" Type="http://schemas.openxmlformats.org/officeDocument/2006/relationships/image" Target="../media/image6.jpeg"/><Relationship Id="rId12"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jpg"/><Relationship Id="rId11" Type="http://schemas.openxmlformats.org/officeDocument/2006/relationships/image" Target="../media/image10.jp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jpeg"/><Relationship Id="rId9" Type="http://schemas.openxmlformats.org/officeDocument/2006/relationships/image" Target="../media/image8.jpeg"/><Relationship Id="rId14" Type="http://schemas.openxmlformats.org/officeDocument/2006/relationships/image" Target="../media/image1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25.pn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7.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png"/><Relationship Id="rId3" Type="http://schemas.openxmlformats.org/officeDocument/2006/relationships/image" Target="../media/image27.jpeg"/><Relationship Id="rId7" Type="http://schemas.openxmlformats.org/officeDocument/2006/relationships/image" Target="../media/image31.png"/><Relationship Id="rId12" Type="http://schemas.openxmlformats.org/officeDocument/2006/relationships/image" Target="../media/image36.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s/_rels/slide8.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8.png"/><Relationship Id="rId18" Type="http://schemas.openxmlformats.org/officeDocument/2006/relationships/image" Target="../media/image50.png"/><Relationship Id="rId3" Type="http://schemas.openxmlformats.org/officeDocument/2006/relationships/image" Target="../media/image38.png"/><Relationship Id="rId21" Type="http://schemas.openxmlformats.org/officeDocument/2006/relationships/image" Target="../media/image53.png"/><Relationship Id="rId7" Type="http://schemas.openxmlformats.org/officeDocument/2006/relationships/image" Target="../media/image39.png"/><Relationship Id="rId12" Type="http://schemas.openxmlformats.org/officeDocument/2006/relationships/image" Target="../media/image47.png"/><Relationship Id="rId17" Type="http://schemas.openxmlformats.org/officeDocument/2006/relationships/image" Target="../media/image49.png"/><Relationship Id="rId2" Type="http://schemas.openxmlformats.org/officeDocument/2006/relationships/notesSlide" Target="../notesSlides/notesSlide7.xml"/><Relationship Id="rId16" Type="http://schemas.openxmlformats.org/officeDocument/2006/relationships/image" Target="../media/image56.png"/><Relationship Id="rId20" Type="http://schemas.openxmlformats.org/officeDocument/2006/relationships/image" Target="../media/image52.png"/><Relationship Id="rId1" Type="http://schemas.openxmlformats.org/officeDocument/2006/relationships/slideLayout" Target="../slideLayouts/slideLayout7.xml"/><Relationship Id="rId6" Type="http://schemas.openxmlformats.org/officeDocument/2006/relationships/image" Target="../media/image46.png"/><Relationship Id="rId11" Type="http://schemas.openxmlformats.org/officeDocument/2006/relationships/image" Target="../media/image43.png"/><Relationship Id="rId5" Type="http://schemas.openxmlformats.org/officeDocument/2006/relationships/image" Target="../media/image45.png"/><Relationship Id="rId15" Type="http://schemas.openxmlformats.org/officeDocument/2006/relationships/image" Target="../media/image55.png"/><Relationship Id="rId10" Type="http://schemas.openxmlformats.org/officeDocument/2006/relationships/image" Target="../media/image42.png"/><Relationship Id="rId19" Type="http://schemas.openxmlformats.org/officeDocument/2006/relationships/image" Target="../media/image51.png"/><Relationship Id="rId4" Type="http://schemas.openxmlformats.org/officeDocument/2006/relationships/image" Target="../media/image44.png"/><Relationship Id="rId9" Type="http://schemas.openxmlformats.org/officeDocument/2006/relationships/image" Target="../media/image41.png"/><Relationship Id="rId14" Type="http://schemas.openxmlformats.org/officeDocument/2006/relationships/image" Target="../media/image54.png"/></Relationships>
</file>

<file path=ppt/slides/_rels/slide9.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image" Target="../media/image57.png"/><Relationship Id="rId7" Type="http://schemas.openxmlformats.org/officeDocument/2006/relationships/image" Target="../media/image62.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 Id="rId9" Type="http://schemas.openxmlformats.org/officeDocument/2006/relationships/image" Target="../media/image6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z="5400" b="1" dirty="0"/>
              <a:t>第一</a:t>
            </a:r>
            <a:r>
              <a:rPr lang="zh-CN" altLang="en-US" sz="5400" b="1" dirty="0" smtClean="0"/>
              <a:t>章 晶体结构</a:t>
            </a:r>
            <a:endParaRPr lang="zh-CN" altLang="en-US" sz="5400" b="1" dirty="0"/>
          </a:p>
        </p:txBody>
      </p:sp>
      <p:sp>
        <p:nvSpPr>
          <p:cNvPr id="3" name="副标题 2"/>
          <p:cNvSpPr>
            <a:spLocks noGrp="1"/>
          </p:cNvSpPr>
          <p:nvPr>
            <p:ph type="subTitle" idx="1"/>
          </p:nvPr>
        </p:nvSpPr>
        <p:spPr/>
        <p:txBody>
          <a:bodyPr/>
          <a:lstStyle/>
          <a:p>
            <a:r>
              <a:rPr lang="zh-CN" altLang="en-US" dirty="0"/>
              <a:t>大连理工大学微电子学院</a:t>
            </a:r>
            <a:endParaRPr lang="en-US" altLang="zh-CN" dirty="0"/>
          </a:p>
          <a:p>
            <a:r>
              <a:rPr lang="zh-CN" altLang="en-US" dirty="0"/>
              <a:t>张贺</a:t>
            </a:r>
            <a:r>
              <a:rPr lang="zh-CN" altLang="en-US" dirty="0" smtClean="0"/>
              <a:t>秋</a:t>
            </a:r>
            <a:endParaRPr lang="zh-CN" altLang="en-US" dirty="0"/>
          </a:p>
        </p:txBody>
      </p:sp>
    </p:spTree>
    <p:extLst>
      <p:ext uri="{BB962C8B-B14F-4D97-AF65-F5344CB8AC3E}">
        <p14:creationId xmlns:p14="http://schemas.microsoft.com/office/powerpoint/2010/main" val="20009927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2219025" y="379067"/>
            <a:ext cx="7388561" cy="707886"/>
          </a:xfrm>
          <a:prstGeom prst="rect">
            <a:avLst/>
          </a:prstGeom>
          <a:noFill/>
        </p:spPr>
        <p:txBody>
          <a:bodyPr wrap="none" rtlCol="0">
            <a:spAutoFit/>
          </a:bodyPr>
          <a:lstStyle/>
          <a:p>
            <a:r>
              <a:rPr lang="zh-CN" altLang="en-US" sz="4000" b="1" dirty="0" smtClean="0">
                <a:solidFill>
                  <a:schemeClr val="tx2"/>
                </a:solidFill>
              </a:rPr>
              <a:t>小结：布</a:t>
            </a:r>
            <a:r>
              <a:rPr lang="zh-CN" altLang="en-US" sz="4000" b="1" dirty="0">
                <a:solidFill>
                  <a:schemeClr val="tx2"/>
                </a:solidFill>
              </a:rPr>
              <a:t>拉伐</a:t>
            </a:r>
            <a:r>
              <a:rPr lang="zh-CN" altLang="en-US" sz="4000" b="1" dirty="0" smtClean="0">
                <a:solidFill>
                  <a:schemeClr val="tx2"/>
                </a:solidFill>
              </a:rPr>
              <a:t>格子、原</a:t>
            </a:r>
            <a:r>
              <a:rPr lang="zh-CN" altLang="en-US" sz="4000" b="1" dirty="0">
                <a:solidFill>
                  <a:schemeClr val="tx2"/>
                </a:solidFill>
              </a:rPr>
              <a:t>胞、单胞</a:t>
            </a:r>
          </a:p>
        </p:txBody>
      </p:sp>
      <p:sp>
        <p:nvSpPr>
          <p:cNvPr id="96" name="TextBox 95"/>
          <p:cNvSpPr txBox="1"/>
          <p:nvPr/>
        </p:nvSpPr>
        <p:spPr>
          <a:xfrm>
            <a:off x="966301" y="4286866"/>
            <a:ext cx="10642049" cy="523220"/>
          </a:xfrm>
          <a:prstGeom prst="rect">
            <a:avLst/>
          </a:prstGeom>
          <a:noFill/>
        </p:spPr>
        <p:txBody>
          <a:bodyPr wrap="square" rtlCol="0">
            <a:spAutoFit/>
          </a:bodyPr>
          <a:lstStyle/>
          <a:p>
            <a:pPr marL="1081088" indent="-1081088"/>
            <a:r>
              <a:rPr lang="zh-CN" altLang="en-US" b="1" dirty="0">
                <a:solidFill>
                  <a:srgbClr val="00B050"/>
                </a:solidFill>
              </a:rPr>
              <a:t>原胞：反应晶体周期排列的</a:t>
            </a:r>
            <a:r>
              <a:rPr lang="zh-CN" altLang="en-US" b="1" dirty="0" smtClean="0">
                <a:solidFill>
                  <a:srgbClr val="00B050"/>
                </a:solidFill>
              </a:rPr>
              <a:t>最小周期性单元。     </a:t>
            </a:r>
            <a:r>
              <a:rPr lang="zh-CN" altLang="en-US" b="1" dirty="0">
                <a:solidFill>
                  <a:srgbClr val="00B050"/>
                </a:solidFill>
              </a:rPr>
              <a:t>只包含一个格点</a:t>
            </a:r>
          </a:p>
        </p:txBody>
      </p:sp>
      <p:sp>
        <p:nvSpPr>
          <p:cNvPr id="99" name="TextBox 98"/>
          <p:cNvSpPr txBox="1"/>
          <p:nvPr/>
        </p:nvSpPr>
        <p:spPr>
          <a:xfrm>
            <a:off x="988477" y="5151538"/>
            <a:ext cx="7758855" cy="523220"/>
          </a:xfrm>
          <a:prstGeom prst="rect">
            <a:avLst/>
          </a:prstGeom>
          <a:noFill/>
        </p:spPr>
        <p:txBody>
          <a:bodyPr wrap="none" rtlCol="0">
            <a:spAutoFit/>
          </a:bodyPr>
          <a:lstStyle/>
          <a:p>
            <a:r>
              <a:rPr lang="zh-CN" altLang="en-US" b="1" dirty="0">
                <a:solidFill>
                  <a:srgbClr val="7030A0"/>
                </a:solidFill>
              </a:rPr>
              <a:t>单胞：反应晶体最高对称性的</a:t>
            </a:r>
            <a:r>
              <a:rPr lang="zh-CN" altLang="en-US" b="1" dirty="0" smtClean="0">
                <a:solidFill>
                  <a:srgbClr val="7030A0"/>
                </a:solidFill>
              </a:rPr>
              <a:t>最小周期性单元</a:t>
            </a:r>
            <a:r>
              <a:rPr lang="zh-CN" altLang="en-US" b="1" dirty="0">
                <a:solidFill>
                  <a:srgbClr val="7030A0"/>
                </a:solidFill>
              </a:rPr>
              <a:t>。</a:t>
            </a:r>
            <a:endParaRPr lang="en-US" altLang="zh-CN" b="1" dirty="0">
              <a:solidFill>
                <a:srgbClr val="7030A0"/>
              </a:solidFill>
            </a:endParaRPr>
          </a:p>
        </p:txBody>
      </p:sp>
      <p:sp>
        <p:nvSpPr>
          <p:cNvPr id="50" name="文本框 49"/>
          <p:cNvSpPr txBox="1"/>
          <p:nvPr/>
        </p:nvSpPr>
        <p:spPr>
          <a:xfrm>
            <a:off x="1010653" y="1585918"/>
            <a:ext cx="10363200" cy="954107"/>
          </a:xfrm>
          <a:prstGeom prst="rect">
            <a:avLst/>
          </a:prstGeom>
          <a:noFill/>
        </p:spPr>
        <p:txBody>
          <a:bodyPr wrap="square" rtlCol="0">
            <a:spAutoFit/>
          </a:bodyPr>
          <a:lstStyle/>
          <a:p>
            <a:r>
              <a:rPr lang="zh-CN" altLang="en-US" b="1" dirty="0" smtClean="0">
                <a:solidFill>
                  <a:srgbClr val="0000FF"/>
                </a:solidFill>
              </a:rPr>
              <a:t>布拉伐格子（晶格、点阵）：组成晶体的原子、分子或基团在空间的排列形式。晶体学上原胞和原基矢量描述。</a:t>
            </a:r>
            <a:endParaRPr lang="zh-CN" altLang="en-US" b="1" dirty="0">
              <a:solidFill>
                <a:srgbClr val="0000FF"/>
              </a:solidFill>
            </a:endParaRPr>
          </a:p>
        </p:txBody>
      </p:sp>
      <p:sp>
        <p:nvSpPr>
          <p:cNvPr id="86" name="TextBox 1"/>
          <p:cNvSpPr txBox="1"/>
          <p:nvPr/>
        </p:nvSpPr>
        <p:spPr>
          <a:xfrm>
            <a:off x="1010653" y="2881477"/>
            <a:ext cx="1627369" cy="523220"/>
          </a:xfrm>
          <a:prstGeom prst="rect">
            <a:avLst/>
          </a:prstGeom>
          <a:noFill/>
        </p:spPr>
        <p:txBody>
          <a:bodyPr wrap="none" rtlCol="0">
            <a:spAutoFit/>
          </a:bodyPr>
          <a:lstStyle/>
          <a:p>
            <a:r>
              <a:rPr lang="zh-CN" altLang="en-US" b="1" dirty="0" smtClean="0">
                <a:solidFill>
                  <a:srgbClr val="FF0000"/>
                </a:solidFill>
              </a:rPr>
              <a:t>数学</a:t>
            </a:r>
            <a:r>
              <a:rPr lang="zh-CN" altLang="en-US" b="1" dirty="0">
                <a:solidFill>
                  <a:srgbClr val="FF0000"/>
                </a:solidFill>
              </a:rPr>
              <a:t>描述</a:t>
            </a:r>
          </a:p>
        </p:txBody>
      </p:sp>
      <mc:AlternateContent xmlns:mc="http://schemas.openxmlformats.org/markup-compatibility/2006" xmlns:a14="http://schemas.microsoft.com/office/drawing/2010/main">
        <mc:Choice Requires="a14">
          <p:sp>
            <p:nvSpPr>
              <p:cNvPr id="90" name="TextBox 5"/>
              <p:cNvSpPr txBox="1"/>
              <p:nvPr/>
            </p:nvSpPr>
            <p:spPr>
              <a:xfrm>
                <a:off x="7105254" y="2878054"/>
                <a:ext cx="200830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𝑚</m:t>
                          </m:r>
                        </m:e>
                        <m:sub>
                          <m:r>
                            <a:rPr lang="en-US" altLang="zh-CN" i="1">
                              <a:latin typeface="Cambria Math"/>
                            </a:rPr>
                            <m:t>1</m:t>
                          </m:r>
                        </m:sub>
                      </m:sSub>
                      <m:sSub>
                        <m:sSubPr>
                          <m:ctrlPr>
                            <a:rPr lang="en-US" altLang="zh-CN" i="1">
                              <a:latin typeface="Cambria Math" panose="02040503050406030204" pitchFamily="18" charset="0"/>
                            </a:rPr>
                          </m:ctrlPr>
                        </m:sSubPr>
                        <m:e>
                          <m:r>
                            <a:rPr lang="en-US" altLang="zh-CN" i="1">
                              <a:latin typeface="Cambria Math"/>
                            </a:rPr>
                            <m:t>,</m:t>
                          </m:r>
                          <m:r>
                            <a:rPr lang="en-US" altLang="zh-CN" i="1">
                              <a:latin typeface="Cambria Math"/>
                            </a:rPr>
                            <m:t>𝑚</m:t>
                          </m:r>
                        </m:e>
                        <m:sub>
                          <m:r>
                            <a:rPr lang="en-US" altLang="zh-CN" i="1">
                              <a:latin typeface="Cambria Math"/>
                            </a:rPr>
                            <m:t>2</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𝑚</m:t>
                          </m:r>
                        </m:e>
                        <m:sub>
                          <m:r>
                            <a:rPr lang="en-US" altLang="zh-CN" i="1">
                              <a:latin typeface="Cambria Math"/>
                            </a:rPr>
                            <m:t>3</m:t>
                          </m:r>
                        </m:sub>
                      </m:sSub>
                    </m:oMath>
                  </m:oMathPara>
                </a14:m>
                <a:endParaRPr lang="zh-CN" altLang="en-US" dirty="0"/>
              </a:p>
            </p:txBody>
          </p:sp>
        </mc:Choice>
        <mc:Fallback xmlns="">
          <p:sp>
            <p:nvSpPr>
              <p:cNvPr id="90" name="TextBox 5"/>
              <p:cNvSpPr txBox="1">
                <a:spLocks noRot="1" noChangeAspect="1" noMove="1" noResize="1" noEditPoints="1" noAdjustHandles="1" noChangeArrowheads="1" noChangeShapeType="1" noTextEdit="1"/>
              </p:cNvSpPr>
              <p:nvPr/>
            </p:nvSpPr>
            <p:spPr>
              <a:xfrm>
                <a:off x="7105254" y="2878054"/>
                <a:ext cx="2008306" cy="523220"/>
              </a:xfrm>
              <a:prstGeom prst="rect">
                <a:avLst/>
              </a:prstGeom>
              <a:blipFill>
                <a:blip r:embed="rId3"/>
                <a:stretch>
                  <a:fillRect/>
                </a:stretch>
              </a:blipFill>
            </p:spPr>
            <p:txBody>
              <a:bodyPr/>
              <a:lstStyle/>
              <a:p>
                <a:r>
                  <a:rPr lang="zh-CN" altLang="en-US">
                    <a:noFill/>
                  </a:rPr>
                  <a:t> </a:t>
                </a:r>
              </a:p>
            </p:txBody>
          </p:sp>
        </mc:Fallback>
      </mc:AlternateContent>
      <p:sp>
        <p:nvSpPr>
          <p:cNvPr id="91" name="TextBox 6"/>
          <p:cNvSpPr txBox="1"/>
          <p:nvPr/>
        </p:nvSpPr>
        <p:spPr>
          <a:xfrm>
            <a:off x="8906960" y="2901804"/>
            <a:ext cx="1980029" cy="523220"/>
          </a:xfrm>
          <a:prstGeom prst="rect">
            <a:avLst/>
          </a:prstGeom>
          <a:noFill/>
        </p:spPr>
        <p:txBody>
          <a:bodyPr wrap="none" rtlCol="0">
            <a:spAutoFit/>
          </a:bodyPr>
          <a:lstStyle/>
          <a:p>
            <a:r>
              <a:rPr lang="zh-CN" altLang="en-US" dirty="0"/>
              <a:t>为任意整数</a:t>
            </a:r>
          </a:p>
        </p:txBody>
      </p:sp>
      <mc:AlternateContent xmlns:mc="http://schemas.openxmlformats.org/markup-compatibility/2006" xmlns:a14="http://schemas.microsoft.com/office/drawing/2010/main">
        <mc:Choice Requires="a14">
          <p:sp>
            <p:nvSpPr>
              <p:cNvPr id="92" name="TextBox 7"/>
              <p:cNvSpPr txBox="1"/>
              <p:nvPr/>
            </p:nvSpPr>
            <p:spPr>
              <a:xfrm>
                <a:off x="2520154" y="2784511"/>
                <a:ext cx="4673267" cy="57547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a:rPr>
                                <m:t>𝑅</m:t>
                              </m:r>
                            </m:e>
                            <m:sub>
                              <m:r>
                                <a:rPr lang="en-US" altLang="zh-CN" i="1">
                                  <a:latin typeface="Cambria Math"/>
                                </a:rPr>
                                <m:t>𝑚</m:t>
                              </m:r>
                            </m:sub>
                          </m:sSub>
                        </m:e>
                      </m:acc>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𝑚</m:t>
                          </m:r>
                        </m:e>
                        <m:sub>
                          <m:r>
                            <a:rPr lang="en-US" altLang="zh-CN" i="1">
                              <a:latin typeface="Cambria Math"/>
                            </a:rPr>
                            <m:t>1</m:t>
                          </m:r>
                        </m:sub>
                      </m:sSub>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a:rPr>
                                <m:t>𝑎</m:t>
                              </m:r>
                            </m:e>
                            <m:sub>
                              <m:r>
                                <a:rPr lang="en-US" altLang="zh-CN" i="1">
                                  <a:latin typeface="Cambria Math"/>
                                </a:rPr>
                                <m:t>1</m:t>
                              </m:r>
                            </m:sub>
                          </m:sSub>
                        </m:e>
                      </m:acc>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𝑚</m:t>
                          </m:r>
                        </m:e>
                        <m:sub>
                          <m:r>
                            <a:rPr lang="en-US" altLang="zh-CN" i="1">
                              <a:latin typeface="Cambria Math"/>
                            </a:rPr>
                            <m:t>2</m:t>
                          </m:r>
                        </m:sub>
                      </m:sSub>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a:rPr>
                                <m:t>𝑎</m:t>
                              </m:r>
                            </m:e>
                            <m:sub>
                              <m:r>
                                <a:rPr lang="en-US" altLang="zh-CN" i="1">
                                  <a:latin typeface="Cambria Math"/>
                                </a:rPr>
                                <m:t>2</m:t>
                              </m:r>
                            </m:sub>
                          </m:sSub>
                        </m:e>
                      </m:acc>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𝑚</m:t>
                          </m:r>
                        </m:e>
                        <m:sub>
                          <m:r>
                            <a:rPr lang="en-US" altLang="zh-CN" i="1">
                              <a:latin typeface="Cambria Math"/>
                            </a:rPr>
                            <m:t>3</m:t>
                          </m:r>
                        </m:sub>
                      </m:sSub>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a:rPr>
                                <m:t>𝑎</m:t>
                              </m:r>
                            </m:e>
                            <m:sub>
                              <m:r>
                                <a:rPr lang="en-US" altLang="zh-CN" i="1">
                                  <a:latin typeface="Cambria Math"/>
                                </a:rPr>
                                <m:t>3</m:t>
                              </m:r>
                            </m:sub>
                          </m:sSub>
                        </m:e>
                      </m:acc>
                    </m:oMath>
                  </m:oMathPara>
                </a14:m>
                <a:endParaRPr lang="zh-CN" altLang="en-US" dirty="0"/>
              </a:p>
            </p:txBody>
          </p:sp>
        </mc:Choice>
        <mc:Fallback xmlns="">
          <p:sp>
            <p:nvSpPr>
              <p:cNvPr id="92" name="TextBox 7"/>
              <p:cNvSpPr txBox="1">
                <a:spLocks noRot="1" noChangeAspect="1" noMove="1" noResize="1" noEditPoints="1" noAdjustHandles="1" noChangeArrowheads="1" noChangeShapeType="1" noTextEdit="1"/>
              </p:cNvSpPr>
              <p:nvPr/>
            </p:nvSpPr>
            <p:spPr>
              <a:xfrm>
                <a:off x="2520154" y="2784511"/>
                <a:ext cx="4673267" cy="575479"/>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90052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200"/>
                                  </p:iterate>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92"/>
                                        </p:tgtEl>
                                        <p:attrNameLst>
                                          <p:attrName>style.visibility</p:attrName>
                                        </p:attrNameLst>
                                      </p:cBhvr>
                                      <p:to>
                                        <p:strVal val="visible"/>
                                      </p:to>
                                    </p:set>
                                    <p:animEffect transition="in" filter="wipe(left)">
                                      <p:cBhvr>
                                        <p:cTn id="15" dur="2000"/>
                                        <p:tgtEl>
                                          <p:spTgt spid="92"/>
                                        </p:tgtEl>
                                      </p:cBhvr>
                                    </p:animEffect>
                                  </p:childTnLst>
                                </p:cTn>
                              </p:par>
                            </p:childTnLst>
                          </p:cTn>
                        </p:par>
                        <p:par>
                          <p:cTn id="16" fill="hold">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90"/>
                                        </p:tgtEl>
                                        <p:attrNameLst>
                                          <p:attrName>style.visibility</p:attrName>
                                        </p:attrNameLst>
                                      </p:cBhvr>
                                      <p:to>
                                        <p:strVal val="visible"/>
                                      </p:to>
                                    </p:set>
                                    <p:animEffect transition="in" filter="wipe(left)">
                                      <p:cBhvr>
                                        <p:cTn id="19" dur="1000"/>
                                        <p:tgtEl>
                                          <p:spTgt spid="90"/>
                                        </p:tgtEl>
                                      </p:cBhvr>
                                    </p:animEffect>
                                  </p:childTnLst>
                                </p:cTn>
                              </p:par>
                            </p:childTnLst>
                          </p:cTn>
                        </p:par>
                        <p:par>
                          <p:cTn id="20" fill="hold">
                            <p:stCondLst>
                              <p:cond delay="3000"/>
                            </p:stCondLst>
                            <p:childTnLst>
                              <p:par>
                                <p:cTn id="21" presetID="22" presetClass="entr" presetSubtype="8" fill="hold" grpId="0" nodeType="afterEffect">
                                  <p:stCondLst>
                                    <p:cond delay="0"/>
                                  </p:stCondLst>
                                  <p:childTnLst>
                                    <p:set>
                                      <p:cBhvr>
                                        <p:cTn id="22" dur="1" fill="hold">
                                          <p:stCondLst>
                                            <p:cond delay="0"/>
                                          </p:stCondLst>
                                        </p:cTn>
                                        <p:tgtEl>
                                          <p:spTgt spid="91"/>
                                        </p:tgtEl>
                                        <p:attrNameLst>
                                          <p:attrName>style.visibility</p:attrName>
                                        </p:attrNameLst>
                                      </p:cBhvr>
                                      <p:to>
                                        <p:strVal val="visible"/>
                                      </p:to>
                                    </p:set>
                                    <p:animEffect transition="in" filter="wipe(left)">
                                      <p:cBhvr>
                                        <p:cTn id="23" dur="1000"/>
                                        <p:tgtEl>
                                          <p:spTgt spid="91"/>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iterate type="lt">
                                    <p:tmAbs val="200"/>
                                  </p:iterate>
                                  <p:childTnLst>
                                    <p:set>
                                      <p:cBhvr>
                                        <p:cTn id="27" dur="1" fill="hold">
                                          <p:stCondLst>
                                            <p:cond delay="0"/>
                                          </p:stCondLst>
                                        </p:cTn>
                                        <p:tgtEl>
                                          <p:spTgt spid="96"/>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iterate type="lt">
                                    <p:tmAbs val="200"/>
                                  </p:iterate>
                                  <p:childTnLst>
                                    <p:set>
                                      <p:cBhvr>
                                        <p:cTn id="31" dur="1" fill="hold">
                                          <p:stCondLst>
                                            <p:cond delay="0"/>
                                          </p:stCondLst>
                                        </p:cTn>
                                        <p:tgtEl>
                                          <p:spTgt spid="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P spid="99" grpId="0"/>
      <p:bldP spid="50" grpId="0"/>
      <p:bldP spid="86" grpId="0"/>
      <p:bldP spid="90" grpId="0"/>
      <p:bldP spid="91" grpId="0"/>
      <p:bldP spid="9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81964" y="1728792"/>
            <a:ext cx="8512904" cy="923330"/>
          </a:xfrm>
          <a:prstGeom prst="rect">
            <a:avLst/>
          </a:prstGeom>
          <a:noFill/>
        </p:spPr>
        <p:txBody>
          <a:bodyPr wrap="square" rtlCol="0">
            <a:spAutoFit/>
          </a:bodyPr>
          <a:lstStyle/>
          <a:p>
            <a:pPr algn="ctr"/>
            <a:r>
              <a:rPr lang="zh-CN" altLang="en-US" sz="5400" b="1" dirty="0" smtClean="0">
                <a:solidFill>
                  <a:srgbClr val="FF0000"/>
                </a:solidFill>
              </a:rPr>
              <a:t>晶体内</a:t>
            </a:r>
            <a:r>
              <a:rPr lang="zh-CN" altLang="en-US" sz="5400" b="1" dirty="0">
                <a:solidFill>
                  <a:srgbClr val="FF0000"/>
                </a:solidFill>
              </a:rPr>
              <a:t>部结构的对称性</a:t>
            </a:r>
            <a:endParaRPr lang="en-US" altLang="zh-CN" sz="5400" b="1" dirty="0">
              <a:solidFill>
                <a:srgbClr val="FF0000"/>
              </a:solidFill>
            </a:endParaRPr>
          </a:p>
        </p:txBody>
      </p:sp>
      <p:sp>
        <p:nvSpPr>
          <p:cNvPr id="3" name="TextBox 2"/>
          <p:cNvSpPr txBox="1"/>
          <p:nvPr/>
        </p:nvSpPr>
        <p:spPr>
          <a:xfrm>
            <a:off x="1732132" y="2950915"/>
            <a:ext cx="8662736" cy="954107"/>
          </a:xfrm>
          <a:prstGeom prst="rect">
            <a:avLst/>
          </a:prstGeom>
          <a:noFill/>
        </p:spPr>
        <p:txBody>
          <a:bodyPr wrap="square" rtlCol="0">
            <a:spAutoFit/>
          </a:bodyPr>
          <a:lstStyle/>
          <a:p>
            <a:r>
              <a:rPr lang="zh-CN" altLang="zh-CN" b="1" dirty="0"/>
              <a:t>对称性</a:t>
            </a:r>
            <a:r>
              <a:rPr lang="zh-CN" altLang="en-US" b="1" dirty="0" smtClean="0"/>
              <a:t>：</a:t>
            </a:r>
            <a:r>
              <a:rPr lang="zh-CN" altLang="zh-CN" b="1" dirty="0" smtClean="0"/>
              <a:t>指</a:t>
            </a:r>
            <a:r>
              <a:rPr lang="zh-CN" altLang="en-US" b="1" dirty="0" smtClean="0"/>
              <a:t>物体</a:t>
            </a:r>
            <a:r>
              <a:rPr lang="zh-CN" altLang="zh-CN" b="1" dirty="0" smtClean="0"/>
              <a:t>在</a:t>
            </a:r>
            <a:r>
              <a:rPr lang="zh-CN" altLang="zh-CN" b="1" dirty="0"/>
              <a:t>一定的</a:t>
            </a:r>
            <a:r>
              <a:rPr lang="zh-CN" altLang="zh-CN" b="1" u="sng" dirty="0"/>
              <a:t>对称操作</a:t>
            </a:r>
            <a:r>
              <a:rPr lang="zh-CN" altLang="zh-CN" b="1" dirty="0"/>
              <a:t>下能够保持自身不变（重合）的性质。</a:t>
            </a:r>
            <a:endParaRPr lang="zh-CN" altLang="en-US" b="1" dirty="0"/>
          </a:p>
        </p:txBody>
      </p:sp>
      <p:sp>
        <p:nvSpPr>
          <p:cNvPr id="4" name="TextBox 3"/>
          <p:cNvSpPr txBox="1"/>
          <p:nvPr/>
        </p:nvSpPr>
        <p:spPr>
          <a:xfrm>
            <a:off x="1660732" y="4203815"/>
            <a:ext cx="8955367" cy="523220"/>
          </a:xfrm>
          <a:prstGeom prst="rect">
            <a:avLst/>
          </a:prstGeom>
          <a:noFill/>
        </p:spPr>
        <p:txBody>
          <a:bodyPr wrap="square" rtlCol="0">
            <a:spAutoFit/>
          </a:bodyPr>
          <a:lstStyle/>
          <a:p>
            <a:r>
              <a:rPr lang="zh-CN" altLang="zh-CN" b="1" dirty="0">
                <a:solidFill>
                  <a:srgbClr val="0070C0"/>
                </a:solidFill>
              </a:rPr>
              <a:t>对称操作：能够使物体保持不变的几何操作称对称操作。</a:t>
            </a:r>
          </a:p>
        </p:txBody>
      </p:sp>
    </p:spTree>
    <p:extLst>
      <p:ext uri="{BB962C8B-B14F-4D97-AF65-F5344CB8AC3E}">
        <p14:creationId xmlns:p14="http://schemas.microsoft.com/office/powerpoint/2010/main" val="3286104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type="lt">
                                    <p:tmAbs val="200"/>
                                  </p:iterate>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500"/>
                                  </p:iterate>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42174" y="3094459"/>
            <a:ext cx="1055424" cy="1276597"/>
          </a:xfrm>
          <a:prstGeom prst="rect">
            <a:avLst/>
          </a:prstGeom>
        </p:spPr>
      </p:pic>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73891" y="3094457"/>
            <a:ext cx="1055424" cy="1276597"/>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96950" y="3091483"/>
            <a:ext cx="1055424" cy="1276597"/>
          </a:xfrm>
          <a:prstGeom prst="rect">
            <a:avLst/>
          </a:prstGeom>
        </p:spPr>
      </p:pic>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42174" y="1346812"/>
            <a:ext cx="1055424" cy="1276597"/>
          </a:xfrm>
          <a:prstGeom prst="rect">
            <a:avLst/>
          </a:prstGeom>
        </p:spPr>
      </p:pic>
      <p:pic>
        <p:nvPicPr>
          <p:cNvPr id="16" name="图片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73891" y="1346810"/>
            <a:ext cx="1055424" cy="1276597"/>
          </a:xfrm>
          <a:prstGeom prst="rect">
            <a:avLst/>
          </a:prstGeom>
        </p:spPr>
      </p:pic>
      <p:pic>
        <p:nvPicPr>
          <p:cNvPr id="17" name="图片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96950" y="1343836"/>
            <a:ext cx="1055424" cy="1276597"/>
          </a:xfrm>
          <a:prstGeom prst="rect">
            <a:avLst/>
          </a:prstGeom>
        </p:spPr>
      </p:pic>
      <p:pic>
        <p:nvPicPr>
          <p:cNvPr id="22" name="图片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40199" y="4861859"/>
            <a:ext cx="1055424" cy="1276597"/>
          </a:xfrm>
          <a:prstGeom prst="rect">
            <a:avLst/>
          </a:prstGeom>
        </p:spPr>
      </p:pic>
      <p:pic>
        <p:nvPicPr>
          <p:cNvPr id="24" name="图片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71916" y="4861857"/>
            <a:ext cx="1055424" cy="1276597"/>
          </a:xfrm>
          <a:prstGeom prst="rect">
            <a:avLst/>
          </a:prstGeom>
        </p:spPr>
      </p:pic>
      <p:pic>
        <p:nvPicPr>
          <p:cNvPr id="25" name="图片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94975" y="4858883"/>
            <a:ext cx="1055424" cy="1276597"/>
          </a:xfrm>
          <a:prstGeom prst="rect">
            <a:avLst/>
          </a:prstGeom>
        </p:spPr>
      </p:pic>
      <p:sp>
        <p:nvSpPr>
          <p:cNvPr id="27" name="TextBox 26"/>
          <p:cNvSpPr txBox="1"/>
          <p:nvPr/>
        </p:nvSpPr>
        <p:spPr>
          <a:xfrm>
            <a:off x="5497403" y="336834"/>
            <a:ext cx="2374073" cy="707886"/>
          </a:xfrm>
          <a:prstGeom prst="rect">
            <a:avLst/>
          </a:prstGeom>
          <a:noFill/>
        </p:spPr>
        <p:txBody>
          <a:bodyPr wrap="square" rtlCol="0">
            <a:spAutoFit/>
          </a:bodyPr>
          <a:lstStyle/>
          <a:p>
            <a:pPr marL="985838" indent="-985838"/>
            <a:r>
              <a:rPr lang="zh-CN" altLang="en-US" sz="4000" b="1" dirty="0" smtClean="0">
                <a:solidFill>
                  <a:srgbClr val="FF0000"/>
                </a:solidFill>
              </a:rPr>
              <a:t>平移操作</a:t>
            </a:r>
            <a:endParaRPr lang="zh-CN" altLang="en-US" sz="4000" b="1" dirty="0">
              <a:solidFill>
                <a:srgbClr val="FF0000"/>
              </a:solidFill>
            </a:endParaRPr>
          </a:p>
        </p:txBody>
      </p:sp>
      <p:pic>
        <p:nvPicPr>
          <p:cNvPr id="35" name="图片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28667" y="3091483"/>
            <a:ext cx="1055424" cy="1276597"/>
          </a:xfrm>
          <a:prstGeom prst="rect">
            <a:avLst/>
          </a:prstGeom>
        </p:spPr>
      </p:pic>
      <p:pic>
        <p:nvPicPr>
          <p:cNvPr id="37" name="图片 3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28667" y="1343836"/>
            <a:ext cx="1055424" cy="1276597"/>
          </a:xfrm>
          <a:prstGeom prst="rect">
            <a:avLst/>
          </a:prstGeom>
        </p:spPr>
      </p:pic>
      <p:pic>
        <p:nvPicPr>
          <p:cNvPr id="39" name="图片 3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26692" y="4858883"/>
            <a:ext cx="1055424" cy="1276597"/>
          </a:xfrm>
          <a:prstGeom prst="rect">
            <a:avLst/>
          </a:prstGeom>
        </p:spPr>
      </p:pic>
      <p:pic>
        <p:nvPicPr>
          <p:cNvPr id="58" name="图片 5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94081" y="3091483"/>
            <a:ext cx="1055424" cy="1276597"/>
          </a:xfrm>
          <a:prstGeom prst="rect">
            <a:avLst/>
          </a:prstGeom>
        </p:spPr>
      </p:pic>
      <p:pic>
        <p:nvPicPr>
          <p:cNvPr id="59" name="图片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25798" y="3091481"/>
            <a:ext cx="1055424" cy="1276597"/>
          </a:xfrm>
          <a:prstGeom prst="rect">
            <a:avLst/>
          </a:prstGeom>
        </p:spPr>
      </p:pic>
      <p:pic>
        <p:nvPicPr>
          <p:cNvPr id="60" name="图片 5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48857" y="3088507"/>
            <a:ext cx="1055424" cy="1276597"/>
          </a:xfrm>
          <a:prstGeom prst="rect">
            <a:avLst/>
          </a:prstGeom>
        </p:spPr>
      </p:pic>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94081" y="1343836"/>
            <a:ext cx="1055424" cy="1276597"/>
          </a:xfrm>
          <a:prstGeom prst="rect">
            <a:avLst/>
          </a:prstGeom>
        </p:spPr>
      </p:pic>
      <p:pic>
        <p:nvPicPr>
          <p:cNvPr id="62" name="图片 6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25798" y="1343834"/>
            <a:ext cx="1055424" cy="1276597"/>
          </a:xfrm>
          <a:prstGeom prst="rect">
            <a:avLst/>
          </a:prstGeom>
        </p:spPr>
      </p:pic>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48857" y="1340860"/>
            <a:ext cx="1055424" cy="1276597"/>
          </a:xfrm>
          <a:prstGeom prst="rect">
            <a:avLst/>
          </a:prstGeom>
        </p:spPr>
      </p:pic>
      <p:pic>
        <p:nvPicPr>
          <p:cNvPr id="64" name="图片 6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92106" y="4858883"/>
            <a:ext cx="1055424" cy="1276597"/>
          </a:xfrm>
          <a:prstGeom prst="rect">
            <a:avLst/>
          </a:prstGeom>
        </p:spPr>
      </p:pic>
      <p:pic>
        <p:nvPicPr>
          <p:cNvPr id="65" name="图片 6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23823" y="4858881"/>
            <a:ext cx="1055424" cy="1276597"/>
          </a:xfrm>
          <a:prstGeom prst="rect">
            <a:avLst/>
          </a:prstGeom>
        </p:spPr>
      </p:pic>
      <p:pic>
        <p:nvPicPr>
          <p:cNvPr id="66" name="图片 6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46882" y="4855907"/>
            <a:ext cx="1055424" cy="1276597"/>
          </a:xfrm>
          <a:prstGeom prst="rect">
            <a:avLst/>
          </a:prstGeom>
        </p:spPr>
      </p:pic>
      <p:pic>
        <p:nvPicPr>
          <p:cNvPr id="67" name="图片 6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45988" y="3088507"/>
            <a:ext cx="1055424" cy="1276597"/>
          </a:xfrm>
          <a:prstGeom prst="rect">
            <a:avLst/>
          </a:prstGeom>
        </p:spPr>
      </p:pic>
      <p:pic>
        <p:nvPicPr>
          <p:cNvPr id="68" name="图片 6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77705" y="3088505"/>
            <a:ext cx="1055424" cy="1276597"/>
          </a:xfrm>
          <a:prstGeom prst="rect">
            <a:avLst/>
          </a:prstGeom>
        </p:spPr>
      </p:pic>
      <p:pic>
        <p:nvPicPr>
          <p:cNvPr id="69" name="图片 6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00764" y="3085531"/>
            <a:ext cx="1055424" cy="1276597"/>
          </a:xfrm>
          <a:prstGeom prst="rect">
            <a:avLst/>
          </a:prstGeom>
        </p:spPr>
      </p:pic>
      <p:pic>
        <p:nvPicPr>
          <p:cNvPr id="70" name="图片 6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45988" y="1340860"/>
            <a:ext cx="1055424" cy="1276597"/>
          </a:xfrm>
          <a:prstGeom prst="rect">
            <a:avLst/>
          </a:prstGeom>
        </p:spPr>
      </p:pic>
      <p:pic>
        <p:nvPicPr>
          <p:cNvPr id="71" name="图片 7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77705" y="1340858"/>
            <a:ext cx="1055424" cy="1276597"/>
          </a:xfrm>
          <a:prstGeom prst="rect">
            <a:avLst/>
          </a:prstGeom>
        </p:spPr>
      </p:pic>
      <p:pic>
        <p:nvPicPr>
          <p:cNvPr id="72" name="图片 7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00764" y="1337884"/>
            <a:ext cx="1055424" cy="1276597"/>
          </a:xfrm>
          <a:prstGeom prst="rect">
            <a:avLst/>
          </a:prstGeom>
        </p:spPr>
      </p:pic>
      <p:pic>
        <p:nvPicPr>
          <p:cNvPr id="73" name="图片 7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44013" y="4855907"/>
            <a:ext cx="1055424" cy="1276597"/>
          </a:xfrm>
          <a:prstGeom prst="rect">
            <a:avLst/>
          </a:prstGeom>
        </p:spPr>
      </p:pic>
      <p:pic>
        <p:nvPicPr>
          <p:cNvPr id="74" name="图片 7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75730" y="4855905"/>
            <a:ext cx="1055424" cy="1276597"/>
          </a:xfrm>
          <a:prstGeom prst="rect">
            <a:avLst/>
          </a:prstGeom>
        </p:spPr>
      </p:pic>
      <p:pic>
        <p:nvPicPr>
          <p:cNvPr id="75" name="图片 7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98789" y="4852931"/>
            <a:ext cx="1055424" cy="1276597"/>
          </a:xfrm>
          <a:prstGeom prst="rect">
            <a:avLst/>
          </a:prstGeom>
        </p:spPr>
      </p:pic>
      <p:pic>
        <p:nvPicPr>
          <p:cNvPr id="76" name="图片 7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129" y="3085533"/>
            <a:ext cx="1055424" cy="1276597"/>
          </a:xfrm>
          <a:prstGeom prst="rect">
            <a:avLst/>
          </a:prstGeom>
        </p:spPr>
      </p:pic>
      <p:pic>
        <p:nvPicPr>
          <p:cNvPr id="77" name="图片 7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412" y="3085531"/>
            <a:ext cx="1055424" cy="1276597"/>
          </a:xfrm>
          <a:prstGeom prst="rect">
            <a:avLst/>
          </a:prstGeom>
        </p:spPr>
      </p:pic>
      <p:pic>
        <p:nvPicPr>
          <p:cNvPr id="78" name="图片 7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30647" y="3082557"/>
            <a:ext cx="1055424" cy="1276597"/>
          </a:xfrm>
          <a:prstGeom prst="rect">
            <a:avLst/>
          </a:prstGeom>
        </p:spPr>
      </p:pic>
      <p:pic>
        <p:nvPicPr>
          <p:cNvPr id="79" name="图片 7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129" y="1337886"/>
            <a:ext cx="1055424" cy="1276597"/>
          </a:xfrm>
          <a:prstGeom prst="rect">
            <a:avLst/>
          </a:prstGeom>
        </p:spPr>
      </p:pic>
      <p:pic>
        <p:nvPicPr>
          <p:cNvPr id="80" name="图片 7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412" y="1337884"/>
            <a:ext cx="1055424" cy="1276597"/>
          </a:xfrm>
          <a:prstGeom prst="rect">
            <a:avLst/>
          </a:prstGeom>
        </p:spPr>
      </p:pic>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30647" y="1334910"/>
            <a:ext cx="1055424" cy="1276597"/>
          </a:xfrm>
          <a:prstGeom prst="rect">
            <a:avLst/>
          </a:prstGeom>
        </p:spPr>
      </p:pic>
      <p:pic>
        <p:nvPicPr>
          <p:cNvPr id="82" name="图片 8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6104" y="4852933"/>
            <a:ext cx="1055424" cy="1276597"/>
          </a:xfrm>
          <a:prstGeom prst="rect">
            <a:avLst/>
          </a:prstGeom>
        </p:spPr>
      </p:pic>
      <p:pic>
        <p:nvPicPr>
          <p:cNvPr id="83" name="图片 8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387" y="4852931"/>
            <a:ext cx="1055424" cy="1276597"/>
          </a:xfrm>
          <a:prstGeom prst="rect">
            <a:avLst/>
          </a:prstGeom>
        </p:spPr>
      </p:pic>
      <p:pic>
        <p:nvPicPr>
          <p:cNvPr id="84" name="图片 8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28672" y="4849957"/>
            <a:ext cx="1055424" cy="1276597"/>
          </a:xfrm>
          <a:prstGeom prst="rect">
            <a:avLst/>
          </a:prstGeom>
        </p:spPr>
      </p:pic>
    </p:spTree>
    <p:extLst>
      <p:ext uri="{BB962C8B-B14F-4D97-AF65-F5344CB8AC3E}">
        <p14:creationId xmlns:p14="http://schemas.microsoft.com/office/powerpoint/2010/main" val="1335052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3.33333E-6 -2.96296E-6 L 0.11745 1.11111E-6 " pathEditMode="relative" rAng="0" ptsTypes="AA">
                                      <p:cBhvr>
                                        <p:cTn id="6" dur="2000" fill="hold"/>
                                        <p:tgtEl>
                                          <p:spTgt spid="5"/>
                                        </p:tgtEl>
                                        <p:attrNameLst>
                                          <p:attrName>ppt_x</p:attrName>
                                          <p:attrName>ppt_y</p:attrName>
                                        </p:attrNameLst>
                                      </p:cBhvr>
                                      <p:rCtr x="5794" y="46"/>
                                    </p:animMotion>
                                  </p:childTnLst>
                                </p:cTn>
                              </p:par>
                              <p:par>
                                <p:cTn id="7" presetID="63" presetClass="path" presetSubtype="0" accel="50000" decel="50000" fill="hold" nodeType="withEffect">
                                  <p:stCondLst>
                                    <p:cond delay="0"/>
                                  </p:stCondLst>
                                  <p:childTnLst>
                                    <p:animMotion origin="layout" path="M -1.25E-6 -2.96296E-6 L 0.11667 -0.00047 " pathEditMode="relative" rAng="0" ptsTypes="AA">
                                      <p:cBhvr>
                                        <p:cTn id="8" dur="2000" fill="hold"/>
                                        <p:tgtEl>
                                          <p:spTgt spid="7"/>
                                        </p:tgtEl>
                                        <p:attrNameLst>
                                          <p:attrName>ppt_x</p:attrName>
                                          <p:attrName>ppt_y</p:attrName>
                                        </p:attrNameLst>
                                      </p:cBhvr>
                                      <p:rCtr x="5846" y="-93"/>
                                    </p:animMotion>
                                  </p:childTnLst>
                                </p:cTn>
                              </p:par>
                              <p:par>
                                <p:cTn id="9" presetID="63" presetClass="path" presetSubtype="0" accel="50000" decel="50000" fill="hold" nodeType="withEffect">
                                  <p:stCondLst>
                                    <p:cond delay="0"/>
                                  </p:stCondLst>
                                  <p:childTnLst>
                                    <p:animMotion origin="layout" path="M 2.08333E-6 0 L 0.11745 -2.59259E-6 " pathEditMode="relative" rAng="0" ptsTypes="AA">
                                      <p:cBhvr>
                                        <p:cTn id="10" dur="2000" fill="hold"/>
                                        <p:tgtEl>
                                          <p:spTgt spid="9"/>
                                        </p:tgtEl>
                                        <p:attrNameLst>
                                          <p:attrName>ppt_x</p:attrName>
                                          <p:attrName>ppt_y</p:attrName>
                                        </p:attrNameLst>
                                      </p:cBhvr>
                                      <p:rCtr x="5872" y="-69"/>
                                    </p:animMotion>
                                  </p:childTnLst>
                                </p:cTn>
                              </p:par>
                              <p:par>
                                <p:cTn id="11" presetID="63" presetClass="path" presetSubtype="0" accel="50000" decel="50000" fill="hold" nodeType="withEffect">
                                  <p:stCondLst>
                                    <p:cond delay="0"/>
                                  </p:stCondLst>
                                  <p:childTnLst>
                                    <p:animMotion origin="layout" path="M -3.33333E-6 -1.85185E-6 L 0.11745 4.07407E-6 " pathEditMode="relative" rAng="0" ptsTypes="AA">
                                      <p:cBhvr>
                                        <p:cTn id="12" dur="2000" fill="hold"/>
                                        <p:tgtEl>
                                          <p:spTgt spid="14"/>
                                        </p:tgtEl>
                                        <p:attrNameLst>
                                          <p:attrName>ppt_x</p:attrName>
                                          <p:attrName>ppt_y</p:attrName>
                                        </p:attrNameLst>
                                      </p:cBhvr>
                                      <p:rCtr x="5859" y="255"/>
                                    </p:animMotion>
                                  </p:childTnLst>
                                </p:cTn>
                              </p:par>
                              <p:par>
                                <p:cTn id="13" presetID="63" presetClass="path" presetSubtype="0" accel="50000" decel="50000" fill="hold" nodeType="withEffect">
                                  <p:stCondLst>
                                    <p:cond delay="0"/>
                                  </p:stCondLst>
                                  <p:childTnLst>
                                    <p:animMotion origin="layout" path="M -1.25E-6 -1.85185E-6 L 0.11667 -0.00023 " pathEditMode="relative" rAng="0" ptsTypes="AA">
                                      <p:cBhvr>
                                        <p:cTn id="14" dur="2000" fill="hold"/>
                                        <p:tgtEl>
                                          <p:spTgt spid="16"/>
                                        </p:tgtEl>
                                        <p:attrNameLst>
                                          <p:attrName>ppt_x</p:attrName>
                                          <p:attrName>ppt_y</p:attrName>
                                        </p:attrNameLst>
                                      </p:cBhvr>
                                      <p:rCtr x="5846" y="139"/>
                                    </p:animMotion>
                                  </p:childTnLst>
                                </p:cTn>
                              </p:par>
                              <p:par>
                                <p:cTn id="15" presetID="63" presetClass="path" presetSubtype="0" accel="50000" decel="50000" fill="hold" nodeType="withEffect">
                                  <p:stCondLst>
                                    <p:cond delay="0"/>
                                  </p:stCondLst>
                                  <p:childTnLst>
                                    <p:animMotion origin="layout" path="M 2.08333E-6 -3.7037E-7 L 0.11745 -3.7037E-7 " pathEditMode="relative" rAng="0" ptsTypes="AA">
                                      <p:cBhvr>
                                        <p:cTn id="16" dur="2000" fill="hold"/>
                                        <p:tgtEl>
                                          <p:spTgt spid="17"/>
                                        </p:tgtEl>
                                        <p:attrNameLst>
                                          <p:attrName>ppt_x</p:attrName>
                                          <p:attrName>ppt_y</p:attrName>
                                        </p:attrNameLst>
                                      </p:cBhvr>
                                      <p:rCtr x="5872" y="0"/>
                                    </p:animMotion>
                                  </p:childTnLst>
                                </p:cTn>
                              </p:par>
                              <p:par>
                                <p:cTn id="17" presetID="63" presetClass="path" presetSubtype="0" accel="50000" decel="50000" fill="hold" nodeType="withEffect">
                                  <p:stCondLst>
                                    <p:cond delay="0"/>
                                  </p:stCondLst>
                                  <p:childTnLst>
                                    <p:animMotion origin="layout" path="M -3.125E-6 -3.33333E-6 L 0.11745 3.7037E-7 " pathEditMode="relative" rAng="0" ptsTypes="AA">
                                      <p:cBhvr>
                                        <p:cTn id="18" dur="2000" fill="hold"/>
                                        <p:tgtEl>
                                          <p:spTgt spid="22"/>
                                        </p:tgtEl>
                                        <p:attrNameLst>
                                          <p:attrName>ppt_x</p:attrName>
                                          <p:attrName>ppt_y</p:attrName>
                                        </p:attrNameLst>
                                      </p:cBhvr>
                                      <p:rCtr x="5872" y="116"/>
                                    </p:animMotion>
                                  </p:childTnLst>
                                </p:cTn>
                              </p:par>
                              <p:par>
                                <p:cTn id="19" presetID="63" presetClass="path" presetSubtype="0" accel="50000" decel="50000" fill="hold" nodeType="withEffect">
                                  <p:stCondLst>
                                    <p:cond delay="0"/>
                                  </p:stCondLst>
                                  <p:childTnLst>
                                    <p:animMotion origin="layout" path="M -1.04167E-6 -3.33333E-6 L 0.11667 -0.00046 " pathEditMode="relative" rAng="0" ptsTypes="AA">
                                      <p:cBhvr>
                                        <p:cTn id="20" dur="2000" fill="hold"/>
                                        <p:tgtEl>
                                          <p:spTgt spid="24"/>
                                        </p:tgtEl>
                                        <p:attrNameLst>
                                          <p:attrName>ppt_x</p:attrName>
                                          <p:attrName>ppt_y</p:attrName>
                                        </p:attrNameLst>
                                      </p:cBhvr>
                                      <p:rCtr x="5846" y="-116"/>
                                    </p:animMotion>
                                  </p:childTnLst>
                                </p:cTn>
                              </p:par>
                              <p:par>
                                <p:cTn id="21" presetID="63" presetClass="path" presetSubtype="0" accel="50000" decel="50000" fill="hold" nodeType="withEffect">
                                  <p:stCondLst>
                                    <p:cond delay="0"/>
                                  </p:stCondLst>
                                  <p:childTnLst>
                                    <p:animMotion origin="layout" path="M 2.29167E-6 -3.7037E-7 L 0.11745 -4.81481E-6 " pathEditMode="relative" rAng="0" ptsTypes="AA">
                                      <p:cBhvr>
                                        <p:cTn id="22" dur="2000" fill="hold"/>
                                        <p:tgtEl>
                                          <p:spTgt spid="25"/>
                                        </p:tgtEl>
                                        <p:attrNameLst>
                                          <p:attrName>ppt_x</p:attrName>
                                          <p:attrName>ppt_y</p:attrName>
                                        </p:attrNameLst>
                                      </p:cBhvr>
                                      <p:rCtr x="5872" y="23"/>
                                    </p:animMotion>
                                  </p:childTnLst>
                                </p:cTn>
                              </p:par>
                              <p:par>
                                <p:cTn id="23" presetID="63" presetClass="path" presetSubtype="0" accel="50000" decel="50000" fill="hold" nodeType="withEffect">
                                  <p:stCondLst>
                                    <p:cond delay="0"/>
                                  </p:stCondLst>
                                  <p:childTnLst>
                                    <p:animMotion origin="layout" path="M 4.16667E-6 0 L 0.15377 0 " pathEditMode="relative" rAng="0" ptsTypes="AA">
                                      <p:cBhvr>
                                        <p:cTn id="24" dur="2000" fill="hold"/>
                                        <p:tgtEl>
                                          <p:spTgt spid="35"/>
                                        </p:tgtEl>
                                        <p:attrNameLst>
                                          <p:attrName>ppt_x</p:attrName>
                                          <p:attrName>ppt_y</p:attrName>
                                        </p:attrNameLst>
                                      </p:cBhvr>
                                      <p:rCtr x="7682" y="0"/>
                                    </p:animMotion>
                                  </p:childTnLst>
                                </p:cTn>
                              </p:par>
                              <p:par>
                                <p:cTn id="25" presetID="63" presetClass="path" presetSubtype="0" accel="50000" decel="50000" fill="hold" nodeType="withEffect">
                                  <p:stCondLst>
                                    <p:cond delay="0"/>
                                  </p:stCondLst>
                                  <p:childTnLst>
                                    <p:animMotion origin="layout" path="M 4.16667E-6 -3.7037E-7 L 0.15377 -3.7037E-7 " pathEditMode="relative" rAng="0" ptsTypes="AA">
                                      <p:cBhvr>
                                        <p:cTn id="26" dur="2000" fill="hold"/>
                                        <p:tgtEl>
                                          <p:spTgt spid="37"/>
                                        </p:tgtEl>
                                        <p:attrNameLst>
                                          <p:attrName>ppt_x</p:attrName>
                                          <p:attrName>ppt_y</p:attrName>
                                        </p:attrNameLst>
                                      </p:cBhvr>
                                      <p:rCtr x="7682" y="0"/>
                                    </p:animMotion>
                                  </p:childTnLst>
                                </p:cTn>
                              </p:par>
                              <p:par>
                                <p:cTn id="27" presetID="63" presetClass="path" presetSubtype="0" accel="50000" decel="50000" fill="hold" nodeType="withEffect">
                                  <p:stCondLst>
                                    <p:cond delay="0"/>
                                  </p:stCondLst>
                                  <p:childTnLst>
                                    <p:animMotion origin="layout" path="M 4.375E-6 -3.7037E-7 L 0.15377 -3.7037E-7 " pathEditMode="relative" rAng="0" ptsTypes="AA">
                                      <p:cBhvr>
                                        <p:cTn id="28" dur="2000" fill="hold"/>
                                        <p:tgtEl>
                                          <p:spTgt spid="39"/>
                                        </p:tgtEl>
                                        <p:attrNameLst>
                                          <p:attrName>ppt_x</p:attrName>
                                          <p:attrName>ppt_y</p:attrName>
                                        </p:attrNameLst>
                                      </p:cBhvr>
                                      <p:rCtr x="7682" y="0"/>
                                    </p:animMotion>
                                  </p:childTnLst>
                                </p:cTn>
                              </p:par>
                              <p:par>
                                <p:cTn id="29" presetID="63" presetClass="path" presetSubtype="0" accel="50000" decel="50000" fill="hold" nodeType="withEffect">
                                  <p:stCondLst>
                                    <p:cond delay="0"/>
                                  </p:stCondLst>
                                  <p:childTnLst>
                                    <p:animMotion origin="layout" path="M 4.16667E-7 0 L 0.11745 0 " pathEditMode="relative" rAng="0" ptsTypes="AA">
                                      <p:cBhvr>
                                        <p:cTn id="30" dur="2000" fill="hold"/>
                                        <p:tgtEl>
                                          <p:spTgt spid="58"/>
                                        </p:tgtEl>
                                        <p:attrNameLst>
                                          <p:attrName>ppt_x</p:attrName>
                                          <p:attrName>ppt_y</p:attrName>
                                        </p:attrNameLst>
                                      </p:cBhvr>
                                      <p:rCtr x="5872" y="0"/>
                                    </p:animMotion>
                                  </p:childTnLst>
                                </p:cTn>
                              </p:par>
                              <p:par>
                                <p:cTn id="31" presetID="63" presetClass="path" presetSubtype="0" accel="50000" decel="50000" fill="hold" nodeType="withEffect">
                                  <p:stCondLst>
                                    <p:cond delay="0"/>
                                  </p:stCondLst>
                                  <p:childTnLst>
                                    <p:animMotion origin="layout" path="M 2.5E-6 0 L 0.11666 -0.00046 " pathEditMode="relative" rAng="0" ptsTypes="AA">
                                      <p:cBhvr>
                                        <p:cTn id="32" dur="2000" fill="hold"/>
                                        <p:tgtEl>
                                          <p:spTgt spid="59"/>
                                        </p:tgtEl>
                                        <p:attrNameLst>
                                          <p:attrName>ppt_x</p:attrName>
                                          <p:attrName>ppt_y</p:attrName>
                                        </p:attrNameLst>
                                      </p:cBhvr>
                                      <p:rCtr x="5833" y="-23"/>
                                    </p:animMotion>
                                  </p:childTnLst>
                                </p:cTn>
                              </p:par>
                              <p:par>
                                <p:cTn id="33" presetID="63" presetClass="path" presetSubtype="0" accel="50000" decel="50000" fill="hold" nodeType="withEffect">
                                  <p:stCondLst>
                                    <p:cond delay="0"/>
                                  </p:stCondLst>
                                  <p:childTnLst>
                                    <p:animMotion origin="layout" path="M -4.16667E-6 1.48148E-6 L 0.11745 1.48148E-6 " pathEditMode="relative" rAng="0" ptsTypes="AA">
                                      <p:cBhvr>
                                        <p:cTn id="34" dur="2000" fill="hold"/>
                                        <p:tgtEl>
                                          <p:spTgt spid="60"/>
                                        </p:tgtEl>
                                        <p:attrNameLst>
                                          <p:attrName>ppt_x</p:attrName>
                                          <p:attrName>ppt_y</p:attrName>
                                        </p:attrNameLst>
                                      </p:cBhvr>
                                      <p:rCtr x="5872" y="0"/>
                                    </p:animMotion>
                                  </p:childTnLst>
                                </p:cTn>
                              </p:par>
                              <p:par>
                                <p:cTn id="35" presetID="63" presetClass="path" presetSubtype="0" accel="50000" decel="50000" fill="hold" nodeType="withEffect">
                                  <p:stCondLst>
                                    <p:cond delay="0"/>
                                  </p:stCondLst>
                                  <p:childTnLst>
                                    <p:animMotion origin="layout" path="M 4.16667E-7 -3.7037E-7 L 0.11745 -3.7037E-7 " pathEditMode="relative" rAng="0" ptsTypes="AA">
                                      <p:cBhvr>
                                        <p:cTn id="36" dur="2000" fill="hold"/>
                                        <p:tgtEl>
                                          <p:spTgt spid="61"/>
                                        </p:tgtEl>
                                        <p:attrNameLst>
                                          <p:attrName>ppt_x</p:attrName>
                                          <p:attrName>ppt_y</p:attrName>
                                        </p:attrNameLst>
                                      </p:cBhvr>
                                      <p:rCtr x="5872" y="0"/>
                                    </p:animMotion>
                                  </p:childTnLst>
                                </p:cTn>
                              </p:par>
                              <p:par>
                                <p:cTn id="37" presetID="63" presetClass="path" presetSubtype="0" accel="50000" decel="50000" fill="hold" nodeType="withEffect">
                                  <p:stCondLst>
                                    <p:cond delay="0"/>
                                  </p:stCondLst>
                                  <p:childTnLst>
                                    <p:animMotion origin="layout" path="M 2.5E-6 -3.7037E-7 L 0.11666 -0.00023 " pathEditMode="relative" rAng="0" ptsTypes="AA">
                                      <p:cBhvr>
                                        <p:cTn id="38" dur="2000" fill="hold"/>
                                        <p:tgtEl>
                                          <p:spTgt spid="62"/>
                                        </p:tgtEl>
                                        <p:attrNameLst>
                                          <p:attrName>ppt_x</p:attrName>
                                          <p:attrName>ppt_y</p:attrName>
                                        </p:attrNameLst>
                                      </p:cBhvr>
                                      <p:rCtr x="5833" y="-23"/>
                                    </p:animMotion>
                                  </p:childTnLst>
                                </p:cTn>
                              </p:par>
                              <p:par>
                                <p:cTn id="39" presetID="63" presetClass="path" presetSubtype="0" accel="50000" decel="50000" fill="hold" nodeType="withEffect">
                                  <p:stCondLst>
                                    <p:cond delay="0"/>
                                  </p:stCondLst>
                                  <p:childTnLst>
                                    <p:animMotion origin="layout" path="M -4.16667E-6 2.59259E-6 L 0.11745 2.59259E-6 " pathEditMode="relative" rAng="0" ptsTypes="AA">
                                      <p:cBhvr>
                                        <p:cTn id="40" dur="2000" fill="hold"/>
                                        <p:tgtEl>
                                          <p:spTgt spid="63"/>
                                        </p:tgtEl>
                                        <p:attrNameLst>
                                          <p:attrName>ppt_x</p:attrName>
                                          <p:attrName>ppt_y</p:attrName>
                                        </p:attrNameLst>
                                      </p:cBhvr>
                                      <p:rCtr x="5872" y="0"/>
                                    </p:animMotion>
                                  </p:childTnLst>
                                </p:cTn>
                              </p:par>
                              <p:par>
                                <p:cTn id="41" presetID="63" presetClass="path" presetSubtype="0" accel="50000" decel="50000" fill="hold" nodeType="withEffect">
                                  <p:stCondLst>
                                    <p:cond delay="0"/>
                                  </p:stCondLst>
                                  <p:childTnLst>
                                    <p:animMotion origin="layout" path="M 6.25E-7 -3.7037E-7 L 0.11745 -3.7037E-7 " pathEditMode="relative" rAng="0" ptsTypes="AA">
                                      <p:cBhvr>
                                        <p:cTn id="42" dur="2000" fill="hold"/>
                                        <p:tgtEl>
                                          <p:spTgt spid="64"/>
                                        </p:tgtEl>
                                        <p:attrNameLst>
                                          <p:attrName>ppt_x</p:attrName>
                                          <p:attrName>ppt_y</p:attrName>
                                        </p:attrNameLst>
                                      </p:cBhvr>
                                      <p:rCtr x="5872" y="0"/>
                                    </p:animMotion>
                                  </p:childTnLst>
                                </p:cTn>
                              </p:par>
                              <p:par>
                                <p:cTn id="43" presetID="63" presetClass="path" presetSubtype="0" accel="50000" decel="50000" fill="hold" nodeType="withEffect">
                                  <p:stCondLst>
                                    <p:cond delay="0"/>
                                  </p:stCondLst>
                                  <p:childTnLst>
                                    <p:animMotion origin="layout" path="M 2.70833E-6 -3.7037E-7 L 0.11666 -0.00046 " pathEditMode="relative" rAng="0" ptsTypes="AA">
                                      <p:cBhvr>
                                        <p:cTn id="44" dur="2000" fill="hold"/>
                                        <p:tgtEl>
                                          <p:spTgt spid="65"/>
                                        </p:tgtEl>
                                        <p:attrNameLst>
                                          <p:attrName>ppt_x</p:attrName>
                                          <p:attrName>ppt_y</p:attrName>
                                        </p:attrNameLst>
                                      </p:cBhvr>
                                      <p:rCtr x="5833" y="-23"/>
                                    </p:animMotion>
                                  </p:childTnLst>
                                </p:cTn>
                              </p:par>
                              <p:par>
                                <p:cTn id="45" presetID="63" presetClass="path" presetSubtype="0" accel="50000" decel="50000" fill="hold" nodeType="withEffect">
                                  <p:stCondLst>
                                    <p:cond delay="0"/>
                                  </p:stCondLst>
                                  <p:childTnLst>
                                    <p:animMotion origin="layout" path="M -3.95833E-6 2.59259E-6 L 0.11745 2.59259E-6 " pathEditMode="relative" rAng="0" ptsTypes="AA">
                                      <p:cBhvr>
                                        <p:cTn id="46" dur="2000" fill="hold"/>
                                        <p:tgtEl>
                                          <p:spTgt spid="66"/>
                                        </p:tgtEl>
                                        <p:attrNameLst>
                                          <p:attrName>ppt_x</p:attrName>
                                          <p:attrName>ppt_y</p:attrName>
                                        </p:attrNameLst>
                                      </p:cBhvr>
                                      <p:rCtr x="5872" y="0"/>
                                    </p:animMotion>
                                  </p:childTnLst>
                                </p:cTn>
                              </p:par>
                              <p:par>
                                <p:cTn id="47" presetID="63" presetClass="path" presetSubtype="0" accel="50000" decel="50000" fill="hold" nodeType="withEffect">
                                  <p:stCondLst>
                                    <p:cond delay="0"/>
                                  </p:stCondLst>
                                  <p:childTnLst>
                                    <p:animMotion origin="layout" path="M 4.16667E-6 1.48148E-6 L 0.11744 1.48148E-6 " pathEditMode="relative" rAng="0" ptsTypes="AA">
                                      <p:cBhvr>
                                        <p:cTn id="48" dur="2000" fill="hold"/>
                                        <p:tgtEl>
                                          <p:spTgt spid="67"/>
                                        </p:tgtEl>
                                        <p:attrNameLst>
                                          <p:attrName>ppt_x</p:attrName>
                                          <p:attrName>ppt_y</p:attrName>
                                        </p:attrNameLst>
                                      </p:cBhvr>
                                      <p:rCtr x="5872" y="0"/>
                                    </p:animMotion>
                                  </p:childTnLst>
                                </p:cTn>
                              </p:par>
                              <p:par>
                                <p:cTn id="49" presetID="63" presetClass="path" presetSubtype="0" accel="50000" decel="50000" fill="hold" nodeType="withEffect">
                                  <p:stCondLst>
                                    <p:cond delay="0"/>
                                  </p:stCondLst>
                                  <p:childTnLst>
                                    <p:animMotion origin="layout" path="M -3.75E-6 1.48148E-6 L 0.11667 -0.00046 " pathEditMode="relative" rAng="0" ptsTypes="AA">
                                      <p:cBhvr>
                                        <p:cTn id="50" dur="2000" fill="hold"/>
                                        <p:tgtEl>
                                          <p:spTgt spid="68"/>
                                        </p:tgtEl>
                                        <p:attrNameLst>
                                          <p:attrName>ppt_x</p:attrName>
                                          <p:attrName>ppt_y</p:attrName>
                                        </p:attrNameLst>
                                      </p:cBhvr>
                                      <p:rCtr x="5833" y="-23"/>
                                    </p:animMotion>
                                  </p:childTnLst>
                                </p:cTn>
                              </p:par>
                              <p:par>
                                <p:cTn id="51" presetID="63" presetClass="path" presetSubtype="0" accel="50000" decel="50000" fill="hold" nodeType="withEffect">
                                  <p:stCondLst>
                                    <p:cond delay="0"/>
                                  </p:stCondLst>
                                  <p:childTnLst>
                                    <p:animMotion origin="layout" path="M -4.16667E-7 4.44444E-6 L 0.11745 4.44444E-6 " pathEditMode="relative" rAng="0" ptsTypes="AA">
                                      <p:cBhvr>
                                        <p:cTn id="52" dur="2000" fill="hold"/>
                                        <p:tgtEl>
                                          <p:spTgt spid="69"/>
                                        </p:tgtEl>
                                        <p:attrNameLst>
                                          <p:attrName>ppt_x</p:attrName>
                                          <p:attrName>ppt_y</p:attrName>
                                        </p:attrNameLst>
                                      </p:cBhvr>
                                      <p:rCtr x="5872" y="0"/>
                                    </p:animMotion>
                                  </p:childTnLst>
                                </p:cTn>
                              </p:par>
                              <p:par>
                                <p:cTn id="53" presetID="63" presetClass="path" presetSubtype="0" accel="50000" decel="50000" fill="hold" nodeType="withEffect">
                                  <p:stCondLst>
                                    <p:cond delay="0"/>
                                  </p:stCondLst>
                                  <p:childTnLst>
                                    <p:animMotion origin="layout" path="M 4.16667E-6 2.59259E-6 L 0.11744 2.59259E-6 " pathEditMode="relative" rAng="0" ptsTypes="AA">
                                      <p:cBhvr>
                                        <p:cTn id="54" dur="2000" fill="hold"/>
                                        <p:tgtEl>
                                          <p:spTgt spid="70"/>
                                        </p:tgtEl>
                                        <p:attrNameLst>
                                          <p:attrName>ppt_x</p:attrName>
                                          <p:attrName>ppt_y</p:attrName>
                                        </p:attrNameLst>
                                      </p:cBhvr>
                                      <p:rCtr x="5872" y="0"/>
                                    </p:animMotion>
                                  </p:childTnLst>
                                </p:cTn>
                              </p:par>
                              <p:par>
                                <p:cTn id="55" presetID="63" presetClass="path" presetSubtype="0" accel="50000" decel="50000" fill="hold" nodeType="withEffect">
                                  <p:stCondLst>
                                    <p:cond delay="0"/>
                                  </p:stCondLst>
                                  <p:childTnLst>
                                    <p:animMotion origin="layout" path="M -3.75E-6 2.59259E-6 L 0.11667 -0.00023 " pathEditMode="relative" rAng="0" ptsTypes="AA">
                                      <p:cBhvr>
                                        <p:cTn id="56" dur="2000" fill="hold"/>
                                        <p:tgtEl>
                                          <p:spTgt spid="71"/>
                                        </p:tgtEl>
                                        <p:attrNameLst>
                                          <p:attrName>ppt_x</p:attrName>
                                          <p:attrName>ppt_y</p:attrName>
                                        </p:attrNameLst>
                                      </p:cBhvr>
                                      <p:rCtr x="5833" y="-23"/>
                                    </p:animMotion>
                                  </p:childTnLst>
                                </p:cTn>
                              </p:par>
                              <p:par>
                                <p:cTn id="57" presetID="63" presetClass="path" presetSubtype="0" accel="50000" decel="50000" fill="hold" nodeType="withEffect">
                                  <p:stCondLst>
                                    <p:cond delay="0"/>
                                  </p:stCondLst>
                                  <p:childTnLst>
                                    <p:animMotion origin="layout" path="M -4.16667E-7 -4.44444E-6 L 0.11745 -4.44444E-6 " pathEditMode="relative" rAng="0" ptsTypes="AA">
                                      <p:cBhvr>
                                        <p:cTn id="58" dur="2000" fill="hold"/>
                                        <p:tgtEl>
                                          <p:spTgt spid="72"/>
                                        </p:tgtEl>
                                        <p:attrNameLst>
                                          <p:attrName>ppt_x</p:attrName>
                                          <p:attrName>ppt_y</p:attrName>
                                        </p:attrNameLst>
                                      </p:cBhvr>
                                      <p:rCtr x="5872" y="0"/>
                                    </p:animMotion>
                                  </p:childTnLst>
                                </p:cTn>
                              </p:par>
                              <p:par>
                                <p:cTn id="59" presetID="63" presetClass="path" presetSubtype="0" accel="50000" decel="50000" fill="hold" nodeType="withEffect">
                                  <p:stCondLst>
                                    <p:cond delay="0"/>
                                  </p:stCondLst>
                                  <p:childTnLst>
                                    <p:animMotion origin="layout" path="M 4.375E-6 2.59259E-6 L 0.11744 2.59259E-6 " pathEditMode="relative" rAng="0" ptsTypes="AA">
                                      <p:cBhvr>
                                        <p:cTn id="60" dur="2000" fill="hold"/>
                                        <p:tgtEl>
                                          <p:spTgt spid="73"/>
                                        </p:tgtEl>
                                        <p:attrNameLst>
                                          <p:attrName>ppt_x</p:attrName>
                                          <p:attrName>ppt_y</p:attrName>
                                        </p:attrNameLst>
                                      </p:cBhvr>
                                      <p:rCtr x="5872" y="0"/>
                                    </p:animMotion>
                                  </p:childTnLst>
                                </p:cTn>
                              </p:par>
                              <p:par>
                                <p:cTn id="61" presetID="63" presetClass="path" presetSubtype="0" accel="50000" decel="50000" fill="hold" nodeType="withEffect">
                                  <p:stCondLst>
                                    <p:cond delay="0"/>
                                  </p:stCondLst>
                                  <p:childTnLst>
                                    <p:animMotion origin="layout" path="M -3.33333E-6 2.59259E-6 L 0.11667 -0.00047 " pathEditMode="relative" rAng="0" ptsTypes="AA">
                                      <p:cBhvr>
                                        <p:cTn id="62" dur="2000" fill="hold"/>
                                        <p:tgtEl>
                                          <p:spTgt spid="74"/>
                                        </p:tgtEl>
                                        <p:attrNameLst>
                                          <p:attrName>ppt_x</p:attrName>
                                          <p:attrName>ppt_y</p:attrName>
                                        </p:attrNameLst>
                                      </p:cBhvr>
                                      <p:rCtr x="5833" y="-23"/>
                                    </p:animMotion>
                                  </p:childTnLst>
                                </p:cTn>
                              </p:par>
                              <p:par>
                                <p:cTn id="63" presetID="63" presetClass="path" presetSubtype="0" accel="50000" decel="50000" fill="hold" nodeType="withEffect">
                                  <p:stCondLst>
                                    <p:cond delay="0"/>
                                  </p:stCondLst>
                                  <p:childTnLst>
                                    <p:animMotion origin="layout" path="M -2.08333E-7 -4.44444E-6 L 0.11745 -4.44444E-6 " pathEditMode="relative" rAng="0" ptsTypes="AA">
                                      <p:cBhvr>
                                        <p:cTn id="64" dur="2000" fill="hold"/>
                                        <p:tgtEl>
                                          <p:spTgt spid="75"/>
                                        </p:tgtEl>
                                        <p:attrNameLst>
                                          <p:attrName>ppt_x</p:attrName>
                                          <p:attrName>ppt_y</p:attrName>
                                        </p:attrNameLst>
                                      </p:cBhvr>
                                      <p:rCtr x="5872" y="0"/>
                                    </p:animMotion>
                                  </p:childTnLst>
                                </p:cTn>
                              </p:par>
                              <p:par>
                                <p:cTn id="65" presetID="63" presetClass="path" presetSubtype="0" accel="50000" decel="50000" fill="hold" nodeType="withEffect">
                                  <p:stCondLst>
                                    <p:cond delay="0"/>
                                  </p:stCondLst>
                                  <p:childTnLst>
                                    <p:animMotion origin="layout" path="M 6.25E-7 4.44444E-6 L 0.11745 4.44444E-6 " pathEditMode="relative" rAng="0" ptsTypes="AA">
                                      <p:cBhvr>
                                        <p:cTn id="66" dur="2000" fill="hold"/>
                                        <p:tgtEl>
                                          <p:spTgt spid="76"/>
                                        </p:tgtEl>
                                        <p:attrNameLst>
                                          <p:attrName>ppt_x</p:attrName>
                                          <p:attrName>ppt_y</p:attrName>
                                        </p:attrNameLst>
                                      </p:cBhvr>
                                      <p:rCtr x="5872" y="0"/>
                                    </p:animMotion>
                                  </p:childTnLst>
                                </p:cTn>
                              </p:par>
                              <p:par>
                                <p:cTn id="67" presetID="63" presetClass="path" presetSubtype="0" accel="50000" decel="50000" fill="hold" nodeType="withEffect">
                                  <p:stCondLst>
                                    <p:cond delay="0"/>
                                  </p:stCondLst>
                                  <p:childTnLst>
                                    <p:animMotion origin="layout" path="M 2.91667E-6 4.44444E-6 L 0.11666 -0.00047 " pathEditMode="relative" rAng="0" ptsTypes="AA">
                                      <p:cBhvr>
                                        <p:cTn id="68" dur="2000" fill="hold"/>
                                        <p:tgtEl>
                                          <p:spTgt spid="77"/>
                                        </p:tgtEl>
                                        <p:attrNameLst>
                                          <p:attrName>ppt_x</p:attrName>
                                          <p:attrName>ppt_y</p:attrName>
                                        </p:attrNameLst>
                                      </p:cBhvr>
                                      <p:rCtr x="5833" y="-23"/>
                                    </p:animMotion>
                                  </p:childTnLst>
                                </p:cTn>
                              </p:par>
                              <p:par>
                                <p:cTn id="69" presetID="63" presetClass="path" presetSubtype="0" accel="50000" decel="50000" fill="hold" nodeType="withEffect">
                                  <p:stCondLst>
                                    <p:cond delay="0"/>
                                  </p:stCondLst>
                                  <p:childTnLst>
                                    <p:animMotion origin="layout" path="M -3.75E-6 -2.59259E-6 L 0.11745 -2.59259E-6 " pathEditMode="relative" rAng="0" ptsTypes="AA">
                                      <p:cBhvr>
                                        <p:cTn id="70" dur="2000" fill="hold"/>
                                        <p:tgtEl>
                                          <p:spTgt spid="78"/>
                                        </p:tgtEl>
                                        <p:attrNameLst>
                                          <p:attrName>ppt_x</p:attrName>
                                          <p:attrName>ppt_y</p:attrName>
                                        </p:attrNameLst>
                                      </p:cBhvr>
                                      <p:rCtr x="5872" y="0"/>
                                    </p:animMotion>
                                  </p:childTnLst>
                                </p:cTn>
                              </p:par>
                              <p:par>
                                <p:cTn id="71" presetID="63" presetClass="path" presetSubtype="0" accel="50000" decel="50000" fill="hold" nodeType="withEffect">
                                  <p:stCondLst>
                                    <p:cond delay="0"/>
                                  </p:stCondLst>
                                  <p:childTnLst>
                                    <p:animMotion origin="layout" path="M 6.25E-7 -4.44444E-6 L 0.11745 -4.44444E-6 " pathEditMode="relative" rAng="0" ptsTypes="AA">
                                      <p:cBhvr>
                                        <p:cTn id="72" dur="2000" fill="hold"/>
                                        <p:tgtEl>
                                          <p:spTgt spid="79"/>
                                        </p:tgtEl>
                                        <p:attrNameLst>
                                          <p:attrName>ppt_x</p:attrName>
                                          <p:attrName>ppt_y</p:attrName>
                                        </p:attrNameLst>
                                      </p:cBhvr>
                                      <p:rCtr x="5872" y="0"/>
                                    </p:animMotion>
                                  </p:childTnLst>
                                </p:cTn>
                              </p:par>
                              <p:par>
                                <p:cTn id="73" presetID="63" presetClass="path" presetSubtype="0" accel="50000" decel="50000" fill="hold" nodeType="withEffect">
                                  <p:stCondLst>
                                    <p:cond delay="0"/>
                                  </p:stCondLst>
                                  <p:childTnLst>
                                    <p:animMotion origin="layout" path="M 2.91667E-6 -4.44444E-6 L 0.11666 -0.00023 " pathEditMode="relative" rAng="0" ptsTypes="AA">
                                      <p:cBhvr>
                                        <p:cTn id="74" dur="2000" fill="hold"/>
                                        <p:tgtEl>
                                          <p:spTgt spid="80"/>
                                        </p:tgtEl>
                                        <p:attrNameLst>
                                          <p:attrName>ppt_x</p:attrName>
                                          <p:attrName>ppt_y</p:attrName>
                                        </p:attrNameLst>
                                      </p:cBhvr>
                                      <p:rCtr x="5833" y="-23"/>
                                    </p:animMotion>
                                  </p:childTnLst>
                                </p:cTn>
                              </p:par>
                              <p:par>
                                <p:cTn id="75" presetID="63" presetClass="path" presetSubtype="0" accel="50000" decel="50000" fill="hold" nodeType="withEffect">
                                  <p:stCondLst>
                                    <p:cond delay="0"/>
                                  </p:stCondLst>
                                  <p:childTnLst>
                                    <p:animMotion origin="layout" path="M -3.75E-6 -1.48148E-6 L 0.11745 -1.48148E-6 " pathEditMode="relative" rAng="0" ptsTypes="AA">
                                      <p:cBhvr>
                                        <p:cTn id="76" dur="2000" fill="hold"/>
                                        <p:tgtEl>
                                          <p:spTgt spid="81"/>
                                        </p:tgtEl>
                                        <p:attrNameLst>
                                          <p:attrName>ppt_x</p:attrName>
                                          <p:attrName>ppt_y</p:attrName>
                                        </p:attrNameLst>
                                      </p:cBhvr>
                                      <p:rCtr x="5872" y="0"/>
                                    </p:animMotion>
                                  </p:childTnLst>
                                </p:cTn>
                              </p:par>
                              <p:par>
                                <p:cTn id="77" presetID="63" presetClass="path" presetSubtype="0" accel="50000" decel="50000" fill="hold" nodeType="withEffect">
                                  <p:stCondLst>
                                    <p:cond delay="0"/>
                                  </p:stCondLst>
                                  <p:childTnLst>
                                    <p:animMotion origin="layout" path="M 8.33333E-7 -4.44444E-6 L 0.11745 -4.44444E-6 " pathEditMode="relative" rAng="0" ptsTypes="AA">
                                      <p:cBhvr>
                                        <p:cTn id="78" dur="2000" fill="hold"/>
                                        <p:tgtEl>
                                          <p:spTgt spid="82"/>
                                        </p:tgtEl>
                                        <p:attrNameLst>
                                          <p:attrName>ppt_x</p:attrName>
                                          <p:attrName>ppt_y</p:attrName>
                                        </p:attrNameLst>
                                      </p:cBhvr>
                                      <p:rCtr x="5872" y="0"/>
                                    </p:animMotion>
                                  </p:childTnLst>
                                </p:cTn>
                              </p:par>
                              <p:par>
                                <p:cTn id="79" presetID="63" presetClass="path" presetSubtype="0" accel="50000" decel="50000" fill="hold" nodeType="withEffect">
                                  <p:stCondLst>
                                    <p:cond delay="0"/>
                                  </p:stCondLst>
                                  <p:childTnLst>
                                    <p:animMotion origin="layout" path="M 3.125E-6 -4.44444E-6 L 0.11666 -0.00046 " pathEditMode="relative" rAng="0" ptsTypes="AA">
                                      <p:cBhvr>
                                        <p:cTn id="80" dur="2000" fill="hold"/>
                                        <p:tgtEl>
                                          <p:spTgt spid="83"/>
                                        </p:tgtEl>
                                        <p:attrNameLst>
                                          <p:attrName>ppt_x</p:attrName>
                                          <p:attrName>ppt_y</p:attrName>
                                        </p:attrNameLst>
                                      </p:cBhvr>
                                      <p:rCtr x="5833" y="-23"/>
                                    </p:animMotion>
                                  </p:childTnLst>
                                </p:cTn>
                              </p:par>
                              <p:par>
                                <p:cTn id="81" presetID="63" presetClass="path" presetSubtype="0" accel="50000" decel="50000" fill="hold" nodeType="withEffect">
                                  <p:stCondLst>
                                    <p:cond delay="0"/>
                                  </p:stCondLst>
                                  <p:childTnLst>
                                    <p:animMotion origin="layout" path="M -3.54167E-6 -1.48148E-6 L 0.11745 -1.48148E-6 " pathEditMode="relative" rAng="0" ptsTypes="AA">
                                      <p:cBhvr>
                                        <p:cTn id="82" dur="2000" fill="hold"/>
                                        <p:tgtEl>
                                          <p:spTgt spid="84"/>
                                        </p:tgtEl>
                                        <p:attrNameLst>
                                          <p:attrName>ppt_x</p:attrName>
                                          <p:attrName>ppt_y</p:attrName>
                                        </p:attrNameLst>
                                      </p:cBhvr>
                                      <p:rCtr x="587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54143" y="1829314"/>
            <a:ext cx="6774731" cy="707886"/>
          </a:xfrm>
          <a:prstGeom prst="rect">
            <a:avLst/>
          </a:prstGeom>
          <a:noFill/>
        </p:spPr>
        <p:txBody>
          <a:bodyPr wrap="square" rtlCol="0">
            <a:spAutoFit/>
          </a:bodyPr>
          <a:lstStyle/>
          <a:p>
            <a:pPr algn="ctr"/>
            <a:r>
              <a:rPr lang="zh-CN" altLang="en-US" sz="4000" b="1" dirty="0" smtClean="0">
                <a:solidFill>
                  <a:srgbClr val="FF0000"/>
                </a:solidFill>
              </a:rPr>
              <a:t>平移</a:t>
            </a:r>
            <a:r>
              <a:rPr lang="zh-CN" altLang="en-US" sz="4000" b="1" dirty="0">
                <a:solidFill>
                  <a:srgbClr val="FF0000"/>
                </a:solidFill>
              </a:rPr>
              <a:t>对称性（微观角度）</a:t>
            </a:r>
            <a:endParaRPr lang="en-US" altLang="zh-CN" sz="4000" b="1" dirty="0">
              <a:solidFill>
                <a:srgbClr val="FF0000"/>
              </a:solidFill>
            </a:endParaRPr>
          </a:p>
        </p:txBody>
      </p:sp>
      <mc:AlternateContent xmlns:mc="http://schemas.openxmlformats.org/markup-compatibility/2006" xmlns:a14="http://schemas.microsoft.com/office/drawing/2010/main">
        <mc:Choice Requires="a14">
          <p:sp>
            <p:nvSpPr>
              <p:cNvPr id="3" name="TextBox 2"/>
              <p:cNvSpPr txBox="1"/>
              <p:nvPr/>
            </p:nvSpPr>
            <p:spPr>
              <a:xfrm>
                <a:off x="3390183" y="2802126"/>
                <a:ext cx="5302653" cy="75802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3600" b="1" i="1">
                          <a:latin typeface="Cambria Math"/>
                        </a:rPr>
                        <m:t>𝒇</m:t>
                      </m:r>
                      <m:d>
                        <m:dPr>
                          <m:ctrlPr>
                            <a:rPr lang="en-US" altLang="zh-CN" sz="3600" b="1" i="1">
                              <a:latin typeface="Cambria Math" panose="02040503050406030204" pitchFamily="18" charset="0"/>
                            </a:rPr>
                          </m:ctrlPr>
                        </m:dPr>
                        <m:e>
                          <m:acc>
                            <m:accPr>
                              <m:chr m:val="⃑"/>
                              <m:ctrlPr>
                                <a:rPr lang="en-US" altLang="zh-CN" sz="3600" b="1" i="1">
                                  <a:latin typeface="Cambria Math" panose="02040503050406030204" pitchFamily="18" charset="0"/>
                                </a:rPr>
                              </m:ctrlPr>
                            </m:accPr>
                            <m:e>
                              <m:r>
                                <a:rPr lang="en-US" altLang="zh-CN" sz="3600" b="1" i="1">
                                  <a:latin typeface="Cambria Math"/>
                                </a:rPr>
                                <m:t>𝒓</m:t>
                              </m:r>
                            </m:e>
                          </m:acc>
                          <m:r>
                            <a:rPr lang="en-US" altLang="zh-CN" sz="3600" b="1" i="1">
                              <a:latin typeface="Cambria Math"/>
                            </a:rPr>
                            <m:t>+</m:t>
                          </m:r>
                          <m:acc>
                            <m:accPr>
                              <m:chr m:val="⃑"/>
                              <m:ctrlPr>
                                <a:rPr lang="en-US" altLang="zh-CN" sz="3600" b="1" i="1">
                                  <a:latin typeface="Cambria Math" panose="02040503050406030204" pitchFamily="18" charset="0"/>
                                </a:rPr>
                              </m:ctrlPr>
                            </m:accPr>
                            <m:e>
                              <m:sSub>
                                <m:sSubPr>
                                  <m:ctrlPr>
                                    <a:rPr lang="en-US" altLang="zh-CN" sz="3600" b="1" i="1">
                                      <a:latin typeface="Cambria Math" panose="02040503050406030204" pitchFamily="18" charset="0"/>
                                    </a:rPr>
                                  </m:ctrlPr>
                                </m:sSubPr>
                                <m:e>
                                  <m:r>
                                    <a:rPr lang="en-US" altLang="zh-CN" sz="3600" b="1" i="1">
                                      <a:latin typeface="Cambria Math"/>
                                    </a:rPr>
                                    <m:t>𝑹</m:t>
                                  </m:r>
                                </m:e>
                                <m:sub>
                                  <m:r>
                                    <a:rPr lang="en-US" altLang="zh-CN" sz="3600" b="1" i="1">
                                      <a:latin typeface="Cambria Math"/>
                                    </a:rPr>
                                    <m:t>𝒎</m:t>
                                  </m:r>
                                </m:sub>
                              </m:sSub>
                            </m:e>
                          </m:acc>
                        </m:e>
                      </m:d>
                      <m:r>
                        <a:rPr lang="en-US" altLang="zh-CN" sz="3600" b="1" i="1">
                          <a:latin typeface="Cambria Math"/>
                        </a:rPr>
                        <m:t>=</m:t>
                      </m:r>
                      <m:r>
                        <a:rPr lang="en-US" altLang="zh-CN" sz="3600" b="1" i="1">
                          <a:latin typeface="Cambria Math"/>
                        </a:rPr>
                        <m:t>𝒇</m:t>
                      </m:r>
                      <m:d>
                        <m:dPr>
                          <m:ctrlPr>
                            <a:rPr lang="en-US" altLang="zh-CN" sz="3600" b="1" i="1">
                              <a:latin typeface="Cambria Math" panose="02040503050406030204" pitchFamily="18" charset="0"/>
                            </a:rPr>
                          </m:ctrlPr>
                        </m:dPr>
                        <m:e>
                          <m:acc>
                            <m:accPr>
                              <m:chr m:val="⃑"/>
                              <m:ctrlPr>
                                <a:rPr lang="en-US" altLang="zh-CN" sz="3600" b="1" i="1">
                                  <a:latin typeface="Cambria Math" panose="02040503050406030204" pitchFamily="18" charset="0"/>
                                </a:rPr>
                              </m:ctrlPr>
                            </m:accPr>
                            <m:e>
                              <m:r>
                                <a:rPr lang="en-US" altLang="zh-CN" sz="3600" b="1" i="1">
                                  <a:latin typeface="Cambria Math"/>
                                </a:rPr>
                                <m:t>𝒓</m:t>
                              </m:r>
                            </m:e>
                          </m:acc>
                        </m:e>
                      </m:d>
                    </m:oMath>
                  </m:oMathPara>
                </a14:m>
                <a:endParaRPr lang="zh-CN" altLang="en-US" sz="3600" b="1" i="1" dirty="0"/>
              </a:p>
            </p:txBody>
          </p:sp>
        </mc:Choice>
        <mc:Fallback xmlns="">
          <p:sp>
            <p:nvSpPr>
              <p:cNvPr id="3" name="TextBox 2"/>
              <p:cNvSpPr txBox="1">
                <a:spLocks noRot="1" noChangeAspect="1" noMove="1" noResize="1" noEditPoints="1" noAdjustHandles="1" noChangeArrowheads="1" noChangeShapeType="1" noTextEdit="1"/>
              </p:cNvSpPr>
              <p:nvPr/>
            </p:nvSpPr>
            <p:spPr>
              <a:xfrm>
                <a:off x="3390183" y="2802126"/>
                <a:ext cx="5302653" cy="758028"/>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3417479" y="3715769"/>
                <a:ext cx="5302653" cy="75802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3600" b="1" i="1">
                          <a:latin typeface="Cambria Math"/>
                        </a:rPr>
                        <m:t>𝑽</m:t>
                      </m:r>
                      <m:d>
                        <m:dPr>
                          <m:ctrlPr>
                            <a:rPr lang="en-US" altLang="zh-CN" sz="3600" b="1" i="1">
                              <a:latin typeface="Cambria Math" panose="02040503050406030204" pitchFamily="18" charset="0"/>
                            </a:rPr>
                          </m:ctrlPr>
                        </m:dPr>
                        <m:e>
                          <m:acc>
                            <m:accPr>
                              <m:chr m:val="⃑"/>
                              <m:ctrlPr>
                                <a:rPr lang="en-US" altLang="zh-CN" sz="3600" b="1" i="1">
                                  <a:latin typeface="Cambria Math" panose="02040503050406030204" pitchFamily="18" charset="0"/>
                                </a:rPr>
                              </m:ctrlPr>
                            </m:accPr>
                            <m:e>
                              <m:r>
                                <a:rPr lang="en-US" altLang="zh-CN" sz="3600" b="1" i="1">
                                  <a:latin typeface="Cambria Math"/>
                                </a:rPr>
                                <m:t>𝒓</m:t>
                              </m:r>
                            </m:e>
                          </m:acc>
                          <m:r>
                            <a:rPr lang="en-US" altLang="zh-CN" sz="3600" b="1" i="1">
                              <a:latin typeface="Cambria Math"/>
                            </a:rPr>
                            <m:t>+</m:t>
                          </m:r>
                          <m:acc>
                            <m:accPr>
                              <m:chr m:val="⃑"/>
                              <m:ctrlPr>
                                <a:rPr lang="en-US" altLang="zh-CN" sz="3600" b="1" i="1">
                                  <a:latin typeface="Cambria Math" panose="02040503050406030204" pitchFamily="18" charset="0"/>
                                </a:rPr>
                              </m:ctrlPr>
                            </m:accPr>
                            <m:e>
                              <m:sSub>
                                <m:sSubPr>
                                  <m:ctrlPr>
                                    <a:rPr lang="en-US" altLang="zh-CN" sz="3600" b="1" i="1">
                                      <a:latin typeface="Cambria Math" panose="02040503050406030204" pitchFamily="18" charset="0"/>
                                    </a:rPr>
                                  </m:ctrlPr>
                                </m:sSubPr>
                                <m:e>
                                  <m:r>
                                    <a:rPr lang="en-US" altLang="zh-CN" sz="3600" b="1" i="1">
                                      <a:latin typeface="Cambria Math"/>
                                    </a:rPr>
                                    <m:t>𝑹</m:t>
                                  </m:r>
                                </m:e>
                                <m:sub>
                                  <m:r>
                                    <a:rPr lang="en-US" altLang="zh-CN" sz="3600" b="1" i="1">
                                      <a:latin typeface="Cambria Math"/>
                                    </a:rPr>
                                    <m:t>𝒎</m:t>
                                  </m:r>
                                </m:sub>
                              </m:sSub>
                            </m:e>
                          </m:acc>
                        </m:e>
                      </m:d>
                      <m:r>
                        <a:rPr lang="en-US" altLang="zh-CN" sz="3600" b="1" i="1">
                          <a:latin typeface="Cambria Math"/>
                        </a:rPr>
                        <m:t>=</m:t>
                      </m:r>
                      <m:r>
                        <a:rPr lang="en-US" altLang="zh-CN" sz="3600" b="1" i="1">
                          <a:latin typeface="Cambria Math"/>
                        </a:rPr>
                        <m:t>𝑽</m:t>
                      </m:r>
                      <m:d>
                        <m:dPr>
                          <m:ctrlPr>
                            <a:rPr lang="en-US" altLang="zh-CN" sz="3600" b="1" i="1">
                              <a:latin typeface="Cambria Math" panose="02040503050406030204" pitchFamily="18" charset="0"/>
                            </a:rPr>
                          </m:ctrlPr>
                        </m:dPr>
                        <m:e>
                          <m:acc>
                            <m:accPr>
                              <m:chr m:val="⃑"/>
                              <m:ctrlPr>
                                <a:rPr lang="en-US" altLang="zh-CN" sz="3600" b="1" i="1">
                                  <a:latin typeface="Cambria Math" panose="02040503050406030204" pitchFamily="18" charset="0"/>
                                </a:rPr>
                              </m:ctrlPr>
                            </m:accPr>
                            <m:e>
                              <m:r>
                                <a:rPr lang="en-US" altLang="zh-CN" sz="3600" b="1" i="1">
                                  <a:latin typeface="Cambria Math"/>
                                </a:rPr>
                                <m:t>𝒓</m:t>
                              </m:r>
                            </m:e>
                          </m:acc>
                        </m:e>
                      </m:d>
                    </m:oMath>
                  </m:oMathPara>
                </a14:m>
                <a:endParaRPr lang="zh-CN" altLang="en-US" sz="3600" b="1" i="1" dirty="0"/>
              </a:p>
            </p:txBody>
          </p:sp>
        </mc:Choice>
        <mc:Fallback xmlns="">
          <p:sp>
            <p:nvSpPr>
              <p:cNvPr id="4" name="TextBox 3"/>
              <p:cNvSpPr txBox="1">
                <a:spLocks noRot="1" noChangeAspect="1" noMove="1" noResize="1" noEditPoints="1" noAdjustHandles="1" noChangeArrowheads="1" noChangeShapeType="1" noTextEdit="1"/>
              </p:cNvSpPr>
              <p:nvPr/>
            </p:nvSpPr>
            <p:spPr>
              <a:xfrm>
                <a:off x="3417479" y="3715769"/>
                <a:ext cx="5302653" cy="758028"/>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3526661" y="4491390"/>
                <a:ext cx="5302653" cy="75802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3600" b="1" i="1">
                          <a:latin typeface="Cambria Math"/>
                        </a:rPr>
                        <m:t>𝒏</m:t>
                      </m:r>
                      <m:d>
                        <m:dPr>
                          <m:ctrlPr>
                            <a:rPr lang="en-US" altLang="zh-CN" sz="3600" b="1" i="1">
                              <a:latin typeface="Cambria Math" panose="02040503050406030204" pitchFamily="18" charset="0"/>
                            </a:rPr>
                          </m:ctrlPr>
                        </m:dPr>
                        <m:e>
                          <m:acc>
                            <m:accPr>
                              <m:chr m:val="⃑"/>
                              <m:ctrlPr>
                                <a:rPr lang="en-US" altLang="zh-CN" sz="3600" b="1" i="1">
                                  <a:latin typeface="Cambria Math" panose="02040503050406030204" pitchFamily="18" charset="0"/>
                                </a:rPr>
                              </m:ctrlPr>
                            </m:accPr>
                            <m:e>
                              <m:r>
                                <a:rPr lang="en-US" altLang="zh-CN" sz="3600" b="1" i="1">
                                  <a:latin typeface="Cambria Math"/>
                                </a:rPr>
                                <m:t>𝒓</m:t>
                              </m:r>
                            </m:e>
                          </m:acc>
                          <m:r>
                            <a:rPr lang="en-US" altLang="zh-CN" sz="3600" b="1" i="1">
                              <a:latin typeface="Cambria Math"/>
                            </a:rPr>
                            <m:t>+</m:t>
                          </m:r>
                          <m:acc>
                            <m:accPr>
                              <m:chr m:val="⃑"/>
                              <m:ctrlPr>
                                <a:rPr lang="en-US" altLang="zh-CN" sz="3600" b="1" i="1">
                                  <a:latin typeface="Cambria Math" panose="02040503050406030204" pitchFamily="18" charset="0"/>
                                </a:rPr>
                              </m:ctrlPr>
                            </m:accPr>
                            <m:e>
                              <m:sSub>
                                <m:sSubPr>
                                  <m:ctrlPr>
                                    <a:rPr lang="en-US" altLang="zh-CN" sz="3600" b="1" i="1">
                                      <a:latin typeface="Cambria Math" panose="02040503050406030204" pitchFamily="18" charset="0"/>
                                    </a:rPr>
                                  </m:ctrlPr>
                                </m:sSubPr>
                                <m:e>
                                  <m:r>
                                    <a:rPr lang="en-US" altLang="zh-CN" sz="3600" b="1" i="1">
                                      <a:latin typeface="Cambria Math"/>
                                    </a:rPr>
                                    <m:t>𝑹</m:t>
                                  </m:r>
                                </m:e>
                                <m:sub>
                                  <m:r>
                                    <a:rPr lang="en-US" altLang="zh-CN" sz="3600" b="1" i="1">
                                      <a:latin typeface="Cambria Math"/>
                                    </a:rPr>
                                    <m:t>𝒎</m:t>
                                  </m:r>
                                </m:sub>
                              </m:sSub>
                            </m:e>
                          </m:acc>
                        </m:e>
                      </m:d>
                      <m:r>
                        <a:rPr lang="en-US" altLang="zh-CN" sz="3600" b="1" i="1">
                          <a:latin typeface="Cambria Math"/>
                        </a:rPr>
                        <m:t>=</m:t>
                      </m:r>
                      <m:r>
                        <a:rPr lang="en-US" altLang="zh-CN" sz="3600" b="1" i="1">
                          <a:latin typeface="Cambria Math"/>
                        </a:rPr>
                        <m:t>𝒏</m:t>
                      </m:r>
                      <m:d>
                        <m:dPr>
                          <m:ctrlPr>
                            <a:rPr lang="en-US" altLang="zh-CN" sz="3600" b="1" i="1">
                              <a:latin typeface="Cambria Math" panose="02040503050406030204" pitchFamily="18" charset="0"/>
                            </a:rPr>
                          </m:ctrlPr>
                        </m:dPr>
                        <m:e>
                          <m:acc>
                            <m:accPr>
                              <m:chr m:val="⃑"/>
                              <m:ctrlPr>
                                <a:rPr lang="en-US" altLang="zh-CN" sz="3600" b="1" i="1">
                                  <a:latin typeface="Cambria Math" panose="02040503050406030204" pitchFamily="18" charset="0"/>
                                </a:rPr>
                              </m:ctrlPr>
                            </m:accPr>
                            <m:e>
                              <m:r>
                                <a:rPr lang="en-US" altLang="zh-CN" sz="3600" b="1" i="1">
                                  <a:latin typeface="Cambria Math"/>
                                </a:rPr>
                                <m:t>𝒓</m:t>
                              </m:r>
                            </m:e>
                          </m:acc>
                        </m:e>
                      </m:d>
                    </m:oMath>
                  </m:oMathPara>
                </a14:m>
                <a:endParaRPr lang="zh-CN" altLang="en-US" sz="3600" b="1" i="1" dirty="0"/>
              </a:p>
            </p:txBody>
          </p:sp>
        </mc:Choice>
        <mc:Fallback xmlns="">
          <p:sp>
            <p:nvSpPr>
              <p:cNvPr id="5" name="TextBox 4"/>
              <p:cNvSpPr txBox="1">
                <a:spLocks noRot="1" noChangeAspect="1" noMove="1" noResize="1" noEditPoints="1" noAdjustHandles="1" noChangeArrowheads="1" noChangeShapeType="1" noTextEdit="1"/>
              </p:cNvSpPr>
              <p:nvPr/>
            </p:nvSpPr>
            <p:spPr>
              <a:xfrm>
                <a:off x="3526661" y="4491390"/>
                <a:ext cx="5302653" cy="758028"/>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23859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95771" y="2013263"/>
            <a:ext cx="4256452" cy="707886"/>
          </a:xfrm>
          <a:prstGeom prst="rect">
            <a:avLst/>
          </a:prstGeom>
          <a:noFill/>
        </p:spPr>
        <p:txBody>
          <a:bodyPr wrap="square" rtlCol="0">
            <a:spAutoFit/>
          </a:bodyPr>
          <a:lstStyle/>
          <a:p>
            <a:pPr algn="ctr"/>
            <a:r>
              <a:rPr lang="zh-CN" altLang="en-US" sz="4000" b="1" dirty="0" smtClean="0">
                <a:solidFill>
                  <a:srgbClr val="FF0000"/>
                </a:solidFill>
              </a:rPr>
              <a:t>点群</a:t>
            </a:r>
            <a:r>
              <a:rPr lang="zh-CN" altLang="en-US" sz="4000" b="1" dirty="0">
                <a:solidFill>
                  <a:srgbClr val="FF0000"/>
                </a:solidFill>
              </a:rPr>
              <a:t>对称性</a:t>
            </a:r>
            <a:endParaRPr lang="en-US" altLang="zh-CN" sz="4000" b="1" dirty="0">
              <a:solidFill>
                <a:srgbClr val="FF0000"/>
              </a:solidFill>
            </a:endParaRPr>
          </a:p>
        </p:txBody>
      </p:sp>
      <p:sp>
        <p:nvSpPr>
          <p:cNvPr id="3" name="矩形 2"/>
          <p:cNvSpPr/>
          <p:nvPr/>
        </p:nvSpPr>
        <p:spPr>
          <a:xfrm>
            <a:off x="2070266" y="2855257"/>
            <a:ext cx="8051469" cy="954107"/>
          </a:xfrm>
          <a:prstGeom prst="rect">
            <a:avLst/>
          </a:prstGeom>
        </p:spPr>
        <p:txBody>
          <a:bodyPr wrap="square">
            <a:spAutoFit/>
          </a:bodyPr>
          <a:lstStyle/>
          <a:p>
            <a:r>
              <a:rPr lang="zh-CN" altLang="zh-CN" b="1" dirty="0"/>
              <a:t>点对称操作：操作过程中至少在空间中有一点保持不变的对称操作。</a:t>
            </a:r>
          </a:p>
        </p:txBody>
      </p:sp>
    </p:spTree>
    <p:extLst>
      <p:ext uri="{BB962C8B-B14F-4D97-AF65-F5344CB8AC3E}">
        <p14:creationId xmlns:p14="http://schemas.microsoft.com/office/powerpoint/2010/main" val="3799708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200"/>
                                  </p:iterate>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正方形的点群</a:t>
            </a:r>
            <a:endParaRPr lang="zh-CN" altLang="en-US" dirty="0"/>
          </a:p>
        </p:txBody>
      </p:sp>
      <p:sp>
        <p:nvSpPr>
          <p:cNvPr id="3" name="矩形 2"/>
          <p:cNvSpPr/>
          <p:nvPr/>
        </p:nvSpPr>
        <p:spPr>
          <a:xfrm>
            <a:off x="5334000" y="2343150"/>
            <a:ext cx="1714500" cy="17145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05129" y="5176305"/>
            <a:ext cx="1662635" cy="523220"/>
          </a:xfrm>
          <a:prstGeom prst="rect">
            <a:avLst/>
          </a:prstGeom>
          <a:noFill/>
        </p:spPr>
        <p:txBody>
          <a:bodyPr wrap="none" rtlCol="0">
            <a:spAutoFit/>
          </a:bodyPr>
          <a:lstStyle/>
          <a:p>
            <a:r>
              <a:rPr lang="zh-CN" altLang="en-US" b="1" dirty="0" smtClean="0"/>
              <a:t>旋转</a:t>
            </a:r>
            <a:r>
              <a:rPr lang="en-US" altLang="zh-CN" b="1" dirty="0" smtClean="0"/>
              <a:t>90°</a:t>
            </a:r>
            <a:endParaRPr lang="zh-CN" altLang="en-US" b="1" dirty="0"/>
          </a:p>
        </p:txBody>
      </p:sp>
      <p:sp>
        <p:nvSpPr>
          <p:cNvPr id="5" name="文本框 4"/>
          <p:cNvSpPr txBox="1"/>
          <p:nvPr/>
        </p:nvSpPr>
        <p:spPr>
          <a:xfrm>
            <a:off x="2386006" y="5176305"/>
            <a:ext cx="1863011" cy="523220"/>
          </a:xfrm>
          <a:prstGeom prst="rect">
            <a:avLst/>
          </a:prstGeom>
          <a:noFill/>
        </p:spPr>
        <p:txBody>
          <a:bodyPr wrap="none" rtlCol="0">
            <a:spAutoFit/>
          </a:bodyPr>
          <a:lstStyle/>
          <a:p>
            <a:r>
              <a:rPr lang="zh-CN" altLang="en-US" b="1" dirty="0" smtClean="0"/>
              <a:t>旋转</a:t>
            </a:r>
            <a:r>
              <a:rPr lang="en-US" altLang="zh-CN" b="1" dirty="0" smtClean="0"/>
              <a:t>180°</a:t>
            </a:r>
            <a:endParaRPr lang="zh-CN" altLang="en-US" b="1" dirty="0"/>
          </a:p>
        </p:txBody>
      </p:sp>
      <p:sp>
        <p:nvSpPr>
          <p:cNvPr id="6" name="文本框 5"/>
          <p:cNvSpPr txBox="1"/>
          <p:nvPr/>
        </p:nvSpPr>
        <p:spPr>
          <a:xfrm>
            <a:off x="6112028" y="5176305"/>
            <a:ext cx="1863011" cy="523220"/>
          </a:xfrm>
          <a:prstGeom prst="rect">
            <a:avLst/>
          </a:prstGeom>
          <a:noFill/>
        </p:spPr>
        <p:txBody>
          <a:bodyPr wrap="none" rtlCol="0">
            <a:spAutoFit/>
          </a:bodyPr>
          <a:lstStyle/>
          <a:p>
            <a:r>
              <a:rPr lang="zh-CN" altLang="en-US" b="1" dirty="0" smtClean="0"/>
              <a:t>旋转</a:t>
            </a:r>
            <a:r>
              <a:rPr lang="en-US" altLang="zh-CN" b="1" dirty="0" smtClean="0"/>
              <a:t>360°</a:t>
            </a:r>
            <a:endParaRPr lang="zh-CN" altLang="en-US" b="1" dirty="0"/>
          </a:p>
        </p:txBody>
      </p:sp>
      <p:sp>
        <p:nvSpPr>
          <p:cNvPr id="7" name="文本框 6"/>
          <p:cNvSpPr txBox="1"/>
          <p:nvPr/>
        </p:nvSpPr>
        <p:spPr>
          <a:xfrm>
            <a:off x="4249017" y="5176305"/>
            <a:ext cx="1863011" cy="523220"/>
          </a:xfrm>
          <a:prstGeom prst="rect">
            <a:avLst/>
          </a:prstGeom>
          <a:noFill/>
        </p:spPr>
        <p:txBody>
          <a:bodyPr wrap="none" rtlCol="0">
            <a:spAutoFit/>
          </a:bodyPr>
          <a:lstStyle/>
          <a:p>
            <a:r>
              <a:rPr lang="zh-CN" altLang="en-US" b="1" dirty="0" smtClean="0"/>
              <a:t>旋转</a:t>
            </a:r>
            <a:r>
              <a:rPr lang="en-US" altLang="zh-CN" b="1" dirty="0" smtClean="0"/>
              <a:t>270°</a:t>
            </a:r>
            <a:endParaRPr lang="zh-CN" altLang="en-US" b="1" dirty="0"/>
          </a:p>
        </p:txBody>
      </p:sp>
      <p:cxnSp>
        <p:nvCxnSpPr>
          <p:cNvPr id="9" name="直接连接符 8"/>
          <p:cNvCxnSpPr/>
          <p:nvPr/>
        </p:nvCxnSpPr>
        <p:spPr>
          <a:xfrm>
            <a:off x="6191250" y="1809750"/>
            <a:ext cx="0" cy="27241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743450" y="3200400"/>
            <a:ext cx="298085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7296648" y="3076575"/>
            <a:ext cx="678391" cy="584775"/>
          </a:xfrm>
          <a:prstGeom prst="rect">
            <a:avLst/>
          </a:prstGeom>
          <a:noFill/>
        </p:spPr>
        <p:txBody>
          <a:bodyPr wrap="none" rtlCol="0">
            <a:spAutoFit/>
          </a:bodyPr>
          <a:lstStyle/>
          <a:p>
            <a:r>
              <a:rPr lang="en-US" altLang="zh-CN" sz="3200" dirty="0" smtClean="0"/>
              <a:t>m</a:t>
            </a:r>
            <a:r>
              <a:rPr lang="en-US" altLang="zh-CN" sz="3200" baseline="-25000" dirty="0" smtClean="0"/>
              <a:t>1</a:t>
            </a:r>
            <a:endParaRPr lang="zh-CN" altLang="en-US" sz="3200" baseline="-25000" dirty="0"/>
          </a:p>
        </p:txBody>
      </p:sp>
      <p:sp>
        <p:nvSpPr>
          <p:cNvPr id="13" name="文本框 12"/>
          <p:cNvSpPr txBox="1"/>
          <p:nvPr/>
        </p:nvSpPr>
        <p:spPr>
          <a:xfrm>
            <a:off x="6191250" y="4110038"/>
            <a:ext cx="678391" cy="584775"/>
          </a:xfrm>
          <a:prstGeom prst="rect">
            <a:avLst/>
          </a:prstGeom>
          <a:noFill/>
        </p:spPr>
        <p:txBody>
          <a:bodyPr wrap="none" rtlCol="0">
            <a:spAutoFit/>
          </a:bodyPr>
          <a:lstStyle/>
          <a:p>
            <a:r>
              <a:rPr lang="en-US" altLang="zh-CN" sz="3200" dirty="0" smtClean="0"/>
              <a:t>m</a:t>
            </a:r>
            <a:r>
              <a:rPr lang="en-US" altLang="zh-CN" sz="3200" baseline="-25000" dirty="0" smtClean="0"/>
              <a:t>2</a:t>
            </a:r>
            <a:endParaRPr lang="zh-CN" altLang="en-US" sz="3200" baseline="-25000" dirty="0"/>
          </a:p>
        </p:txBody>
      </p:sp>
      <p:sp>
        <p:nvSpPr>
          <p:cNvPr id="14" name="文本框 13"/>
          <p:cNvSpPr txBox="1"/>
          <p:nvPr/>
        </p:nvSpPr>
        <p:spPr>
          <a:xfrm>
            <a:off x="7893281" y="5114750"/>
            <a:ext cx="678391" cy="584775"/>
          </a:xfrm>
          <a:prstGeom prst="rect">
            <a:avLst/>
          </a:prstGeom>
          <a:noFill/>
        </p:spPr>
        <p:txBody>
          <a:bodyPr wrap="none" rtlCol="0">
            <a:spAutoFit/>
          </a:bodyPr>
          <a:lstStyle/>
          <a:p>
            <a:r>
              <a:rPr lang="en-US" altLang="zh-CN" sz="3200" dirty="0" smtClean="0"/>
              <a:t>m</a:t>
            </a:r>
            <a:r>
              <a:rPr lang="en-US" altLang="zh-CN" sz="3200" baseline="-25000" dirty="0" smtClean="0"/>
              <a:t>1</a:t>
            </a:r>
            <a:endParaRPr lang="zh-CN" altLang="en-US" sz="3200" baseline="-25000" dirty="0"/>
          </a:p>
        </p:txBody>
      </p:sp>
      <p:sp>
        <p:nvSpPr>
          <p:cNvPr id="15" name="文本框 14"/>
          <p:cNvSpPr txBox="1"/>
          <p:nvPr/>
        </p:nvSpPr>
        <p:spPr>
          <a:xfrm>
            <a:off x="8748979" y="5114749"/>
            <a:ext cx="678391" cy="584775"/>
          </a:xfrm>
          <a:prstGeom prst="rect">
            <a:avLst/>
          </a:prstGeom>
          <a:noFill/>
        </p:spPr>
        <p:txBody>
          <a:bodyPr wrap="none" rtlCol="0">
            <a:spAutoFit/>
          </a:bodyPr>
          <a:lstStyle/>
          <a:p>
            <a:r>
              <a:rPr lang="en-US" altLang="zh-CN" sz="3200" dirty="0" smtClean="0"/>
              <a:t>m</a:t>
            </a:r>
            <a:r>
              <a:rPr lang="en-US" altLang="zh-CN" sz="3200" baseline="-25000" dirty="0" smtClean="0"/>
              <a:t>2</a:t>
            </a:r>
            <a:endParaRPr lang="zh-CN" altLang="en-US" sz="3200" baseline="-25000" dirty="0"/>
          </a:p>
        </p:txBody>
      </p:sp>
      <p:cxnSp>
        <p:nvCxnSpPr>
          <p:cNvPr id="17" name="直接连接符 16"/>
          <p:cNvCxnSpPr/>
          <p:nvPr/>
        </p:nvCxnSpPr>
        <p:spPr>
          <a:xfrm flipV="1">
            <a:off x="5138253" y="2029003"/>
            <a:ext cx="2191248" cy="21977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9498854" y="5114748"/>
            <a:ext cx="678391" cy="584775"/>
          </a:xfrm>
          <a:prstGeom prst="rect">
            <a:avLst/>
          </a:prstGeom>
          <a:noFill/>
        </p:spPr>
        <p:txBody>
          <a:bodyPr wrap="none" rtlCol="0">
            <a:spAutoFit/>
          </a:bodyPr>
          <a:lstStyle/>
          <a:p>
            <a:r>
              <a:rPr lang="en-US" altLang="zh-CN" sz="3200" dirty="0" smtClean="0"/>
              <a:t>m</a:t>
            </a:r>
            <a:r>
              <a:rPr lang="en-US" altLang="zh-CN" sz="3200" baseline="-25000" dirty="0" smtClean="0"/>
              <a:t>3</a:t>
            </a:r>
            <a:endParaRPr lang="zh-CN" altLang="en-US" sz="3200" baseline="-25000" dirty="0"/>
          </a:p>
        </p:txBody>
      </p:sp>
      <p:sp>
        <p:nvSpPr>
          <p:cNvPr id="20" name="文本框 19"/>
          <p:cNvSpPr txBox="1"/>
          <p:nvPr/>
        </p:nvSpPr>
        <p:spPr>
          <a:xfrm>
            <a:off x="7220234" y="1970662"/>
            <a:ext cx="678391" cy="584775"/>
          </a:xfrm>
          <a:prstGeom prst="rect">
            <a:avLst/>
          </a:prstGeom>
          <a:noFill/>
        </p:spPr>
        <p:txBody>
          <a:bodyPr wrap="none" rtlCol="0">
            <a:spAutoFit/>
          </a:bodyPr>
          <a:lstStyle/>
          <a:p>
            <a:r>
              <a:rPr lang="en-US" altLang="zh-CN" sz="3200" dirty="0" smtClean="0"/>
              <a:t>m</a:t>
            </a:r>
            <a:r>
              <a:rPr lang="en-US" altLang="zh-CN" sz="3200" baseline="-25000" dirty="0" smtClean="0"/>
              <a:t>3</a:t>
            </a:r>
            <a:endParaRPr lang="zh-CN" altLang="en-US" sz="3200" baseline="-25000" dirty="0"/>
          </a:p>
        </p:txBody>
      </p:sp>
      <p:cxnSp>
        <p:nvCxnSpPr>
          <p:cNvPr id="22" name="直接连接符 21"/>
          <p:cNvCxnSpPr/>
          <p:nvPr/>
        </p:nvCxnSpPr>
        <p:spPr>
          <a:xfrm>
            <a:off x="5138253" y="2193131"/>
            <a:ext cx="2081981" cy="2033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7165601" y="4028062"/>
            <a:ext cx="678391" cy="584775"/>
          </a:xfrm>
          <a:prstGeom prst="rect">
            <a:avLst/>
          </a:prstGeom>
          <a:noFill/>
        </p:spPr>
        <p:txBody>
          <a:bodyPr wrap="none" rtlCol="0">
            <a:spAutoFit/>
          </a:bodyPr>
          <a:lstStyle/>
          <a:p>
            <a:r>
              <a:rPr lang="en-US" altLang="zh-CN" sz="3200" dirty="0" smtClean="0"/>
              <a:t>m</a:t>
            </a:r>
            <a:r>
              <a:rPr lang="en-US" altLang="zh-CN" sz="3200" baseline="-25000" dirty="0" smtClean="0"/>
              <a:t>4</a:t>
            </a:r>
            <a:endParaRPr lang="zh-CN" altLang="en-US" sz="3200" baseline="-25000" dirty="0"/>
          </a:p>
        </p:txBody>
      </p:sp>
      <p:sp>
        <p:nvSpPr>
          <p:cNvPr id="25" name="文本框 24"/>
          <p:cNvSpPr txBox="1"/>
          <p:nvPr/>
        </p:nvSpPr>
        <p:spPr>
          <a:xfrm>
            <a:off x="10248729" y="5095698"/>
            <a:ext cx="678391" cy="584775"/>
          </a:xfrm>
          <a:prstGeom prst="rect">
            <a:avLst/>
          </a:prstGeom>
          <a:noFill/>
        </p:spPr>
        <p:txBody>
          <a:bodyPr wrap="none" rtlCol="0">
            <a:spAutoFit/>
          </a:bodyPr>
          <a:lstStyle/>
          <a:p>
            <a:r>
              <a:rPr lang="en-US" altLang="zh-CN" sz="3200" dirty="0" smtClean="0"/>
              <a:t>m</a:t>
            </a:r>
            <a:r>
              <a:rPr lang="en-US" altLang="zh-CN" sz="3200" baseline="-25000" dirty="0" smtClean="0"/>
              <a:t>4</a:t>
            </a:r>
            <a:endParaRPr lang="zh-CN" altLang="en-US" sz="3200" baseline="-25000" dirty="0"/>
          </a:p>
        </p:txBody>
      </p:sp>
      <p:sp>
        <p:nvSpPr>
          <p:cNvPr id="26" name="左大括号 25"/>
          <p:cNvSpPr/>
          <p:nvPr/>
        </p:nvSpPr>
        <p:spPr>
          <a:xfrm>
            <a:off x="733645" y="5095698"/>
            <a:ext cx="218855" cy="603827"/>
          </a:xfrm>
          <a:prstGeom prst="leftBrace">
            <a:avLst/>
          </a:prstGeom>
          <a:ln w="28575">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左大括号 26"/>
          <p:cNvSpPr/>
          <p:nvPr/>
        </p:nvSpPr>
        <p:spPr>
          <a:xfrm flipH="1">
            <a:off x="10817692" y="5213573"/>
            <a:ext cx="218855" cy="603827"/>
          </a:xfrm>
          <a:prstGeom prst="leftBrace">
            <a:avLst/>
          </a:prstGeom>
          <a:ln w="28575">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1996974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12" grpId="0"/>
      <p:bldP spid="13" grpId="0"/>
      <p:bldP spid="14" grpId="0"/>
      <p:bldP spid="15" grpId="0"/>
      <p:bldP spid="19" grpId="0"/>
      <p:bldP spid="20" grpId="0"/>
      <p:bldP spid="24" grpId="0"/>
      <p:bldP spid="25" grpId="0"/>
      <p:bldP spid="26" grpId="0" animBg="1"/>
      <p:bldP spid="2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data:image/jpeg;base64,/9j/4AAQSkZJRgABAQAAAQABAAD/2wBDAAgGBgcGBQgHBwcJCQgKDBQNDAsLDBkSEw8UHRofHh0aHBwgJC4nICIsIxwcKDcpLDAxNDQ0Hyc5PTgyPC4zNDL/2wBDAQkJCQwLDBgNDRgyIRwhMjIyMjIyMjIyMjIyMjIyMjIyMjIyMjIyMjIyMjIyMjIyMjIyMjIyMjIyMjIyMjIyMjL/wAARCAJd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3+iiigAooooAKKKKACiiigAooooAKKKKACiiigAooooAKKKKACiiigAooooAKKKKACiiigAooooAKKKKACiiigAoopDQBQ1fVINIsmuZueyqOrH0rzPUtf1DUpWaWdkQniNDgAVd8X6m19rDQq2Yrf5B7nuf8+lc/3r1MNQUY8z3PrMrwEIU1Umryf4Fm31G8tG3wXUqN7Ma6TTfHN1CQl9Esyf304b/A1yscbyvtRSx9BU76fdIu5ojj2Oa1qQpy0kduIwuGq+7USv8Aieradq9lqkPmWsobHVTwR9RV+vFra6ms51mt5GjkXoRXo3hzxKmrRiCfEd0o5HZx6iuCthnT1jqj5zHZXLD+/DWP5HR0UgOaWuU8kKKKKACiiigAooooAKKKKACiiigAooooAKKKKACiiigAooooAKKKKACiiigAooooAKKKKACiiigAooooAKKKKACiiigAooooAKKKKACiiigAooooAKKKKACiiigAooooAKKKKACiiigAooooAKrX9yLSwnuD0jQt+lWawPGE/k+HZwDy5VPzNVBc0kjWhD2lWMO7PMXZndnc5ZiST70scbSyKiDLMcCmdq2dHtsI07Dk8LXsznyRufd1ZqnC6LtpapaxBVGWPVvWrFFFeY227s8ltt3Zm6hpyyqZYhiQdR61kQTS2twk0TFJUOQR2NdTWHq9sI5hMo4fr9a6qFS/uSOvD1b/ALuezPS9D1NNV0yO5GNxGHHow61pVwXgG7InurQn5WUSKPfof6V3ua4q0OSbR8pjaKo15QWyCiiisjlCiiigAooooAKKKKACiiigAooooAKKKKACiiigAooooAKKKKACiiigAooooAKKKKACiiigAooooAKKKKACiiigAooooAKKKKACiiigAooooAKKKKACiiigAooooAKKKKACiiigAooooAK5Lx6+3SIEz96YfoDXVswUZJwPWvPPGOt22oyR2tsd6wsSz9icYwK3w0W6iaPQyulKeJi0tEctXUWyqtvGF+7tGK5Y1KLuYAKJ2AHQbq9KrSdRKx9bXouolY6miuaW+ul6TMfqc1Zi1iZcCRFce3BrmeGmtjklhKi21NyqOrAGyJPUEY/On2+owXGAG2t6NUGsNi2Rf7zVFOLVRJmdOMlUSasHhGfyPEduM8SBkP4j/ECvUhXjWnz/AGbUrabONkqk/nXsinIzSxsbTTPKzyny4hS7odRRRXGeMFFFFABRRQelABRVG71WxsRm5uY4/Ytz+VYdz4606IkQRyzn1A2j9auNOctkb0sLWq/BFs6qiuGb4gHPy6eMe8v/ANar2n+OLK5lWO5ia2LcBicr+fareHqJXaN55bioR5nDQ6uimo4cAqQQehFOrE4QooooAKKKKACiiigAooooAKKKKACiiigAooooAKKKKACiiigAooooAKKKKACiiigAooooAKKKKACiiigAooooAKKKKACiignAzQAUVk6j4n0LSATqGsWNsR/DLOqn8s5rlL/41+BLEkf2wbhh2t4HfP44x+tAHoNFeOXf7RnhmLIttN1K4+qog/nWTP8AtLW4z9n8MSt7yXgH8kNAHvNMZ1RSWOAOSTXz837Slyx+Tw1EPrdk/wDstdJD4+1XxRoaPc2Cacs3OxJCzMnvwMZrSlTdSVkdOFws8TUUIm74n8UteM1lYuRAOHkB5f2HtXKUYpUVncIoyTwK9eFONONkfaYbDU8NT5YkTRB2yxJH93tS+TF/zzX8q2I9GYoDJKA3oBmlOi+k3/jtL6zHa4/rVPuYnkgcozJ9Dx+VJveP/WDI/vL/AFFasmkXCDKlX+nBqi6NGxV1KsOxFaRrKem5rGrGezuNVgwBByOxFSyTySxqjtuC9M1WaIqd0Zwe47Gl80BCWBB6Y96pwT1RTim7kma9P0TxJYX0EURnEdwFAKScZOOx715UEaTmXp/cB4/GplBJAQH2ArGvQjUVmzhx2Ahiormdmup7ZuB6GnV5ZpvijUtLZUZzNEP+Wcp6fQ9q7TS/Fun6jhGf7PMf4JOh+h6V5lTDzhr0PmMTllehra67o380x5FRSzMFA6k8Vzmr+MbKw3RW/wDpM44+U/KD7n/CuI1LXb/VWP2iciPPEScKPw706WFnPV6IMLllfEa2su7O31Pxlp9kWSAm6lHZD8o/H/CuT1DxZql/lRN9njP8MXH69awwCTgA5qeOxuZBlYW/Hiu6FClT3PoKGWYbD6z1fmQMxdizEsT1JOSaKujSroj7ij/gVRyWFzGMtHx6gg1qpx2TPRjVp7JlaijkcHrRVmp2vgrW2L/2ZcNkYJhYn/x2u4zXj2lSNDq1o69RKvT64r2AdK8vF01Gd11Pj85w8aVfmj9rUdRRRXKeSFFFFABRRRQAUUUUAFFFFABRRRQAUUUUAFFFFABRRRQAUUUUAFFFFABRRRQAUUUUAFFFFABRRRQAUVQ1bWtM0Kya71S+gtIF/jlcLn2HqfYV4x4r/aItoPMtvDFiZ36C7usqg9wnU/iR9KAPcpZ4oI2kmkWONRlndgAPxrgPEPxo8G6CXiW+OoXC8eXZjeM/7/3f1r5j8Q+NfEXiiYvq2q3E6E5EIbbGPog4rAzQB7Vrv7RetXRZNF0u2sU6CSY+c/17Afka871f4g+LNcLfb9evnRusSSmNP++VwK5migBzuzsWZizHqSck02iigAooooA6DwZpCax4ihhlGYYwZZB6gY4/MivbwAoCgYAHavFPAuoCw8U2244SfMLfj0/XFe116WCtyvufU5Goeyk1vcWgEqwIOCOaKK7D3GrnT203n26Seo5+tS5rmFuZo4/LSRlX0BxTDJI33pGP1Ncjwrb3OD6m77nVVT1G3Se2ZsDegyDWCJHHR2H0JqUXlwEKeaxUjBB5oWHlF3TBYScXdMrsQoJJwB1qNFLt5rf8BHoKRv3kmzqo5b/CplUswUDJJxiu74Uehsia2tnupdi8DufSugt7SK2QBFGe7HqaSztltoAgHzdWPqanLBVJJwB3rzKtVzdlseTXrOo7LYxtaC+dHgDcQc1jszM+xDwPvH+lWNRujPdEr1bhfYetRIgRdo//AF130o8kFc9GhFxppMcASQAMk9q1LbSCwDztj/ZFJo8AeV5WGdvA+tbVctes0+WJy4iu0+SJDFbQwjEcaj3xzSzTx26FpGAFFxOlvCZHPToPU1zlxcSXMpdz9B2FZUqbqO72MKNF1Xd7Fy41eVyRCNi+veqDySSHLyM31NNortjCMdkelClCC0QUUVLbW0t3cxwQqWkkO1RVt21LlJRV2bfhLSn1DVUnIxDbsHY+p7CvTQMVQ0fTI9KsI7aPkgZdv7zdzWhXj16vtJ36Hw+PxX1ms5dFsFFFFYnEFFFFABRRRQAUUUUAFFFFABRRRQAUUUUAFFFFABRRRQAUUUUAFFFFABRRRQAUUUUAFFITiuT8bfETQ/A9lvv5vNvHGYrOIjzH9z/dHuaAOouLmG0gee5mjhhQbnkkYKqj1JNeLeN/j9Z2JksvC0S3k44N5L/qlP8Asjq36D615D41+JWu+N7gi9nMFiDmOzhOEX3P94+5/SuNoA1Nb8Rat4jvmvNXvpruY9DI3C+yjoB9Ky85oooAKKKKACiiigAooooAKKKKAHxO0ciuhIZTkEdjXsHhXxpa6tBHbXciw3yjB3HAk9wfX2rxylUlWBBIIrWlVlTd0deDxlTCz5o7PdH0dS145onj7U9KVYZz9stx/DIfmH0auvtviXo8ijz4bmFu/wAoYfnmvQhiqclq7H09DN8PUXvOz8ztKK5JviNoCjIknb2ER/rVG4+KGnJ/qLK4kP8AtEL/AI1bxFNdTaWZYWO80d3TZH2IW9K8wn+KV4xPkafDGP8Abcsf6U6x+Jk7TqupWaNDnJaHII/A9alYulezMFnGFcrXf3HpcSFV5+8eW+taGloHvlz/AAgmsXTdWsdWtxPZXCSr3APK/Udq0YZXglEiHDCtpPni2nud8pKrTvB7nU5xWNqeoBwYYm+X+JvWqs9/cXC7WfC+i8VRmz5eP7xC1jQw1pXkYUcLyu8yIIzuJsBvRTxx2/z71L5wH3kcf8Bz/KpBwBS11uae6O25raFKjxSqrZIIJFa9c/pc3lXYU9H4/wAK27iTyreST0XNebXj+806nlYiDVX1MTU7kzXJQH5E4H1qlR1JJ6miu2MVFWR6VOChFJBRRRVFhXe+DNE8qD+0Z1xJIMRA9l9fxrk9Csk1DWba3k+4zZYeoHNetRoEQKoAAGABXFi6rS5EfP51i3FKhHruPooorzj5kKKKKACiiigAooooAKKKKACiiigAooooAKKKKACiiigAooooAKKKKACiiigAooooAKM0jMFUsSAB1Jr58+K3xmaZp9B8LXGIxlLi/jPLeqxn0/2vy9aAOj+JfxptvDvm6T4feO61QfLJPw0duf8A2ZvboO/pXzZqGo3mq30t5f3MlxcytueSRskmqzMWOTyT1JpKACiiigAooooAKKKKACiiigAooooAKKKKACiiigAozRRQAZooooAKKKKALNlf3Wn3Cz2s7wyDoyHFd9o3xMKhYtXg3f8ATeLr+K/4V5xRmtIVZQd4s6cPi62Hd6bPf9P1zTNUQNZ3sUh/uBsMPqOtXJj8it2VgTXzsjshBUkEdwcVpweJNZt12x6jchfQyEj9a7KeOs7yR7VLPrL95H7j3rrS15f4d+IlzHOlvrBEsLcecFAZPqB1FemxypNGskbBkYAqwOQQa6qdWNRe6evhMbSxMbw+4eCVII4I6Gtie6FxpBbPzcBh75rHpwdlRlB4bqKc4KVn2NqtLnafYaKKKKs2CiiigDofBce/xGh/uxs39P616bXn/gGHdqF1N/cjC/mf/rV6AK8rFu9Q+OzmXNimuyQUUUVzHlBRRRQAUUUUAFFFFABRRRQAUUUUAFFFFABRRRQAUUUUAFFFFABRRRQAUUUUAFIWCjJOB60ua8F+NXxTMPn+FdDnxJ9y+uEP3R/zzU+vqfw9aAMz4v8AxdbUHn8OeHbgizBKXd3Gf9d6op/u+p7/AE6+HZpSaSgAooooAKKKKACiiigAooooAKKKKACiiigAooooAKKKKACiiigAooooAKKKKACiiigAooooAUGvSfh14i3E6NcyZ43W5J/Nf6/nXmtT2lzLZ3UVzCxWSNgykeorSlNwlzI6cLiJYeqpxPomis7Q9Vi1nSYL2IjLrh1/ut3FaNezFqSuj7qnUjUipR2YUUUUywoooALHA5JNAN2PQfAlt5elzTkcyycH2HH8811orP0Wy+waRbW3dEG76nk/rWhXiVZc02z4HF1fa15T7sKKKKg5wooooAKKKKACiiigAooooAKKKKACiiigAooooAKKKKACiiigAooooAKKKw/F3iey8I+G7rV71srEuI4weZHP3VH1NAHGfGD4jr4Q0f8As7TpB/bN4h2EdYE6Fz7+n4+lfKUkjSuzuxZ2OSxOSTWjr+uXviPXLvVdQlMlxcPub0UdlHsBxWZQAUUUUAFFFFABRRRQAUUUUAFFFFABRRRQAUUUUAFFFFABRRRQAUUUUAFFFKBQAlFOxSYoASiiigAooooAKKKKAOr8FeJ/7CvjBcMfsU5Af/YPZv8AGvYYZo7iJZYXV42GVZTkEV8510fhnxbd+H5dmTNaMfnhJ/VfQ114fE8nuy2PZy7M3Q/d1Ph/I9torH0zxPpGqxK0F5GrkcxyHaw/A1el1GygUtNdwIB3aQCvRU4tXTPp44ilKPMpKxaq94fn05vFNhZXtykcsxLQxseZGXnH+fSuG1Tx/o1hGwgmN3N0Cxfdz7n/AAzXl+oa/fahq41N52S4Rw0RQ48vB4x6YrlxGIio8sXqeTmWZU403TpO7f4H3QvQUtcN8L/Hcfjfwyk0rqNStsR3cY7ns4Hof55rua80+VCiiigAooooAKKKKACiiigAooooAKKKKACiiigAooooAKKKKACiiigAooooAQnFfKHxn8dnxT4mOn2cu7S9OYxx46SSdGf39B7fWvZ/jP40/wCEV8INbWsm3UdSDQRYPKJj53/AHA9zXyV1NABRRRQAUUUUAFFFFABRRRQAUuKAOa7rwt4chWCLUboLI7jdGnUKPU+9dOFws8TU5IHXgsFUxlX2dM5/RvDVxrCmRHWOFW2lm5OfYV0sfgewSI755nkwcEYAz9KtRN/ZPiWSJ+La/wDnQ9hJ3H41v19Dgcsw8oNTV5K6Z9VluT4WVOUakbzTaZxGkeFrDU9LWV5JknVmR9pGAQfTFVNR8F3lqpktnFxGOwGGH4V0dmw0nxBcWcnywXh82E9t3cf59q36KOW4avS5WrSWjDDZPhcTQ5JK046Ox4w6FGKsCGBwQe1Nr0zXvDsOqxNNCFju1HDdA/sa83mgkt5XilUq6HDKexrwsZgqmFnyy26M+azDLquCqcs9uj7kdFFFcR54UUUUAFKBmkrp/DHh3+0X+13S/wCiqeF/vn/CtqFCdeapwWrN8NhqmIqKlTWrKWkeGrzVSHUeVb95H7/T1rsLPwjpdso8xGuH9XOB+QrdRVRAiKFVRgADAFOr63C5RQoq81zPzPusFkWGw8b1FzS89vuOY1bTLAanpdrFaRL5kpLhVxlQO9WLzwhpdyv7tGt37FDkfkaW0Yan4mmul5gs08lD2Lnr/Wt6pw+EoV+ebirN6eiJwuBw2J9pUlBcrenotPzPLNa0C40aRfMZXickI698e1ZWK9IRU1nxG8hUPa2SGMA8hnPX/PtXO+J/D39nMbq2U/ZnPI/uH/CvBxOAcYyrUl7idj5jGZY4xlXoK9NO3/B9DmKKKK8w8cKKKKACiiigBdxoLE0lFAC5JpKKKAOq+H/jC48FeKrbU4yzWzHy7qIfxxk8/iOo9xX2bZ3cF/Zw3dtIssEyCSN16MpGQa+CK+iv2fvGv2uxm8K3kn722BmtCx6x5+ZfwJz9CfSgD3SiiigAooooAKKKKACiiigAooooAKKKKACiiigAooooAKKKKACiiigAprsqIzMQFAySewp1ec/GnxSfDfgS4hgk23mok20WDyFI+c/lx+IoA+efif4tbxf42vLxHJs4T5FqO2xT1/E5P41xtFFABRRRQAUUUUAFFFFABQOaKfDG00qxoMsxAA9TQtQSu7HSeFtATUhLc3C5hQFFB7tj+ma6jwzcbtL+yyYWa1cxup7c8Vf0+zTTtOitlwBGvzH1Pc13/gz4XW11qEPiXWImRusVmfuyLjhpQfqCB7DPpX0jjHLadOp9rqu//DH1vJDKKVOstZtO673/AMjmLfwFqnjOy221v5UB+aO8mOxQR3XglvwGPeus8LfCu+k0sN4nvZYrtXKhLNlwVHALEqeT14x2r1pVCgBQAAMYFOryK2YVqlR1E7X7Hh4jNMRVquqnyt9tDzbUvgzoGpW6xSXmpKVO5WEiZB/74rL1L4XapaRl9Ou4r1VH+rkHlufoeQT+Veu0GopY2vSk5xk7szo5hiaM3UhN3fzufN1xBPaXL211DJBOn3opFww/+t7jiuO8Y6MJoP7RhX94nEoHcetfVPiDw3p/iOzMN4mJFB8qdOHiPqD/AE6GvENd0K60a+m0zUEDZU7HA+WZDxkf1HY/ga9ynjIZjSdCqrS6ep9JRx9PNqLw1ZWn09Twk9aKu6rYtp2pT2zfwNwfUdv0qlXzcouMnF7o+QnBwk4y3QUUUVJJoaPpzapqEdsvAY5ZvRR1NeqwQR20CQxKFjQbVFcx4I08Q2Ut6y/NMdqn/ZH/ANf+Vdzo+j3eu6mljZKPMI3O7fdjT+8f8O9fVZXShhcM8RU0v+R9rktGlgsI8XW0v+X/AASkiPLKkUSPJK5wscalmY+wHJrol+GfifVrB1Bh0wuuA075cf8AAVB/mK9U8O+FdO8OW221QvcMMS3MgBeT8ew9hxW6K8/GZzVrXjT0j+J5WO4grV7wpe7F/eeP2HwavNNsUtrfVbYheubdhuPqTurnvFPgPxfp1iRZ2cVyGOHmtpC/lr3O0gN+QNfQVIRmuKOYYiMORS0PPhmmLhT9kp+7sfMGnWUOn2SW0PRfvE9S3fPvWd4rYto4tl+/cSpGo9ec/wBK+gvFfgaz16N7m2CW2pgfLKB8sns47j36j9K8GudF1EeI5DqyiE2LlI7YdQ394nv2II617VLHRxVD6tTjaT0+XVn0VDMYYzC/VKUbSelulurPN9W06TS9QktX5C8q394djVGu/wDG1gJbGO9UfNEdrH/ZP/1/51wBrw8bhnh6zp9Oh83mOE+qYiVLp09AooorkOEKKKKACiiigAooooAK1PDut3PhzX7LV7RsTWsocD+8O6n2IyKy6KAPvDR9Vttb0i01Ozfdb3USyofYj/Iq9Xh/7O/in7VpV54auJMyWh+0W4P/ADzY/MPwY5/4FXuFABRRRQAUUUUAFFFFABRRRQAUUUUAFFFFABRRRQAUUUUAFFFFABXyl8dvEv8Abfjx7CJ91tpaeQuOnmHBc/ngf8Br6c1/VYtD8P6hqsx+S0geU+5AyB+JwK+Gb27lv764u52LTTyNI7HuzHJ/U0AQUUUUAFFFFABRRRQAUUUUAFb3hG0Fzr0RYZWIGQ/h0/XFYNdl4FjVTe3LcBVC59up/lXXgYKeIgntf8juy2mqmKhGW1/y1PYPAfhxde1oz3KbrCzIZ1PSSTqqn2H3j+HrXtYGBXP+C9IGjeF7OB12zyL50/rvbk/lwPoK6GjG4mWIrOb26BmOLlisRKo9unoFFFcp8QvF8fgrwldaodrXB/dW0bfxSN0/Ack/SuQ4Q8XfETw74LRRql5m5YZS2hG+Rh647D3OK4e1/aL8Mz3Yin07UreInHmlUbHuQDn+dfN+pajd6tqE9/fTvPczuXkkc5JJqpQB926NrmmeINOjv9LvI7q2fo6HofQjqD7Gs7xh4dj8Q6K8KqBeQ5ktpD2fHQ+x6H/61fK/w28dXXgnxLFN5jHTp2VLuHPBX+8B6jqPy719iwyR3EMc0Th45FDowPBBHBqoycZKUd0VCcoSUouzR8beOrQpdwXJQqzAxyKRyrKeh9+34Vx5r2348aKunai9xGmIbplnXHQN91/12n/gVeJVtiZqpU9ouv8ATOjGVFVq+1X2tfn1ClUZYCkq1psXn6naxYzulUY/GsIrmaRzxjzSSPVdNtTaada2saFnVFUIvVmPYe5Jr33wh4bTw5o6QsFa7m/eXMg/ib0HsOg/+vXm3w70kal4qSaRcw2Ced/wM8J/7Mfqor1fxDrtj4a0K61bUJNlvbpuOOrHso9yeK9fNsReUcPHaK/E93PMT78cLD4YJfeXbm7trK3ee6njghQZaSRgqj6k1z8XxF8GzXP2ePxJpxlzjHnAD8+lfKfjbx9rHjjVHnvZmS0Vv3FohOyMduO596xp9B1i205NQn0u8jsn+7O8LBDn3xivHPAPupJEkRXRgysMhlOQRTq+SPhp8UdQ8GX8VpdyyXGiyNiWFiWMWf4k9Pp3r6xtbqG9tYrq3lWWCVQ8bqchlIyCKAJq4L4keGhf6e2sWsebu0X94F6yRdSPqvJH4jvXe0x1DKVYZBGCDWlKrKlNTjujWjWlRqKpB6o+Y9Stxe6ZcwcEPGcfXqP1xXkLAhiD2Ne869pY0bX77TgMRxSZiH/TNuV/IHH4V4fqMXk6ldRf3JWH6mvYziSqwpV49Ue/n0o14UcTH7SKtFFFeGfNhRRRQAUUUUAFFFFABRRRQB0/w+8SHwr4203VC+2BZBHP7xtw35A5/CvtZSGUEHIPcV8BCvsn4UeIP+Ei+HemXMj7riBPs0x77k4/UYP40AdrRRRQAUUUUAFFFFABRRRQAUUUUAFFFFABRRRQAUUUUAFFFFAHk/7QGuf2d4CTT0bEmozqhx12L8zfrtH418snrXsn7RWrG68X2GmK2VsrXeR6NIcn9FWvG6ACiiigAooooAKKKKACiiigBRXofw0tBfTLaEZE97DGw9QWAP6ZrzuvT/g0ynxNZRt/z+o3/jrf1FdGGlyTb8n+R14OfJUcvJ/kfVop1IKWuc5Ar50/aR1Z5NZ0fSAx8uKBrhl9WY7R+in86+i6+Xf2iInX4h20hztfTo9v4O+aAPOPDOlx634m03TJZfKjurmOJ39AWAOPevr61+G3g600sWC+HrB4guC0sIaRvcsec+9fF8UjwyLJG5R1IZWU4II6EV6ba/HvxpbaYLMyWUzhdouZYSZPrwcE/UUAc78TPDln4U8eX+l2DlrVNskasclAyg7SfbP5V9KfBzVn1f4ZaVJKxaS3VrZif9gkD/x3FfI+o6hdarqE99ezvPczuXkkc5LE19RfACJo/hkjNnEl5Ky/TgfzBoAo/tD2XmeCbS9Ucw3Qjb/dYZ/mq18w19ZfHgKfhbeZ6i4hI/77FfJtABWjoX/Iesf+u6fzrOq5pMgh1a0kP8Myn9a0pO04vzNKLtUi33PrL4U2gTRL68wN091tB/2UUDH5lq8s/aE8WPea5b+GreT/AEeyAluAD96VhwD9FI/76r2L4dvHb/D+1mchVD3Du3sJX/oK+RvEGrSa54i1DU5SS91cPL9ATwPywKrEScqspeZpi5upXnJ9Wz0r4H/D+HxJqkut6nCJNOsX2xxsMrLN15HcAc/Uivpm4s7e7tXtbiGOW3kXY8TqCrD0Irnvh3oC+G/Amlaf5YWUQiSbjkyN8xz+ePwrqKxOc+PPip4I/wCEI8VvBbqx066HnWpPOBnlCfUH9CK9Z/Z88WNqOh3Xh26k3TWB8y3yefKbqPwb/wBCrZ+PHh9dW+H0l+iZn02VZgR12E7WH6g/hXhfwi1ptE+JWkyFisVy5tpR6hxgf+PbT+FAH2LRiiigDyX4q2Yh16wvAP8Aj4tmjJ/3GyP/AEZXzZr3/Idvv+u7/wA6+pfi2gNtpEncTSL+BXP9BXytq0nm6teSf3pnP6mvQqzvgqafRv8AQ9StU5svpRfST/QpUUUV555YUUUUAFFFFABRRRQAUUUUAFe9/s362RPrGhO/DKt3GD6jCt/Na8Eruvg/q/8AZHxN0hy22O4c2z/Rxgf+PbaAPsSiiigAooooAKKKKACiiigAooooAKKKKACiiigAooooAKKKiuJhBbSzN0jQsfwGaAPjX4oal/avxJ1243ZVLpoFPtH8n/stchVnULlrzUbm6Y5aaV5CfUkk/wBarUAFFFFABRRRQAUUUUAFFFFABXb/AAv1AWPi+0ZjhRNE/wCTgH9Ca4ir2kXQs9TgmYkKGwxHYHg/zq4O0i6crSPu8dBS1j+GNXXW/Dljf5BeWICTHZxww/MGtioasS1Z2CvDv2jPD0lzpWm6/CmRaMYJyB0VsbT+YI/4EK9xqlq2l2mtaXc6dfRCW1uIzHIh7g/1oEfB1Fd349+F+t+Db+VxBLdaUWJhu41yAvYPj7p/Q9q4iKCWeURRRtI7HAVQSSfpQA2ONpZFjRSzsQqqOpNfbHgLQT4a8EaTpTjEsUAaUekjfM36k15D8IPhFeQ38HiLxJbGFYSHtLOQfMW7O47Y7A8/1+gqAPI/2hr5bfwBBaZ+e5vUGPZQxP8ASvl2vZ/2iNfW+8UWWjROCmnwl5AD/wAtHwcfgoH514xQAU5GKurA4IORTaKAPqHRdYYfADVLmDmSG2uQNvOC+W/QP+lfO3hbT/7W8W6TYbSwuLuOMjHYsM/pmvbf2etXi1DR9Z8OXYWULiZY3GQ8bDawx6cL+dek6F8MPCfhzWDqum6YI7vnYzyM4jz/AHQTxTbu7jk+Z3OvUYUAdqWgUUhGX4k09dV8M6nYMMi4tZI8e5U4r4esriSy1C3uY8iSGVZFPoQc/wBK+9CMjFeeN8FfBzeIjrBtJtxk802vmfuC2c/dxnGe2cUAegQSiaCOUDAdQwH1qSkAxQelAHlnxmvVtrbTVJHyJPORn0Cgf+hGvleRi8jMepOTXt3x219ZdYksomz5caW/Xofvv/NR+BrxA1vUl7kYdv1OirP93Cn2u/vEooorA5wooooAKKKKACiiigAooooAKs6feSafqNteRHEkEqyL9VOarUUAffNtOlzbRXEZykqB1PqCMipa5j4dXx1H4eaDck5ZrNFJ91G0/qK6egAooooAKKKKACiiigAooooAKKKKACiiigAooooAKw/Gd19i8E65cg4MdhMR9dhxW5XHfFSYwfDHX3HU2pX8yB/WgD4yooooAKKKKACiiigAooooAKKKKAClXg0lFAH0L8CvGiGM6Fdy48xsxFj0kA6f8CA/NT617wCDXwno+qzaTfx3ERYYIyFYg9c8HsR1B9q+rvh98QbXxLYw211Mov8Ab8rdBOB3Ho3qv49OmjjzLmXzNXHnjzr5nf0UgNLWZkNZFdSrKCDwQR1qtDpen28plgsLWKQ/xpCqn8wKt0UAGKxvFPiKz8LeHbzV71wEgQlUzgyP/Co9yau6nqllo9hNfahcx29rCu55JGwB/n0r5P8Ail8SJ/HGrCK23xaPbMRbxE8yH++w9T2HYfjQBxesapc63rF3qd4+64upWlc+5PQew6VRoooAKKKKAOr+HXik+D/GllqjMRbZ8q5A7xN1/Lg/hX2hFNHPEksTq8bqGVlOQQehFfAoOK+hPgh8TI2t4fCmszBZUGLGeRvvD/nmT6jt7celAHvNFIDkUtABRRRQAVm69rFvoOi3epXLARwJnGcbm6BR9TgVfkkWKMu7BUUZZmOAB6mvmH4w/E1fEt8dI0eUnTLZjulU8TP0JHt2H4mgDzvxPrUuu63cXkj7y7sd3qSSSfxJ/lWNSk5pKbd3cbd3dhRRRSEFFFFABRRRQAUUUUAFFFFABRRRQB9cfA26+0/CzT1znyZJY/8Ax8n+tejV5L+zxN5nw7uE/wCeeoSL/wCOIf6161QAUUUUAFFFFABRRRQAUUUUAFFFFABRRRQAUUUUAFcL8YmK/CrXCO8aD/yItd1XDfGFS/wr1wDtGh/KRaAPjqiiigAooooAKKKKACiiigAooooAKKKKACtbRdeuNGn3IS0RIJTcRyO4PY+9ZNFVGTi7oqE5QfNE+jPCPxjlaJIbsi/jAx8zBJ0H8n/T6mvRrP4j+GrmMGS8ktm7rcRMuPxxj9a+MFdkYFWII7itGDxFqtuoVL2QgdmOf51vz0Z/ErPy/wAjp58PP44tPy/yPsh/HnhdBka1bP7RkufyGTXK+IfjLomlQObSKW4kx8rS/ul/AH5j+X418yS+JtXmUhr2QZ/u4H8qzJJpJXLySM7HqWOSaiXsl8N2Zy9gvhu/XQ6zxv8AEDV/Gl2Pttw4tYyTHAnyoPfb6/XJ964+l5NJWJhuFFFFABRRRQAU5HKOHUkMDkEHBFNooA9v8A/HqfTYYtN8UpLd26/Kl6nMij/aH8X16/Wvc9G8Y+HfEEKyaZrFncZ/gEoDj6qeR+VfDtOV2U5ViD6igD75MsaruLqF9Sa5nxB8RvCnhqJmv9YtzKo/1EDiSQ/8BHT8cV8ZG+vGXabqcr6GQ4qDcfWgD0/4hfGXU/FySadpyPp+ktwyBv3kw/2iOg/2R+teXnrRRQAUUUUAFFFFABRRRQAUUUUAFFFFABRRRQAUUUUAfTP7ODZ8E6mvYaif/RaV7LXjf7OCEeB9Tf11Fh+UcdeyUAFFFFABRRRQAUUUUAFFFFABRRRQAUUUUAFFFFABXI/FCH7R8M/ECelozflg/wBK66uU+JF4LP4f60SodprZoEUnGWf5R/PP4UAfFlFKylTg9aSgAooooAKKKKACiiigAooooAKKKXaSeKAEoro9H8D+INa2tbafIsJ/5azfIv5nr+Fd1pfwaUBX1XUsnvHbL/7Mf8K4cRmWFw/8Sav23N6eGq1PhR5FU8FpcXTBLeCWVvSNCx/SvoXTvh74Y03BTTEmcfxzsZCfwPH6V0cFrb2qBLeCKJR0EaBQPyryK3E1GOlODfrodsMsm/idj5ztPAnia9wY9HuVB6GVfL/9CxW5a/CLxFNgzPaQDuGkJP6A17rRXm1OJcS/gil+J0xyykt22eQ2/wAFpz/x8azGvtHCW/mRWlD8GdNX/XapdSf7qKv+NemUVyTz7HS+3b5I2WBoLocBH8IfDy/flvX/AO2gH9KsJ8KfC6jmC5b/AHpz/Su3ornlm2Nf/LxlrCUF9lHGj4XeFB1sZT/28P8A40f8Ku8Kf8+En/gQ/wDjXZUVP9qYz/n4/vH9Vo/yo4tvhX4WPS1nX6TtVeT4R+G2+614n0lB/pXeUVSzXGr/AJeMTwlF/ZR5vN8G9Hb/AFWoXifXaf6Vn3HwVHJt9aPsJLf+oavWKK2jnmOj9v8ABEPA0H9k8Rufg5rcefs95ZTD3ZlP8qxbv4b+KbTJOmtKB3hdX/ka+iKK66fEuKj8STMZZbSe10fLN3o+paeSLuwuYCOvmxMv8xVI19ZMiuNrqGHoRmsXUPB/h7U8/atJtmJ6si7G/NcGvQo8T03/ABIW9DnnlbXwyPmaiva9T+DulThm068ntW7LIPMX+hridX+GHiLTAzxW6XsQ53W5y3/fJ5/LNexh82wlfSM7Pz0OOpg60N0cVRUs1vNbytFNE8ci8FXXBH4VFivRVmcwUUUUAFFFFABRRRQAUUUUAFFFFAH1N+z1D5fw4lfH+tv5G/8AHUH9K9Yrz34J2v2b4V6WcYMxll/NyP6V6FQAUUUUAFFFFABRRRQAUUUUAFFFFABRRRQAUUUUAFeZfGC7L22k6WrcTTNPKB/cQYwfqXH5GvTCa8T+Id99t8ZXCBspaxJAPrjc3/oQH4V3ZdQ9tiYxe256WU4ZYjFwg9t/uPD/ABbpf2HVWmQYhuMuuOx7j/PrXP16rr2ljVdMkhAHmr80Z9/T8a8rkRo3ZGBDKcEHtWmaYT6vXdvheqNc6wP1XEuy92WqG0UUV5p5AUUUUAFFFFABSgZNKqF2CqMk8ADvXtPgX4bw6fDFqWtRCW8I3RwMPli+o7t/KuPG42lg6fPU+S7m1ChKtLlicT4Z+Gura8EuJx9iszz5kqncw/2V/qa9a0LwJoOghXhtFnuB/wAt5/mbPsOg/AV0tFfEY3OsTiW0nyx7I9yhgqdLW12HtRRRXkXZ2BRRRSAKKKKACiiigAooooAKKKKACiiigAooooAKKKKACiiigAooopgZmreH9K1yIx6jZRTcYDEYYfRhyK8w8SfCKeAPcaFMZ0GT9nlOHH0PQ/jivYqK9HB5picK/clddnsc9bC06vxLU+Ubm1mtJ3guIXimQ4ZHBBB+lQ19I+KvBuneKLUiZBFdqv7q4UfMp9D6ivANb0a80LVJbC9TZLH0I6MOxHsa+3y7M6WNjppJbo8PE4WVB67GbRRRXpHKFFFFABRRRQAU4DJAA5ptdJ4R0n7dqH2iVcwQfNz3bsK1o0ZVqipx3Zth6Eq9WNKG7Pffgtf3MME2kXUnItYpYo+yBRtYD81z7k166OleD+DL77B4x02QnCSubdz7OMD/AMe217wOldOY4ZYau4LY7M1wawmIdOO1kFFFFcJ5oUUUUAFFFFABRRRQAUUUUAFFFFABRRRQAyV1jjZ2OFUZJ9q+cru7bUL65vm63MzzfQMxIH4AgfhXtvjnUP7O8G6lKDh5I/IQjrlyE/8AZs14YAAAAMAcAV9Fw/SvOVTtofV8L0bznVfTQWuF8ZaL5Mv9owL8kh/eAD7rev413VRzwR3MDwTKGjcbWFe1j8IsVScOvQ+izPAxxlBw69PU8axRWrrekyaTfNE2TGeY39RWVXw04SpycZLVH5rUpypzcJqzQUUUVBAUUUUAeg/CfQo9T8QyX06BorJAyg9DIen5cn8q9zryL4MXsa3Op2TECR1SVR6gEg/zFeu18FxDObxjUtklY+gy6MVRTQVEJ0+1Nbk4kChwPUdM/wCfapaxPEsV1HYrqWnruvLE+aqf89E/jT8R+oFeTh4RqT5JO19vXoddSTiro26Ko6Pq1prmmRX9k+6KQdD1U9wfcVerKpTlTk4SVmioyUldBRRRUDCiiigAooooAKKKKACiiigAooooAKKKKACiiigAooooAKKKKACoorhJpZUQ58o7WPbOM4/l+dY/ibxANGtYoLdRLqV23lWsPqx4yfYVo6VZf2fpsNuzmSQDMsh6u55ZvxJNdboclD2k+u36sz57z5V03LlcD8VtCjv/AA2dTVQLmyOd3qhOCP5Gu+rlviJeR2fgfUfMIBmURKPUk/8A6z+Fa5XUnDGU3De5nioxdKXMfOlFKaSv0s+ZCiiigAoopyjPFAEtpay3d1HBEhZ3OAK9W0zT49LsI7WPnaMs395u5rG8KaH9hgF5cJ/pEo+UH+Bf8TXS19Zk2B9lH201q/wR9zw/lvsYfWKi957eSE3yRESxHEsZDp/vA5H6ivo6xu4r+wt7uE5jnjWRfoRmvnKvZvhvf/bPB1vETlrR3tz9Acr/AOOla5+IKXwVPkcnFFH4Ky9Dr6KBRXzZ8iFFFFABRRRQAUUUUAFFFFABRRRQAUUUUAeYfFy+MY0nTRJlbiV53THaMYB/Nx+VeccV0fxEvft/xAmVWyllbrAP94/Mf54/CubIIO5evcev/wBevrMnjKlhue2jZ9xkEJ0cJ7S102OopqOHHH4g9RTq9yM4zXNHY+jhOM480XdFDV9Lh1axaCQAMOY3/umvL76xn0+6e3uE2up/P3Fev1k67ocWs22OFnT/AFb/AND7V42a5b7de1p/EvxPAzrKPrMfbUvjX4/8E8soqe7tZrO5eCeMpIhwQagr5Fpp2Z8JJOLs9wooopCNLQ9YudB1eDUbU/vIj909GHcH2Ir6O8P6/Y+I9MS9spAQeHjP3o29DXy/Wnomvah4fv1u9PnMb9GXqrj0I7ivJzXK4Y6N1pJbP9DswmKdB2ex9Q0Vw/hn4m6TrSpBestjeHjDn92x9m7fjXbghlyDkHuK+ExOErYafLVjY92nWhVV4u55brLXnw48THUrKMyaJfvmWAdEfuB6HuPyr0XSdXstc0+O9sJhLC/X1U+hHY0/VNMtdY02axvIxJBKuGHcehHvXh11Hrvwz8RH7PKTbyHKMwzHOnoR6j9K9qjTp5rS5W7Vo/8Aky/zOOcpYWV94P8AA98orlfC3jzSvEsaxBxb338VvIevup7j9a6qvDr4arh58lVWZ3U6kai5ou4UUUVzlhRRRQAUUUUAFFFFABRRRQAUUUUAFFFFABRRQSACScAdT6U0r6IArA8VeLLDwvYGW4YSXLj9zAp5c+vsPeue8W/E6y0kSWmklLu9+6ZBzHGfr/EfpxXI+D/DF/411htZ1qSSSzV8s7nmYj+Eegr3sHlKhD6zjPdgunVnBVxd5ezo6s6vwJpl9rGoS+Ltby08w22iEcInqB2HYfia9DpqRrHGqIoVFGFUDAA9Kw/EHi/R/DkRN7cgzY+WCP5nb8O341w151cfX/dx8kl0RvBQoQ95+ptzTR28LzTSLHEilndjgADqa8E+IXjP/hJdRW3tCRp9sT5fbzG7t/hVfxb491LxMxhz9nsQcrAh+97se5rkc19XlGTfVX7WrrL8v+CeVjMb7X3IbBRRRXvnnBRRS4z2oAAK63wp4dM7rf3afuRzGh/iPr9Kr+GvDbag63V0pW1U8A9XP+FehKoRQqgAAYAHaveyrLHUarVV7q28z6bJMndZqvWXurZd/wDgC0UVEHM2RGcJ3f1+n+NfTVK0afu7t7I+wrV40rRWsnsh+7LFV5I6n0/+vXonwovil/qWnE8SItwo9x8rH8tleeKAqhQMAdq3vBd9/Z/jHTZScRyuYH+jjA/8e215uZ0JVMLKUt1r6Hk5xhZVcFOU/iWvoe7gUtIOlLXxp+fhRRRQAUUUUAFFFFABRRRQAUUUUAFMlkWONnY4VQST7U+uM+Jviuz8KeDbyac7ri6ja3t4gcF2YYz9ADk0AeOT3bajq9/fsSTcymX6biWA/AEClrF8M3/2/SvMcgyhsOB9AAfxxW1X3mXcv1aLifpuU8rwkHHYY8eTvQ7XHf19j7Ukcu5tjDbIOqnv7ipKZJEsqgNwRyGHUGrqUpwftKO/bozSrRnTl7Whv1XR/wCTH0U2INgK5y/rj71O6VtSqqor9TajWVWN9n2MrW9Dg1i3IbCTqPkk9PY+1ea3+n3GnXLQXCFXHfsR6ivX6palpdtqtsYblM/3XHVT7V5WY5VHEfvKekvzPFzbJI4q9WlpP8zyOitfWdCutIlO8b4SfllXofr6GsjFfJVKcqcnGasz4arSnSm4TVmgoooqDMUHFdDofjfXdA2paXheAf8ALCb5k/8ArfhXO0VFSnCpHlmroqM5Qd4ux7To/wAYdPuAqaraSWr95IvnT8uo/Wupnn8NeNdMaz+2W91G4yoVsOh9QDyDXzdmlV2RgykgjoQa8arkOH5/aUG4S8jtjj6luWaujp/FXg3UfCd7vO6S0LZiuU/kfQ1seHPinqulBLfUl+32w4DMcSKPY9/x/OuZt/Fut29u1t/aEstsww0M/wC8Qj0w2ax5H8yRmACgnOB0Feg8Kq1P2eKSl5/1sc/teSXNSdj6S0PxnoevqotL1VnPWCX5XH4d/wAK36+TAxByDg10+j/EDxFowVIr5poV/wCWVx86/wCI/A14GK4aT97Dy+T/AMz0KWZ9KiPoyivKtM+M0LBU1TTGQ93t2yPyP+NdZY/EXwvfgBdSWFz/AAzqU/U8frXhVsoxlH4oN+mp3U8XRntI6miqttqVjeLutry3mH/TOQN/KrXWuCVOcXaSaOhSi9mFFFFRZjuFFFIWA6kCnyvsK6Foqjd61pdiCbrUbWHHUPKAa5y/+J/hiyBCXb3Tj+GCMn9TgV00sDiavwQb+RnOvThvJHY0hZVBLEADua8g1T4zTuCul6akfo9w24/kMfzrh9X8W63rhIvtQleM/wDLJTtT8hxXsYfhzET1qtRX3s46mZU4/Dqe0698R9B0UNGk/wBtuR/yyg5GfdugryfxH8QNZ8QloGkFtZt/ywhJGR/tHqf5VyeaVWKuGU4IOQa+kweUYbC6xV5d2eZWxlSro9Edz4T8EJeLHqmvzpY6WDuUSuEab6Z6D3/Ku8vviZ4Z0S2W101WuhEu1I4F2ouO2T/TNeHXF1PdS+ZcTSSv/ediT+tQ5qsRlscVPmrybS2WyCniXSVqat5nc658Ute1QNFbOthAeMQ/fI92/wAMVxMkryuzyOzOxyzMckmmUV2UcPSoR5aUUkYTqTqO8ncKKKK2ICiinxRPLIqRqWZjgAdTQCVxmK6vw54We7KXd6pWDqqHq/8A9atHQPCSwbLrUVDSdVh7L9fWus7Yr6HLsocrVa607f5n1WU5C52rYladF/mIirGioqhVUYAHah3WNSznCjvTJp0hHPLHoo6mo44XkcS3HJH3U7CvbqYm0vY0FeX4L1/yPoquLtL2GGV5fgvX/IAHuvmcFIey92+tWegwOKKK2oUFT1bvJ7s6MPhlS96TvJ7v+ugUhkkixLEcSxsHT/eU5H6ilorWpFTg4vqbVoKdOUXs0fRthdR31hBdxHMc8ayL9CMirFcd8MdUTUvBNsFfcbWR7Y+21uB+WK7GvzqS5ZNH5POPLJx7BRRRUkhRRRQAUUUUAFFFFABRRRQBHcTxWttLcTyLHFEhd3Y4CqBkk18cfEzxvL428VS3aMwsIMxWkZ7Jn7xHq3U/h6V6z8ffHf2OyXwpYS4muVEl4ynlY88J+OMn2+tfOdAG34b1c6XqSlz+4lwsg9vX8K9NUhlDA5BGQRXjAODXf+D9Y+1WpsJm/ewj93n+JfT8K9/JcbyS9hN6Pb1PqOHcx9nP6tN6Pb1Opooor6s+2DrxS5z1596Sis5Q15luZSpXfNHcKKXgj3pKqLbWpcW2tUMlijniaKVA6MMFWGQa4vWvBrJun03LL1MJPI+h7129FcuLwNLFRtNa9zix2W0MZG1Ra9+p4zJG8blHUqw4IIwRTK9W1TQrLVl/fR7ZccSpw34+tcNqvhe+04mQL50H99B0+o7V8ni8rrYfW1490fD47JsRhHe3NHuv1MKilIwaSvNPICiiigAooooAKKKKAClz70lFADg7KQVYgjuKuR6zqcIxFqN0g9FmYf1qjRScU90NSa2NYeJ9dHTWL4f9t2/xoPifXj/zGb7/AL/t/jWTRUeyp/yr7h88u5pt4h1l/varen6zt/jVaXUr6cES3lxID1DSE/1qrRVKEVsg5pPqLknqaCc0lFUSFFFFABRRRQAUUUUAFFFFABRg1ZtbK4vZRFbxNI57KK7HSfBax7ZdScO3XyUPH4murD4OtiHamvn0OzCYCvi5WpR+fQ5jStEvNVlxBGRGD80jcKK9A0fQLTSIwUHmTkfNK3X8PStOKKOGMRxIqIvAVRgCngZr6nB5VSwy556yPtcvyShg17Sp70u/RBVWe6w3lQjdIePYVNKST5aYLd/QfX/Ckht0hHyjLHq3rWtadavL2dHRdX/kbV6tfFS9lh/dj1l/kMgtvLPmSHfKe57VYoorroYeFCPLBHfhsLTw8OSmv+CFFFFbnQFYviPWRpNgfLP+kSjCD09TWneXcVjayXE7bY0GT7+1eV6pqUuqXslxL3OFXso9K8bN8f7Cn7OHxP8AA+fz3M/q1L2UH70vwR2Xwu+IU3gnxFm5kZ9Ku2C3Sddvo49x+o/Cvrm3njuoI54ZFkhkUOjqchgeQRXwNX0F8B/iHuA8I6pNlhlrB2PbqY/5kfiPSvjj4E98ooFFABRRRQAUUUUAFFFFABWN4p8Q2vhfw3e6xdn93bplVzy7HhVH1JArZr5o+P3jM6lrkfhuzkza2B3XBB4aY9v+Aj9SaAPJ9Z1a71zWLvU72QvcXMhkc+57D2HSqFFFABVmxvJbG6iuYTh42yKrUuaabi7ocZOLutz1XSNag1hHMKsDGql8jgE54/StOvKtE1iXSL3zV5ibiRP7w/xr060u4b61S4gcNGw/L2NfZZXj/rEOWb95H3+S5osVT5Kj99fiT0UUV657wUUUUAFFFFABRRRSsJq+hi6n4X07UcuI/ImP8cYxn6iuP1LwlqNjlo0FxEP4o+v5da9Kory8VlGHr6pWfkeNjMiwuI95Lll3X+R4wyMrFWBBHUGm163faPYaiD9otkZv74GG/OuavvAoJLWVz9ElH9RXg4jJsRS1j7y8j5nFcP4qjrD3l5HE0VqXnh7U7HJltXKj+JPmH6VmlSDggj615c6coO0lY8SdKdN2mrPzG0UuKTtUEBRRRQAUUUUAFFFFABRRRQAUUUUAFFFFABRS4qa3s7i6cJBDJIT/AHVzTSb0Q1Ft2RBS4zXR2fgvUbjBn2W6f7RyfyFdLYeD9NtMNMGuXH9/hfyr0KGV4mttGy8z1MNk2MxG0bLu9DgrLTLzUJAttbvJ6kDgfU11em+B1G2TUJs/9Mo/6muwjijhQJGiog6KowBTq9zDZHSp61XzP8D6XB8N0KXvVnzP8CC1s7eyhEVtCkSeijr9fWp6KK9qMY042irI+ghCFKPLFWSCkZi3ypwO7Uhy3sv6mlHHGOO1ZNOrotvzMZJ1nZaR/MRVCDC06iitoxUVZHRCCguWKsgoooqigqC7uo7O1e4lz5actgZPXFT1yvivX44LeTToCGmkXEh6hR6fWuTG4mOHoubevQ4cwxkcLQlUbs+nqY3ivXF1C4FtbPutoucjozetczS5JpK+Fr1p1pupPdn5riMRPEVHVqPVhU9pdzWN3FdW8rRzxOHjdTgqw5BFQUVkYn2d8OPGkPjfwrBf5UXsWIruMfwyAdceh6j8u1dhXx38K/Gz+C/FsMsrn+zrrEN2vYL2f6qefpmvsKORZY1kRgyMAVYHIIoAdRRRQAUUUUAFFFB6UAc5468TxeEPCN9q8m0yRptgQ/xyHhR+fP0Br4qurma8upbm4kaSaVy8jsclmJyTXsH7QPi06l4ig8O28mbfTxvmweDM3b8Fx+ZrxmgAooooAKKKKACtjQtem0e44y8Dn95Hn9R71j0VdOpKnJTg7NGlKrOjNTpuzR7FZ3cF9bLcW8geNv09jU9eVaPrVzpFxvibdGfvxk8MK9UCzIkX2i3lt5JI1lEcq4O1hkH3FfY5fmcMSuWWkvzPv8qzini1yT0n+foLRRRXrHthRRRQAUUUUAFFFFABRRRQAVUudLsbwHz7SJyf4tuD+dW6KznShUVpq5nUo06itOKZzdz4K02XJhaWE+gOR+tZNz4EuRn7Pdxv7MpU/wBa7qivPqZRhJ/Zt6Hl1siwNT7FvQ8ym8JaxCTi3Eg9UcGqEuj6jDnzLKdcdT5ZxXrlFcc8gpP4ZNHnVOF6L+CbR400EqffjZfqMUzaa9mZFf7yg/UVG1pbP963hb6oDXO+H5dJ/gcsuFp/ZqL7jx3aaMGvXjplgetjbH/tiv8AhSf2Xp//AD4Wv/flf8Kj+wKv8yI/1Xr/AM6/E8i2mlCMTgAmvX10+yU5WztwfaJR/SpBBCv3YkH0UVS4fqdZr7io8LVetRfceRR2N1KcR28rn/ZQmrkPh3Vp+VspQP8AaG3+deq0VvDh+H2pnRDhaH26j+SPO4PBOqSYMphiHu2f5Vq2/gSIYNzeM3qI1x+prr6K66eS4WG6b9TvpcPYKHxJv1Zj2vhjSbUgi2Ejesp3fp0rVjijiQJFGqKOyjAp9FehSw1Gl8EUj1KODoUVanBIKKKK3OkKKKKADvSYz1paKiUFLciVNSeuwUUUVZYUUUUAFFBIAyeKzPEN5Npehi+8pwskvkRkgjLbQ2T6Lggj17etcmLxlPDQ5ps4sdj6ODp81R69F3MzxJ4lXT0a1tGDXJ4Zh0T/AOvXnzuZHLsSWPJJ6mllleWRndiWY5JplfFYvF1MVPmn9x+eY/H1cZU557dF2CiiiuU4QooooAB1r6k+BXjb+3vDLaJeS7r7TAFTJ5eHop/Dp+VfLddH4G8UTeEPFtjq0ZJjjfbOgP34zww/Lke4FAH23RUNrdQ3tpDdW8gkhmRZI3HRlIyD+VTUAFFFFABWX4j1uDw74dv9XuSPLtYTJj+8ew/E4H41qV4b+0X4lNvpVh4chfD3TfaZwD/AvCj8Wyf+A0AfPuo30+p6jc3905e4uJGlkY92Jyaq0UUAFFFFABRRRQAUUUUAb3gvRD4i8ZaTpWMpPcoJP9wHLfoDX2LrvhjTdesFtrqIK0YxDMnDxfQ+nt0NfP37O2ji78ZXupuuVsbbCn0dzgfoGr6cpxk4u6HGTi7xdmeBeIPDOo+G59t2vmWrHEd0g+RvY/3T7H8Cax6+j7m3hureSC4iSWKRSrI65Vh6EV5l4k+GssBa60E74+rWbtyP9xj/AOgn8+1fR4HOtoYj7/8AM+ty3iG1qeK+/wDzPPaKV0eKV4ZY3jlQ4eORSrKfQg9KSvpITjNc0XdH1sKkakeaLugoooqiwooooAKKKKACiiigAooooAKKKKACiiigAooooAKKKKACiiigAooooAKKKKACiiigAooooAKKKKACiiilcG7BSorySpFGjSSyHaiICzMfQAda1dC8Nan4jlAsodluDh7qQERr9P7x9h+JFeueG/B+neHF3xL592y4e5kHzH2H90ew/HNePjc3p0fdp6y/A+fzHPqWHvCl70vwRy/hT4dBWjvteRXfIZLPqq+hc/xH26fXtn/GnQFu/D88saDDw7lAHSWEFl/OMzD8AK9brC8X2a3fhq6Jj3tAPPCjq2zkr+Iyv418nWr1K8+eo7s+IxGJq4ibqVXdnw8etFW9Usjp2q3dmWDeRK0e4dwDgGqlZGAUUUUAFFFFABRRRQB9QfAHxZ/bHhWTRLiTddaYQI8nkwt938jkflXr1fGfwv8AE58K+PNPvHfbazP9nuBnjY3GT9Dg/hX2WpBAIORQAtFFFACGvjT4o+If+Ek+IOqXavugik+zwHPGxOOPqcn8a+rPHOt/8I74J1bVA22SG3byz/tn5V/UiviJiSxJOSaAEooooAKKKKACiiigAooooA+mf2dNM+z+DtQ1Arhrq72A46qijH6sa9lrg/g3ZCy+FmjLtwZVeY++52I/TFd5QAUhAPWlooAxNf8AC2leIIcXkGJ1GEuIztkT8e49jkV474n8OzeGNQW3kuEuY5F3o6KVYDP8S/4H8BXvh6V4x8R7jz/FboDnyolX+v8AWvZyWdV1+SMrKx9Bw/Os8T7OErKzOS7Zooor7Bban3qvbUKKKKYwooooAKKKKACiiigAooooAKKKKACiiigAooooAKKKKACiiigAooooAKKKKACiiik3bcG0twoq9pei6nrbhdOspZ1zjzcbYx9XPH4DJ9q9A0T4Wwptm1u6M7dfs0BKoPq33m/DFebic1w9DS935Hj4zO8LhtL8z7I860/Tr3V7n7Np1rJcy/xbB8qf7zdF/GvR/D/wxghKT67It045FsmREv1PV/0Hsa7yzsLXTrdbezt4oIV6JGoUD8qs183i81r4jROy7I+Rx2d4nFXinyx7IjigihiWOKNUjUYVVGAB6AVJiiivMPHCmuoZSCAQeCDTqKAPin4g6d/ZfjK/tsY2Psx/u/Ln8dufxrl69Q+PVl9k+I00gGBcQpKPyx/NTXl9ABRRRQAUUUUAFFFFACg4Oa+y/hd4jPib4f6Zdu+64iT7POc8l04yfcjB/GvjOvd/2cNe8u91XQZH+WVFuYRnuPlb9Cv5UAfQ9FFFAHjn7ROrm08HWOmI2Gvbrcwz1RBn+ZWvmSvZf2jNS8/xhp2nqcra2e8j/adj/RRXjVABRRRQAUUUUAFFFFABRRQOtAH274Dt/s3gHQIsYxYQn80B/rXQ1l+G0EfhfSUHRbKEf+OCtSgAooooARuleB+K5/tHinUZM5HnFR+HH9K96lYLEzE4AGa+c7yXz72eU/xyM35nNfQcPwvVnLsj6nhenetOfZIhooor6o+1CiiigAoHNFMc4CgdWYD9azq1PZxcjKtV9lBzH0UUVZqFFISAMnP4DNM8+IAZkVc9Nxx/OplUjF2bM5VYRdpOxJRQORkEEUVSaexaknswooopjCiiigAooooAKKKKVwbSCimPLHHw8ir9TirVtY316cWdhd3PvDAzj8wMCsp4ilD4pJHPUxVGn8c0vmQUV0dp4C8TXhGNPW3X+9cyhR+S7j+ldBY/Ci4cg6hqyoO6W0WT/wB9N/8AE1w1c4wlP7V/Q86tn2CpbSv6HnlSWlvcahL5VjbzXUmeVgjL4+uOn417LYfDvw5ZEM9k13IOr3Tl8/8AAfu/pXTQ20FtEscESRRqMBEUAD8BXmVs/b0pR+88fEcUSelGH3nkGmfDXXr/AGvdmDT4j/fPmSf98rx/49Xa6V8N9C04rJcRNfzj+K5OVH0QfL+YJrrxS149fH4iv8ctOx4OJzPFYn+JPTtshiRrGioiKqqMAAYAp9FFchwBRRRQAUUUUAFFFFAHzh+0laBPEGi3YH+stXjJ/wB18/8As1eIV9CftKxf6J4fmx/HMv6Ka+e6ACiiigAooooAKKKKACux+Fusf2H8SNFuS22OScQP6bZPl5/MH8K46pIJnt7iKZDh43DqfcHNAH3zkUVS0e9XU9Fsb9Tlbm3jmH/AlB/rRQB8lfGO+N98UtZOcrC6Qr7bUAP65rhK3fGdz9s8ba5cZz5l9Mc/8DNYVABRRRQAUUUUAFFFFABQOtFA60Afdfhtg/hfSXHRrKEj/vgVp1z3gS4+1eAdAlznOnwj8kA/pXQ0AFFFFAGfrk32fQ76bONkLnP4V89ZzXunjacweEb9h/Emz8zivCwpZgB1NfU5BG1OcvM+04XhalUn5jkRpG2qCTVldPkI5ZRV23gEKY6t3NTV7Eqrvoe/Ou7+6ZUtlLGMjDD2qtW9Wfe22MyoPqKqFW7syqda7tIo1DM2bi3Qd2J/IVNVZznUoF9FJ/MGsMfK1NLu0vxObNJ8tKK7yivxLNFFFdx6QV6t8NLeKfw7ciaJJFM5GHUEdBXlNewfDFMeGWb+9Ox/QV42eO2F+aPn+JHbB/NGxP4O8OXRzLotln1SIIf0xWbN8NfC8oOyymiPrHdSj9N2P0rr6K+RjVnHZs+FjWqR+GTXzOEl+FWjMMR3uoR/R0b+a1Wb4S2P8Or3w+qxn/2WvRKK2WMxC2m/vOiOYYqO1R/eeat8JIj93XLgfWBTSD4SL312b/wHX/GvS6Kv+0MV/Oy/7Uxn/Px/eecJ8JbUff1q7P8AuxIP6Gpk+E+mKcvqmoN7Dyx/7LXoNFS8diX9t/eS8xxb3qP7zio/hf4eRsy/bZvZ7gr/AOgYq/B8P/C0H3dJjf8A66yPJ/6ETXTUVlKvVlvJ/eYSxNaXxTb+ZnWmiaVYH/RNNtIPeOFVP5gVoAADilorK7Mbt7hRRRQAUUUUAFFFFABRRRQAUUUUAFFFFABRRRQB4Z+0oR/Y2g+v2iT/ANBFfOlfQX7Ssw8nw/B33TP/AOgivn2gAooooAKKKKACiiigAooooA+x/hJf/wBofC/Q5CcmOEwn/gDFf6UVyvwH1eOL4dGCU/6q9lVfoQrfzJooA+a9Ql8/Ubqb+/KzfmTVanOSXYnrk02gAooooAKKKKACiiigAooooA+w/g3e/bfhXozZyYleE+212H8sV3deN/s6amLjwbqGnk5a0u9wHorqMfqpr2SgApDS0hoA4/4kTeX4TdM/6yZF/XP9K8nsItzmQjgcCvS/im+NFs0/vXGfyU/41wFtF5UCr3xk19ZlHu4T1bPuMi9zA+rZNRRRXoHphSEAjB6UtFAGRdQeTJj+E9KzQrHUi+PlUYz+FdLNEsyFWFU7O0QNMxXJEnBPsAKwxX7z2a7O/wBxz4x+19kn0lf7iqkMkh+RSfepTYzAdj7A1qAAdqWux1pdDveIlfQxHglTqhr2T4cLt8JRe8jk/nXmxr0j4fKRospJ4Mxx+QryM6m5Ydep4fEFVzwiT7o6+iiivlT4kKKKKACiiigAooooAKKKKACiiigAooooAKKKKACiiigAooooAKKKKACiiigAooooA+af2j7wS+LNKswc+RZlz9Wc/wDxIrxevQPjTqQ1H4o6qFbKW2y3X/gKjP6k15/QAUUUUAFFFFABRRRQAUUUUAeo/DnXzpfh2eAEgG6Zv/HUH9KK47Q7h4rJ1UnHmE/oKKAMa9iMN9cRH+CRl/I1BW34wtfsXjPWrbGPLvZlx/wM1iUAFFFFABRRRQA+ON5ZFRFLMxwFAySakvbSewvZrS6iaK4gcxyRsOVYHBBr2X4FfD3+0r5fFOpQ/wCiWzYs0YcSSDq30Xt7/Ssn49+HDpPjkanGmLfU4hJnt5i8N/7KfxoA8pooooA9i/Z21cWnjK90xmwt9bblHqyHI/QtX05XxB4K1o+HfGek6pnCQXKGT/cJw3/jpNfbqOsiK6kFWGQR3FADqQ0tIaAPPPihlk0uPsZWP6CuMHSu1+Jg+bS27b3H6CuKr63LH/ssfn+Z9xk/+5Q+f5hRRRXeemFFFFABUFsMRE/3nY/qanPSmogRQo6AYqGveTM3FuaY6iiirNANeo+BE2eG0b+/I5/XFeXV614Pj8vwzae4Lfma8jOXail5nhZ/K2HS8zdooor5o+RCiiigAooooAKKKKACiiigAooooAKKKKACiiigAooooAKKKKACiiigAooooAKiuZ47W2luJW2xxIXdvQAZNS1wXxj10aF8NtRZW2zXgFpF9X6/+OhqAPkzWdRfVtavtRk+/czvKf8AgRzVGiigArSvtC1DTtL0/Ubm3ZLW/Rnt5OzbWKkfXj9RVfTLCfVNTtbC2XdPcSrFGPcnAr7C1/4e6brXw/i8MMAi20CJazY5jdRgN+Pf2JoA+M6KvaxpN5oer3OmX8RiurdyjqfUdx6j3qjQAUUUUAFFFFAHW+GNOa80ySRQSBMV/Qf40V6V8G/Dw1LwZPcGMNm9cZI9ESigDhvjNp50/wCKOr8YW4ZJ1/4Eoz+ua4Gvcv2kNHMeraRrSL8k0LWzkf3lO4fox/KvDaACiiigArrfh54IuvHHiWKwjDJZx4ku5x/yzT/E9B/9asDR9IvNd1W203T4TNdXDhI0Hr7+gHWvsbwF4Ks/BHhuLToMPcNh7mfHMkmOfwHQCgDoNO0+10rTrexsoVhtreMRxovRVA4rg/jT4X/4SPwFcSwx7rvTv9Jix1Kj74/755/AV6NTXRZEZHUMrDBB7igD4Dorr/iV4Tfwh41vLBUItJG8+1PYxscgfhyPwrkKACvsX4SeIx4k+HunTO+65tV+yzeuU4B/Fdp/GvjqvYP2f/FI0rxVPoc74t9TUeXnoJV6fmMj8BQB9PUhpRRQBy3jnRpdV0QSW67p7Z/NVR/EO4ry9G3KGHeveCoxXCeKfBxeSS/0yP5m+aSEdz6r7+1ezlmOjTXsam3Q+gyfMo0l7Crt0ZwlFByrFWBBHGDRX0Sdz6pO+qCiiimMKKKKACiiigAr2XQIvJ0GwT0gTP5V42il5FUdWOK9wtI/JtIY/wC6gH6V4WdS0hE+b4hn7sI+pNRRRXgHzAUUUUAFFFFABRRRQAUUUUAFFFFABRRRQAUUUUAFFFFABRRRQAUUUUAFFFFABXzb+0T4jF1r1hoEL5jso/OmAP8Ay0foPwX/ANCr6H1TUrfSNKu9Ru32W9tE0sjewGa+HvEGsT+INfvtWuT++upmkI9ATwPwGB+FAGbRRTkRpHVEUszHAAGSTQB658APCx1XxdLrcyZt9MTKHsZWGB+Qyfyr6f7VyPw08Jjwf4Ks9PdALuQefdEf89G6j8BgfhXX0AeS/Gn4cf8ACS6Wdc0uHOrWafOijmeIdv8AeHUfiPSvlwqR1r78IBr5t+NvwzOlXcnifSIP9AnbN3Eg4hcn7w/2SfyP1oA8UooNFABRRT4o3mmSNFLO7BVA7k0AfWvwRsDY/C7TmYYa5eSc8erED9AKK7Hw3pi6L4Z0vTAMfZbWOI+5CgE/nmigDmPi/wCGj4k+Hl9HCm+6tMXUIA5JX7w/FS1fHx619+MAwwRkHtXyJ8WfAcvg7xPLJbwn+yrxjJbOBwhPWP6j+WKAPPakggluZ0ghjaSWRgqIoyWJ6ACn2lnc311Ha2kEk88rBUjjXLMfYV9NfCj4RJ4WEeta5GkmsMMxRcMtsCP1b37dqAL/AMJPhkng3TBqOoora1cr8/Q+Qn9we/qa9OoFFABRRRQB5j8a/BR8T+Ejf2se7UdMDSoAOXj/AI1/IZH096+Tzwa+/WAZSCMg9RXyX8YvAh8I+KHu7SLGl6gzSQkDiN+rJ+Gcj2PtQB5tU9jdz6ffQXls5jngkWSNx1Vgcg/mKgooA+4PBviWDxZ4VsNYgIzMmJVH8Eg4Zfz/AErer5g+BHjcaH4gbQL2XbY6iw8oseEm6D/vrp9cV9Pg5oADzSYpaKAOZ8QeErXVg08OILv++Bw31/xrzi/0670u48i7haNux7N7g969sxVW+0+21G3aC6hWWM9mHT6elejg8xqUPdlrE9bA5tVw3uy1j+R4nmiuv1fwFdwSGTTG8+In/VOwDL+PesOTwzrsWS+lzf8AAWVv5GvoKeNoVFdSR9RSzDDVY8ymvnoZlFW20nU1+9pt2P8AtkaYdPvh1sbv/vw/+FbqtTe0l950KvSe0l95Xoqyum6g33bC7J/64t/hVqDw1rl0R5emyqD3kIT+ZzUyr0o7yX3kyxNGPxTS+ZDo8P2nWbOEDO6Vc/gc17QvAArjfDPg2bTbtL++lVpkHyRpyFJHUnvXZgV83meJhWqrkd0j5LOMXDEVl7N3SQtFFFeaeQFFFFABRRRQAUUUUAFFFFABRRRQAUUUUAFFFFABRRRQAUUUUAFFFFABRRWbrutWnh/RLvVb2TZb20ZdvU+gHuTxQB5D+0J4vFppdv4YtZP311ia6wekY+6v4nn/AID71841reJdfu/E3iG91i8bM1zIWxnhV6Ko9gABWTQAV6t8DPBZ8Q+KP7Xu4s6fphDjI4eb+Efh1/AetebaTpd3rOq22nWMRlublxHGg7k/0r7S8GeF7Xwf4YtNHtcN5Q3SyYwZJD95j/noBQBvAYpaKKACorm2hvLaS2uI0lhlUo6OMhlPBBFS0UAfJPxV+Gc/gnUzd2SPLotwx8qTr5Lf3G/oe/1rzevvLVNMs9Y02fT7+3S4tZ12yRuMgj/Gvlf4k/CbUfBlzJe2SSXeiu2VmAy0PP3X/wAehoA81rvPhD4cPiL4haejJut7NvtUxxxhOVB+rYrhkjeR1RFLMxwFAySfSvrH4N+BJPCHhg3N9Fs1PUNskynrGg+6n15JPufagD0nFFLRQAVR1bRtO12wksdUtIrq2k+9HIMjPqPQ+9XqKAOd8P8AgXw14XdpNI0qG3mbgy8s+PTcckCuioooAKKKKACiiigArA8Y+FbPxj4butIvAB5g3RSYyYpB91h/npmt+igD4T17Rb3w9rV1pWoRGO5t3KsOx9CPYjms2vq74wfDdfF+k/2lp0Y/tmzQlQOs6DnYff0/LvXypJE8LskilXU7WUjBB9DQARyNHIroxVlIIYHBBr66+E3j1PGfhhUuJF/tazAjuV7uP4X/AB7++a+Qq6Dwb4qvfB3iO31ayYnYds0WcCWM9VP+eDigD7eorM0DXrHxJottqunSiS3nTcPVT3U+hB4rToAKKKKAEoxS0UAJij8KWigBuKXApaKAAUUUUAFFFFABRRRQAUUUUAFFFFABRRRQAUUUUAFFFFABRRRQAUUUUAFFFFABRRQeKACvmf46/ED+2NTHhrTpt1lZPm4dTxLKO3uF6fXPpXo/xh+I6+EtHOmadKP7ZvEIUqeYIz1f6+n59q+VHcuxZiSxOST3oAbRRXq/wb+GjeKdTGs6pCf7HtXyqsOLiQfw/wC6O/5UAd/8DPh2dIsB4m1SHF9dJi1jYcxRH+L2Lfy+te0dKRQFUADAAwAKWgAooooAKKKKACmSRJNG0cih0YYZWGQRT6KAOas/h/4TsNWGqWmg2cN4DuV1ThT6hegP0FdKOKKKACiiigAooooAKKKKACiiigAoopM0ALSEgDrVHU9XtNKtzLcyhf7q92+grz7VPFeoavKYLMNDEeAFPzN9TXm4zMqOG03Z24XAVcTrHSPdna6p4n03TMrJMJJR/wAs05NeEfEPwlF4qlu9d0XTWgvAfMliT7s4xyQP7/fjrz369/ZaGqkS3R3v129vx9a11RVXaoAX0Ar5atxFW9opR2XToelLA4aEHBavv/kfH7oyMQykEHBBHSm17r8QPhxFqpk1LTFWG9bl16LKff0b36Hv614hdWs9lcvb3MTxTIdro64IP0r67A4+ljKanTfqux41ahKk7SO++FXxIm8D6x9numeTR7pgJ4xz5R/56KPUdx3H4V9Z2l3Be2kV1bTJLBKodJEbIYHoQa+COler/CX4qyeFLhNH1iR5NFlb5WySbZj3H+z6j8fXPaYn1PRUVtcw3duk8EiSwyKGR0YEMD0IIqWgAooooAKKKKACiiigAooooAKKKKACiiigAooooAKKKKACiiigAooooAKKKKACiiigAooooAKKKKACuP8AiD49sfAuhtdTFZb2UFbW2zy7ep9FHc1J468eaZ4H0drq8YSXcgItrVW+aVv6L6mvkbxN4l1LxXrc2p6pMZJpDhVydsa9lUdgKAKus6xe67q1xqeoTtNdXDbnc/oB6ADAA9qoAZorq/Bngu68U3+WZrfTomHn3O3P/AVH8TH0/GoqVI04uc3ZIcYuTsiXwJ4LfxRf+fds1vo9swN1cY6/7C+rH9OtfW+gNpEGl29npBhS1gQJHFHxtH09a4L/AIR+2t9IttP05Ba21uuEhHIJ7sx7se5rIeO80ucMDJE4PDocfrXzP+sPNVfs1ePbqe3h8phWp6ztM9qBpa850fx1cQFY9QTzo+nmLww+o713djqNrqMAltpVkU+h5H1r28LmFHEaJ2fY87FYGthn+8Wnct0UlLXccgUUUUAFFFFABRRRQAUUUUAFFFFABRRRQAUUUUAITisnXtch0ayMrfNK3EaeprVPQ15L4p1B7/XZ8sdkLGNB6Y615eaYt4elaO7PQyzB/Wq3LLZaspXV5eazfb5nLyucKOw+ldFp+nx2MWBhpCPmasvw7ArPLORkr8o/rXQ18BjK8nLlv6n0OKqcr9lDSKCg4HWkJwKZnPWuKMbnEDYZSpGQeCDXE+MfA1jrsBkZCkyj5J0XLx+xH8S+3Udq7aiu3C4iphpqdJ2YnGMlyyV0fK2u+HdQ0C78m8i+RuY5l5SQeoP9OorJxg19R614ettStZImt45on5eBxwfceh9xXi3if4eXOnGS60tZLm2XJeEj97F+H8Q9x+Ir7nLs5pYlKM9JHmYjAyguenrH8Uavww+LV14PmXTdTMlzojn7uctbk919R6r+Xv8AUem6lZ6tp8N7YXMdxbTLuSSNsgivg3BHauy8B/EfWPAt9utn+0WDnM1nI3yt7r/db3H617R559l0VzfhHxvovjTThdaVdAyKP3tu5AkiPuPT36V0lABRRRQAUUUUAFFFFABRRRQAUUUUAFFFFABRRRQAUUUUAFFFFABRRRQAUUUUAFFFMllSGNpJHVEUZZmOAB6k0APJxXAfET4o6Z4HtWhQpd6s6/urVW+56M/oPbqf1rjPiL8dIbNZtK8KOs1xysl/1RP9wfxH36fWvnq7u7i9upLq6mkmnlbc8kjbmY+pNAF3X/EGpeJtWm1PVLl57mQ9T0UdlUdgPSszHNSW9vNdTpBBE8krnCogyWPoBXqHhT4brFLHcatGJ7k8pZg5VPdz3+nT19K5sTi6WGjzVGb0MPUry5YI5zwj4GudckjubwPBp5bggfPN7IP/AGboPfpXvujaRBpllDBFDHDHEMRwp91P8Se56mpLDTo7RQzYaXGMgYCj0A7CrtfCZnmtTGPlWkex7FKhToq0dX3JKZLEkyFJEDKexpQ3rTq8PWLNkczqWjtbZmgy0fde61U0/UrrS7gTWshQjqvZvYiuwIBGCMiuW1ixFpcBkGIn5HsfSvSwuJcnZ7npYeuqq9jV1uekeH/ENvrVvxhLhfvxk/qPatwV4lp99Npt9HdQEhkPI9R3Fey2V0l5Zw3CH5ZFDCvtsrx7rr2c91+J87mmA+qzvD4WWKKKK9g8oKKKKACiiigAooooAKKKKACiiigAooooAa3IIryLVtIvIdVuTLGUjMrN5r8LgnPWvUNV1ODSrGS5nOAvQd2PoK8p1bWLrWbsyTMQmfkjB4WvnM8nTfLG/vI97JKdbmlOOkerNDR7i3iL20W92Jzvxwf8BW0M9zVPTbFLO2AxmRhljV2vh8ROMpvlOytJSm2hrU2nMe1NpQWhiFFFFUAVTvNPjvBuB8uYfdcVcoqoycXdDjJxd0eWeKvAFpqUjSFBZXx5E8a/u5f94D+Y/I15NrOgajoVx5V9blM/ckHKOPVW6GvqmWJJozHIoZT2Nc/qfh5ZreSLykurV/vQSjP+fqOa+iy/Pp0rQraoxrYOlX1j7svwf+R84aTrGoaHqEd/pl1La3UZyskbYP0PqPY19DeA/jzYan5dj4oCWV390Xa8Qv8A739w/p9K81174aAs82iSbWHJs52wR/usev0OPqa89urK5sZ2t7q3lgmQ/MkilSPwNfXYfFUsRG9N3PHr4erQfLUVj7yimjniWWF1kjcZV0bII9Qakr4y8H/ErxH4LkVbG7M1nnLWc/zRn6d1/CvoDwh8bPDXiQJBey/2TfHgx3Ljy2P+y/T88V0GB6bRTUkSRA6MGVhkEHINOoAKKKKACiiigAooooAKKKKACiiigAooooAKKKKACiijIoAKQnFc74g8caD4didry+QyJ1iiYMwPvzhfxIrw/wAY/HjUL7zLTRF+ywnKmRT8xH+9wfyx9TQB7T4r+IOg+EbdzfXSvcgcW0TAvntn+7+P4Zr5s8d/FfW/GLtbLIbTTc8W0RwGH+0f4v8APArh7y/utQuDNczPK7HJLHvS2OnXmp3S21lbSTzN0SNcn6+w96TaSuwSvoit1Nb3h/wnqXiCTdAgitVOHuZAQg9h/ePsK7Pw/wDDm3tSk+tMtzNwRaxN8gP+0w6/Qce9em6fojMkfnIIYEGEhRdoA9AB0FeHj87p0Vy0tX36f8E9bD5ZJr2ld8q/FnP+FvB9ppabNPjJkIxLeyj5j7D+6PYfia7m0s4rOPZGOf4mPU1MiJGgRFCqOgFOr4zE4upiJc02ei5RUeSmrRCiiiuUgKcp7U2nLUz2AUkDrWdrMcctkBI+zDjDEZ5rRIyMVj65azyQ742LRryU9Penh7e0WptQ1qLWxgTwSW7ASLweQwOQR6g16r4S3f8ACN2e/Odpxn0zxXmFnfPaSqSiSxA5MUgypr1XQtXtNVsla2whQYaPutfXZLyrEXk7afeRnjqulGLWie5riikFLX1p8wFFFFABRRRQAUUUUAFFFFABRRRQAUUUUAcD8Q5T5lnCCdvzMR78VxUOPPjz03Cu4+IduSLO4A+UFkJ/X+lcIDgg+lfEZkn9Znfufa5TZ4OKXmd2Ogpar2U4uLSOQdxz9asV8rJNSaOBqzsMPU0lOYd6bW0XdEhRRRTAKKKKACiiigCtc2Nvdj97GN3ZhwRWBq/hK31KDybqCK8iH3RJw6/7rDkfnXUUVtSxFSi7wdiud25ZarszwzW/hRLGzSaZcFf+mF3x+Tjg/jiuF1LQNU0dsX1jNCOzlcq30YcGvq0gEYI/Oq8lhbSqytEuGGCAOD9R3r6DDcR1YaVY8xw1cFSnrDT8j5y8M/EXxR4TZV03U5Ps4PNtN+8jP4Hp+GK9j8O/tFadcBIfEOmyWknQz237xPqVPI/WpNT+GnhvVNzPYrDKf44f3Z/IfL+lcbqfwU27m07U2Hok8ef1HP6V7NDP8FV0b5X5o4p4KqttT3/RfGnhzxCqnS9Zs7hj/wAsxIA4+qnn9K36+M7z4b+JLCQ+VHDOy9DDMA35Ng/pUtr4o+IXhIALfataxrwEuELp+TgivVp4ilU+CSfzOeVKcPiTR9j0V8waZ+0L4qtAFvrSwvl7koY2P/fJx+ldXYftI6e4H2/QLiI9zDMH/mBWxB7pRXmFn8evBl1jzGvbc9/NiX+jGtm3+LPg24GU1XH1hc/yFAHbUVzCfEPwrIMrqoP/AGxk/wDiaf8A8J74axkaiT9LeX/4mgDpKK5OX4j+GYhk3kp/7d3A/UCs65+L/hW2zm4ZyOwlhU/kzg0Ad7RXkd98etChB8iOJ/Z5WLf+OoR+tctqX7QkzA/YoGUdtsIU/wDfTM3/AKDQB9C1m3+v6VprFLq/gSQDPlBt0h+ijJP5V8rat8YfEmphh5rID0LyE4/4Cu1D+KmuQvPEGq6gpS4vZTGTkxphEz/urgfpQB9N+IPjZoOkh0tsTSr2dsH/AL5GTn2bbXkfib42a7rIeK0kaCE9APkH/fIOfwLMPavO7HRtT1R9tjY3Fyc8+VGWx+VdXpvwv1a4KtqFza2EfdWbzJPwVc/qRWNXEUqS/eSSNIUalR2gmzkLzUbzUJPMup3kPYHgD6AcD8KsaToOqa7P5OmWE9yw6mNeF92PQD617Do/w20Oy2ubC41OYfx3beXHn12KefxJrsotJuWgWBpIra2XpBboEQfgMCvHxOf0KelNXZ308sm9aslFfieU6T8LILcrLr1+Gfr9ks2DH6NJ0H4Z+td/pWhJBb/Z9NsorK1PXaCN31Y8sfrXSW+lWtsQwj3N/efmrtfN4vN62I0b0/A9OjChh/4UbvuyjZaZBZ4bG+X+839KvUUV5EpOTuwnOU3eTCiiikSFFFFABQOtFA64oewElIRkYNLRXOhnFXkYivZo14CsQBWj4YvZLPXrYoxCyNsceoNZ964kvp2HQuan0SMy63ZovUyr+nNfQUW1KLW+h7VaKlhWpdv0PZh0paRelLX6Ctj4AKKKKYBRRRQAUUUUAFFFFABRRRQAUUUUAZXiDSxqukTW/wDHjch9COleQSxPDK8UilXU4IPY17mea4Xx1o9usP8AaMfyS5AYAcNXz+c4O69vH5nu5LjvZT9jLZ7epzOjaiLaTyZTiNzwfQ10wIIyK4PrWzo+pTLKls3zoemeor4/E4fm9+J7eLwt71I/M6SmFfSn0V5ybR5hHRUlJtFaKoIZRTttJiqUkAlFAGaXFO4AvWmanejTNMe7EcblWRcOcD5nC9fxqZVAIqS4s1vrXyDLJF86OHjxuBVgw6gjqPSuvBTh7Rcy0uZVb20MDTPGJuIw11p0UDMjFUZxuyCgH1Ul8ZHOVOBW0Ndh+z3Lta20TwyBNs5kiB43Yy8Q+bGDgA9etFp4Yt4uDe3ki7GULIynG5kYkYUH+AD6VpHSVYXayXMrR3c/mzJhQGXYqbOB93Cj36819XH6s1dRPOfP3MyLXDcaOmoW9lYygld6JdE7Q2Mc+X15OR7d61bSZJLA3V1FaxRgFiySb1CgdSSq475GOMUj6bGtjJaiSQW+5WROP3YBBwDjpkfhUTsGSSNUVEkJLheNxPWn7KlLaKKhGUnuVb3U9AkEaG5sHduV+Zf0qHz9Ngszdb7ZLYnaZMjbnO3GfrxUCeHNIjQIlkgVYWgABPEbZLKOeh3H/IFS3GkQS6WNPiaS3hVY1TymOVVCCAM9OnXrXRGnTjZI6oqaVmZxt/C16919o03TC0DAO8kMY3BlVgwI5wdw5qpJ4c8JzGfy7aygMMoiYtEhUOVDAcj0I71sf8I9pfP+jv0xjznwBhBwM8cRp09PrU76RY3DFXgyHZSRvYDIXb0z/dO0+o4ORWyq8uzZlKgpLVHEvomkfaoYbew0+5EzMiSQxxsu8EfL6556Y7Gm/wBjaWZool0q1ZpA5TbbKQdmN3OO2RXpumeC9LtoEaX7RPP5jTea07qdzOH6KQMAgY9MfWtSLw/pkMaxx221VLY/eNyCoUg88rtCjaeMKOOBXpQbcbs8uVk9DyJdC09rY3KaVbGAAkyC2XaAOvOO2KittM0q8lMVtp9pNIBuKpApIHrjHuK9ni0iyhsJLFIm+zSIyMjSM2QxJPJOckscnrUdtoNhaX/26JJ/tONu97mR8jAHRmI6KPxGetWI8Z1bSbDR7L7ZdaAnk7tpK2i8HBx1x6Y/+tV608KW99vEGhW7PHgSJ5CZQnsfQ165qmj2OtWotdQhM0G7cU3soPBHOCMjBPB4pn9m2tiLi4tozHK53sQ7YJ+Y9M4xlmOOmST15pSfKrgld2PHYtBtJJVjfQIYDvVGMsEQ27mVRnn1cAjqDnIGDTzouhRw20s9lagzoXEcdorMoAJw2cAE7SBz2rsY9Gso/JwkzeSQU33Ej4wQR1Y5AIBweM89aY2gaZJDbxSWu8W27ymZ2LLkEH5s5/iPf+QrieLvsd8cHpqzmoNI8N7yreHpZdqsSfIgVQVYIQcNxznnpwTnAzVuyj8NPP5Nt4XgEuQFVreHcxK7uAzZ6Z5OBx9M7zaPYtAYTE+0jaSJXDH5t/3s5zu5JzzT00myaZXdJnYDarG4k3J0ztO7IJwMkde+axlWutWzT6uoq8UMgvdLkRUNlIY90IT92gUiVgqsADwOR1wfahNb0eGeCJdOdHn2tGfLTlGOFb73Qnt97jpWr/YWnAYELgbo2AEzgLsbcoAzwAecDj2po8PaYJFkFu25eh81+BkEL1+7kA7fu+1cTdFvVGXNPa5TOvWH2iK3WyleaTzcIFjU5RmXHLDJLIQMZ6jOKiXxHYu8Uf8AZt0skylkTZGSwBbGMMeDtJB6YIyRmtSPQ9PidHWJyUcuN0znLFi/OT83zEkZzgnjFRXHh3TJo0V4G2xxCJQszrhQCB0PXDEZ68n1qbYe3whefcyLnXraOPzBp9yQYjKMCMZUHk8vjAHOehHQmrAfzYUl8toy6hijgBlyOhx3FTT6PZMGDpLIGjMR8yd3+UjB6nqRxnrTZuteDj/ZW9xWZ2Ub31IaKKK8Y6gooooAKKKBzQAU9Rgc9aAAKWspTvogCqepXYtLNmz854Ue9WzwM+1cdqN5Jd3LF+FU4VR2rXDUvaSu9kdOFo+1n5Iq55zXWeBdMa41Nr11/dwjCn1Y/wD1q5aCLzp44843sBn0r2TStPg02wjt4BhVHJPUn1r6jK8L7esr7LUvOcX7Gj7KO8vyLw6UtFFfZHx4UUUUAFFFFABRRRQB/9k="/>
          <p:cNvSpPr>
            <a:spLocks noChangeAspect="1" noChangeArrowheads="1"/>
          </p:cNvSpPr>
          <p:nvPr/>
        </p:nvSpPr>
        <p:spPr bwMode="auto">
          <a:xfrm>
            <a:off x="156845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4" descr="data:image/jpeg;base64,/9j/4AAQSkZJRgABAQAAAQABAAD/2wBDAAgGBgcGBQgHBwcJCQgKDBQNDAsLDBkSEw8UHRofHh0aHBwgJC4nICIsIxwcKDcpLDAxNDQ0Hyc5PTgyPC4zNDL/2wBDAQkJCQwLDBgNDRgyIRwhMjIyMjIyMjIyMjIyMjIyMjIyMjIyMjIyMjIyMjIyMjIyMjIyMjIyMjIyMjIyMjIyMjL/wAARCAJd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3+iiigAooooAKKKKACiiigAooooAKKKKACiiigAooooAKKKKACiiigAooooAKKKKACiiigAooooAKKKKACiiigAoopDQBQ1fVINIsmuZueyqOrH0rzPUtf1DUpWaWdkQniNDgAVd8X6m19rDQq2Yrf5B7nuf8+lc/3r1MNQUY8z3PrMrwEIU1Umryf4Fm31G8tG3wXUqN7Ma6TTfHN1CQl9Esyf304b/A1yscbyvtRSx9BU76fdIu5ojj2Oa1qQpy0kduIwuGq+7USv8Aieradq9lqkPmWsobHVTwR9RV+vFra6ms51mt5GjkXoRXo3hzxKmrRiCfEd0o5HZx6iuCthnT1jqj5zHZXLD+/DWP5HR0UgOaWuU8kKKKKACiiigAooooAKKKKACiiigAooooAKKKKACiiigAooooAKKKKACiiigAooooAKKKKACiiigAooooAKKKKACiiigAooooAKKKKACiiigAooooAKKKKACiiigAooooAKKKKACiiigAooooAKrX9yLSwnuD0jQt+lWawPGE/k+HZwDy5VPzNVBc0kjWhD2lWMO7PMXZndnc5ZiST70scbSyKiDLMcCmdq2dHtsI07Dk8LXsznyRufd1ZqnC6LtpapaxBVGWPVvWrFFFeY227s8ltt3Zm6hpyyqZYhiQdR61kQTS2twk0TFJUOQR2NdTWHq9sI5hMo4fr9a6qFS/uSOvD1b/ALuezPS9D1NNV0yO5GNxGHHow61pVwXgG7InurQn5WUSKPfof6V3ua4q0OSbR8pjaKo15QWyCiiisjlCiiigAooooAKKKKACiiigAooooAKKKKACiiigAooooAKKKKACiiigAooooAKKKKACiiigAooooAKKKKACiiigAooooAKKKKACiiigAooooAKKKKACiiigAooooAKKKKACiiigAooooAK5Lx6+3SIEz96YfoDXVswUZJwPWvPPGOt22oyR2tsd6wsSz9icYwK3w0W6iaPQyulKeJi0tEctXUWyqtvGF+7tGK5Y1KLuYAKJ2AHQbq9KrSdRKx9bXouolY6miuaW+ul6TMfqc1Zi1iZcCRFce3BrmeGmtjklhKi21NyqOrAGyJPUEY/On2+owXGAG2t6NUGsNi2Rf7zVFOLVRJmdOMlUSasHhGfyPEduM8SBkP4j/ECvUhXjWnz/AGbUrabONkqk/nXsinIzSxsbTTPKzyny4hS7odRRRXGeMFFFFABRRQelABRVG71WxsRm5uY4/Ytz+VYdz4606IkQRyzn1A2j9auNOctkb0sLWq/BFs6qiuGb4gHPy6eMe8v/ANar2n+OLK5lWO5ia2LcBicr+fareHqJXaN55bioR5nDQ6uimo4cAqQQehFOrE4QooooAKKKKACiiigAooooAKKKKACiiigAooooAKKKKACiiigAooooAKKKKACiiigAooooAKKKKACiiigAooooAKKKKACiignAzQAUVk6j4n0LSATqGsWNsR/DLOqn8s5rlL/41+BLEkf2wbhh2t4HfP44x+tAHoNFeOXf7RnhmLIttN1K4+qog/nWTP8AtLW4z9n8MSt7yXgH8kNAHvNMZ1RSWOAOSTXz837Slyx+Tw1EPrdk/wDstdJD4+1XxRoaPc2Cacs3OxJCzMnvwMZrSlTdSVkdOFws8TUUIm74n8UteM1lYuRAOHkB5f2HtXKUYpUVncIoyTwK9eFONONkfaYbDU8NT5YkTRB2yxJH93tS+TF/zzX8q2I9GYoDJKA3oBmlOi+k3/jtL6zHa4/rVPuYnkgcozJ9Dx+VJveP/WDI/vL/AFFasmkXCDKlX+nBqi6NGxV1KsOxFaRrKem5rGrGezuNVgwBByOxFSyTySxqjtuC9M1WaIqd0Zwe47Gl80BCWBB6Y96pwT1RTim7kma9P0TxJYX0EURnEdwFAKScZOOx715UEaTmXp/cB4/GplBJAQH2ArGvQjUVmzhx2Ahiormdmup7ZuB6GnV5ZpvijUtLZUZzNEP+Wcp6fQ9q7TS/Fun6jhGf7PMf4JOh+h6V5lTDzhr0PmMTllehra67o380x5FRSzMFA6k8Vzmr+MbKw3RW/wDpM44+U/KD7n/CuI1LXb/VWP2iciPPEScKPw706WFnPV6IMLllfEa2su7O31Pxlp9kWSAm6lHZD8o/H/CuT1DxZql/lRN9njP8MXH69awwCTgA5qeOxuZBlYW/Hiu6FClT3PoKGWYbD6z1fmQMxdizEsT1JOSaKujSroj7ij/gVRyWFzGMtHx6gg1qpx2TPRjVp7JlaijkcHrRVmp2vgrW2L/2ZcNkYJhYn/x2u4zXj2lSNDq1o69RKvT64r2AdK8vF01Gd11Pj85w8aVfmj9rUdRRRXKeSFFFFABRRRQAUUUUAFFFFABRRRQAUUUUAFFFFABRRRQAUUUUAFFFFABRRRQAUUUUAFFFFABRRRQAUVQ1bWtM0Kya71S+gtIF/jlcLn2HqfYV4x4r/aItoPMtvDFiZ36C7usqg9wnU/iR9KAPcpZ4oI2kmkWONRlndgAPxrgPEPxo8G6CXiW+OoXC8eXZjeM/7/3f1r5j8Q+NfEXiiYvq2q3E6E5EIbbGPog4rAzQB7Vrv7RetXRZNF0u2sU6CSY+c/17Afka871f4g+LNcLfb9evnRusSSmNP++VwK5migBzuzsWZizHqSck02iigAooooA6DwZpCax4ihhlGYYwZZB6gY4/MivbwAoCgYAHavFPAuoCw8U2244SfMLfj0/XFe116WCtyvufU5Goeyk1vcWgEqwIOCOaKK7D3GrnT203n26Seo5+tS5rmFuZo4/LSRlX0BxTDJI33pGP1Ncjwrb3OD6m77nVVT1G3Se2ZsDegyDWCJHHR2H0JqUXlwEKeaxUjBB5oWHlF3TBYScXdMrsQoJJwB1qNFLt5rf8BHoKRv3kmzqo5b/CplUswUDJJxiu74Uehsia2tnupdi8DufSugt7SK2QBFGe7HqaSztltoAgHzdWPqanLBVJJwB3rzKtVzdlseTXrOo7LYxtaC+dHgDcQc1jszM+xDwPvH+lWNRujPdEr1bhfYetRIgRdo//AF130o8kFc9GhFxppMcASQAMk9q1LbSCwDztj/ZFJo8AeV5WGdvA+tbVctes0+WJy4iu0+SJDFbQwjEcaj3xzSzTx26FpGAFFxOlvCZHPToPU1zlxcSXMpdz9B2FZUqbqO72MKNF1Xd7Fy41eVyRCNi+veqDySSHLyM31NNortjCMdkelClCC0QUUVLbW0t3cxwQqWkkO1RVt21LlJRV2bfhLSn1DVUnIxDbsHY+p7CvTQMVQ0fTI9KsI7aPkgZdv7zdzWhXj16vtJ36Hw+PxX1ms5dFsFFFFYnEFFFFABRRRQAUUUUAFFFFABRRRQAUUUUAFFFFABRRRQAUUUUAFFFFABRRRQAUUUUAFFITiuT8bfETQ/A9lvv5vNvHGYrOIjzH9z/dHuaAOouLmG0gee5mjhhQbnkkYKqj1JNeLeN/j9Z2JksvC0S3k44N5L/qlP8Asjq36D615D41+JWu+N7gi9nMFiDmOzhOEX3P94+5/SuNoA1Nb8Rat4jvmvNXvpruY9DI3C+yjoB9Ky85oooAKKKKACiiigAooooAKKKKAHxO0ciuhIZTkEdjXsHhXxpa6tBHbXciw3yjB3HAk9wfX2rxylUlWBBIIrWlVlTd0deDxlTCz5o7PdH0dS145onj7U9KVYZz9stx/DIfmH0auvtviXo8ijz4bmFu/wAoYfnmvQhiqclq7H09DN8PUXvOz8ztKK5JviNoCjIknb2ER/rVG4+KGnJ/qLK4kP8AtEL/AI1bxFNdTaWZYWO80d3TZH2IW9K8wn+KV4xPkafDGP8Abcsf6U6x+Jk7TqupWaNDnJaHII/A9alYulezMFnGFcrXf3HpcSFV5+8eW+taGloHvlz/AAgmsXTdWsdWtxPZXCSr3APK/Udq0YZXglEiHDCtpPni2nud8pKrTvB7nU5xWNqeoBwYYm+X+JvWqs9/cXC7WfC+i8VRmz5eP7xC1jQw1pXkYUcLyu8yIIzuJsBvRTxx2/z71L5wH3kcf8Bz/KpBwBS11uae6O25raFKjxSqrZIIJFa9c/pc3lXYU9H4/wAK27iTyreST0XNebXj+806nlYiDVX1MTU7kzXJQH5E4H1qlR1JJ6miu2MVFWR6VOChFJBRRRVFhXe+DNE8qD+0Z1xJIMRA9l9fxrk9Csk1DWba3k+4zZYeoHNetRoEQKoAAGABXFi6rS5EfP51i3FKhHruPooorzj5kKKKKACiiigAooooAKKKKACiiigAooooAKKKKACiiigAooooAKKKKACiiigAooooAKM0jMFUsSAB1Jr58+K3xmaZp9B8LXGIxlLi/jPLeqxn0/2vy9aAOj+JfxptvDvm6T4feO61QfLJPw0duf8A2ZvboO/pXzZqGo3mq30t5f3MlxcytueSRskmqzMWOTyT1JpKACiiigAooooAKKKKACiiigAooooAKKKKACiiigAozRRQAZooooAKKKKALNlf3Wn3Cz2s7wyDoyHFd9o3xMKhYtXg3f8ATeLr+K/4V5xRmtIVZQd4s6cPi62Hd6bPf9P1zTNUQNZ3sUh/uBsMPqOtXJj8it2VgTXzsjshBUkEdwcVpweJNZt12x6jchfQyEj9a7KeOs7yR7VLPrL95H7j3rrS15f4d+IlzHOlvrBEsLcecFAZPqB1FemxypNGskbBkYAqwOQQa6qdWNRe6evhMbSxMbw+4eCVII4I6Gtie6FxpBbPzcBh75rHpwdlRlB4bqKc4KVn2NqtLnafYaKKKKs2CiiigDofBce/xGh/uxs39P616bXn/gGHdqF1N/cjC/mf/rV6AK8rFu9Q+OzmXNimuyQUUUVzHlBRRRQAUUUUAFFFFABRRRQAUUUUAFFFFABRRRQAUUUUAFFFFABRRRQAUUUUAFIWCjJOB60ua8F+NXxTMPn+FdDnxJ9y+uEP3R/zzU+vqfw9aAMz4v8AxdbUHn8OeHbgizBKXd3Gf9d6op/u+p7/AE6+HZpSaSgAooooAKKKKACiiigAooooAKKKKACiiigAooooAKKKKACiiigAooooAKKKKACiiigAooooAUGvSfh14i3E6NcyZ43W5J/Nf6/nXmtT2lzLZ3UVzCxWSNgykeorSlNwlzI6cLiJYeqpxPomis7Q9Vi1nSYL2IjLrh1/ut3FaNezFqSuj7qnUjUipR2YUUUUywoooALHA5JNAN2PQfAlt5elzTkcyycH2HH8811orP0Wy+waRbW3dEG76nk/rWhXiVZc02z4HF1fa15T7sKKKKg5wooooAKKKKACiiigAooooAKKKKACiiigAooooAKKKKACiiigAooooAKKKw/F3iey8I+G7rV71srEuI4weZHP3VH1NAHGfGD4jr4Q0f8As7TpB/bN4h2EdYE6Fz7+n4+lfKUkjSuzuxZ2OSxOSTWjr+uXviPXLvVdQlMlxcPub0UdlHsBxWZQAUUUUAFFFFABRRRQAUUUUAFFFFABRRRQAUUUUAFFFFABRRRQAUUUUAFFFKBQAlFOxSYoASiiigAooooAKKKKAOr8FeJ/7CvjBcMfsU5Af/YPZv8AGvYYZo7iJZYXV42GVZTkEV8510fhnxbd+H5dmTNaMfnhJ/VfQ114fE8nuy2PZy7M3Q/d1Ph/I9torH0zxPpGqxK0F5GrkcxyHaw/A1el1GygUtNdwIB3aQCvRU4tXTPp44ilKPMpKxaq94fn05vFNhZXtykcsxLQxseZGXnH+fSuG1Tx/o1hGwgmN3N0Cxfdz7n/AAzXl+oa/fahq41N52S4Rw0RQ48vB4x6YrlxGIio8sXqeTmWZU403TpO7f4H3QvQUtcN8L/Hcfjfwyk0rqNStsR3cY7ns4Hof55rua80+VCiiigAooooAKKKKACiiigAooooAKKKKACiiigAooooAKKKKACiiigAooooAQnFfKHxn8dnxT4mOn2cu7S9OYxx46SSdGf39B7fWvZ/jP40/wCEV8INbWsm3UdSDQRYPKJj53/AHA9zXyV1NABRRRQAUUUUAFFFFABRRRQAUuKAOa7rwt4chWCLUboLI7jdGnUKPU+9dOFws8TU5IHXgsFUxlX2dM5/RvDVxrCmRHWOFW2lm5OfYV0sfgewSI755nkwcEYAz9KtRN/ZPiWSJ+La/wDnQ9hJ3H41v19Dgcsw8oNTV5K6Z9VluT4WVOUakbzTaZxGkeFrDU9LWV5JknVmR9pGAQfTFVNR8F3lqpktnFxGOwGGH4V0dmw0nxBcWcnywXh82E9t3cf59q36KOW4avS5WrSWjDDZPhcTQ5JK046Ox4w6FGKsCGBwQe1Nr0zXvDsOqxNNCFju1HDdA/sa83mgkt5XilUq6HDKexrwsZgqmFnyy26M+azDLquCqcs9uj7kdFFFcR54UUUUAFKBmkrp/DHh3+0X+13S/wCiqeF/vn/CtqFCdeapwWrN8NhqmIqKlTWrKWkeGrzVSHUeVb95H7/T1rsLPwjpdso8xGuH9XOB+QrdRVRAiKFVRgADAFOr63C5RQoq81zPzPusFkWGw8b1FzS89vuOY1bTLAanpdrFaRL5kpLhVxlQO9WLzwhpdyv7tGt37FDkfkaW0Yan4mmul5gs08lD2Lnr/Wt6pw+EoV+ebirN6eiJwuBw2J9pUlBcrenotPzPLNa0C40aRfMZXickI698e1ZWK9IRU1nxG8hUPa2SGMA8hnPX/PtXO+J/D39nMbq2U/ZnPI/uH/CvBxOAcYyrUl7idj5jGZY4xlXoK9NO3/B9DmKKKK8w8cKKKKACiiigBdxoLE0lFAC5JpKKKAOq+H/jC48FeKrbU4yzWzHy7qIfxxk8/iOo9xX2bZ3cF/Zw3dtIssEyCSN16MpGQa+CK+iv2fvGv2uxm8K3kn722BmtCx6x5+ZfwJz9CfSgD3SiiigAooooAKKKKACiiigAooooAKKKKACiiigAooooAKKKKACiiigAprsqIzMQFAySewp1ec/GnxSfDfgS4hgk23mok20WDyFI+c/lx+IoA+efif4tbxf42vLxHJs4T5FqO2xT1/E5P41xtFFABRRRQAUUUUAFFFFABQOaKfDG00qxoMsxAA9TQtQSu7HSeFtATUhLc3C5hQFFB7tj+ma6jwzcbtL+yyYWa1cxup7c8Vf0+zTTtOitlwBGvzH1Pc13/gz4XW11qEPiXWImRusVmfuyLjhpQfqCB7DPpX0jjHLadOp9rqu//DH1vJDKKVOstZtO673/AMjmLfwFqnjOy221v5UB+aO8mOxQR3XglvwGPeus8LfCu+k0sN4nvZYrtXKhLNlwVHALEqeT14x2r1pVCgBQAAMYFOryK2YVqlR1E7X7Hh4jNMRVquqnyt9tDzbUvgzoGpW6xSXmpKVO5WEiZB/74rL1L4XapaRl9Ou4r1VH+rkHlufoeQT+Veu0GopY2vSk5xk7szo5hiaM3UhN3fzufN1xBPaXL211DJBOn3opFww/+t7jiuO8Y6MJoP7RhX94nEoHcetfVPiDw3p/iOzMN4mJFB8qdOHiPqD/AE6GvENd0K60a+m0zUEDZU7HA+WZDxkf1HY/ga9ynjIZjSdCqrS6ep9JRx9PNqLw1ZWn09Twk9aKu6rYtp2pT2zfwNwfUdv0qlXzcouMnF7o+QnBwk4y3QUUUVJJoaPpzapqEdsvAY5ZvRR1NeqwQR20CQxKFjQbVFcx4I08Q2Ut6y/NMdqn/ZH/ANf+Vdzo+j3eu6mljZKPMI3O7fdjT+8f8O9fVZXShhcM8RU0v+R9rktGlgsI8XW0v+X/AASkiPLKkUSPJK5wscalmY+wHJrol+GfifVrB1Bh0wuuA075cf8AAVB/mK9U8O+FdO8OW221QvcMMS3MgBeT8ew9hxW6K8/GZzVrXjT0j+J5WO4grV7wpe7F/eeP2HwavNNsUtrfVbYheubdhuPqTurnvFPgPxfp1iRZ2cVyGOHmtpC/lr3O0gN+QNfQVIRmuKOYYiMORS0PPhmmLhT9kp+7sfMGnWUOn2SW0PRfvE9S3fPvWd4rYto4tl+/cSpGo9ec/wBK+gvFfgaz16N7m2CW2pgfLKB8sns47j36j9K8GudF1EeI5DqyiE2LlI7YdQ394nv2II617VLHRxVD6tTjaT0+XVn0VDMYYzC/VKUbSelulurPN9W06TS9QktX5C8q394djVGu/wDG1gJbGO9UfNEdrH/ZP/1/51wBrw8bhnh6zp9Oh83mOE+qYiVLp09AooorkOEKKKKACiiigAooooAK1PDut3PhzX7LV7RsTWsocD+8O6n2IyKy6KAPvDR9Vttb0i01Ozfdb3USyofYj/Iq9Xh/7O/in7VpV54auJMyWh+0W4P/ADzY/MPwY5/4FXuFABRRRQAUUUUAFFFFABRRRQAUUUUAFFFFABRRRQAUUUUAFFFFABXyl8dvEv8Abfjx7CJ91tpaeQuOnmHBc/ngf8Br6c1/VYtD8P6hqsx+S0geU+5AyB+JwK+Gb27lv764u52LTTyNI7HuzHJ/U0AQUUUUAFFFFABRRRQAUUUUAFb3hG0Fzr0RYZWIGQ/h0/XFYNdl4FjVTe3LcBVC59up/lXXgYKeIgntf8juy2mqmKhGW1/y1PYPAfhxde1oz3KbrCzIZ1PSSTqqn2H3j+HrXtYGBXP+C9IGjeF7OB12zyL50/rvbk/lwPoK6GjG4mWIrOb26BmOLlisRKo9unoFFFcp8QvF8fgrwldaodrXB/dW0bfxSN0/Ack/SuQ4Q8XfETw74LRRql5m5YZS2hG+Rh647D3OK4e1/aL8Mz3Yin07UreInHmlUbHuQDn+dfN+pajd6tqE9/fTvPczuXkkc5JJqpQB926NrmmeINOjv9LvI7q2fo6HofQjqD7Gs7xh4dj8Q6K8KqBeQ5ktpD2fHQ+x6H/61fK/w28dXXgnxLFN5jHTp2VLuHPBX+8B6jqPy719iwyR3EMc0Th45FDowPBBHBqoycZKUd0VCcoSUouzR8beOrQpdwXJQqzAxyKRyrKeh9+34Vx5r2348aKunai9xGmIbplnXHQN91/12n/gVeJVtiZqpU9ouv8ATOjGVFVq+1X2tfn1ClUZYCkq1psXn6naxYzulUY/GsIrmaRzxjzSSPVdNtTaada2saFnVFUIvVmPYe5Jr33wh4bTw5o6QsFa7m/eXMg/ib0HsOg/+vXm3w70kal4qSaRcw2Ced/wM8J/7Mfqor1fxDrtj4a0K61bUJNlvbpuOOrHso9yeK9fNsReUcPHaK/E93PMT78cLD4YJfeXbm7trK3ee6njghQZaSRgqj6k1z8XxF8GzXP2ePxJpxlzjHnAD8+lfKfjbx9rHjjVHnvZmS0Vv3FohOyMduO596xp9B1i205NQn0u8jsn+7O8LBDn3xivHPAPupJEkRXRgysMhlOQRTq+SPhp8UdQ8GX8VpdyyXGiyNiWFiWMWf4k9Pp3r6xtbqG9tYrq3lWWCVQ8bqchlIyCKAJq4L4keGhf6e2sWsebu0X94F6yRdSPqvJH4jvXe0x1DKVYZBGCDWlKrKlNTjujWjWlRqKpB6o+Y9Stxe6ZcwcEPGcfXqP1xXkLAhiD2Ne869pY0bX77TgMRxSZiH/TNuV/IHH4V4fqMXk6ldRf3JWH6mvYziSqwpV49Ue/n0o14UcTH7SKtFFFeGfNhRRRQAUUUUAFFFFABRRRQB0/w+8SHwr4203VC+2BZBHP7xtw35A5/CvtZSGUEHIPcV8BCvsn4UeIP+Ei+HemXMj7riBPs0x77k4/UYP40AdrRRRQAUUUUAFFFFABRRRQAUUUUAFFFFABRRRQAUUUUAFFFFAHk/7QGuf2d4CTT0bEmozqhx12L8zfrtH418snrXsn7RWrG68X2GmK2VsrXeR6NIcn9FWvG6ACiiigAooooAKKKKACiiigBRXofw0tBfTLaEZE97DGw9QWAP6ZrzuvT/g0ynxNZRt/z+o3/jrf1FdGGlyTb8n+R14OfJUcvJ/kfVop1IKWuc5Ar50/aR1Z5NZ0fSAx8uKBrhl9WY7R+in86+i6+Xf2iInX4h20hztfTo9v4O+aAPOPDOlx634m03TJZfKjurmOJ39AWAOPevr61+G3g600sWC+HrB4guC0sIaRvcsec+9fF8UjwyLJG5R1IZWU4II6EV6ba/HvxpbaYLMyWUzhdouZYSZPrwcE/UUAc78TPDln4U8eX+l2DlrVNskasclAyg7SfbP5V9KfBzVn1f4ZaVJKxaS3VrZif9gkD/x3FfI+o6hdarqE99ezvPczuXkkc5LE19RfACJo/hkjNnEl5Ky/TgfzBoAo/tD2XmeCbS9Ucw3Qjb/dYZ/mq18w19ZfHgKfhbeZ6i4hI/77FfJtABWjoX/Iesf+u6fzrOq5pMgh1a0kP8Myn9a0pO04vzNKLtUi33PrL4U2gTRL68wN091tB/2UUDH5lq8s/aE8WPea5b+GreT/AEeyAluAD96VhwD9FI/76r2L4dvHb/D+1mchVD3Du3sJX/oK+RvEGrSa54i1DU5SS91cPL9ATwPywKrEScqspeZpi5upXnJ9Wz0r4H/D+HxJqkut6nCJNOsX2xxsMrLN15HcAc/Uivpm4s7e7tXtbiGOW3kXY8TqCrD0Irnvh3oC+G/Amlaf5YWUQiSbjkyN8xz+ePwrqKxOc+PPip4I/wCEI8VvBbqx066HnWpPOBnlCfUH9CK9Z/Z88WNqOh3Xh26k3TWB8y3yefKbqPwb/wBCrZ+PHh9dW+H0l+iZn02VZgR12E7WH6g/hXhfwi1ptE+JWkyFisVy5tpR6hxgf+PbT+FAH2LRiiigDyX4q2Yh16wvAP8Aj4tmjJ/3GyP/AEZXzZr3/Idvv+u7/wA6+pfi2gNtpEncTSL+BXP9BXytq0nm6teSf3pnP6mvQqzvgqafRv8AQ9StU5svpRfST/QpUUUV555YUUUUAFFFFABRRRQAUUUUAFe9/s362RPrGhO/DKt3GD6jCt/Na8Eruvg/q/8AZHxN0hy22O4c2z/Rxgf+PbaAPsSiiigAooooAKKKKACiiigAooooAKKKKACiiigAooooAKKKiuJhBbSzN0jQsfwGaAPjX4oal/avxJ1243ZVLpoFPtH8n/stchVnULlrzUbm6Y5aaV5CfUkk/wBarUAFFFFABRRRQAUUUUAFFFFABXb/AAv1AWPi+0ZjhRNE/wCTgH9Ca4ir2kXQs9TgmYkKGwxHYHg/zq4O0i6crSPu8dBS1j+GNXXW/Dljf5BeWICTHZxww/MGtioasS1Z2CvDv2jPD0lzpWm6/CmRaMYJyB0VsbT+YI/4EK9xqlq2l2mtaXc6dfRCW1uIzHIh7g/1oEfB1Fd349+F+t+Db+VxBLdaUWJhu41yAvYPj7p/Q9q4iKCWeURRRtI7HAVQSSfpQA2ONpZFjRSzsQqqOpNfbHgLQT4a8EaTpTjEsUAaUekjfM36k15D8IPhFeQ38HiLxJbGFYSHtLOQfMW7O47Y7A8/1+gqAPI/2hr5bfwBBaZ+e5vUGPZQxP8ASvl2vZ/2iNfW+8UWWjROCmnwl5AD/wAtHwcfgoH514xQAU5GKurA4IORTaKAPqHRdYYfADVLmDmSG2uQNvOC+W/QP+lfO3hbT/7W8W6TYbSwuLuOMjHYsM/pmvbf2etXi1DR9Z8OXYWULiZY3GQ8bDawx6cL+dek6F8MPCfhzWDqum6YI7vnYzyM4jz/AHQTxTbu7jk+Z3OvUYUAdqWgUUhGX4k09dV8M6nYMMi4tZI8e5U4r4esriSy1C3uY8iSGVZFPoQc/wBK+9CMjFeeN8FfBzeIjrBtJtxk802vmfuC2c/dxnGe2cUAegQSiaCOUDAdQwH1qSkAxQelAHlnxmvVtrbTVJHyJPORn0Cgf+hGvleRi8jMepOTXt3x219ZdYksomz5caW/Xofvv/NR+BrxA1vUl7kYdv1OirP93Cn2u/vEooorA5wooooAKKKKACiiigAooooAKs6feSafqNteRHEkEqyL9VOarUUAffNtOlzbRXEZykqB1PqCMipa5j4dXx1H4eaDck5ZrNFJ91G0/qK6egAooooAKKKKACiiigAooooAKKKKACiiigAooooAKw/Gd19i8E65cg4MdhMR9dhxW5XHfFSYwfDHX3HU2pX8yB/WgD4yooooAKKKKACiiigAooooAKKKKAClXg0lFAH0L8CvGiGM6Fdy48xsxFj0kA6f8CA/NT617wCDXwno+qzaTfx3ERYYIyFYg9c8HsR1B9q+rvh98QbXxLYw211Mov8Ab8rdBOB3Ho3qv49OmjjzLmXzNXHnjzr5nf0UgNLWZkNZFdSrKCDwQR1qtDpen28plgsLWKQ/xpCqn8wKt0UAGKxvFPiKz8LeHbzV71wEgQlUzgyP/Co9yau6nqllo9hNfahcx29rCu55JGwB/n0r5P8Ail8SJ/HGrCK23xaPbMRbxE8yH++w9T2HYfjQBxesapc63rF3qd4+64upWlc+5PQew6VRoooAKKKKAOr+HXik+D/GllqjMRbZ8q5A7xN1/Lg/hX2hFNHPEksTq8bqGVlOQQehFfAoOK+hPgh8TI2t4fCmszBZUGLGeRvvD/nmT6jt7celAHvNFIDkUtABRRRQAVm69rFvoOi3epXLARwJnGcbm6BR9TgVfkkWKMu7BUUZZmOAB6mvmH4w/E1fEt8dI0eUnTLZjulU8TP0JHt2H4mgDzvxPrUuu63cXkj7y7sd3qSSSfxJ/lWNSk5pKbd3cbd3dhRRRSEFFFFABRRRQAUUUUAFFFFABRRRQB9cfA26+0/CzT1znyZJY/8Ax8n+tejV5L+zxN5nw7uE/wCeeoSL/wCOIf6161QAUUUUAFFFFABRRRQAUUUUAFFFFABRRRQAUUUUAFcL8YmK/CrXCO8aD/yItd1XDfGFS/wr1wDtGh/KRaAPjqiiigAooooAKKKKACiiigAooooAKKKKACtbRdeuNGn3IS0RIJTcRyO4PY+9ZNFVGTi7oqE5QfNE+jPCPxjlaJIbsi/jAx8zBJ0H8n/T6mvRrP4j+GrmMGS8ktm7rcRMuPxxj9a+MFdkYFWII7itGDxFqtuoVL2QgdmOf51vz0Z/ErPy/wAjp58PP44tPy/yPsh/HnhdBka1bP7RkufyGTXK+IfjLomlQObSKW4kx8rS/ul/AH5j+X418yS+JtXmUhr2QZ/u4H8qzJJpJXLySM7HqWOSaiXsl8N2Zy9gvhu/XQ6zxv8AEDV/Gl2Pttw4tYyTHAnyoPfb6/XJ964+l5NJWJhuFFFFABRRRQAU5HKOHUkMDkEHBFNooA9v8A/HqfTYYtN8UpLd26/Kl6nMij/aH8X16/Wvc9G8Y+HfEEKyaZrFncZ/gEoDj6qeR+VfDtOV2U5ViD6igD75MsaruLqF9Sa5nxB8RvCnhqJmv9YtzKo/1EDiSQ/8BHT8cV8ZG+vGXabqcr6GQ4qDcfWgD0/4hfGXU/FySadpyPp+ktwyBv3kw/2iOg/2R+teXnrRRQAUUUUAFFFFABRRRQAUUUUAFFFFABRRRQAUUUUAfTP7ODZ8E6mvYaif/RaV7LXjf7OCEeB9Tf11Fh+UcdeyUAFFFFABRRRQAUUUUAFFFFABRRRQAUUUUAFFFFABXI/FCH7R8M/ECelozflg/wBK66uU+JF4LP4f60SodprZoEUnGWf5R/PP4UAfFlFKylTg9aSgAooooAKKKKACiiigAooooAKKKXaSeKAEoro9H8D+INa2tbafIsJ/5azfIv5nr+Fd1pfwaUBX1XUsnvHbL/7Mf8K4cRmWFw/8Sav23N6eGq1PhR5FU8FpcXTBLeCWVvSNCx/SvoXTvh74Y03BTTEmcfxzsZCfwPH6V0cFrb2qBLeCKJR0EaBQPyryK3E1GOlODfrodsMsm/idj5ztPAnia9wY9HuVB6GVfL/9CxW5a/CLxFNgzPaQDuGkJP6A17rRXm1OJcS/gil+J0xyykt22eQ2/wAFpz/x8azGvtHCW/mRWlD8GdNX/XapdSf7qKv+NemUVyTz7HS+3b5I2WBoLocBH8IfDy/flvX/AO2gH9KsJ8KfC6jmC5b/AHpz/Su3ornlm2Nf/LxlrCUF9lHGj4XeFB1sZT/28P8A40f8Ku8Kf8+En/gQ/wDjXZUVP9qYz/n4/vH9Vo/yo4tvhX4WPS1nX6TtVeT4R+G2+614n0lB/pXeUVSzXGr/AJeMTwlF/ZR5vN8G9Hb/AFWoXifXaf6Vn3HwVHJt9aPsJLf+oavWKK2jnmOj9v8ABEPA0H9k8Rufg5rcefs95ZTD3ZlP8qxbv4b+KbTJOmtKB3hdX/ka+iKK66fEuKj8STMZZbSe10fLN3o+paeSLuwuYCOvmxMv8xVI19ZMiuNrqGHoRmsXUPB/h7U8/atJtmJ6si7G/NcGvQo8T03/ABIW9DnnlbXwyPmaiva9T+DulThm068ntW7LIPMX+hridX+GHiLTAzxW6XsQ53W5y3/fJ5/LNexh82wlfSM7Pz0OOpg60N0cVRUs1vNbytFNE8ci8FXXBH4VFivRVmcwUUUUAFFFFABRRRQAUUUUAFFFFAH1N+z1D5fw4lfH+tv5G/8AHUH9K9Yrz34J2v2b4V6WcYMxll/NyP6V6FQAUUUUAFFFFABRRRQAUUUUAFFFFABRRRQAUUUUAFeZfGC7L22k6WrcTTNPKB/cQYwfqXH5GvTCa8T+Id99t8ZXCBspaxJAPrjc3/oQH4V3ZdQ9tiYxe256WU4ZYjFwg9t/uPD/ABbpf2HVWmQYhuMuuOx7j/PrXP16rr2ljVdMkhAHmr80Z9/T8a8rkRo3ZGBDKcEHtWmaYT6vXdvheqNc6wP1XEuy92WqG0UUV5p5AUUUUAFFFFABSgZNKqF2CqMk8ADvXtPgX4bw6fDFqWtRCW8I3RwMPli+o7t/KuPG42lg6fPU+S7m1ChKtLlicT4Z+Gura8EuJx9iszz5kqncw/2V/qa9a0LwJoOghXhtFnuB/wAt5/mbPsOg/AV0tFfEY3OsTiW0nyx7I9yhgqdLW12HtRRRXkXZ2BRRRSAKKKKACiiigAooooAKKKKACiiigAooooAKKKKACiiigAooopgZmreH9K1yIx6jZRTcYDEYYfRhyK8w8SfCKeAPcaFMZ0GT9nlOHH0PQ/jivYqK9HB5picK/clddnsc9bC06vxLU+Ubm1mtJ3guIXimQ4ZHBBB+lQ19I+KvBuneKLUiZBFdqv7q4UfMp9D6ivANb0a80LVJbC9TZLH0I6MOxHsa+3y7M6WNjppJbo8PE4WVB67GbRRRXpHKFFFFABRRRQAU4DJAA5ptdJ4R0n7dqH2iVcwQfNz3bsK1o0ZVqipx3Zth6Eq9WNKG7Pffgtf3MME2kXUnItYpYo+yBRtYD81z7k166OleD+DL77B4x02QnCSubdz7OMD/AMe217wOldOY4ZYau4LY7M1wawmIdOO1kFFFFcJ5oUUUUAFFFFABRRRQAUUUUAFFFFABRRRQAyV1jjZ2OFUZJ9q+cru7bUL65vm63MzzfQMxIH4AgfhXtvjnUP7O8G6lKDh5I/IQjrlyE/8AZs14YAAAAMAcAV9Fw/SvOVTtofV8L0bznVfTQWuF8ZaL5Mv9owL8kh/eAD7rev413VRzwR3MDwTKGjcbWFe1j8IsVScOvQ+izPAxxlBw69PU8axRWrrekyaTfNE2TGeY39RWVXw04SpycZLVH5rUpypzcJqzQUUUVBAUUUUAeg/CfQo9T8QyX06BorJAyg9DIen5cn8q9zryL4MXsa3Op2TECR1SVR6gEg/zFeu18FxDObxjUtklY+gy6MVRTQVEJ0+1Nbk4kChwPUdM/wCfapaxPEsV1HYrqWnruvLE+aqf89E/jT8R+oFeTh4RqT5JO19vXoddSTiro26Ko6Pq1prmmRX9k+6KQdD1U9wfcVerKpTlTk4SVmioyUldBRRRUDCiiigAooooAKKKKACiiigAooooAKKKKACiiigAooooAKKKKACoorhJpZUQ58o7WPbOM4/l+dY/ibxANGtYoLdRLqV23lWsPqx4yfYVo6VZf2fpsNuzmSQDMsh6u55ZvxJNdboclD2k+u36sz57z5V03LlcD8VtCjv/AA2dTVQLmyOd3qhOCP5Gu+rlviJeR2fgfUfMIBmURKPUk/8A6z+Fa5XUnDGU3De5nioxdKXMfOlFKaSv0s+ZCiiigAoopyjPFAEtpay3d1HBEhZ3OAK9W0zT49LsI7WPnaMs395u5rG8KaH9hgF5cJ/pEo+UH+Bf8TXS19Zk2B9lH201q/wR9zw/lvsYfWKi957eSE3yRESxHEsZDp/vA5H6ivo6xu4r+wt7uE5jnjWRfoRmvnKvZvhvf/bPB1vETlrR3tz9Acr/AOOla5+IKXwVPkcnFFH4Ky9Dr6KBRXzZ8iFFFFABRRRQAUUUUAFFFFABRRRQAUUUUAeYfFy+MY0nTRJlbiV53THaMYB/Nx+VeccV0fxEvft/xAmVWyllbrAP94/Mf54/CubIIO5evcev/wBevrMnjKlhue2jZ9xkEJ0cJ7S102OopqOHHH4g9RTq9yM4zXNHY+jhOM480XdFDV9Lh1axaCQAMOY3/umvL76xn0+6e3uE2up/P3Fev1k67ocWs22OFnT/AFb/AND7V42a5b7de1p/EvxPAzrKPrMfbUvjX4/8E8soqe7tZrO5eCeMpIhwQagr5Fpp2Z8JJOLs9wooopCNLQ9YudB1eDUbU/vIj909GHcH2Ir6O8P6/Y+I9MS9spAQeHjP3o29DXy/Wnomvah4fv1u9PnMb9GXqrj0I7ivJzXK4Y6N1pJbP9DswmKdB2ex9Q0Vw/hn4m6TrSpBestjeHjDn92x9m7fjXbghlyDkHuK+ExOErYafLVjY92nWhVV4u55brLXnw48THUrKMyaJfvmWAdEfuB6HuPyr0XSdXstc0+O9sJhLC/X1U+hHY0/VNMtdY02axvIxJBKuGHcehHvXh11Hrvwz8RH7PKTbyHKMwzHOnoR6j9K9qjTp5rS5W7Vo/8Aky/zOOcpYWV94P8AA98orlfC3jzSvEsaxBxb338VvIevup7j9a6qvDr4arh58lVWZ3U6kai5ou4UUUVzlhRRRQAUUUUAFFFFABRRRQAUUUUAFFFFABRRQSACScAdT6U0r6IArA8VeLLDwvYGW4YSXLj9zAp5c+vsPeue8W/E6y0kSWmklLu9+6ZBzHGfr/EfpxXI+D/DF/411htZ1qSSSzV8s7nmYj+Eegr3sHlKhD6zjPdgunVnBVxd5ezo6s6vwJpl9rGoS+Ltby08w22iEcInqB2HYfia9DpqRrHGqIoVFGFUDAA9Kw/EHi/R/DkRN7cgzY+WCP5nb8O341w151cfX/dx8kl0RvBQoQ95+ptzTR28LzTSLHEilndjgADqa8E+IXjP/hJdRW3tCRp9sT5fbzG7t/hVfxb491LxMxhz9nsQcrAh+97se5rkc19XlGTfVX7WrrL8v+CeVjMb7X3IbBRRRXvnnBRRS4z2oAAK63wp4dM7rf3afuRzGh/iPr9Kr+GvDbag63V0pW1U8A9XP+FehKoRQqgAAYAHaveyrLHUarVV7q28z6bJMndZqvWXurZd/wDgC0UVEHM2RGcJ3f1+n+NfTVK0afu7t7I+wrV40rRWsnsh+7LFV5I6n0/+vXonwovil/qWnE8SItwo9x8rH8tleeKAqhQMAdq3vBd9/Z/jHTZScRyuYH+jjA/8e215uZ0JVMLKUt1r6Hk5xhZVcFOU/iWvoe7gUtIOlLXxp+fhRRRQAUUUUAFFFFABRRRQAUUUUAFMlkWONnY4VQST7U+uM+Jviuz8KeDbyac7ri6ja3t4gcF2YYz9ADk0AeOT3bajq9/fsSTcymX6biWA/AEClrF8M3/2/SvMcgyhsOB9AAfxxW1X3mXcv1aLifpuU8rwkHHYY8eTvQ7XHf19j7Ukcu5tjDbIOqnv7ipKZJEsqgNwRyGHUGrqUpwftKO/bozSrRnTl7Whv1XR/wCTH0U2INgK5y/rj71O6VtSqqor9TajWVWN9n2MrW9Dg1i3IbCTqPkk9PY+1ea3+n3GnXLQXCFXHfsR6ivX6palpdtqtsYblM/3XHVT7V5WY5VHEfvKekvzPFzbJI4q9WlpP8zyOitfWdCutIlO8b4SfllXofr6GsjFfJVKcqcnGasz4arSnSm4TVmgoooqDMUHFdDofjfXdA2paXheAf8ALCb5k/8ArfhXO0VFSnCpHlmroqM5Qd4ux7To/wAYdPuAqaraSWr95IvnT8uo/Wupnn8NeNdMaz+2W91G4yoVsOh9QDyDXzdmlV2RgykgjoQa8arkOH5/aUG4S8jtjj6luWaujp/FXg3UfCd7vO6S0LZiuU/kfQ1seHPinqulBLfUl+32w4DMcSKPY9/x/OuZt/Fut29u1t/aEstsww0M/wC8Qj0w2ax5H8yRmACgnOB0Feg8Kq1P2eKSl5/1sc/teSXNSdj6S0PxnoevqotL1VnPWCX5XH4d/wAK36+TAxByDg10+j/EDxFowVIr5poV/wCWVx86/wCI/A14GK4aT97Dy+T/AMz0KWZ9KiPoyivKtM+M0LBU1TTGQ93t2yPyP+NdZY/EXwvfgBdSWFz/AAzqU/U8frXhVsoxlH4oN+mp3U8XRntI6miqttqVjeLutry3mH/TOQN/KrXWuCVOcXaSaOhSi9mFFFFRZjuFFFIWA6kCnyvsK6Foqjd61pdiCbrUbWHHUPKAa5y/+J/hiyBCXb3Tj+GCMn9TgV00sDiavwQb+RnOvThvJHY0hZVBLEADua8g1T4zTuCul6akfo9w24/kMfzrh9X8W63rhIvtQleM/wDLJTtT8hxXsYfhzET1qtRX3s46mZU4/Dqe0698R9B0UNGk/wBtuR/yyg5GfdugryfxH8QNZ8QloGkFtZt/ywhJGR/tHqf5VyeaVWKuGU4IOQa+kweUYbC6xV5d2eZWxlSro9Edz4T8EJeLHqmvzpY6WDuUSuEab6Z6D3/Ku8vviZ4Z0S2W101WuhEu1I4F2ouO2T/TNeHXF1PdS+ZcTSSv/ediT+tQ5qsRlscVPmrybS2WyCniXSVqat5nc658Ute1QNFbOthAeMQ/fI92/wAMVxMkryuzyOzOxyzMckmmUV2UcPSoR5aUUkYTqTqO8ncKKKK2ICiinxRPLIqRqWZjgAdTQCVxmK6vw54We7KXd6pWDqqHq/8A9atHQPCSwbLrUVDSdVh7L9fWus7Yr6HLsocrVa607f5n1WU5C52rYladF/mIirGioqhVUYAHah3WNSznCjvTJp0hHPLHoo6mo44XkcS3HJH3U7CvbqYm0vY0FeX4L1/yPoquLtL2GGV5fgvX/IAHuvmcFIey92+tWegwOKKK2oUFT1bvJ7s6MPhlS96TvJ7v+ugUhkkixLEcSxsHT/eU5H6ilorWpFTg4vqbVoKdOUXs0fRthdR31hBdxHMc8ayL9CMirFcd8MdUTUvBNsFfcbWR7Y+21uB+WK7GvzqS5ZNH5POPLJx7BRRRUkhRRRQAUUUUAFFFFABRRRQBHcTxWttLcTyLHFEhd3Y4CqBkk18cfEzxvL428VS3aMwsIMxWkZ7Jn7xHq3U/h6V6z8ffHf2OyXwpYS4muVEl4ynlY88J+OMn2+tfOdAG34b1c6XqSlz+4lwsg9vX8K9NUhlDA5BGQRXjAODXf+D9Y+1WpsJm/ewj93n+JfT8K9/JcbyS9hN6Pb1PqOHcx9nP6tN6Pb1Opooor6s+2DrxS5z1596Sis5Q15luZSpXfNHcKKXgj3pKqLbWpcW2tUMlijniaKVA6MMFWGQa4vWvBrJun03LL1MJPI+h7129FcuLwNLFRtNa9zix2W0MZG1Ra9+p4zJG8blHUqw4IIwRTK9W1TQrLVl/fR7ZccSpw34+tcNqvhe+04mQL50H99B0+o7V8ni8rrYfW1490fD47JsRhHe3NHuv1MKilIwaSvNPICiiigAooooAKKKKAClz70lFADg7KQVYgjuKuR6zqcIxFqN0g9FmYf1qjRScU90NSa2NYeJ9dHTWL4f9t2/xoPifXj/zGb7/AL/t/jWTRUeyp/yr7h88u5pt4h1l/varen6zt/jVaXUr6cES3lxID1DSE/1qrRVKEVsg5pPqLknqaCc0lFUSFFFFABRRRQAUUUUAFFFFABRg1ZtbK4vZRFbxNI57KK7HSfBax7ZdScO3XyUPH4murD4OtiHamvn0OzCYCvi5WpR+fQ5jStEvNVlxBGRGD80jcKK9A0fQLTSIwUHmTkfNK3X8PStOKKOGMRxIqIvAVRgCngZr6nB5VSwy556yPtcvyShg17Sp70u/RBVWe6w3lQjdIePYVNKST5aYLd/QfX/Ckht0hHyjLHq3rWtadavL2dHRdX/kbV6tfFS9lh/dj1l/kMgtvLPmSHfKe57VYoorroYeFCPLBHfhsLTw8OSmv+CFFFFbnQFYviPWRpNgfLP+kSjCD09TWneXcVjayXE7bY0GT7+1eV6pqUuqXslxL3OFXso9K8bN8f7Cn7OHxP8AA+fz3M/q1L2UH70vwR2Xwu+IU3gnxFm5kZ9Ku2C3Sddvo49x+o/Cvrm3njuoI54ZFkhkUOjqchgeQRXwNX0F8B/iHuA8I6pNlhlrB2PbqY/5kfiPSvjj4E98ooFFABRRRQAUUUUAFFFFABWN4p8Q2vhfw3e6xdn93bplVzy7HhVH1JArZr5o+P3jM6lrkfhuzkza2B3XBB4aY9v+Aj9SaAPJ9Z1a71zWLvU72QvcXMhkc+57D2HSqFFFABVmxvJbG6iuYTh42yKrUuaabi7ocZOLutz1XSNag1hHMKsDGql8jgE54/StOvKtE1iXSL3zV5ibiRP7w/xr060u4b61S4gcNGw/L2NfZZXj/rEOWb95H3+S5osVT5Kj99fiT0UUV657wUUUUAFFFFABRRRSsJq+hi6n4X07UcuI/ImP8cYxn6iuP1LwlqNjlo0FxEP4o+v5da9Kory8VlGHr6pWfkeNjMiwuI95Lll3X+R4wyMrFWBBHUGm163faPYaiD9otkZv74GG/OuavvAoJLWVz9ElH9RXg4jJsRS1j7y8j5nFcP4qjrD3l5HE0VqXnh7U7HJltXKj+JPmH6VmlSDggj615c6coO0lY8SdKdN2mrPzG0UuKTtUEBRRRQAUUUUAFFFFABRRRQAUUUUAFFFFABRS4qa3s7i6cJBDJIT/AHVzTSb0Q1Ft2RBS4zXR2fgvUbjBn2W6f7RyfyFdLYeD9NtMNMGuXH9/hfyr0KGV4mttGy8z1MNk2MxG0bLu9DgrLTLzUJAttbvJ6kDgfU11em+B1G2TUJs/9Mo/6muwjijhQJGiog6KowBTq9zDZHSp61XzP8D6XB8N0KXvVnzP8CC1s7eyhEVtCkSeijr9fWp6KK9qMY042irI+ghCFKPLFWSCkZi3ypwO7Uhy3sv6mlHHGOO1ZNOrotvzMZJ1nZaR/MRVCDC06iitoxUVZHRCCguWKsgoooqigqC7uo7O1e4lz5actgZPXFT1yvivX44LeTToCGmkXEh6hR6fWuTG4mOHoubevQ4cwxkcLQlUbs+nqY3ivXF1C4FtbPutoucjozetczS5JpK+Fr1p1pupPdn5riMRPEVHVqPVhU9pdzWN3FdW8rRzxOHjdTgqw5BFQUVkYn2d8OPGkPjfwrBf5UXsWIruMfwyAdceh6j8u1dhXx38K/Gz+C/FsMsrn+zrrEN2vYL2f6qefpmvsKORZY1kRgyMAVYHIIoAdRRRQAUUUUAFFFB6UAc5468TxeEPCN9q8m0yRptgQ/xyHhR+fP0Br4qurma8upbm4kaSaVy8jsclmJyTXsH7QPi06l4ig8O28mbfTxvmweDM3b8Fx+ZrxmgAooooAKKKKACtjQtem0e44y8Dn95Hn9R71j0VdOpKnJTg7NGlKrOjNTpuzR7FZ3cF9bLcW8geNv09jU9eVaPrVzpFxvibdGfvxk8MK9UCzIkX2i3lt5JI1lEcq4O1hkH3FfY5fmcMSuWWkvzPv8qzini1yT0n+foLRRRXrHthRRRQAUUUUAFFFFABRRRQAVUudLsbwHz7SJyf4tuD+dW6KznShUVpq5nUo06itOKZzdz4K02XJhaWE+gOR+tZNz4EuRn7Pdxv7MpU/wBa7qivPqZRhJ/Zt6Hl1siwNT7FvQ8ym8JaxCTi3Eg9UcGqEuj6jDnzLKdcdT5ZxXrlFcc8gpP4ZNHnVOF6L+CbR400EqffjZfqMUzaa9mZFf7yg/UVG1pbP963hb6oDXO+H5dJ/gcsuFp/ZqL7jx3aaMGvXjplgetjbH/tiv8AhSf2Xp//AD4Wv/flf8Kj+wKv8yI/1Xr/AM6/E8i2mlCMTgAmvX10+yU5WztwfaJR/SpBBCv3YkH0UVS4fqdZr7io8LVetRfceRR2N1KcR28rn/ZQmrkPh3Vp+VspQP8AaG3+deq0VvDh+H2pnRDhaH26j+SPO4PBOqSYMphiHu2f5Vq2/gSIYNzeM3qI1x+prr6K66eS4WG6b9TvpcPYKHxJv1Zj2vhjSbUgi2Ejesp3fp0rVjijiQJFGqKOyjAp9FehSw1Gl8EUj1KODoUVanBIKKKK3OkKKKKADvSYz1paKiUFLciVNSeuwUUUVZYUUUUAFFBIAyeKzPEN5Npehi+8pwskvkRkgjLbQ2T6Lggj17etcmLxlPDQ5ps4sdj6ODp81R69F3MzxJ4lXT0a1tGDXJ4Zh0T/AOvXnzuZHLsSWPJJ6mllleWRndiWY5JplfFYvF1MVPmn9x+eY/H1cZU557dF2CiiiuU4QooooAB1r6k+BXjb+3vDLaJeS7r7TAFTJ5eHop/Dp+VfLddH4G8UTeEPFtjq0ZJjjfbOgP34zww/Lke4FAH23RUNrdQ3tpDdW8gkhmRZI3HRlIyD+VTUAFFFFABWX4j1uDw74dv9XuSPLtYTJj+8ew/E4H41qV4b+0X4lNvpVh4chfD3TfaZwD/AvCj8Wyf+A0AfPuo30+p6jc3905e4uJGlkY92Jyaq0UUAFFFFABRRRQAUUUUAb3gvRD4i8ZaTpWMpPcoJP9wHLfoDX2LrvhjTdesFtrqIK0YxDMnDxfQ+nt0NfP37O2ji78ZXupuuVsbbCn0dzgfoGr6cpxk4u6HGTi7xdmeBeIPDOo+G59t2vmWrHEd0g+RvY/3T7H8Cax6+j7m3hureSC4iSWKRSrI65Vh6EV5l4k+GssBa60E74+rWbtyP9xj/AOgn8+1fR4HOtoYj7/8AM+ty3iG1qeK+/wDzPPaKV0eKV4ZY3jlQ4eORSrKfQg9KSvpITjNc0XdH1sKkakeaLugoooqiwooooAKKKKACiiigAooooAKKKKACiiigAooooAKKKKACiiigAooooAKKKKACiiigAooooAKKKKACiiilcG7BSorySpFGjSSyHaiICzMfQAda1dC8Nan4jlAsodluDh7qQERr9P7x9h+JFeueG/B+neHF3xL592y4e5kHzH2H90ew/HNePjc3p0fdp6y/A+fzHPqWHvCl70vwRy/hT4dBWjvteRXfIZLPqq+hc/xH26fXtn/GnQFu/D88saDDw7lAHSWEFl/OMzD8AK9brC8X2a3fhq6Jj3tAPPCjq2zkr+Iyv418nWr1K8+eo7s+IxGJq4ibqVXdnw8etFW9Usjp2q3dmWDeRK0e4dwDgGqlZGAUUUUAFFFFABRRRQB9QfAHxZ/bHhWTRLiTddaYQI8nkwt938jkflXr1fGfwv8AE58K+PNPvHfbazP9nuBnjY3GT9Dg/hX2WpBAIORQAtFFFACGvjT4o+If+Ek+IOqXavugik+zwHPGxOOPqcn8a+rPHOt/8I74J1bVA22SG3byz/tn5V/UiviJiSxJOSaAEooooAKKKKACiiigAooooA+mf2dNM+z+DtQ1Arhrq72A46qijH6sa9lrg/g3ZCy+FmjLtwZVeY++52I/TFd5QAUhAPWlooAxNf8AC2leIIcXkGJ1GEuIztkT8e49jkV474n8OzeGNQW3kuEuY5F3o6KVYDP8S/4H8BXvh6V4x8R7jz/FboDnyolX+v8AWvZyWdV1+SMrKx9Bw/Os8T7OErKzOS7Zooor7Bban3qvbUKKKKYwooooAKKKKACiiigAooooAKKKKACiiigAooooAKKKKACiiigAooooAKKKKACiiik3bcG0twoq9pei6nrbhdOspZ1zjzcbYx9XPH4DJ9q9A0T4Wwptm1u6M7dfs0BKoPq33m/DFebic1w9DS935Hj4zO8LhtL8z7I860/Tr3V7n7Np1rJcy/xbB8qf7zdF/GvR/D/wxghKT67It045FsmREv1PV/0Hsa7yzsLXTrdbezt4oIV6JGoUD8qs183i81r4jROy7I+Rx2d4nFXinyx7IjigihiWOKNUjUYVVGAB6AVJiiivMPHCmuoZSCAQeCDTqKAPin4g6d/ZfjK/tsY2Psx/u/Ln8dufxrl69Q+PVl9k+I00gGBcQpKPyx/NTXl9ABRRRQAUUUUAFFFFACg4Oa+y/hd4jPib4f6Zdu+64iT7POc8l04yfcjB/GvjOvd/2cNe8u91XQZH+WVFuYRnuPlb9Cv5UAfQ9FFFAHjn7ROrm08HWOmI2Gvbrcwz1RBn+ZWvmSvZf2jNS8/xhp2nqcra2e8j/adj/RRXjVABRRRQAUUUUAFFFFABRRQOtAH274Dt/s3gHQIsYxYQn80B/rXQ1l+G0EfhfSUHRbKEf+OCtSgAooooARuleB+K5/tHinUZM5HnFR+HH9K96lYLEzE4AGa+c7yXz72eU/xyM35nNfQcPwvVnLsj6nhenetOfZIhooor6o+1CiiigAoHNFMc4CgdWYD9azq1PZxcjKtV9lBzH0UUVZqFFISAMnP4DNM8+IAZkVc9Nxx/OplUjF2bM5VYRdpOxJRQORkEEUVSaexaknswooopjCiiigAooooAKKKKVwbSCimPLHHw8ir9TirVtY316cWdhd3PvDAzj8wMCsp4ilD4pJHPUxVGn8c0vmQUV0dp4C8TXhGNPW3X+9cyhR+S7j+ldBY/Ci4cg6hqyoO6W0WT/wB9N/8AE1w1c4wlP7V/Q86tn2CpbSv6HnlSWlvcahL5VjbzXUmeVgjL4+uOn417LYfDvw5ZEM9k13IOr3Tl8/8AAfu/pXTQ20FtEscESRRqMBEUAD8BXmVs/b0pR+88fEcUSelGH3nkGmfDXXr/AGvdmDT4j/fPmSf98rx/49Xa6V8N9C04rJcRNfzj+K5OVH0QfL+YJrrxS149fH4iv8ctOx4OJzPFYn+JPTtshiRrGioiKqqMAAYAp9FFchwBRRRQAUUUUAFFFFAHzh+0laBPEGi3YH+stXjJ/wB18/8As1eIV9CftKxf6J4fmx/HMv6Ka+e6ACiiigAooooAKKKKACux+Fusf2H8SNFuS22OScQP6bZPl5/MH8K46pIJnt7iKZDh43DqfcHNAH3zkUVS0e9XU9Fsb9Tlbm3jmH/AlB/rRQB8lfGO+N98UtZOcrC6Qr7bUAP65rhK3fGdz9s8ba5cZz5l9Mc/8DNYVABRRRQAUUUUAFFFFABQOtFA60Afdfhtg/hfSXHRrKEj/vgVp1z3gS4+1eAdAlznOnwj8kA/pXQ0AFFFFAGfrk32fQ76bONkLnP4V89ZzXunjacweEb9h/Emz8zivCwpZgB1NfU5BG1OcvM+04XhalUn5jkRpG2qCTVldPkI5ZRV23gEKY6t3NTV7Eqrvoe/Ou7+6ZUtlLGMjDD2qtW9Wfe22MyoPqKqFW7syqda7tIo1DM2bi3Qd2J/IVNVZznUoF9FJ/MGsMfK1NLu0vxObNJ8tKK7yivxLNFFFdx6QV6t8NLeKfw7ciaJJFM5GHUEdBXlNewfDFMeGWb+9Ox/QV42eO2F+aPn+JHbB/NGxP4O8OXRzLotln1SIIf0xWbN8NfC8oOyymiPrHdSj9N2P0rr6K+RjVnHZs+FjWqR+GTXzOEl+FWjMMR3uoR/R0b+a1Wb4S2P8Or3w+qxn/2WvRKK2WMxC2m/vOiOYYqO1R/eeat8JIj93XLgfWBTSD4SL312b/wHX/GvS6Kv+0MV/Oy/7Uxn/Px/eecJ8JbUff1q7P8AuxIP6Gpk+E+mKcvqmoN7Dyx/7LXoNFS8diX9t/eS8xxb3qP7zio/hf4eRsy/bZvZ7gr/AOgYq/B8P/C0H3dJjf8A66yPJ/6ETXTUVlKvVlvJ/eYSxNaXxTb+ZnWmiaVYH/RNNtIPeOFVP5gVoAADilorK7Mbt7hRRRQAUUUUAFFFFABRRRQAUUUUAFFFFABRRRQB4Z+0oR/Y2g+v2iT/ANBFfOlfQX7Ssw8nw/B33TP/AOgivn2gAooooAKKKKACiiigAooooA+x/hJf/wBofC/Q5CcmOEwn/gDFf6UVyvwH1eOL4dGCU/6q9lVfoQrfzJooA+a9Ql8/Ubqb+/KzfmTVanOSXYnrk02gAooooAKKKKACiiigAooooA+w/g3e/bfhXozZyYleE+212H8sV3deN/s6amLjwbqGnk5a0u9wHorqMfqpr2SgApDS0hoA4/4kTeX4TdM/6yZF/XP9K8nsItzmQjgcCvS/im+NFs0/vXGfyU/41wFtF5UCr3xk19ZlHu4T1bPuMi9zA+rZNRRRXoHphSEAjB6UtFAGRdQeTJj+E9KzQrHUi+PlUYz+FdLNEsyFWFU7O0QNMxXJEnBPsAKwxX7z2a7O/wBxz4x+19kn0lf7iqkMkh+RSfepTYzAdj7A1qAAdqWux1pdDveIlfQxHglTqhr2T4cLt8JRe8jk/nXmxr0j4fKRospJ4Mxx+QryM6m5Ydep4fEFVzwiT7o6+iiivlT4kKKKKACiiigAooooAKKKKACiiigAooooAKKKKACiiigAooooAKKKKACiiigAooooA+af2j7wS+LNKswc+RZlz9Wc/wDxIrxevQPjTqQ1H4o6qFbKW2y3X/gKjP6k15/QAUUUUAFFFFABRRRQAUUUUAeo/DnXzpfh2eAEgG6Zv/HUH9KK47Q7h4rJ1UnHmE/oKKAMa9iMN9cRH+CRl/I1BW34wtfsXjPWrbGPLvZlx/wM1iUAFFFFABRRRQA+ON5ZFRFLMxwFAySakvbSewvZrS6iaK4gcxyRsOVYHBBr2X4FfD3+0r5fFOpQ/wCiWzYs0YcSSDq30Xt7/Ssn49+HDpPjkanGmLfU4hJnt5i8N/7KfxoA8pooooA9i/Z21cWnjK90xmwt9bblHqyHI/QtX05XxB4K1o+HfGek6pnCQXKGT/cJw3/jpNfbqOsiK6kFWGQR3FADqQ0tIaAPPPihlk0uPsZWP6CuMHSu1+Jg+bS27b3H6CuKr63LH/ssfn+Z9xk/+5Q+f5hRRRXeemFFFFABUFsMRE/3nY/qanPSmogRQo6AYqGveTM3FuaY6iiirNANeo+BE2eG0b+/I5/XFeXV614Pj8vwzae4Lfma8jOXail5nhZ/K2HS8zdooor5o+RCiiigAooooAKKKKACiiigAooooAKKKKACiiigAooooAKKKKACiiigAooooAKiuZ47W2luJW2xxIXdvQAZNS1wXxj10aF8NtRZW2zXgFpF9X6/+OhqAPkzWdRfVtavtRk+/czvKf8AgRzVGiigArSvtC1DTtL0/Ubm3ZLW/Rnt5OzbWKkfXj9RVfTLCfVNTtbC2XdPcSrFGPcnAr7C1/4e6brXw/i8MMAi20CJazY5jdRgN+Pf2JoA+M6KvaxpN5oer3OmX8RiurdyjqfUdx6j3qjQAUUUUAFFFFAHW+GNOa80ySRQSBMV/Qf40V6V8G/Dw1LwZPcGMNm9cZI9ESigDhvjNp50/wCKOr8YW4ZJ1/4Eoz+ua4Gvcv2kNHMeraRrSL8k0LWzkf3lO4fox/KvDaACiiigArrfh54IuvHHiWKwjDJZx4ku5x/yzT/E9B/9asDR9IvNd1W203T4TNdXDhI0Hr7+gHWvsbwF4Ks/BHhuLToMPcNh7mfHMkmOfwHQCgDoNO0+10rTrexsoVhtreMRxovRVA4rg/jT4X/4SPwFcSwx7rvTv9Jix1Kj74/755/AV6NTXRZEZHUMrDBB7igD4Dorr/iV4Tfwh41vLBUItJG8+1PYxscgfhyPwrkKACvsX4SeIx4k+HunTO+65tV+yzeuU4B/Fdp/GvjqvYP2f/FI0rxVPoc74t9TUeXnoJV6fmMj8BQB9PUhpRRQBy3jnRpdV0QSW67p7Z/NVR/EO4ry9G3KGHeveCoxXCeKfBxeSS/0yP5m+aSEdz6r7+1ezlmOjTXsam3Q+gyfMo0l7Crt0ZwlFByrFWBBHGDRX0Sdz6pO+qCiiimMKKKKACiiigAr2XQIvJ0GwT0gTP5V42il5FUdWOK9wtI/JtIY/wC6gH6V4WdS0hE+b4hn7sI+pNRRRXgHzAUUUUAFFFFABRRRQAUUUUAFFFFABRRRQAUUUUAFFFFABRRRQAUUUUAFFFFABXzb+0T4jF1r1hoEL5jso/OmAP8Ay0foPwX/ANCr6H1TUrfSNKu9Ru32W9tE0sjewGa+HvEGsT+INfvtWuT++upmkI9ATwPwGB+FAGbRRTkRpHVEUszHAAGSTQB658APCx1XxdLrcyZt9MTKHsZWGB+Qyfyr6f7VyPw08Jjwf4Ks9PdALuQefdEf89G6j8BgfhXX0AeS/Gn4cf8ACS6Wdc0uHOrWafOijmeIdv8AeHUfiPSvlwqR1r78IBr5t+NvwzOlXcnifSIP9AnbN3Eg4hcn7w/2SfyP1oA8UooNFABRRT4o3mmSNFLO7BVA7k0AfWvwRsDY/C7TmYYa5eSc8erED9AKK7Hw3pi6L4Z0vTAMfZbWOI+5CgE/nmigDmPi/wCGj4k+Hl9HCm+6tMXUIA5JX7w/FS1fHx619+MAwwRkHtXyJ8WfAcvg7xPLJbwn+yrxjJbOBwhPWP6j+WKAPPakggluZ0ghjaSWRgqIoyWJ6ACn2lnc311Ha2kEk88rBUjjXLMfYV9NfCj4RJ4WEeta5GkmsMMxRcMtsCP1b37dqAL/AMJPhkng3TBqOoora1cr8/Q+Qn9we/qa9OoFFABRRRQB5j8a/BR8T+Ejf2se7UdMDSoAOXj/AI1/IZH096+Tzwa+/WAZSCMg9RXyX8YvAh8I+KHu7SLGl6gzSQkDiN+rJ+Gcj2PtQB5tU9jdz6ffQXls5jngkWSNx1Vgcg/mKgooA+4PBviWDxZ4VsNYgIzMmJVH8Eg4Zfz/AErer5g+BHjcaH4gbQL2XbY6iw8oseEm6D/vrp9cV9Pg5oADzSYpaKAOZ8QeErXVg08OILv++Bw31/xrzi/0670u48i7haNux7N7g969sxVW+0+21G3aC6hWWM9mHT6elejg8xqUPdlrE9bA5tVw3uy1j+R4nmiuv1fwFdwSGTTG8+In/VOwDL+PesOTwzrsWS+lzf8AAWVv5GvoKeNoVFdSR9RSzDDVY8ymvnoZlFW20nU1+9pt2P8AtkaYdPvh1sbv/vw/+FbqtTe0l950KvSe0l95Xoqyum6g33bC7J/64t/hVqDw1rl0R5emyqD3kIT+ZzUyr0o7yX3kyxNGPxTS+ZDo8P2nWbOEDO6Vc/gc17QvAArjfDPg2bTbtL++lVpkHyRpyFJHUnvXZgV83meJhWqrkd0j5LOMXDEVl7N3SQtFFFeaeQFFFFABRRRQAUUUUAFFFFABRRRQAUUUUAFFFFABRRRQAUUUUAFFFFABRRWbrutWnh/RLvVb2TZb20ZdvU+gHuTxQB5D+0J4vFppdv4YtZP311ia6wekY+6v4nn/AID71841reJdfu/E3iG91i8bM1zIWxnhV6Ko9gABWTQAV6t8DPBZ8Q+KP7Xu4s6fphDjI4eb+Efh1/AetebaTpd3rOq22nWMRlublxHGg7k/0r7S8GeF7Xwf4YtNHtcN5Q3SyYwZJD95j/noBQBvAYpaKKACorm2hvLaS2uI0lhlUo6OMhlPBBFS0UAfJPxV+Gc/gnUzd2SPLotwx8qTr5Lf3G/oe/1rzevvLVNMs9Y02fT7+3S4tZ12yRuMgj/Gvlf4k/CbUfBlzJe2SSXeiu2VmAy0PP3X/wAehoA81rvPhD4cPiL4haejJut7NvtUxxxhOVB+rYrhkjeR1RFLMxwFAySfSvrH4N+BJPCHhg3N9Fs1PUNskynrGg+6n15JPufagD0nFFLRQAVR1bRtO12wksdUtIrq2k+9HIMjPqPQ+9XqKAOd8P8AgXw14XdpNI0qG3mbgy8s+PTcckCuioooAKKKKACiiigArA8Y+FbPxj4butIvAB5g3RSYyYpB91h/npmt+igD4T17Rb3w9rV1pWoRGO5t3KsOx9CPYjms2vq74wfDdfF+k/2lp0Y/tmzQlQOs6DnYff0/LvXypJE8LskilXU7WUjBB9DQARyNHIroxVlIIYHBBr66+E3j1PGfhhUuJF/tazAjuV7uP4X/AB7++a+Qq6Dwb4qvfB3iO31ayYnYds0WcCWM9VP+eDigD7eorM0DXrHxJottqunSiS3nTcPVT3U+hB4rToAKKKKAEoxS0UAJij8KWigBuKXApaKAAUUUUAFFFFABRRRQAUUUUAFFFFABRRRQAUUUUAFFFFABRRRQAUUUUAFFFFABRRQeKACvmf46/ED+2NTHhrTpt1lZPm4dTxLKO3uF6fXPpXo/xh+I6+EtHOmadKP7ZvEIUqeYIz1f6+n59q+VHcuxZiSxOST3oAbRRXq/wb+GjeKdTGs6pCf7HtXyqsOLiQfw/wC6O/5UAd/8DPh2dIsB4m1SHF9dJi1jYcxRH+L2Lfy+te0dKRQFUADAAwAKWgAooooAKKKKACmSRJNG0cih0YYZWGQRT6KAOas/h/4TsNWGqWmg2cN4DuV1ThT6hegP0FdKOKKKACiiigAooooAKKKKACiiigAoopM0ALSEgDrVHU9XtNKtzLcyhf7q92+grz7VPFeoavKYLMNDEeAFPzN9TXm4zMqOG03Z24XAVcTrHSPdna6p4n03TMrJMJJR/wAs05NeEfEPwlF4qlu9d0XTWgvAfMliT7s4xyQP7/fjrz369/ZaGqkS3R3v129vx9a11RVXaoAX0Ar5atxFW9opR2XToelLA4aEHBavv/kfH7oyMQykEHBBHSm17r8QPhxFqpk1LTFWG9bl16LKff0b36Hv614hdWs9lcvb3MTxTIdro64IP0r67A4+ljKanTfqux41ahKk7SO++FXxIm8D6x9numeTR7pgJ4xz5R/56KPUdx3H4V9Z2l3Be2kV1bTJLBKodJEbIYHoQa+COler/CX4qyeFLhNH1iR5NFlb5WySbZj3H+z6j8fXPaYn1PRUVtcw3duk8EiSwyKGR0YEMD0IIqWgAooooAKKKKACiiigAooooAKKKKACiiigAooooAKKKKACiiigAooooAKKKKACiiigAooooAKKKKACuP8AiD49sfAuhtdTFZb2UFbW2zy7ep9FHc1J468eaZ4H0drq8YSXcgItrVW+aVv6L6mvkbxN4l1LxXrc2p6pMZJpDhVydsa9lUdgKAKus6xe67q1xqeoTtNdXDbnc/oB6ADAA9qoAZorq/Bngu68U3+WZrfTomHn3O3P/AVH8TH0/GoqVI04uc3ZIcYuTsiXwJ4LfxRf+fds1vo9swN1cY6/7C+rH9OtfW+gNpEGl29npBhS1gQJHFHxtH09a4L/AIR+2t9IttP05Ba21uuEhHIJ7sx7se5rIeO80ucMDJE4PDocfrXzP+sPNVfs1ePbqe3h8phWp6ztM9qBpa850fx1cQFY9QTzo+nmLww+o713djqNrqMAltpVkU+h5H1r28LmFHEaJ2fY87FYGthn+8Wnct0UlLXccgUUUUAFFFFABRRRQAUUUUAFFFFABRRRQAUUUUAITisnXtch0ayMrfNK3EaeprVPQ15L4p1B7/XZ8sdkLGNB6Y615eaYt4elaO7PQyzB/Wq3LLZaspXV5eazfb5nLyucKOw+ldFp+nx2MWBhpCPmasvw7ArPLORkr8o/rXQ18BjK8nLlv6n0OKqcr9lDSKCg4HWkJwKZnPWuKMbnEDYZSpGQeCDXE+MfA1jrsBkZCkyj5J0XLx+xH8S+3Udq7aiu3C4iphpqdJ2YnGMlyyV0fK2u+HdQ0C78m8i+RuY5l5SQeoP9OorJxg19R614ettStZImt45on5eBxwfceh9xXi3if4eXOnGS60tZLm2XJeEj97F+H8Q9x+Ir7nLs5pYlKM9JHmYjAyguenrH8Uavww+LV14PmXTdTMlzojn7uctbk919R6r+Xv8AUem6lZ6tp8N7YXMdxbTLuSSNsgivg3BHauy8B/EfWPAt9utn+0WDnM1nI3yt7r/db3H617R559l0VzfhHxvovjTThdaVdAyKP3tu5AkiPuPT36V0lABRRRQAUUUUAFFFFABRRRQAUUUUAFFFFABRRRQAUUUUAFFFFABRRRQAUUUUAFFFMllSGNpJHVEUZZmOAB6k0APJxXAfET4o6Z4HtWhQpd6s6/urVW+56M/oPbqf1rjPiL8dIbNZtK8KOs1xysl/1RP9wfxH36fWvnq7u7i9upLq6mkmnlbc8kjbmY+pNAF3X/EGpeJtWm1PVLl57mQ9T0UdlUdgPSszHNSW9vNdTpBBE8krnCogyWPoBXqHhT4brFLHcatGJ7k8pZg5VPdz3+nT19K5sTi6WGjzVGb0MPUry5YI5zwj4GudckjubwPBp5bggfPN7IP/AGboPfpXvujaRBpllDBFDHDHEMRwp91P8Se56mpLDTo7RQzYaXGMgYCj0A7CrtfCZnmtTGPlWkex7FKhToq0dX3JKZLEkyFJEDKexpQ3rTq8PWLNkczqWjtbZmgy0fde61U0/UrrS7gTWshQjqvZvYiuwIBGCMiuW1ixFpcBkGIn5HsfSvSwuJcnZ7npYeuqq9jV1uekeH/ENvrVvxhLhfvxk/qPatwV4lp99Npt9HdQEhkPI9R3Fey2V0l5Zw3CH5ZFDCvtsrx7rr2c91+J87mmA+qzvD4WWKKKK9g8oKKKKACiiigAooooAKKKKACiiigAooooAa3IIryLVtIvIdVuTLGUjMrN5r8LgnPWvUNV1ODSrGS5nOAvQd2PoK8p1bWLrWbsyTMQmfkjB4WvnM8nTfLG/vI97JKdbmlOOkerNDR7i3iL20W92Jzvxwf8BW0M9zVPTbFLO2AxmRhljV2vh8ROMpvlOytJSm2hrU2nMe1NpQWhiFFFFUAVTvNPjvBuB8uYfdcVcoqoycXdDjJxd0eWeKvAFpqUjSFBZXx5E8a/u5f94D+Y/I15NrOgajoVx5V9blM/ckHKOPVW6GvqmWJJozHIoZT2Nc/qfh5ZreSLykurV/vQSjP+fqOa+iy/Pp0rQraoxrYOlX1j7svwf+R84aTrGoaHqEd/pl1La3UZyskbYP0PqPY19DeA/jzYan5dj4oCWV390Xa8Qv8A739w/p9K81174aAs82iSbWHJs52wR/usev0OPqa89urK5sZ2t7q3lgmQ/MkilSPwNfXYfFUsRG9N3PHr4erQfLUVj7yimjniWWF1kjcZV0bII9Qakr4y8H/ErxH4LkVbG7M1nnLWc/zRn6d1/CvoDwh8bPDXiQJBey/2TfHgx3Ljy2P+y/T88V0GB6bRTUkSRA6MGVhkEHINOoAKKKKACiiigAooooAKKKKACiiigAooooAKKKKACiijIoAKQnFc74g8caD4didry+QyJ1iiYMwPvzhfxIrw/wAY/HjUL7zLTRF+ywnKmRT8xH+9wfyx9TQB7T4r+IOg+EbdzfXSvcgcW0TAvntn+7+P4Zr5s8d/FfW/GLtbLIbTTc8W0RwGH+0f4v8APArh7y/utQuDNczPK7HJLHvS2OnXmp3S21lbSTzN0SNcn6+w96TaSuwSvoit1Nb3h/wnqXiCTdAgitVOHuZAQg9h/ePsK7Pw/wDDm3tSk+tMtzNwRaxN8gP+0w6/Qce9em6fojMkfnIIYEGEhRdoA9AB0FeHj87p0Vy0tX36f8E9bD5ZJr2ld8q/FnP+FvB9ppabNPjJkIxLeyj5j7D+6PYfia7m0s4rOPZGOf4mPU1MiJGgRFCqOgFOr4zE4upiJc02ei5RUeSmrRCiiiuUgKcp7U2nLUz2AUkDrWdrMcctkBI+zDjDEZ5rRIyMVj65azyQ742LRryU9Penh7e0WptQ1qLWxgTwSW7ASLweQwOQR6g16r4S3f8ACN2e/Odpxn0zxXmFnfPaSqSiSxA5MUgypr1XQtXtNVsla2whQYaPutfXZLyrEXk7afeRnjqulGLWie5riikFLX1p8wFFFFABRRRQAUUUUAFFFFABRRRQAUUUUAcD8Q5T5lnCCdvzMR78VxUOPPjz03Cu4+IduSLO4A+UFkJ/X+lcIDgg+lfEZkn9Znfufa5TZ4OKXmd2Ogpar2U4uLSOQdxz9asV8rJNSaOBqzsMPU0lOYd6bW0XdEhRRRTAKKKKACiiigCtc2Nvdj97GN3ZhwRWBq/hK31KDybqCK8iH3RJw6/7rDkfnXUUVtSxFSi7wdiud25ZarszwzW/hRLGzSaZcFf+mF3x+Tjg/jiuF1LQNU0dsX1jNCOzlcq30YcGvq0gEYI/Oq8lhbSqytEuGGCAOD9R3r6DDcR1YaVY8xw1cFSnrDT8j5y8M/EXxR4TZV03U5Ps4PNtN+8jP4Hp+GK9j8O/tFadcBIfEOmyWknQz237xPqVPI/WpNT+GnhvVNzPYrDKf44f3Z/IfL+lcbqfwU27m07U2Hok8ef1HP6V7NDP8FV0b5X5o4p4KqttT3/RfGnhzxCqnS9Zs7hj/wAsxIA4+qnn9K36+M7z4b+JLCQ+VHDOy9DDMA35Ng/pUtr4o+IXhIALfataxrwEuELp+TgivVp4ilU+CSfzOeVKcPiTR9j0V8waZ+0L4qtAFvrSwvl7koY2P/fJx+ldXYftI6e4H2/QLiI9zDMH/mBWxB7pRXmFn8evBl1jzGvbc9/NiX+jGtm3+LPg24GU1XH1hc/yFAHbUVzCfEPwrIMrqoP/AGxk/wDiaf8A8J74axkaiT9LeX/4mgDpKK5OX4j+GYhk3kp/7d3A/UCs65+L/hW2zm4ZyOwlhU/kzg0Ad7RXkd98etChB8iOJ/Z5WLf+OoR+tctqX7QkzA/YoGUdtsIU/wDfTM3/AKDQB9C1m3+v6VprFLq/gSQDPlBt0h+ijJP5V8rat8YfEmphh5rID0LyE4/4Cu1D+KmuQvPEGq6gpS4vZTGTkxphEz/urgfpQB9N+IPjZoOkh0tsTSr2dsH/AL5GTn2bbXkfib42a7rIeK0kaCE9APkH/fIOfwLMPavO7HRtT1R9tjY3Fyc8+VGWx+VdXpvwv1a4KtqFza2EfdWbzJPwVc/qRWNXEUqS/eSSNIUalR2gmzkLzUbzUJPMup3kPYHgD6AcD8KsaToOqa7P5OmWE9yw6mNeF92PQD617Do/w20Oy2ubC41OYfx3beXHn12KefxJrsotJuWgWBpIra2XpBboEQfgMCvHxOf0KelNXZ308sm9aslFfieU6T8LILcrLr1+Gfr9ks2DH6NJ0H4Z+td/pWhJBb/Z9NsorK1PXaCN31Y8sfrXSW+lWtsQwj3N/efmrtfN4vN62I0b0/A9OjChh/4UbvuyjZaZBZ4bG+X+839KvUUV5EpOTuwnOU3eTCiiikSFFFFABQOtFA64oewElIRkYNLRXOhnFXkYivZo14CsQBWj4YvZLPXrYoxCyNsceoNZ964kvp2HQuan0SMy63ZovUyr+nNfQUW1KLW+h7VaKlhWpdv0PZh0paRelLX6Ctj4AKKKKYBRRRQAUUUUAFFFFABRRRQAUUUUAZXiDSxqukTW/wDHjch9COleQSxPDK8UilXU4IPY17mea4Xx1o9usP8AaMfyS5AYAcNXz+c4O69vH5nu5LjvZT9jLZ7epzOjaiLaTyZTiNzwfQ10wIIyK4PrWzo+pTLKls3zoemeor4/E4fm9+J7eLwt71I/M6SmFfSn0V5ybR5hHRUlJtFaKoIZRTttJiqUkAlFAGaXFO4AvWmanejTNMe7EcblWRcOcD5nC9fxqZVAIqS4s1vrXyDLJF86OHjxuBVgw6gjqPSuvBTh7Rcy0uZVb20MDTPGJuIw11p0UDMjFUZxuyCgH1Ul8ZHOVOBW0Ndh+z3Lta20TwyBNs5kiB43Yy8Q+bGDgA9etFp4Yt4uDe3ki7GULIynG5kYkYUH+AD6VpHSVYXayXMrR3c/mzJhQGXYqbOB93Cj36819XH6s1dRPOfP3MyLXDcaOmoW9lYygld6JdE7Q2Mc+X15OR7d61bSZJLA3V1FaxRgFiySb1CgdSSq475GOMUj6bGtjJaiSQW+5WROP3YBBwDjpkfhUTsGSSNUVEkJLheNxPWn7KlLaKKhGUnuVb3U9AkEaG5sHduV+Zf0qHz9Ngszdb7ZLYnaZMjbnO3GfrxUCeHNIjQIlkgVYWgABPEbZLKOeh3H/IFS3GkQS6WNPiaS3hVY1TymOVVCCAM9OnXrXRGnTjZI6oqaVmZxt/C16919o03TC0DAO8kMY3BlVgwI5wdw5qpJ4c8JzGfy7aygMMoiYtEhUOVDAcj0I71sf8I9pfP+jv0xjznwBhBwM8cRp09PrU76RY3DFXgyHZSRvYDIXb0z/dO0+o4ORWyq8uzZlKgpLVHEvomkfaoYbew0+5EzMiSQxxsu8EfL6556Y7Gm/wBjaWZool0q1ZpA5TbbKQdmN3OO2RXpumeC9LtoEaX7RPP5jTea07qdzOH6KQMAgY9MfWtSLw/pkMaxx221VLY/eNyCoUg88rtCjaeMKOOBXpQbcbs8uVk9DyJdC09rY3KaVbGAAkyC2XaAOvOO2KittM0q8lMVtp9pNIBuKpApIHrjHuK9ni0iyhsJLFIm+zSIyMjSM2QxJPJOckscnrUdtoNhaX/26JJ/tONu97mR8jAHRmI6KPxGetWI8Z1bSbDR7L7ZdaAnk7tpK2i8HBx1x6Y/+tV608KW99vEGhW7PHgSJ5CZQnsfQ165qmj2OtWotdQhM0G7cU3soPBHOCMjBPB4pn9m2tiLi4tozHK53sQ7YJ+Y9M4xlmOOmST15pSfKrgld2PHYtBtJJVjfQIYDvVGMsEQ27mVRnn1cAjqDnIGDTzouhRw20s9lagzoXEcdorMoAJw2cAE7SBz2rsY9Gso/JwkzeSQU33Ej4wQR1Y5AIBweM89aY2gaZJDbxSWu8W27ymZ2LLkEH5s5/iPf+QrieLvsd8cHpqzmoNI8N7yreHpZdqsSfIgVQVYIQcNxznnpwTnAzVuyj8NPP5Nt4XgEuQFVreHcxK7uAzZ6Z5OBx9M7zaPYtAYTE+0jaSJXDH5t/3s5zu5JzzT00myaZXdJnYDarG4k3J0ztO7IJwMkde+axlWutWzT6uoq8UMgvdLkRUNlIY90IT92gUiVgqsADwOR1wfahNb0eGeCJdOdHn2tGfLTlGOFb73Qnt97jpWr/YWnAYELgbo2AEzgLsbcoAzwAecDj2po8PaYJFkFu25eh81+BkEL1+7kA7fu+1cTdFvVGXNPa5TOvWH2iK3WyleaTzcIFjU5RmXHLDJLIQMZ6jOKiXxHYu8Uf8AZt0skylkTZGSwBbGMMeDtJB6YIyRmtSPQ9PidHWJyUcuN0znLFi/OT83zEkZzgnjFRXHh3TJo0V4G2xxCJQszrhQCB0PXDEZ68n1qbYe3whefcyLnXraOPzBp9yQYjKMCMZUHk8vjAHOehHQmrAfzYUl8toy6hijgBlyOhx3FTT6PZMGDpLIGjMR8yd3+UjB6nqRxnrTZuteDj/ZW9xWZ2Ub31IaKKK8Y6gooooAKKKBzQAU9Rgc9aAAKWspTvogCqepXYtLNmz854Ue9WzwM+1cdqN5Jd3LF+FU4VR2rXDUvaSu9kdOFo+1n5Iq55zXWeBdMa41Nr11/dwjCn1Y/wD1q5aCLzp44843sBn0r2TStPg02wjt4BhVHJPUn1r6jK8L7esr7LUvOcX7Gj7KO8vyLw6UtFFfZHx4UUUUAFFFFABRRRQB/9k="/>
          <p:cNvSpPr>
            <a:spLocks noChangeAspect="1" noChangeArrowheads="1"/>
          </p:cNvSpPr>
          <p:nvPr/>
        </p:nvSpPr>
        <p:spPr bwMode="auto">
          <a:xfrm>
            <a:off x="1720850"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6" descr="data:image/jpeg;base64,/9j/4AAQSkZJRgABAQAAAQABAAD/2wBDAAgGBgcGBQgHBwcJCQgKDBQNDAsLDBkSEw8UHRofHh0aHBwgJC4nICIsIxwcKDcpLDAxNDQ0Hyc5PTgyPC4zNDL/2wBDAQkJCQwLDBgNDRgyIRwhMjIyMjIyMjIyMjIyMjIyMjIyMjIyMjIyMjIyMjIyMjIyMjIyMjIyMjIyMjIyMjIyMjL/wAARCAJd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3+iiigAooooAKKKKACiiigAooooAKKKKACiiigAooooAKKKKACiiigAooooAKKKKACiiigAooooAKKKKACiiigAoopDQBQ1fVINIsmuZueyqOrH0rzPUtf1DUpWaWdkQniNDgAVd8X6m19rDQq2Yrf5B7nuf8+lc/3r1MNQUY8z3PrMrwEIU1Umryf4Fm31G8tG3wXUqN7Ma6TTfHN1CQl9Esyf304b/A1yscbyvtRSx9BU76fdIu5ojj2Oa1qQpy0kduIwuGq+7USv8Aieradq9lqkPmWsobHVTwR9RV+vFra6ms51mt5GjkXoRXo3hzxKmrRiCfEd0o5HZx6iuCthnT1jqj5zHZXLD+/DWP5HR0UgOaWuU8kKKKKACiiigAooooAKKKKACiiigAooooAKKKKACiiigAooooAKKKKACiiigAooooAKKKKACiiigAooooAKKKKACiiigAooooAKKKKACiiigAooooAKKKKACiiigAooooAKKKKACiiigAooooAKrX9yLSwnuD0jQt+lWawPGE/k+HZwDy5VPzNVBc0kjWhD2lWMO7PMXZndnc5ZiST70scbSyKiDLMcCmdq2dHtsI07Dk8LXsznyRufd1ZqnC6LtpapaxBVGWPVvWrFFFeY227s8ltt3Zm6hpyyqZYhiQdR61kQTS2twk0TFJUOQR2NdTWHq9sI5hMo4fr9a6qFS/uSOvD1b/ALuezPS9D1NNV0yO5GNxGHHow61pVwXgG7InurQn5WUSKPfof6V3ua4q0OSbR8pjaKo15QWyCiiisjlCiiigAooooAKKKKACiiigAooooAKKKKACiiigAooooAKKKKACiiigAooooAKKKKACiiigAooooAKKKKACiiigAooooAKKKKACiiigAooooAKKKKACiiigAooooAKKKKACiiigAooooAK5Lx6+3SIEz96YfoDXVswUZJwPWvPPGOt22oyR2tsd6wsSz9icYwK3w0W6iaPQyulKeJi0tEctXUWyqtvGF+7tGK5Y1KLuYAKJ2AHQbq9KrSdRKx9bXouolY6miuaW+ul6TMfqc1Zi1iZcCRFce3BrmeGmtjklhKi21NyqOrAGyJPUEY/On2+owXGAG2t6NUGsNi2Rf7zVFOLVRJmdOMlUSasHhGfyPEduM8SBkP4j/ECvUhXjWnz/AGbUrabONkqk/nXsinIzSxsbTTPKzyny4hS7odRRRXGeMFFFFABRRQelABRVG71WxsRm5uY4/Ytz+VYdz4606IkQRyzn1A2j9auNOctkb0sLWq/BFs6qiuGb4gHPy6eMe8v/ANar2n+OLK5lWO5ia2LcBicr+fareHqJXaN55bioR5nDQ6uimo4cAqQQehFOrE4QooooAKKKKACiiigAooooAKKKKACiiigAooooAKKKKACiiigAooooAKKKKACiiigAooooAKKKKACiiigAooooAKKKKACiignAzQAUVk6j4n0LSATqGsWNsR/DLOqn8s5rlL/41+BLEkf2wbhh2t4HfP44x+tAHoNFeOXf7RnhmLIttN1K4+qog/nWTP8AtLW4z9n8MSt7yXgH8kNAHvNMZ1RSWOAOSTXz837Slyx+Tw1EPrdk/wDstdJD4+1XxRoaPc2Cacs3OxJCzMnvwMZrSlTdSVkdOFws8TUUIm74n8UteM1lYuRAOHkB5f2HtXKUYpUVncIoyTwK9eFONONkfaYbDU8NT5YkTRB2yxJH93tS+TF/zzX8q2I9GYoDJKA3oBmlOi+k3/jtL6zHa4/rVPuYnkgcozJ9Dx+VJveP/WDI/vL/AFFasmkXCDKlX+nBqi6NGxV1KsOxFaRrKem5rGrGezuNVgwBByOxFSyTySxqjtuC9M1WaIqd0Zwe47Gl80BCWBB6Y96pwT1RTim7kma9P0TxJYX0EURnEdwFAKScZOOx715UEaTmXp/cB4/GplBJAQH2ArGvQjUVmzhx2Ahiormdmup7ZuB6GnV5ZpvijUtLZUZzNEP+Wcp6fQ9q7TS/Fun6jhGf7PMf4JOh+h6V5lTDzhr0PmMTllehra67o380x5FRSzMFA6k8Vzmr+MbKw3RW/wDpM44+U/KD7n/CuI1LXb/VWP2iciPPEScKPw706WFnPV6IMLllfEa2su7O31Pxlp9kWSAm6lHZD8o/H/CuT1DxZql/lRN9njP8MXH69awwCTgA5qeOxuZBlYW/Hiu6FClT3PoKGWYbD6z1fmQMxdizEsT1JOSaKujSroj7ij/gVRyWFzGMtHx6gg1qpx2TPRjVp7JlaijkcHrRVmp2vgrW2L/2ZcNkYJhYn/x2u4zXj2lSNDq1o69RKvT64r2AdK8vF01Gd11Pj85w8aVfmj9rUdRRRXKeSFFFFABRRRQAUUUUAFFFFABRRRQAUUUUAFFFFABRRRQAUUUUAFFFFABRRRQAUUUUAFFFFABRRRQAUVQ1bWtM0Kya71S+gtIF/jlcLn2HqfYV4x4r/aItoPMtvDFiZ36C7usqg9wnU/iR9KAPcpZ4oI2kmkWONRlndgAPxrgPEPxo8G6CXiW+OoXC8eXZjeM/7/3f1r5j8Q+NfEXiiYvq2q3E6E5EIbbGPog4rAzQB7Vrv7RetXRZNF0u2sU6CSY+c/17Afka871f4g+LNcLfb9evnRusSSmNP++VwK5migBzuzsWZizHqSck02iigAooooA6DwZpCax4ihhlGYYwZZB6gY4/MivbwAoCgYAHavFPAuoCw8U2244SfMLfj0/XFe116WCtyvufU5Goeyk1vcWgEqwIOCOaKK7D3GrnT203n26Seo5+tS5rmFuZo4/LSRlX0BxTDJI33pGP1Ncjwrb3OD6m77nVVT1G3Se2ZsDegyDWCJHHR2H0JqUXlwEKeaxUjBB5oWHlF3TBYScXdMrsQoJJwB1qNFLt5rf8BHoKRv3kmzqo5b/CplUswUDJJxiu74Uehsia2tnupdi8DufSugt7SK2QBFGe7HqaSztltoAgHzdWPqanLBVJJwB3rzKtVzdlseTXrOo7LYxtaC+dHgDcQc1jszM+xDwPvH+lWNRujPdEr1bhfYetRIgRdo//AF130o8kFc9GhFxppMcASQAMk9q1LbSCwDztj/ZFJo8AeV5WGdvA+tbVctes0+WJy4iu0+SJDFbQwjEcaj3xzSzTx26FpGAFFxOlvCZHPToPU1zlxcSXMpdz9B2FZUqbqO72MKNF1Xd7Fy41eVyRCNi+veqDySSHLyM31NNortjCMdkelClCC0QUUVLbW0t3cxwQqWkkO1RVt21LlJRV2bfhLSn1DVUnIxDbsHY+p7CvTQMVQ0fTI9KsI7aPkgZdv7zdzWhXj16vtJ36Hw+PxX1ms5dFsFFFFYnEFFFFABRRRQAUUUUAFFFFABRRRQAUUUUAFFFFABRRRQAUUUUAFFFFABRRRQAUUUUAFFITiuT8bfETQ/A9lvv5vNvHGYrOIjzH9z/dHuaAOouLmG0gee5mjhhQbnkkYKqj1JNeLeN/j9Z2JksvC0S3k44N5L/qlP8Asjq36D615D41+JWu+N7gi9nMFiDmOzhOEX3P94+5/SuNoA1Nb8Rat4jvmvNXvpruY9DI3C+yjoB9Ky85oooAKKKKACiiigAooooAKKKKAHxO0ciuhIZTkEdjXsHhXxpa6tBHbXciw3yjB3HAk9wfX2rxylUlWBBIIrWlVlTd0deDxlTCz5o7PdH0dS145onj7U9KVYZz9stx/DIfmH0auvtviXo8ijz4bmFu/wAoYfnmvQhiqclq7H09DN8PUXvOz8ztKK5JviNoCjIknb2ER/rVG4+KGnJ/qLK4kP8AtEL/AI1bxFNdTaWZYWO80d3TZH2IW9K8wn+KV4xPkafDGP8Abcsf6U6x+Jk7TqupWaNDnJaHII/A9alYulezMFnGFcrXf3HpcSFV5+8eW+taGloHvlz/AAgmsXTdWsdWtxPZXCSr3APK/Udq0YZXglEiHDCtpPni2nud8pKrTvB7nU5xWNqeoBwYYm+X+JvWqs9/cXC7WfC+i8VRmz5eP7xC1jQw1pXkYUcLyu8yIIzuJsBvRTxx2/z71L5wH3kcf8Bz/KpBwBS11uae6O25raFKjxSqrZIIJFa9c/pc3lXYU9H4/wAK27iTyreST0XNebXj+806nlYiDVX1MTU7kzXJQH5E4H1qlR1JJ6miu2MVFWR6VOChFJBRRRVFhXe+DNE8qD+0Z1xJIMRA9l9fxrk9Csk1DWba3k+4zZYeoHNetRoEQKoAAGABXFi6rS5EfP51i3FKhHruPooorzj5kKKKKACiiigAooooAKKKKACiiigAooooAKKKKACiiigAooooAKKKKACiiigAooooAKM0jMFUsSAB1Jr58+K3xmaZp9B8LXGIxlLi/jPLeqxn0/2vy9aAOj+JfxptvDvm6T4feO61QfLJPw0duf8A2ZvboO/pXzZqGo3mq30t5f3MlxcytueSRskmqzMWOTyT1JpKACiiigAooooAKKKKACiiigAooooAKKKKACiiigAozRRQAZooooAKKKKALNlf3Wn3Cz2s7wyDoyHFd9o3xMKhYtXg3f8ATeLr+K/4V5xRmtIVZQd4s6cPi62Hd6bPf9P1zTNUQNZ3sUh/uBsMPqOtXJj8it2VgTXzsjshBUkEdwcVpweJNZt12x6jchfQyEj9a7KeOs7yR7VLPrL95H7j3rrS15f4d+IlzHOlvrBEsLcecFAZPqB1FemxypNGskbBkYAqwOQQa6qdWNRe6evhMbSxMbw+4eCVII4I6Gtie6FxpBbPzcBh75rHpwdlRlB4bqKc4KVn2NqtLnafYaKKKKs2CiiigDofBce/xGh/uxs39P616bXn/gGHdqF1N/cjC/mf/rV6AK8rFu9Q+OzmXNimuyQUUUVzHlBRRRQAUUUUAFFFFABRRRQAUUUUAFFFFABRRRQAUUUUAFFFFABRRRQAUUUUAFIWCjJOB60ua8F+NXxTMPn+FdDnxJ9y+uEP3R/zzU+vqfw9aAMz4v8AxdbUHn8OeHbgizBKXd3Gf9d6op/u+p7/AE6+HZpSaSgAooooAKKKKACiiigAooooAKKKKACiiigAooooAKKKKACiiigAooooAKKKKACiiigAooooAUGvSfh14i3E6NcyZ43W5J/Nf6/nXmtT2lzLZ3UVzCxWSNgykeorSlNwlzI6cLiJYeqpxPomis7Q9Vi1nSYL2IjLrh1/ut3FaNezFqSuj7qnUjUipR2YUUUUywoooALHA5JNAN2PQfAlt5elzTkcyycH2HH8811orP0Wy+waRbW3dEG76nk/rWhXiVZc02z4HF1fa15T7sKKKKg5wooooAKKKKACiiigAooooAKKKKACiiigAooooAKKKKACiiigAooooAKKKw/F3iey8I+G7rV71srEuI4weZHP3VH1NAHGfGD4jr4Q0f8As7TpB/bN4h2EdYE6Fz7+n4+lfKUkjSuzuxZ2OSxOSTWjr+uXviPXLvVdQlMlxcPub0UdlHsBxWZQAUUUUAFFFFABRRRQAUUUUAFFFFABRRRQAUUUUAFFFFABRRRQAUUUUAFFFKBQAlFOxSYoASiiigAooooAKKKKAOr8FeJ/7CvjBcMfsU5Af/YPZv8AGvYYZo7iJZYXV42GVZTkEV8510fhnxbd+H5dmTNaMfnhJ/VfQ114fE8nuy2PZy7M3Q/d1Ph/I9torH0zxPpGqxK0F5GrkcxyHaw/A1el1GygUtNdwIB3aQCvRU4tXTPp44ilKPMpKxaq94fn05vFNhZXtykcsxLQxseZGXnH+fSuG1Tx/o1hGwgmN3N0Cxfdz7n/AAzXl+oa/fahq41N52S4Rw0RQ48vB4x6YrlxGIio8sXqeTmWZU403TpO7f4H3QvQUtcN8L/Hcfjfwyk0rqNStsR3cY7ns4Hof55rua80+VCiiigAooooAKKKKACiiigAooooAKKKKACiiigAooooAKKKKACiiigAooooAQnFfKHxn8dnxT4mOn2cu7S9OYxx46SSdGf39B7fWvZ/jP40/wCEV8INbWsm3UdSDQRYPKJj53/AHA9zXyV1NABRRRQAUUUUAFFFFABRRRQAUuKAOa7rwt4chWCLUboLI7jdGnUKPU+9dOFws8TU5IHXgsFUxlX2dM5/RvDVxrCmRHWOFW2lm5OfYV0sfgewSI755nkwcEYAz9KtRN/ZPiWSJ+La/wDnQ9hJ3H41v19Dgcsw8oNTV5K6Z9VluT4WVOUakbzTaZxGkeFrDU9LWV5JknVmR9pGAQfTFVNR8F3lqpktnFxGOwGGH4V0dmw0nxBcWcnywXh82E9t3cf59q36KOW4avS5WrSWjDDZPhcTQ5JK046Ox4w6FGKsCGBwQe1Nr0zXvDsOqxNNCFju1HDdA/sa83mgkt5XilUq6HDKexrwsZgqmFnyy26M+azDLquCqcs9uj7kdFFFcR54UUUUAFKBmkrp/DHh3+0X+13S/wCiqeF/vn/CtqFCdeapwWrN8NhqmIqKlTWrKWkeGrzVSHUeVb95H7/T1rsLPwjpdso8xGuH9XOB+QrdRVRAiKFVRgADAFOr63C5RQoq81zPzPusFkWGw8b1FzS89vuOY1bTLAanpdrFaRL5kpLhVxlQO9WLzwhpdyv7tGt37FDkfkaW0Yan4mmul5gs08lD2Lnr/Wt6pw+EoV+ebirN6eiJwuBw2J9pUlBcrenotPzPLNa0C40aRfMZXickI698e1ZWK9IRU1nxG8hUPa2SGMA8hnPX/PtXO+J/D39nMbq2U/ZnPI/uH/CvBxOAcYyrUl7idj5jGZY4xlXoK9NO3/B9DmKKKK8w8cKKKKACiiigBdxoLE0lFAC5JpKKKAOq+H/jC48FeKrbU4yzWzHy7qIfxxk8/iOo9xX2bZ3cF/Zw3dtIssEyCSN16MpGQa+CK+iv2fvGv2uxm8K3kn722BmtCx6x5+ZfwJz9CfSgD3SiiigAooooAKKKKACiiigAooooAKKKKACiiigAooooAKKKKACiiigAprsqIzMQFAySewp1ec/GnxSfDfgS4hgk23mok20WDyFI+c/lx+IoA+efif4tbxf42vLxHJs4T5FqO2xT1/E5P41xtFFABRRRQAUUUUAFFFFABQOaKfDG00qxoMsxAA9TQtQSu7HSeFtATUhLc3C5hQFFB7tj+ma6jwzcbtL+yyYWa1cxup7c8Vf0+zTTtOitlwBGvzH1Pc13/gz4XW11qEPiXWImRusVmfuyLjhpQfqCB7DPpX0jjHLadOp9rqu//DH1vJDKKVOstZtO673/AMjmLfwFqnjOy221v5UB+aO8mOxQR3XglvwGPeus8LfCu+k0sN4nvZYrtXKhLNlwVHALEqeT14x2r1pVCgBQAAMYFOryK2YVqlR1E7X7Hh4jNMRVquqnyt9tDzbUvgzoGpW6xSXmpKVO5WEiZB/74rL1L4XapaRl9Ou4r1VH+rkHlufoeQT+Veu0GopY2vSk5xk7szo5hiaM3UhN3fzufN1xBPaXL211DJBOn3opFww/+t7jiuO8Y6MJoP7RhX94nEoHcetfVPiDw3p/iOzMN4mJFB8qdOHiPqD/AE6GvENd0K60a+m0zUEDZU7HA+WZDxkf1HY/ga9ynjIZjSdCqrS6ep9JRx9PNqLw1ZWn09Twk9aKu6rYtp2pT2zfwNwfUdv0qlXzcouMnF7o+QnBwk4y3QUUUVJJoaPpzapqEdsvAY5ZvRR1NeqwQR20CQxKFjQbVFcx4I08Q2Ut6y/NMdqn/ZH/ANf+Vdzo+j3eu6mljZKPMI3O7fdjT+8f8O9fVZXShhcM8RU0v+R9rktGlgsI8XW0v+X/AASkiPLKkUSPJK5wscalmY+wHJrol+GfifVrB1Bh0wuuA075cf8AAVB/mK9U8O+FdO8OW221QvcMMS3MgBeT8ew9hxW6K8/GZzVrXjT0j+J5WO4grV7wpe7F/eeP2HwavNNsUtrfVbYheubdhuPqTurnvFPgPxfp1iRZ2cVyGOHmtpC/lr3O0gN+QNfQVIRmuKOYYiMORS0PPhmmLhT9kp+7sfMGnWUOn2SW0PRfvE9S3fPvWd4rYto4tl+/cSpGo9ec/wBK+gvFfgaz16N7m2CW2pgfLKB8sns47j36j9K8GudF1EeI5DqyiE2LlI7YdQ394nv2II617VLHRxVD6tTjaT0+XVn0VDMYYzC/VKUbSelulurPN9W06TS9QktX5C8q394djVGu/wDG1gJbGO9UfNEdrH/ZP/1/51wBrw8bhnh6zp9Oh83mOE+qYiVLp09AooorkOEKKKKACiiigAooooAK1PDut3PhzX7LV7RsTWsocD+8O6n2IyKy6KAPvDR9Vttb0i01Ozfdb3USyofYj/Iq9Xh/7O/in7VpV54auJMyWh+0W4P/ADzY/MPwY5/4FXuFABRRRQAUUUUAFFFFABRRRQAUUUUAFFFFABRRRQAUUUUAFFFFABXyl8dvEv8Abfjx7CJ91tpaeQuOnmHBc/ngf8Br6c1/VYtD8P6hqsx+S0geU+5AyB+JwK+Gb27lv764u52LTTyNI7HuzHJ/U0AQUUUUAFFFFABRRRQAUUUUAFb3hG0Fzr0RYZWIGQ/h0/XFYNdl4FjVTe3LcBVC59up/lXXgYKeIgntf8juy2mqmKhGW1/y1PYPAfhxde1oz3KbrCzIZ1PSSTqqn2H3j+HrXtYGBXP+C9IGjeF7OB12zyL50/rvbk/lwPoK6GjG4mWIrOb26BmOLlisRKo9unoFFFcp8QvF8fgrwldaodrXB/dW0bfxSN0/Ack/SuQ4Q8XfETw74LRRql5m5YZS2hG+Rh647D3OK4e1/aL8Mz3Yin07UreInHmlUbHuQDn+dfN+pajd6tqE9/fTvPczuXkkc5JJqpQB926NrmmeINOjv9LvI7q2fo6HofQjqD7Gs7xh4dj8Q6K8KqBeQ5ktpD2fHQ+x6H/61fK/w28dXXgnxLFN5jHTp2VLuHPBX+8B6jqPy719iwyR3EMc0Th45FDowPBBHBqoycZKUd0VCcoSUouzR8beOrQpdwXJQqzAxyKRyrKeh9+34Vx5r2348aKunai9xGmIbplnXHQN91/12n/gVeJVtiZqpU9ouv8ATOjGVFVq+1X2tfn1ClUZYCkq1psXn6naxYzulUY/GsIrmaRzxjzSSPVdNtTaada2saFnVFUIvVmPYe5Jr33wh4bTw5o6QsFa7m/eXMg/ib0HsOg/+vXm3w70kal4qSaRcw2Ced/wM8J/7Mfqor1fxDrtj4a0K61bUJNlvbpuOOrHso9yeK9fNsReUcPHaK/E93PMT78cLD4YJfeXbm7trK3ee6njghQZaSRgqj6k1z8XxF8GzXP2ePxJpxlzjHnAD8+lfKfjbx9rHjjVHnvZmS0Vv3FohOyMduO596xp9B1i205NQn0u8jsn+7O8LBDn3xivHPAPupJEkRXRgysMhlOQRTq+SPhp8UdQ8GX8VpdyyXGiyNiWFiWMWf4k9Pp3r6xtbqG9tYrq3lWWCVQ8bqchlIyCKAJq4L4keGhf6e2sWsebu0X94F6yRdSPqvJH4jvXe0x1DKVYZBGCDWlKrKlNTjujWjWlRqKpB6o+Y9Stxe6ZcwcEPGcfXqP1xXkLAhiD2Ne869pY0bX77TgMRxSZiH/TNuV/IHH4V4fqMXk6ldRf3JWH6mvYziSqwpV49Ue/n0o14UcTH7SKtFFFeGfNhRRRQAUUUUAFFFFABRRRQB0/w+8SHwr4203VC+2BZBHP7xtw35A5/CvtZSGUEHIPcV8BCvsn4UeIP+Ei+HemXMj7riBPs0x77k4/UYP40AdrRRRQAUUUUAFFFFABRRRQAUUUUAFFFFABRRRQAUUUUAFFFFAHk/7QGuf2d4CTT0bEmozqhx12L8zfrtH418snrXsn7RWrG68X2GmK2VsrXeR6NIcn9FWvG6ACiiigAooooAKKKKACiiigBRXofw0tBfTLaEZE97DGw9QWAP6ZrzuvT/g0ynxNZRt/z+o3/jrf1FdGGlyTb8n+R14OfJUcvJ/kfVop1IKWuc5Ar50/aR1Z5NZ0fSAx8uKBrhl9WY7R+in86+i6+Xf2iInX4h20hztfTo9v4O+aAPOPDOlx634m03TJZfKjurmOJ39AWAOPevr61+G3g600sWC+HrB4guC0sIaRvcsec+9fF8UjwyLJG5R1IZWU4II6EV6ba/HvxpbaYLMyWUzhdouZYSZPrwcE/UUAc78TPDln4U8eX+l2DlrVNskasclAyg7SfbP5V9KfBzVn1f4ZaVJKxaS3VrZif9gkD/x3FfI+o6hdarqE99ezvPczuXkkc5LE19RfACJo/hkjNnEl5Ky/TgfzBoAo/tD2XmeCbS9Ucw3Qjb/dYZ/mq18w19ZfHgKfhbeZ6i4hI/77FfJtABWjoX/Iesf+u6fzrOq5pMgh1a0kP8Myn9a0pO04vzNKLtUi33PrL4U2gTRL68wN091tB/2UUDH5lq8s/aE8WPea5b+GreT/AEeyAluAD96VhwD9FI/76r2L4dvHb/D+1mchVD3Du3sJX/oK+RvEGrSa54i1DU5SS91cPL9ATwPywKrEScqspeZpi5upXnJ9Wz0r4H/D+HxJqkut6nCJNOsX2xxsMrLN15HcAc/Uivpm4s7e7tXtbiGOW3kXY8TqCrD0Irnvh3oC+G/Amlaf5YWUQiSbjkyN8xz+ePwrqKxOc+PPip4I/wCEI8VvBbqx066HnWpPOBnlCfUH9CK9Z/Z88WNqOh3Xh26k3TWB8y3yefKbqPwb/wBCrZ+PHh9dW+H0l+iZn02VZgR12E7WH6g/hXhfwi1ptE+JWkyFisVy5tpR6hxgf+PbT+FAH2LRiiigDyX4q2Yh16wvAP8Aj4tmjJ/3GyP/AEZXzZr3/Idvv+u7/wA6+pfi2gNtpEncTSL+BXP9BXytq0nm6teSf3pnP6mvQqzvgqafRv8AQ9StU5svpRfST/QpUUUV555YUUUUAFFFFABRRRQAUUUUAFe9/s362RPrGhO/DKt3GD6jCt/Na8Eruvg/q/8AZHxN0hy22O4c2z/Rxgf+PbaAPsSiiigAooooAKKKKACiiigAooooAKKKKACiiigAooooAKKKiuJhBbSzN0jQsfwGaAPjX4oal/avxJ1243ZVLpoFPtH8n/stchVnULlrzUbm6Y5aaV5CfUkk/wBarUAFFFFABRRRQAUUUUAFFFFABXb/AAv1AWPi+0ZjhRNE/wCTgH9Ca4ir2kXQs9TgmYkKGwxHYHg/zq4O0i6crSPu8dBS1j+GNXXW/Dljf5BeWICTHZxww/MGtioasS1Z2CvDv2jPD0lzpWm6/CmRaMYJyB0VsbT+YI/4EK9xqlq2l2mtaXc6dfRCW1uIzHIh7g/1oEfB1Fd349+F+t+Db+VxBLdaUWJhu41yAvYPj7p/Q9q4iKCWeURRRtI7HAVQSSfpQA2ONpZFjRSzsQqqOpNfbHgLQT4a8EaTpTjEsUAaUekjfM36k15D8IPhFeQ38HiLxJbGFYSHtLOQfMW7O47Y7A8/1+gqAPI/2hr5bfwBBaZ+e5vUGPZQxP8ASvl2vZ/2iNfW+8UWWjROCmnwl5AD/wAtHwcfgoH514xQAU5GKurA4IORTaKAPqHRdYYfADVLmDmSG2uQNvOC+W/QP+lfO3hbT/7W8W6TYbSwuLuOMjHYsM/pmvbf2etXi1DR9Z8OXYWULiZY3GQ8bDawx6cL+dek6F8MPCfhzWDqum6YI7vnYzyM4jz/AHQTxTbu7jk+Z3OvUYUAdqWgUUhGX4k09dV8M6nYMMi4tZI8e5U4r4esriSy1C3uY8iSGVZFPoQc/wBK+9CMjFeeN8FfBzeIjrBtJtxk802vmfuC2c/dxnGe2cUAegQSiaCOUDAdQwH1qSkAxQelAHlnxmvVtrbTVJHyJPORn0Cgf+hGvleRi8jMepOTXt3x219ZdYksomz5caW/Xofvv/NR+BrxA1vUl7kYdv1OirP93Cn2u/vEooorA5wooooAKKKKACiiigAooooAKs6feSafqNteRHEkEqyL9VOarUUAffNtOlzbRXEZykqB1PqCMipa5j4dXx1H4eaDck5ZrNFJ91G0/qK6egAooooAKKKKACiiigAooooAKKKKACiiigAooooAKw/Gd19i8E65cg4MdhMR9dhxW5XHfFSYwfDHX3HU2pX8yB/WgD4yooooAKKKKACiiigAooooAKKKKAClXg0lFAH0L8CvGiGM6Fdy48xsxFj0kA6f8CA/NT617wCDXwno+qzaTfx3ERYYIyFYg9c8HsR1B9q+rvh98QbXxLYw211Mov8Ab8rdBOB3Ho3qv49OmjjzLmXzNXHnjzr5nf0UgNLWZkNZFdSrKCDwQR1qtDpen28plgsLWKQ/xpCqn8wKt0UAGKxvFPiKz8LeHbzV71wEgQlUzgyP/Co9yau6nqllo9hNfahcx29rCu55JGwB/n0r5P8Ail8SJ/HGrCK23xaPbMRbxE8yH++w9T2HYfjQBxesapc63rF3qd4+64upWlc+5PQew6VRoooAKKKKAOr+HXik+D/GllqjMRbZ8q5A7xN1/Lg/hX2hFNHPEksTq8bqGVlOQQehFfAoOK+hPgh8TI2t4fCmszBZUGLGeRvvD/nmT6jt7celAHvNFIDkUtABRRRQAVm69rFvoOi3epXLARwJnGcbm6BR9TgVfkkWKMu7BUUZZmOAB6mvmH4w/E1fEt8dI0eUnTLZjulU8TP0JHt2H4mgDzvxPrUuu63cXkj7y7sd3qSSSfxJ/lWNSk5pKbd3cbd3dhRRRSEFFFFABRRRQAUUUUAFFFFABRRRQB9cfA26+0/CzT1znyZJY/8Ax8n+tejV5L+zxN5nw7uE/wCeeoSL/wCOIf6161QAUUUUAFFFFABRRRQAUUUUAFFFFABRRRQAUUUUAFcL8YmK/CrXCO8aD/yItd1XDfGFS/wr1wDtGh/KRaAPjqiiigAooooAKKKKACiiigAooooAKKKKACtbRdeuNGn3IS0RIJTcRyO4PY+9ZNFVGTi7oqE5QfNE+jPCPxjlaJIbsi/jAx8zBJ0H8n/T6mvRrP4j+GrmMGS8ktm7rcRMuPxxj9a+MFdkYFWII7itGDxFqtuoVL2QgdmOf51vz0Z/ErPy/wAjp58PP44tPy/yPsh/HnhdBka1bP7RkufyGTXK+IfjLomlQObSKW4kx8rS/ul/AH5j+X418yS+JtXmUhr2QZ/u4H8qzJJpJXLySM7HqWOSaiXsl8N2Zy9gvhu/XQ6zxv8AEDV/Gl2Pttw4tYyTHAnyoPfb6/XJ964+l5NJWJhuFFFFABRRRQAU5HKOHUkMDkEHBFNooA9v8A/HqfTYYtN8UpLd26/Kl6nMij/aH8X16/Wvc9G8Y+HfEEKyaZrFncZ/gEoDj6qeR+VfDtOV2U5ViD6igD75MsaruLqF9Sa5nxB8RvCnhqJmv9YtzKo/1EDiSQ/8BHT8cV8ZG+vGXabqcr6GQ4qDcfWgD0/4hfGXU/FySadpyPp+ktwyBv3kw/2iOg/2R+teXnrRRQAUUUUAFFFFABRRRQAUUUUAFFFFABRRRQAUUUUAfTP7ODZ8E6mvYaif/RaV7LXjf7OCEeB9Tf11Fh+UcdeyUAFFFFABRRRQAUUUUAFFFFABRRRQAUUUUAFFFFABXI/FCH7R8M/ECelozflg/wBK66uU+JF4LP4f60SodprZoEUnGWf5R/PP4UAfFlFKylTg9aSgAooooAKKKKACiiigAooooAKKKXaSeKAEoro9H8D+INa2tbafIsJ/5azfIv5nr+Fd1pfwaUBX1XUsnvHbL/7Mf8K4cRmWFw/8Sav23N6eGq1PhR5FU8FpcXTBLeCWVvSNCx/SvoXTvh74Y03BTTEmcfxzsZCfwPH6V0cFrb2qBLeCKJR0EaBQPyryK3E1GOlODfrodsMsm/idj5ztPAnia9wY9HuVB6GVfL/9CxW5a/CLxFNgzPaQDuGkJP6A17rRXm1OJcS/gil+J0xyykt22eQ2/wAFpz/x8azGvtHCW/mRWlD8GdNX/XapdSf7qKv+NemUVyTz7HS+3b5I2WBoLocBH8IfDy/flvX/AO2gH9KsJ8KfC6jmC5b/AHpz/Su3ornlm2Nf/LxlrCUF9lHGj4XeFB1sZT/28P8A40f8Ku8Kf8+En/gQ/wDjXZUVP9qYz/n4/vH9Vo/yo4tvhX4WPS1nX6TtVeT4R+G2+614n0lB/pXeUVSzXGr/AJeMTwlF/ZR5vN8G9Hb/AFWoXifXaf6Vn3HwVHJt9aPsJLf+oavWKK2jnmOj9v8ABEPA0H9k8Rufg5rcefs95ZTD3ZlP8qxbv4b+KbTJOmtKB3hdX/ka+iKK66fEuKj8STMZZbSe10fLN3o+paeSLuwuYCOvmxMv8xVI19ZMiuNrqGHoRmsXUPB/h7U8/atJtmJ6si7G/NcGvQo8T03/ABIW9DnnlbXwyPmaiva9T+DulThm068ntW7LIPMX+hridX+GHiLTAzxW6XsQ53W5y3/fJ5/LNexh82wlfSM7Pz0OOpg60N0cVRUs1vNbytFNE8ci8FXXBH4VFivRVmcwUUUUAFFFFABRRRQAUUUUAFFFFAH1N+z1D5fw4lfH+tv5G/8AHUH9K9Yrz34J2v2b4V6WcYMxll/NyP6V6FQAUUUUAFFFFABRRRQAUUUUAFFFFABRRRQAUUUUAFeZfGC7L22k6WrcTTNPKB/cQYwfqXH5GvTCa8T+Id99t8ZXCBspaxJAPrjc3/oQH4V3ZdQ9tiYxe256WU4ZYjFwg9t/uPD/ABbpf2HVWmQYhuMuuOx7j/PrXP16rr2ljVdMkhAHmr80Z9/T8a8rkRo3ZGBDKcEHtWmaYT6vXdvheqNc6wP1XEuy92WqG0UUV5p5AUUUUAFFFFABSgZNKqF2CqMk8ADvXtPgX4bw6fDFqWtRCW8I3RwMPli+o7t/KuPG42lg6fPU+S7m1ChKtLlicT4Z+Gura8EuJx9iszz5kqncw/2V/qa9a0LwJoOghXhtFnuB/wAt5/mbPsOg/AV0tFfEY3OsTiW0nyx7I9yhgqdLW12HtRRRXkXZ2BRRRSAKKKKACiiigAooooAKKKKACiiigAooooAKKKKACiiigAooopgZmreH9K1yIx6jZRTcYDEYYfRhyK8w8SfCKeAPcaFMZ0GT9nlOHH0PQ/jivYqK9HB5picK/clddnsc9bC06vxLU+Ubm1mtJ3guIXimQ4ZHBBB+lQ19I+KvBuneKLUiZBFdqv7q4UfMp9D6ivANb0a80LVJbC9TZLH0I6MOxHsa+3y7M6WNjppJbo8PE4WVB67GbRRRXpHKFFFFABRRRQAU4DJAA5ptdJ4R0n7dqH2iVcwQfNz3bsK1o0ZVqipx3Zth6Eq9WNKG7Pffgtf3MME2kXUnItYpYo+yBRtYD81z7k166OleD+DL77B4x02QnCSubdz7OMD/AMe217wOldOY4ZYau4LY7M1wawmIdOO1kFFFFcJ5oUUUUAFFFFABRRRQAUUUUAFFFFABRRRQAyV1jjZ2OFUZJ9q+cru7bUL65vm63MzzfQMxIH4AgfhXtvjnUP7O8G6lKDh5I/IQjrlyE/8AZs14YAAAAMAcAV9Fw/SvOVTtofV8L0bznVfTQWuF8ZaL5Mv9owL8kh/eAD7rev413VRzwR3MDwTKGjcbWFe1j8IsVScOvQ+izPAxxlBw69PU8axRWrrekyaTfNE2TGeY39RWVXw04SpycZLVH5rUpypzcJqzQUUUVBAUUUUAeg/CfQo9T8QyX06BorJAyg9DIen5cn8q9zryL4MXsa3Op2TECR1SVR6gEg/zFeu18FxDObxjUtklY+gy6MVRTQVEJ0+1Nbk4kChwPUdM/wCfapaxPEsV1HYrqWnruvLE+aqf89E/jT8R+oFeTh4RqT5JO19vXoddSTiro26Ko6Pq1prmmRX9k+6KQdD1U9wfcVerKpTlTk4SVmioyUldBRRRUDCiiigAooooAKKKKACiiigAooooAKKKKACiiigAooooAKKKKACoorhJpZUQ58o7WPbOM4/l+dY/ibxANGtYoLdRLqV23lWsPqx4yfYVo6VZf2fpsNuzmSQDMsh6u55ZvxJNdboclD2k+u36sz57z5V03LlcD8VtCjv/AA2dTVQLmyOd3qhOCP5Gu+rlviJeR2fgfUfMIBmURKPUk/8A6z+Fa5XUnDGU3De5nioxdKXMfOlFKaSv0s+ZCiiigAoopyjPFAEtpay3d1HBEhZ3OAK9W0zT49LsI7WPnaMs395u5rG8KaH9hgF5cJ/pEo+UH+Bf8TXS19Zk2B9lH201q/wR9zw/lvsYfWKi957eSE3yRESxHEsZDp/vA5H6ivo6xu4r+wt7uE5jnjWRfoRmvnKvZvhvf/bPB1vETlrR3tz9Acr/AOOla5+IKXwVPkcnFFH4Ky9Dr6KBRXzZ8iFFFFABRRRQAUUUUAFFFFABRRRQAUUUUAeYfFy+MY0nTRJlbiV53THaMYB/Nx+VeccV0fxEvft/xAmVWyllbrAP94/Mf54/CubIIO5evcev/wBevrMnjKlhue2jZ9xkEJ0cJ7S102OopqOHHH4g9RTq9yM4zXNHY+jhOM480XdFDV9Lh1axaCQAMOY3/umvL76xn0+6e3uE2up/P3Fev1k67ocWs22OFnT/AFb/AND7V42a5b7de1p/EvxPAzrKPrMfbUvjX4/8E8soqe7tZrO5eCeMpIhwQagr5Fpp2Z8JJOLs9wooopCNLQ9YudB1eDUbU/vIj909GHcH2Ir6O8P6/Y+I9MS9spAQeHjP3o29DXy/Wnomvah4fv1u9PnMb9GXqrj0I7ivJzXK4Y6N1pJbP9DswmKdB2ex9Q0Vw/hn4m6TrSpBestjeHjDn92x9m7fjXbghlyDkHuK+ExOErYafLVjY92nWhVV4u55brLXnw48THUrKMyaJfvmWAdEfuB6HuPyr0XSdXstc0+O9sJhLC/X1U+hHY0/VNMtdY02axvIxJBKuGHcehHvXh11Hrvwz8RH7PKTbyHKMwzHOnoR6j9K9qjTp5rS5W7Vo/8Aky/zOOcpYWV94P8AA98orlfC3jzSvEsaxBxb338VvIevup7j9a6qvDr4arh58lVWZ3U6kai5ou4UUUVzlhRRRQAUUUUAFFFFABRRRQAUUUUAFFFFABRRQSACScAdT6U0r6IArA8VeLLDwvYGW4YSXLj9zAp5c+vsPeue8W/E6y0kSWmklLu9+6ZBzHGfr/EfpxXI+D/DF/411htZ1qSSSzV8s7nmYj+Eegr3sHlKhD6zjPdgunVnBVxd5ezo6s6vwJpl9rGoS+Ltby08w22iEcInqB2HYfia9DpqRrHGqIoVFGFUDAA9Kw/EHi/R/DkRN7cgzY+WCP5nb8O341w151cfX/dx8kl0RvBQoQ95+ptzTR28LzTSLHEilndjgADqa8E+IXjP/hJdRW3tCRp9sT5fbzG7t/hVfxb491LxMxhz9nsQcrAh+97se5rkc19XlGTfVX7WrrL8v+CeVjMb7X3IbBRRRXvnnBRRS4z2oAAK63wp4dM7rf3afuRzGh/iPr9Kr+GvDbag63V0pW1U8A9XP+FehKoRQqgAAYAHaveyrLHUarVV7q28z6bJMndZqvWXurZd/wDgC0UVEHM2RGcJ3f1+n+NfTVK0afu7t7I+wrV40rRWsnsh+7LFV5I6n0/+vXonwovil/qWnE8SItwo9x8rH8tleeKAqhQMAdq3vBd9/Z/jHTZScRyuYH+jjA/8e215uZ0JVMLKUt1r6Hk5xhZVcFOU/iWvoe7gUtIOlLXxp+fhRRRQAUUUUAFFFFABRRRQAUUUUAFMlkWONnY4VQST7U+uM+Jviuz8KeDbyac7ri6ja3t4gcF2YYz9ADk0AeOT3bajq9/fsSTcymX6biWA/AEClrF8M3/2/SvMcgyhsOB9AAfxxW1X3mXcv1aLifpuU8rwkHHYY8eTvQ7XHf19j7Ukcu5tjDbIOqnv7ipKZJEsqgNwRyGHUGrqUpwftKO/bozSrRnTl7Whv1XR/wCTH0U2INgK5y/rj71O6VtSqqor9TajWVWN9n2MrW9Dg1i3IbCTqPkk9PY+1ea3+n3GnXLQXCFXHfsR6ivX6palpdtqtsYblM/3XHVT7V5WY5VHEfvKekvzPFzbJI4q9WlpP8zyOitfWdCutIlO8b4SfllXofr6GsjFfJVKcqcnGasz4arSnSm4TVmgoooqDMUHFdDofjfXdA2paXheAf8ALCb5k/8ArfhXO0VFSnCpHlmroqM5Qd4ux7To/wAYdPuAqaraSWr95IvnT8uo/Wupnn8NeNdMaz+2W91G4yoVsOh9QDyDXzdmlV2RgykgjoQa8arkOH5/aUG4S8jtjj6luWaujp/FXg3UfCd7vO6S0LZiuU/kfQ1seHPinqulBLfUl+32w4DMcSKPY9/x/OuZt/Fut29u1t/aEstsww0M/wC8Qj0w2ax5H8yRmACgnOB0Feg8Kq1P2eKSl5/1sc/teSXNSdj6S0PxnoevqotL1VnPWCX5XH4d/wAK36+TAxByDg10+j/EDxFowVIr5poV/wCWVx86/wCI/A14GK4aT97Dy+T/AMz0KWZ9KiPoyivKtM+M0LBU1TTGQ93t2yPyP+NdZY/EXwvfgBdSWFz/AAzqU/U8frXhVsoxlH4oN+mp3U8XRntI6miqttqVjeLutry3mH/TOQN/KrXWuCVOcXaSaOhSi9mFFFFRZjuFFFIWA6kCnyvsK6Foqjd61pdiCbrUbWHHUPKAa5y/+J/hiyBCXb3Tj+GCMn9TgV00sDiavwQb+RnOvThvJHY0hZVBLEADua8g1T4zTuCul6akfo9w24/kMfzrh9X8W63rhIvtQleM/wDLJTtT8hxXsYfhzET1qtRX3s46mZU4/Dqe0698R9B0UNGk/wBtuR/yyg5GfdugryfxH8QNZ8QloGkFtZt/ywhJGR/tHqf5VyeaVWKuGU4IOQa+kweUYbC6xV5d2eZWxlSro9Edz4T8EJeLHqmvzpY6WDuUSuEab6Z6D3/Ku8vviZ4Z0S2W101WuhEu1I4F2ouO2T/TNeHXF1PdS+ZcTSSv/ediT+tQ5qsRlscVPmrybS2WyCniXSVqat5nc658Ute1QNFbOthAeMQ/fI92/wAMVxMkryuzyOzOxyzMckmmUV2UcPSoR5aUUkYTqTqO8ncKKKK2ICiinxRPLIqRqWZjgAdTQCVxmK6vw54We7KXd6pWDqqHq/8A9atHQPCSwbLrUVDSdVh7L9fWus7Yr6HLsocrVa607f5n1WU5C52rYladF/mIirGioqhVUYAHah3WNSznCjvTJp0hHPLHoo6mo44XkcS3HJH3U7CvbqYm0vY0FeX4L1/yPoquLtL2GGV5fgvX/IAHuvmcFIey92+tWegwOKKK2oUFT1bvJ7s6MPhlS96TvJ7v+ugUhkkixLEcSxsHT/eU5H6ilorWpFTg4vqbVoKdOUXs0fRthdR31hBdxHMc8ayL9CMirFcd8MdUTUvBNsFfcbWR7Y+21uB+WK7GvzqS5ZNH5POPLJx7BRRRUkhRRRQAUUUUAFFFFABRRRQBHcTxWttLcTyLHFEhd3Y4CqBkk18cfEzxvL428VS3aMwsIMxWkZ7Jn7xHq3U/h6V6z8ffHf2OyXwpYS4muVEl4ynlY88J+OMn2+tfOdAG34b1c6XqSlz+4lwsg9vX8K9NUhlDA5BGQRXjAODXf+D9Y+1WpsJm/ewj93n+JfT8K9/JcbyS9hN6Pb1PqOHcx9nP6tN6Pb1Opooor6s+2DrxS5z1596Sis5Q15luZSpXfNHcKKXgj3pKqLbWpcW2tUMlijniaKVA6MMFWGQa4vWvBrJun03LL1MJPI+h7129FcuLwNLFRtNa9zix2W0MZG1Ra9+p4zJG8blHUqw4IIwRTK9W1TQrLVl/fR7ZccSpw34+tcNqvhe+04mQL50H99B0+o7V8ni8rrYfW1490fD47JsRhHe3NHuv1MKilIwaSvNPICiiigAooooAKKKKAClz70lFADg7KQVYgjuKuR6zqcIxFqN0g9FmYf1qjRScU90NSa2NYeJ9dHTWL4f9t2/xoPifXj/zGb7/AL/t/jWTRUeyp/yr7h88u5pt4h1l/varen6zt/jVaXUr6cES3lxID1DSE/1qrRVKEVsg5pPqLknqaCc0lFUSFFFFABRRRQAUUUUAFFFFABRg1ZtbK4vZRFbxNI57KK7HSfBax7ZdScO3XyUPH4murD4OtiHamvn0OzCYCvi5WpR+fQ5jStEvNVlxBGRGD80jcKK9A0fQLTSIwUHmTkfNK3X8PStOKKOGMRxIqIvAVRgCngZr6nB5VSwy556yPtcvyShg17Sp70u/RBVWe6w3lQjdIePYVNKST5aYLd/QfX/Ckht0hHyjLHq3rWtadavL2dHRdX/kbV6tfFS9lh/dj1l/kMgtvLPmSHfKe57VYoorroYeFCPLBHfhsLTw8OSmv+CFFFFbnQFYviPWRpNgfLP+kSjCD09TWneXcVjayXE7bY0GT7+1eV6pqUuqXslxL3OFXso9K8bN8f7Cn7OHxP8AA+fz3M/q1L2UH70vwR2Xwu+IU3gnxFm5kZ9Ku2C3Sddvo49x+o/Cvrm3njuoI54ZFkhkUOjqchgeQRXwNX0F8B/iHuA8I6pNlhlrB2PbqY/5kfiPSvjj4E98ooFFABRRRQAUUUUAFFFFABWN4p8Q2vhfw3e6xdn93bplVzy7HhVH1JArZr5o+P3jM6lrkfhuzkza2B3XBB4aY9v+Aj9SaAPJ9Z1a71zWLvU72QvcXMhkc+57D2HSqFFFABVmxvJbG6iuYTh42yKrUuaabi7ocZOLutz1XSNag1hHMKsDGql8jgE54/StOvKtE1iXSL3zV5ibiRP7w/xr060u4b61S4gcNGw/L2NfZZXj/rEOWb95H3+S5osVT5Kj99fiT0UUV657wUUUUAFFFFABRRRSsJq+hi6n4X07UcuI/ImP8cYxn6iuP1LwlqNjlo0FxEP4o+v5da9Kory8VlGHr6pWfkeNjMiwuI95Lll3X+R4wyMrFWBBHUGm163faPYaiD9otkZv74GG/OuavvAoJLWVz9ElH9RXg4jJsRS1j7y8j5nFcP4qjrD3l5HE0VqXnh7U7HJltXKj+JPmH6VmlSDggj615c6coO0lY8SdKdN2mrPzG0UuKTtUEBRRRQAUUUUAFFFFABRRRQAUUUUAFFFFABRS4qa3s7i6cJBDJIT/AHVzTSb0Q1Ft2RBS4zXR2fgvUbjBn2W6f7RyfyFdLYeD9NtMNMGuXH9/hfyr0KGV4mttGy8z1MNk2MxG0bLu9DgrLTLzUJAttbvJ6kDgfU11em+B1G2TUJs/9Mo/6muwjijhQJGiog6KowBTq9zDZHSp61XzP8D6XB8N0KXvVnzP8CC1s7eyhEVtCkSeijr9fWp6KK9qMY042irI+ghCFKPLFWSCkZi3ypwO7Uhy3sv6mlHHGOO1ZNOrotvzMZJ1nZaR/MRVCDC06iitoxUVZHRCCguWKsgoooqigqC7uo7O1e4lz5actgZPXFT1yvivX44LeTToCGmkXEh6hR6fWuTG4mOHoubevQ4cwxkcLQlUbs+nqY3ivXF1C4FtbPutoucjozetczS5JpK+Fr1p1pupPdn5riMRPEVHVqPVhU9pdzWN3FdW8rRzxOHjdTgqw5BFQUVkYn2d8OPGkPjfwrBf5UXsWIruMfwyAdceh6j8u1dhXx38K/Gz+C/FsMsrn+zrrEN2vYL2f6qefpmvsKORZY1kRgyMAVYHIIoAdRRRQAUUUUAFFFB6UAc5468TxeEPCN9q8m0yRptgQ/xyHhR+fP0Br4qurma8upbm4kaSaVy8jsclmJyTXsH7QPi06l4ig8O28mbfTxvmweDM3b8Fx+ZrxmgAooooAKKKKACtjQtem0e44y8Dn95Hn9R71j0VdOpKnJTg7NGlKrOjNTpuzR7FZ3cF9bLcW8geNv09jU9eVaPrVzpFxvibdGfvxk8MK9UCzIkX2i3lt5JI1lEcq4O1hkH3FfY5fmcMSuWWkvzPv8qzini1yT0n+foLRRRXrHthRRRQAUUUUAFFFFABRRRQAVUudLsbwHz7SJyf4tuD+dW6KznShUVpq5nUo06itOKZzdz4K02XJhaWE+gOR+tZNz4EuRn7Pdxv7MpU/wBa7qivPqZRhJ/Zt6Hl1siwNT7FvQ8ym8JaxCTi3Eg9UcGqEuj6jDnzLKdcdT5ZxXrlFcc8gpP4ZNHnVOF6L+CbR400EqffjZfqMUzaa9mZFf7yg/UVG1pbP963hb6oDXO+H5dJ/gcsuFp/ZqL7jx3aaMGvXjplgetjbH/tiv8AhSf2Xp//AD4Wv/flf8Kj+wKv8yI/1Xr/AM6/E8i2mlCMTgAmvX10+yU5WztwfaJR/SpBBCv3YkH0UVS4fqdZr7io8LVetRfceRR2N1KcR28rn/ZQmrkPh3Vp+VspQP8AaG3+deq0VvDh+H2pnRDhaH26j+SPO4PBOqSYMphiHu2f5Vq2/gSIYNzeM3qI1x+prr6K66eS4WG6b9TvpcPYKHxJv1Zj2vhjSbUgi2Ejesp3fp0rVjijiQJFGqKOyjAp9FehSw1Gl8EUj1KODoUVanBIKKKK3OkKKKKADvSYz1paKiUFLciVNSeuwUUUVZYUUUUAFFBIAyeKzPEN5Npehi+8pwskvkRkgjLbQ2T6Lggj17etcmLxlPDQ5ps4sdj6ODp81R69F3MzxJ4lXT0a1tGDXJ4Zh0T/AOvXnzuZHLsSWPJJ6mllleWRndiWY5JplfFYvF1MVPmn9x+eY/H1cZU557dF2CiiiuU4QooooAB1r6k+BXjb+3vDLaJeS7r7TAFTJ5eHop/Dp+VfLddH4G8UTeEPFtjq0ZJjjfbOgP34zww/Lke4FAH23RUNrdQ3tpDdW8gkhmRZI3HRlIyD+VTUAFFFFABWX4j1uDw74dv9XuSPLtYTJj+8ew/E4H41qV4b+0X4lNvpVh4chfD3TfaZwD/AvCj8Wyf+A0AfPuo30+p6jc3905e4uJGlkY92Jyaq0UUAFFFFABRRRQAUUUUAb3gvRD4i8ZaTpWMpPcoJP9wHLfoDX2LrvhjTdesFtrqIK0YxDMnDxfQ+nt0NfP37O2ji78ZXupuuVsbbCn0dzgfoGr6cpxk4u6HGTi7xdmeBeIPDOo+G59t2vmWrHEd0g+RvY/3T7H8Cax6+j7m3hureSC4iSWKRSrI65Vh6EV5l4k+GssBa60E74+rWbtyP9xj/AOgn8+1fR4HOtoYj7/8AM+ty3iG1qeK+/wDzPPaKV0eKV4ZY3jlQ4eORSrKfQg9KSvpITjNc0XdH1sKkakeaLugoooqiwooooAKKKKACiiigAooooAKKKKACiiigAooooAKKKKACiiigAooooAKKKKACiiigAooooAKKKKACiiilcG7BSorySpFGjSSyHaiICzMfQAda1dC8Nan4jlAsodluDh7qQERr9P7x9h+JFeueG/B+neHF3xL592y4e5kHzH2H90ew/HNePjc3p0fdp6y/A+fzHPqWHvCl70vwRy/hT4dBWjvteRXfIZLPqq+hc/xH26fXtn/GnQFu/D88saDDw7lAHSWEFl/OMzD8AK9brC8X2a3fhq6Jj3tAPPCjq2zkr+Iyv418nWr1K8+eo7s+IxGJq4ibqVXdnw8etFW9Usjp2q3dmWDeRK0e4dwDgGqlZGAUUUUAFFFFABRRRQB9QfAHxZ/bHhWTRLiTddaYQI8nkwt938jkflXr1fGfwv8AE58K+PNPvHfbazP9nuBnjY3GT9Dg/hX2WpBAIORQAtFFFACGvjT4o+If+Ek+IOqXavugik+zwHPGxOOPqcn8a+rPHOt/8I74J1bVA22SG3byz/tn5V/UiviJiSxJOSaAEooooAKKKKACiiigAooooA+mf2dNM+z+DtQ1Arhrq72A46qijH6sa9lrg/g3ZCy+FmjLtwZVeY++52I/TFd5QAUhAPWlooAxNf8AC2leIIcXkGJ1GEuIztkT8e49jkV474n8OzeGNQW3kuEuY5F3o6KVYDP8S/4H8BXvh6V4x8R7jz/FboDnyolX+v8AWvZyWdV1+SMrKx9Bw/Os8T7OErKzOS7Zooor7Bban3qvbUKKKKYwooooAKKKKACiiigAooooAKKKKACiiigAooooAKKKKACiiigAooooAKKKKACiiik3bcG0twoq9pei6nrbhdOspZ1zjzcbYx9XPH4DJ9q9A0T4Wwptm1u6M7dfs0BKoPq33m/DFebic1w9DS935Hj4zO8LhtL8z7I860/Tr3V7n7Np1rJcy/xbB8qf7zdF/GvR/D/wxghKT67It045FsmREv1PV/0Hsa7yzsLXTrdbezt4oIV6JGoUD8qs183i81r4jROy7I+Rx2d4nFXinyx7IjigihiWOKNUjUYVVGAB6AVJiiivMPHCmuoZSCAQeCDTqKAPin4g6d/ZfjK/tsY2Psx/u/Ln8dufxrl69Q+PVl9k+I00gGBcQpKPyx/NTXl9ABRRRQAUUUUAFFFFACg4Oa+y/hd4jPib4f6Zdu+64iT7POc8l04yfcjB/GvjOvd/2cNe8u91XQZH+WVFuYRnuPlb9Cv5UAfQ9FFFAHjn7ROrm08HWOmI2Gvbrcwz1RBn+ZWvmSvZf2jNS8/xhp2nqcra2e8j/adj/RRXjVABRRRQAUUUUAFFFFABRRQOtAH274Dt/s3gHQIsYxYQn80B/rXQ1l+G0EfhfSUHRbKEf+OCtSgAooooARuleB+K5/tHinUZM5HnFR+HH9K96lYLEzE4AGa+c7yXz72eU/xyM35nNfQcPwvVnLsj6nhenetOfZIhooor6o+1CiiigAoHNFMc4CgdWYD9azq1PZxcjKtV9lBzH0UUVZqFFISAMnP4DNM8+IAZkVc9Nxx/OplUjF2bM5VYRdpOxJRQORkEEUVSaexaknswooopjCiiigAooooAKKKKVwbSCimPLHHw8ir9TirVtY316cWdhd3PvDAzj8wMCsp4ilD4pJHPUxVGn8c0vmQUV0dp4C8TXhGNPW3X+9cyhR+S7j+ldBY/Ci4cg6hqyoO6W0WT/wB9N/8AE1w1c4wlP7V/Q86tn2CpbSv6HnlSWlvcahL5VjbzXUmeVgjL4+uOn417LYfDvw5ZEM9k13IOr3Tl8/8AAfu/pXTQ20FtEscESRRqMBEUAD8BXmVs/b0pR+88fEcUSelGH3nkGmfDXXr/AGvdmDT4j/fPmSf98rx/49Xa6V8N9C04rJcRNfzj+K5OVH0QfL+YJrrxS149fH4iv8ctOx4OJzPFYn+JPTtshiRrGioiKqqMAAYAp9FFchwBRRRQAUUUUAFFFFAHzh+0laBPEGi3YH+stXjJ/wB18/8As1eIV9CftKxf6J4fmx/HMv6Ka+e6ACiiigAooooAKKKKACux+Fusf2H8SNFuS22OScQP6bZPl5/MH8K46pIJnt7iKZDh43DqfcHNAH3zkUVS0e9XU9Fsb9Tlbm3jmH/AlB/rRQB8lfGO+N98UtZOcrC6Qr7bUAP65rhK3fGdz9s8ba5cZz5l9Mc/8DNYVABRRRQAUUUUAFFFFABQOtFA60Afdfhtg/hfSXHRrKEj/vgVp1z3gS4+1eAdAlznOnwj8kA/pXQ0AFFFFAGfrk32fQ76bONkLnP4V89ZzXunjacweEb9h/Emz8zivCwpZgB1NfU5BG1OcvM+04XhalUn5jkRpG2qCTVldPkI5ZRV23gEKY6t3NTV7Eqrvoe/Ou7+6ZUtlLGMjDD2qtW9Wfe22MyoPqKqFW7syqda7tIo1DM2bi3Qd2J/IVNVZznUoF9FJ/MGsMfK1NLu0vxObNJ8tKK7yivxLNFFFdx6QV6t8NLeKfw7ciaJJFM5GHUEdBXlNewfDFMeGWb+9Ox/QV42eO2F+aPn+JHbB/NGxP4O8OXRzLotln1SIIf0xWbN8NfC8oOyymiPrHdSj9N2P0rr6K+RjVnHZs+FjWqR+GTXzOEl+FWjMMR3uoR/R0b+a1Wb4S2P8Or3w+qxn/2WvRKK2WMxC2m/vOiOYYqO1R/eeat8JIj93XLgfWBTSD4SL312b/wHX/GvS6Kv+0MV/Oy/7Uxn/Px/eecJ8JbUff1q7P8AuxIP6Gpk+E+mKcvqmoN7Dyx/7LXoNFS8diX9t/eS8xxb3qP7zio/hf4eRsy/bZvZ7gr/AOgYq/B8P/C0H3dJjf8A66yPJ/6ETXTUVlKvVlvJ/eYSxNaXxTb+ZnWmiaVYH/RNNtIPeOFVP5gVoAADilorK7Mbt7hRRRQAUUUUAFFFFABRRRQAUUUUAFFFFABRRRQB4Z+0oR/Y2g+v2iT/ANBFfOlfQX7Ssw8nw/B33TP/AOgivn2gAooooAKKKKACiiigAooooA+x/hJf/wBofC/Q5CcmOEwn/gDFf6UVyvwH1eOL4dGCU/6q9lVfoQrfzJooA+a9Ql8/Ubqb+/KzfmTVanOSXYnrk02gAooooAKKKKACiiigAooooA+w/g3e/bfhXozZyYleE+212H8sV3deN/s6amLjwbqGnk5a0u9wHorqMfqpr2SgApDS0hoA4/4kTeX4TdM/6yZF/XP9K8nsItzmQjgcCvS/im+NFs0/vXGfyU/41wFtF5UCr3xk19ZlHu4T1bPuMi9zA+rZNRRRXoHphSEAjB6UtFAGRdQeTJj+E9KzQrHUi+PlUYz+FdLNEsyFWFU7O0QNMxXJEnBPsAKwxX7z2a7O/wBxz4x+19kn0lf7iqkMkh+RSfepTYzAdj7A1qAAdqWux1pdDveIlfQxHglTqhr2T4cLt8JRe8jk/nXmxr0j4fKRospJ4Mxx+QryM6m5Ydep4fEFVzwiT7o6+iiivlT4kKKKKACiiigAooooAKKKKACiiigAooooAKKKKACiiigAooooAKKKKACiiigAooooA+af2j7wS+LNKswc+RZlz9Wc/wDxIrxevQPjTqQ1H4o6qFbKW2y3X/gKjP6k15/QAUUUUAFFFFABRRRQAUUUUAeo/DnXzpfh2eAEgG6Zv/HUH9KK47Q7h4rJ1UnHmE/oKKAMa9iMN9cRH+CRl/I1BW34wtfsXjPWrbGPLvZlx/wM1iUAFFFFABRRRQA+ON5ZFRFLMxwFAySakvbSewvZrS6iaK4gcxyRsOVYHBBr2X4FfD3+0r5fFOpQ/wCiWzYs0YcSSDq30Xt7/Ssn49+HDpPjkanGmLfU4hJnt5i8N/7KfxoA8pooooA9i/Z21cWnjK90xmwt9bblHqyHI/QtX05XxB4K1o+HfGek6pnCQXKGT/cJw3/jpNfbqOsiK6kFWGQR3FADqQ0tIaAPPPihlk0uPsZWP6CuMHSu1+Jg+bS27b3H6CuKr63LH/ssfn+Z9xk/+5Q+f5hRRRXeemFFFFABUFsMRE/3nY/qanPSmogRQo6AYqGveTM3FuaY6iiirNANeo+BE2eG0b+/I5/XFeXV614Pj8vwzae4Lfma8jOXail5nhZ/K2HS8zdooor5o+RCiiigAooooAKKKKACiiigAooooAKKKKACiiigAooooAKKKKACiiigAooooAKiuZ47W2luJW2xxIXdvQAZNS1wXxj10aF8NtRZW2zXgFpF9X6/+OhqAPkzWdRfVtavtRk+/czvKf8AgRzVGiigArSvtC1DTtL0/Ubm3ZLW/Rnt5OzbWKkfXj9RVfTLCfVNTtbC2XdPcSrFGPcnAr7C1/4e6brXw/i8MMAi20CJazY5jdRgN+Pf2JoA+M6KvaxpN5oer3OmX8RiurdyjqfUdx6j3qjQAUUUUAFFFFAHW+GNOa80ySRQSBMV/Qf40V6V8G/Dw1LwZPcGMNm9cZI9ESigDhvjNp50/wCKOr8YW4ZJ1/4Eoz+ua4Gvcv2kNHMeraRrSL8k0LWzkf3lO4fox/KvDaACiiigArrfh54IuvHHiWKwjDJZx4ku5x/yzT/E9B/9asDR9IvNd1W203T4TNdXDhI0Hr7+gHWvsbwF4Ks/BHhuLToMPcNh7mfHMkmOfwHQCgDoNO0+10rTrexsoVhtreMRxovRVA4rg/jT4X/4SPwFcSwx7rvTv9Jix1Kj74/755/AV6NTXRZEZHUMrDBB7igD4Dorr/iV4Tfwh41vLBUItJG8+1PYxscgfhyPwrkKACvsX4SeIx4k+HunTO+65tV+yzeuU4B/Fdp/GvjqvYP2f/FI0rxVPoc74t9TUeXnoJV6fmMj8BQB9PUhpRRQBy3jnRpdV0QSW67p7Z/NVR/EO4ry9G3KGHeveCoxXCeKfBxeSS/0yP5m+aSEdz6r7+1ezlmOjTXsam3Q+gyfMo0l7Crt0ZwlFByrFWBBHGDRX0Sdz6pO+qCiiimMKKKKACiiigAr2XQIvJ0GwT0gTP5V42il5FUdWOK9wtI/JtIY/wC6gH6V4WdS0hE+b4hn7sI+pNRRRXgHzAUUUUAFFFFABRRRQAUUUUAFFFFABRRRQAUUUUAFFFFABRRRQAUUUUAFFFFABXzb+0T4jF1r1hoEL5jso/OmAP8Ay0foPwX/ANCr6H1TUrfSNKu9Ru32W9tE0sjewGa+HvEGsT+INfvtWuT++upmkI9ATwPwGB+FAGbRRTkRpHVEUszHAAGSTQB658APCx1XxdLrcyZt9MTKHsZWGB+Qyfyr6f7VyPw08Jjwf4Ks9PdALuQefdEf89G6j8BgfhXX0AeS/Gn4cf8ACS6Wdc0uHOrWafOijmeIdv8AeHUfiPSvlwqR1r78IBr5t+NvwzOlXcnifSIP9AnbN3Eg4hcn7w/2SfyP1oA8UooNFABRRT4o3mmSNFLO7BVA7k0AfWvwRsDY/C7TmYYa5eSc8erED9AKK7Hw3pi6L4Z0vTAMfZbWOI+5CgE/nmigDmPi/wCGj4k+Hl9HCm+6tMXUIA5JX7w/FS1fHx619+MAwwRkHtXyJ8WfAcvg7xPLJbwn+yrxjJbOBwhPWP6j+WKAPPakggluZ0ghjaSWRgqIoyWJ6ACn2lnc311Ha2kEk88rBUjjXLMfYV9NfCj4RJ4WEeta5GkmsMMxRcMtsCP1b37dqAL/AMJPhkng3TBqOoora1cr8/Q+Qn9we/qa9OoFFABRRRQB5j8a/BR8T+Ejf2se7UdMDSoAOXj/AI1/IZH096+Tzwa+/WAZSCMg9RXyX8YvAh8I+KHu7SLGl6gzSQkDiN+rJ+Gcj2PtQB5tU9jdz6ffQXls5jngkWSNx1Vgcg/mKgooA+4PBviWDxZ4VsNYgIzMmJVH8Eg4Zfz/AErer5g+BHjcaH4gbQL2XbY6iw8oseEm6D/vrp9cV9Pg5oADzSYpaKAOZ8QeErXVg08OILv++Bw31/xrzi/0670u48i7haNux7N7g969sxVW+0+21G3aC6hWWM9mHT6elejg8xqUPdlrE9bA5tVw3uy1j+R4nmiuv1fwFdwSGTTG8+In/VOwDL+PesOTwzrsWS+lzf8AAWVv5GvoKeNoVFdSR9RSzDDVY8ymvnoZlFW20nU1+9pt2P8AtkaYdPvh1sbv/vw/+FbqtTe0l950KvSe0l95Xoqyum6g33bC7J/64t/hVqDw1rl0R5emyqD3kIT+ZzUyr0o7yX3kyxNGPxTS+ZDo8P2nWbOEDO6Vc/gc17QvAArjfDPg2bTbtL++lVpkHyRpyFJHUnvXZgV83meJhWqrkd0j5LOMXDEVl7N3SQtFFFeaeQFFFFABRRRQAUUUUAFFFFABRRRQAUUUUAFFFFABRRRQAUUUUAFFFFABRRWbrutWnh/RLvVb2TZb20ZdvU+gHuTxQB5D+0J4vFppdv4YtZP311ia6wekY+6v4nn/AID71841reJdfu/E3iG91i8bM1zIWxnhV6Ko9gABWTQAV6t8DPBZ8Q+KP7Xu4s6fphDjI4eb+Efh1/AetebaTpd3rOq22nWMRlublxHGg7k/0r7S8GeF7Xwf4YtNHtcN5Q3SyYwZJD95j/noBQBvAYpaKKACorm2hvLaS2uI0lhlUo6OMhlPBBFS0UAfJPxV+Gc/gnUzd2SPLotwx8qTr5Lf3G/oe/1rzevvLVNMs9Y02fT7+3S4tZ12yRuMgj/Gvlf4k/CbUfBlzJe2SSXeiu2VmAy0PP3X/wAehoA81rvPhD4cPiL4haejJut7NvtUxxxhOVB+rYrhkjeR1RFLMxwFAySfSvrH4N+BJPCHhg3N9Fs1PUNskynrGg+6n15JPufagD0nFFLRQAVR1bRtO12wksdUtIrq2k+9HIMjPqPQ+9XqKAOd8P8AgXw14XdpNI0qG3mbgy8s+PTcckCuioooAKKKKACiiigArA8Y+FbPxj4butIvAB5g3RSYyYpB91h/npmt+igD4T17Rb3w9rV1pWoRGO5t3KsOx9CPYjms2vq74wfDdfF+k/2lp0Y/tmzQlQOs6DnYff0/LvXypJE8LskilXU7WUjBB9DQARyNHIroxVlIIYHBBr66+E3j1PGfhhUuJF/tazAjuV7uP4X/AB7++a+Qq6Dwb4qvfB3iO31ayYnYds0WcCWM9VP+eDigD7eorM0DXrHxJottqunSiS3nTcPVT3U+hB4rToAKKKKAEoxS0UAJij8KWigBuKXApaKAAUUUUAFFFFABRRRQAUUUUAFFFFABRRRQAUUUUAFFFFABRRRQAUUUUAFFFFABRRQeKACvmf46/ED+2NTHhrTpt1lZPm4dTxLKO3uF6fXPpXo/xh+I6+EtHOmadKP7ZvEIUqeYIz1f6+n59q+VHcuxZiSxOST3oAbRRXq/wb+GjeKdTGs6pCf7HtXyqsOLiQfw/wC6O/5UAd/8DPh2dIsB4m1SHF9dJi1jYcxRH+L2Lfy+te0dKRQFUADAAwAKWgAooooAKKKKACmSRJNG0cih0YYZWGQRT6KAOas/h/4TsNWGqWmg2cN4DuV1ThT6hegP0FdKOKKKACiiigAooooAKKKKACiiigAoopM0ALSEgDrVHU9XtNKtzLcyhf7q92+grz7VPFeoavKYLMNDEeAFPzN9TXm4zMqOG03Z24XAVcTrHSPdna6p4n03TMrJMJJR/wAs05NeEfEPwlF4qlu9d0XTWgvAfMliT7s4xyQP7/fjrz369/ZaGqkS3R3v129vx9a11RVXaoAX0Ar5atxFW9opR2XToelLA4aEHBavv/kfH7oyMQykEHBBHSm17r8QPhxFqpk1LTFWG9bl16LKff0b36Hv614hdWs9lcvb3MTxTIdro64IP0r67A4+ljKanTfqux41ahKk7SO++FXxIm8D6x9numeTR7pgJ4xz5R/56KPUdx3H4V9Z2l3Be2kV1bTJLBKodJEbIYHoQa+COler/CX4qyeFLhNH1iR5NFlb5WySbZj3H+z6j8fXPaYn1PRUVtcw3duk8EiSwyKGR0YEMD0IIqWgAooooAKKKKACiiigAooooAKKKKACiiigAooooAKKKKACiiigAooooAKKKKACiiigAooooAKKKKACuP8AiD49sfAuhtdTFZb2UFbW2zy7ep9FHc1J468eaZ4H0drq8YSXcgItrVW+aVv6L6mvkbxN4l1LxXrc2p6pMZJpDhVydsa9lUdgKAKus6xe67q1xqeoTtNdXDbnc/oB6ADAA9qoAZorq/Bngu68U3+WZrfTomHn3O3P/AVH8TH0/GoqVI04uc3ZIcYuTsiXwJ4LfxRf+fds1vo9swN1cY6/7C+rH9OtfW+gNpEGl29npBhS1gQJHFHxtH09a4L/AIR+2t9IttP05Ba21uuEhHIJ7sx7se5rIeO80ucMDJE4PDocfrXzP+sPNVfs1ePbqe3h8phWp6ztM9qBpa850fx1cQFY9QTzo+nmLww+o713djqNrqMAltpVkU+h5H1r28LmFHEaJ2fY87FYGthn+8Wnct0UlLXccgUUUUAFFFFABRRRQAUUUUAFFFFABRRRQAUUUUAITisnXtch0ayMrfNK3EaeprVPQ15L4p1B7/XZ8sdkLGNB6Y615eaYt4elaO7PQyzB/Wq3LLZaspXV5eazfb5nLyucKOw+ldFp+nx2MWBhpCPmasvw7ArPLORkr8o/rXQ18BjK8nLlv6n0OKqcr9lDSKCg4HWkJwKZnPWuKMbnEDYZSpGQeCDXE+MfA1jrsBkZCkyj5J0XLx+xH8S+3Udq7aiu3C4iphpqdJ2YnGMlyyV0fK2u+HdQ0C78m8i+RuY5l5SQeoP9OorJxg19R614ettStZImt45on5eBxwfceh9xXi3if4eXOnGS60tZLm2XJeEj97F+H8Q9x+Ir7nLs5pYlKM9JHmYjAyguenrH8Uavww+LV14PmXTdTMlzojn7uctbk919R6r+Xv8AUem6lZ6tp8N7YXMdxbTLuSSNsgivg3BHauy8B/EfWPAt9utn+0WDnM1nI3yt7r/db3H617R559l0VzfhHxvovjTThdaVdAyKP3tu5AkiPuPT36V0lABRRRQAUUUUAFFFFABRRRQAUUUUAFFFFABRRRQAUUUUAFFFFABRRRQAUUUUAFFFMllSGNpJHVEUZZmOAB6k0APJxXAfET4o6Z4HtWhQpd6s6/urVW+56M/oPbqf1rjPiL8dIbNZtK8KOs1xysl/1RP9wfxH36fWvnq7u7i9upLq6mkmnlbc8kjbmY+pNAF3X/EGpeJtWm1PVLl57mQ9T0UdlUdgPSszHNSW9vNdTpBBE8krnCogyWPoBXqHhT4brFLHcatGJ7k8pZg5VPdz3+nT19K5sTi6WGjzVGb0MPUry5YI5zwj4GudckjubwPBp5bggfPN7IP/AGboPfpXvujaRBpllDBFDHDHEMRwp91P8Se56mpLDTo7RQzYaXGMgYCj0A7CrtfCZnmtTGPlWkex7FKhToq0dX3JKZLEkyFJEDKexpQ3rTq8PWLNkczqWjtbZmgy0fde61U0/UrrS7gTWshQjqvZvYiuwIBGCMiuW1ixFpcBkGIn5HsfSvSwuJcnZ7npYeuqq9jV1uekeH/ENvrVvxhLhfvxk/qPatwV4lp99Npt9HdQEhkPI9R3Fey2V0l5Zw3CH5ZFDCvtsrx7rr2c91+J87mmA+qzvD4WWKKKK9g8oKKKKACiiigAooooAKKKKACiiigAooooAa3IIryLVtIvIdVuTLGUjMrN5r8LgnPWvUNV1ODSrGS5nOAvQd2PoK8p1bWLrWbsyTMQmfkjB4WvnM8nTfLG/vI97JKdbmlOOkerNDR7i3iL20W92Jzvxwf8BW0M9zVPTbFLO2AxmRhljV2vh8ROMpvlOytJSm2hrU2nMe1NpQWhiFFFFUAVTvNPjvBuB8uYfdcVcoqoycXdDjJxd0eWeKvAFpqUjSFBZXx5E8a/u5f94D+Y/I15NrOgajoVx5V9blM/ckHKOPVW6GvqmWJJozHIoZT2Nc/qfh5ZreSLykurV/vQSjP+fqOa+iy/Pp0rQraoxrYOlX1j7svwf+R84aTrGoaHqEd/pl1La3UZyskbYP0PqPY19DeA/jzYan5dj4oCWV390Xa8Qv8A739w/p9K81174aAs82iSbWHJs52wR/usev0OPqa89urK5sZ2t7q3lgmQ/MkilSPwNfXYfFUsRG9N3PHr4erQfLUVj7yimjniWWF1kjcZV0bII9Qakr4y8H/ErxH4LkVbG7M1nnLWc/zRn6d1/CvoDwh8bPDXiQJBey/2TfHgx3Ljy2P+y/T88V0GB6bRTUkSRA6MGVhkEHINOoAKKKKACiiigAooooAKKKKACiiigAooooAKKKKACiijIoAKQnFc74g8caD4didry+QyJ1iiYMwPvzhfxIrw/wAY/HjUL7zLTRF+ywnKmRT8xH+9wfyx9TQB7T4r+IOg+EbdzfXSvcgcW0TAvntn+7+P4Zr5s8d/FfW/GLtbLIbTTc8W0RwGH+0f4v8APArh7y/utQuDNczPK7HJLHvS2OnXmp3S21lbSTzN0SNcn6+w96TaSuwSvoit1Nb3h/wnqXiCTdAgitVOHuZAQg9h/ePsK7Pw/wDDm3tSk+tMtzNwRaxN8gP+0w6/Qce9em6fojMkfnIIYEGEhRdoA9AB0FeHj87p0Vy0tX36f8E9bD5ZJr2ld8q/FnP+FvB9ppabNPjJkIxLeyj5j7D+6PYfia7m0s4rOPZGOf4mPU1MiJGgRFCqOgFOr4zE4upiJc02ei5RUeSmrRCiiiuUgKcp7U2nLUz2AUkDrWdrMcctkBI+zDjDEZ5rRIyMVj65azyQ742LRryU9Penh7e0WptQ1qLWxgTwSW7ASLweQwOQR6g16r4S3f8ACN2e/Odpxn0zxXmFnfPaSqSiSxA5MUgypr1XQtXtNVsla2whQYaPutfXZLyrEXk7afeRnjqulGLWie5riikFLX1p8wFFFFABRRRQAUUUUAFFFFABRRRQAUUUUAcD8Q5T5lnCCdvzMR78VxUOPPjz03Cu4+IduSLO4A+UFkJ/X+lcIDgg+lfEZkn9Znfufa5TZ4OKXmd2Ogpar2U4uLSOQdxz9asV8rJNSaOBqzsMPU0lOYd6bW0XdEhRRRTAKKKKACiiigCtc2Nvdj97GN3ZhwRWBq/hK31KDybqCK8iH3RJw6/7rDkfnXUUVtSxFSi7wdiud25ZarszwzW/hRLGzSaZcFf+mF3x+Tjg/jiuF1LQNU0dsX1jNCOzlcq30YcGvq0gEYI/Oq8lhbSqytEuGGCAOD9R3r6DDcR1YaVY8xw1cFSnrDT8j5y8M/EXxR4TZV03U5Ps4PNtN+8jP4Hp+GK9j8O/tFadcBIfEOmyWknQz237xPqVPI/WpNT+GnhvVNzPYrDKf44f3Z/IfL+lcbqfwU27m07U2Hok8ef1HP6V7NDP8FV0b5X5o4p4KqttT3/RfGnhzxCqnS9Zs7hj/wAsxIA4+qnn9K36+M7z4b+JLCQ+VHDOy9DDMA35Ng/pUtr4o+IXhIALfataxrwEuELp+TgivVp4ilU+CSfzOeVKcPiTR9j0V8waZ+0L4qtAFvrSwvl7koY2P/fJx+ldXYftI6e4H2/QLiI9zDMH/mBWxB7pRXmFn8evBl1jzGvbc9/NiX+jGtm3+LPg24GU1XH1hc/yFAHbUVzCfEPwrIMrqoP/AGxk/wDiaf8A8J74axkaiT9LeX/4mgDpKK5OX4j+GYhk3kp/7d3A/UCs65+L/hW2zm4ZyOwlhU/kzg0Ad7RXkd98etChB8iOJ/Z5WLf+OoR+tctqX7QkzA/YoGUdtsIU/wDfTM3/AKDQB9C1m3+v6VprFLq/gSQDPlBt0h+ijJP5V8rat8YfEmphh5rID0LyE4/4Cu1D+KmuQvPEGq6gpS4vZTGTkxphEz/urgfpQB9N+IPjZoOkh0tsTSr2dsH/AL5GTn2bbXkfib42a7rIeK0kaCE9APkH/fIOfwLMPavO7HRtT1R9tjY3Fyc8+VGWx+VdXpvwv1a4KtqFza2EfdWbzJPwVc/qRWNXEUqS/eSSNIUalR2gmzkLzUbzUJPMup3kPYHgD6AcD8KsaToOqa7P5OmWE9yw6mNeF92PQD617Do/w20Oy2ubC41OYfx3beXHn12KefxJrsotJuWgWBpIra2XpBboEQfgMCvHxOf0KelNXZ308sm9aslFfieU6T8LILcrLr1+Gfr9ks2DH6NJ0H4Z+td/pWhJBb/Z9NsorK1PXaCN31Y8sfrXSW+lWtsQwj3N/efmrtfN4vN62I0b0/A9OjChh/4UbvuyjZaZBZ4bG+X+839KvUUV5EpOTuwnOU3eTCiiikSFFFFABQOtFA64oewElIRkYNLRXOhnFXkYivZo14CsQBWj4YvZLPXrYoxCyNsceoNZ964kvp2HQuan0SMy63ZovUyr+nNfQUW1KLW+h7VaKlhWpdv0PZh0paRelLX6Ctj4AKKKKYBRRRQAUUUUAFFFFABRRRQAUUUUAZXiDSxqukTW/wDHjch9COleQSxPDK8UilXU4IPY17mea4Xx1o9usP8AaMfyS5AYAcNXz+c4O69vH5nu5LjvZT9jLZ7epzOjaiLaTyZTiNzwfQ10wIIyK4PrWzo+pTLKls3zoemeor4/E4fm9+J7eLwt71I/M6SmFfSn0V5ybR5hHRUlJtFaKoIZRTttJiqUkAlFAGaXFO4AvWmanejTNMe7EcblWRcOcD5nC9fxqZVAIqS4s1vrXyDLJF86OHjxuBVgw6gjqPSuvBTh7Rcy0uZVb20MDTPGJuIw11p0UDMjFUZxuyCgH1Ul8ZHOVOBW0Ndh+z3Lta20TwyBNs5kiB43Yy8Q+bGDgA9etFp4Yt4uDe3ki7GULIynG5kYkYUH+AD6VpHSVYXayXMrR3c/mzJhQGXYqbOB93Cj36819XH6s1dRPOfP3MyLXDcaOmoW9lYygld6JdE7Q2Mc+X15OR7d61bSZJLA3V1FaxRgFiySb1CgdSSq475GOMUj6bGtjJaiSQW+5WROP3YBBwDjpkfhUTsGSSNUVEkJLheNxPWn7KlLaKKhGUnuVb3U9AkEaG5sHduV+Zf0qHz9Ngszdb7ZLYnaZMjbnO3GfrxUCeHNIjQIlkgVYWgABPEbZLKOeh3H/IFS3GkQS6WNPiaS3hVY1TymOVVCCAM9OnXrXRGnTjZI6oqaVmZxt/C16919o03TC0DAO8kMY3BlVgwI5wdw5qpJ4c8JzGfy7aygMMoiYtEhUOVDAcj0I71sf8I9pfP+jv0xjznwBhBwM8cRp09PrU76RY3DFXgyHZSRvYDIXb0z/dO0+o4ORWyq8uzZlKgpLVHEvomkfaoYbew0+5EzMiSQxxsu8EfL6556Y7Gm/wBjaWZool0q1ZpA5TbbKQdmN3OO2RXpumeC9LtoEaX7RPP5jTea07qdzOH6KQMAgY9MfWtSLw/pkMaxx221VLY/eNyCoUg88rtCjaeMKOOBXpQbcbs8uVk9DyJdC09rY3KaVbGAAkyC2XaAOvOO2KittM0q8lMVtp9pNIBuKpApIHrjHuK9ni0iyhsJLFIm+zSIyMjSM2QxJPJOckscnrUdtoNhaX/26JJ/tONu97mR8jAHRmI6KPxGetWI8Z1bSbDR7L7ZdaAnk7tpK2i8HBx1x6Y/+tV608KW99vEGhW7PHgSJ5CZQnsfQ165qmj2OtWotdQhM0G7cU3soPBHOCMjBPB4pn9m2tiLi4tozHK53sQ7YJ+Y9M4xlmOOmST15pSfKrgld2PHYtBtJJVjfQIYDvVGMsEQ27mVRnn1cAjqDnIGDTzouhRw20s9lagzoXEcdorMoAJw2cAE7SBz2rsY9Gso/JwkzeSQU33Ej4wQR1Y5AIBweM89aY2gaZJDbxSWu8W27ymZ2LLkEH5s5/iPf+QrieLvsd8cHpqzmoNI8N7yreHpZdqsSfIgVQVYIQcNxznnpwTnAzVuyj8NPP5Nt4XgEuQFVreHcxK7uAzZ6Z5OBx9M7zaPYtAYTE+0jaSJXDH5t/3s5zu5JzzT00myaZXdJnYDarG4k3J0ztO7IJwMkde+axlWutWzT6uoq8UMgvdLkRUNlIY90IT92gUiVgqsADwOR1wfahNb0eGeCJdOdHn2tGfLTlGOFb73Qnt97jpWr/YWnAYELgbo2AEzgLsbcoAzwAecDj2po8PaYJFkFu25eh81+BkEL1+7kA7fu+1cTdFvVGXNPa5TOvWH2iK3WyleaTzcIFjU5RmXHLDJLIQMZ6jOKiXxHYu8Uf8AZt0skylkTZGSwBbGMMeDtJB6YIyRmtSPQ9PidHWJyUcuN0znLFi/OT83zEkZzgnjFRXHh3TJo0V4G2xxCJQszrhQCB0PXDEZ68n1qbYe3whefcyLnXraOPzBp9yQYjKMCMZUHk8vjAHOehHQmrAfzYUl8toy6hijgBlyOhx3FTT6PZMGDpLIGjMR8yd3+UjB6nqRxnrTZuteDj/ZW9xWZ2Ub31IaKKK8Y6gooooAKKKBzQAU9Rgc9aAAKWspTvogCqepXYtLNmz854Ue9WzwM+1cdqN5Jd3LF+FU4VR2rXDUvaSu9kdOFo+1n5Iq55zXWeBdMa41Nr11/dwjCn1Y/wD1q5aCLzp44843sBn0r2TStPg02wjt4BhVHJPUn1r6jK8L7esr7LUvOcX7Gj7KO8vyLw6UtFFfZHx4UUUUAFFFFABRRRQB/9k="/>
          <p:cNvSpPr>
            <a:spLocks noChangeAspect="1" noChangeArrowheads="1"/>
          </p:cNvSpPr>
          <p:nvPr/>
        </p:nvSpPr>
        <p:spPr bwMode="auto">
          <a:xfrm>
            <a:off x="1873250" y="1603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8"/>
          <p:cNvSpPr>
            <a:spLocks noChangeAspect="1" noChangeArrowheads="1"/>
          </p:cNvSpPr>
          <p:nvPr/>
        </p:nvSpPr>
        <p:spPr bwMode="auto">
          <a:xfrm>
            <a:off x="1568450" y="-3451225"/>
            <a:ext cx="5943600" cy="71913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nvGrpSpPr>
          <p:cNvPr id="8" name="组合 7"/>
          <p:cNvGrpSpPr/>
          <p:nvPr/>
        </p:nvGrpSpPr>
        <p:grpSpPr>
          <a:xfrm>
            <a:off x="4314810" y="2342411"/>
            <a:ext cx="3856021" cy="1276598"/>
            <a:chOff x="2790809" y="2609600"/>
            <a:chExt cx="3856021" cy="1276598"/>
          </a:xfrm>
        </p:grpSpPr>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90809" y="2609601"/>
              <a:ext cx="1055424" cy="1276597"/>
            </a:xfrm>
            <a:prstGeom prst="rect">
              <a:avLst/>
            </a:prstGeom>
          </p:spPr>
        </p:pic>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800000">
              <a:off x="5591406" y="2609600"/>
              <a:ext cx="1055424" cy="1276597"/>
            </a:xfrm>
            <a:prstGeom prst="rect">
              <a:avLst/>
            </a:prstGeom>
          </p:spPr>
        </p:pic>
      </p:grpSp>
      <p:sp>
        <p:nvSpPr>
          <p:cNvPr id="17" name="椭圆 16"/>
          <p:cNvSpPr/>
          <p:nvPr/>
        </p:nvSpPr>
        <p:spPr>
          <a:xfrm>
            <a:off x="6125688" y="2879769"/>
            <a:ext cx="201881" cy="201881"/>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17"/>
          <p:cNvSpPr txBox="1"/>
          <p:nvPr/>
        </p:nvSpPr>
        <p:spPr>
          <a:xfrm>
            <a:off x="5520393" y="617517"/>
            <a:ext cx="1728358" cy="707886"/>
          </a:xfrm>
          <a:prstGeom prst="rect">
            <a:avLst/>
          </a:prstGeom>
          <a:noFill/>
        </p:spPr>
        <p:txBody>
          <a:bodyPr wrap="none" rtlCol="0">
            <a:spAutoFit/>
          </a:bodyPr>
          <a:lstStyle/>
          <a:p>
            <a:r>
              <a:rPr lang="zh-CN" altLang="en-US" sz="4000" b="1" dirty="0">
                <a:solidFill>
                  <a:srgbClr val="FF0000"/>
                </a:solidFill>
              </a:rPr>
              <a:t>旋转轴</a:t>
            </a:r>
          </a:p>
        </p:txBody>
      </p:sp>
      <mc:AlternateContent xmlns:mc="http://schemas.openxmlformats.org/markup-compatibility/2006" xmlns:a14="http://schemas.microsoft.com/office/drawing/2010/main">
        <mc:Choice Requires="a14">
          <p:sp>
            <p:nvSpPr>
              <p:cNvPr id="19" name="矩形 18"/>
              <p:cNvSpPr/>
              <p:nvPr/>
            </p:nvSpPr>
            <p:spPr>
              <a:xfrm>
                <a:off x="2711531" y="4636555"/>
                <a:ext cx="7232074" cy="954107"/>
              </a:xfrm>
              <a:prstGeom prst="rect">
                <a:avLst/>
              </a:prstGeom>
            </p:spPr>
            <p:txBody>
              <a:bodyPr wrap="square">
                <a:spAutoFit/>
              </a:bodyPr>
              <a:lstStyle/>
              <a:p>
                <a:r>
                  <a:rPr lang="zh-CN" altLang="en-US" b="1" dirty="0" smtClean="0">
                    <a:solidFill>
                      <a:schemeClr val="tx1"/>
                    </a:solidFill>
                  </a:rPr>
                  <a:t>晶格绕某一固定轴旋转</a:t>
                </a:r>
                <a14:m>
                  <m:oMath xmlns:m="http://schemas.openxmlformats.org/officeDocument/2006/math">
                    <m:f>
                      <m:fPr>
                        <m:type m:val="skw"/>
                        <m:ctrlPr>
                          <a:rPr lang="zh-CN" altLang="en-US" b="1" i="1">
                            <a:solidFill>
                              <a:schemeClr val="tx1"/>
                            </a:solidFill>
                            <a:latin typeface="Cambria Math" panose="02040503050406030204" pitchFamily="18" charset="0"/>
                          </a:rPr>
                        </m:ctrlPr>
                      </m:fPr>
                      <m:num>
                        <m:r>
                          <a:rPr lang="en-US" altLang="zh-CN" b="1" i="1">
                            <a:solidFill>
                              <a:schemeClr val="tx1"/>
                            </a:solidFill>
                            <a:latin typeface="Cambria Math"/>
                          </a:rPr>
                          <m:t>𝟐</m:t>
                        </m:r>
                        <m:r>
                          <a:rPr lang="zh-CN" altLang="en-US" b="1" i="1">
                            <a:solidFill>
                              <a:schemeClr val="tx1"/>
                            </a:solidFill>
                            <a:latin typeface="Cambria Math"/>
                          </a:rPr>
                          <m:t>𝝅</m:t>
                        </m:r>
                      </m:num>
                      <m:den>
                        <m:r>
                          <a:rPr lang="en-US" altLang="zh-CN" b="1" i="1">
                            <a:solidFill>
                              <a:schemeClr val="tx1"/>
                            </a:solidFill>
                            <a:latin typeface="Cambria Math"/>
                          </a:rPr>
                          <m:t>𝒏</m:t>
                        </m:r>
                      </m:den>
                    </m:f>
                  </m:oMath>
                </a14:m>
                <a:r>
                  <a:rPr lang="en-US" altLang="zh-CN" b="1" dirty="0">
                    <a:solidFill>
                      <a:schemeClr val="tx1"/>
                    </a:solidFill>
                  </a:rPr>
                  <a:t> </a:t>
                </a:r>
                <a:r>
                  <a:rPr lang="zh-CN" altLang="en-US" b="1" dirty="0">
                    <a:solidFill>
                      <a:schemeClr val="tx1"/>
                    </a:solidFill>
                  </a:rPr>
                  <a:t>或其整数倍后，则称该轴为</a:t>
                </a:r>
                <a14:m>
                  <m:oMath xmlns:m="http://schemas.openxmlformats.org/officeDocument/2006/math">
                    <m:r>
                      <a:rPr lang="en-US" altLang="zh-CN" b="1" i="1">
                        <a:solidFill>
                          <a:schemeClr val="tx1"/>
                        </a:solidFill>
                        <a:latin typeface="Cambria Math"/>
                      </a:rPr>
                      <m:t>𝒏</m:t>
                    </m:r>
                  </m:oMath>
                </a14:m>
                <a:r>
                  <a:rPr lang="zh-CN" altLang="en-US" b="1" dirty="0">
                    <a:solidFill>
                      <a:schemeClr val="tx1"/>
                    </a:solidFill>
                  </a:rPr>
                  <a:t>重旋转轴。</a:t>
                </a:r>
                <a:endParaRPr lang="en-US" altLang="zh-CN" b="1" dirty="0">
                  <a:solidFill>
                    <a:schemeClr val="tx1"/>
                  </a:solidFill>
                </a:endParaRPr>
              </a:p>
            </p:txBody>
          </p:sp>
        </mc:Choice>
        <mc:Fallback xmlns="">
          <p:sp>
            <p:nvSpPr>
              <p:cNvPr id="19" name="矩形 18"/>
              <p:cNvSpPr>
                <a:spLocks noRot="1" noChangeAspect="1" noMove="1" noResize="1" noEditPoints="1" noAdjustHandles="1" noChangeArrowheads="1" noChangeShapeType="1" noTextEdit="1"/>
              </p:cNvSpPr>
              <p:nvPr/>
            </p:nvSpPr>
            <p:spPr>
              <a:xfrm>
                <a:off x="2711531" y="4636555"/>
                <a:ext cx="7232074" cy="954107"/>
              </a:xfrm>
              <a:prstGeom prst="rect">
                <a:avLst/>
              </a:prstGeom>
              <a:blipFill>
                <a:blip r:embed="rId4"/>
                <a:stretch>
                  <a:fillRect l="-1771" t="-8974" b="-153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矩形 19"/>
              <p:cNvSpPr/>
              <p:nvPr/>
            </p:nvSpPr>
            <p:spPr>
              <a:xfrm>
                <a:off x="2711531" y="5590661"/>
                <a:ext cx="7053944" cy="523220"/>
              </a:xfrm>
              <a:prstGeom prst="rect">
                <a:avLst/>
              </a:prstGeom>
            </p:spPr>
            <p:txBody>
              <a:bodyPr wrap="square">
                <a:spAutoFit/>
              </a:bodyPr>
              <a:lstStyle/>
              <a:p>
                <a:r>
                  <a:rPr lang="en-US" altLang="zh-CN" b="1" dirty="0" smtClean="0">
                    <a:solidFill>
                      <a:schemeClr val="tx1"/>
                    </a:solidFill>
                  </a:rPr>
                  <a:t>n</a:t>
                </a:r>
                <a:r>
                  <a:rPr lang="zh-CN" altLang="en-US" b="1" dirty="0">
                    <a:solidFill>
                      <a:schemeClr val="tx1"/>
                    </a:solidFill>
                  </a:rPr>
                  <a:t>重旋转轴</a:t>
                </a:r>
                <a:r>
                  <a:rPr lang="zh-CN" altLang="zh-CN" b="1" dirty="0">
                    <a:solidFill>
                      <a:schemeClr val="tx1"/>
                    </a:solidFill>
                  </a:rPr>
                  <a:t>：</a:t>
                </a:r>
                <a:r>
                  <a:rPr lang="en-US" altLang="zh-CN" b="1" dirty="0">
                    <a:solidFill>
                      <a:schemeClr val="tx1"/>
                    </a:solidFill>
                  </a:rPr>
                  <a:t>1</a:t>
                </a:r>
                <a:r>
                  <a:rPr lang="zh-CN" altLang="en-US" b="1" dirty="0">
                    <a:solidFill>
                      <a:schemeClr val="tx1"/>
                    </a:solidFill>
                  </a:rPr>
                  <a:t>，</a:t>
                </a:r>
                <a:r>
                  <a:rPr lang="en-US" altLang="zh-CN" b="1" dirty="0">
                    <a:solidFill>
                      <a:schemeClr val="tx1"/>
                    </a:solidFill>
                  </a:rPr>
                  <a:t>2</a:t>
                </a:r>
                <a:r>
                  <a:rPr lang="zh-CN" altLang="en-US" b="1" dirty="0">
                    <a:solidFill>
                      <a:schemeClr val="tx1"/>
                    </a:solidFill>
                  </a:rPr>
                  <a:t>，</a:t>
                </a:r>
                <a:r>
                  <a:rPr lang="en-US" altLang="zh-CN" b="1" dirty="0">
                    <a:solidFill>
                      <a:schemeClr val="tx1"/>
                    </a:solidFill>
                  </a:rPr>
                  <a:t>3</a:t>
                </a:r>
                <a:r>
                  <a:rPr lang="zh-CN" altLang="en-US" b="1" dirty="0">
                    <a:solidFill>
                      <a:schemeClr val="tx1"/>
                    </a:solidFill>
                  </a:rPr>
                  <a:t>，</a:t>
                </a:r>
                <a:r>
                  <a:rPr lang="en-US" altLang="zh-CN" b="1" dirty="0">
                    <a:solidFill>
                      <a:schemeClr val="tx1"/>
                    </a:solidFill>
                  </a:rPr>
                  <a:t>4</a:t>
                </a:r>
                <a:r>
                  <a:rPr lang="zh-CN" altLang="en-US" b="1" dirty="0">
                    <a:solidFill>
                      <a:schemeClr val="tx1"/>
                    </a:solidFill>
                  </a:rPr>
                  <a:t>，</a:t>
                </a:r>
                <a:r>
                  <a:rPr lang="en-US" altLang="zh-CN" b="1" dirty="0">
                    <a:solidFill>
                      <a:schemeClr val="tx1"/>
                    </a:solidFill>
                  </a:rPr>
                  <a:t>6  </a:t>
                </a:r>
                <a:r>
                  <a:rPr lang="zh-CN" altLang="en-US" b="1" dirty="0">
                    <a:solidFill>
                      <a:schemeClr val="tx1"/>
                    </a:solidFill>
                  </a:rPr>
                  <a:t>；</a:t>
                </a:r>
                <a:r>
                  <a:rPr lang="en-US" altLang="zh-CN" b="1" dirty="0">
                    <a:solidFill>
                      <a:schemeClr val="tx1"/>
                    </a:solidFill>
                  </a:rPr>
                  <a:t>  </a:t>
                </a:r>
                <a14:m>
                  <m:oMath xmlns:m="http://schemas.openxmlformats.org/officeDocument/2006/math">
                    <m:sSub>
                      <m:sSubPr>
                        <m:ctrlPr>
                          <a:rPr lang="en-US" altLang="zh-CN" b="1" i="1">
                            <a:solidFill>
                              <a:schemeClr val="tx1"/>
                            </a:solidFill>
                            <a:latin typeface="Cambria Math" panose="02040503050406030204" pitchFamily="18" charset="0"/>
                          </a:rPr>
                        </m:ctrlPr>
                      </m:sSubPr>
                      <m:e>
                        <m:r>
                          <a:rPr lang="en-US" altLang="zh-CN" b="1" i="1">
                            <a:solidFill>
                              <a:schemeClr val="tx1"/>
                            </a:solidFill>
                            <a:latin typeface="Cambria Math"/>
                          </a:rPr>
                          <m:t>𝑪</m:t>
                        </m:r>
                      </m:e>
                      <m:sub>
                        <m:r>
                          <a:rPr lang="en-US" altLang="zh-CN" b="1" i="1">
                            <a:solidFill>
                              <a:schemeClr val="tx1"/>
                            </a:solidFill>
                            <a:latin typeface="Cambria Math"/>
                          </a:rPr>
                          <m:t>𝒏</m:t>
                        </m:r>
                      </m:sub>
                    </m:sSub>
                  </m:oMath>
                </a14:m>
                <a:r>
                  <a:rPr lang="en-US" altLang="zh-CN" b="1" dirty="0">
                    <a:solidFill>
                      <a:schemeClr val="tx1"/>
                    </a:solidFill>
                  </a:rPr>
                  <a:t>    </a:t>
                </a:r>
                <a:endParaRPr lang="zh-CN" altLang="zh-CN" b="1" dirty="0">
                  <a:solidFill>
                    <a:schemeClr val="tx1"/>
                  </a:solidFill>
                </a:endParaRPr>
              </a:p>
            </p:txBody>
          </p:sp>
        </mc:Choice>
        <mc:Fallback xmlns="">
          <p:sp>
            <p:nvSpPr>
              <p:cNvPr id="20" name="矩形 19"/>
              <p:cNvSpPr>
                <a:spLocks noRot="1" noChangeAspect="1" noMove="1" noResize="1" noEditPoints="1" noAdjustHandles="1" noChangeArrowheads="1" noChangeShapeType="1" noTextEdit="1"/>
              </p:cNvSpPr>
              <p:nvPr/>
            </p:nvSpPr>
            <p:spPr>
              <a:xfrm>
                <a:off x="2711531" y="5590661"/>
                <a:ext cx="7053944" cy="523220"/>
              </a:xfrm>
              <a:prstGeom prst="rect">
                <a:avLst/>
              </a:prstGeom>
              <a:blipFill>
                <a:blip r:embed="rId5"/>
                <a:stretch>
                  <a:fillRect l="-1815" t="-15116" b="-3139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69968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10800000">
                                      <p:cBhvr>
                                        <p:cTn id="6" dur="2000" fill="hold"/>
                                        <p:tgtEl>
                                          <p:spTgt spid="8"/>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200"/>
                                  </p:iterate>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lt">
                                    <p:tmAbs val="200"/>
                                  </p:iterate>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062489" y="696010"/>
            <a:ext cx="2757486" cy="707886"/>
          </a:xfrm>
          <a:prstGeom prst="rect">
            <a:avLst/>
          </a:prstGeom>
          <a:noFill/>
        </p:spPr>
        <p:txBody>
          <a:bodyPr wrap="none" rtlCol="0">
            <a:spAutoFit/>
          </a:bodyPr>
          <a:lstStyle/>
          <a:p>
            <a:r>
              <a:rPr lang="zh-CN" altLang="en-US" sz="4000" b="1" dirty="0">
                <a:solidFill>
                  <a:srgbClr val="FF0000"/>
                </a:solidFill>
              </a:rPr>
              <a:t>镜像反射面</a:t>
            </a:r>
          </a:p>
        </p:txBody>
      </p:sp>
      <p:cxnSp>
        <p:nvCxnSpPr>
          <p:cNvPr id="7" name="直接连接符 6"/>
          <p:cNvCxnSpPr/>
          <p:nvPr/>
        </p:nvCxnSpPr>
        <p:spPr>
          <a:xfrm>
            <a:off x="6237372" y="1579418"/>
            <a:ext cx="0" cy="3004457"/>
          </a:xfrm>
          <a:prstGeom prst="line">
            <a:avLst/>
          </a:prstGeom>
          <a:ln w="38100"/>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5230933" y="4714504"/>
            <a:ext cx="1935851" cy="523220"/>
          </a:xfrm>
          <a:prstGeom prst="rect">
            <a:avLst/>
          </a:prstGeom>
          <a:noFill/>
        </p:spPr>
        <p:txBody>
          <a:bodyPr wrap="none" rtlCol="0">
            <a:spAutoFit/>
          </a:bodyPr>
          <a:lstStyle/>
          <a:p>
            <a:r>
              <a:rPr lang="en-US" altLang="zh-CN" b="1" i="1" dirty="0">
                <a:latin typeface="Times New Roman" pitchFamily="18" charset="0"/>
                <a:cs typeface="Times New Roman" pitchFamily="18" charset="0"/>
              </a:rPr>
              <a:t>m</a:t>
            </a:r>
            <a:r>
              <a:rPr lang="zh-CN" altLang="en-US" b="1" dirty="0">
                <a:latin typeface="Times New Roman" pitchFamily="18" charset="0"/>
                <a:cs typeface="Times New Roman" pitchFamily="18" charset="0"/>
              </a:rPr>
              <a:t>或</a:t>
            </a:r>
            <a:r>
              <a:rPr lang="zh-CN" altLang="zh-CN" b="1" i="1" dirty="0">
                <a:latin typeface="Times New Roman" pitchFamily="18" charset="0"/>
                <a:cs typeface="Times New Roman" pitchFamily="18" charset="0"/>
              </a:rPr>
              <a:t>σ</a:t>
            </a:r>
            <a:r>
              <a:rPr lang="en-US" altLang="zh-CN" b="1" i="1" baseline="-25000" dirty="0">
                <a:latin typeface="Times New Roman" pitchFamily="18" charset="0"/>
                <a:cs typeface="Times New Roman" pitchFamily="18" charset="0"/>
              </a:rPr>
              <a:t>h</a:t>
            </a:r>
            <a:r>
              <a:rPr lang="en-US" altLang="zh-CN" b="1" i="1" dirty="0">
                <a:latin typeface="Times New Roman" pitchFamily="18" charset="0"/>
                <a:cs typeface="Times New Roman" pitchFamily="18" charset="0"/>
              </a:rPr>
              <a:t>,</a:t>
            </a:r>
            <a:r>
              <a:rPr lang="zh-CN" altLang="zh-CN" b="1" i="1" dirty="0">
                <a:latin typeface="Times New Roman" pitchFamily="18" charset="0"/>
                <a:cs typeface="Times New Roman" pitchFamily="18" charset="0"/>
              </a:rPr>
              <a:t>σ</a:t>
            </a:r>
            <a:r>
              <a:rPr lang="en-US" altLang="zh-CN" b="1" i="1" baseline="-25000" dirty="0">
                <a:latin typeface="Times New Roman" pitchFamily="18" charset="0"/>
                <a:cs typeface="Times New Roman" pitchFamily="18" charset="0"/>
              </a:rPr>
              <a:t>v</a:t>
            </a:r>
            <a:r>
              <a:rPr lang="en-US" altLang="zh-CN" b="1" i="1" dirty="0">
                <a:latin typeface="Times New Roman" pitchFamily="18" charset="0"/>
                <a:cs typeface="Times New Roman" pitchFamily="18" charset="0"/>
              </a:rPr>
              <a:t>,</a:t>
            </a:r>
            <a:r>
              <a:rPr lang="zh-CN" altLang="zh-CN" b="1" i="1" dirty="0">
                <a:latin typeface="Times New Roman" pitchFamily="18" charset="0"/>
                <a:cs typeface="Times New Roman" pitchFamily="18" charset="0"/>
              </a:rPr>
              <a:t>σ</a:t>
            </a:r>
            <a:r>
              <a:rPr lang="en-US" altLang="zh-CN" b="1" i="1" baseline="-25000" dirty="0">
                <a:latin typeface="Times New Roman" pitchFamily="18" charset="0"/>
                <a:cs typeface="Times New Roman" pitchFamily="18" charset="0"/>
              </a:rPr>
              <a:t>d</a:t>
            </a:r>
            <a:endParaRPr lang="zh-CN" altLang="en-US" b="1" i="1"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11819" y="2297223"/>
            <a:ext cx="1568841" cy="15688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6842563" y="2297222"/>
            <a:ext cx="1568841" cy="15688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 name="直接连接符 8"/>
          <p:cNvCxnSpPr/>
          <p:nvPr/>
        </p:nvCxnSpPr>
        <p:spPr>
          <a:xfrm>
            <a:off x="4826571" y="2704608"/>
            <a:ext cx="2908228"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3" name="直接连接符 12"/>
          <p:cNvCxnSpPr/>
          <p:nvPr/>
        </p:nvCxnSpPr>
        <p:spPr>
          <a:xfrm>
            <a:off x="5538800" y="3427024"/>
            <a:ext cx="1454114" cy="0"/>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19376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7"/>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left)">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left)">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4987645" y="696010"/>
            <a:ext cx="2417967" cy="707886"/>
          </a:xfrm>
          <a:prstGeom prst="rect">
            <a:avLst/>
          </a:prstGeom>
          <a:noFill/>
        </p:spPr>
        <p:txBody>
          <a:bodyPr wrap="square" rtlCol="0">
            <a:spAutoFit/>
          </a:bodyPr>
          <a:lstStyle/>
          <a:p>
            <a:r>
              <a:rPr lang="zh-CN" altLang="en-US" sz="4000" b="1" dirty="0">
                <a:solidFill>
                  <a:srgbClr val="FF0000"/>
                </a:solidFill>
              </a:rPr>
              <a:t>反演中心</a:t>
            </a:r>
          </a:p>
        </p:txBody>
      </p:sp>
      <mc:AlternateContent xmlns:mc="http://schemas.openxmlformats.org/markup-compatibility/2006" xmlns:a14="http://schemas.microsoft.com/office/drawing/2010/main">
        <mc:Choice Requires="a14">
          <p:sp>
            <p:nvSpPr>
              <p:cNvPr id="2" name="TextBox 1"/>
              <p:cNvSpPr txBox="1"/>
              <p:nvPr/>
            </p:nvSpPr>
            <p:spPr>
              <a:xfrm>
                <a:off x="3127169" y="4572000"/>
                <a:ext cx="6424551" cy="1046377"/>
              </a:xfrm>
              <a:prstGeom prst="rect">
                <a:avLst/>
              </a:prstGeom>
              <a:noFill/>
            </p:spPr>
            <p:txBody>
              <a:bodyPr wrap="square" rtlCol="0">
                <a:spAutoFit/>
              </a:bodyPr>
              <a:lstStyle/>
              <a:p>
                <a:r>
                  <a:rPr lang="zh-CN" altLang="zh-CN" b="1" dirty="0" smtClean="0"/>
                  <a:t>将</a:t>
                </a:r>
                <a:r>
                  <a:rPr lang="zh-CN" altLang="zh-CN" b="1" dirty="0"/>
                  <a:t>格矢</a:t>
                </a:r>
                <a14:m>
                  <m:oMath xmlns:m="http://schemas.openxmlformats.org/officeDocument/2006/math">
                    <m:acc>
                      <m:accPr>
                        <m:chr m:val="⃑"/>
                        <m:ctrlPr>
                          <a:rPr lang="zh-CN" altLang="en-US" b="1" i="1">
                            <a:latin typeface="Cambria Math" panose="02040503050406030204" pitchFamily="18" charset="0"/>
                          </a:rPr>
                        </m:ctrlPr>
                      </m:accPr>
                      <m:e>
                        <m:sSub>
                          <m:sSubPr>
                            <m:ctrlPr>
                              <a:rPr lang="en-US" altLang="zh-CN" b="1" i="1">
                                <a:latin typeface="Cambria Math" panose="02040503050406030204" pitchFamily="18" charset="0"/>
                              </a:rPr>
                            </m:ctrlPr>
                          </m:sSubPr>
                          <m:e>
                            <m:r>
                              <a:rPr lang="en-US" altLang="zh-CN" b="1" i="1">
                                <a:latin typeface="Cambria Math"/>
                              </a:rPr>
                              <m:t>𝑹</m:t>
                            </m:r>
                          </m:e>
                          <m:sub>
                            <m:r>
                              <a:rPr lang="en-US" altLang="zh-CN" b="1" i="1">
                                <a:latin typeface="Cambria Math"/>
                              </a:rPr>
                              <m:t>𝒎</m:t>
                            </m:r>
                          </m:sub>
                        </m:sSub>
                      </m:e>
                    </m:acc>
                  </m:oMath>
                </a14:m>
                <a:r>
                  <a:rPr lang="en-US" altLang="zh-CN" b="1" dirty="0"/>
                  <a:t> </a:t>
                </a:r>
                <a:r>
                  <a:rPr lang="zh-CN" altLang="zh-CN" b="1" dirty="0"/>
                  <a:t>变为</a:t>
                </a:r>
                <a:r>
                  <a:rPr lang="en-US" altLang="zh-CN" b="1" dirty="0"/>
                  <a:t>-</a:t>
                </a:r>
                <a:r>
                  <a:rPr lang="zh-CN" altLang="en-US" b="1" dirty="0"/>
                  <a:t> </a:t>
                </a:r>
                <a14:m>
                  <m:oMath xmlns:m="http://schemas.openxmlformats.org/officeDocument/2006/math">
                    <m:acc>
                      <m:accPr>
                        <m:chr m:val="⃑"/>
                        <m:ctrlPr>
                          <a:rPr lang="zh-CN" altLang="en-US" b="1" i="1">
                            <a:latin typeface="Cambria Math" panose="02040503050406030204" pitchFamily="18" charset="0"/>
                          </a:rPr>
                        </m:ctrlPr>
                      </m:accPr>
                      <m:e>
                        <m:sSub>
                          <m:sSubPr>
                            <m:ctrlPr>
                              <a:rPr lang="en-US" altLang="zh-CN" b="1" i="1">
                                <a:latin typeface="Cambria Math" panose="02040503050406030204" pitchFamily="18" charset="0"/>
                              </a:rPr>
                            </m:ctrlPr>
                          </m:sSubPr>
                          <m:e>
                            <m:r>
                              <a:rPr lang="en-US" altLang="zh-CN" b="1" i="1">
                                <a:latin typeface="Cambria Math"/>
                              </a:rPr>
                              <m:t>𝑹</m:t>
                            </m:r>
                          </m:e>
                          <m:sub>
                            <m:r>
                              <a:rPr lang="en-US" altLang="zh-CN" b="1" i="1">
                                <a:latin typeface="Cambria Math"/>
                              </a:rPr>
                              <m:t>𝒎</m:t>
                            </m:r>
                          </m:sub>
                        </m:sSub>
                      </m:e>
                    </m:acc>
                  </m:oMath>
                </a14:m>
                <a:r>
                  <a:rPr lang="en-US" altLang="zh-CN" b="1" dirty="0"/>
                  <a:t> </a:t>
                </a:r>
                <a:r>
                  <a:rPr lang="zh-CN" altLang="zh-CN" b="1" dirty="0"/>
                  <a:t>的操作，等效于</a:t>
                </a:r>
                <a:r>
                  <a:rPr lang="en-US" altLang="zh-CN" b="1" dirty="0"/>
                  <a:t>2</a:t>
                </a:r>
                <a:r>
                  <a:rPr lang="zh-CN" altLang="zh-CN" b="1" dirty="0"/>
                  <a:t>重</a:t>
                </a:r>
                <a:r>
                  <a:rPr lang="zh-CN" altLang="en-US" b="1" dirty="0"/>
                  <a:t>旋</a:t>
                </a:r>
                <a:r>
                  <a:rPr lang="zh-CN" altLang="zh-CN" b="1" dirty="0"/>
                  <a:t>转轴和镜面反射的组合</a:t>
                </a:r>
                <a:r>
                  <a:rPr lang="zh-CN" altLang="zh-CN" b="1" dirty="0" smtClean="0"/>
                  <a:t>；</a:t>
                </a:r>
                <a:r>
                  <a:rPr lang="zh-CN" altLang="en-US" b="1" dirty="0"/>
                  <a:t>符号：</a:t>
                </a:r>
                <a:r>
                  <a:rPr lang="en-US" altLang="zh-CN" b="1" i="1" dirty="0" err="1">
                    <a:latin typeface="Times New Roman" pitchFamily="18" charset="0"/>
                    <a:cs typeface="Times New Roman" pitchFamily="18" charset="0"/>
                  </a:rPr>
                  <a:t>i</a:t>
                </a:r>
                <a:r>
                  <a:rPr lang="zh-CN" altLang="zh-CN" b="1" dirty="0"/>
                  <a:t>。</a:t>
                </a:r>
                <a:endParaRPr lang="zh-CN" altLang="en-US" b="1" dirty="0"/>
              </a:p>
            </p:txBody>
          </p:sp>
        </mc:Choice>
        <mc:Fallback xmlns="">
          <p:sp>
            <p:nvSpPr>
              <p:cNvPr id="2" name="TextBox 1"/>
              <p:cNvSpPr txBox="1">
                <a:spLocks noRot="1" noChangeAspect="1" noMove="1" noResize="1" noEditPoints="1" noAdjustHandles="1" noChangeArrowheads="1" noChangeShapeType="1" noTextEdit="1"/>
              </p:cNvSpPr>
              <p:nvPr/>
            </p:nvSpPr>
            <p:spPr>
              <a:xfrm>
                <a:off x="3127169" y="4572000"/>
                <a:ext cx="6424551" cy="1046377"/>
              </a:xfrm>
              <a:prstGeom prst="rect">
                <a:avLst/>
              </a:prstGeom>
              <a:blipFill>
                <a:blip r:embed="rId3"/>
                <a:stretch>
                  <a:fillRect l="-1992" t="-2907" r="-1044" b="-12209"/>
                </a:stretch>
              </a:blipFill>
            </p:spPr>
            <p:txBody>
              <a:bodyPr/>
              <a:lstStyle/>
              <a:p>
                <a:r>
                  <a:rPr lang="zh-CN" altLang="en-US">
                    <a:noFill/>
                  </a:rPr>
                  <a:t> </a:t>
                </a:r>
              </a:p>
            </p:txBody>
          </p:sp>
        </mc:Fallback>
      </mc:AlternateContent>
      <p:grpSp>
        <p:nvGrpSpPr>
          <p:cNvPr id="126" name="组合 125"/>
          <p:cNvGrpSpPr/>
          <p:nvPr/>
        </p:nvGrpSpPr>
        <p:grpSpPr>
          <a:xfrm>
            <a:off x="3413660" y="2214075"/>
            <a:ext cx="2208813" cy="2316035"/>
            <a:chOff x="1039090" y="1805054"/>
            <a:chExt cx="2208813" cy="2316035"/>
          </a:xfrm>
        </p:grpSpPr>
        <p:grpSp>
          <p:nvGrpSpPr>
            <p:cNvPr id="123" name="组合 122"/>
            <p:cNvGrpSpPr/>
            <p:nvPr/>
          </p:nvGrpSpPr>
          <p:grpSpPr>
            <a:xfrm>
              <a:off x="1365662" y="2232561"/>
              <a:ext cx="1603169" cy="1579418"/>
              <a:chOff x="1365662" y="2232561"/>
              <a:chExt cx="1603169" cy="1579418"/>
            </a:xfrm>
          </p:grpSpPr>
          <p:cxnSp>
            <p:nvCxnSpPr>
              <p:cNvPr id="2069" name="直接连接符 2068"/>
              <p:cNvCxnSpPr/>
              <p:nvPr/>
            </p:nvCxnSpPr>
            <p:spPr>
              <a:xfrm>
                <a:off x="2054431" y="2232561"/>
                <a:ext cx="665018" cy="178130"/>
              </a:xfrm>
              <a:prstGeom prst="line">
                <a:avLst/>
              </a:prstGeom>
              <a:ln w="28575"/>
            </p:spPr>
            <p:style>
              <a:lnRef idx="1">
                <a:schemeClr val="dk1"/>
              </a:lnRef>
              <a:fillRef idx="0">
                <a:schemeClr val="dk1"/>
              </a:fillRef>
              <a:effectRef idx="0">
                <a:schemeClr val="dk1"/>
              </a:effectRef>
              <a:fontRef idx="minor">
                <a:schemeClr val="tx1"/>
              </a:fontRef>
            </p:style>
          </p:cxnSp>
          <p:cxnSp>
            <p:nvCxnSpPr>
              <p:cNvPr id="2071" name="直接连接符 2070"/>
              <p:cNvCxnSpPr/>
              <p:nvPr/>
            </p:nvCxnSpPr>
            <p:spPr>
              <a:xfrm flipH="1">
                <a:off x="1757548" y="2232561"/>
                <a:ext cx="296883" cy="356260"/>
              </a:xfrm>
              <a:prstGeom prst="line">
                <a:avLst/>
              </a:prstGeom>
              <a:ln w="28575"/>
            </p:spPr>
            <p:style>
              <a:lnRef idx="1">
                <a:schemeClr val="dk1"/>
              </a:lnRef>
              <a:fillRef idx="0">
                <a:schemeClr val="dk1"/>
              </a:fillRef>
              <a:effectRef idx="0">
                <a:schemeClr val="dk1"/>
              </a:effectRef>
              <a:fontRef idx="minor">
                <a:schemeClr val="tx1"/>
              </a:fontRef>
            </p:style>
          </p:cxnSp>
          <p:cxnSp>
            <p:nvCxnSpPr>
              <p:cNvPr id="2073" name="直接连接符 2072"/>
              <p:cNvCxnSpPr/>
              <p:nvPr/>
            </p:nvCxnSpPr>
            <p:spPr>
              <a:xfrm>
                <a:off x="1757548" y="2588821"/>
                <a:ext cx="575953" cy="391885"/>
              </a:xfrm>
              <a:prstGeom prst="line">
                <a:avLst/>
              </a:prstGeom>
              <a:ln w="28575"/>
            </p:spPr>
            <p:style>
              <a:lnRef idx="1">
                <a:schemeClr val="dk1"/>
              </a:lnRef>
              <a:fillRef idx="0">
                <a:schemeClr val="dk1"/>
              </a:fillRef>
              <a:effectRef idx="0">
                <a:schemeClr val="dk1"/>
              </a:effectRef>
              <a:fontRef idx="minor">
                <a:schemeClr val="tx1"/>
              </a:fontRef>
            </p:style>
          </p:cxnSp>
          <p:cxnSp>
            <p:nvCxnSpPr>
              <p:cNvPr id="2075" name="直接连接符 2074"/>
              <p:cNvCxnSpPr/>
              <p:nvPr/>
            </p:nvCxnSpPr>
            <p:spPr>
              <a:xfrm flipV="1">
                <a:off x="2333501" y="2410691"/>
                <a:ext cx="385948" cy="570015"/>
              </a:xfrm>
              <a:prstGeom prst="line">
                <a:avLst/>
              </a:prstGeom>
              <a:ln w="28575"/>
            </p:spPr>
            <p:style>
              <a:lnRef idx="1">
                <a:schemeClr val="dk1"/>
              </a:lnRef>
              <a:fillRef idx="0">
                <a:schemeClr val="dk1"/>
              </a:fillRef>
              <a:effectRef idx="0">
                <a:schemeClr val="dk1"/>
              </a:effectRef>
              <a:fontRef idx="minor">
                <a:schemeClr val="tx1"/>
              </a:fontRef>
            </p:style>
          </p:cxnSp>
          <p:cxnSp>
            <p:nvCxnSpPr>
              <p:cNvPr id="2079" name="直接连接符 2078"/>
              <p:cNvCxnSpPr/>
              <p:nvPr/>
            </p:nvCxnSpPr>
            <p:spPr>
              <a:xfrm flipH="1">
                <a:off x="1365662" y="2588821"/>
                <a:ext cx="391886" cy="914400"/>
              </a:xfrm>
              <a:prstGeom prst="line">
                <a:avLst/>
              </a:prstGeom>
              <a:ln w="28575"/>
            </p:spPr>
            <p:style>
              <a:lnRef idx="1">
                <a:schemeClr val="dk1"/>
              </a:lnRef>
              <a:fillRef idx="0">
                <a:schemeClr val="dk1"/>
              </a:fillRef>
              <a:effectRef idx="0">
                <a:schemeClr val="dk1"/>
              </a:effectRef>
              <a:fontRef idx="minor">
                <a:schemeClr val="tx1"/>
              </a:fontRef>
            </p:style>
          </p:cxnSp>
          <p:cxnSp>
            <p:nvCxnSpPr>
              <p:cNvPr id="98" name="直接连接符 97"/>
              <p:cNvCxnSpPr/>
              <p:nvPr/>
            </p:nvCxnSpPr>
            <p:spPr>
              <a:xfrm flipH="1">
                <a:off x="2232561" y="2980706"/>
                <a:ext cx="100940" cy="831273"/>
              </a:xfrm>
              <a:prstGeom prst="line">
                <a:avLst/>
              </a:prstGeom>
              <a:ln w="28575"/>
            </p:spPr>
            <p:style>
              <a:lnRef idx="1">
                <a:schemeClr val="dk1"/>
              </a:lnRef>
              <a:fillRef idx="0">
                <a:schemeClr val="dk1"/>
              </a:fillRef>
              <a:effectRef idx="0">
                <a:schemeClr val="dk1"/>
              </a:effectRef>
              <a:fontRef idx="minor">
                <a:schemeClr val="tx1"/>
              </a:fontRef>
            </p:style>
          </p:cxnSp>
          <p:cxnSp>
            <p:nvCxnSpPr>
              <p:cNvPr id="100" name="直接连接符 99"/>
              <p:cNvCxnSpPr/>
              <p:nvPr/>
            </p:nvCxnSpPr>
            <p:spPr>
              <a:xfrm>
                <a:off x="2719449" y="2410691"/>
                <a:ext cx="249382" cy="635330"/>
              </a:xfrm>
              <a:prstGeom prst="line">
                <a:avLst/>
              </a:prstGeom>
              <a:ln w="28575"/>
            </p:spPr>
            <p:style>
              <a:lnRef idx="1">
                <a:schemeClr val="dk1"/>
              </a:lnRef>
              <a:fillRef idx="0">
                <a:schemeClr val="dk1"/>
              </a:fillRef>
              <a:effectRef idx="0">
                <a:schemeClr val="dk1"/>
              </a:effectRef>
              <a:fontRef idx="minor">
                <a:schemeClr val="tx1"/>
              </a:fontRef>
            </p:style>
          </p:cxnSp>
          <p:cxnSp>
            <p:nvCxnSpPr>
              <p:cNvPr id="103" name="直接连接符 102"/>
              <p:cNvCxnSpPr/>
              <p:nvPr/>
            </p:nvCxnSpPr>
            <p:spPr>
              <a:xfrm>
                <a:off x="2054431" y="2232561"/>
                <a:ext cx="0" cy="938151"/>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105" name="直接连接符 104"/>
              <p:cNvCxnSpPr/>
              <p:nvPr/>
            </p:nvCxnSpPr>
            <p:spPr>
              <a:xfrm flipH="1">
                <a:off x="1365662" y="3170712"/>
                <a:ext cx="688769" cy="332509"/>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110" name="直接连接符 109"/>
              <p:cNvCxnSpPr/>
              <p:nvPr/>
            </p:nvCxnSpPr>
            <p:spPr>
              <a:xfrm flipV="1">
                <a:off x="2045524" y="3046021"/>
                <a:ext cx="923307" cy="124691"/>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113" name="直接连接符 112"/>
              <p:cNvCxnSpPr/>
              <p:nvPr/>
            </p:nvCxnSpPr>
            <p:spPr>
              <a:xfrm flipH="1">
                <a:off x="2232561" y="3046021"/>
                <a:ext cx="736270" cy="765958"/>
              </a:xfrm>
              <a:prstGeom prst="line">
                <a:avLst/>
              </a:prstGeom>
              <a:ln w="28575"/>
            </p:spPr>
            <p:style>
              <a:lnRef idx="1">
                <a:schemeClr val="dk1"/>
              </a:lnRef>
              <a:fillRef idx="0">
                <a:schemeClr val="dk1"/>
              </a:fillRef>
              <a:effectRef idx="0">
                <a:schemeClr val="dk1"/>
              </a:effectRef>
              <a:fontRef idx="minor">
                <a:schemeClr val="tx1"/>
              </a:fontRef>
            </p:style>
          </p:cxnSp>
          <p:cxnSp>
            <p:nvCxnSpPr>
              <p:cNvPr id="121" name="直接连接符 120"/>
              <p:cNvCxnSpPr/>
              <p:nvPr/>
            </p:nvCxnSpPr>
            <p:spPr>
              <a:xfrm>
                <a:off x="1365662" y="3503221"/>
                <a:ext cx="866899" cy="308758"/>
              </a:xfrm>
              <a:prstGeom prst="line">
                <a:avLst/>
              </a:prstGeom>
              <a:ln w="28575"/>
            </p:spPr>
            <p:style>
              <a:lnRef idx="1">
                <a:schemeClr val="dk1"/>
              </a:lnRef>
              <a:fillRef idx="0">
                <a:schemeClr val="dk1"/>
              </a:fillRef>
              <a:effectRef idx="0">
                <a:schemeClr val="dk1"/>
              </a:effectRef>
              <a:fontRef idx="minor">
                <a:schemeClr val="tx1"/>
              </a:fontRef>
            </p:style>
          </p:cxnSp>
        </p:grpSp>
        <p:sp>
          <p:nvSpPr>
            <p:cNvPr id="124" name="TextBox 123"/>
            <p:cNvSpPr txBox="1"/>
            <p:nvPr/>
          </p:nvSpPr>
          <p:spPr>
            <a:xfrm>
              <a:off x="1905989" y="1805054"/>
              <a:ext cx="326572" cy="523220"/>
            </a:xfrm>
            <a:prstGeom prst="rect">
              <a:avLst/>
            </a:prstGeom>
            <a:noFill/>
            <a:ln w="28575">
              <a:noFill/>
            </a:ln>
          </p:spPr>
          <p:txBody>
            <a:bodyPr wrap="square" rtlCol="0">
              <a:spAutoFit/>
            </a:bodyPr>
            <a:lstStyle/>
            <a:p>
              <a:r>
                <a:rPr lang="en-US" altLang="zh-CN" dirty="0"/>
                <a:t>a</a:t>
              </a:r>
            </a:p>
          </p:txBody>
        </p:sp>
        <p:sp>
          <p:nvSpPr>
            <p:cNvPr id="157" name="TextBox 156"/>
            <p:cNvSpPr txBox="1"/>
            <p:nvPr/>
          </p:nvSpPr>
          <p:spPr>
            <a:xfrm>
              <a:off x="2741220" y="2149081"/>
              <a:ext cx="326572" cy="523220"/>
            </a:xfrm>
            <a:prstGeom prst="rect">
              <a:avLst/>
            </a:prstGeom>
            <a:noFill/>
            <a:ln w="28575">
              <a:noFill/>
            </a:ln>
          </p:spPr>
          <p:txBody>
            <a:bodyPr wrap="square" rtlCol="0">
              <a:spAutoFit/>
            </a:bodyPr>
            <a:lstStyle/>
            <a:p>
              <a:r>
                <a:rPr lang="en-US" altLang="zh-CN" dirty="0"/>
                <a:t>b</a:t>
              </a:r>
            </a:p>
          </p:txBody>
        </p:sp>
        <p:sp>
          <p:nvSpPr>
            <p:cNvPr id="158" name="TextBox 157"/>
            <p:cNvSpPr txBox="1"/>
            <p:nvPr/>
          </p:nvSpPr>
          <p:spPr>
            <a:xfrm>
              <a:off x="1427997" y="2232906"/>
              <a:ext cx="326572" cy="523220"/>
            </a:xfrm>
            <a:prstGeom prst="rect">
              <a:avLst/>
            </a:prstGeom>
            <a:noFill/>
            <a:ln w="28575">
              <a:noFill/>
            </a:ln>
          </p:spPr>
          <p:txBody>
            <a:bodyPr wrap="square" rtlCol="0">
              <a:spAutoFit/>
            </a:bodyPr>
            <a:lstStyle/>
            <a:p>
              <a:r>
                <a:rPr lang="en-US" altLang="zh-CN" dirty="0"/>
                <a:t>c</a:t>
              </a:r>
            </a:p>
          </p:txBody>
        </p:sp>
        <p:sp>
          <p:nvSpPr>
            <p:cNvPr id="159" name="TextBox 158"/>
            <p:cNvSpPr txBox="1"/>
            <p:nvPr/>
          </p:nvSpPr>
          <p:spPr>
            <a:xfrm>
              <a:off x="2107870" y="2504072"/>
              <a:ext cx="326572" cy="523220"/>
            </a:xfrm>
            <a:prstGeom prst="rect">
              <a:avLst/>
            </a:prstGeom>
            <a:noFill/>
            <a:ln w="28575">
              <a:noFill/>
            </a:ln>
          </p:spPr>
          <p:txBody>
            <a:bodyPr wrap="square" rtlCol="0">
              <a:spAutoFit/>
            </a:bodyPr>
            <a:lstStyle/>
            <a:p>
              <a:r>
                <a:rPr lang="en-US" altLang="zh-CN" dirty="0"/>
                <a:t>d</a:t>
              </a:r>
            </a:p>
          </p:txBody>
        </p:sp>
        <p:sp>
          <p:nvSpPr>
            <p:cNvPr id="160" name="TextBox 159"/>
            <p:cNvSpPr txBox="1"/>
            <p:nvPr/>
          </p:nvSpPr>
          <p:spPr>
            <a:xfrm>
              <a:off x="1732309" y="2807143"/>
              <a:ext cx="326572" cy="523220"/>
            </a:xfrm>
            <a:prstGeom prst="rect">
              <a:avLst/>
            </a:prstGeom>
            <a:noFill/>
            <a:ln w="28575">
              <a:noFill/>
            </a:ln>
          </p:spPr>
          <p:txBody>
            <a:bodyPr wrap="square" rtlCol="0">
              <a:spAutoFit/>
            </a:bodyPr>
            <a:lstStyle/>
            <a:p>
              <a:r>
                <a:rPr lang="en-US" altLang="zh-CN" dirty="0"/>
                <a:t>e</a:t>
              </a:r>
            </a:p>
          </p:txBody>
        </p:sp>
        <p:sp>
          <p:nvSpPr>
            <p:cNvPr id="161" name="TextBox 160"/>
            <p:cNvSpPr txBox="1"/>
            <p:nvPr/>
          </p:nvSpPr>
          <p:spPr>
            <a:xfrm>
              <a:off x="1039090" y="3277241"/>
              <a:ext cx="326572" cy="523220"/>
            </a:xfrm>
            <a:prstGeom prst="rect">
              <a:avLst/>
            </a:prstGeom>
            <a:noFill/>
            <a:ln w="28575">
              <a:noFill/>
            </a:ln>
          </p:spPr>
          <p:txBody>
            <a:bodyPr wrap="square" rtlCol="0">
              <a:spAutoFit/>
            </a:bodyPr>
            <a:lstStyle/>
            <a:p>
              <a:r>
                <a:rPr lang="en-US" altLang="zh-CN" dirty="0"/>
                <a:t>h</a:t>
              </a:r>
            </a:p>
          </p:txBody>
        </p:sp>
        <p:sp>
          <p:nvSpPr>
            <p:cNvPr id="162" name="TextBox 161"/>
            <p:cNvSpPr txBox="1"/>
            <p:nvPr/>
          </p:nvSpPr>
          <p:spPr>
            <a:xfrm>
              <a:off x="2164771" y="3597869"/>
              <a:ext cx="326572" cy="523220"/>
            </a:xfrm>
            <a:prstGeom prst="rect">
              <a:avLst/>
            </a:prstGeom>
            <a:noFill/>
            <a:ln w="28575">
              <a:noFill/>
            </a:ln>
          </p:spPr>
          <p:txBody>
            <a:bodyPr wrap="square" rtlCol="0">
              <a:spAutoFit/>
            </a:bodyPr>
            <a:lstStyle/>
            <a:p>
              <a:r>
                <a:rPr lang="en-US" altLang="zh-CN" dirty="0"/>
                <a:t>g</a:t>
              </a:r>
            </a:p>
          </p:txBody>
        </p:sp>
        <p:sp>
          <p:nvSpPr>
            <p:cNvPr id="163" name="TextBox 162"/>
            <p:cNvSpPr txBox="1"/>
            <p:nvPr/>
          </p:nvSpPr>
          <p:spPr>
            <a:xfrm>
              <a:off x="2921331" y="2968871"/>
              <a:ext cx="326572" cy="523220"/>
            </a:xfrm>
            <a:prstGeom prst="rect">
              <a:avLst/>
            </a:prstGeom>
            <a:noFill/>
            <a:ln w="28575">
              <a:noFill/>
            </a:ln>
          </p:spPr>
          <p:txBody>
            <a:bodyPr wrap="square" rtlCol="0">
              <a:spAutoFit/>
            </a:bodyPr>
            <a:lstStyle/>
            <a:p>
              <a:r>
                <a:rPr lang="en-US" altLang="zh-CN" dirty="0"/>
                <a:t>f</a:t>
              </a:r>
            </a:p>
          </p:txBody>
        </p:sp>
      </p:grpSp>
      <p:grpSp>
        <p:nvGrpSpPr>
          <p:cNvPr id="127" name="组合 126"/>
          <p:cNvGrpSpPr/>
          <p:nvPr/>
        </p:nvGrpSpPr>
        <p:grpSpPr>
          <a:xfrm>
            <a:off x="6776856" y="1323079"/>
            <a:ext cx="2113813" cy="2482285"/>
            <a:chOff x="4146465" y="1638804"/>
            <a:chExt cx="2113813" cy="2482285"/>
          </a:xfrm>
        </p:grpSpPr>
        <p:cxnSp>
          <p:nvCxnSpPr>
            <p:cNvPr id="175" name="直接连接符 174"/>
            <p:cNvCxnSpPr/>
            <p:nvPr/>
          </p:nvCxnSpPr>
          <p:spPr>
            <a:xfrm rot="10800000">
              <a:off x="4615544" y="3515452"/>
              <a:ext cx="665018" cy="178130"/>
            </a:xfrm>
            <a:prstGeom prst="line">
              <a:avLst/>
            </a:prstGeom>
            <a:ln w="28575"/>
          </p:spPr>
          <p:style>
            <a:lnRef idx="1">
              <a:schemeClr val="dk1"/>
            </a:lnRef>
            <a:fillRef idx="0">
              <a:schemeClr val="dk1"/>
            </a:fillRef>
            <a:effectRef idx="0">
              <a:schemeClr val="dk1"/>
            </a:effectRef>
            <a:fontRef idx="minor">
              <a:schemeClr val="tx1"/>
            </a:fontRef>
          </p:style>
        </p:cxnSp>
        <p:cxnSp>
          <p:nvCxnSpPr>
            <p:cNvPr id="176" name="直接连接符 175"/>
            <p:cNvCxnSpPr/>
            <p:nvPr/>
          </p:nvCxnSpPr>
          <p:spPr>
            <a:xfrm rot="10800000" flipH="1">
              <a:off x="5280562" y="3337322"/>
              <a:ext cx="296883" cy="356260"/>
            </a:xfrm>
            <a:prstGeom prst="line">
              <a:avLst/>
            </a:prstGeom>
            <a:ln w="28575"/>
          </p:spPr>
          <p:style>
            <a:lnRef idx="1">
              <a:schemeClr val="dk1"/>
            </a:lnRef>
            <a:fillRef idx="0">
              <a:schemeClr val="dk1"/>
            </a:fillRef>
            <a:effectRef idx="0">
              <a:schemeClr val="dk1"/>
            </a:effectRef>
            <a:fontRef idx="minor">
              <a:schemeClr val="tx1"/>
            </a:fontRef>
          </p:style>
        </p:cxnSp>
        <p:cxnSp>
          <p:nvCxnSpPr>
            <p:cNvPr id="177" name="直接连接符 176"/>
            <p:cNvCxnSpPr/>
            <p:nvPr/>
          </p:nvCxnSpPr>
          <p:spPr>
            <a:xfrm rot="10800000">
              <a:off x="5001492" y="2945437"/>
              <a:ext cx="575953" cy="391885"/>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178" name="直接连接符 177"/>
            <p:cNvCxnSpPr/>
            <p:nvPr/>
          </p:nvCxnSpPr>
          <p:spPr>
            <a:xfrm rot="10800000" flipV="1">
              <a:off x="4615544" y="2945437"/>
              <a:ext cx="385948" cy="570015"/>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179" name="直接连接符 178"/>
            <p:cNvCxnSpPr/>
            <p:nvPr/>
          </p:nvCxnSpPr>
          <p:spPr>
            <a:xfrm rot="10800000" flipH="1">
              <a:off x="5577445" y="2422922"/>
              <a:ext cx="391886" cy="914400"/>
            </a:xfrm>
            <a:prstGeom prst="line">
              <a:avLst/>
            </a:prstGeom>
            <a:ln w="28575"/>
          </p:spPr>
          <p:style>
            <a:lnRef idx="1">
              <a:schemeClr val="dk1"/>
            </a:lnRef>
            <a:fillRef idx="0">
              <a:schemeClr val="dk1"/>
            </a:fillRef>
            <a:effectRef idx="0">
              <a:schemeClr val="dk1"/>
            </a:effectRef>
            <a:fontRef idx="minor">
              <a:schemeClr val="tx1"/>
            </a:fontRef>
          </p:style>
        </p:cxnSp>
        <p:cxnSp>
          <p:nvCxnSpPr>
            <p:cNvPr id="180" name="直接连接符 179"/>
            <p:cNvCxnSpPr/>
            <p:nvPr/>
          </p:nvCxnSpPr>
          <p:spPr>
            <a:xfrm rot="10800000" flipH="1">
              <a:off x="5001492" y="2114164"/>
              <a:ext cx="100940" cy="831273"/>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181" name="直接连接符 180"/>
            <p:cNvCxnSpPr/>
            <p:nvPr/>
          </p:nvCxnSpPr>
          <p:spPr>
            <a:xfrm rot="10800000">
              <a:off x="4366162" y="2880122"/>
              <a:ext cx="249382" cy="635330"/>
            </a:xfrm>
            <a:prstGeom prst="line">
              <a:avLst/>
            </a:prstGeom>
            <a:ln w="28575"/>
          </p:spPr>
          <p:style>
            <a:lnRef idx="1">
              <a:schemeClr val="dk1"/>
            </a:lnRef>
            <a:fillRef idx="0">
              <a:schemeClr val="dk1"/>
            </a:fillRef>
            <a:effectRef idx="0">
              <a:schemeClr val="dk1"/>
            </a:effectRef>
            <a:fontRef idx="minor">
              <a:schemeClr val="tx1"/>
            </a:fontRef>
          </p:style>
        </p:cxnSp>
        <p:cxnSp>
          <p:nvCxnSpPr>
            <p:cNvPr id="182" name="直接连接符 181"/>
            <p:cNvCxnSpPr/>
            <p:nvPr/>
          </p:nvCxnSpPr>
          <p:spPr>
            <a:xfrm rot="10800000">
              <a:off x="5280562" y="2755431"/>
              <a:ext cx="0" cy="938151"/>
            </a:xfrm>
            <a:prstGeom prst="line">
              <a:avLst/>
            </a:prstGeom>
            <a:ln w="28575"/>
          </p:spPr>
          <p:style>
            <a:lnRef idx="1">
              <a:schemeClr val="dk1"/>
            </a:lnRef>
            <a:fillRef idx="0">
              <a:schemeClr val="dk1"/>
            </a:fillRef>
            <a:effectRef idx="0">
              <a:schemeClr val="dk1"/>
            </a:effectRef>
            <a:fontRef idx="minor">
              <a:schemeClr val="tx1"/>
            </a:fontRef>
          </p:style>
        </p:cxnSp>
        <p:cxnSp>
          <p:nvCxnSpPr>
            <p:cNvPr id="183" name="直接连接符 182"/>
            <p:cNvCxnSpPr/>
            <p:nvPr/>
          </p:nvCxnSpPr>
          <p:spPr>
            <a:xfrm rot="10800000" flipH="1">
              <a:off x="5280562" y="2422922"/>
              <a:ext cx="688769" cy="332509"/>
            </a:xfrm>
            <a:prstGeom prst="line">
              <a:avLst/>
            </a:prstGeom>
            <a:ln w="28575"/>
          </p:spPr>
          <p:style>
            <a:lnRef idx="1">
              <a:schemeClr val="dk1"/>
            </a:lnRef>
            <a:fillRef idx="0">
              <a:schemeClr val="dk1"/>
            </a:fillRef>
            <a:effectRef idx="0">
              <a:schemeClr val="dk1"/>
            </a:effectRef>
            <a:fontRef idx="minor">
              <a:schemeClr val="tx1"/>
            </a:fontRef>
          </p:style>
        </p:cxnSp>
        <p:cxnSp>
          <p:nvCxnSpPr>
            <p:cNvPr id="184" name="直接连接符 183"/>
            <p:cNvCxnSpPr/>
            <p:nvPr/>
          </p:nvCxnSpPr>
          <p:spPr>
            <a:xfrm rot="10800000" flipV="1">
              <a:off x="4366162" y="2755431"/>
              <a:ext cx="923307" cy="124691"/>
            </a:xfrm>
            <a:prstGeom prst="line">
              <a:avLst/>
            </a:prstGeom>
            <a:ln w="28575"/>
          </p:spPr>
          <p:style>
            <a:lnRef idx="1">
              <a:schemeClr val="dk1"/>
            </a:lnRef>
            <a:fillRef idx="0">
              <a:schemeClr val="dk1"/>
            </a:fillRef>
            <a:effectRef idx="0">
              <a:schemeClr val="dk1"/>
            </a:effectRef>
            <a:fontRef idx="minor">
              <a:schemeClr val="tx1"/>
            </a:fontRef>
          </p:style>
        </p:cxnSp>
        <p:cxnSp>
          <p:nvCxnSpPr>
            <p:cNvPr id="185" name="直接连接符 184"/>
            <p:cNvCxnSpPr/>
            <p:nvPr/>
          </p:nvCxnSpPr>
          <p:spPr>
            <a:xfrm rot="10800000" flipH="1">
              <a:off x="4366162" y="2114164"/>
              <a:ext cx="736270" cy="765958"/>
            </a:xfrm>
            <a:prstGeom prst="line">
              <a:avLst/>
            </a:prstGeom>
            <a:ln w="28575"/>
          </p:spPr>
          <p:style>
            <a:lnRef idx="1">
              <a:schemeClr val="dk1"/>
            </a:lnRef>
            <a:fillRef idx="0">
              <a:schemeClr val="dk1"/>
            </a:fillRef>
            <a:effectRef idx="0">
              <a:schemeClr val="dk1"/>
            </a:effectRef>
            <a:fontRef idx="minor">
              <a:schemeClr val="tx1"/>
            </a:fontRef>
          </p:style>
        </p:cxnSp>
        <p:cxnSp>
          <p:nvCxnSpPr>
            <p:cNvPr id="186" name="直接连接符 185"/>
            <p:cNvCxnSpPr/>
            <p:nvPr/>
          </p:nvCxnSpPr>
          <p:spPr>
            <a:xfrm rot="10800000">
              <a:off x="5102432" y="2114164"/>
              <a:ext cx="866899" cy="308758"/>
            </a:xfrm>
            <a:prstGeom prst="line">
              <a:avLst/>
            </a:prstGeom>
            <a:ln w="28575"/>
          </p:spPr>
          <p:style>
            <a:lnRef idx="1">
              <a:schemeClr val="dk1"/>
            </a:lnRef>
            <a:fillRef idx="0">
              <a:schemeClr val="dk1"/>
            </a:fillRef>
            <a:effectRef idx="0">
              <a:schemeClr val="dk1"/>
            </a:effectRef>
            <a:fontRef idx="minor">
              <a:schemeClr val="tx1"/>
            </a:fontRef>
          </p:style>
        </p:cxnSp>
        <p:sp>
          <p:nvSpPr>
            <p:cNvPr id="167" name="TextBox 166"/>
            <p:cNvSpPr txBox="1"/>
            <p:nvPr/>
          </p:nvSpPr>
          <p:spPr>
            <a:xfrm>
              <a:off x="5102432" y="3597869"/>
              <a:ext cx="326572" cy="523220"/>
            </a:xfrm>
            <a:prstGeom prst="rect">
              <a:avLst/>
            </a:prstGeom>
            <a:noFill/>
            <a:ln w="28575">
              <a:noFill/>
            </a:ln>
          </p:spPr>
          <p:txBody>
            <a:bodyPr wrap="square" rtlCol="0">
              <a:spAutoFit/>
            </a:bodyPr>
            <a:lstStyle/>
            <a:p>
              <a:r>
                <a:rPr lang="en-US" altLang="zh-CN" dirty="0"/>
                <a:t>a</a:t>
              </a:r>
            </a:p>
          </p:txBody>
        </p:sp>
        <p:sp>
          <p:nvSpPr>
            <p:cNvPr id="168" name="TextBox 167"/>
            <p:cNvSpPr txBox="1"/>
            <p:nvPr/>
          </p:nvSpPr>
          <p:spPr>
            <a:xfrm>
              <a:off x="4267201" y="3253842"/>
              <a:ext cx="326572" cy="523220"/>
            </a:xfrm>
            <a:prstGeom prst="rect">
              <a:avLst/>
            </a:prstGeom>
            <a:noFill/>
            <a:ln w="28575">
              <a:noFill/>
            </a:ln>
          </p:spPr>
          <p:txBody>
            <a:bodyPr wrap="square" rtlCol="0">
              <a:spAutoFit/>
            </a:bodyPr>
            <a:lstStyle/>
            <a:p>
              <a:r>
                <a:rPr lang="en-US" altLang="zh-CN" dirty="0"/>
                <a:t>b</a:t>
              </a:r>
            </a:p>
          </p:txBody>
        </p:sp>
        <p:sp>
          <p:nvSpPr>
            <p:cNvPr id="169" name="TextBox 168"/>
            <p:cNvSpPr txBox="1"/>
            <p:nvPr/>
          </p:nvSpPr>
          <p:spPr>
            <a:xfrm>
              <a:off x="5512134" y="3134732"/>
              <a:ext cx="326572" cy="523220"/>
            </a:xfrm>
            <a:prstGeom prst="rect">
              <a:avLst/>
            </a:prstGeom>
            <a:noFill/>
            <a:ln w="28575">
              <a:noFill/>
            </a:ln>
          </p:spPr>
          <p:txBody>
            <a:bodyPr wrap="square" rtlCol="0">
              <a:spAutoFit/>
            </a:bodyPr>
            <a:lstStyle/>
            <a:p>
              <a:r>
                <a:rPr lang="en-US" altLang="zh-CN" dirty="0"/>
                <a:t>c</a:t>
              </a:r>
            </a:p>
          </p:txBody>
        </p:sp>
        <p:sp>
          <p:nvSpPr>
            <p:cNvPr id="170" name="TextBox 169"/>
            <p:cNvSpPr txBox="1"/>
            <p:nvPr/>
          </p:nvSpPr>
          <p:spPr>
            <a:xfrm>
              <a:off x="4864926" y="2886976"/>
              <a:ext cx="326572" cy="523220"/>
            </a:xfrm>
            <a:prstGeom prst="rect">
              <a:avLst/>
            </a:prstGeom>
            <a:noFill/>
            <a:ln w="28575">
              <a:noFill/>
            </a:ln>
          </p:spPr>
          <p:txBody>
            <a:bodyPr wrap="square" rtlCol="0">
              <a:spAutoFit/>
            </a:bodyPr>
            <a:lstStyle/>
            <a:p>
              <a:r>
                <a:rPr lang="en-US" altLang="zh-CN" dirty="0"/>
                <a:t>d</a:t>
              </a:r>
            </a:p>
          </p:txBody>
        </p:sp>
        <p:sp>
          <p:nvSpPr>
            <p:cNvPr id="171" name="TextBox 170"/>
            <p:cNvSpPr txBox="1"/>
            <p:nvPr/>
          </p:nvSpPr>
          <p:spPr>
            <a:xfrm>
              <a:off x="5059879" y="2338736"/>
              <a:ext cx="326572" cy="523220"/>
            </a:xfrm>
            <a:prstGeom prst="rect">
              <a:avLst/>
            </a:prstGeom>
            <a:noFill/>
            <a:ln w="28575">
              <a:noFill/>
            </a:ln>
          </p:spPr>
          <p:txBody>
            <a:bodyPr wrap="square" rtlCol="0">
              <a:spAutoFit/>
            </a:bodyPr>
            <a:lstStyle/>
            <a:p>
              <a:r>
                <a:rPr lang="en-US" altLang="zh-CN" dirty="0"/>
                <a:t>e</a:t>
              </a:r>
            </a:p>
          </p:txBody>
        </p:sp>
        <p:sp>
          <p:nvSpPr>
            <p:cNvPr id="172" name="TextBox 171"/>
            <p:cNvSpPr txBox="1"/>
            <p:nvPr/>
          </p:nvSpPr>
          <p:spPr>
            <a:xfrm>
              <a:off x="5933706" y="2125682"/>
              <a:ext cx="326572" cy="523220"/>
            </a:xfrm>
            <a:prstGeom prst="rect">
              <a:avLst/>
            </a:prstGeom>
            <a:noFill/>
            <a:ln w="28575">
              <a:noFill/>
            </a:ln>
          </p:spPr>
          <p:txBody>
            <a:bodyPr wrap="square" rtlCol="0">
              <a:spAutoFit/>
            </a:bodyPr>
            <a:lstStyle/>
            <a:p>
              <a:r>
                <a:rPr lang="en-US" altLang="zh-CN" dirty="0"/>
                <a:t>h</a:t>
              </a:r>
            </a:p>
          </p:txBody>
        </p:sp>
        <p:sp>
          <p:nvSpPr>
            <p:cNvPr id="173" name="TextBox 172"/>
            <p:cNvSpPr txBox="1"/>
            <p:nvPr/>
          </p:nvSpPr>
          <p:spPr>
            <a:xfrm>
              <a:off x="4879275" y="1638804"/>
              <a:ext cx="326572" cy="523220"/>
            </a:xfrm>
            <a:prstGeom prst="rect">
              <a:avLst/>
            </a:prstGeom>
            <a:noFill/>
            <a:ln w="28575">
              <a:noFill/>
            </a:ln>
          </p:spPr>
          <p:txBody>
            <a:bodyPr wrap="square" rtlCol="0">
              <a:spAutoFit/>
            </a:bodyPr>
            <a:lstStyle/>
            <a:p>
              <a:r>
                <a:rPr lang="en-US" altLang="zh-CN" dirty="0"/>
                <a:t>g</a:t>
              </a:r>
            </a:p>
          </p:txBody>
        </p:sp>
        <p:sp>
          <p:nvSpPr>
            <p:cNvPr id="174" name="TextBox 173"/>
            <p:cNvSpPr txBox="1"/>
            <p:nvPr/>
          </p:nvSpPr>
          <p:spPr>
            <a:xfrm>
              <a:off x="4146465" y="2480561"/>
              <a:ext cx="326572" cy="523220"/>
            </a:xfrm>
            <a:prstGeom prst="rect">
              <a:avLst/>
            </a:prstGeom>
            <a:noFill/>
            <a:ln w="28575">
              <a:noFill/>
            </a:ln>
          </p:spPr>
          <p:txBody>
            <a:bodyPr wrap="square" rtlCol="0">
              <a:spAutoFit/>
            </a:bodyPr>
            <a:lstStyle/>
            <a:p>
              <a:r>
                <a:rPr lang="en-US" altLang="zh-CN" dirty="0"/>
                <a:t>f</a:t>
              </a:r>
            </a:p>
          </p:txBody>
        </p:sp>
      </p:grpSp>
      <p:cxnSp>
        <p:nvCxnSpPr>
          <p:cNvPr id="129" name="直接连接符 128"/>
          <p:cNvCxnSpPr/>
          <p:nvPr/>
        </p:nvCxnSpPr>
        <p:spPr>
          <a:xfrm flipV="1">
            <a:off x="5343400" y="2558102"/>
            <a:ext cx="1653152" cy="896941"/>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136" name="直接连接符 135"/>
          <p:cNvCxnSpPr/>
          <p:nvPr/>
        </p:nvCxnSpPr>
        <p:spPr>
          <a:xfrm flipV="1">
            <a:off x="4429001" y="2439706"/>
            <a:ext cx="3490859" cy="1140026"/>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199" name="直接连接符 198"/>
          <p:cNvCxnSpPr/>
          <p:nvPr/>
        </p:nvCxnSpPr>
        <p:spPr>
          <a:xfrm>
            <a:off x="4132117" y="2997842"/>
            <a:ext cx="4075718" cy="23755"/>
          </a:xfrm>
          <a:prstGeom prst="line">
            <a:avLst/>
          </a:prstGeom>
          <a:ln>
            <a:prstDash val="sysDash"/>
          </a:ln>
        </p:spPr>
        <p:style>
          <a:lnRef idx="1">
            <a:schemeClr val="dk1"/>
          </a:lnRef>
          <a:fillRef idx="0">
            <a:schemeClr val="dk1"/>
          </a:fillRef>
          <a:effectRef idx="0">
            <a:schemeClr val="dk1"/>
          </a:effectRef>
          <a:fontRef idx="minor">
            <a:schemeClr val="tx1"/>
          </a:fontRef>
        </p:style>
      </p:cxnSp>
      <p:sp>
        <p:nvSpPr>
          <p:cNvPr id="144" name="椭圆 143"/>
          <p:cNvSpPr/>
          <p:nvPr/>
        </p:nvSpPr>
        <p:spPr>
          <a:xfrm>
            <a:off x="6117952" y="2954796"/>
            <a:ext cx="109850" cy="10985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28736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200"/>
                                  </p:iterate>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199"/>
                                        </p:tgtEl>
                                        <p:attrNameLst>
                                          <p:attrName>style.visibility</p:attrName>
                                        </p:attrNameLst>
                                      </p:cBhvr>
                                      <p:to>
                                        <p:strVal val="visible"/>
                                      </p:to>
                                    </p:set>
                                    <p:animEffect transition="in" filter="wipe(down)">
                                      <p:cBhvr>
                                        <p:cTn id="11" dur="500"/>
                                        <p:tgtEl>
                                          <p:spTgt spid="19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136"/>
                                        </p:tgtEl>
                                        <p:attrNameLst>
                                          <p:attrName>style.visibility</p:attrName>
                                        </p:attrNameLst>
                                      </p:cBhvr>
                                      <p:to>
                                        <p:strVal val="visible"/>
                                      </p:to>
                                    </p:set>
                                    <p:animEffect transition="in" filter="wipe(down)">
                                      <p:cBhvr>
                                        <p:cTn id="16" dur="500"/>
                                        <p:tgtEl>
                                          <p:spTgt spid="13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129"/>
                                        </p:tgtEl>
                                        <p:attrNameLst>
                                          <p:attrName>style.visibility</p:attrName>
                                        </p:attrNameLst>
                                      </p:cBhvr>
                                      <p:to>
                                        <p:strVal val="visible"/>
                                      </p:to>
                                    </p:set>
                                    <p:animEffect transition="in" filter="wipe(down)">
                                      <p:cBhvr>
                                        <p:cTn id="21" dur="500"/>
                                        <p:tgtEl>
                                          <p:spTgt spid="129"/>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0" name="直接连接符 59"/>
          <p:cNvCxnSpPr>
            <a:stCxn id="51" idx="4"/>
            <a:endCxn id="40" idx="0"/>
          </p:cNvCxnSpPr>
          <p:nvPr/>
        </p:nvCxnSpPr>
        <p:spPr>
          <a:xfrm>
            <a:off x="5367651" y="1977247"/>
            <a:ext cx="0" cy="1394265"/>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65" name="直接连接符 64"/>
          <p:cNvCxnSpPr/>
          <p:nvPr/>
        </p:nvCxnSpPr>
        <p:spPr>
          <a:xfrm>
            <a:off x="6541329" y="1957456"/>
            <a:ext cx="0" cy="1394265"/>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29" name="直接连接符 28"/>
          <p:cNvCxnSpPr/>
          <p:nvPr/>
        </p:nvCxnSpPr>
        <p:spPr>
          <a:xfrm flipV="1">
            <a:off x="5959434" y="2660078"/>
            <a:ext cx="0" cy="296887"/>
          </a:xfrm>
          <a:prstGeom prst="line">
            <a:avLst/>
          </a:prstGeom>
          <a:ln w="38100"/>
        </p:spPr>
        <p:style>
          <a:lnRef idx="1">
            <a:schemeClr val="dk1"/>
          </a:lnRef>
          <a:fillRef idx="0">
            <a:schemeClr val="dk1"/>
          </a:fillRef>
          <a:effectRef idx="0">
            <a:schemeClr val="dk1"/>
          </a:effectRef>
          <a:fontRef idx="minor">
            <a:schemeClr val="tx1"/>
          </a:fontRef>
        </p:style>
      </p:cxnSp>
      <p:sp>
        <p:nvSpPr>
          <p:cNvPr id="20" name="平行四边形 19"/>
          <p:cNvSpPr/>
          <p:nvPr/>
        </p:nvSpPr>
        <p:spPr>
          <a:xfrm>
            <a:off x="4346377" y="2363198"/>
            <a:ext cx="3186538" cy="593766"/>
          </a:xfrm>
          <a:prstGeom prst="parallelogram">
            <a:avLst>
              <a:gd name="adj" fmla="val 67000"/>
            </a:avLst>
          </a:prstGeom>
          <a:solidFill>
            <a:schemeClr val="bg2">
              <a:lumMod val="90000"/>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4346376" y="529760"/>
            <a:ext cx="3471546" cy="707886"/>
          </a:xfrm>
          <a:prstGeom prst="rect">
            <a:avLst/>
          </a:prstGeom>
          <a:noFill/>
        </p:spPr>
        <p:txBody>
          <a:bodyPr wrap="square" rtlCol="0">
            <a:spAutoFit/>
          </a:bodyPr>
          <a:lstStyle/>
          <a:p>
            <a:r>
              <a:rPr lang="zh-CN" altLang="en-US" sz="4000" b="1" dirty="0">
                <a:solidFill>
                  <a:srgbClr val="FF0000"/>
                </a:solidFill>
              </a:rPr>
              <a:t>旋转反射（演）</a:t>
            </a:r>
          </a:p>
        </p:txBody>
      </p:sp>
      <mc:AlternateContent xmlns:mc="http://schemas.openxmlformats.org/markup-compatibility/2006" xmlns:a14="http://schemas.microsoft.com/office/drawing/2010/main">
        <mc:Choice Requires="a14">
          <p:sp>
            <p:nvSpPr>
              <p:cNvPr id="3" name="矩形 2"/>
              <p:cNvSpPr/>
              <p:nvPr/>
            </p:nvSpPr>
            <p:spPr>
              <a:xfrm>
                <a:off x="1856509" y="4365449"/>
                <a:ext cx="8633361" cy="1815882"/>
              </a:xfrm>
              <a:prstGeom prst="rect">
                <a:avLst/>
              </a:prstGeom>
            </p:spPr>
            <p:txBody>
              <a:bodyPr wrap="square">
                <a:spAutoFit/>
              </a:bodyPr>
              <a:lstStyle/>
              <a:p>
                <a:r>
                  <a:rPr lang="zh-CN" altLang="zh-CN" b="1" dirty="0">
                    <a:solidFill>
                      <a:srgbClr val="FF0000"/>
                    </a:solidFill>
                  </a:rPr>
                  <a:t>绕某一固定轴转动</a:t>
                </a:r>
                <a14:m>
                  <m:oMath xmlns:m="http://schemas.openxmlformats.org/officeDocument/2006/math">
                    <m:f>
                      <m:fPr>
                        <m:type m:val="skw"/>
                        <m:ctrlPr>
                          <a:rPr lang="zh-CN" altLang="en-US" b="1" i="1">
                            <a:solidFill>
                              <a:srgbClr val="FF0000"/>
                            </a:solidFill>
                            <a:latin typeface="Cambria Math" panose="02040503050406030204" pitchFamily="18" charset="0"/>
                          </a:rPr>
                        </m:ctrlPr>
                      </m:fPr>
                      <m:num>
                        <m:r>
                          <a:rPr lang="en-US" altLang="zh-CN" b="1" i="1">
                            <a:solidFill>
                              <a:srgbClr val="FF0000"/>
                            </a:solidFill>
                            <a:latin typeface="Cambria Math"/>
                          </a:rPr>
                          <m:t>𝟐</m:t>
                        </m:r>
                        <m:r>
                          <a:rPr lang="zh-CN" altLang="en-US" b="1" i="1">
                            <a:solidFill>
                              <a:srgbClr val="FF0000"/>
                            </a:solidFill>
                            <a:latin typeface="Cambria Math"/>
                          </a:rPr>
                          <m:t>𝝅</m:t>
                        </m:r>
                      </m:num>
                      <m:den>
                        <m:r>
                          <a:rPr lang="en-US" altLang="zh-CN" b="1" i="1">
                            <a:solidFill>
                              <a:srgbClr val="FF0000"/>
                            </a:solidFill>
                            <a:latin typeface="Cambria Math"/>
                          </a:rPr>
                          <m:t>𝒏</m:t>
                        </m:r>
                      </m:den>
                    </m:f>
                  </m:oMath>
                </a14:m>
                <a:r>
                  <a:rPr lang="zh-CN" altLang="zh-CN" b="1" dirty="0" smtClean="0">
                    <a:solidFill>
                      <a:srgbClr val="FF0000"/>
                    </a:solidFill>
                  </a:rPr>
                  <a:t>，</a:t>
                </a:r>
                <a:r>
                  <a:rPr lang="zh-CN" altLang="en-US" b="1" dirty="0">
                    <a:solidFill>
                      <a:srgbClr val="FF0000"/>
                    </a:solidFill>
                  </a:rPr>
                  <a:t>接着</a:t>
                </a:r>
                <a:r>
                  <a:rPr lang="zh-CN" altLang="zh-CN" b="1" dirty="0" smtClean="0">
                    <a:solidFill>
                      <a:srgbClr val="FF0000"/>
                    </a:solidFill>
                  </a:rPr>
                  <a:t>相对</a:t>
                </a:r>
                <a:r>
                  <a:rPr lang="zh-CN" altLang="zh-CN" b="1" dirty="0">
                    <a:solidFill>
                      <a:srgbClr val="FF0000"/>
                    </a:solidFill>
                  </a:rPr>
                  <a:t>于垂直该轴的平面</a:t>
                </a:r>
                <a:r>
                  <a:rPr lang="zh-CN" altLang="zh-CN" b="1" i="1" dirty="0">
                    <a:solidFill>
                      <a:srgbClr val="FF0000"/>
                    </a:solidFill>
                    <a:latin typeface="Times New Roman" pitchFamily="18" charset="0"/>
                    <a:cs typeface="Times New Roman" pitchFamily="18" charset="0"/>
                  </a:rPr>
                  <a:t>σ</a:t>
                </a:r>
                <a:r>
                  <a:rPr lang="en-US" altLang="zh-CN" b="1" i="1" baseline="-25000" dirty="0">
                    <a:solidFill>
                      <a:srgbClr val="FF0000"/>
                    </a:solidFill>
                    <a:latin typeface="Times New Roman" pitchFamily="18" charset="0"/>
                    <a:cs typeface="Times New Roman" pitchFamily="18" charset="0"/>
                  </a:rPr>
                  <a:t>h</a:t>
                </a:r>
                <a:r>
                  <a:rPr lang="zh-CN" altLang="zh-CN" b="1" dirty="0">
                    <a:solidFill>
                      <a:srgbClr val="FF0000"/>
                    </a:solidFill>
                  </a:rPr>
                  <a:t>（或反演中心</a:t>
                </a:r>
                <a14:m>
                  <m:oMath xmlns:m="http://schemas.openxmlformats.org/officeDocument/2006/math">
                    <m:r>
                      <a:rPr lang="en-US" altLang="zh-CN" b="1" i="1">
                        <a:solidFill>
                          <a:srgbClr val="FF0000"/>
                        </a:solidFill>
                        <a:latin typeface="Cambria Math"/>
                      </a:rPr>
                      <m:t>𝒊</m:t>
                    </m:r>
                  </m:oMath>
                </a14:m>
                <a:r>
                  <a:rPr lang="zh-CN" altLang="zh-CN" b="1" dirty="0">
                    <a:solidFill>
                      <a:srgbClr val="FF0000"/>
                    </a:solidFill>
                  </a:rPr>
                  <a:t>）作镜像反射（或反演），</a:t>
                </a:r>
                <a:r>
                  <a:rPr lang="zh-CN" altLang="en-US" b="1" dirty="0">
                    <a:solidFill>
                      <a:srgbClr val="FF0000"/>
                    </a:solidFill>
                  </a:rPr>
                  <a:t>晶体</a:t>
                </a:r>
                <a:r>
                  <a:rPr lang="zh-CN" altLang="zh-CN" b="1" dirty="0">
                    <a:solidFill>
                      <a:srgbClr val="FF0000"/>
                    </a:solidFill>
                  </a:rPr>
                  <a:t>能够自身重合，则称该轴为旋转反射（演）轴或简称转反轴。</a:t>
                </a:r>
                <a:endParaRPr lang="zh-CN" altLang="en-US" b="1" dirty="0">
                  <a:solidFill>
                    <a:srgbClr val="FF0000"/>
                  </a:solidFill>
                </a:endParaRPr>
              </a:p>
            </p:txBody>
          </p:sp>
        </mc:Choice>
        <mc:Fallback xmlns="">
          <p:sp>
            <p:nvSpPr>
              <p:cNvPr id="3" name="矩形 2"/>
              <p:cNvSpPr>
                <a:spLocks noRot="1" noChangeAspect="1" noMove="1" noResize="1" noEditPoints="1" noAdjustHandles="1" noChangeArrowheads="1" noChangeShapeType="1" noTextEdit="1"/>
              </p:cNvSpPr>
              <p:nvPr/>
            </p:nvSpPr>
            <p:spPr>
              <a:xfrm>
                <a:off x="1856509" y="4365449"/>
                <a:ext cx="8633361" cy="1815882"/>
              </a:xfrm>
              <a:prstGeom prst="rect">
                <a:avLst/>
              </a:prstGeom>
              <a:blipFill>
                <a:blip r:embed="rId3"/>
                <a:stretch>
                  <a:fillRect l="-1483" t="-4027" r="-71" b="-7383"/>
                </a:stretch>
              </a:blipFill>
            </p:spPr>
            <p:txBody>
              <a:bodyPr/>
              <a:lstStyle/>
              <a:p>
                <a:r>
                  <a:rPr lang="zh-CN" altLang="en-US">
                    <a:noFill/>
                  </a:rPr>
                  <a:t> </a:t>
                </a:r>
              </a:p>
            </p:txBody>
          </p:sp>
        </mc:Fallback>
      </mc:AlternateContent>
      <p:cxnSp>
        <p:nvCxnSpPr>
          <p:cNvPr id="5" name="直接连接符 4"/>
          <p:cNvCxnSpPr>
            <a:endCxn id="21" idx="4"/>
          </p:cNvCxnSpPr>
          <p:nvPr/>
        </p:nvCxnSpPr>
        <p:spPr>
          <a:xfrm>
            <a:off x="5959434" y="1888181"/>
            <a:ext cx="0" cy="178130"/>
          </a:xfrm>
          <a:prstGeom prst="line">
            <a:avLst/>
          </a:prstGeom>
          <a:ln w="38100"/>
        </p:spPr>
        <p:style>
          <a:lnRef idx="1">
            <a:schemeClr val="dk1"/>
          </a:lnRef>
          <a:fillRef idx="0">
            <a:schemeClr val="dk1"/>
          </a:fillRef>
          <a:effectRef idx="0">
            <a:schemeClr val="dk1"/>
          </a:effectRef>
          <a:fontRef idx="minor">
            <a:schemeClr val="tx1"/>
          </a:fontRef>
        </p:style>
      </p:cxnSp>
      <p:sp>
        <p:nvSpPr>
          <p:cNvPr id="21" name="椭圆 20"/>
          <p:cNvSpPr/>
          <p:nvPr/>
        </p:nvSpPr>
        <p:spPr>
          <a:xfrm>
            <a:off x="5359730" y="1710051"/>
            <a:ext cx="1199408" cy="356260"/>
          </a:xfrm>
          <a:prstGeom prst="ellipse">
            <a:avLst/>
          </a:prstGeom>
          <a:solidFill>
            <a:schemeClr val="accent1">
              <a:alpha val="5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8" name="直接连接符 27"/>
          <p:cNvCxnSpPr/>
          <p:nvPr/>
        </p:nvCxnSpPr>
        <p:spPr>
          <a:xfrm flipV="1">
            <a:off x="5959434" y="2066311"/>
            <a:ext cx="0" cy="593766"/>
          </a:xfrm>
          <a:prstGeom prst="line">
            <a:avLst/>
          </a:prstGeom>
          <a:ln w="38100"/>
        </p:spPr>
        <p:style>
          <a:lnRef idx="1">
            <a:schemeClr val="dk1"/>
          </a:lnRef>
          <a:fillRef idx="0">
            <a:schemeClr val="dk1"/>
          </a:fillRef>
          <a:effectRef idx="0">
            <a:schemeClr val="dk1"/>
          </a:effectRef>
          <a:fontRef idx="minor">
            <a:schemeClr val="tx1"/>
          </a:fontRef>
        </p:style>
      </p:cxnSp>
      <p:cxnSp>
        <p:nvCxnSpPr>
          <p:cNvPr id="31" name="直接连接符 30"/>
          <p:cNvCxnSpPr/>
          <p:nvPr/>
        </p:nvCxnSpPr>
        <p:spPr>
          <a:xfrm flipV="1">
            <a:off x="5960112" y="3624405"/>
            <a:ext cx="0" cy="419814"/>
          </a:xfrm>
          <a:prstGeom prst="line">
            <a:avLst/>
          </a:prstGeom>
          <a:ln w="38100"/>
        </p:spPr>
        <p:style>
          <a:lnRef idx="1">
            <a:schemeClr val="dk1"/>
          </a:lnRef>
          <a:fillRef idx="0">
            <a:schemeClr val="dk1"/>
          </a:fillRef>
          <a:effectRef idx="0">
            <a:schemeClr val="dk1"/>
          </a:effectRef>
          <a:fontRef idx="minor">
            <a:schemeClr val="tx1"/>
          </a:fontRef>
        </p:style>
      </p:cxnSp>
      <p:sp>
        <p:nvSpPr>
          <p:cNvPr id="33" name="椭圆 32"/>
          <p:cNvSpPr/>
          <p:nvPr/>
        </p:nvSpPr>
        <p:spPr>
          <a:xfrm>
            <a:off x="6483928" y="1816926"/>
            <a:ext cx="142504" cy="142504"/>
          </a:xfrm>
          <a:prstGeom prst="ellipse">
            <a:avLst/>
          </a:prstGeom>
          <a:solidFill>
            <a:srgbClr val="FF0000"/>
          </a:solid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34" name="椭圆 33"/>
          <p:cNvSpPr/>
          <p:nvPr/>
        </p:nvSpPr>
        <p:spPr>
          <a:xfrm>
            <a:off x="5892132" y="1624946"/>
            <a:ext cx="142504" cy="142504"/>
          </a:xfrm>
          <a:prstGeom prst="ellipse">
            <a:avLst/>
          </a:prstGeom>
          <a:solidFill>
            <a:srgbClr val="FFFF00"/>
          </a:solidFill>
          <a:ln>
            <a:prstDash val="sysDash"/>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cxnSp>
        <p:nvCxnSpPr>
          <p:cNvPr id="36" name="直接连接符 35"/>
          <p:cNvCxnSpPr/>
          <p:nvPr/>
        </p:nvCxnSpPr>
        <p:spPr>
          <a:xfrm>
            <a:off x="5959933" y="3446274"/>
            <a:ext cx="0" cy="178130"/>
          </a:xfrm>
          <a:prstGeom prst="line">
            <a:avLst/>
          </a:prstGeom>
          <a:ln w="38100"/>
        </p:spPr>
        <p:style>
          <a:lnRef idx="1">
            <a:schemeClr val="dk1"/>
          </a:lnRef>
          <a:fillRef idx="0">
            <a:schemeClr val="dk1"/>
          </a:fillRef>
          <a:effectRef idx="0">
            <a:schemeClr val="dk1"/>
          </a:effectRef>
          <a:fontRef idx="minor">
            <a:schemeClr val="tx1"/>
          </a:fontRef>
        </p:style>
      </p:cxnSp>
      <p:sp>
        <p:nvSpPr>
          <p:cNvPr id="37" name="椭圆 36"/>
          <p:cNvSpPr/>
          <p:nvPr/>
        </p:nvSpPr>
        <p:spPr>
          <a:xfrm>
            <a:off x="5367651" y="3268144"/>
            <a:ext cx="1199408" cy="356260"/>
          </a:xfrm>
          <a:prstGeom prst="ellipse">
            <a:avLst/>
          </a:prstGeom>
          <a:solidFill>
            <a:schemeClr val="accent1">
              <a:alpha val="5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5884422" y="3196892"/>
            <a:ext cx="142504" cy="142504"/>
          </a:xfrm>
          <a:prstGeom prst="ellipse">
            <a:avLst/>
          </a:prstGeom>
          <a:solidFill>
            <a:srgbClr val="FF0000"/>
          </a:solid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40" name="椭圆 39"/>
          <p:cNvSpPr/>
          <p:nvPr/>
        </p:nvSpPr>
        <p:spPr>
          <a:xfrm>
            <a:off x="5296399" y="3371511"/>
            <a:ext cx="142504" cy="142504"/>
          </a:xfrm>
          <a:prstGeom prst="ellipse">
            <a:avLst/>
          </a:prstGeom>
          <a:solidFill>
            <a:srgbClr val="FFFF00"/>
          </a:solidFill>
          <a:ln>
            <a:prstDash val="sysDash"/>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51" name="椭圆 50"/>
          <p:cNvSpPr/>
          <p:nvPr/>
        </p:nvSpPr>
        <p:spPr>
          <a:xfrm>
            <a:off x="5296399" y="1834742"/>
            <a:ext cx="142504" cy="142504"/>
          </a:xfrm>
          <a:prstGeom prst="ellipse">
            <a:avLst/>
          </a:prstGeom>
          <a:solidFill>
            <a:srgbClr val="FF0000"/>
          </a:solid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cxnSp>
        <p:nvCxnSpPr>
          <p:cNvPr id="27" name="直接连接符 26"/>
          <p:cNvCxnSpPr/>
          <p:nvPr/>
        </p:nvCxnSpPr>
        <p:spPr>
          <a:xfrm flipV="1">
            <a:off x="5959434" y="1294415"/>
            <a:ext cx="0" cy="593766"/>
          </a:xfrm>
          <a:prstGeom prst="line">
            <a:avLst/>
          </a:prstGeom>
          <a:ln w="38100"/>
        </p:spPr>
        <p:style>
          <a:lnRef idx="1">
            <a:schemeClr val="dk1"/>
          </a:lnRef>
          <a:fillRef idx="0">
            <a:schemeClr val="dk1"/>
          </a:fillRef>
          <a:effectRef idx="0">
            <a:schemeClr val="dk1"/>
          </a:effectRef>
          <a:fontRef idx="minor">
            <a:schemeClr val="tx1"/>
          </a:fontRef>
        </p:style>
      </p:cxnSp>
      <p:cxnSp>
        <p:nvCxnSpPr>
          <p:cNvPr id="41" name="直接连接符 40"/>
          <p:cNvCxnSpPr/>
          <p:nvPr/>
        </p:nvCxnSpPr>
        <p:spPr>
          <a:xfrm flipV="1">
            <a:off x="5958008" y="2941576"/>
            <a:ext cx="0" cy="504698"/>
          </a:xfrm>
          <a:prstGeom prst="line">
            <a:avLst/>
          </a:prstGeom>
          <a:ln w="38100"/>
        </p:spPr>
        <p:style>
          <a:lnRef idx="1">
            <a:schemeClr val="dk1"/>
          </a:lnRef>
          <a:fillRef idx="0">
            <a:schemeClr val="dk1"/>
          </a:fillRef>
          <a:effectRef idx="0">
            <a:schemeClr val="dk1"/>
          </a:effectRef>
          <a:fontRef idx="minor">
            <a:schemeClr val="tx1"/>
          </a:fontRef>
        </p:style>
      </p:cxnSp>
      <p:sp>
        <p:nvSpPr>
          <p:cNvPr id="56" name="椭圆 55"/>
          <p:cNvSpPr/>
          <p:nvPr/>
        </p:nvSpPr>
        <p:spPr>
          <a:xfrm>
            <a:off x="5888182" y="1989121"/>
            <a:ext cx="142504" cy="142504"/>
          </a:xfrm>
          <a:prstGeom prst="ellipse">
            <a:avLst/>
          </a:prstGeom>
          <a:solidFill>
            <a:srgbClr val="FFFF00"/>
          </a:solidFill>
          <a:ln>
            <a:prstDash val="sysDash"/>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57" name="椭圆 56"/>
          <p:cNvSpPr/>
          <p:nvPr/>
        </p:nvSpPr>
        <p:spPr>
          <a:xfrm>
            <a:off x="5884931" y="3553153"/>
            <a:ext cx="142504" cy="142504"/>
          </a:xfrm>
          <a:prstGeom prst="ellipse">
            <a:avLst/>
          </a:prstGeom>
          <a:solidFill>
            <a:srgbClr val="FF0000"/>
          </a:solid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58" name="椭圆 57"/>
          <p:cNvSpPr/>
          <p:nvPr/>
        </p:nvSpPr>
        <p:spPr>
          <a:xfrm>
            <a:off x="6472053" y="3365571"/>
            <a:ext cx="142504" cy="142504"/>
          </a:xfrm>
          <a:prstGeom prst="ellipse">
            <a:avLst/>
          </a:prstGeom>
          <a:solidFill>
            <a:srgbClr val="FFFF00"/>
          </a:solidFill>
          <a:ln>
            <a:prstDash val="sysDash"/>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64" name="椭圆 63"/>
          <p:cNvSpPr/>
          <p:nvPr/>
        </p:nvSpPr>
        <p:spPr>
          <a:xfrm>
            <a:off x="6470078" y="1814951"/>
            <a:ext cx="142504" cy="142504"/>
          </a:xfrm>
          <a:prstGeom prst="ellipse">
            <a:avLst/>
          </a:prstGeom>
          <a:solidFill>
            <a:srgbClr val="FF0000"/>
          </a:solid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66" name="矩形 65"/>
          <p:cNvSpPr/>
          <p:nvPr/>
        </p:nvSpPr>
        <p:spPr>
          <a:xfrm>
            <a:off x="6909985" y="2202618"/>
            <a:ext cx="511679" cy="523220"/>
          </a:xfrm>
          <a:prstGeom prst="rect">
            <a:avLst/>
          </a:prstGeom>
        </p:spPr>
        <p:txBody>
          <a:bodyPr wrap="none">
            <a:spAutoFit/>
          </a:bodyPr>
          <a:lstStyle/>
          <a:p>
            <a:r>
              <a:rPr lang="zh-CN" altLang="zh-CN" b="1" i="1" dirty="0">
                <a:latin typeface="Times New Roman" pitchFamily="18" charset="0"/>
                <a:cs typeface="Times New Roman" pitchFamily="18" charset="0"/>
              </a:rPr>
              <a:t>σ</a:t>
            </a:r>
            <a:r>
              <a:rPr lang="en-US" altLang="zh-CN" b="1" i="1" baseline="-25000" dirty="0">
                <a:latin typeface="Times New Roman" pitchFamily="18" charset="0"/>
                <a:cs typeface="Times New Roman" pitchFamily="18" charset="0"/>
              </a:rPr>
              <a:t>h</a:t>
            </a:r>
            <a:endParaRPr lang="zh-CN" altLang="en-US" dirty="0"/>
          </a:p>
        </p:txBody>
      </p:sp>
      <mc:AlternateContent xmlns:mc="http://schemas.openxmlformats.org/markup-compatibility/2006" xmlns:a14="http://schemas.microsoft.com/office/drawing/2010/main">
        <mc:Choice Requires="a14">
          <p:sp>
            <p:nvSpPr>
              <p:cNvPr id="67" name="TextBox 66"/>
              <p:cNvSpPr txBox="1"/>
              <p:nvPr/>
            </p:nvSpPr>
            <p:spPr>
              <a:xfrm>
                <a:off x="4204034" y="5750443"/>
                <a:ext cx="3772251" cy="523220"/>
              </a:xfrm>
              <a:prstGeom prst="rect">
                <a:avLst/>
              </a:prstGeom>
              <a:noFill/>
            </p:spPr>
            <p:txBody>
              <a:bodyPr wrap="none" rtlCol="0">
                <a:spAutoFit/>
              </a:bodyPr>
              <a:lstStyle/>
              <a:p>
                <a14:m>
                  <m:oMath xmlns:m="http://schemas.openxmlformats.org/officeDocument/2006/math">
                    <m:acc>
                      <m:accPr>
                        <m:chr m:val="̅"/>
                        <m:ctrlPr>
                          <a:rPr lang="zh-CN" altLang="en-US" b="1" i="1">
                            <a:latin typeface="Cambria Math" panose="02040503050406030204" pitchFamily="18" charset="0"/>
                          </a:rPr>
                        </m:ctrlPr>
                      </m:accPr>
                      <m:e>
                        <m:r>
                          <a:rPr lang="en-US" altLang="zh-CN" b="1" i="1">
                            <a:latin typeface="Cambria Math"/>
                          </a:rPr>
                          <m:t>𝒏</m:t>
                        </m:r>
                      </m:e>
                    </m:acc>
                  </m:oMath>
                </a14:m>
                <a:r>
                  <a:rPr lang="zh-CN" altLang="en-US" b="1" dirty="0"/>
                  <a:t>或</a:t>
                </a:r>
                <a14:m>
                  <m:oMath xmlns:m="http://schemas.openxmlformats.org/officeDocument/2006/math">
                    <m:sSub>
                      <m:sSubPr>
                        <m:ctrlPr>
                          <a:rPr lang="en-US" altLang="zh-CN" b="1" i="1" dirty="0">
                            <a:latin typeface="Cambria Math" panose="02040503050406030204" pitchFamily="18" charset="0"/>
                          </a:rPr>
                        </m:ctrlPr>
                      </m:sSubPr>
                      <m:e>
                        <m:r>
                          <a:rPr lang="en-US" altLang="zh-CN" b="1" i="1" dirty="0">
                            <a:latin typeface="Cambria Math"/>
                          </a:rPr>
                          <m:t>𝑺</m:t>
                        </m:r>
                      </m:e>
                      <m:sub>
                        <m:r>
                          <a:rPr lang="en-US" altLang="zh-CN" b="1" i="1" dirty="0">
                            <a:latin typeface="Cambria Math"/>
                          </a:rPr>
                          <m:t>𝒏</m:t>
                        </m:r>
                      </m:sub>
                    </m:sSub>
                    <m:r>
                      <a:rPr lang="en-US" altLang="zh-CN" b="1" dirty="0">
                        <a:latin typeface="Cambria Math"/>
                      </a:rPr>
                      <m:t>(</m:t>
                    </m:r>
                    <m:r>
                      <a:rPr lang="en-US" altLang="zh-CN" b="1" i="1" dirty="0">
                        <a:latin typeface="Cambria Math"/>
                      </a:rPr>
                      <m:t>𝒏</m:t>
                    </m:r>
                    <m:r>
                      <a:rPr lang="en-US" altLang="zh-CN" b="1" dirty="0">
                        <a:latin typeface="Cambria Math"/>
                      </a:rPr>
                      <m:t>=</m:t>
                    </m:r>
                    <m:r>
                      <a:rPr lang="en-US" altLang="zh-CN" b="1" dirty="0">
                        <a:latin typeface="Cambria Math"/>
                      </a:rPr>
                      <m:t>𝟏</m:t>
                    </m:r>
                    <m:r>
                      <a:rPr lang="en-US" altLang="zh-CN" b="1" dirty="0">
                        <a:latin typeface="Cambria Math"/>
                      </a:rPr>
                      <m:t>,</m:t>
                    </m:r>
                    <m:r>
                      <a:rPr lang="en-US" altLang="zh-CN" b="1" dirty="0">
                        <a:latin typeface="Cambria Math"/>
                      </a:rPr>
                      <m:t>𝟐</m:t>
                    </m:r>
                    <m:r>
                      <a:rPr lang="en-US" altLang="zh-CN" b="1" dirty="0">
                        <a:latin typeface="Cambria Math"/>
                      </a:rPr>
                      <m:t>,</m:t>
                    </m:r>
                    <m:r>
                      <a:rPr lang="en-US" altLang="zh-CN" b="1" dirty="0">
                        <a:latin typeface="Cambria Math"/>
                      </a:rPr>
                      <m:t>𝟑</m:t>
                    </m:r>
                    <m:r>
                      <a:rPr lang="en-US" altLang="zh-CN" b="1" dirty="0">
                        <a:latin typeface="Cambria Math"/>
                      </a:rPr>
                      <m:t>,</m:t>
                    </m:r>
                    <m:r>
                      <a:rPr lang="en-US" altLang="zh-CN" b="1" dirty="0">
                        <a:latin typeface="Cambria Math"/>
                      </a:rPr>
                      <m:t>𝟒</m:t>
                    </m:r>
                    <m:r>
                      <a:rPr lang="en-US" altLang="zh-CN" b="1" dirty="0">
                        <a:latin typeface="Cambria Math"/>
                      </a:rPr>
                      <m:t>,</m:t>
                    </m:r>
                    <m:r>
                      <a:rPr lang="en-US" altLang="zh-CN" b="1" dirty="0">
                        <a:latin typeface="Cambria Math"/>
                      </a:rPr>
                      <m:t>𝟔</m:t>
                    </m:r>
                    <m:r>
                      <a:rPr lang="en-US" altLang="zh-CN" b="1" dirty="0">
                        <a:latin typeface="Cambria Math"/>
                      </a:rPr>
                      <m:t>)</m:t>
                    </m:r>
                  </m:oMath>
                </a14:m>
                <a:endParaRPr lang="zh-CN" altLang="en-US" b="1" dirty="0"/>
              </a:p>
            </p:txBody>
          </p:sp>
        </mc:Choice>
        <mc:Fallback xmlns="">
          <p:sp>
            <p:nvSpPr>
              <p:cNvPr id="67" name="TextBox 66"/>
              <p:cNvSpPr txBox="1">
                <a:spLocks noRot="1" noChangeAspect="1" noMove="1" noResize="1" noEditPoints="1" noAdjustHandles="1" noChangeArrowheads="1" noChangeShapeType="1" noTextEdit="1"/>
              </p:cNvSpPr>
              <p:nvPr/>
            </p:nvSpPr>
            <p:spPr>
              <a:xfrm>
                <a:off x="4204034" y="5750443"/>
                <a:ext cx="3772251" cy="523220"/>
              </a:xfrm>
              <a:prstGeom prst="rect">
                <a:avLst/>
              </a:prstGeom>
              <a:blipFill>
                <a:blip r:embed="rId4"/>
                <a:stretch>
                  <a:fillRect t="-15116" b="-2790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79789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200"/>
                                  </p:iterate>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5400" b="1" dirty="0" smtClean="0"/>
              <a:t>目的</a:t>
            </a:r>
            <a:endParaRPr lang="zh-CN" altLang="en-US" sz="5400" b="1" dirty="0"/>
          </a:p>
        </p:txBody>
      </p:sp>
      <p:sp>
        <p:nvSpPr>
          <p:cNvPr id="3" name="内容占位符 2"/>
          <p:cNvSpPr>
            <a:spLocks noGrp="1"/>
          </p:cNvSpPr>
          <p:nvPr>
            <p:ph idx="1"/>
          </p:nvPr>
        </p:nvSpPr>
        <p:spPr>
          <a:xfrm>
            <a:off x="1328993" y="1409188"/>
            <a:ext cx="10336981" cy="4498975"/>
          </a:xfrm>
        </p:spPr>
        <p:txBody>
          <a:bodyPr/>
          <a:lstStyle/>
          <a:p>
            <a:r>
              <a:rPr lang="en-US" altLang="zh-CN" b="1" dirty="0" smtClean="0"/>
              <a:t>1</a:t>
            </a:r>
            <a:r>
              <a:rPr lang="zh-CN" altLang="en-US" b="1" dirty="0" smtClean="0"/>
              <a:t>、能够区分单晶体、多晶体、准晶体和非晶体。</a:t>
            </a:r>
            <a:endParaRPr lang="en-US" altLang="zh-CN" b="1" dirty="0" smtClean="0"/>
          </a:p>
          <a:p>
            <a:r>
              <a:rPr lang="en-US" altLang="zh-CN" b="1" dirty="0" smtClean="0"/>
              <a:t>2</a:t>
            </a:r>
            <a:r>
              <a:rPr lang="zh-CN" altLang="en-US" b="1" dirty="0" smtClean="0"/>
              <a:t>、能够用数学方法和晶体学方法描述晶体的周期性。</a:t>
            </a:r>
            <a:endParaRPr lang="en-US" altLang="zh-CN" b="1" dirty="0" smtClean="0"/>
          </a:p>
          <a:p>
            <a:r>
              <a:rPr lang="en-US" altLang="zh-CN" b="1" dirty="0" smtClean="0"/>
              <a:t>3</a:t>
            </a:r>
            <a:r>
              <a:rPr lang="zh-CN" altLang="en-US" b="1" dirty="0" smtClean="0"/>
              <a:t>、理解晶体对称性的基本对称操作。</a:t>
            </a:r>
            <a:endParaRPr lang="en-US" altLang="zh-CN" b="1" dirty="0" smtClean="0"/>
          </a:p>
          <a:p>
            <a:r>
              <a:rPr lang="en-US" altLang="zh-CN" b="1" dirty="0" smtClean="0"/>
              <a:t>4</a:t>
            </a:r>
            <a:r>
              <a:rPr lang="zh-CN" altLang="en-US" b="1" dirty="0" smtClean="0"/>
              <a:t>、记住晶体的七大晶系、十四种布拉伐格子的特征。</a:t>
            </a:r>
            <a:endParaRPr lang="en-US" altLang="zh-CN" b="1" dirty="0" smtClean="0"/>
          </a:p>
          <a:p>
            <a:r>
              <a:rPr lang="en-US" altLang="zh-CN" b="1" dirty="0" smtClean="0"/>
              <a:t>5</a:t>
            </a:r>
            <a:r>
              <a:rPr lang="zh-CN" altLang="en-US" b="1" dirty="0" smtClean="0"/>
              <a:t>、能够通过正格子导出倒格子及倒格子的性质。</a:t>
            </a:r>
            <a:endParaRPr lang="en-US" altLang="zh-CN" b="1" dirty="0" smtClean="0"/>
          </a:p>
          <a:p>
            <a:r>
              <a:rPr lang="en-US" altLang="zh-CN" b="1" dirty="0" smtClean="0"/>
              <a:t>6</a:t>
            </a:r>
            <a:r>
              <a:rPr lang="zh-CN" altLang="en-US" b="1" dirty="0" smtClean="0"/>
              <a:t>、记住周期性函数傅立叶变化。</a:t>
            </a:r>
            <a:endParaRPr lang="en-US" altLang="zh-CN" b="1" dirty="0" smtClean="0"/>
          </a:p>
          <a:p>
            <a:r>
              <a:rPr lang="en-US" altLang="zh-CN" b="1" dirty="0" smtClean="0"/>
              <a:t>7</a:t>
            </a:r>
            <a:r>
              <a:rPr lang="zh-CN" altLang="en-US" b="1" dirty="0" smtClean="0"/>
              <a:t>、记住常见半导体的晶体结构和晶格结构。</a:t>
            </a:r>
            <a:endParaRPr lang="en-US" altLang="zh-CN" b="1" dirty="0" smtClean="0"/>
          </a:p>
        </p:txBody>
      </p:sp>
    </p:spTree>
    <p:extLst>
      <p:ext uri="{BB962C8B-B14F-4D97-AF65-F5344CB8AC3E}">
        <p14:creationId xmlns:p14="http://schemas.microsoft.com/office/powerpoint/2010/main" val="1192790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200"/>
                                  </p:iterate>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200"/>
                                  </p:iterate>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lt">
                                    <p:tmAbs val="200"/>
                                  </p:iterate>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type="lt">
                                    <p:tmAbs val="200"/>
                                  </p:iterate>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type="lt">
                                    <p:tmAbs val="200"/>
                                  </p:iterate>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iterate type="lt">
                                    <p:tmAbs val="200"/>
                                  </p:iterate>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iterate type="lt">
                                    <p:tmAbs val="200"/>
                                  </p:iterate>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接连接符 9"/>
          <p:cNvCxnSpPr/>
          <p:nvPr/>
        </p:nvCxnSpPr>
        <p:spPr>
          <a:xfrm>
            <a:off x="4087813" y="1762127"/>
            <a:ext cx="40862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087812" y="2486027"/>
            <a:ext cx="417988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4278313" y="1495426"/>
            <a:ext cx="0" cy="3429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002213" y="1495426"/>
            <a:ext cx="0" cy="3429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726115" y="1495426"/>
            <a:ext cx="0" cy="3429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445253" y="1495426"/>
            <a:ext cx="0" cy="3429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7173919" y="1495426"/>
            <a:ext cx="0" cy="3429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7897819" y="1495426"/>
            <a:ext cx="0" cy="3429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4087812" y="3209926"/>
            <a:ext cx="417988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4087812" y="3929069"/>
            <a:ext cx="417988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4087813" y="4662494"/>
            <a:ext cx="40862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4216401" y="1700215"/>
            <a:ext cx="123825" cy="1238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4940301" y="1700216"/>
            <a:ext cx="123825" cy="1238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5664203" y="1700214"/>
            <a:ext cx="123825" cy="1238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6383341" y="1700215"/>
            <a:ext cx="123825" cy="1238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7112007" y="1700213"/>
            <a:ext cx="123825" cy="1238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7835907" y="1681165"/>
            <a:ext cx="123825" cy="1238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4216400" y="2424117"/>
            <a:ext cx="123825" cy="1238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4940300" y="2424118"/>
            <a:ext cx="123825" cy="1238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5664202" y="2424116"/>
            <a:ext cx="123825" cy="1238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6383340" y="2424117"/>
            <a:ext cx="123825" cy="1238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7112006" y="2414590"/>
            <a:ext cx="123825" cy="1238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7835906" y="2424117"/>
            <a:ext cx="123825" cy="1238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a:off x="4216399" y="3143256"/>
            <a:ext cx="123825" cy="1238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4940299" y="3143257"/>
            <a:ext cx="123825" cy="1238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5664201" y="3143255"/>
            <a:ext cx="123825" cy="1238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6387315" y="3143256"/>
            <a:ext cx="123825" cy="1238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7112005" y="3143254"/>
            <a:ext cx="123825" cy="1238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7835905" y="3143256"/>
            <a:ext cx="123825" cy="1238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a:off x="4222753" y="3867157"/>
            <a:ext cx="123825" cy="1238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4946653" y="3867158"/>
            <a:ext cx="123825" cy="1238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5670555" y="3867156"/>
            <a:ext cx="123825" cy="1238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6389693" y="3867157"/>
            <a:ext cx="123825" cy="1238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a:off x="7118359" y="3867155"/>
            <a:ext cx="123825" cy="1238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a:off x="7842259" y="3867157"/>
            <a:ext cx="123825" cy="1238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a:off x="4205290" y="4600582"/>
            <a:ext cx="123825" cy="1238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a:off x="4941077" y="4596607"/>
            <a:ext cx="123825" cy="1238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5676907" y="4600581"/>
            <a:ext cx="123825" cy="1238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6396045" y="4600582"/>
            <a:ext cx="123825" cy="1238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a:off x="7124711" y="4600580"/>
            <a:ext cx="123825" cy="1238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7848611" y="4600582"/>
            <a:ext cx="123825" cy="1238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椭圆 74"/>
          <p:cNvSpPr/>
          <p:nvPr/>
        </p:nvSpPr>
        <p:spPr>
          <a:xfrm>
            <a:off x="4430713" y="4386265"/>
            <a:ext cx="123825" cy="1238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a:off x="5154613" y="4386266"/>
            <a:ext cx="123825" cy="1238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p:nvPr/>
        </p:nvSpPr>
        <p:spPr>
          <a:xfrm>
            <a:off x="5878515" y="4386264"/>
            <a:ext cx="123825" cy="1238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a:off x="6597653" y="4386265"/>
            <a:ext cx="123825" cy="1238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p:cNvSpPr/>
          <p:nvPr/>
        </p:nvSpPr>
        <p:spPr>
          <a:xfrm>
            <a:off x="7326319" y="4386263"/>
            <a:ext cx="123825" cy="1238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p:cNvSpPr/>
          <p:nvPr/>
        </p:nvSpPr>
        <p:spPr>
          <a:xfrm>
            <a:off x="8050219" y="4386265"/>
            <a:ext cx="123825" cy="1238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p:nvPr/>
        </p:nvSpPr>
        <p:spPr>
          <a:xfrm>
            <a:off x="4430713" y="3662365"/>
            <a:ext cx="123825" cy="1238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a:off x="5154613" y="3662366"/>
            <a:ext cx="123825" cy="1238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a:off x="5878515" y="3662364"/>
            <a:ext cx="123825" cy="1238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p:nvPr/>
        </p:nvSpPr>
        <p:spPr>
          <a:xfrm>
            <a:off x="6597653" y="3662365"/>
            <a:ext cx="123825" cy="1238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p:cNvSpPr/>
          <p:nvPr/>
        </p:nvSpPr>
        <p:spPr>
          <a:xfrm>
            <a:off x="7326319" y="3662363"/>
            <a:ext cx="123825" cy="1238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p:nvPr/>
        </p:nvSpPr>
        <p:spPr>
          <a:xfrm>
            <a:off x="8050219" y="3662365"/>
            <a:ext cx="123825" cy="1238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a:off x="4430713" y="2928940"/>
            <a:ext cx="123825" cy="1238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a:off x="5154613" y="2928941"/>
            <a:ext cx="123825" cy="1238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椭圆 94"/>
          <p:cNvSpPr/>
          <p:nvPr/>
        </p:nvSpPr>
        <p:spPr>
          <a:xfrm>
            <a:off x="5878515" y="2928939"/>
            <a:ext cx="123825" cy="1238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a:off x="6597653" y="2928940"/>
            <a:ext cx="123825" cy="1238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p:nvPr/>
        </p:nvSpPr>
        <p:spPr>
          <a:xfrm>
            <a:off x="7326319" y="2928938"/>
            <a:ext cx="123825" cy="1238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p:cNvSpPr/>
          <p:nvPr/>
        </p:nvSpPr>
        <p:spPr>
          <a:xfrm>
            <a:off x="8050219" y="2928940"/>
            <a:ext cx="123825" cy="1238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p:cNvSpPr/>
          <p:nvPr/>
        </p:nvSpPr>
        <p:spPr>
          <a:xfrm>
            <a:off x="4430712" y="2205040"/>
            <a:ext cx="123825" cy="1238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p:cNvSpPr/>
          <p:nvPr/>
        </p:nvSpPr>
        <p:spPr>
          <a:xfrm>
            <a:off x="5154612" y="2205041"/>
            <a:ext cx="123825" cy="1238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椭圆 100"/>
          <p:cNvSpPr/>
          <p:nvPr/>
        </p:nvSpPr>
        <p:spPr>
          <a:xfrm>
            <a:off x="5878514" y="2205039"/>
            <a:ext cx="123825" cy="1238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椭圆 101"/>
          <p:cNvSpPr/>
          <p:nvPr/>
        </p:nvSpPr>
        <p:spPr>
          <a:xfrm>
            <a:off x="6597652" y="2205040"/>
            <a:ext cx="123825" cy="1238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椭圆 102"/>
          <p:cNvSpPr/>
          <p:nvPr/>
        </p:nvSpPr>
        <p:spPr>
          <a:xfrm>
            <a:off x="7326318" y="2205038"/>
            <a:ext cx="123825" cy="1238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椭圆 103"/>
          <p:cNvSpPr/>
          <p:nvPr/>
        </p:nvSpPr>
        <p:spPr>
          <a:xfrm>
            <a:off x="8050218" y="2205040"/>
            <a:ext cx="123825" cy="1238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107"/>
          <p:cNvSpPr/>
          <p:nvPr/>
        </p:nvSpPr>
        <p:spPr>
          <a:xfrm>
            <a:off x="4430711" y="1495427"/>
            <a:ext cx="123825" cy="1238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椭圆 108"/>
          <p:cNvSpPr/>
          <p:nvPr/>
        </p:nvSpPr>
        <p:spPr>
          <a:xfrm>
            <a:off x="5154611" y="1495428"/>
            <a:ext cx="123825" cy="1238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a:off x="5878513" y="1495426"/>
            <a:ext cx="123825" cy="1238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椭圆 110"/>
          <p:cNvSpPr/>
          <p:nvPr/>
        </p:nvSpPr>
        <p:spPr>
          <a:xfrm>
            <a:off x="6597651" y="1495427"/>
            <a:ext cx="123825" cy="1238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p:cNvSpPr/>
          <p:nvPr/>
        </p:nvSpPr>
        <p:spPr>
          <a:xfrm>
            <a:off x="7326317" y="1495425"/>
            <a:ext cx="123825" cy="1238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椭圆 112"/>
          <p:cNvSpPr/>
          <p:nvPr/>
        </p:nvSpPr>
        <p:spPr>
          <a:xfrm>
            <a:off x="8040692" y="1485902"/>
            <a:ext cx="123825" cy="1238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任意多边形 127"/>
          <p:cNvSpPr/>
          <p:nvPr/>
        </p:nvSpPr>
        <p:spPr>
          <a:xfrm>
            <a:off x="4152901" y="1390650"/>
            <a:ext cx="504825" cy="533400"/>
          </a:xfrm>
          <a:custGeom>
            <a:avLst/>
            <a:gdLst>
              <a:gd name="connsiteX0" fmla="*/ 257175 w 504825"/>
              <a:gd name="connsiteY0" fmla="*/ 28575 h 533400"/>
              <a:gd name="connsiteX1" fmla="*/ 200025 w 504825"/>
              <a:gd name="connsiteY1" fmla="*/ 47625 h 533400"/>
              <a:gd name="connsiteX2" fmla="*/ 142875 w 504825"/>
              <a:gd name="connsiteY2" fmla="*/ 85725 h 533400"/>
              <a:gd name="connsiteX3" fmla="*/ 95250 w 504825"/>
              <a:gd name="connsiteY3" fmla="*/ 142875 h 533400"/>
              <a:gd name="connsiteX4" fmla="*/ 47625 w 504825"/>
              <a:gd name="connsiteY4" fmla="*/ 200025 h 533400"/>
              <a:gd name="connsiteX5" fmla="*/ 38100 w 504825"/>
              <a:gd name="connsiteY5" fmla="*/ 228600 h 533400"/>
              <a:gd name="connsiteX6" fmla="*/ 19050 w 504825"/>
              <a:gd name="connsiteY6" fmla="*/ 257175 h 533400"/>
              <a:gd name="connsiteX7" fmla="*/ 0 w 504825"/>
              <a:gd name="connsiteY7" fmla="*/ 295275 h 533400"/>
              <a:gd name="connsiteX8" fmla="*/ 9525 w 504825"/>
              <a:gd name="connsiteY8" fmla="*/ 476250 h 533400"/>
              <a:gd name="connsiteX9" fmla="*/ 19050 w 504825"/>
              <a:gd name="connsiteY9" fmla="*/ 504825 h 533400"/>
              <a:gd name="connsiteX10" fmla="*/ 114300 w 504825"/>
              <a:gd name="connsiteY10" fmla="*/ 533400 h 533400"/>
              <a:gd name="connsiteX11" fmla="*/ 219075 w 504825"/>
              <a:gd name="connsiteY11" fmla="*/ 523875 h 533400"/>
              <a:gd name="connsiteX12" fmla="*/ 314325 w 504825"/>
              <a:gd name="connsiteY12" fmla="*/ 495300 h 533400"/>
              <a:gd name="connsiteX13" fmla="*/ 342900 w 504825"/>
              <a:gd name="connsiteY13" fmla="*/ 476250 h 533400"/>
              <a:gd name="connsiteX14" fmla="*/ 400050 w 504825"/>
              <a:gd name="connsiteY14" fmla="*/ 447675 h 533400"/>
              <a:gd name="connsiteX15" fmla="*/ 428625 w 504825"/>
              <a:gd name="connsiteY15" fmla="*/ 390525 h 533400"/>
              <a:gd name="connsiteX16" fmla="*/ 447675 w 504825"/>
              <a:gd name="connsiteY16" fmla="*/ 361950 h 533400"/>
              <a:gd name="connsiteX17" fmla="*/ 457200 w 504825"/>
              <a:gd name="connsiteY17" fmla="*/ 333375 h 533400"/>
              <a:gd name="connsiteX18" fmla="*/ 476250 w 504825"/>
              <a:gd name="connsiteY18" fmla="*/ 304800 h 533400"/>
              <a:gd name="connsiteX19" fmla="*/ 504825 w 504825"/>
              <a:gd name="connsiteY19" fmla="*/ 200025 h 533400"/>
              <a:gd name="connsiteX20" fmla="*/ 495300 w 504825"/>
              <a:gd name="connsiteY20" fmla="*/ 85725 h 533400"/>
              <a:gd name="connsiteX21" fmla="*/ 438150 w 504825"/>
              <a:gd name="connsiteY21" fmla="*/ 57150 h 533400"/>
              <a:gd name="connsiteX22" fmla="*/ 400050 w 504825"/>
              <a:gd name="connsiteY22" fmla="*/ 38100 h 533400"/>
              <a:gd name="connsiteX23" fmla="*/ 314325 w 504825"/>
              <a:gd name="connsiteY23" fmla="*/ 0 h 533400"/>
              <a:gd name="connsiteX24" fmla="*/ 257175 w 504825"/>
              <a:gd name="connsiteY24" fmla="*/ 28575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04825" h="533400">
                <a:moveTo>
                  <a:pt x="257175" y="28575"/>
                </a:moveTo>
                <a:cubicBezTo>
                  <a:pt x="238125" y="36512"/>
                  <a:pt x="217986" y="38645"/>
                  <a:pt x="200025" y="47625"/>
                </a:cubicBezTo>
                <a:cubicBezTo>
                  <a:pt x="179547" y="57864"/>
                  <a:pt x="142875" y="85725"/>
                  <a:pt x="142875" y="85725"/>
                </a:cubicBezTo>
                <a:cubicBezTo>
                  <a:pt x="95577" y="156671"/>
                  <a:pt x="156366" y="69536"/>
                  <a:pt x="95250" y="142875"/>
                </a:cubicBezTo>
                <a:cubicBezTo>
                  <a:pt x="28945" y="222441"/>
                  <a:pt x="131107" y="116543"/>
                  <a:pt x="47625" y="200025"/>
                </a:cubicBezTo>
                <a:cubicBezTo>
                  <a:pt x="44450" y="209550"/>
                  <a:pt x="42590" y="219620"/>
                  <a:pt x="38100" y="228600"/>
                </a:cubicBezTo>
                <a:cubicBezTo>
                  <a:pt x="32980" y="238839"/>
                  <a:pt x="24730" y="247236"/>
                  <a:pt x="19050" y="257175"/>
                </a:cubicBezTo>
                <a:cubicBezTo>
                  <a:pt x="12005" y="269503"/>
                  <a:pt x="6350" y="282575"/>
                  <a:pt x="0" y="295275"/>
                </a:cubicBezTo>
                <a:cubicBezTo>
                  <a:pt x="3175" y="355600"/>
                  <a:pt x="4056" y="416090"/>
                  <a:pt x="9525" y="476250"/>
                </a:cubicBezTo>
                <a:cubicBezTo>
                  <a:pt x="10434" y="486249"/>
                  <a:pt x="10880" y="498989"/>
                  <a:pt x="19050" y="504825"/>
                </a:cubicBezTo>
                <a:cubicBezTo>
                  <a:pt x="31537" y="513744"/>
                  <a:pt x="93932" y="528308"/>
                  <a:pt x="114300" y="533400"/>
                </a:cubicBezTo>
                <a:cubicBezTo>
                  <a:pt x="149225" y="530225"/>
                  <a:pt x="184314" y="528510"/>
                  <a:pt x="219075" y="523875"/>
                </a:cubicBezTo>
                <a:cubicBezTo>
                  <a:pt x="235714" y="521656"/>
                  <a:pt x="307558" y="499812"/>
                  <a:pt x="314325" y="495300"/>
                </a:cubicBezTo>
                <a:cubicBezTo>
                  <a:pt x="323850" y="488950"/>
                  <a:pt x="332661" y="481370"/>
                  <a:pt x="342900" y="476250"/>
                </a:cubicBezTo>
                <a:cubicBezTo>
                  <a:pt x="421770" y="436815"/>
                  <a:pt x="318158" y="502270"/>
                  <a:pt x="400050" y="447675"/>
                </a:cubicBezTo>
                <a:cubicBezTo>
                  <a:pt x="454645" y="365783"/>
                  <a:pt x="389190" y="469395"/>
                  <a:pt x="428625" y="390525"/>
                </a:cubicBezTo>
                <a:cubicBezTo>
                  <a:pt x="433745" y="380286"/>
                  <a:pt x="442555" y="372189"/>
                  <a:pt x="447675" y="361950"/>
                </a:cubicBezTo>
                <a:cubicBezTo>
                  <a:pt x="452165" y="352970"/>
                  <a:pt x="452710" y="342355"/>
                  <a:pt x="457200" y="333375"/>
                </a:cubicBezTo>
                <a:cubicBezTo>
                  <a:pt x="462320" y="323136"/>
                  <a:pt x="471601" y="315261"/>
                  <a:pt x="476250" y="304800"/>
                </a:cubicBezTo>
                <a:cubicBezTo>
                  <a:pt x="493828" y="265250"/>
                  <a:pt x="496676" y="240769"/>
                  <a:pt x="504825" y="200025"/>
                </a:cubicBezTo>
                <a:cubicBezTo>
                  <a:pt x="501650" y="161925"/>
                  <a:pt x="505803" y="122486"/>
                  <a:pt x="495300" y="85725"/>
                </a:cubicBezTo>
                <a:cubicBezTo>
                  <a:pt x="491043" y="70826"/>
                  <a:pt x="448930" y="61770"/>
                  <a:pt x="438150" y="57150"/>
                </a:cubicBezTo>
                <a:cubicBezTo>
                  <a:pt x="425099" y="51557"/>
                  <a:pt x="413233" y="43373"/>
                  <a:pt x="400050" y="38100"/>
                </a:cubicBezTo>
                <a:cubicBezTo>
                  <a:pt x="315037" y="4095"/>
                  <a:pt x="369301" y="36651"/>
                  <a:pt x="314325" y="0"/>
                </a:cubicBezTo>
                <a:cubicBezTo>
                  <a:pt x="240622" y="10529"/>
                  <a:pt x="276225" y="20638"/>
                  <a:pt x="257175" y="28575"/>
                </a:cubicBezTo>
                <a:close/>
              </a:path>
            </a:pathLst>
          </a:cu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0" name="直接连接符 129"/>
          <p:cNvCxnSpPr/>
          <p:nvPr/>
        </p:nvCxnSpPr>
        <p:spPr>
          <a:xfrm>
            <a:off x="4492624" y="1260289"/>
            <a:ext cx="3911096" cy="389273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flipV="1">
            <a:off x="4657726" y="1371600"/>
            <a:ext cx="3609975" cy="363855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7" name="TextBox 136"/>
          <p:cNvSpPr txBox="1"/>
          <p:nvPr/>
        </p:nvSpPr>
        <p:spPr>
          <a:xfrm>
            <a:off x="4457700" y="857250"/>
            <a:ext cx="444352" cy="523220"/>
          </a:xfrm>
          <a:prstGeom prst="rect">
            <a:avLst/>
          </a:prstGeom>
          <a:noFill/>
        </p:spPr>
        <p:txBody>
          <a:bodyPr wrap="none" rtlCol="0">
            <a:spAutoFit/>
          </a:bodyPr>
          <a:lstStyle/>
          <a:p>
            <a:r>
              <a:rPr lang="en-US" altLang="zh-CN" dirty="0">
                <a:solidFill>
                  <a:srgbClr val="FF0000"/>
                </a:solidFill>
                <a:latin typeface="Times New Roman" pitchFamily="18" charset="0"/>
                <a:cs typeface="Times New Roman" pitchFamily="18" charset="0"/>
              </a:rPr>
              <a:t>A</a:t>
            </a:r>
            <a:endParaRPr lang="zh-CN" altLang="en-US" dirty="0">
              <a:solidFill>
                <a:srgbClr val="FF0000"/>
              </a:solidFill>
              <a:latin typeface="Times New Roman" pitchFamily="18" charset="0"/>
              <a:cs typeface="Times New Roman" pitchFamily="18" charset="0"/>
            </a:endParaRPr>
          </a:p>
        </p:txBody>
      </p:sp>
      <p:sp>
        <p:nvSpPr>
          <p:cNvPr id="138" name="TextBox 137"/>
          <p:cNvSpPr txBox="1"/>
          <p:nvPr/>
        </p:nvSpPr>
        <p:spPr>
          <a:xfrm>
            <a:off x="8277225" y="4719965"/>
            <a:ext cx="522900" cy="523220"/>
          </a:xfrm>
          <a:prstGeom prst="rect">
            <a:avLst/>
          </a:prstGeom>
          <a:noFill/>
        </p:spPr>
        <p:txBody>
          <a:bodyPr wrap="none" rtlCol="0">
            <a:spAutoFit/>
          </a:bodyPr>
          <a:lstStyle/>
          <a:p>
            <a:r>
              <a:rPr lang="en-US" altLang="zh-CN" dirty="0">
                <a:solidFill>
                  <a:srgbClr val="FF0000"/>
                </a:solidFill>
                <a:latin typeface="Times New Roman" pitchFamily="18" charset="0"/>
                <a:cs typeface="Times New Roman" pitchFamily="18" charset="0"/>
              </a:rPr>
              <a:t>B </a:t>
            </a:r>
            <a:endParaRPr lang="zh-CN" altLang="en-US" dirty="0">
              <a:solidFill>
                <a:srgbClr val="FF0000"/>
              </a:solidFill>
              <a:latin typeface="Times New Roman" pitchFamily="18" charset="0"/>
              <a:cs typeface="Times New Roman" pitchFamily="18" charset="0"/>
            </a:endParaRPr>
          </a:p>
        </p:txBody>
      </p:sp>
      <p:sp>
        <p:nvSpPr>
          <p:cNvPr id="139" name="TextBox 138"/>
          <p:cNvSpPr txBox="1"/>
          <p:nvPr/>
        </p:nvSpPr>
        <p:spPr>
          <a:xfrm>
            <a:off x="8267700" y="1176992"/>
            <a:ext cx="423514" cy="523220"/>
          </a:xfrm>
          <a:prstGeom prst="rect">
            <a:avLst/>
          </a:prstGeom>
          <a:noFill/>
        </p:spPr>
        <p:txBody>
          <a:bodyPr wrap="none" rtlCol="0">
            <a:spAutoFit/>
          </a:bodyPr>
          <a:lstStyle/>
          <a:p>
            <a:r>
              <a:rPr lang="en-US" altLang="zh-CN" dirty="0">
                <a:solidFill>
                  <a:srgbClr val="FF0000"/>
                </a:solidFill>
                <a:latin typeface="Times New Roman" pitchFamily="18" charset="0"/>
                <a:cs typeface="Times New Roman" pitchFamily="18" charset="0"/>
              </a:rPr>
              <a:t>C</a:t>
            </a:r>
            <a:endParaRPr lang="zh-CN" altLang="en-US" dirty="0">
              <a:solidFill>
                <a:srgbClr val="FF0000"/>
              </a:solidFill>
              <a:latin typeface="Times New Roman" pitchFamily="18" charset="0"/>
              <a:cs typeface="Times New Roman" pitchFamily="18" charset="0"/>
            </a:endParaRPr>
          </a:p>
        </p:txBody>
      </p:sp>
      <p:sp>
        <p:nvSpPr>
          <p:cNvPr id="140" name="TextBox 139"/>
          <p:cNvSpPr txBox="1"/>
          <p:nvPr/>
        </p:nvSpPr>
        <p:spPr>
          <a:xfrm>
            <a:off x="4631711" y="4891415"/>
            <a:ext cx="543739" cy="523220"/>
          </a:xfrm>
          <a:prstGeom prst="rect">
            <a:avLst/>
          </a:prstGeom>
          <a:noFill/>
        </p:spPr>
        <p:txBody>
          <a:bodyPr wrap="none" rtlCol="0">
            <a:spAutoFit/>
          </a:bodyPr>
          <a:lstStyle/>
          <a:p>
            <a:r>
              <a:rPr lang="en-US" altLang="zh-CN" dirty="0">
                <a:solidFill>
                  <a:srgbClr val="FF0000"/>
                </a:solidFill>
                <a:latin typeface="Times New Roman" pitchFamily="18" charset="0"/>
                <a:cs typeface="Times New Roman" pitchFamily="18" charset="0"/>
              </a:rPr>
              <a:t>D </a:t>
            </a:r>
            <a:endParaRPr lang="zh-CN" altLang="en-US" dirty="0">
              <a:solidFill>
                <a:srgbClr val="FF0000"/>
              </a:solidFill>
              <a:latin typeface="Times New Roman" pitchFamily="18" charset="0"/>
              <a:cs typeface="Times New Roman" pitchFamily="18" charset="0"/>
            </a:endParaRPr>
          </a:p>
        </p:txBody>
      </p:sp>
      <p:sp>
        <p:nvSpPr>
          <p:cNvPr id="2" name="TextBox 1"/>
          <p:cNvSpPr txBox="1"/>
          <p:nvPr/>
        </p:nvSpPr>
        <p:spPr>
          <a:xfrm>
            <a:off x="3944073" y="4583253"/>
            <a:ext cx="385042" cy="523220"/>
          </a:xfrm>
          <a:prstGeom prst="rect">
            <a:avLst/>
          </a:prstGeom>
          <a:noFill/>
        </p:spPr>
        <p:txBody>
          <a:bodyPr wrap="none" rtlCol="0">
            <a:spAutoFit/>
          </a:bodyPr>
          <a:lstStyle/>
          <a:p>
            <a:r>
              <a:rPr lang="en-US" altLang="zh-CN" b="1" dirty="0" smtClean="0"/>
              <a:t>1</a:t>
            </a:r>
            <a:endParaRPr lang="zh-CN" altLang="en-US" b="1" dirty="0" smtClean="0"/>
          </a:p>
        </p:txBody>
      </p:sp>
      <p:sp>
        <p:nvSpPr>
          <p:cNvPr id="81" name="TextBox 80"/>
          <p:cNvSpPr txBox="1"/>
          <p:nvPr/>
        </p:nvSpPr>
        <p:spPr>
          <a:xfrm>
            <a:off x="4287404" y="3956476"/>
            <a:ext cx="385042" cy="523220"/>
          </a:xfrm>
          <a:prstGeom prst="rect">
            <a:avLst/>
          </a:prstGeom>
          <a:noFill/>
        </p:spPr>
        <p:txBody>
          <a:bodyPr wrap="none" rtlCol="0">
            <a:spAutoFit/>
          </a:bodyPr>
          <a:lstStyle/>
          <a:p>
            <a:r>
              <a:rPr lang="en-US" altLang="zh-CN" b="1" dirty="0" smtClean="0"/>
              <a:t>2</a:t>
            </a:r>
            <a:endParaRPr lang="zh-CN" altLang="en-US" b="1" dirty="0" smtClean="0"/>
          </a:p>
        </p:txBody>
      </p:sp>
      <p:sp>
        <p:nvSpPr>
          <p:cNvPr id="82" name="椭圆 81"/>
          <p:cNvSpPr/>
          <p:nvPr/>
        </p:nvSpPr>
        <p:spPr>
          <a:xfrm>
            <a:off x="4610533" y="4218086"/>
            <a:ext cx="123825" cy="1238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035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8"/>
                                        </p:tgtEl>
                                        <p:attrNameLst>
                                          <p:attrName>style.visibility</p:attrName>
                                        </p:attrNameLst>
                                      </p:cBhvr>
                                      <p:to>
                                        <p:strVal val="visible"/>
                                      </p:to>
                                    </p:set>
                                    <p:animEffect transition="in" filter="wipe(down)">
                                      <p:cBhvr>
                                        <p:cTn id="7" dur="500"/>
                                        <p:tgtEl>
                                          <p:spTgt spid="12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82"/>
                                        </p:tgtEl>
                                        <p:attrNameLst>
                                          <p:attrName>style.visibility</p:attrName>
                                        </p:attrNameLst>
                                      </p:cBhvr>
                                      <p:to>
                                        <p:strVal val="visible"/>
                                      </p:to>
                                    </p:set>
                                  </p:childTnLst>
                                </p:cTn>
                              </p:par>
                            </p:childTnLst>
                          </p:cTn>
                        </p:par>
                        <p:par>
                          <p:cTn id="20" fill="hold">
                            <p:stCondLst>
                              <p:cond delay="0"/>
                            </p:stCondLst>
                            <p:childTnLst>
                              <p:par>
                                <p:cTn id="21" presetID="35" presetClass="emph" presetSubtype="0" repeatCount="5000" fill="hold" grpId="1" nodeType="afterEffect">
                                  <p:stCondLst>
                                    <p:cond delay="0"/>
                                  </p:stCondLst>
                                  <p:childTnLst>
                                    <p:anim calcmode="discrete" valueType="str">
                                      <p:cBhvr>
                                        <p:cTn id="22" dur="1000" fill="hold"/>
                                        <p:tgtEl>
                                          <p:spTgt spid="82"/>
                                        </p:tgtEl>
                                        <p:attrNameLst>
                                          <p:attrName>style.visibility</p:attrName>
                                        </p:attrNameLst>
                                      </p:cBhvr>
                                      <p:tavLst>
                                        <p:tav tm="0">
                                          <p:val>
                                            <p:strVal val="hidden"/>
                                          </p:val>
                                        </p:tav>
                                        <p:tav tm="50000">
                                          <p:val>
                                            <p:strVal val="visible"/>
                                          </p:val>
                                        </p:tav>
                                      </p:tavLst>
                                    </p:anim>
                                  </p:childTnLst>
                                </p:cTn>
                              </p:par>
                            </p:childTnLst>
                          </p:cTn>
                        </p:par>
                        <p:par>
                          <p:cTn id="23" fill="hold">
                            <p:stCondLst>
                              <p:cond delay="5000"/>
                            </p:stCondLst>
                            <p:childTnLst>
                              <p:par>
                                <p:cTn id="24" presetID="1" presetClass="exit" presetSubtype="0" fill="hold" grpId="2" nodeType="afterEffect">
                                  <p:stCondLst>
                                    <p:cond delay="0"/>
                                  </p:stCondLst>
                                  <p:childTnLst>
                                    <p:set>
                                      <p:cBhvr>
                                        <p:cTn id="25" dur="1" fill="hold">
                                          <p:stCondLst>
                                            <p:cond delay="0"/>
                                          </p:stCondLst>
                                        </p:cTn>
                                        <p:tgtEl>
                                          <p:spTgt spid="82"/>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grpId="1" nodeType="clickEffect">
                                  <p:stCondLst>
                                    <p:cond delay="0"/>
                                  </p:stCondLst>
                                  <p:childTnLst>
                                    <p:set>
                                      <p:cBhvr>
                                        <p:cTn id="29" dur="1" fill="hold">
                                          <p:stCondLst>
                                            <p:cond delay="0"/>
                                          </p:stCondLst>
                                        </p:cTn>
                                        <p:tgtEl>
                                          <p:spTgt spid="128"/>
                                        </p:tgtEl>
                                        <p:attrNameLst>
                                          <p:attrName>style.visibility</p:attrName>
                                        </p:attrNameLst>
                                      </p:cBhvr>
                                      <p:to>
                                        <p:strVal val="hidden"/>
                                      </p:to>
                                    </p:set>
                                  </p:childTnLst>
                                </p:cTn>
                              </p:par>
                              <p:par>
                                <p:cTn id="30" presetID="1" presetClass="exit" presetSubtype="0" fill="hold" grpId="0" nodeType="withEffect">
                                  <p:stCondLst>
                                    <p:cond delay="0"/>
                                  </p:stCondLst>
                                  <p:childTnLst>
                                    <p:set>
                                      <p:cBhvr>
                                        <p:cTn id="31" dur="1" fill="hold">
                                          <p:stCondLst>
                                            <p:cond delay="0"/>
                                          </p:stCondLst>
                                        </p:cTn>
                                        <p:tgtEl>
                                          <p:spTgt spid="108"/>
                                        </p:tgtEl>
                                        <p:attrNameLst>
                                          <p:attrName>style.visibility</p:attrName>
                                        </p:attrNameLst>
                                      </p:cBhvr>
                                      <p:to>
                                        <p:strVal val="hidden"/>
                                      </p:to>
                                    </p:set>
                                  </p:childTnLst>
                                </p:cTn>
                              </p:par>
                              <p:par>
                                <p:cTn id="32" presetID="1" presetClass="exit" presetSubtype="0" fill="hold" grpId="0" nodeType="withEffect">
                                  <p:stCondLst>
                                    <p:cond delay="0"/>
                                  </p:stCondLst>
                                  <p:childTnLst>
                                    <p:set>
                                      <p:cBhvr>
                                        <p:cTn id="33" dur="1" fill="hold">
                                          <p:stCondLst>
                                            <p:cond delay="0"/>
                                          </p:stCondLst>
                                        </p:cTn>
                                        <p:tgtEl>
                                          <p:spTgt spid="109"/>
                                        </p:tgtEl>
                                        <p:attrNameLst>
                                          <p:attrName>style.visibility</p:attrName>
                                        </p:attrNameLst>
                                      </p:cBhvr>
                                      <p:to>
                                        <p:strVal val="hidden"/>
                                      </p:to>
                                    </p:set>
                                  </p:childTnLst>
                                </p:cTn>
                              </p:par>
                              <p:par>
                                <p:cTn id="34" presetID="1" presetClass="exit" presetSubtype="0" fill="hold" grpId="0" nodeType="withEffect">
                                  <p:stCondLst>
                                    <p:cond delay="0"/>
                                  </p:stCondLst>
                                  <p:childTnLst>
                                    <p:set>
                                      <p:cBhvr>
                                        <p:cTn id="35" dur="1" fill="hold">
                                          <p:stCondLst>
                                            <p:cond delay="0"/>
                                          </p:stCondLst>
                                        </p:cTn>
                                        <p:tgtEl>
                                          <p:spTgt spid="110"/>
                                        </p:tgtEl>
                                        <p:attrNameLst>
                                          <p:attrName>style.visibility</p:attrName>
                                        </p:attrNameLst>
                                      </p:cBhvr>
                                      <p:to>
                                        <p:strVal val="hidden"/>
                                      </p:to>
                                    </p:set>
                                  </p:childTnLst>
                                </p:cTn>
                              </p:par>
                              <p:par>
                                <p:cTn id="36" presetID="1" presetClass="exit" presetSubtype="0" fill="hold" grpId="0" nodeType="withEffect">
                                  <p:stCondLst>
                                    <p:cond delay="0"/>
                                  </p:stCondLst>
                                  <p:childTnLst>
                                    <p:set>
                                      <p:cBhvr>
                                        <p:cTn id="37" dur="1" fill="hold">
                                          <p:stCondLst>
                                            <p:cond delay="0"/>
                                          </p:stCondLst>
                                        </p:cTn>
                                        <p:tgtEl>
                                          <p:spTgt spid="111"/>
                                        </p:tgtEl>
                                        <p:attrNameLst>
                                          <p:attrName>style.visibility</p:attrName>
                                        </p:attrNameLst>
                                      </p:cBhvr>
                                      <p:to>
                                        <p:strVal val="hidden"/>
                                      </p:to>
                                    </p:set>
                                  </p:childTnLst>
                                </p:cTn>
                              </p:par>
                              <p:par>
                                <p:cTn id="38" presetID="1" presetClass="exit" presetSubtype="0" fill="hold" grpId="0" nodeType="withEffect">
                                  <p:stCondLst>
                                    <p:cond delay="0"/>
                                  </p:stCondLst>
                                  <p:childTnLst>
                                    <p:set>
                                      <p:cBhvr>
                                        <p:cTn id="39" dur="1" fill="hold">
                                          <p:stCondLst>
                                            <p:cond delay="0"/>
                                          </p:stCondLst>
                                        </p:cTn>
                                        <p:tgtEl>
                                          <p:spTgt spid="112"/>
                                        </p:tgtEl>
                                        <p:attrNameLst>
                                          <p:attrName>style.visibility</p:attrName>
                                        </p:attrNameLst>
                                      </p:cBhvr>
                                      <p:to>
                                        <p:strVal val="hidden"/>
                                      </p:to>
                                    </p:set>
                                  </p:childTnLst>
                                </p:cTn>
                              </p:par>
                              <p:par>
                                <p:cTn id="40" presetID="1" presetClass="exit" presetSubtype="0" fill="hold" grpId="0" nodeType="withEffect">
                                  <p:stCondLst>
                                    <p:cond delay="0"/>
                                  </p:stCondLst>
                                  <p:childTnLst>
                                    <p:set>
                                      <p:cBhvr>
                                        <p:cTn id="41" dur="1" fill="hold">
                                          <p:stCondLst>
                                            <p:cond delay="0"/>
                                          </p:stCondLst>
                                        </p:cTn>
                                        <p:tgtEl>
                                          <p:spTgt spid="113"/>
                                        </p:tgtEl>
                                        <p:attrNameLst>
                                          <p:attrName>style.visibility</p:attrName>
                                        </p:attrNameLst>
                                      </p:cBhvr>
                                      <p:to>
                                        <p:strVal val="hidden"/>
                                      </p:to>
                                    </p:set>
                                  </p:childTnLst>
                                </p:cTn>
                              </p:par>
                              <p:par>
                                <p:cTn id="42" presetID="1" presetClass="exit" presetSubtype="0" fill="hold" grpId="0" nodeType="withEffect">
                                  <p:stCondLst>
                                    <p:cond delay="0"/>
                                  </p:stCondLst>
                                  <p:childTnLst>
                                    <p:set>
                                      <p:cBhvr>
                                        <p:cTn id="43" dur="1" fill="hold">
                                          <p:stCondLst>
                                            <p:cond delay="0"/>
                                          </p:stCondLst>
                                        </p:cTn>
                                        <p:tgtEl>
                                          <p:spTgt spid="99"/>
                                        </p:tgtEl>
                                        <p:attrNameLst>
                                          <p:attrName>style.visibility</p:attrName>
                                        </p:attrNameLst>
                                      </p:cBhvr>
                                      <p:to>
                                        <p:strVal val="hidden"/>
                                      </p:to>
                                    </p:set>
                                  </p:childTnLst>
                                </p:cTn>
                              </p:par>
                              <p:par>
                                <p:cTn id="44" presetID="1" presetClass="exit" presetSubtype="0" fill="hold" grpId="0" nodeType="withEffect">
                                  <p:stCondLst>
                                    <p:cond delay="0"/>
                                  </p:stCondLst>
                                  <p:childTnLst>
                                    <p:set>
                                      <p:cBhvr>
                                        <p:cTn id="45" dur="1" fill="hold">
                                          <p:stCondLst>
                                            <p:cond delay="0"/>
                                          </p:stCondLst>
                                        </p:cTn>
                                        <p:tgtEl>
                                          <p:spTgt spid="100"/>
                                        </p:tgtEl>
                                        <p:attrNameLst>
                                          <p:attrName>style.visibility</p:attrName>
                                        </p:attrNameLst>
                                      </p:cBhvr>
                                      <p:to>
                                        <p:strVal val="hidden"/>
                                      </p:to>
                                    </p:set>
                                  </p:childTnLst>
                                </p:cTn>
                              </p:par>
                              <p:par>
                                <p:cTn id="46" presetID="1" presetClass="exit" presetSubtype="0" fill="hold" grpId="0" nodeType="withEffect">
                                  <p:stCondLst>
                                    <p:cond delay="0"/>
                                  </p:stCondLst>
                                  <p:childTnLst>
                                    <p:set>
                                      <p:cBhvr>
                                        <p:cTn id="47" dur="1" fill="hold">
                                          <p:stCondLst>
                                            <p:cond delay="0"/>
                                          </p:stCondLst>
                                        </p:cTn>
                                        <p:tgtEl>
                                          <p:spTgt spid="101"/>
                                        </p:tgtEl>
                                        <p:attrNameLst>
                                          <p:attrName>style.visibility</p:attrName>
                                        </p:attrNameLst>
                                      </p:cBhvr>
                                      <p:to>
                                        <p:strVal val="hidden"/>
                                      </p:to>
                                    </p:set>
                                  </p:childTnLst>
                                </p:cTn>
                              </p:par>
                              <p:par>
                                <p:cTn id="48" presetID="1" presetClass="exit" presetSubtype="0" fill="hold" grpId="0" nodeType="withEffect">
                                  <p:stCondLst>
                                    <p:cond delay="0"/>
                                  </p:stCondLst>
                                  <p:childTnLst>
                                    <p:set>
                                      <p:cBhvr>
                                        <p:cTn id="49" dur="1" fill="hold">
                                          <p:stCondLst>
                                            <p:cond delay="0"/>
                                          </p:stCondLst>
                                        </p:cTn>
                                        <p:tgtEl>
                                          <p:spTgt spid="102"/>
                                        </p:tgtEl>
                                        <p:attrNameLst>
                                          <p:attrName>style.visibility</p:attrName>
                                        </p:attrNameLst>
                                      </p:cBhvr>
                                      <p:to>
                                        <p:strVal val="hidden"/>
                                      </p:to>
                                    </p:set>
                                  </p:childTnLst>
                                </p:cTn>
                              </p:par>
                              <p:par>
                                <p:cTn id="50" presetID="1" presetClass="exit" presetSubtype="0" fill="hold" grpId="0" nodeType="withEffect">
                                  <p:stCondLst>
                                    <p:cond delay="0"/>
                                  </p:stCondLst>
                                  <p:childTnLst>
                                    <p:set>
                                      <p:cBhvr>
                                        <p:cTn id="51" dur="1" fill="hold">
                                          <p:stCondLst>
                                            <p:cond delay="0"/>
                                          </p:stCondLst>
                                        </p:cTn>
                                        <p:tgtEl>
                                          <p:spTgt spid="103"/>
                                        </p:tgtEl>
                                        <p:attrNameLst>
                                          <p:attrName>style.visibility</p:attrName>
                                        </p:attrNameLst>
                                      </p:cBhvr>
                                      <p:to>
                                        <p:strVal val="hidden"/>
                                      </p:to>
                                    </p:set>
                                  </p:childTnLst>
                                </p:cTn>
                              </p:par>
                              <p:par>
                                <p:cTn id="52" presetID="1" presetClass="exit" presetSubtype="0" fill="hold" grpId="0" nodeType="withEffect">
                                  <p:stCondLst>
                                    <p:cond delay="0"/>
                                  </p:stCondLst>
                                  <p:childTnLst>
                                    <p:set>
                                      <p:cBhvr>
                                        <p:cTn id="53" dur="1" fill="hold">
                                          <p:stCondLst>
                                            <p:cond delay="0"/>
                                          </p:stCondLst>
                                        </p:cTn>
                                        <p:tgtEl>
                                          <p:spTgt spid="104"/>
                                        </p:tgtEl>
                                        <p:attrNameLst>
                                          <p:attrName>style.visibility</p:attrName>
                                        </p:attrNameLst>
                                      </p:cBhvr>
                                      <p:to>
                                        <p:strVal val="hidden"/>
                                      </p:to>
                                    </p:set>
                                  </p:childTnLst>
                                </p:cTn>
                              </p:par>
                              <p:par>
                                <p:cTn id="54" presetID="1" presetClass="exit" presetSubtype="0" fill="hold" grpId="0" nodeType="withEffect">
                                  <p:stCondLst>
                                    <p:cond delay="0"/>
                                  </p:stCondLst>
                                  <p:childTnLst>
                                    <p:set>
                                      <p:cBhvr>
                                        <p:cTn id="55" dur="1" fill="hold">
                                          <p:stCondLst>
                                            <p:cond delay="0"/>
                                          </p:stCondLst>
                                        </p:cTn>
                                        <p:tgtEl>
                                          <p:spTgt spid="93"/>
                                        </p:tgtEl>
                                        <p:attrNameLst>
                                          <p:attrName>style.visibility</p:attrName>
                                        </p:attrNameLst>
                                      </p:cBhvr>
                                      <p:to>
                                        <p:strVal val="hidden"/>
                                      </p:to>
                                    </p:set>
                                  </p:childTnLst>
                                </p:cTn>
                              </p:par>
                              <p:par>
                                <p:cTn id="56" presetID="1" presetClass="exit" presetSubtype="0" fill="hold" grpId="0" nodeType="withEffect">
                                  <p:stCondLst>
                                    <p:cond delay="0"/>
                                  </p:stCondLst>
                                  <p:childTnLst>
                                    <p:set>
                                      <p:cBhvr>
                                        <p:cTn id="57" dur="1" fill="hold">
                                          <p:stCondLst>
                                            <p:cond delay="0"/>
                                          </p:stCondLst>
                                        </p:cTn>
                                        <p:tgtEl>
                                          <p:spTgt spid="94"/>
                                        </p:tgtEl>
                                        <p:attrNameLst>
                                          <p:attrName>style.visibility</p:attrName>
                                        </p:attrNameLst>
                                      </p:cBhvr>
                                      <p:to>
                                        <p:strVal val="hidden"/>
                                      </p:to>
                                    </p:set>
                                  </p:childTnLst>
                                </p:cTn>
                              </p:par>
                              <p:par>
                                <p:cTn id="58" presetID="1" presetClass="exit" presetSubtype="0" fill="hold" grpId="0" nodeType="withEffect">
                                  <p:stCondLst>
                                    <p:cond delay="0"/>
                                  </p:stCondLst>
                                  <p:childTnLst>
                                    <p:set>
                                      <p:cBhvr>
                                        <p:cTn id="59" dur="1" fill="hold">
                                          <p:stCondLst>
                                            <p:cond delay="0"/>
                                          </p:stCondLst>
                                        </p:cTn>
                                        <p:tgtEl>
                                          <p:spTgt spid="95"/>
                                        </p:tgtEl>
                                        <p:attrNameLst>
                                          <p:attrName>style.visibility</p:attrName>
                                        </p:attrNameLst>
                                      </p:cBhvr>
                                      <p:to>
                                        <p:strVal val="hidden"/>
                                      </p:to>
                                    </p:set>
                                  </p:childTnLst>
                                </p:cTn>
                              </p:par>
                              <p:par>
                                <p:cTn id="60" presetID="1" presetClass="exit" presetSubtype="0" fill="hold" grpId="0" nodeType="withEffect">
                                  <p:stCondLst>
                                    <p:cond delay="0"/>
                                  </p:stCondLst>
                                  <p:childTnLst>
                                    <p:set>
                                      <p:cBhvr>
                                        <p:cTn id="61" dur="1" fill="hold">
                                          <p:stCondLst>
                                            <p:cond delay="0"/>
                                          </p:stCondLst>
                                        </p:cTn>
                                        <p:tgtEl>
                                          <p:spTgt spid="96"/>
                                        </p:tgtEl>
                                        <p:attrNameLst>
                                          <p:attrName>style.visibility</p:attrName>
                                        </p:attrNameLst>
                                      </p:cBhvr>
                                      <p:to>
                                        <p:strVal val="hidden"/>
                                      </p:to>
                                    </p:set>
                                  </p:childTnLst>
                                </p:cTn>
                              </p:par>
                              <p:par>
                                <p:cTn id="62" presetID="1" presetClass="exit" presetSubtype="0" fill="hold" grpId="0" nodeType="withEffect">
                                  <p:stCondLst>
                                    <p:cond delay="0"/>
                                  </p:stCondLst>
                                  <p:childTnLst>
                                    <p:set>
                                      <p:cBhvr>
                                        <p:cTn id="63" dur="1" fill="hold">
                                          <p:stCondLst>
                                            <p:cond delay="0"/>
                                          </p:stCondLst>
                                        </p:cTn>
                                        <p:tgtEl>
                                          <p:spTgt spid="97"/>
                                        </p:tgtEl>
                                        <p:attrNameLst>
                                          <p:attrName>style.visibility</p:attrName>
                                        </p:attrNameLst>
                                      </p:cBhvr>
                                      <p:to>
                                        <p:strVal val="hidden"/>
                                      </p:to>
                                    </p:set>
                                  </p:childTnLst>
                                </p:cTn>
                              </p:par>
                              <p:par>
                                <p:cTn id="64" presetID="1" presetClass="exit" presetSubtype="0" fill="hold" grpId="0" nodeType="withEffect">
                                  <p:stCondLst>
                                    <p:cond delay="0"/>
                                  </p:stCondLst>
                                  <p:childTnLst>
                                    <p:set>
                                      <p:cBhvr>
                                        <p:cTn id="65" dur="1" fill="hold">
                                          <p:stCondLst>
                                            <p:cond delay="0"/>
                                          </p:stCondLst>
                                        </p:cTn>
                                        <p:tgtEl>
                                          <p:spTgt spid="98"/>
                                        </p:tgtEl>
                                        <p:attrNameLst>
                                          <p:attrName>style.visibility</p:attrName>
                                        </p:attrNameLst>
                                      </p:cBhvr>
                                      <p:to>
                                        <p:strVal val="hidden"/>
                                      </p:to>
                                    </p:set>
                                  </p:childTnLst>
                                </p:cTn>
                              </p:par>
                              <p:par>
                                <p:cTn id="66" presetID="1" presetClass="exit" presetSubtype="0" fill="hold" grpId="0" nodeType="withEffect">
                                  <p:stCondLst>
                                    <p:cond delay="0"/>
                                  </p:stCondLst>
                                  <p:childTnLst>
                                    <p:set>
                                      <p:cBhvr>
                                        <p:cTn id="67" dur="1" fill="hold">
                                          <p:stCondLst>
                                            <p:cond delay="0"/>
                                          </p:stCondLst>
                                        </p:cTn>
                                        <p:tgtEl>
                                          <p:spTgt spid="87"/>
                                        </p:tgtEl>
                                        <p:attrNameLst>
                                          <p:attrName>style.visibility</p:attrName>
                                        </p:attrNameLst>
                                      </p:cBhvr>
                                      <p:to>
                                        <p:strVal val="hidden"/>
                                      </p:to>
                                    </p:set>
                                  </p:childTnLst>
                                </p:cTn>
                              </p:par>
                              <p:par>
                                <p:cTn id="68" presetID="1" presetClass="exit" presetSubtype="0" fill="hold" grpId="0" nodeType="withEffect">
                                  <p:stCondLst>
                                    <p:cond delay="0"/>
                                  </p:stCondLst>
                                  <p:childTnLst>
                                    <p:set>
                                      <p:cBhvr>
                                        <p:cTn id="69" dur="1" fill="hold">
                                          <p:stCondLst>
                                            <p:cond delay="0"/>
                                          </p:stCondLst>
                                        </p:cTn>
                                        <p:tgtEl>
                                          <p:spTgt spid="88"/>
                                        </p:tgtEl>
                                        <p:attrNameLst>
                                          <p:attrName>style.visibility</p:attrName>
                                        </p:attrNameLst>
                                      </p:cBhvr>
                                      <p:to>
                                        <p:strVal val="hidden"/>
                                      </p:to>
                                    </p:set>
                                  </p:childTnLst>
                                </p:cTn>
                              </p:par>
                              <p:par>
                                <p:cTn id="70" presetID="1" presetClass="exit" presetSubtype="0" fill="hold" grpId="0" nodeType="withEffect">
                                  <p:stCondLst>
                                    <p:cond delay="0"/>
                                  </p:stCondLst>
                                  <p:childTnLst>
                                    <p:set>
                                      <p:cBhvr>
                                        <p:cTn id="71" dur="1" fill="hold">
                                          <p:stCondLst>
                                            <p:cond delay="0"/>
                                          </p:stCondLst>
                                        </p:cTn>
                                        <p:tgtEl>
                                          <p:spTgt spid="89"/>
                                        </p:tgtEl>
                                        <p:attrNameLst>
                                          <p:attrName>style.visibility</p:attrName>
                                        </p:attrNameLst>
                                      </p:cBhvr>
                                      <p:to>
                                        <p:strVal val="hidden"/>
                                      </p:to>
                                    </p:set>
                                  </p:childTnLst>
                                </p:cTn>
                              </p:par>
                              <p:par>
                                <p:cTn id="72" presetID="1" presetClass="exit" presetSubtype="0" fill="hold" grpId="0" nodeType="withEffect">
                                  <p:stCondLst>
                                    <p:cond delay="0"/>
                                  </p:stCondLst>
                                  <p:childTnLst>
                                    <p:set>
                                      <p:cBhvr>
                                        <p:cTn id="73" dur="1" fill="hold">
                                          <p:stCondLst>
                                            <p:cond delay="0"/>
                                          </p:stCondLst>
                                        </p:cTn>
                                        <p:tgtEl>
                                          <p:spTgt spid="90"/>
                                        </p:tgtEl>
                                        <p:attrNameLst>
                                          <p:attrName>style.visibility</p:attrName>
                                        </p:attrNameLst>
                                      </p:cBhvr>
                                      <p:to>
                                        <p:strVal val="hidden"/>
                                      </p:to>
                                    </p:set>
                                  </p:childTnLst>
                                </p:cTn>
                              </p:par>
                              <p:par>
                                <p:cTn id="74" presetID="1" presetClass="exit" presetSubtype="0" fill="hold" grpId="0" nodeType="withEffect">
                                  <p:stCondLst>
                                    <p:cond delay="0"/>
                                  </p:stCondLst>
                                  <p:childTnLst>
                                    <p:set>
                                      <p:cBhvr>
                                        <p:cTn id="75" dur="1" fill="hold">
                                          <p:stCondLst>
                                            <p:cond delay="0"/>
                                          </p:stCondLst>
                                        </p:cTn>
                                        <p:tgtEl>
                                          <p:spTgt spid="91"/>
                                        </p:tgtEl>
                                        <p:attrNameLst>
                                          <p:attrName>style.visibility</p:attrName>
                                        </p:attrNameLst>
                                      </p:cBhvr>
                                      <p:to>
                                        <p:strVal val="hidden"/>
                                      </p:to>
                                    </p:set>
                                  </p:childTnLst>
                                </p:cTn>
                              </p:par>
                              <p:par>
                                <p:cTn id="76" presetID="1" presetClass="exit" presetSubtype="0" fill="hold" grpId="0" nodeType="withEffect">
                                  <p:stCondLst>
                                    <p:cond delay="0"/>
                                  </p:stCondLst>
                                  <p:childTnLst>
                                    <p:set>
                                      <p:cBhvr>
                                        <p:cTn id="77" dur="1" fill="hold">
                                          <p:stCondLst>
                                            <p:cond delay="0"/>
                                          </p:stCondLst>
                                        </p:cTn>
                                        <p:tgtEl>
                                          <p:spTgt spid="92"/>
                                        </p:tgtEl>
                                        <p:attrNameLst>
                                          <p:attrName>style.visibility</p:attrName>
                                        </p:attrNameLst>
                                      </p:cBhvr>
                                      <p:to>
                                        <p:strVal val="hidden"/>
                                      </p:to>
                                    </p:set>
                                  </p:childTnLst>
                                </p:cTn>
                              </p:par>
                              <p:par>
                                <p:cTn id="78" presetID="1" presetClass="exit" presetSubtype="0" fill="hold" grpId="0" nodeType="withEffect">
                                  <p:stCondLst>
                                    <p:cond delay="0"/>
                                  </p:stCondLst>
                                  <p:childTnLst>
                                    <p:set>
                                      <p:cBhvr>
                                        <p:cTn id="79" dur="1" fill="hold">
                                          <p:stCondLst>
                                            <p:cond delay="0"/>
                                          </p:stCondLst>
                                        </p:cTn>
                                        <p:tgtEl>
                                          <p:spTgt spid="75"/>
                                        </p:tgtEl>
                                        <p:attrNameLst>
                                          <p:attrName>style.visibility</p:attrName>
                                        </p:attrNameLst>
                                      </p:cBhvr>
                                      <p:to>
                                        <p:strVal val="hidden"/>
                                      </p:to>
                                    </p:set>
                                  </p:childTnLst>
                                </p:cTn>
                              </p:par>
                              <p:par>
                                <p:cTn id="80" presetID="1" presetClass="exit" presetSubtype="0" fill="hold" grpId="0" nodeType="withEffect">
                                  <p:stCondLst>
                                    <p:cond delay="0"/>
                                  </p:stCondLst>
                                  <p:childTnLst>
                                    <p:set>
                                      <p:cBhvr>
                                        <p:cTn id="81" dur="1" fill="hold">
                                          <p:stCondLst>
                                            <p:cond delay="0"/>
                                          </p:stCondLst>
                                        </p:cTn>
                                        <p:tgtEl>
                                          <p:spTgt spid="76"/>
                                        </p:tgtEl>
                                        <p:attrNameLst>
                                          <p:attrName>style.visibility</p:attrName>
                                        </p:attrNameLst>
                                      </p:cBhvr>
                                      <p:to>
                                        <p:strVal val="hidden"/>
                                      </p:to>
                                    </p:set>
                                  </p:childTnLst>
                                </p:cTn>
                              </p:par>
                              <p:par>
                                <p:cTn id="82" presetID="1" presetClass="exit" presetSubtype="0" fill="hold" grpId="0" nodeType="withEffect">
                                  <p:stCondLst>
                                    <p:cond delay="0"/>
                                  </p:stCondLst>
                                  <p:childTnLst>
                                    <p:set>
                                      <p:cBhvr>
                                        <p:cTn id="83" dur="1" fill="hold">
                                          <p:stCondLst>
                                            <p:cond delay="0"/>
                                          </p:stCondLst>
                                        </p:cTn>
                                        <p:tgtEl>
                                          <p:spTgt spid="77"/>
                                        </p:tgtEl>
                                        <p:attrNameLst>
                                          <p:attrName>style.visibility</p:attrName>
                                        </p:attrNameLst>
                                      </p:cBhvr>
                                      <p:to>
                                        <p:strVal val="hidden"/>
                                      </p:to>
                                    </p:set>
                                  </p:childTnLst>
                                </p:cTn>
                              </p:par>
                              <p:par>
                                <p:cTn id="84" presetID="1" presetClass="exit" presetSubtype="0" fill="hold" grpId="0" nodeType="withEffect">
                                  <p:stCondLst>
                                    <p:cond delay="0"/>
                                  </p:stCondLst>
                                  <p:childTnLst>
                                    <p:set>
                                      <p:cBhvr>
                                        <p:cTn id="85" dur="1" fill="hold">
                                          <p:stCondLst>
                                            <p:cond delay="0"/>
                                          </p:stCondLst>
                                        </p:cTn>
                                        <p:tgtEl>
                                          <p:spTgt spid="78"/>
                                        </p:tgtEl>
                                        <p:attrNameLst>
                                          <p:attrName>style.visibility</p:attrName>
                                        </p:attrNameLst>
                                      </p:cBhvr>
                                      <p:to>
                                        <p:strVal val="hidden"/>
                                      </p:to>
                                    </p:set>
                                  </p:childTnLst>
                                </p:cTn>
                              </p:par>
                              <p:par>
                                <p:cTn id="86" presetID="1" presetClass="exit" presetSubtype="0" fill="hold" grpId="0" nodeType="withEffect">
                                  <p:stCondLst>
                                    <p:cond delay="0"/>
                                  </p:stCondLst>
                                  <p:childTnLst>
                                    <p:set>
                                      <p:cBhvr>
                                        <p:cTn id="87" dur="1" fill="hold">
                                          <p:stCondLst>
                                            <p:cond delay="0"/>
                                          </p:stCondLst>
                                        </p:cTn>
                                        <p:tgtEl>
                                          <p:spTgt spid="79"/>
                                        </p:tgtEl>
                                        <p:attrNameLst>
                                          <p:attrName>style.visibility</p:attrName>
                                        </p:attrNameLst>
                                      </p:cBhvr>
                                      <p:to>
                                        <p:strVal val="hidden"/>
                                      </p:to>
                                    </p:set>
                                  </p:childTnLst>
                                </p:cTn>
                              </p:par>
                              <p:par>
                                <p:cTn id="88" presetID="1" presetClass="exit" presetSubtype="0" fill="hold" grpId="0" nodeType="withEffect">
                                  <p:stCondLst>
                                    <p:cond delay="0"/>
                                  </p:stCondLst>
                                  <p:childTnLst>
                                    <p:set>
                                      <p:cBhvr>
                                        <p:cTn id="89" dur="1" fill="hold">
                                          <p:stCondLst>
                                            <p:cond delay="0"/>
                                          </p:stCondLst>
                                        </p:cTn>
                                        <p:tgtEl>
                                          <p:spTgt spid="80"/>
                                        </p:tgtEl>
                                        <p:attrNameLst>
                                          <p:attrName>style.visibility</p:attrName>
                                        </p:attrNameLst>
                                      </p:cBhvr>
                                      <p:to>
                                        <p:strVal val="hidden"/>
                                      </p:to>
                                    </p:set>
                                  </p:childTnLst>
                                </p:cTn>
                              </p:par>
                            </p:childTnLst>
                          </p:cTn>
                        </p:par>
                      </p:childTnLst>
                    </p:cTn>
                  </p:par>
                  <p:par>
                    <p:cTn id="90" fill="hold">
                      <p:stCondLst>
                        <p:cond delay="indefinite"/>
                      </p:stCondLst>
                      <p:childTnLst>
                        <p:par>
                          <p:cTn id="91" fill="hold">
                            <p:stCondLst>
                              <p:cond delay="0"/>
                            </p:stCondLst>
                            <p:childTnLst>
                              <p:par>
                                <p:cTn id="92" presetID="22" presetClass="entr" presetSubtype="1" fill="hold" nodeType="clickEffect">
                                  <p:stCondLst>
                                    <p:cond delay="0"/>
                                  </p:stCondLst>
                                  <p:childTnLst>
                                    <p:set>
                                      <p:cBhvr>
                                        <p:cTn id="93" dur="1" fill="hold">
                                          <p:stCondLst>
                                            <p:cond delay="0"/>
                                          </p:stCondLst>
                                        </p:cTn>
                                        <p:tgtEl>
                                          <p:spTgt spid="130"/>
                                        </p:tgtEl>
                                        <p:attrNameLst>
                                          <p:attrName>style.visibility</p:attrName>
                                        </p:attrNameLst>
                                      </p:cBhvr>
                                      <p:to>
                                        <p:strVal val="visible"/>
                                      </p:to>
                                    </p:set>
                                    <p:animEffect transition="in" filter="wipe(up)">
                                      <p:cBhvr>
                                        <p:cTn id="94" dur="1000"/>
                                        <p:tgtEl>
                                          <p:spTgt spid="130"/>
                                        </p:tgtEl>
                                      </p:cBhvr>
                                    </p:animEffect>
                                  </p:childTnLst>
                                </p:cTn>
                              </p:par>
                            </p:childTnLst>
                          </p:cTn>
                        </p:par>
                        <p:par>
                          <p:cTn id="95" fill="hold">
                            <p:stCondLst>
                              <p:cond delay="1000"/>
                            </p:stCondLst>
                            <p:childTnLst>
                              <p:par>
                                <p:cTn id="96" presetID="1" presetClass="entr" presetSubtype="0" fill="hold" grpId="0" nodeType="afterEffect">
                                  <p:stCondLst>
                                    <p:cond delay="0"/>
                                  </p:stCondLst>
                                  <p:childTnLst>
                                    <p:set>
                                      <p:cBhvr>
                                        <p:cTn id="97" dur="1" fill="hold">
                                          <p:stCondLst>
                                            <p:cond delay="0"/>
                                          </p:stCondLst>
                                        </p:cTn>
                                        <p:tgtEl>
                                          <p:spTgt spid="137"/>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138"/>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22" presetClass="entr" presetSubtype="4" fill="hold" nodeType="clickEffect">
                                  <p:stCondLst>
                                    <p:cond delay="0"/>
                                  </p:stCondLst>
                                  <p:childTnLst>
                                    <p:set>
                                      <p:cBhvr>
                                        <p:cTn id="103" dur="1" fill="hold">
                                          <p:stCondLst>
                                            <p:cond delay="0"/>
                                          </p:stCondLst>
                                        </p:cTn>
                                        <p:tgtEl>
                                          <p:spTgt spid="135"/>
                                        </p:tgtEl>
                                        <p:attrNameLst>
                                          <p:attrName>style.visibility</p:attrName>
                                        </p:attrNameLst>
                                      </p:cBhvr>
                                      <p:to>
                                        <p:strVal val="visible"/>
                                      </p:to>
                                    </p:set>
                                    <p:animEffect transition="in" filter="wipe(down)">
                                      <p:cBhvr>
                                        <p:cTn id="104" dur="1000"/>
                                        <p:tgtEl>
                                          <p:spTgt spid="135"/>
                                        </p:tgtEl>
                                      </p:cBhvr>
                                    </p:animEffect>
                                  </p:childTnLst>
                                </p:cTn>
                              </p:par>
                            </p:childTnLst>
                          </p:cTn>
                        </p:par>
                        <p:par>
                          <p:cTn id="105" fill="hold">
                            <p:stCondLst>
                              <p:cond delay="1000"/>
                            </p:stCondLst>
                            <p:childTnLst>
                              <p:par>
                                <p:cTn id="106" presetID="1" presetClass="entr" presetSubtype="0" fill="hold" grpId="0" nodeType="afterEffect">
                                  <p:stCondLst>
                                    <p:cond delay="0"/>
                                  </p:stCondLst>
                                  <p:childTnLst>
                                    <p:set>
                                      <p:cBhvr>
                                        <p:cTn id="107" dur="1" fill="hold">
                                          <p:stCondLst>
                                            <p:cond delay="0"/>
                                          </p:stCondLst>
                                        </p:cTn>
                                        <p:tgtEl>
                                          <p:spTgt spid="139"/>
                                        </p:tgtEl>
                                        <p:attrNameLst>
                                          <p:attrName>style.visibility</p:attrName>
                                        </p:attrNameLst>
                                      </p:cBhvr>
                                      <p:to>
                                        <p:strVal val="visible"/>
                                      </p:to>
                                    </p:set>
                                  </p:childTnLst>
                                </p:cTn>
                              </p:par>
                              <p:par>
                                <p:cTn id="108" presetID="1" presetClass="entr" presetSubtype="0" fill="hold" grpId="0" nodeType="withEffect">
                                  <p:stCondLst>
                                    <p:cond delay="0"/>
                                  </p:stCondLst>
                                  <p:childTnLst>
                                    <p:set>
                                      <p:cBhvr>
                                        <p:cTn id="109" dur="1" fill="hold">
                                          <p:stCondLst>
                                            <p:cond delay="0"/>
                                          </p:stCondLst>
                                        </p:cTn>
                                        <p:tgtEl>
                                          <p:spTgt spid="140"/>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grpId="1" nodeType="clickEffect">
                                  <p:stCondLst>
                                    <p:cond delay="0"/>
                                  </p:stCondLst>
                                  <p:childTnLst>
                                    <p:set>
                                      <p:cBhvr>
                                        <p:cTn id="113" dur="1" fill="hold">
                                          <p:stCondLst>
                                            <p:cond delay="0"/>
                                          </p:stCondLst>
                                        </p:cTn>
                                        <p:tgtEl>
                                          <p:spTgt spid="108"/>
                                        </p:tgtEl>
                                        <p:attrNameLst>
                                          <p:attrName>style.visibility</p:attrName>
                                        </p:attrNameLst>
                                      </p:cBhvr>
                                      <p:to>
                                        <p:strVal val="visible"/>
                                      </p:to>
                                    </p:set>
                                  </p:childTnLst>
                                </p:cTn>
                              </p:par>
                              <p:par>
                                <p:cTn id="114" presetID="1" presetClass="entr" presetSubtype="0" fill="hold" grpId="1" nodeType="withEffect">
                                  <p:stCondLst>
                                    <p:cond delay="0"/>
                                  </p:stCondLst>
                                  <p:childTnLst>
                                    <p:set>
                                      <p:cBhvr>
                                        <p:cTn id="115" dur="1" fill="hold">
                                          <p:stCondLst>
                                            <p:cond delay="0"/>
                                          </p:stCondLst>
                                        </p:cTn>
                                        <p:tgtEl>
                                          <p:spTgt spid="109"/>
                                        </p:tgtEl>
                                        <p:attrNameLst>
                                          <p:attrName>style.visibility</p:attrName>
                                        </p:attrNameLst>
                                      </p:cBhvr>
                                      <p:to>
                                        <p:strVal val="visible"/>
                                      </p:to>
                                    </p:set>
                                  </p:childTnLst>
                                </p:cTn>
                              </p:par>
                              <p:par>
                                <p:cTn id="116" presetID="1" presetClass="entr" presetSubtype="0" fill="hold" grpId="1" nodeType="withEffect">
                                  <p:stCondLst>
                                    <p:cond delay="0"/>
                                  </p:stCondLst>
                                  <p:childTnLst>
                                    <p:set>
                                      <p:cBhvr>
                                        <p:cTn id="117" dur="1" fill="hold">
                                          <p:stCondLst>
                                            <p:cond delay="0"/>
                                          </p:stCondLst>
                                        </p:cTn>
                                        <p:tgtEl>
                                          <p:spTgt spid="110"/>
                                        </p:tgtEl>
                                        <p:attrNameLst>
                                          <p:attrName>style.visibility</p:attrName>
                                        </p:attrNameLst>
                                      </p:cBhvr>
                                      <p:to>
                                        <p:strVal val="visible"/>
                                      </p:to>
                                    </p:set>
                                  </p:childTnLst>
                                </p:cTn>
                              </p:par>
                              <p:par>
                                <p:cTn id="118" presetID="1" presetClass="entr" presetSubtype="0" fill="hold" grpId="1" nodeType="withEffect">
                                  <p:stCondLst>
                                    <p:cond delay="0"/>
                                  </p:stCondLst>
                                  <p:childTnLst>
                                    <p:set>
                                      <p:cBhvr>
                                        <p:cTn id="119" dur="1" fill="hold">
                                          <p:stCondLst>
                                            <p:cond delay="0"/>
                                          </p:stCondLst>
                                        </p:cTn>
                                        <p:tgtEl>
                                          <p:spTgt spid="111"/>
                                        </p:tgtEl>
                                        <p:attrNameLst>
                                          <p:attrName>style.visibility</p:attrName>
                                        </p:attrNameLst>
                                      </p:cBhvr>
                                      <p:to>
                                        <p:strVal val="visible"/>
                                      </p:to>
                                    </p:set>
                                  </p:childTnLst>
                                </p:cTn>
                              </p:par>
                              <p:par>
                                <p:cTn id="120" presetID="1" presetClass="entr" presetSubtype="0" fill="hold" grpId="1" nodeType="withEffect">
                                  <p:stCondLst>
                                    <p:cond delay="0"/>
                                  </p:stCondLst>
                                  <p:childTnLst>
                                    <p:set>
                                      <p:cBhvr>
                                        <p:cTn id="121" dur="1" fill="hold">
                                          <p:stCondLst>
                                            <p:cond delay="0"/>
                                          </p:stCondLst>
                                        </p:cTn>
                                        <p:tgtEl>
                                          <p:spTgt spid="112"/>
                                        </p:tgtEl>
                                        <p:attrNameLst>
                                          <p:attrName>style.visibility</p:attrName>
                                        </p:attrNameLst>
                                      </p:cBhvr>
                                      <p:to>
                                        <p:strVal val="visible"/>
                                      </p:to>
                                    </p:set>
                                  </p:childTnLst>
                                </p:cTn>
                              </p:par>
                              <p:par>
                                <p:cTn id="122" presetID="1" presetClass="entr" presetSubtype="0" fill="hold" grpId="1" nodeType="withEffect">
                                  <p:stCondLst>
                                    <p:cond delay="0"/>
                                  </p:stCondLst>
                                  <p:childTnLst>
                                    <p:set>
                                      <p:cBhvr>
                                        <p:cTn id="123" dur="1" fill="hold">
                                          <p:stCondLst>
                                            <p:cond delay="0"/>
                                          </p:stCondLst>
                                        </p:cTn>
                                        <p:tgtEl>
                                          <p:spTgt spid="113"/>
                                        </p:tgtEl>
                                        <p:attrNameLst>
                                          <p:attrName>style.visibility</p:attrName>
                                        </p:attrNameLst>
                                      </p:cBhvr>
                                      <p:to>
                                        <p:strVal val="visible"/>
                                      </p:to>
                                    </p:set>
                                  </p:childTnLst>
                                </p:cTn>
                              </p:par>
                              <p:par>
                                <p:cTn id="124" presetID="1" presetClass="entr" presetSubtype="0" fill="hold" grpId="1" nodeType="withEffect">
                                  <p:stCondLst>
                                    <p:cond delay="0"/>
                                  </p:stCondLst>
                                  <p:childTnLst>
                                    <p:set>
                                      <p:cBhvr>
                                        <p:cTn id="125" dur="1" fill="hold">
                                          <p:stCondLst>
                                            <p:cond delay="0"/>
                                          </p:stCondLst>
                                        </p:cTn>
                                        <p:tgtEl>
                                          <p:spTgt spid="99"/>
                                        </p:tgtEl>
                                        <p:attrNameLst>
                                          <p:attrName>style.visibility</p:attrName>
                                        </p:attrNameLst>
                                      </p:cBhvr>
                                      <p:to>
                                        <p:strVal val="visible"/>
                                      </p:to>
                                    </p:set>
                                  </p:childTnLst>
                                </p:cTn>
                              </p:par>
                              <p:par>
                                <p:cTn id="126" presetID="1" presetClass="entr" presetSubtype="0" fill="hold" grpId="1" nodeType="withEffect">
                                  <p:stCondLst>
                                    <p:cond delay="0"/>
                                  </p:stCondLst>
                                  <p:childTnLst>
                                    <p:set>
                                      <p:cBhvr>
                                        <p:cTn id="127" dur="1" fill="hold">
                                          <p:stCondLst>
                                            <p:cond delay="0"/>
                                          </p:stCondLst>
                                        </p:cTn>
                                        <p:tgtEl>
                                          <p:spTgt spid="100"/>
                                        </p:tgtEl>
                                        <p:attrNameLst>
                                          <p:attrName>style.visibility</p:attrName>
                                        </p:attrNameLst>
                                      </p:cBhvr>
                                      <p:to>
                                        <p:strVal val="visible"/>
                                      </p:to>
                                    </p:set>
                                  </p:childTnLst>
                                </p:cTn>
                              </p:par>
                              <p:par>
                                <p:cTn id="128" presetID="1" presetClass="entr" presetSubtype="0" fill="hold" grpId="1" nodeType="withEffect">
                                  <p:stCondLst>
                                    <p:cond delay="0"/>
                                  </p:stCondLst>
                                  <p:childTnLst>
                                    <p:set>
                                      <p:cBhvr>
                                        <p:cTn id="129" dur="1" fill="hold">
                                          <p:stCondLst>
                                            <p:cond delay="0"/>
                                          </p:stCondLst>
                                        </p:cTn>
                                        <p:tgtEl>
                                          <p:spTgt spid="101"/>
                                        </p:tgtEl>
                                        <p:attrNameLst>
                                          <p:attrName>style.visibility</p:attrName>
                                        </p:attrNameLst>
                                      </p:cBhvr>
                                      <p:to>
                                        <p:strVal val="visible"/>
                                      </p:to>
                                    </p:set>
                                  </p:childTnLst>
                                </p:cTn>
                              </p:par>
                              <p:par>
                                <p:cTn id="130" presetID="1" presetClass="entr" presetSubtype="0" fill="hold" grpId="1" nodeType="withEffect">
                                  <p:stCondLst>
                                    <p:cond delay="0"/>
                                  </p:stCondLst>
                                  <p:childTnLst>
                                    <p:set>
                                      <p:cBhvr>
                                        <p:cTn id="131" dur="1" fill="hold">
                                          <p:stCondLst>
                                            <p:cond delay="0"/>
                                          </p:stCondLst>
                                        </p:cTn>
                                        <p:tgtEl>
                                          <p:spTgt spid="102"/>
                                        </p:tgtEl>
                                        <p:attrNameLst>
                                          <p:attrName>style.visibility</p:attrName>
                                        </p:attrNameLst>
                                      </p:cBhvr>
                                      <p:to>
                                        <p:strVal val="visible"/>
                                      </p:to>
                                    </p:set>
                                  </p:childTnLst>
                                </p:cTn>
                              </p:par>
                              <p:par>
                                <p:cTn id="132" presetID="1" presetClass="entr" presetSubtype="0" fill="hold" grpId="1" nodeType="withEffect">
                                  <p:stCondLst>
                                    <p:cond delay="0"/>
                                  </p:stCondLst>
                                  <p:childTnLst>
                                    <p:set>
                                      <p:cBhvr>
                                        <p:cTn id="133" dur="1" fill="hold">
                                          <p:stCondLst>
                                            <p:cond delay="0"/>
                                          </p:stCondLst>
                                        </p:cTn>
                                        <p:tgtEl>
                                          <p:spTgt spid="103"/>
                                        </p:tgtEl>
                                        <p:attrNameLst>
                                          <p:attrName>style.visibility</p:attrName>
                                        </p:attrNameLst>
                                      </p:cBhvr>
                                      <p:to>
                                        <p:strVal val="visible"/>
                                      </p:to>
                                    </p:set>
                                  </p:childTnLst>
                                </p:cTn>
                              </p:par>
                              <p:par>
                                <p:cTn id="134" presetID="1" presetClass="entr" presetSubtype="0" fill="hold" grpId="1" nodeType="withEffect">
                                  <p:stCondLst>
                                    <p:cond delay="0"/>
                                  </p:stCondLst>
                                  <p:childTnLst>
                                    <p:set>
                                      <p:cBhvr>
                                        <p:cTn id="135" dur="1" fill="hold">
                                          <p:stCondLst>
                                            <p:cond delay="0"/>
                                          </p:stCondLst>
                                        </p:cTn>
                                        <p:tgtEl>
                                          <p:spTgt spid="104"/>
                                        </p:tgtEl>
                                        <p:attrNameLst>
                                          <p:attrName>style.visibility</p:attrName>
                                        </p:attrNameLst>
                                      </p:cBhvr>
                                      <p:to>
                                        <p:strVal val="visible"/>
                                      </p:to>
                                    </p:set>
                                  </p:childTnLst>
                                </p:cTn>
                              </p:par>
                              <p:par>
                                <p:cTn id="136" presetID="1" presetClass="entr" presetSubtype="0" fill="hold" grpId="1" nodeType="withEffect">
                                  <p:stCondLst>
                                    <p:cond delay="0"/>
                                  </p:stCondLst>
                                  <p:childTnLst>
                                    <p:set>
                                      <p:cBhvr>
                                        <p:cTn id="137" dur="1" fill="hold">
                                          <p:stCondLst>
                                            <p:cond delay="0"/>
                                          </p:stCondLst>
                                        </p:cTn>
                                        <p:tgtEl>
                                          <p:spTgt spid="93"/>
                                        </p:tgtEl>
                                        <p:attrNameLst>
                                          <p:attrName>style.visibility</p:attrName>
                                        </p:attrNameLst>
                                      </p:cBhvr>
                                      <p:to>
                                        <p:strVal val="visible"/>
                                      </p:to>
                                    </p:set>
                                  </p:childTnLst>
                                </p:cTn>
                              </p:par>
                              <p:par>
                                <p:cTn id="138" presetID="1" presetClass="entr" presetSubtype="0" fill="hold" grpId="1" nodeType="withEffect">
                                  <p:stCondLst>
                                    <p:cond delay="0"/>
                                  </p:stCondLst>
                                  <p:childTnLst>
                                    <p:set>
                                      <p:cBhvr>
                                        <p:cTn id="139" dur="1" fill="hold">
                                          <p:stCondLst>
                                            <p:cond delay="0"/>
                                          </p:stCondLst>
                                        </p:cTn>
                                        <p:tgtEl>
                                          <p:spTgt spid="94"/>
                                        </p:tgtEl>
                                        <p:attrNameLst>
                                          <p:attrName>style.visibility</p:attrName>
                                        </p:attrNameLst>
                                      </p:cBhvr>
                                      <p:to>
                                        <p:strVal val="visible"/>
                                      </p:to>
                                    </p:set>
                                  </p:childTnLst>
                                </p:cTn>
                              </p:par>
                              <p:par>
                                <p:cTn id="140" presetID="1" presetClass="entr" presetSubtype="0" fill="hold" grpId="1" nodeType="withEffect">
                                  <p:stCondLst>
                                    <p:cond delay="0"/>
                                  </p:stCondLst>
                                  <p:childTnLst>
                                    <p:set>
                                      <p:cBhvr>
                                        <p:cTn id="141" dur="1" fill="hold">
                                          <p:stCondLst>
                                            <p:cond delay="0"/>
                                          </p:stCondLst>
                                        </p:cTn>
                                        <p:tgtEl>
                                          <p:spTgt spid="95"/>
                                        </p:tgtEl>
                                        <p:attrNameLst>
                                          <p:attrName>style.visibility</p:attrName>
                                        </p:attrNameLst>
                                      </p:cBhvr>
                                      <p:to>
                                        <p:strVal val="visible"/>
                                      </p:to>
                                    </p:set>
                                  </p:childTnLst>
                                </p:cTn>
                              </p:par>
                              <p:par>
                                <p:cTn id="142" presetID="1" presetClass="entr" presetSubtype="0" fill="hold" grpId="1" nodeType="withEffect">
                                  <p:stCondLst>
                                    <p:cond delay="0"/>
                                  </p:stCondLst>
                                  <p:childTnLst>
                                    <p:set>
                                      <p:cBhvr>
                                        <p:cTn id="143" dur="1" fill="hold">
                                          <p:stCondLst>
                                            <p:cond delay="0"/>
                                          </p:stCondLst>
                                        </p:cTn>
                                        <p:tgtEl>
                                          <p:spTgt spid="96"/>
                                        </p:tgtEl>
                                        <p:attrNameLst>
                                          <p:attrName>style.visibility</p:attrName>
                                        </p:attrNameLst>
                                      </p:cBhvr>
                                      <p:to>
                                        <p:strVal val="visible"/>
                                      </p:to>
                                    </p:set>
                                  </p:childTnLst>
                                </p:cTn>
                              </p:par>
                              <p:par>
                                <p:cTn id="144" presetID="1" presetClass="entr" presetSubtype="0" fill="hold" grpId="1" nodeType="withEffect">
                                  <p:stCondLst>
                                    <p:cond delay="0"/>
                                  </p:stCondLst>
                                  <p:childTnLst>
                                    <p:set>
                                      <p:cBhvr>
                                        <p:cTn id="145" dur="1" fill="hold">
                                          <p:stCondLst>
                                            <p:cond delay="0"/>
                                          </p:stCondLst>
                                        </p:cTn>
                                        <p:tgtEl>
                                          <p:spTgt spid="97"/>
                                        </p:tgtEl>
                                        <p:attrNameLst>
                                          <p:attrName>style.visibility</p:attrName>
                                        </p:attrNameLst>
                                      </p:cBhvr>
                                      <p:to>
                                        <p:strVal val="visible"/>
                                      </p:to>
                                    </p:set>
                                  </p:childTnLst>
                                </p:cTn>
                              </p:par>
                              <p:par>
                                <p:cTn id="146" presetID="1" presetClass="entr" presetSubtype="0" fill="hold" grpId="1" nodeType="withEffect">
                                  <p:stCondLst>
                                    <p:cond delay="0"/>
                                  </p:stCondLst>
                                  <p:childTnLst>
                                    <p:set>
                                      <p:cBhvr>
                                        <p:cTn id="147" dur="1" fill="hold">
                                          <p:stCondLst>
                                            <p:cond delay="0"/>
                                          </p:stCondLst>
                                        </p:cTn>
                                        <p:tgtEl>
                                          <p:spTgt spid="98"/>
                                        </p:tgtEl>
                                        <p:attrNameLst>
                                          <p:attrName>style.visibility</p:attrName>
                                        </p:attrNameLst>
                                      </p:cBhvr>
                                      <p:to>
                                        <p:strVal val="visible"/>
                                      </p:to>
                                    </p:set>
                                  </p:childTnLst>
                                </p:cTn>
                              </p:par>
                              <p:par>
                                <p:cTn id="148" presetID="1" presetClass="entr" presetSubtype="0" fill="hold" grpId="1" nodeType="withEffect">
                                  <p:stCondLst>
                                    <p:cond delay="0"/>
                                  </p:stCondLst>
                                  <p:childTnLst>
                                    <p:set>
                                      <p:cBhvr>
                                        <p:cTn id="149" dur="1" fill="hold">
                                          <p:stCondLst>
                                            <p:cond delay="0"/>
                                          </p:stCondLst>
                                        </p:cTn>
                                        <p:tgtEl>
                                          <p:spTgt spid="87"/>
                                        </p:tgtEl>
                                        <p:attrNameLst>
                                          <p:attrName>style.visibility</p:attrName>
                                        </p:attrNameLst>
                                      </p:cBhvr>
                                      <p:to>
                                        <p:strVal val="visible"/>
                                      </p:to>
                                    </p:set>
                                  </p:childTnLst>
                                </p:cTn>
                              </p:par>
                              <p:par>
                                <p:cTn id="150" presetID="1" presetClass="entr" presetSubtype="0" fill="hold" grpId="1" nodeType="withEffect">
                                  <p:stCondLst>
                                    <p:cond delay="0"/>
                                  </p:stCondLst>
                                  <p:childTnLst>
                                    <p:set>
                                      <p:cBhvr>
                                        <p:cTn id="151" dur="1" fill="hold">
                                          <p:stCondLst>
                                            <p:cond delay="0"/>
                                          </p:stCondLst>
                                        </p:cTn>
                                        <p:tgtEl>
                                          <p:spTgt spid="88"/>
                                        </p:tgtEl>
                                        <p:attrNameLst>
                                          <p:attrName>style.visibility</p:attrName>
                                        </p:attrNameLst>
                                      </p:cBhvr>
                                      <p:to>
                                        <p:strVal val="visible"/>
                                      </p:to>
                                    </p:set>
                                  </p:childTnLst>
                                </p:cTn>
                              </p:par>
                              <p:par>
                                <p:cTn id="152" presetID="1" presetClass="entr" presetSubtype="0" fill="hold" grpId="1" nodeType="withEffect">
                                  <p:stCondLst>
                                    <p:cond delay="0"/>
                                  </p:stCondLst>
                                  <p:childTnLst>
                                    <p:set>
                                      <p:cBhvr>
                                        <p:cTn id="153" dur="1" fill="hold">
                                          <p:stCondLst>
                                            <p:cond delay="0"/>
                                          </p:stCondLst>
                                        </p:cTn>
                                        <p:tgtEl>
                                          <p:spTgt spid="89"/>
                                        </p:tgtEl>
                                        <p:attrNameLst>
                                          <p:attrName>style.visibility</p:attrName>
                                        </p:attrNameLst>
                                      </p:cBhvr>
                                      <p:to>
                                        <p:strVal val="visible"/>
                                      </p:to>
                                    </p:set>
                                  </p:childTnLst>
                                </p:cTn>
                              </p:par>
                              <p:par>
                                <p:cTn id="154" presetID="1" presetClass="entr" presetSubtype="0" fill="hold" grpId="1" nodeType="withEffect">
                                  <p:stCondLst>
                                    <p:cond delay="0"/>
                                  </p:stCondLst>
                                  <p:childTnLst>
                                    <p:set>
                                      <p:cBhvr>
                                        <p:cTn id="155" dur="1" fill="hold">
                                          <p:stCondLst>
                                            <p:cond delay="0"/>
                                          </p:stCondLst>
                                        </p:cTn>
                                        <p:tgtEl>
                                          <p:spTgt spid="90"/>
                                        </p:tgtEl>
                                        <p:attrNameLst>
                                          <p:attrName>style.visibility</p:attrName>
                                        </p:attrNameLst>
                                      </p:cBhvr>
                                      <p:to>
                                        <p:strVal val="visible"/>
                                      </p:to>
                                    </p:set>
                                  </p:childTnLst>
                                </p:cTn>
                              </p:par>
                              <p:par>
                                <p:cTn id="156" presetID="1" presetClass="entr" presetSubtype="0" fill="hold" grpId="1" nodeType="withEffect">
                                  <p:stCondLst>
                                    <p:cond delay="0"/>
                                  </p:stCondLst>
                                  <p:childTnLst>
                                    <p:set>
                                      <p:cBhvr>
                                        <p:cTn id="157" dur="1" fill="hold">
                                          <p:stCondLst>
                                            <p:cond delay="0"/>
                                          </p:stCondLst>
                                        </p:cTn>
                                        <p:tgtEl>
                                          <p:spTgt spid="91"/>
                                        </p:tgtEl>
                                        <p:attrNameLst>
                                          <p:attrName>style.visibility</p:attrName>
                                        </p:attrNameLst>
                                      </p:cBhvr>
                                      <p:to>
                                        <p:strVal val="visible"/>
                                      </p:to>
                                    </p:set>
                                  </p:childTnLst>
                                </p:cTn>
                              </p:par>
                              <p:par>
                                <p:cTn id="158" presetID="1" presetClass="entr" presetSubtype="0" fill="hold" grpId="1" nodeType="withEffect">
                                  <p:stCondLst>
                                    <p:cond delay="0"/>
                                  </p:stCondLst>
                                  <p:childTnLst>
                                    <p:set>
                                      <p:cBhvr>
                                        <p:cTn id="159" dur="1" fill="hold">
                                          <p:stCondLst>
                                            <p:cond delay="0"/>
                                          </p:stCondLst>
                                        </p:cTn>
                                        <p:tgtEl>
                                          <p:spTgt spid="92"/>
                                        </p:tgtEl>
                                        <p:attrNameLst>
                                          <p:attrName>style.visibility</p:attrName>
                                        </p:attrNameLst>
                                      </p:cBhvr>
                                      <p:to>
                                        <p:strVal val="visible"/>
                                      </p:to>
                                    </p:set>
                                  </p:childTnLst>
                                </p:cTn>
                              </p:par>
                              <p:par>
                                <p:cTn id="160" presetID="1" presetClass="entr" presetSubtype="0" fill="hold" grpId="1" nodeType="withEffect">
                                  <p:stCondLst>
                                    <p:cond delay="0"/>
                                  </p:stCondLst>
                                  <p:childTnLst>
                                    <p:set>
                                      <p:cBhvr>
                                        <p:cTn id="161" dur="1" fill="hold">
                                          <p:stCondLst>
                                            <p:cond delay="0"/>
                                          </p:stCondLst>
                                        </p:cTn>
                                        <p:tgtEl>
                                          <p:spTgt spid="75"/>
                                        </p:tgtEl>
                                        <p:attrNameLst>
                                          <p:attrName>style.visibility</p:attrName>
                                        </p:attrNameLst>
                                      </p:cBhvr>
                                      <p:to>
                                        <p:strVal val="visible"/>
                                      </p:to>
                                    </p:set>
                                  </p:childTnLst>
                                </p:cTn>
                              </p:par>
                              <p:par>
                                <p:cTn id="162" presetID="1" presetClass="entr" presetSubtype="0" fill="hold" grpId="1" nodeType="withEffect">
                                  <p:stCondLst>
                                    <p:cond delay="0"/>
                                  </p:stCondLst>
                                  <p:childTnLst>
                                    <p:set>
                                      <p:cBhvr>
                                        <p:cTn id="163" dur="1" fill="hold">
                                          <p:stCondLst>
                                            <p:cond delay="0"/>
                                          </p:stCondLst>
                                        </p:cTn>
                                        <p:tgtEl>
                                          <p:spTgt spid="76"/>
                                        </p:tgtEl>
                                        <p:attrNameLst>
                                          <p:attrName>style.visibility</p:attrName>
                                        </p:attrNameLst>
                                      </p:cBhvr>
                                      <p:to>
                                        <p:strVal val="visible"/>
                                      </p:to>
                                    </p:set>
                                  </p:childTnLst>
                                </p:cTn>
                              </p:par>
                              <p:par>
                                <p:cTn id="164" presetID="1" presetClass="entr" presetSubtype="0" fill="hold" grpId="1" nodeType="withEffect">
                                  <p:stCondLst>
                                    <p:cond delay="0"/>
                                  </p:stCondLst>
                                  <p:childTnLst>
                                    <p:set>
                                      <p:cBhvr>
                                        <p:cTn id="165" dur="1" fill="hold">
                                          <p:stCondLst>
                                            <p:cond delay="0"/>
                                          </p:stCondLst>
                                        </p:cTn>
                                        <p:tgtEl>
                                          <p:spTgt spid="77"/>
                                        </p:tgtEl>
                                        <p:attrNameLst>
                                          <p:attrName>style.visibility</p:attrName>
                                        </p:attrNameLst>
                                      </p:cBhvr>
                                      <p:to>
                                        <p:strVal val="visible"/>
                                      </p:to>
                                    </p:set>
                                  </p:childTnLst>
                                </p:cTn>
                              </p:par>
                              <p:par>
                                <p:cTn id="166" presetID="1" presetClass="entr" presetSubtype="0" fill="hold" grpId="1" nodeType="withEffect">
                                  <p:stCondLst>
                                    <p:cond delay="0"/>
                                  </p:stCondLst>
                                  <p:childTnLst>
                                    <p:set>
                                      <p:cBhvr>
                                        <p:cTn id="167" dur="1" fill="hold">
                                          <p:stCondLst>
                                            <p:cond delay="0"/>
                                          </p:stCondLst>
                                        </p:cTn>
                                        <p:tgtEl>
                                          <p:spTgt spid="78"/>
                                        </p:tgtEl>
                                        <p:attrNameLst>
                                          <p:attrName>style.visibility</p:attrName>
                                        </p:attrNameLst>
                                      </p:cBhvr>
                                      <p:to>
                                        <p:strVal val="visible"/>
                                      </p:to>
                                    </p:set>
                                  </p:childTnLst>
                                </p:cTn>
                              </p:par>
                              <p:par>
                                <p:cTn id="168" presetID="1" presetClass="entr" presetSubtype="0" fill="hold" grpId="1" nodeType="withEffect">
                                  <p:stCondLst>
                                    <p:cond delay="0"/>
                                  </p:stCondLst>
                                  <p:childTnLst>
                                    <p:set>
                                      <p:cBhvr>
                                        <p:cTn id="169" dur="1" fill="hold">
                                          <p:stCondLst>
                                            <p:cond delay="0"/>
                                          </p:stCondLst>
                                        </p:cTn>
                                        <p:tgtEl>
                                          <p:spTgt spid="79"/>
                                        </p:tgtEl>
                                        <p:attrNameLst>
                                          <p:attrName>style.visibility</p:attrName>
                                        </p:attrNameLst>
                                      </p:cBhvr>
                                      <p:to>
                                        <p:strVal val="visible"/>
                                      </p:to>
                                    </p:set>
                                  </p:childTnLst>
                                </p:cTn>
                              </p:par>
                              <p:par>
                                <p:cTn id="170" presetID="1" presetClass="entr" presetSubtype="0" fill="hold" grpId="1" nodeType="withEffect">
                                  <p:stCondLst>
                                    <p:cond delay="0"/>
                                  </p:stCondLst>
                                  <p:childTnLst>
                                    <p:set>
                                      <p:cBhvr>
                                        <p:cTn id="171" dur="1" fill="hold">
                                          <p:stCondLst>
                                            <p:cond delay="0"/>
                                          </p:stCondLst>
                                        </p:cTn>
                                        <p:tgtEl>
                                          <p:spTgt spid="80"/>
                                        </p:tgtEl>
                                        <p:attrNameLst>
                                          <p:attrName>style.visibility</p:attrName>
                                        </p:attrNameLst>
                                      </p:cBhvr>
                                      <p:to>
                                        <p:strVal val="visible"/>
                                      </p:to>
                                    </p:set>
                                  </p:childTnLst>
                                </p:cTn>
                              </p:par>
                            </p:childTnLst>
                          </p:cTn>
                        </p:par>
                      </p:childTnLst>
                    </p:cTn>
                  </p:par>
                  <p:par>
                    <p:cTn id="172" fill="hold">
                      <p:stCondLst>
                        <p:cond delay="indefinite"/>
                      </p:stCondLst>
                      <p:childTnLst>
                        <p:par>
                          <p:cTn id="173" fill="hold">
                            <p:stCondLst>
                              <p:cond delay="0"/>
                            </p:stCondLst>
                            <p:childTnLst>
                              <p:par>
                                <p:cTn id="174" presetID="1" presetClass="exit" presetSubtype="0" fill="hold" nodeType="clickEffect">
                                  <p:stCondLst>
                                    <p:cond delay="0"/>
                                  </p:stCondLst>
                                  <p:childTnLst>
                                    <p:set>
                                      <p:cBhvr>
                                        <p:cTn id="175" dur="1" fill="hold">
                                          <p:stCondLst>
                                            <p:cond delay="0"/>
                                          </p:stCondLst>
                                        </p:cTn>
                                        <p:tgtEl>
                                          <p:spTgt spid="135"/>
                                        </p:tgtEl>
                                        <p:attrNameLst>
                                          <p:attrName>style.visibility</p:attrName>
                                        </p:attrNameLst>
                                      </p:cBhvr>
                                      <p:to>
                                        <p:strVal val="hidden"/>
                                      </p:to>
                                    </p:set>
                                  </p:childTnLst>
                                </p:cTn>
                              </p:par>
                              <p:par>
                                <p:cTn id="176" presetID="1" presetClass="exit" presetSubtype="0" fill="hold" grpId="1" nodeType="withEffect">
                                  <p:stCondLst>
                                    <p:cond delay="0"/>
                                  </p:stCondLst>
                                  <p:childTnLst>
                                    <p:set>
                                      <p:cBhvr>
                                        <p:cTn id="177" dur="1" fill="hold">
                                          <p:stCondLst>
                                            <p:cond delay="0"/>
                                          </p:stCondLst>
                                        </p:cTn>
                                        <p:tgtEl>
                                          <p:spTgt spid="139"/>
                                        </p:tgtEl>
                                        <p:attrNameLst>
                                          <p:attrName>style.visibility</p:attrName>
                                        </p:attrNameLst>
                                      </p:cBhvr>
                                      <p:to>
                                        <p:strVal val="hidden"/>
                                      </p:to>
                                    </p:set>
                                  </p:childTnLst>
                                </p:cTn>
                              </p:par>
                              <p:par>
                                <p:cTn id="178" presetID="1" presetClass="exit" presetSubtype="0" fill="hold" grpId="1" nodeType="withEffect">
                                  <p:stCondLst>
                                    <p:cond delay="0"/>
                                  </p:stCondLst>
                                  <p:childTnLst>
                                    <p:set>
                                      <p:cBhvr>
                                        <p:cTn id="179" dur="1" fill="hold">
                                          <p:stCondLst>
                                            <p:cond delay="0"/>
                                          </p:stCondLst>
                                        </p:cTn>
                                        <p:tgtEl>
                                          <p:spTgt spid="140"/>
                                        </p:tgtEl>
                                        <p:attrNameLst>
                                          <p:attrName>style.visibility</p:attrName>
                                        </p:attrNameLst>
                                      </p:cBhvr>
                                      <p:to>
                                        <p:strVal val="hidden"/>
                                      </p:to>
                                    </p:set>
                                  </p:childTnLst>
                                </p:cTn>
                              </p:par>
                            </p:childTnLst>
                          </p:cTn>
                        </p:par>
                      </p:childTnLst>
                    </p:cTn>
                  </p:par>
                  <p:par>
                    <p:cTn id="180" fill="hold">
                      <p:stCondLst>
                        <p:cond delay="indefinite"/>
                      </p:stCondLst>
                      <p:childTnLst>
                        <p:par>
                          <p:cTn id="181" fill="hold">
                            <p:stCondLst>
                              <p:cond delay="0"/>
                            </p:stCondLst>
                            <p:childTnLst>
                              <p:par>
                                <p:cTn id="182" presetID="19" presetClass="emph" presetSubtype="0" fill="hold" grpId="2" nodeType="clickEffect">
                                  <p:stCondLst>
                                    <p:cond delay="0"/>
                                  </p:stCondLst>
                                  <p:childTnLst>
                                    <p:animClr clrSpc="rgb" dir="cw">
                                      <p:cBhvr override="childStyle">
                                        <p:cTn id="183" dur="500" fill="hold"/>
                                        <p:tgtEl>
                                          <p:spTgt spid="109"/>
                                        </p:tgtEl>
                                        <p:attrNameLst>
                                          <p:attrName>style.color</p:attrName>
                                        </p:attrNameLst>
                                      </p:cBhvr>
                                      <p:to>
                                        <a:schemeClr val="tx2"/>
                                      </p:to>
                                    </p:animClr>
                                    <p:animClr clrSpc="rgb" dir="cw">
                                      <p:cBhvr>
                                        <p:cTn id="184" dur="500" fill="hold"/>
                                        <p:tgtEl>
                                          <p:spTgt spid="109"/>
                                        </p:tgtEl>
                                        <p:attrNameLst>
                                          <p:attrName>fillcolor</p:attrName>
                                        </p:attrNameLst>
                                      </p:cBhvr>
                                      <p:to>
                                        <a:schemeClr val="tx2"/>
                                      </p:to>
                                    </p:animClr>
                                    <p:set>
                                      <p:cBhvr>
                                        <p:cTn id="185" dur="500" fill="hold"/>
                                        <p:tgtEl>
                                          <p:spTgt spid="109"/>
                                        </p:tgtEl>
                                        <p:attrNameLst>
                                          <p:attrName>fill.type</p:attrName>
                                        </p:attrNameLst>
                                      </p:cBhvr>
                                      <p:to>
                                        <p:strVal val="solid"/>
                                      </p:to>
                                    </p:set>
                                    <p:set>
                                      <p:cBhvr>
                                        <p:cTn id="186" dur="500" fill="hold"/>
                                        <p:tgtEl>
                                          <p:spTgt spid="109"/>
                                        </p:tgtEl>
                                        <p:attrNameLst>
                                          <p:attrName>fill.on</p:attrName>
                                        </p:attrNameLst>
                                      </p:cBhvr>
                                      <p:to>
                                        <p:strVal val="true"/>
                                      </p:to>
                                    </p:set>
                                  </p:childTnLst>
                                </p:cTn>
                              </p:par>
                              <p:par>
                                <p:cTn id="187" presetID="19" presetClass="emph" presetSubtype="0" fill="hold" grpId="2" nodeType="withEffect">
                                  <p:stCondLst>
                                    <p:cond delay="0"/>
                                  </p:stCondLst>
                                  <p:childTnLst>
                                    <p:animClr clrSpc="rgb" dir="cw">
                                      <p:cBhvr override="childStyle">
                                        <p:cTn id="188" dur="500" fill="hold"/>
                                        <p:tgtEl>
                                          <p:spTgt spid="101"/>
                                        </p:tgtEl>
                                        <p:attrNameLst>
                                          <p:attrName>style.color</p:attrName>
                                        </p:attrNameLst>
                                      </p:cBhvr>
                                      <p:to>
                                        <a:schemeClr val="tx2"/>
                                      </p:to>
                                    </p:animClr>
                                    <p:animClr clrSpc="rgb" dir="cw">
                                      <p:cBhvr>
                                        <p:cTn id="189" dur="500" fill="hold"/>
                                        <p:tgtEl>
                                          <p:spTgt spid="101"/>
                                        </p:tgtEl>
                                        <p:attrNameLst>
                                          <p:attrName>fillcolor</p:attrName>
                                        </p:attrNameLst>
                                      </p:cBhvr>
                                      <p:to>
                                        <a:schemeClr val="tx2"/>
                                      </p:to>
                                    </p:animClr>
                                    <p:set>
                                      <p:cBhvr>
                                        <p:cTn id="190" dur="500" fill="hold"/>
                                        <p:tgtEl>
                                          <p:spTgt spid="101"/>
                                        </p:tgtEl>
                                        <p:attrNameLst>
                                          <p:attrName>fill.type</p:attrName>
                                        </p:attrNameLst>
                                      </p:cBhvr>
                                      <p:to>
                                        <p:strVal val="solid"/>
                                      </p:to>
                                    </p:set>
                                    <p:set>
                                      <p:cBhvr>
                                        <p:cTn id="191" dur="500" fill="hold"/>
                                        <p:tgtEl>
                                          <p:spTgt spid="101"/>
                                        </p:tgtEl>
                                        <p:attrNameLst>
                                          <p:attrName>fill.on</p:attrName>
                                        </p:attrNameLst>
                                      </p:cBhvr>
                                      <p:to>
                                        <p:strVal val="true"/>
                                      </p:to>
                                    </p:set>
                                  </p:childTnLst>
                                </p:cTn>
                              </p:par>
                              <p:par>
                                <p:cTn id="192" presetID="19" presetClass="emph" presetSubtype="0" fill="hold" grpId="2" nodeType="withEffect">
                                  <p:stCondLst>
                                    <p:cond delay="0"/>
                                  </p:stCondLst>
                                  <p:childTnLst>
                                    <p:animClr clrSpc="rgb" dir="cw">
                                      <p:cBhvr override="childStyle">
                                        <p:cTn id="193" dur="500" fill="hold"/>
                                        <p:tgtEl>
                                          <p:spTgt spid="96"/>
                                        </p:tgtEl>
                                        <p:attrNameLst>
                                          <p:attrName>style.color</p:attrName>
                                        </p:attrNameLst>
                                      </p:cBhvr>
                                      <p:to>
                                        <a:schemeClr val="tx2"/>
                                      </p:to>
                                    </p:animClr>
                                    <p:animClr clrSpc="rgb" dir="cw">
                                      <p:cBhvr>
                                        <p:cTn id="194" dur="500" fill="hold"/>
                                        <p:tgtEl>
                                          <p:spTgt spid="96"/>
                                        </p:tgtEl>
                                        <p:attrNameLst>
                                          <p:attrName>fillcolor</p:attrName>
                                        </p:attrNameLst>
                                      </p:cBhvr>
                                      <p:to>
                                        <a:schemeClr val="tx2"/>
                                      </p:to>
                                    </p:animClr>
                                    <p:set>
                                      <p:cBhvr>
                                        <p:cTn id="195" dur="500" fill="hold"/>
                                        <p:tgtEl>
                                          <p:spTgt spid="96"/>
                                        </p:tgtEl>
                                        <p:attrNameLst>
                                          <p:attrName>fill.type</p:attrName>
                                        </p:attrNameLst>
                                      </p:cBhvr>
                                      <p:to>
                                        <p:strVal val="solid"/>
                                      </p:to>
                                    </p:set>
                                    <p:set>
                                      <p:cBhvr>
                                        <p:cTn id="196" dur="500" fill="hold"/>
                                        <p:tgtEl>
                                          <p:spTgt spid="96"/>
                                        </p:tgtEl>
                                        <p:attrNameLst>
                                          <p:attrName>fill.on</p:attrName>
                                        </p:attrNameLst>
                                      </p:cBhvr>
                                      <p:to>
                                        <p:strVal val="true"/>
                                      </p:to>
                                    </p:set>
                                  </p:childTnLst>
                                </p:cTn>
                              </p:par>
                              <p:par>
                                <p:cTn id="197" presetID="19" presetClass="emph" presetSubtype="0" fill="hold" grpId="2" nodeType="withEffect">
                                  <p:stCondLst>
                                    <p:cond delay="0"/>
                                  </p:stCondLst>
                                  <p:childTnLst>
                                    <p:animClr clrSpc="rgb" dir="cw">
                                      <p:cBhvr override="childStyle">
                                        <p:cTn id="198" dur="500" fill="hold"/>
                                        <p:tgtEl>
                                          <p:spTgt spid="91"/>
                                        </p:tgtEl>
                                        <p:attrNameLst>
                                          <p:attrName>style.color</p:attrName>
                                        </p:attrNameLst>
                                      </p:cBhvr>
                                      <p:to>
                                        <a:schemeClr val="tx2"/>
                                      </p:to>
                                    </p:animClr>
                                    <p:animClr clrSpc="rgb" dir="cw">
                                      <p:cBhvr>
                                        <p:cTn id="199" dur="500" fill="hold"/>
                                        <p:tgtEl>
                                          <p:spTgt spid="91"/>
                                        </p:tgtEl>
                                        <p:attrNameLst>
                                          <p:attrName>fillcolor</p:attrName>
                                        </p:attrNameLst>
                                      </p:cBhvr>
                                      <p:to>
                                        <a:schemeClr val="tx2"/>
                                      </p:to>
                                    </p:animClr>
                                    <p:set>
                                      <p:cBhvr>
                                        <p:cTn id="200" dur="500" fill="hold"/>
                                        <p:tgtEl>
                                          <p:spTgt spid="91"/>
                                        </p:tgtEl>
                                        <p:attrNameLst>
                                          <p:attrName>fill.type</p:attrName>
                                        </p:attrNameLst>
                                      </p:cBhvr>
                                      <p:to>
                                        <p:strVal val="solid"/>
                                      </p:to>
                                    </p:set>
                                    <p:set>
                                      <p:cBhvr>
                                        <p:cTn id="201" dur="500" fill="hold"/>
                                        <p:tgtEl>
                                          <p:spTgt spid="91"/>
                                        </p:tgtEl>
                                        <p:attrNameLst>
                                          <p:attrName>fill.on</p:attrName>
                                        </p:attrNameLst>
                                      </p:cBhvr>
                                      <p:to>
                                        <p:strVal val="true"/>
                                      </p:to>
                                    </p:set>
                                  </p:childTnLst>
                                </p:cTn>
                              </p:par>
                              <p:par>
                                <p:cTn id="202" presetID="19" presetClass="emph" presetSubtype="0" fill="hold" grpId="2" nodeType="withEffect">
                                  <p:stCondLst>
                                    <p:cond delay="0"/>
                                  </p:stCondLst>
                                  <p:childTnLst>
                                    <p:animClr clrSpc="rgb" dir="cw">
                                      <p:cBhvr override="childStyle">
                                        <p:cTn id="203" dur="500" fill="hold"/>
                                        <p:tgtEl>
                                          <p:spTgt spid="80"/>
                                        </p:tgtEl>
                                        <p:attrNameLst>
                                          <p:attrName>style.color</p:attrName>
                                        </p:attrNameLst>
                                      </p:cBhvr>
                                      <p:to>
                                        <a:schemeClr val="tx2"/>
                                      </p:to>
                                    </p:animClr>
                                    <p:animClr clrSpc="rgb" dir="cw">
                                      <p:cBhvr>
                                        <p:cTn id="204" dur="500" fill="hold"/>
                                        <p:tgtEl>
                                          <p:spTgt spid="80"/>
                                        </p:tgtEl>
                                        <p:attrNameLst>
                                          <p:attrName>fillcolor</p:attrName>
                                        </p:attrNameLst>
                                      </p:cBhvr>
                                      <p:to>
                                        <a:schemeClr val="tx2"/>
                                      </p:to>
                                    </p:animClr>
                                    <p:set>
                                      <p:cBhvr>
                                        <p:cTn id="205" dur="500" fill="hold"/>
                                        <p:tgtEl>
                                          <p:spTgt spid="80"/>
                                        </p:tgtEl>
                                        <p:attrNameLst>
                                          <p:attrName>fill.type</p:attrName>
                                        </p:attrNameLst>
                                      </p:cBhvr>
                                      <p:to>
                                        <p:strVal val="solid"/>
                                      </p:to>
                                    </p:set>
                                    <p:set>
                                      <p:cBhvr>
                                        <p:cTn id="206" dur="500" fill="hold"/>
                                        <p:tgtEl>
                                          <p:spTgt spid="80"/>
                                        </p:tgtEl>
                                        <p:attrNameLst>
                                          <p:attrName>fill.on</p:attrName>
                                        </p:attrNameLst>
                                      </p:cBhvr>
                                      <p:to>
                                        <p:strVal val="true"/>
                                      </p:to>
                                    </p:set>
                                  </p:childTnLst>
                                </p:cTn>
                              </p:par>
                            </p:childTnLst>
                          </p:cTn>
                        </p:par>
                      </p:childTnLst>
                    </p:cTn>
                  </p:par>
                  <p:par>
                    <p:cTn id="207" fill="hold">
                      <p:stCondLst>
                        <p:cond delay="indefinite"/>
                      </p:stCondLst>
                      <p:childTnLst>
                        <p:par>
                          <p:cTn id="208" fill="hold">
                            <p:stCondLst>
                              <p:cond delay="0"/>
                            </p:stCondLst>
                            <p:childTnLst>
                              <p:par>
                                <p:cTn id="209" presetID="1" presetClass="exit" presetSubtype="0" fill="hold" nodeType="clickEffect">
                                  <p:stCondLst>
                                    <p:cond delay="0"/>
                                  </p:stCondLst>
                                  <p:childTnLst>
                                    <p:set>
                                      <p:cBhvr>
                                        <p:cTn id="210" dur="1" fill="hold">
                                          <p:stCondLst>
                                            <p:cond delay="0"/>
                                          </p:stCondLst>
                                        </p:cTn>
                                        <p:tgtEl>
                                          <p:spTgt spid="130"/>
                                        </p:tgtEl>
                                        <p:attrNameLst>
                                          <p:attrName>style.visibility</p:attrName>
                                        </p:attrNameLst>
                                      </p:cBhvr>
                                      <p:to>
                                        <p:strVal val="hidden"/>
                                      </p:to>
                                    </p:set>
                                  </p:childTnLst>
                                </p:cTn>
                              </p:par>
                              <p:par>
                                <p:cTn id="211" presetID="1" presetClass="exit" presetSubtype="0" fill="hold" grpId="1" nodeType="withEffect">
                                  <p:stCondLst>
                                    <p:cond delay="0"/>
                                  </p:stCondLst>
                                  <p:childTnLst>
                                    <p:set>
                                      <p:cBhvr>
                                        <p:cTn id="212" dur="1" fill="hold">
                                          <p:stCondLst>
                                            <p:cond delay="0"/>
                                          </p:stCondLst>
                                        </p:cTn>
                                        <p:tgtEl>
                                          <p:spTgt spid="137"/>
                                        </p:tgtEl>
                                        <p:attrNameLst>
                                          <p:attrName>style.visibility</p:attrName>
                                        </p:attrNameLst>
                                      </p:cBhvr>
                                      <p:to>
                                        <p:strVal val="hidden"/>
                                      </p:to>
                                    </p:set>
                                  </p:childTnLst>
                                </p:cTn>
                              </p:par>
                              <p:par>
                                <p:cTn id="213" presetID="1" presetClass="exit" presetSubtype="0" fill="hold" grpId="1" nodeType="withEffect">
                                  <p:stCondLst>
                                    <p:cond delay="0"/>
                                  </p:stCondLst>
                                  <p:childTnLst>
                                    <p:set>
                                      <p:cBhvr>
                                        <p:cTn id="214" dur="1" fill="hold">
                                          <p:stCondLst>
                                            <p:cond delay="0"/>
                                          </p:stCondLst>
                                        </p:cTn>
                                        <p:tgtEl>
                                          <p:spTgt spid="138"/>
                                        </p:tgtEl>
                                        <p:attrNameLst>
                                          <p:attrName>style.visibility</p:attrName>
                                        </p:attrNameLst>
                                      </p:cBhvr>
                                      <p:to>
                                        <p:strVal val="hidden"/>
                                      </p:to>
                                    </p:set>
                                  </p:childTnLst>
                                </p:cTn>
                              </p:par>
                              <p:par>
                                <p:cTn id="215" presetID="1" presetClass="entr" presetSubtype="0" fill="hold" nodeType="withEffect">
                                  <p:stCondLst>
                                    <p:cond delay="0"/>
                                  </p:stCondLst>
                                  <p:childTnLst>
                                    <p:set>
                                      <p:cBhvr>
                                        <p:cTn id="216" dur="1" fill="hold">
                                          <p:stCondLst>
                                            <p:cond delay="0"/>
                                          </p:stCondLst>
                                        </p:cTn>
                                        <p:tgtEl>
                                          <p:spTgt spid="135"/>
                                        </p:tgtEl>
                                        <p:attrNameLst>
                                          <p:attrName>style.visibility</p:attrName>
                                        </p:attrNameLst>
                                      </p:cBhvr>
                                      <p:to>
                                        <p:strVal val="visible"/>
                                      </p:to>
                                    </p:set>
                                  </p:childTnLst>
                                </p:cTn>
                              </p:par>
                              <p:par>
                                <p:cTn id="217" presetID="1" presetClass="entr" presetSubtype="0" fill="hold" grpId="2" nodeType="withEffect">
                                  <p:stCondLst>
                                    <p:cond delay="0"/>
                                  </p:stCondLst>
                                  <p:childTnLst>
                                    <p:set>
                                      <p:cBhvr>
                                        <p:cTn id="218" dur="1" fill="hold">
                                          <p:stCondLst>
                                            <p:cond delay="0"/>
                                          </p:stCondLst>
                                        </p:cTn>
                                        <p:tgtEl>
                                          <p:spTgt spid="139"/>
                                        </p:tgtEl>
                                        <p:attrNameLst>
                                          <p:attrName>style.visibility</p:attrName>
                                        </p:attrNameLst>
                                      </p:cBhvr>
                                      <p:to>
                                        <p:strVal val="visible"/>
                                      </p:to>
                                    </p:set>
                                  </p:childTnLst>
                                </p:cTn>
                              </p:par>
                              <p:par>
                                <p:cTn id="219" presetID="1" presetClass="entr" presetSubtype="0" fill="hold" grpId="2" nodeType="withEffect">
                                  <p:stCondLst>
                                    <p:cond delay="0"/>
                                  </p:stCondLst>
                                  <p:childTnLst>
                                    <p:set>
                                      <p:cBhvr>
                                        <p:cTn id="220" dur="1" fill="hold">
                                          <p:stCondLst>
                                            <p:cond delay="0"/>
                                          </p:stCondLst>
                                        </p:cTn>
                                        <p:tgtEl>
                                          <p:spTgt spid="1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75" grpId="1" animBg="1"/>
      <p:bldP spid="76" grpId="0" animBg="1"/>
      <p:bldP spid="76" grpId="1" animBg="1"/>
      <p:bldP spid="77" grpId="0" animBg="1"/>
      <p:bldP spid="77" grpId="1" animBg="1"/>
      <p:bldP spid="78" grpId="0" animBg="1"/>
      <p:bldP spid="78" grpId="1" animBg="1"/>
      <p:bldP spid="79" grpId="0" animBg="1"/>
      <p:bldP spid="79" grpId="1" animBg="1"/>
      <p:bldP spid="80" grpId="0" animBg="1"/>
      <p:bldP spid="80" grpId="1" animBg="1"/>
      <p:bldP spid="80" grpId="2" animBg="1"/>
      <p:bldP spid="87" grpId="0" animBg="1"/>
      <p:bldP spid="87" grpId="1" animBg="1"/>
      <p:bldP spid="88" grpId="0" animBg="1"/>
      <p:bldP spid="88" grpId="1" animBg="1"/>
      <p:bldP spid="89" grpId="0" animBg="1"/>
      <p:bldP spid="89" grpId="1" animBg="1"/>
      <p:bldP spid="90" grpId="0" animBg="1"/>
      <p:bldP spid="90" grpId="1" animBg="1"/>
      <p:bldP spid="91" grpId="0" animBg="1"/>
      <p:bldP spid="91" grpId="1" animBg="1"/>
      <p:bldP spid="91" grpId="2" animBg="1"/>
      <p:bldP spid="92" grpId="0" animBg="1"/>
      <p:bldP spid="92" grpId="1" animBg="1"/>
      <p:bldP spid="93" grpId="0" animBg="1"/>
      <p:bldP spid="93" grpId="1" animBg="1"/>
      <p:bldP spid="94" grpId="0" animBg="1"/>
      <p:bldP spid="94" grpId="1" animBg="1"/>
      <p:bldP spid="95" grpId="0" animBg="1"/>
      <p:bldP spid="95" grpId="1" animBg="1"/>
      <p:bldP spid="96" grpId="0" animBg="1"/>
      <p:bldP spid="96" grpId="1" animBg="1"/>
      <p:bldP spid="96" grpId="2" animBg="1"/>
      <p:bldP spid="97" grpId="0" animBg="1"/>
      <p:bldP spid="97" grpId="1" animBg="1"/>
      <p:bldP spid="98" grpId="0" animBg="1"/>
      <p:bldP spid="98" grpId="1" animBg="1"/>
      <p:bldP spid="99" grpId="0" animBg="1"/>
      <p:bldP spid="99" grpId="1" animBg="1"/>
      <p:bldP spid="100" grpId="0" animBg="1"/>
      <p:bldP spid="100" grpId="1" animBg="1"/>
      <p:bldP spid="101" grpId="0" animBg="1"/>
      <p:bldP spid="101" grpId="1" animBg="1"/>
      <p:bldP spid="101" grpId="2" animBg="1"/>
      <p:bldP spid="102" grpId="0" animBg="1"/>
      <p:bldP spid="102" grpId="1" animBg="1"/>
      <p:bldP spid="103" grpId="0" animBg="1"/>
      <p:bldP spid="103" grpId="1" animBg="1"/>
      <p:bldP spid="104" grpId="0" animBg="1"/>
      <p:bldP spid="104" grpId="1" animBg="1"/>
      <p:bldP spid="108" grpId="0" animBg="1"/>
      <p:bldP spid="108" grpId="1" animBg="1"/>
      <p:bldP spid="109" grpId="0" animBg="1"/>
      <p:bldP spid="109" grpId="1" animBg="1"/>
      <p:bldP spid="109" grpId="2" animBg="1"/>
      <p:bldP spid="110" grpId="0" animBg="1"/>
      <p:bldP spid="110" grpId="1" animBg="1"/>
      <p:bldP spid="111" grpId="0" animBg="1"/>
      <p:bldP spid="111" grpId="1" animBg="1"/>
      <p:bldP spid="112" grpId="0" animBg="1"/>
      <p:bldP spid="112" grpId="1" animBg="1"/>
      <p:bldP spid="113" grpId="0" animBg="1"/>
      <p:bldP spid="113" grpId="1" animBg="1"/>
      <p:bldP spid="128" grpId="0" animBg="1"/>
      <p:bldP spid="128" grpId="1" animBg="1"/>
      <p:bldP spid="137" grpId="0"/>
      <p:bldP spid="137" grpId="1"/>
      <p:bldP spid="138" grpId="0"/>
      <p:bldP spid="138" grpId="1"/>
      <p:bldP spid="139" grpId="0"/>
      <p:bldP spid="139" grpId="1"/>
      <p:bldP spid="139" grpId="2"/>
      <p:bldP spid="140" grpId="0"/>
      <p:bldP spid="140" grpId="1"/>
      <p:bldP spid="140" grpId="2"/>
      <p:bldP spid="2" grpId="0"/>
      <p:bldP spid="81" grpId="0"/>
      <p:bldP spid="82" grpId="0" animBg="1"/>
      <p:bldP spid="82" grpId="1" animBg="1"/>
      <p:bldP spid="82" grpId="2"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08480" y="1763146"/>
            <a:ext cx="4272323" cy="523220"/>
          </a:xfrm>
          <a:prstGeom prst="rect">
            <a:avLst/>
          </a:prstGeom>
          <a:noFill/>
        </p:spPr>
        <p:txBody>
          <a:bodyPr wrap="none" rtlCol="0">
            <a:spAutoFit/>
          </a:bodyPr>
          <a:lstStyle/>
          <a:p>
            <a:pPr algn="ctr"/>
            <a:r>
              <a:rPr lang="zh-CN" altLang="en-US" b="1" dirty="0">
                <a:latin typeface="Times New Roman" pitchFamily="18" charset="0"/>
                <a:cs typeface="Times New Roman" pitchFamily="18" charset="0"/>
              </a:rPr>
              <a:t>国际符号或赫曼</a:t>
            </a:r>
            <a:r>
              <a:rPr lang="en-US" altLang="zh-CN" b="1" dirty="0">
                <a:latin typeface="Times New Roman" pitchFamily="18" charset="0"/>
                <a:cs typeface="Times New Roman" pitchFamily="18" charset="0"/>
              </a:rPr>
              <a:t>-</a:t>
            </a:r>
            <a:r>
              <a:rPr lang="zh-CN" altLang="en-US" b="1" dirty="0">
                <a:latin typeface="Times New Roman" pitchFamily="18" charset="0"/>
                <a:cs typeface="Times New Roman" pitchFamily="18" charset="0"/>
              </a:rPr>
              <a:t>摩根</a:t>
            </a:r>
            <a:r>
              <a:rPr lang="zh-CN" altLang="en-US" b="1" dirty="0" smtClean="0">
                <a:latin typeface="Times New Roman" pitchFamily="18" charset="0"/>
                <a:cs typeface="Times New Roman" pitchFamily="18" charset="0"/>
              </a:rPr>
              <a:t>符号</a:t>
            </a:r>
            <a:endParaRPr lang="en-US" altLang="zh-CN" b="1" dirty="0">
              <a:latin typeface="Times New Roman" pitchFamily="18" charset="0"/>
              <a:cs typeface="Times New Roman" pitchFamily="18" charset="0"/>
            </a:endParaRPr>
          </a:p>
        </p:txBody>
      </p:sp>
      <p:sp>
        <p:nvSpPr>
          <p:cNvPr id="3" name="TextBox 2"/>
          <p:cNvSpPr txBox="1"/>
          <p:nvPr/>
        </p:nvSpPr>
        <p:spPr>
          <a:xfrm>
            <a:off x="4470279" y="3245999"/>
            <a:ext cx="2348720" cy="523220"/>
          </a:xfrm>
          <a:prstGeom prst="rect">
            <a:avLst/>
          </a:prstGeom>
          <a:noFill/>
        </p:spPr>
        <p:txBody>
          <a:bodyPr wrap="none" rtlCol="0">
            <a:spAutoFit/>
          </a:bodyPr>
          <a:lstStyle/>
          <a:p>
            <a:pPr algn="ctr"/>
            <a:r>
              <a:rPr lang="zh-CN" altLang="en-US" b="1" dirty="0">
                <a:latin typeface="Times New Roman" pitchFamily="18" charset="0"/>
                <a:cs typeface="Times New Roman" pitchFamily="18" charset="0"/>
              </a:rPr>
              <a:t>熊夫利斯</a:t>
            </a:r>
            <a:r>
              <a:rPr lang="zh-CN" altLang="en-US" b="1" dirty="0" smtClean="0">
                <a:latin typeface="Times New Roman" pitchFamily="18" charset="0"/>
                <a:cs typeface="Times New Roman" pitchFamily="18" charset="0"/>
              </a:rPr>
              <a:t>符号</a:t>
            </a:r>
            <a:endParaRPr lang="en-US" altLang="zh-CN" b="1" dirty="0">
              <a:latin typeface="Times New Roman" pitchFamily="18" charset="0"/>
              <a:cs typeface="Times New Roman" pitchFamily="18" charset="0"/>
            </a:endParaRPr>
          </a:p>
        </p:txBody>
      </p:sp>
      <p:sp>
        <p:nvSpPr>
          <p:cNvPr id="4" name="TextBox 3"/>
          <p:cNvSpPr txBox="1"/>
          <p:nvPr/>
        </p:nvSpPr>
        <p:spPr>
          <a:xfrm>
            <a:off x="3297028" y="557293"/>
            <a:ext cx="5591595" cy="769441"/>
          </a:xfrm>
          <a:prstGeom prst="rect">
            <a:avLst/>
          </a:prstGeom>
          <a:noFill/>
        </p:spPr>
        <p:txBody>
          <a:bodyPr wrap="none" rtlCol="0">
            <a:spAutoFit/>
          </a:bodyPr>
          <a:lstStyle/>
          <a:p>
            <a:r>
              <a:rPr lang="en-US" altLang="zh-CN" sz="4400" b="1" dirty="0">
                <a:solidFill>
                  <a:srgbClr val="FF0000"/>
                </a:solidFill>
              </a:rPr>
              <a:t>8</a:t>
            </a:r>
            <a:r>
              <a:rPr lang="zh-CN" altLang="en-US" sz="4400" b="1" dirty="0">
                <a:solidFill>
                  <a:srgbClr val="FF0000"/>
                </a:solidFill>
              </a:rPr>
              <a:t>种独立的点对称要素</a:t>
            </a:r>
          </a:p>
        </p:txBody>
      </p:sp>
      <p:sp>
        <p:nvSpPr>
          <p:cNvPr id="5" name="矩形 4"/>
          <p:cNvSpPr/>
          <p:nvPr/>
        </p:nvSpPr>
        <p:spPr>
          <a:xfrm>
            <a:off x="1271633" y="4917110"/>
            <a:ext cx="9642383" cy="523220"/>
          </a:xfrm>
          <a:prstGeom prst="rect">
            <a:avLst/>
          </a:prstGeom>
        </p:spPr>
        <p:txBody>
          <a:bodyPr wrap="none">
            <a:spAutoFit/>
          </a:bodyPr>
          <a:lstStyle/>
          <a:p>
            <a:r>
              <a:rPr lang="zh-CN" altLang="en-US" b="1" dirty="0">
                <a:solidFill>
                  <a:srgbClr val="FF0000"/>
                </a:solidFill>
              </a:rPr>
              <a:t>晶体的</a:t>
            </a:r>
            <a:r>
              <a:rPr lang="zh-CN" altLang="en-US" b="1" dirty="0" smtClean="0">
                <a:solidFill>
                  <a:srgbClr val="FF0000"/>
                </a:solidFill>
              </a:rPr>
              <a:t>晶格点对</a:t>
            </a:r>
            <a:r>
              <a:rPr lang="zh-CN" altLang="zh-CN" b="1" dirty="0" smtClean="0">
                <a:solidFill>
                  <a:srgbClr val="FF0000"/>
                </a:solidFill>
              </a:rPr>
              <a:t>称性</a:t>
            </a:r>
            <a:r>
              <a:rPr lang="zh-CN" altLang="zh-CN" b="1" dirty="0">
                <a:solidFill>
                  <a:srgbClr val="FF0000"/>
                </a:solidFill>
              </a:rPr>
              <a:t>操作集合共有</a:t>
            </a:r>
            <a:r>
              <a:rPr lang="en-US" altLang="zh-CN" b="1" dirty="0">
                <a:solidFill>
                  <a:srgbClr val="FF0000"/>
                </a:solidFill>
              </a:rPr>
              <a:t>32</a:t>
            </a:r>
            <a:r>
              <a:rPr lang="zh-CN" altLang="zh-CN" b="1" dirty="0">
                <a:solidFill>
                  <a:srgbClr val="FF0000"/>
                </a:solidFill>
              </a:rPr>
              <a:t>种</a:t>
            </a:r>
            <a:r>
              <a:rPr lang="zh-CN" altLang="en-US" b="1" dirty="0" smtClean="0">
                <a:solidFill>
                  <a:srgbClr val="FF0000"/>
                </a:solidFill>
              </a:rPr>
              <a:t>，即共有</a:t>
            </a:r>
            <a:r>
              <a:rPr lang="en-US" altLang="zh-CN" b="1" dirty="0" smtClean="0">
                <a:solidFill>
                  <a:srgbClr val="FF0000"/>
                </a:solidFill>
              </a:rPr>
              <a:t>32</a:t>
            </a:r>
            <a:r>
              <a:rPr lang="zh-CN" altLang="en-US" b="1" dirty="0" smtClean="0">
                <a:solidFill>
                  <a:srgbClr val="FF0000"/>
                </a:solidFill>
              </a:rPr>
              <a:t>种点群</a:t>
            </a:r>
            <a:r>
              <a:rPr lang="zh-CN" altLang="en-US" b="1" dirty="0">
                <a:solidFill>
                  <a:srgbClr val="FF0000"/>
                </a:solidFill>
              </a:rPr>
              <a:t>。</a:t>
            </a:r>
          </a:p>
        </p:txBody>
      </p:sp>
      <mc:AlternateContent xmlns:mc="http://schemas.openxmlformats.org/markup-compatibility/2006" xmlns:a14="http://schemas.microsoft.com/office/drawing/2010/main">
        <mc:Choice Requires="a14">
          <p:sp>
            <p:nvSpPr>
              <p:cNvPr id="6" name="TextBox 5"/>
              <p:cNvSpPr txBox="1"/>
              <p:nvPr/>
            </p:nvSpPr>
            <p:spPr>
              <a:xfrm>
                <a:off x="9800161" y="1978444"/>
                <a:ext cx="1568443" cy="573940"/>
              </a:xfrm>
              <a:prstGeom prst="rect">
                <a:avLst/>
              </a:prstGeom>
              <a:noFill/>
            </p:spPr>
            <p:txBody>
              <a:bodyPr wrap="none" rtlCol="0">
                <a:spAutoFit/>
              </a:bodyPr>
              <a:lstStyle/>
              <a:p>
                <a14:m>
                  <m:oMath xmlns:m="http://schemas.openxmlformats.org/officeDocument/2006/math">
                    <m:bar>
                      <m:barPr>
                        <m:pos m:val="top"/>
                        <m:ctrlPr>
                          <a:rPr lang="en-US" altLang="zh-CN" b="1" i="1">
                            <a:latin typeface="Cambria Math" panose="02040503050406030204" pitchFamily="18" charset="0"/>
                          </a:rPr>
                        </m:ctrlPr>
                      </m:barPr>
                      <m:e>
                        <m:r>
                          <a:rPr lang="en-US" altLang="zh-CN" b="1" i="1">
                            <a:latin typeface="Cambria Math"/>
                          </a:rPr>
                          <m:t>𝟑</m:t>
                        </m:r>
                      </m:e>
                    </m:bar>
                    <m:r>
                      <a:rPr lang="en-US" altLang="zh-CN" b="1" i="1">
                        <a:latin typeface="Cambria Math"/>
                      </a:rPr>
                      <m:t>=</m:t>
                    </m:r>
                    <m:r>
                      <a:rPr lang="en-US" altLang="zh-CN" b="1" i="1">
                        <a:latin typeface="Cambria Math"/>
                      </a:rPr>
                      <m:t>𝟑</m:t>
                    </m:r>
                    <m:r>
                      <a:rPr lang="en-US" altLang="zh-CN" b="1" i="1">
                        <a:latin typeface="Cambria Math"/>
                      </a:rPr>
                      <m:t>+</m:t>
                    </m:r>
                  </m:oMath>
                </a14:m>
                <a:r>
                  <a:rPr lang="en-US" altLang="zh-CN" b="1" dirty="0">
                    <a:latin typeface="Times New Roman" pitchFamily="18" charset="0"/>
                    <a:cs typeface="Times New Roman" pitchFamily="18" charset="0"/>
                  </a:rPr>
                  <a:t>I</a:t>
                </a:r>
                <a:endParaRPr lang="zh-CN" altLang="en-US" b="1" dirty="0">
                  <a:latin typeface="Times New Roman" pitchFamily="18" charset="0"/>
                  <a:cs typeface="Times New Roman" pitchFamily="18"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9800161" y="1978444"/>
                <a:ext cx="1568443" cy="573940"/>
              </a:xfrm>
              <a:prstGeom prst="rect">
                <a:avLst/>
              </a:prstGeom>
              <a:blipFill>
                <a:blip r:embed="rId3"/>
                <a:stretch>
                  <a:fillRect t="-2128" r="-7004" b="-297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9800161" y="2552314"/>
                <a:ext cx="1931939" cy="5739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bar>
                        <m:barPr>
                          <m:pos m:val="top"/>
                          <m:ctrlPr>
                            <a:rPr lang="en-US" altLang="zh-CN" b="1" i="1">
                              <a:latin typeface="Cambria Math" panose="02040503050406030204" pitchFamily="18" charset="0"/>
                            </a:rPr>
                          </m:ctrlPr>
                        </m:barPr>
                        <m:e>
                          <m:r>
                            <a:rPr lang="en-US" altLang="zh-CN" b="1" i="1">
                              <a:latin typeface="Cambria Math"/>
                            </a:rPr>
                            <m:t>𝟔</m:t>
                          </m:r>
                        </m:e>
                      </m:bar>
                      <m:r>
                        <a:rPr lang="en-US" altLang="zh-CN" b="1" i="1">
                          <a:latin typeface="Cambria Math"/>
                        </a:rPr>
                        <m:t>=</m:t>
                      </m:r>
                      <m:r>
                        <a:rPr lang="en-US" altLang="zh-CN" b="1" i="1">
                          <a:latin typeface="Cambria Math"/>
                        </a:rPr>
                        <m:t>𝟑</m:t>
                      </m:r>
                      <m:r>
                        <a:rPr lang="en-US" altLang="zh-CN" b="1" i="1">
                          <a:latin typeface="Cambria Math"/>
                        </a:rPr>
                        <m:t>+</m:t>
                      </m:r>
                      <m:r>
                        <a:rPr lang="en-US" altLang="zh-CN" b="1" i="1">
                          <a:latin typeface="Cambria Math"/>
                        </a:rPr>
                        <m:t>𝒎</m:t>
                      </m:r>
                    </m:oMath>
                  </m:oMathPara>
                </a14:m>
                <a:endParaRPr lang="zh-CN" altLang="en-US" b="1" dirty="0">
                  <a:latin typeface="Times New Roman" pitchFamily="18" charset="0"/>
                  <a:cs typeface="Times New Roman" pitchFamily="18"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9800161" y="2552314"/>
                <a:ext cx="1931939" cy="573940"/>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6924180" y="2433645"/>
                <a:ext cx="1289904" cy="573940"/>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n-US" altLang="zh-CN" b="1" i="1" dirty="0">
                          <a:latin typeface="Cambria Math"/>
                        </a:rPr>
                        <m:t>𝒎</m:t>
                      </m:r>
                      <m:r>
                        <a:rPr lang="en-US" altLang="zh-CN" b="1" i="1" dirty="0">
                          <a:latin typeface="Cambria Math"/>
                        </a:rPr>
                        <m:t>=</m:t>
                      </m:r>
                      <m:bar>
                        <m:barPr>
                          <m:pos m:val="top"/>
                          <m:ctrlPr>
                            <a:rPr lang="en-US" altLang="zh-CN" b="1" i="1" dirty="0">
                              <a:latin typeface="Cambria Math" panose="02040503050406030204" pitchFamily="18" charset="0"/>
                            </a:rPr>
                          </m:ctrlPr>
                        </m:barPr>
                        <m:e>
                          <m:r>
                            <a:rPr lang="en-US" altLang="zh-CN" b="1" i="1" dirty="0">
                              <a:latin typeface="Cambria Math"/>
                            </a:rPr>
                            <m:t>𝟐</m:t>
                          </m:r>
                        </m:e>
                      </m:bar>
                    </m:oMath>
                  </m:oMathPara>
                </a14:m>
                <a:endParaRPr lang="zh-CN" altLang="en-US" b="1" dirty="0">
                  <a:latin typeface="Times New Roman" pitchFamily="18" charset="0"/>
                  <a:cs typeface="Times New Roman" pitchFamily="18" charset="0"/>
                </a:endParaRPr>
              </a:p>
            </p:txBody>
          </p:sp>
        </mc:Choice>
        <mc:Fallback xmlns="">
          <p:sp>
            <p:nvSpPr>
              <p:cNvPr id="8" name="矩形 7"/>
              <p:cNvSpPr>
                <a:spLocks noRot="1" noChangeAspect="1" noMove="1" noResize="1" noEditPoints="1" noAdjustHandles="1" noChangeArrowheads="1" noChangeShapeType="1" noTextEdit="1"/>
              </p:cNvSpPr>
              <p:nvPr/>
            </p:nvSpPr>
            <p:spPr>
              <a:xfrm>
                <a:off x="6924180" y="2433645"/>
                <a:ext cx="1289904" cy="573940"/>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5962318" y="2482846"/>
                <a:ext cx="744114" cy="524118"/>
              </a:xfrm>
              <a:prstGeom prst="rect">
                <a:avLst/>
              </a:prstGeom>
            </p:spPr>
            <p:txBody>
              <a:bodyPr wrap="none">
                <a:spAutoFit/>
              </a:bodyPr>
              <a:lstStyle/>
              <a:p>
                <a14:m>
                  <m:oMath xmlns:m="http://schemas.openxmlformats.org/officeDocument/2006/math">
                    <m:acc>
                      <m:accPr>
                        <m:chr m:val="̅"/>
                        <m:ctrlPr>
                          <a:rPr lang="zh-CN" altLang="en-US" b="1" i="1">
                            <a:latin typeface="Cambria Math" panose="02040503050406030204" pitchFamily="18" charset="0"/>
                          </a:rPr>
                        </m:ctrlPr>
                      </m:accPr>
                      <m:e>
                        <m:r>
                          <a:rPr lang="en-US" altLang="zh-CN" b="1" i="1">
                            <a:latin typeface="Cambria Math"/>
                          </a:rPr>
                          <m:t>𝟏</m:t>
                        </m:r>
                      </m:e>
                    </m:acc>
                  </m:oMath>
                </a14:m>
                <a:r>
                  <a:rPr lang="en-US" altLang="zh-CN" b="1" dirty="0">
                    <a:latin typeface="Times New Roman" pitchFamily="18" charset="0"/>
                    <a:cs typeface="Times New Roman" pitchFamily="18" charset="0"/>
                  </a:rPr>
                  <a:t>=I</a:t>
                </a:r>
                <a:endParaRPr lang="zh-CN" altLang="en-US" dirty="0"/>
              </a:p>
            </p:txBody>
          </p:sp>
        </mc:Choice>
        <mc:Fallback xmlns="">
          <p:sp>
            <p:nvSpPr>
              <p:cNvPr id="9" name="矩形 8"/>
              <p:cNvSpPr>
                <a:spLocks noRot="1" noChangeAspect="1" noMove="1" noResize="1" noEditPoints="1" noAdjustHandles="1" noChangeArrowheads="1" noChangeShapeType="1" noTextEdit="1"/>
              </p:cNvSpPr>
              <p:nvPr/>
            </p:nvSpPr>
            <p:spPr>
              <a:xfrm>
                <a:off x="5962318" y="2482846"/>
                <a:ext cx="744114" cy="524118"/>
              </a:xfrm>
              <a:prstGeom prst="rect">
                <a:avLst/>
              </a:prstGeom>
              <a:blipFill>
                <a:blip r:embed="rId6"/>
                <a:stretch>
                  <a:fillRect t="-10465" r="-16393" b="-325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8184328" y="2484365"/>
                <a:ext cx="498855"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b="1" i="1" dirty="0">
                              <a:latin typeface="Cambria Math" panose="02040503050406030204" pitchFamily="18" charset="0"/>
                            </a:rPr>
                          </m:ctrlPr>
                        </m:accPr>
                        <m:e>
                          <m:r>
                            <a:rPr lang="en-US" altLang="zh-CN" b="1" i="1" dirty="0">
                              <a:latin typeface="Cambria Math"/>
                            </a:rPr>
                            <m:t>𝟒</m:t>
                          </m:r>
                        </m:e>
                      </m:acc>
                    </m:oMath>
                  </m:oMathPara>
                </a14:m>
                <a:endParaRPr lang="zh-CN" altLang="en-US" dirty="0"/>
              </a:p>
            </p:txBody>
          </p:sp>
        </mc:Choice>
        <mc:Fallback xmlns="">
          <p:sp>
            <p:nvSpPr>
              <p:cNvPr id="10" name="矩形 9"/>
              <p:cNvSpPr>
                <a:spLocks noRot="1" noChangeAspect="1" noMove="1" noResize="1" noEditPoints="1" noAdjustHandles="1" noChangeArrowheads="1" noChangeShapeType="1" noTextEdit="1"/>
              </p:cNvSpPr>
              <p:nvPr/>
            </p:nvSpPr>
            <p:spPr>
              <a:xfrm>
                <a:off x="8184328" y="2484365"/>
                <a:ext cx="498855" cy="523220"/>
              </a:xfrm>
              <a:prstGeom prst="rect">
                <a:avLst/>
              </a:prstGeom>
              <a:blipFill>
                <a:blip r:embed="rId7"/>
                <a:stretch>
                  <a:fillRect/>
                </a:stretch>
              </a:blipFill>
            </p:spPr>
            <p:txBody>
              <a:bodyPr/>
              <a:lstStyle/>
              <a:p>
                <a:r>
                  <a:rPr lang="zh-CN" altLang="en-US">
                    <a:noFill/>
                  </a:rPr>
                  <a:t> </a:t>
                </a:r>
              </a:p>
            </p:txBody>
          </p:sp>
        </mc:Fallback>
      </mc:AlternateContent>
      <p:sp>
        <p:nvSpPr>
          <p:cNvPr id="11" name="文本框 10"/>
          <p:cNvSpPr txBox="1"/>
          <p:nvPr/>
        </p:nvSpPr>
        <p:spPr>
          <a:xfrm>
            <a:off x="2672535" y="2433645"/>
            <a:ext cx="385042" cy="523220"/>
          </a:xfrm>
          <a:prstGeom prst="rect">
            <a:avLst/>
          </a:prstGeom>
          <a:noFill/>
        </p:spPr>
        <p:txBody>
          <a:bodyPr wrap="none" rtlCol="0">
            <a:spAutoFit/>
          </a:bodyPr>
          <a:lstStyle/>
          <a:p>
            <a:r>
              <a:rPr lang="en-US" altLang="zh-CN" b="1" dirty="0" smtClean="0"/>
              <a:t>1</a:t>
            </a:r>
            <a:endParaRPr lang="zh-CN" altLang="en-US" b="1" dirty="0"/>
          </a:p>
        </p:txBody>
      </p:sp>
      <p:sp>
        <p:nvSpPr>
          <p:cNvPr id="12" name="文本框 11"/>
          <p:cNvSpPr txBox="1"/>
          <p:nvPr/>
        </p:nvSpPr>
        <p:spPr>
          <a:xfrm>
            <a:off x="3394246" y="2461565"/>
            <a:ext cx="385042" cy="523220"/>
          </a:xfrm>
          <a:prstGeom prst="rect">
            <a:avLst/>
          </a:prstGeom>
          <a:noFill/>
        </p:spPr>
        <p:txBody>
          <a:bodyPr wrap="none" rtlCol="0">
            <a:spAutoFit/>
          </a:bodyPr>
          <a:lstStyle/>
          <a:p>
            <a:r>
              <a:rPr lang="en-US" altLang="zh-CN" b="1" dirty="0" smtClean="0"/>
              <a:t>2</a:t>
            </a:r>
            <a:endParaRPr lang="zh-CN" altLang="en-US" b="1" dirty="0" smtClean="0"/>
          </a:p>
        </p:txBody>
      </p:sp>
      <p:sp>
        <p:nvSpPr>
          <p:cNvPr id="13" name="文本框 12"/>
          <p:cNvSpPr txBox="1"/>
          <p:nvPr/>
        </p:nvSpPr>
        <p:spPr>
          <a:xfrm>
            <a:off x="4100271" y="2459005"/>
            <a:ext cx="385042" cy="523220"/>
          </a:xfrm>
          <a:prstGeom prst="rect">
            <a:avLst/>
          </a:prstGeom>
          <a:noFill/>
        </p:spPr>
        <p:txBody>
          <a:bodyPr wrap="none" rtlCol="0">
            <a:spAutoFit/>
          </a:bodyPr>
          <a:lstStyle/>
          <a:p>
            <a:r>
              <a:rPr lang="en-US" altLang="zh-CN" b="1" dirty="0" smtClean="0"/>
              <a:t>3</a:t>
            </a:r>
            <a:endParaRPr lang="zh-CN" altLang="en-US" b="1" dirty="0" smtClean="0"/>
          </a:p>
        </p:txBody>
      </p:sp>
      <p:sp>
        <p:nvSpPr>
          <p:cNvPr id="14" name="文本框 13"/>
          <p:cNvSpPr txBox="1"/>
          <p:nvPr/>
        </p:nvSpPr>
        <p:spPr>
          <a:xfrm>
            <a:off x="4747748" y="2493400"/>
            <a:ext cx="385042" cy="523220"/>
          </a:xfrm>
          <a:prstGeom prst="rect">
            <a:avLst/>
          </a:prstGeom>
          <a:noFill/>
        </p:spPr>
        <p:txBody>
          <a:bodyPr wrap="none" rtlCol="0">
            <a:spAutoFit/>
          </a:bodyPr>
          <a:lstStyle/>
          <a:p>
            <a:r>
              <a:rPr lang="en-US" altLang="zh-CN" b="1" dirty="0" smtClean="0"/>
              <a:t>4</a:t>
            </a:r>
            <a:endParaRPr lang="zh-CN" altLang="en-US" b="1" dirty="0" smtClean="0"/>
          </a:p>
        </p:txBody>
      </p:sp>
      <p:sp>
        <p:nvSpPr>
          <p:cNvPr id="15" name="文本框 14"/>
          <p:cNvSpPr txBox="1"/>
          <p:nvPr/>
        </p:nvSpPr>
        <p:spPr>
          <a:xfrm>
            <a:off x="5337777" y="2514966"/>
            <a:ext cx="385042" cy="523220"/>
          </a:xfrm>
          <a:prstGeom prst="rect">
            <a:avLst/>
          </a:prstGeom>
          <a:noFill/>
        </p:spPr>
        <p:txBody>
          <a:bodyPr wrap="none" rtlCol="0">
            <a:spAutoFit/>
          </a:bodyPr>
          <a:lstStyle/>
          <a:p>
            <a:r>
              <a:rPr lang="en-US" altLang="zh-CN" b="1" dirty="0"/>
              <a:t>6</a:t>
            </a:r>
            <a:endParaRPr lang="zh-CN" altLang="en-US" b="1" dirty="0" smtClean="0"/>
          </a:p>
        </p:txBody>
      </p:sp>
      <mc:AlternateContent xmlns:mc="http://schemas.openxmlformats.org/markup-compatibility/2006" xmlns:a14="http://schemas.microsoft.com/office/drawing/2010/main">
        <mc:Choice Requires="a14">
          <p:sp>
            <p:nvSpPr>
              <p:cNvPr id="16" name="矩形 15"/>
              <p:cNvSpPr/>
              <p:nvPr/>
            </p:nvSpPr>
            <p:spPr>
              <a:xfrm>
                <a:off x="2672535" y="3890994"/>
                <a:ext cx="682046"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b="1" i="1">
                              <a:latin typeface="Cambria Math" panose="02040503050406030204" pitchFamily="18" charset="0"/>
                            </a:rPr>
                          </m:ctrlPr>
                        </m:sSubPr>
                        <m:e>
                          <m:r>
                            <a:rPr lang="en-US" altLang="zh-CN" b="1" i="1">
                              <a:latin typeface="Cambria Math"/>
                            </a:rPr>
                            <m:t>𝑪</m:t>
                          </m:r>
                        </m:e>
                        <m:sub>
                          <m:r>
                            <a:rPr lang="en-US" altLang="zh-CN" b="1" i="1">
                              <a:latin typeface="Cambria Math"/>
                            </a:rPr>
                            <m:t>𝟏</m:t>
                          </m:r>
                        </m:sub>
                      </m:sSub>
                    </m:oMath>
                  </m:oMathPara>
                </a14:m>
                <a:endParaRPr lang="zh-CN" altLang="en-US" dirty="0"/>
              </a:p>
            </p:txBody>
          </p:sp>
        </mc:Choice>
        <mc:Fallback xmlns="">
          <p:sp>
            <p:nvSpPr>
              <p:cNvPr id="16" name="矩形 15"/>
              <p:cNvSpPr>
                <a:spLocks noRot="1" noChangeAspect="1" noMove="1" noResize="1" noEditPoints="1" noAdjustHandles="1" noChangeArrowheads="1" noChangeShapeType="1" noTextEdit="1"/>
              </p:cNvSpPr>
              <p:nvPr/>
            </p:nvSpPr>
            <p:spPr>
              <a:xfrm>
                <a:off x="2672535" y="3890994"/>
                <a:ext cx="682046" cy="523220"/>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矩形 16"/>
              <p:cNvSpPr/>
              <p:nvPr/>
            </p:nvSpPr>
            <p:spPr>
              <a:xfrm>
                <a:off x="3394246" y="3895825"/>
                <a:ext cx="682046"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b="1" i="1" dirty="0">
                              <a:latin typeface="Cambria Math" panose="02040503050406030204" pitchFamily="18" charset="0"/>
                            </a:rPr>
                          </m:ctrlPr>
                        </m:sSubPr>
                        <m:e>
                          <m:r>
                            <a:rPr lang="en-US" altLang="zh-CN" b="1" i="1" dirty="0">
                              <a:latin typeface="Cambria Math"/>
                            </a:rPr>
                            <m:t>𝑪</m:t>
                          </m:r>
                        </m:e>
                        <m:sub>
                          <m:r>
                            <a:rPr lang="en-US" altLang="zh-CN" b="1" i="1" dirty="0">
                              <a:latin typeface="Cambria Math"/>
                            </a:rPr>
                            <m:t>𝟐</m:t>
                          </m:r>
                        </m:sub>
                      </m:sSub>
                    </m:oMath>
                  </m:oMathPara>
                </a14:m>
                <a:endParaRPr lang="zh-CN" altLang="en-US" dirty="0"/>
              </a:p>
            </p:txBody>
          </p:sp>
        </mc:Choice>
        <mc:Fallback xmlns="">
          <p:sp>
            <p:nvSpPr>
              <p:cNvPr id="17" name="矩形 16"/>
              <p:cNvSpPr>
                <a:spLocks noRot="1" noChangeAspect="1" noMove="1" noResize="1" noEditPoints="1" noAdjustHandles="1" noChangeArrowheads="1" noChangeShapeType="1" noTextEdit="1"/>
              </p:cNvSpPr>
              <p:nvPr/>
            </p:nvSpPr>
            <p:spPr>
              <a:xfrm>
                <a:off x="3394246" y="3895825"/>
                <a:ext cx="682046" cy="523220"/>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矩形 17"/>
              <p:cNvSpPr/>
              <p:nvPr/>
            </p:nvSpPr>
            <p:spPr>
              <a:xfrm>
                <a:off x="4105125" y="3900656"/>
                <a:ext cx="682046"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b="1" i="1" dirty="0">
                              <a:latin typeface="Cambria Math" panose="02040503050406030204" pitchFamily="18" charset="0"/>
                            </a:rPr>
                          </m:ctrlPr>
                        </m:sSubPr>
                        <m:e>
                          <m:r>
                            <a:rPr lang="en-US" altLang="zh-CN" b="1" i="1" dirty="0">
                              <a:latin typeface="Cambria Math"/>
                            </a:rPr>
                            <m:t>𝑪</m:t>
                          </m:r>
                        </m:e>
                        <m:sub>
                          <m:r>
                            <a:rPr lang="en-US" altLang="zh-CN" b="1" i="1" dirty="0">
                              <a:latin typeface="Cambria Math"/>
                            </a:rPr>
                            <m:t>𝟑</m:t>
                          </m:r>
                        </m:sub>
                      </m:sSub>
                    </m:oMath>
                  </m:oMathPara>
                </a14:m>
                <a:endParaRPr lang="zh-CN" altLang="en-US" dirty="0"/>
              </a:p>
            </p:txBody>
          </p:sp>
        </mc:Choice>
        <mc:Fallback xmlns="">
          <p:sp>
            <p:nvSpPr>
              <p:cNvPr id="18" name="矩形 17"/>
              <p:cNvSpPr>
                <a:spLocks noRot="1" noChangeAspect="1" noMove="1" noResize="1" noEditPoints="1" noAdjustHandles="1" noChangeArrowheads="1" noChangeShapeType="1" noTextEdit="1"/>
              </p:cNvSpPr>
              <p:nvPr/>
            </p:nvSpPr>
            <p:spPr>
              <a:xfrm>
                <a:off x="4105125" y="3900656"/>
                <a:ext cx="682046" cy="523220"/>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矩形 18"/>
              <p:cNvSpPr/>
              <p:nvPr/>
            </p:nvSpPr>
            <p:spPr>
              <a:xfrm>
                <a:off x="4838055" y="3900656"/>
                <a:ext cx="454223" cy="5232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b="1" i="1" dirty="0">
                              <a:latin typeface="Cambria Math" panose="02040503050406030204" pitchFamily="18" charset="0"/>
                            </a:rPr>
                          </m:ctrlPr>
                        </m:sSubPr>
                        <m:e>
                          <m:r>
                            <a:rPr lang="en-US" altLang="zh-CN" b="1" i="1" dirty="0">
                              <a:latin typeface="Cambria Math"/>
                            </a:rPr>
                            <m:t>𝑪</m:t>
                          </m:r>
                        </m:e>
                        <m:sub>
                          <m:r>
                            <a:rPr lang="en-US" altLang="zh-CN" b="1" i="1" dirty="0">
                              <a:latin typeface="Cambria Math"/>
                            </a:rPr>
                            <m:t>𝟒</m:t>
                          </m:r>
                        </m:sub>
                      </m:sSub>
                    </m:oMath>
                  </m:oMathPara>
                </a14:m>
                <a:endParaRPr lang="zh-CN" altLang="en-US" dirty="0"/>
              </a:p>
            </p:txBody>
          </p:sp>
        </mc:Choice>
        <mc:Fallback xmlns="">
          <p:sp>
            <p:nvSpPr>
              <p:cNvPr id="19" name="矩形 18"/>
              <p:cNvSpPr>
                <a:spLocks noRot="1" noChangeAspect="1" noMove="1" noResize="1" noEditPoints="1" noAdjustHandles="1" noChangeArrowheads="1" noChangeShapeType="1" noTextEdit="1"/>
              </p:cNvSpPr>
              <p:nvPr/>
            </p:nvSpPr>
            <p:spPr>
              <a:xfrm>
                <a:off x="4838055" y="3900656"/>
                <a:ext cx="454223" cy="523220"/>
              </a:xfrm>
              <a:prstGeom prst="rect">
                <a:avLst/>
              </a:prstGeom>
              <a:blipFill>
                <a:blip r:embed="rId11"/>
                <a:stretch>
                  <a:fillRect r="-135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矩形 19"/>
              <p:cNvSpPr/>
              <p:nvPr/>
            </p:nvSpPr>
            <p:spPr>
              <a:xfrm>
                <a:off x="5337777" y="3924467"/>
                <a:ext cx="682046"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b="1" i="1" dirty="0">
                              <a:latin typeface="Cambria Math" panose="02040503050406030204" pitchFamily="18" charset="0"/>
                            </a:rPr>
                          </m:ctrlPr>
                        </m:sSubPr>
                        <m:e>
                          <m:r>
                            <a:rPr lang="en-US" altLang="zh-CN" b="1" i="1" dirty="0">
                              <a:latin typeface="Cambria Math"/>
                            </a:rPr>
                            <m:t>𝑪</m:t>
                          </m:r>
                        </m:e>
                        <m:sub>
                          <m:r>
                            <a:rPr lang="en-US" altLang="zh-CN" b="1" i="1" dirty="0">
                              <a:latin typeface="Cambria Math"/>
                            </a:rPr>
                            <m:t>𝟔</m:t>
                          </m:r>
                        </m:sub>
                      </m:sSub>
                    </m:oMath>
                  </m:oMathPara>
                </a14:m>
                <a:endParaRPr lang="zh-CN" altLang="en-US" dirty="0"/>
              </a:p>
            </p:txBody>
          </p:sp>
        </mc:Choice>
        <mc:Fallback xmlns="">
          <p:sp>
            <p:nvSpPr>
              <p:cNvPr id="20" name="矩形 19"/>
              <p:cNvSpPr>
                <a:spLocks noRot="1" noChangeAspect="1" noMove="1" noResize="1" noEditPoints="1" noAdjustHandles="1" noChangeArrowheads="1" noChangeShapeType="1" noTextEdit="1"/>
              </p:cNvSpPr>
              <p:nvPr/>
            </p:nvSpPr>
            <p:spPr>
              <a:xfrm>
                <a:off x="5337777" y="3924467"/>
                <a:ext cx="682046" cy="523220"/>
              </a:xfrm>
              <a:prstGeom prst="rect">
                <a:avLst/>
              </a:prstGeom>
              <a:blipFill>
                <a:blip r:embed="rId12"/>
                <a:stretch>
                  <a:fillRect/>
                </a:stretch>
              </a:blipFill>
            </p:spPr>
            <p:txBody>
              <a:bodyPr/>
              <a:lstStyle/>
              <a:p>
                <a:r>
                  <a:rPr lang="zh-CN" altLang="en-US">
                    <a:noFill/>
                  </a:rPr>
                  <a:t> </a:t>
                </a:r>
              </a:p>
            </p:txBody>
          </p:sp>
        </mc:Fallback>
      </mc:AlternateContent>
      <p:sp>
        <p:nvSpPr>
          <p:cNvPr id="21" name="矩形 20"/>
          <p:cNvSpPr/>
          <p:nvPr/>
        </p:nvSpPr>
        <p:spPr>
          <a:xfrm>
            <a:off x="6324521" y="3924467"/>
            <a:ext cx="284052" cy="523220"/>
          </a:xfrm>
          <a:prstGeom prst="rect">
            <a:avLst/>
          </a:prstGeom>
        </p:spPr>
        <p:txBody>
          <a:bodyPr wrap="none">
            <a:spAutoFit/>
          </a:bodyPr>
          <a:lstStyle/>
          <a:p>
            <a:r>
              <a:rPr lang="en-US" altLang="zh-CN" b="1" i="1" dirty="0" err="1">
                <a:latin typeface="Times New Roman" pitchFamily="18" charset="0"/>
                <a:cs typeface="Times New Roman" pitchFamily="18" charset="0"/>
              </a:rPr>
              <a:t>i</a:t>
            </a:r>
            <a:endParaRPr lang="zh-CN" altLang="en-US" dirty="0"/>
          </a:p>
        </p:txBody>
      </p:sp>
      <p:sp>
        <p:nvSpPr>
          <p:cNvPr id="22" name="矩形 21"/>
          <p:cNvSpPr/>
          <p:nvPr/>
        </p:nvSpPr>
        <p:spPr>
          <a:xfrm>
            <a:off x="7549582" y="3890994"/>
            <a:ext cx="401072" cy="523220"/>
          </a:xfrm>
          <a:prstGeom prst="rect">
            <a:avLst/>
          </a:prstGeom>
        </p:spPr>
        <p:txBody>
          <a:bodyPr wrap="none">
            <a:spAutoFit/>
          </a:bodyPr>
          <a:lstStyle/>
          <a:p>
            <a:r>
              <a:rPr lang="zh-CN" altLang="en-US" b="1" dirty="0">
                <a:latin typeface="Times New Roman" pitchFamily="18" charset="0"/>
                <a:cs typeface="Times New Roman" pitchFamily="18" charset="0"/>
                <a:sym typeface="Symbol"/>
              </a:rPr>
              <a:t></a:t>
            </a:r>
            <a:endParaRPr lang="zh-CN" altLang="en-US" dirty="0"/>
          </a:p>
        </p:txBody>
      </p:sp>
      <mc:AlternateContent xmlns:mc="http://schemas.openxmlformats.org/markup-compatibility/2006" xmlns:a14="http://schemas.microsoft.com/office/drawing/2010/main">
        <mc:Choice Requires="a14">
          <p:sp>
            <p:nvSpPr>
              <p:cNvPr id="23" name="矩形 22"/>
              <p:cNvSpPr/>
              <p:nvPr/>
            </p:nvSpPr>
            <p:spPr>
              <a:xfrm>
                <a:off x="8324820" y="3880428"/>
                <a:ext cx="65960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b="1" i="1">
                              <a:latin typeface="Cambria Math" panose="02040503050406030204" pitchFamily="18" charset="0"/>
                            </a:rPr>
                          </m:ctrlPr>
                        </m:sSubPr>
                        <m:e>
                          <m:r>
                            <a:rPr lang="en-US" altLang="zh-CN" b="1" i="1">
                              <a:latin typeface="Cambria Math"/>
                            </a:rPr>
                            <m:t>𝑺</m:t>
                          </m:r>
                        </m:e>
                        <m:sub>
                          <m:r>
                            <a:rPr lang="en-US" altLang="zh-CN" b="1" i="1">
                              <a:latin typeface="Cambria Math"/>
                            </a:rPr>
                            <m:t>𝟒</m:t>
                          </m:r>
                        </m:sub>
                      </m:sSub>
                    </m:oMath>
                  </m:oMathPara>
                </a14:m>
                <a:endParaRPr lang="zh-CN" altLang="en-US" dirty="0"/>
              </a:p>
            </p:txBody>
          </p:sp>
        </mc:Choice>
        <mc:Fallback xmlns="">
          <p:sp>
            <p:nvSpPr>
              <p:cNvPr id="23" name="矩形 22"/>
              <p:cNvSpPr>
                <a:spLocks noRot="1" noChangeAspect="1" noMove="1" noResize="1" noEditPoints="1" noAdjustHandles="1" noChangeArrowheads="1" noChangeShapeType="1" noTextEdit="1"/>
              </p:cNvSpPr>
              <p:nvPr/>
            </p:nvSpPr>
            <p:spPr>
              <a:xfrm>
                <a:off x="8324820" y="3880428"/>
                <a:ext cx="659603" cy="523220"/>
              </a:xfrm>
              <a:prstGeom prst="rect">
                <a:avLst/>
              </a:prstGeom>
              <a:blipFill>
                <a:blip r:embed="rId1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49847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wipe(left)">
                                      <p:cBhvr>
                                        <p:cTn id="55" dur="500"/>
                                        <p:tgtEl>
                                          <p:spTgt spid="6"/>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7"/>
                                        </p:tgtEl>
                                        <p:attrNameLst>
                                          <p:attrName>style.visibility</p:attrName>
                                        </p:attrNameLst>
                                      </p:cBhvr>
                                      <p:to>
                                        <p:strVal val="visible"/>
                                      </p:to>
                                    </p:set>
                                    <p:animEffect transition="in" filter="wipe(left)">
                                      <p:cBhvr>
                                        <p:cTn id="60" dur="500"/>
                                        <p:tgtEl>
                                          <p:spTgt spid="7"/>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iterate type="lt">
                                    <p:tmAbs val="200"/>
                                  </p:iterate>
                                  <p:childTnLst>
                                    <p:set>
                                      <p:cBhvr>
                                        <p:cTn id="6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P spid="13" grpId="0"/>
      <p:bldP spid="14" grpId="0"/>
      <p:bldP spid="15" grpId="0"/>
      <p:bldP spid="16" grpId="0"/>
      <p:bldP spid="17" grpId="0"/>
      <p:bldP spid="18" grpId="0"/>
      <p:bldP spid="19" grpId="0"/>
      <p:bldP spid="20" grpId="0"/>
      <p:bldP spid="21" grpId="0"/>
      <p:bldP spid="22" grpId="0"/>
      <p:bldP spid="2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38452" y="285009"/>
            <a:ext cx="3480440" cy="584775"/>
          </a:xfrm>
          <a:prstGeom prst="rect">
            <a:avLst/>
          </a:prstGeom>
          <a:noFill/>
        </p:spPr>
        <p:txBody>
          <a:bodyPr wrap="none" rtlCol="0">
            <a:spAutoFit/>
          </a:bodyPr>
          <a:lstStyle/>
          <a:p>
            <a:r>
              <a:rPr lang="zh-CN" altLang="en-US" sz="3200" b="1" dirty="0">
                <a:solidFill>
                  <a:schemeClr val="tx2"/>
                </a:solidFill>
              </a:rPr>
              <a:t>十四种布拉伐格子</a:t>
            </a:r>
          </a:p>
        </p:txBody>
      </p:sp>
      <p:pic>
        <p:nvPicPr>
          <p:cNvPr id="3073"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9288" y="952909"/>
            <a:ext cx="7327075" cy="5378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20032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8886" y="353167"/>
            <a:ext cx="5345317" cy="6277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165269" y="653143"/>
            <a:ext cx="1620957" cy="523220"/>
          </a:xfrm>
          <a:prstGeom prst="rect">
            <a:avLst/>
          </a:prstGeom>
          <a:noFill/>
        </p:spPr>
        <p:txBody>
          <a:bodyPr wrap="none" rtlCol="0">
            <a:spAutoFit/>
          </a:bodyPr>
          <a:lstStyle/>
          <a:p>
            <a:r>
              <a:rPr lang="zh-CN" altLang="en-US" b="1" dirty="0"/>
              <a:t>立方晶系</a:t>
            </a:r>
          </a:p>
        </p:txBody>
      </p:sp>
      <p:sp>
        <p:nvSpPr>
          <p:cNvPr id="4" name="TextBox 3"/>
          <p:cNvSpPr txBox="1"/>
          <p:nvPr/>
        </p:nvSpPr>
        <p:spPr>
          <a:xfrm>
            <a:off x="1878282" y="2004951"/>
            <a:ext cx="1627369" cy="523220"/>
          </a:xfrm>
          <a:prstGeom prst="rect">
            <a:avLst/>
          </a:prstGeom>
          <a:noFill/>
        </p:spPr>
        <p:txBody>
          <a:bodyPr wrap="none" rtlCol="0">
            <a:spAutoFit/>
          </a:bodyPr>
          <a:lstStyle/>
          <a:p>
            <a:r>
              <a:rPr lang="zh-CN" altLang="en-US" b="1" dirty="0"/>
              <a:t>正交晶系</a:t>
            </a:r>
          </a:p>
        </p:txBody>
      </p:sp>
      <p:sp>
        <p:nvSpPr>
          <p:cNvPr id="5" name="TextBox 4"/>
          <p:cNvSpPr txBox="1"/>
          <p:nvPr/>
        </p:nvSpPr>
        <p:spPr>
          <a:xfrm>
            <a:off x="1878282" y="3491800"/>
            <a:ext cx="1627369" cy="523220"/>
          </a:xfrm>
          <a:prstGeom prst="rect">
            <a:avLst/>
          </a:prstGeom>
          <a:noFill/>
        </p:spPr>
        <p:txBody>
          <a:bodyPr wrap="none" rtlCol="0">
            <a:spAutoFit/>
          </a:bodyPr>
          <a:lstStyle/>
          <a:p>
            <a:r>
              <a:rPr lang="zh-CN" altLang="en-US" b="1" dirty="0"/>
              <a:t>正方晶系</a:t>
            </a:r>
          </a:p>
        </p:txBody>
      </p:sp>
      <p:sp>
        <p:nvSpPr>
          <p:cNvPr id="3" name="矩形 2"/>
          <p:cNvSpPr/>
          <p:nvPr/>
        </p:nvSpPr>
        <p:spPr>
          <a:xfrm>
            <a:off x="3505651" y="3028208"/>
            <a:ext cx="2459721" cy="157941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8925284" y="3451477"/>
            <a:ext cx="1627369" cy="523220"/>
          </a:xfrm>
          <a:prstGeom prst="rect">
            <a:avLst/>
          </a:prstGeom>
          <a:noFill/>
        </p:spPr>
        <p:txBody>
          <a:bodyPr wrap="none" rtlCol="0">
            <a:spAutoFit/>
          </a:bodyPr>
          <a:lstStyle/>
          <a:p>
            <a:r>
              <a:rPr lang="zh-CN" altLang="en-US" b="1" dirty="0"/>
              <a:t>单斜晶系</a:t>
            </a:r>
          </a:p>
        </p:txBody>
      </p:sp>
      <p:sp>
        <p:nvSpPr>
          <p:cNvPr id="8" name="矩形 7"/>
          <p:cNvSpPr/>
          <p:nvPr/>
        </p:nvSpPr>
        <p:spPr>
          <a:xfrm>
            <a:off x="6261543" y="3014353"/>
            <a:ext cx="2663740" cy="157941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8460167" y="5052667"/>
            <a:ext cx="1627369" cy="523220"/>
          </a:xfrm>
          <a:prstGeom prst="rect">
            <a:avLst/>
          </a:prstGeom>
          <a:noFill/>
        </p:spPr>
        <p:txBody>
          <a:bodyPr wrap="none" rtlCol="0">
            <a:spAutoFit/>
          </a:bodyPr>
          <a:lstStyle/>
          <a:p>
            <a:r>
              <a:rPr lang="zh-CN" altLang="en-US" b="1" dirty="0"/>
              <a:t>三斜晶系</a:t>
            </a:r>
          </a:p>
        </p:txBody>
      </p:sp>
      <p:sp>
        <p:nvSpPr>
          <p:cNvPr id="10" name="TextBox 9"/>
          <p:cNvSpPr txBox="1"/>
          <p:nvPr/>
        </p:nvSpPr>
        <p:spPr>
          <a:xfrm>
            <a:off x="2165269" y="5047151"/>
            <a:ext cx="1627369" cy="523220"/>
          </a:xfrm>
          <a:prstGeom prst="rect">
            <a:avLst/>
          </a:prstGeom>
          <a:noFill/>
        </p:spPr>
        <p:txBody>
          <a:bodyPr wrap="none" rtlCol="0">
            <a:spAutoFit/>
          </a:bodyPr>
          <a:lstStyle/>
          <a:p>
            <a:r>
              <a:rPr lang="zh-CN" altLang="en-US" b="1" dirty="0"/>
              <a:t>三角晶系</a:t>
            </a:r>
          </a:p>
        </p:txBody>
      </p:sp>
      <p:sp>
        <p:nvSpPr>
          <p:cNvPr id="11" name="TextBox 10"/>
          <p:cNvSpPr txBox="1"/>
          <p:nvPr/>
        </p:nvSpPr>
        <p:spPr>
          <a:xfrm>
            <a:off x="5145974" y="6223160"/>
            <a:ext cx="1971304" cy="523220"/>
          </a:xfrm>
          <a:prstGeom prst="rect">
            <a:avLst/>
          </a:prstGeom>
          <a:solidFill>
            <a:schemeClr val="bg1"/>
          </a:solidFill>
        </p:spPr>
        <p:txBody>
          <a:bodyPr wrap="square" rtlCol="0">
            <a:spAutoFit/>
          </a:bodyPr>
          <a:lstStyle/>
          <a:p>
            <a:r>
              <a:rPr lang="zh-CN" altLang="en-US" b="1" dirty="0"/>
              <a:t>六角晶系</a:t>
            </a:r>
          </a:p>
        </p:txBody>
      </p:sp>
      <p:cxnSp>
        <p:nvCxnSpPr>
          <p:cNvPr id="12" name="直接箭头连接符 11"/>
          <p:cNvCxnSpPr/>
          <p:nvPr/>
        </p:nvCxnSpPr>
        <p:spPr>
          <a:xfrm flipV="1">
            <a:off x="6091238" y="5695950"/>
            <a:ext cx="474662" cy="1905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H="1">
            <a:off x="5784850" y="5705475"/>
            <a:ext cx="306388" cy="28892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V="1">
            <a:off x="6091238" y="4978400"/>
            <a:ext cx="0" cy="7366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p:cNvSpPr txBox="1"/>
              <p:nvPr/>
            </p:nvSpPr>
            <p:spPr>
              <a:xfrm>
                <a:off x="6426227" y="5628661"/>
                <a:ext cx="413896"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sz="2000" b="1" i="1" smtClean="0">
                              <a:latin typeface="Cambria Math" panose="02040503050406030204" pitchFamily="18" charset="0"/>
                            </a:rPr>
                          </m:ctrlPr>
                        </m:accPr>
                        <m:e>
                          <m:r>
                            <a:rPr lang="en-US" altLang="zh-CN" sz="2000" b="1" i="1" smtClean="0">
                              <a:latin typeface="Cambria Math"/>
                            </a:rPr>
                            <m:t>𝒂</m:t>
                          </m:r>
                        </m:e>
                      </m:acc>
                    </m:oMath>
                  </m:oMathPara>
                </a14:m>
                <a:endParaRPr lang="zh-CN" altLang="en-US" sz="2000" b="1" dirty="0" smtClean="0"/>
              </a:p>
            </p:txBody>
          </p:sp>
        </mc:Choice>
        <mc:Fallback xmlns="">
          <p:sp>
            <p:nvSpPr>
              <p:cNvPr id="17" name="TextBox 16"/>
              <p:cNvSpPr txBox="1">
                <a:spLocks noRot="1" noChangeAspect="1" noMove="1" noResize="1" noEditPoints="1" noAdjustHandles="1" noChangeArrowheads="1" noChangeShapeType="1" noTextEdit="1"/>
              </p:cNvSpPr>
              <p:nvPr/>
            </p:nvSpPr>
            <p:spPr>
              <a:xfrm>
                <a:off x="6426227" y="5628661"/>
                <a:ext cx="413896" cy="400110"/>
              </a:xfrm>
              <a:prstGeom prst="rect">
                <a:avLst/>
              </a:prstGeom>
              <a:blipFill rotWithShape="1">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5429724" y="5815936"/>
                <a:ext cx="410690" cy="44589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sz="2000" b="1" i="1" smtClean="0">
                              <a:latin typeface="Cambria Math" panose="02040503050406030204" pitchFamily="18" charset="0"/>
                            </a:rPr>
                          </m:ctrlPr>
                        </m:accPr>
                        <m:e>
                          <m:r>
                            <a:rPr lang="en-US" altLang="zh-CN" sz="2000" b="1" i="1" smtClean="0">
                              <a:latin typeface="Cambria Math"/>
                            </a:rPr>
                            <m:t>𝒃</m:t>
                          </m:r>
                        </m:e>
                      </m:acc>
                    </m:oMath>
                  </m:oMathPara>
                </a14:m>
                <a:endParaRPr lang="zh-CN" altLang="en-US" sz="2000" b="1" dirty="0" smtClean="0"/>
              </a:p>
            </p:txBody>
          </p:sp>
        </mc:Choice>
        <mc:Fallback xmlns="">
          <p:sp>
            <p:nvSpPr>
              <p:cNvPr id="19" name="TextBox 18"/>
              <p:cNvSpPr txBox="1">
                <a:spLocks noRot="1" noChangeAspect="1" noMove="1" noResize="1" noEditPoints="1" noAdjustHandles="1" noChangeArrowheads="1" noChangeShapeType="1" noTextEdit="1"/>
              </p:cNvSpPr>
              <p:nvPr/>
            </p:nvSpPr>
            <p:spPr>
              <a:xfrm>
                <a:off x="5429724" y="5815936"/>
                <a:ext cx="410690" cy="445891"/>
              </a:xfrm>
              <a:prstGeom prst="rect">
                <a:avLst/>
              </a:prstGeom>
              <a:blipFill rotWithShape="1">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6034835" y="4898631"/>
                <a:ext cx="385042"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sz="2000" b="1" i="1" smtClean="0">
                              <a:latin typeface="Cambria Math" panose="02040503050406030204" pitchFamily="18" charset="0"/>
                            </a:rPr>
                          </m:ctrlPr>
                        </m:accPr>
                        <m:e>
                          <m:r>
                            <a:rPr lang="en-US" altLang="zh-CN" sz="2000" b="1" i="1" smtClean="0">
                              <a:latin typeface="Cambria Math"/>
                            </a:rPr>
                            <m:t>𝒄</m:t>
                          </m:r>
                        </m:e>
                      </m:acc>
                    </m:oMath>
                  </m:oMathPara>
                </a14:m>
                <a:endParaRPr lang="zh-CN" altLang="en-US" sz="2000" b="1" dirty="0" smtClean="0"/>
              </a:p>
            </p:txBody>
          </p:sp>
        </mc:Choice>
        <mc:Fallback xmlns="">
          <p:sp>
            <p:nvSpPr>
              <p:cNvPr id="20" name="TextBox 19"/>
              <p:cNvSpPr txBox="1">
                <a:spLocks noRot="1" noChangeAspect="1" noMove="1" noResize="1" noEditPoints="1" noAdjustHandles="1" noChangeArrowheads="1" noChangeShapeType="1" noTextEdit="1"/>
              </p:cNvSpPr>
              <p:nvPr/>
            </p:nvSpPr>
            <p:spPr>
              <a:xfrm>
                <a:off x="6034835" y="4898631"/>
                <a:ext cx="385042" cy="400110"/>
              </a:xfrm>
              <a:prstGeom prst="rect">
                <a:avLst/>
              </a:prstGeom>
              <a:blipFill rotWithShape="1">
                <a:blip r:embed="rId6"/>
                <a:stretch>
                  <a:fillRect/>
                </a:stretch>
              </a:blipFill>
            </p:spPr>
            <p:txBody>
              <a:bodyPr/>
              <a:lstStyle/>
              <a:p>
                <a:r>
                  <a:rPr lang="zh-CN" altLang="en-US">
                    <a:noFill/>
                  </a:rPr>
                  <a:t> </a:t>
                </a:r>
              </a:p>
            </p:txBody>
          </p:sp>
        </mc:Fallback>
      </mc:AlternateContent>
      <p:sp>
        <p:nvSpPr>
          <p:cNvPr id="18" name="弧形 17"/>
          <p:cNvSpPr/>
          <p:nvPr/>
        </p:nvSpPr>
        <p:spPr>
          <a:xfrm flipH="1">
            <a:off x="5950744" y="5620337"/>
            <a:ext cx="243682" cy="391198"/>
          </a:xfrm>
          <a:prstGeom prst="arc">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弧形 20"/>
          <p:cNvSpPr/>
          <p:nvPr/>
        </p:nvSpPr>
        <p:spPr>
          <a:xfrm>
            <a:off x="5950744" y="5497593"/>
            <a:ext cx="243682" cy="396714"/>
          </a:xfrm>
          <a:prstGeom prst="arc">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弧形 21"/>
          <p:cNvSpPr/>
          <p:nvPr/>
        </p:nvSpPr>
        <p:spPr>
          <a:xfrm flipV="1">
            <a:off x="5651501" y="5593505"/>
            <a:ext cx="542926" cy="256432"/>
          </a:xfrm>
          <a:prstGeom prst="arc">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3" name="TextBox 22"/>
              <p:cNvSpPr txBox="1"/>
              <p:nvPr/>
            </p:nvSpPr>
            <p:spPr>
              <a:xfrm>
                <a:off x="5726622" y="5453748"/>
                <a:ext cx="354584"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sz="1400" b="1" i="1" smtClean="0">
                          <a:latin typeface="Cambria Math"/>
                        </a:rPr>
                        <m:t>𝜶</m:t>
                      </m:r>
                    </m:oMath>
                  </m:oMathPara>
                </a14:m>
                <a:endParaRPr lang="zh-CN" altLang="en-US" sz="1400" b="1" dirty="0" smtClean="0"/>
              </a:p>
            </p:txBody>
          </p:sp>
        </mc:Choice>
        <mc:Fallback xmlns="">
          <p:sp>
            <p:nvSpPr>
              <p:cNvPr id="23" name="TextBox 22"/>
              <p:cNvSpPr txBox="1">
                <a:spLocks noRot="1" noChangeAspect="1" noMove="1" noResize="1" noEditPoints="1" noAdjustHandles="1" noChangeArrowheads="1" noChangeShapeType="1" noTextEdit="1"/>
              </p:cNvSpPr>
              <p:nvPr/>
            </p:nvSpPr>
            <p:spPr>
              <a:xfrm>
                <a:off x="5726622" y="5453748"/>
                <a:ext cx="354584" cy="307777"/>
              </a:xfrm>
              <a:prstGeom prst="rect">
                <a:avLst/>
              </a:prstGeom>
              <a:blipFill rotWithShape="1">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6152508" y="5378353"/>
                <a:ext cx="35618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sz="1400" b="1" i="1" smtClean="0">
                          <a:latin typeface="Cambria Math"/>
                        </a:rPr>
                        <m:t>𝜷</m:t>
                      </m:r>
                    </m:oMath>
                  </m:oMathPara>
                </a14:m>
                <a:endParaRPr lang="zh-CN" altLang="en-US" sz="1400" b="1" dirty="0" smtClean="0"/>
              </a:p>
            </p:txBody>
          </p:sp>
        </mc:Choice>
        <mc:Fallback xmlns="">
          <p:sp>
            <p:nvSpPr>
              <p:cNvPr id="25" name="TextBox 24"/>
              <p:cNvSpPr txBox="1">
                <a:spLocks noRot="1" noChangeAspect="1" noMove="1" noResize="1" noEditPoints="1" noAdjustHandles="1" noChangeArrowheads="1" noChangeShapeType="1" noTextEdit="1"/>
              </p:cNvSpPr>
              <p:nvPr/>
            </p:nvSpPr>
            <p:spPr>
              <a:xfrm>
                <a:off x="6152508" y="5378353"/>
                <a:ext cx="356187" cy="307777"/>
              </a:xfrm>
              <a:prstGeom prst="rect">
                <a:avLst/>
              </a:prstGeom>
              <a:blipFill rotWithShape="1">
                <a:blip r:embed="rId8"/>
                <a:stretch>
                  <a:fillRect b="-784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5997297" y="5713302"/>
                <a:ext cx="34336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sz="1400" b="1" i="1" smtClean="0">
                          <a:latin typeface="Cambria Math"/>
                        </a:rPr>
                        <m:t>𝜸</m:t>
                      </m:r>
                    </m:oMath>
                  </m:oMathPara>
                </a14:m>
                <a:endParaRPr lang="zh-CN" altLang="en-US" sz="1400" b="1" dirty="0" smtClean="0"/>
              </a:p>
            </p:txBody>
          </p:sp>
        </mc:Choice>
        <mc:Fallback xmlns="">
          <p:sp>
            <p:nvSpPr>
              <p:cNvPr id="26" name="TextBox 25"/>
              <p:cNvSpPr txBox="1">
                <a:spLocks noRot="1" noChangeAspect="1" noMove="1" noResize="1" noEditPoints="1" noAdjustHandles="1" noChangeArrowheads="1" noChangeShapeType="1" noTextEdit="1"/>
              </p:cNvSpPr>
              <p:nvPr/>
            </p:nvSpPr>
            <p:spPr>
              <a:xfrm>
                <a:off x="5997297" y="5713302"/>
                <a:ext cx="343363" cy="307777"/>
              </a:xfrm>
              <a:prstGeom prst="rect">
                <a:avLst/>
              </a:prstGeom>
              <a:blipFill rotWithShape="1">
                <a:blip r:embed="rId9"/>
                <a:stretch>
                  <a:fillRect b="-1961"/>
                </a:stretch>
              </a:blipFill>
            </p:spPr>
            <p:txBody>
              <a:bodyPr/>
              <a:lstStyle/>
              <a:p>
                <a:r>
                  <a:rPr lang="zh-CN" altLang="en-US">
                    <a:noFill/>
                  </a:rPr>
                  <a:t> </a:t>
                </a:r>
              </a:p>
            </p:txBody>
          </p:sp>
        </mc:Fallback>
      </mc:AlternateContent>
      <p:sp>
        <p:nvSpPr>
          <p:cNvPr id="6" name="椭圆 5"/>
          <p:cNvSpPr/>
          <p:nvPr/>
        </p:nvSpPr>
        <p:spPr>
          <a:xfrm>
            <a:off x="4195407" y="3449027"/>
            <a:ext cx="36000" cy="3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5549735" y="3449027"/>
            <a:ext cx="36000" cy="3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31332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up)">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down)">
                                      <p:cBhvr>
                                        <p:cTn id="25" dur="50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20"/>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wipe(down)">
                                      <p:cBhvr>
                                        <p:cTn id="34" dur="500"/>
                                        <p:tgtEl>
                                          <p:spTgt spid="18"/>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wipe(down)">
                                      <p:cBhvr>
                                        <p:cTn id="43" dur="500"/>
                                        <p:tgtEl>
                                          <p:spTgt spid="21"/>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25"/>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26"/>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wipe(down)">
                                      <p:cBhvr>
                                        <p:cTn id="5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P spid="20" grpId="0"/>
      <p:bldP spid="18" grpId="0" animBg="1"/>
      <p:bldP spid="21" grpId="0" animBg="1"/>
      <p:bldP spid="22" grpId="0" animBg="1"/>
      <p:bldP spid="23" grpId="0"/>
      <p:bldP spid="25" grpId="0"/>
      <p:bldP spid="2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小结：</a:t>
            </a:r>
            <a:r>
              <a:rPr lang="zh-CN" altLang="en-US" b="1" dirty="0">
                <a:solidFill>
                  <a:srgbClr val="FF0000"/>
                </a:solidFill>
              </a:rPr>
              <a:t>晶体内部结构的</a:t>
            </a:r>
            <a:r>
              <a:rPr lang="zh-CN" altLang="en-US" b="1" dirty="0" smtClean="0">
                <a:solidFill>
                  <a:srgbClr val="FF0000"/>
                </a:solidFill>
              </a:rPr>
              <a:t>对称性</a:t>
            </a:r>
            <a:endParaRPr lang="zh-CN" altLang="en-US" b="1" dirty="0"/>
          </a:p>
        </p:txBody>
      </p:sp>
      <p:sp>
        <p:nvSpPr>
          <p:cNvPr id="3" name="矩形 2"/>
          <p:cNvSpPr/>
          <p:nvPr/>
        </p:nvSpPr>
        <p:spPr>
          <a:xfrm>
            <a:off x="1670050" y="1372166"/>
            <a:ext cx="8388350" cy="3970318"/>
          </a:xfrm>
          <a:prstGeom prst="rect">
            <a:avLst/>
          </a:prstGeom>
        </p:spPr>
        <p:txBody>
          <a:bodyPr wrap="square">
            <a:spAutoFit/>
          </a:bodyPr>
          <a:lstStyle/>
          <a:p>
            <a:r>
              <a:rPr lang="en-US" altLang="zh-CN" b="1" dirty="0"/>
              <a:t>1</a:t>
            </a:r>
            <a:r>
              <a:rPr lang="zh-CN" altLang="en-US" b="1" dirty="0" smtClean="0"/>
              <a:t>、</a:t>
            </a:r>
            <a:r>
              <a:rPr lang="zh-CN" altLang="en-US" b="1" dirty="0"/>
              <a:t>理解</a:t>
            </a:r>
            <a:r>
              <a:rPr lang="zh-CN" altLang="en-US" b="1" dirty="0" smtClean="0"/>
              <a:t>晶体的</a:t>
            </a:r>
            <a:r>
              <a:rPr lang="zh-CN" altLang="en-US" b="1" dirty="0"/>
              <a:t>基本</a:t>
            </a:r>
            <a:r>
              <a:rPr lang="zh-CN" altLang="en-US" b="1" dirty="0" smtClean="0"/>
              <a:t>对称操作，平移、旋转、镜像反射、反演和旋转反射（演）。</a:t>
            </a:r>
            <a:endParaRPr lang="en-US" altLang="zh-CN" b="1" dirty="0" smtClean="0"/>
          </a:p>
          <a:p>
            <a:r>
              <a:rPr lang="zh-CN" altLang="en-US" b="1" dirty="0" smtClean="0"/>
              <a:t>注意：</a:t>
            </a:r>
            <a:endParaRPr lang="en-US" altLang="zh-CN" b="1" dirty="0" smtClean="0"/>
          </a:p>
          <a:p>
            <a:r>
              <a:rPr lang="en-US" altLang="zh-CN" b="1" dirty="0" smtClean="0"/>
              <a:t>       1.1 </a:t>
            </a:r>
            <a:r>
              <a:rPr lang="zh-CN" altLang="en-US" b="1" dirty="0" smtClean="0"/>
              <a:t>平移对称性是将晶体看成无限大基础上研究。</a:t>
            </a:r>
            <a:r>
              <a:rPr lang="en-US" altLang="zh-CN" b="1" dirty="0" smtClean="0"/>
              <a:t>       </a:t>
            </a:r>
          </a:p>
          <a:p>
            <a:r>
              <a:rPr lang="en-US" altLang="zh-CN" b="1" dirty="0" smtClean="0"/>
              <a:t>       1.2 </a:t>
            </a:r>
            <a:r>
              <a:rPr lang="zh-CN" altLang="en-US" b="1" dirty="0" smtClean="0"/>
              <a:t>晶体点群对称性在晶格基础上研究。</a:t>
            </a:r>
            <a:endParaRPr lang="en-US" altLang="zh-CN" b="1" dirty="0" smtClean="0"/>
          </a:p>
          <a:p>
            <a:r>
              <a:rPr lang="en-US" altLang="zh-CN" b="1" dirty="0" smtClean="0"/>
              <a:t>       1.3 </a:t>
            </a:r>
            <a:r>
              <a:rPr lang="zh-CN" altLang="en-US" b="1" dirty="0" smtClean="0"/>
              <a:t>旋转反射（演）操作图形先旋转紧接着进行  </a:t>
            </a:r>
            <a:endParaRPr lang="en-US" altLang="zh-CN" b="1" dirty="0" smtClean="0"/>
          </a:p>
          <a:p>
            <a:r>
              <a:rPr lang="en-US" altLang="zh-CN" b="1" dirty="0"/>
              <a:t> </a:t>
            </a:r>
            <a:r>
              <a:rPr lang="en-US" altLang="zh-CN" b="1" dirty="0" smtClean="0"/>
              <a:t>            </a:t>
            </a:r>
            <a:r>
              <a:rPr lang="zh-CN" altLang="en-US" b="1" dirty="0" smtClean="0"/>
              <a:t>反射或反演操作。</a:t>
            </a:r>
            <a:r>
              <a:rPr lang="en-US" altLang="zh-CN" b="1" dirty="0" smtClean="0"/>
              <a:t>    </a:t>
            </a:r>
            <a:endParaRPr lang="en-US" altLang="zh-CN" b="1" dirty="0"/>
          </a:p>
          <a:p>
            <a:r>
              <a:rPr lang="en-US" altLang="zh-CN" b="1" dirty="0" smtClean="0"/>
              <a:t>2</a:t>
            </a:r>
            <a:r>
              <a:rPr lang="zh-CN" altLang="en-US" b="1" dirty="0" smtClean="0"/>
              <a:t>、</a:t>
            </a:r>
            <a:r>
              <a:rPr lang="zh-CN" altLang="en-US" b="1" dirty="0"/>
              <a:t>记住晶体的七大晶系、十四种布拉伐</a:t>
            </a:r>
            <a:r>
              <a:rPr lang="zh-CN" altLang="en-US" b="1" dirty="0" smtClean="0"/>
              <a:t>格子及其单胞特征量。</a:t>
            </a:r>
            <a:endParaRPr lang="zh-CN" altLang="en-US" dirty="0"/>
          </a:p>
        </p:txBody>
      </p:sp>
    </p:spTree>
    <p:extLst>
      <p:ext uri="{BB962C8B-B14F-4D97-AF65-F5344CB8AC3E}">
        <p14:creationId xmlns:p14="http://schemas.microsoft.com/office/powerpoint/2010/main" val="8533345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7933" y="2387600"/>
            <a:ext cx="11387667" cy="1143000"/>
          </a:xfrm>
        </p:spPr>
        <p:txBody>
          <a:bodyPr/>
          <a:lstStyle/>
          <a:p>
            <a:r>
              <a:rPr lang="zh-CN" altLang="en-US" dirty="0" smtClean="0"/>
              <a:t>谢谢观看！</a:t>
            </a:r>
            <a:endParaRPr lang="zh-CN" altLang="en-US" dirty="0"/>
          </a:p>
        </p:txBody>
      </p:sp>
    </p:spTree>
    <p:extLst>
      <p:ext uri="{BB962C8B-B14F-4D97-AF65-F5344CB8AC3E}">
        <p14:creationId xmlns:p14="http://schemas.microsoft.com/office/powerpoint/2010/main" val="14999960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31998" y="1032251"/>
            <a:ext cx="1452196" cy="1438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descr="https://timgsa.baidu.com/timg?image&amp;quality=80&amp;size=b9999_10000&amp;sec=1545295736460&amp;di=6f9ed5a915463a74bb360c3bd27da310&amp;imgtype=0&amp;src=http%3A%2F%2Fcbu01.alicdn.com%2Fimg%2Fibank%2F2016%2F715%2F383%2F2845383517_143789287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31998" y="2587579"/>
            <a:ext cx="1460559" cy="146055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115434" y="1548305"/>
            <a:ext cx="1366080" cy="523220"/>
          </a:xfrm>
          <a:prstGeom prst="rect">
            <a:avLst/>
          </a:prstGeom>
          <a:noFill/>
        </p:spPr>
        <p:txBody>
          <a:bodyPr wrap="none" rtlCol="0">
            <a:spAutoFit/>
          </a:bodyPr>
          <a:lstStyle/>
          <a:p>
            <a:r>
              <a:rPr lang="zh-CN" altLang="en-US" b="1" dirty="0">
                <a:solidFill>
                  <a:srgbClr val="FF0000"/>
                </a:solidFill>
              </a:rPr>
              <a:t>单晶体 </a:t>
            </a:r>
          </a:p>
        </p:txBody>
      </p:sp>
      <p:sp>
        <p:nvSpPr>
          <p:cNvPr id="3" name="TextBox 2"/>
          <p:cNvSpPr txBox="1"/>
          <p:nvPr/>
        </p:nvSpPr>
        <p:spPr>
          <a:xfrm>
            <a:off x="1117927" y="2963082"/>
            <a:ext cx="1261884" cy="523220"/>
          </a:xfrm>
          <a:prstGeom prst="rect">
            <a:avLst/>
          </a:prstGeom>
          <a:noFill/>
        </p:spPr>
        <p:txBody>
          <a:bodyPr wrap="none" rtlCol="0">
            <a:spAutoFit/>
          </a:bodyPr>
          <a:lstStyle/>
          <a:p>
            <a:r>
              <a:rPr lang="zh-CN" altLang="en-US" b="1" dirty="0">
                <a:solidFill>
                  <a:srgbClr val="FF0000"/>
                </a:solidFill>
              </a:rPr>
              <a:t>多晶体</a:t>
            </a:r>
          </a:p>
        </p:txBody>
      </p:sp>
      <p:sp>
        <p:nvSpPr>
          <p:cNvPr id="4" name="TextBox 3"/>
          <p:cNvSpPr txBox="1"/>
          <p:nvPr/>
        </p:nvSpPr>
        <p:spPr>
          <a:xfrm>
            <a:off x="1115434" y="5614962"/>
            <a:ext cx="1261884" cy="523220"/>
          </a:xfrm>
          <a:prstGeom prst="rect">
            <a:avLst/>
          </a:prstGeom>
          <a:noFill/>
        </p:spPr>
        <p:txBody>
          <a:bodyPr wrap="none" rtlCol="0">
            <a:spAutoFit/>
          </a:bodyPr>
          <a:lstStyle/>
          <a:p>
            <a:r>
              <a:rPr lang="zh-CN" altLang="en-US" b="1" dirty="0">
                <a:solidFill>
                  <a:srgbClr val="FF0000"/>
                </a:solidFill>
              </a:rPr>
              <a:t>非晶体</a:t>
            </a:r>
          </a:p>
        </p:txBody>
      </p:sp>
      <p:sp>
        <p:nvSpPr>
          <p:cNvPr id="5" name="TextBox 4"/>
          <p:cNvSpPr txBox="1"/>
          <p:nvPr/>
        </p:nvSpPr>
        <p:spPr>
          <a:xfrm>
            <a:off x="2342368" y="431389"/>
            <a:ext cx="1904848" cy="523220"/>
          </a:xfrm>
          <a:prstGeom prst="rect">
            <a:avLst/>
          </a:prstGeom>
          <a:noFill/>
        </p:spPr>
        <p:txBody>
          <a:bodyPr wrap="square" rtlCol="0">
            <a:spAutoFit/>
          </a:bodyPr>
          <a:lstStyle/>
          <a:p>
            <a:r>
              <a:rPr lang="zh-CN" altLang="en-US" b="1" dirty="0" smtClean="0"/>
              <a:t>宏观形貌</a:t>
            </a:r>
            <a:endParaRPr lang="zh-CN" altLang="en-US" b="1" dirty="0"/>
          </a:p>
        </p:txBody>
      </p:sp>
      <p:sp>
        <p:nvSpPr>
          <p:cNvPr id="11" name="TextBox 10"/>
          <p:cNvSpPr txBox="1"/>
          <p:nvPr/>
        </p:nvSpPr>
        <p:spPr>
          <a:xfrm>
            <a:off x="4399399" y="431389"/>
            <a:ext cx="1714781" cy="523220"/>
          </a:xfrm>
          <a:prstGeom prst="rect">
            <a:avLst/>
          </a:prstGeom>
          <a:noFill/>
        </p:spPr>
        <p:txBody>
          <a:bodyPr wrap="square" rtlCol="0">
            <a:spAutoFit/>
          </a:bodyPr>
          <a:lstStyle/>
          <a:p>
            <a:r>
              <a:rPr lang="zh-CN" altLang="en-US" b="1" dirty="0" smtClean="0"/>
              <a:t>微观结构</a:t>
            </a:r>
            <a:endParaRPr lang="zh-CN" altLang="en-US" b="1" dirty="0"/>
          </a:p>
        </p:txBody>
      </p:sp>
      <p:sp>
        <p:nvSpPr>
          <p:cNvPr id="17" name="TextBox 2"/>
          <p:cNvSpPr txBox="1"/>
          <p:nvPr/>
        </p:nvSpPr>
        <p:spPr>
          <a:xfrm>
            <a:off x="1165305" y="4461795"/>
            <a:ext cx="1266693" cy="523220"/>
          </a:xfrm>
          <a:prstGeom prst="rect">
            <a:avLst/>
          </a:prstGeom>
          <a:noFill/>
        </p:spPr>
        <p:txBody>
          <a:bodyPr wrap="none" rtlCol="0">
            <a:spAutoFit/>
          </a:bodyPr>
          <a:lstStyle/>
          <a:p>
            <a:r>
              <a:rPr lang="zh-CN" altLang="en-US" b="1" dirty="0" smtClean="0">
                <a:solidFill>
                  <a:srgbClr val="FF0000"/>
                </a:solidFill>
              </a:rPr>
              <a:t>准晶体</a:t>
            </a:r>
            <a:endParaRPr lang="zh-CN" altLang="en-US" b="1" dirty="0">
              <a:solidFill>
                <a:srgbClr val="FF0000"/>
              </a:solidFill>
            </a:endParaRPr>
          </a:p>
        </p:txBody>
      </p:sp>
      <p:pic>
        <p:nvPicPr>
          <p:cNvPr id="8" name="图片 7"/>
          <p:cNvPicPr>
            <a:picLocks noChangeAspect="1"/>
          </p:cNvPicPr>
          <p:nvPr/>
        </p:nvPicPr>
        <p:blipFill>
          <a:blip r:embed="rId5"/>
          <a:stretch>
            <a:fillRect/>
          </a:stretch>
        </p:blipFill>
        <p:spPr>
          <a:xfrm>
            <a:off x="2417186" y="4240543"/>
            <a:ext cx="1467008" cy="1178941"/>
          </a:xfrm>
          <a:prstGeom prst="rect">
            <a:avLst/>
          </a:prstGeom>
        </p:spPr>
      </p:pic>
      <p:pic>
        <p:nvPicPr>
          <p:cNvPr id="12" name="图片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77318" y="5481954"/>
            <a:ext cx="1494893" cy="1224460"/>
          </a:xfrm>
          <a:prstGeom prst="rect">
            <a:avLst/>
          </a:prstGeom>
        </p:spPr>
      </p:pic>
      <p:pic>
        <p:nvPicPr>
          <p:cNvPr id="20" name="Picture 2" descr="http://amuseum.cdstm.cn/AMuseum/crystal/image/c1/12010206_4.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485391" y="2127663"/>
            <a:ext cx="5323404" cy="3992554"/>
          </a:xfrm>
          <a:prstGeom prst="rect">
            <a:avLst/>
          </a:prstGeom>
          <a:noFill/>
          <a:extLst>
            <a:ext uri="{909E8E84-426E-40DD-AFC4-6F175D3DCCD1}">
              <a14:hiddenFill xmlns:a14="http://schemas.microsoft.com/office/drawing/2010/main">
                <a:solidFill>
                  <a:srgbClr val="FFFFFF"/>
                </a:solidFill>
              </a14:hiddenFill>
            </a:ext>
          </a:extLst>
        </p:spPr>
      </p:pic>
      <p:pic>
        <p:nvPicPr>
          <p:cNvPr id="13" name="图片 12"/>
          <p:cNvPicPr>
            <a:picLocks noChangeAspect="1"/>
          </p:cNvPicPr>
          <p:nvPr/>
        </p:nvPicPr>
        <p:blipFill>
          <a:blip r:embed="rId8"/>
          <a:stretch>
            <a:fillRect/>
          </a:stretch>
        </p:blipFill>
        <p:spPr>
          <a:xfrm>
            <a:off x="7647576" y="2338084"/>
            <a:ext cx="2991435" cy="3552329"/>
          </a:xfrm>
          <a:prstGeom prst="rect">
            <a:avLst/>
          </a:prstGeom>
        </p:spPr>
      </p:pic>
      <p:pic>
        <p:nvPicPr>
          <p:cNvPr id="14" name="图片 1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844812" y="1931263"/>
            <a:ext cx="4698203" cy="4307893"/>
          </a:xfrm>
          <a:prstGeom prst="rect">
            <a:avLst/>
          </a:prstGeom>
        </p:spPr>
      </p:pic>
      <p:pic>
        <p:nvPicPr>
          <p:cNvPr id="15" name="图片 14"/>
          <p:cNvPicPr>
            <a:picLocks noChangeAspect="1"/>
          </p:cNvPicPr>
          <p:nvPr/>
        </p:nvPicPr>
        <p:blipFill>
          <a:blip r:embed="rId10"/>
          <a:stretch>
            <a:fillRect/>
          </a:stretch>
        </p:blipFill>
        <p:spPr>
          <a:xfrm>
            <a:off x="7160414" y="1761693"/>
            <a:ext cx="4515491" cy="4572890"/>
          </a:xfrm>
          <a:prstGeom prst="rect">
            <a:avLst/>
          </a:prstGeom>
        </p:spPr>
      </p:pic>
      <p:sp>
        <p:nvSpPr>
          <p:cNvPr id="24" name="TextBox 9"/>
          <p:cNvSpPr txBox="1"/>
          <p:nvPr/>
        </p:nvSpPr>
        <p:spPr>
          <a:xfrm>
            <a:off x="6663395" y="437440"/>
            <a:ext cx="1743176" cy="523220"/>
          </a:xfrm>
          <a:prstGeom prst="rect">
            <a:avLst/>
          </a:prstGeom>
          <a:noFill/>
        </p:spPr>
        <p:txBody>
          <a:bodyPr wrap="square" rtlCol="0">
            <a:spAutoFit/>
          </a:bodyPr>
          <a:lstStyle/>
          <a:p>
            <a:r>
              <a:rPr lang="zh-CN" altLang="en-US" b="1" dirty="0"/>
              <a:t>物理性质</a:t>
            </a:r>
          </a:p>
        </p:txBody>
      </p:sp>
      <p:sp>
        <p:nvSpPr>
          <p:cNvPr id="25" name="TextBox 5"/>
          <p:cNvSpPr txBox="1"/>
          <p:nvPr/>
        </p:nvSpPr>
        <p:spPr>
          <a:xfrm>
            <a:off x="6632911" y="1274232"/>
            <a:ext cx="1773660" cy="954107"/>
          </a:xfrm>
          <a:prstGeom prst="rect">
            <a:avLst/>
          </a:prstGeom>
          <a:noFill/>
        </p:spPr>
        <p:txBody>
          <a:bodyPr wrap="square" rtlCol="0">
            <a:spAutoFit/>
          </a:bodyPr>
          <a:lstStyle/>
          <a:p>
            <a:r>
              <a:rPr lang="zh-CN" altLang="en-US" b="1" dirty="0"/>
              <a:t>固定熔点，各向异性</a:t>
            </a:r>
          </a:p>
        </p:txBody>
      </p:sp>
      <p:sp>
        <p:nvSpPr>
          <p:cNvPr id="26" name="TextBox 11"/>
          <p:cNvSpPr txBox="1"/>
          <p:nvPr/>
        </p:nvSpPr>
        <p:spPr>
          <a:xfrm>
            <a:off x="6663395" y="2840804"/>
            <a:ext cx="1773660" cy="954107"/>
          </a:xfrm>
          <a:prstGeom prst="rect">
            <a:avLst/>
          </a:prstGeom>
          <a:noFill/>
        </p:spPr>
        <p:txBody>
          <a:bodyPr wrap="square" rtlCol="0">
            <a:spAutoFit/>
          </a:bodyPr>
          <a:lstStyle/>
          <a:p>
            <a:r>
              <a:rPr lang="zh-CN" altLang="en-US" b="1" dirty="0"/>
              <a:t>固定熔点，各向同性</a:t>
            </a:r>
          </a:p>
        </p:txBody>
      </p:sp>
      <p:sp>
        <p:nvSpPr>
          <p:cNvPr id="27" name="TextBox 12"/>
          <p:cNvSpPr txBox="1"/>
          <p:nvPr/>
        </p:nvSpPr>
        <p:spPr>
          <a:xfrm>
            <a:off x="6632911" y="5614962"/>
            <a:ext cx="2084689" cy="954107"/>
          </a:xfrm>
          <a:prstGeom prst="rect">
            <a:avLst/>
          </a:prstGeom>
          <a:noFill/>
        </p:spPr>
        <p:txBody>
          <a:bodyPr wrap="square" rtlCol="0">
            <a:spAutoFit/>
          </a:bodyPr>
          <a:lstStyle/>
          <a:p>
            <a:r>
              <a:rPr lang="zh-CN" altLang="en-US" b="1" dirty="0"/>
              <a:t>无固定熔点，各向同性</a:t>
            </a:r>
          </a:p>
        </p:txBody>
      </p:sp>
      <p:sp>
        <p:nvSpPr>
          <p:cNvPr id="28" name="TextBox 11"/>
          <p:cNvSpPr txBox="1"/>
          <p:nvPr/>
        </p:nvSpPr>
        <p:spPr>
          <a:xfrm>
            <a:off x="6632911" y="4235286"/>
            <a:ext cx="1773660" cy="954107"/>
          </a:xfrm>
          <a:prstGeom prst="rect">
            <a:avLst/>
          </a:prstGeom>
          <a:noFill/>
        </p:spPr>
        <p:txBody>
          <a:bodyPr wrap="square" rtlCol="0">
            <a:spAutoFit/>
          </a:bodyPr>
          <a:lstStyle/>
          <a:p>
            <a:r>
              <a:rPr lang="zh-CN" altLang="en-US" b="1" dirty="0"/>
              <a:t>固定熔点，</a:t>
            </a:r>
            <a:r>
              <a:rPr lang="zh-CN" altLang="en-US" b="1" dirty="0" smtClean="0"/>
              <a:t>各向异性</a:t>
            </a:r>
            <a:endParaRPr lang="zh-CN" altLang="en-US" b="1" dirty="0"/>
          </a:p>
        </p:txBody>
      </p:sp>
      <p:sp>
        <p:nvSpPr>
          <p:cNvPr id="16" name="文本框 15"/>
          <p:cNvSpPr txBox="1"/>
          <p:nvPr/>
        </p:nvSpPr>
        <p:spPr>
          <a:xfrm>
            <a:off x="9114494" y="431389"/>
            <a:ext cx="1980029" cy="523220"/>
          </a:xfrm>
          <a:prstGeom prst="rect">
            <a:avLst/>
          </a:prstGeom>
          <a:noFill/>
        </p:spPr>
        <p:txBody>
          <a:bodyPr wrap="none" rtlCol="0">
            <a:spAutoFit/>
          </a:bodyPr>
          <a:lstStyle/>
          <a:p>
            <a:r>
              <a:rPr lang="zh-CN" altLang="en-US" b="1" dirty="0" smtClean="0"/>
              <a:t>电子衍射图</a:t>
            </a:r>
            <a:endParaRPr lang="zh-CN" altLang="en-US" b="1" dirty="0"/>
          </a:p>
        </p:txBody>
      </p:sp>
      <p:pic>
        <p:nvPicPr>
          <p:cNvPr id="19" name="图片 1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114494" y="982336"/>
            <a:ext cx="2075035" cy="1377304"/>
          </a:xfrm>
          <a:prstGeom prst="rect">
            <a:avLst/>
          </a:prstGeom>
        </p:spPr>
      </p:pic>
      <p:pic>
        <p:nvPicPr>
          <p:cNvPr id="21" name="图片 2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147093" y="2446012"/>
            <a:ext cx="2009836" cy="1602126"/>
          </a:xfrm>
          <a:prstGeom prst="rect">
            <a:avLst/>
          </a:prstGeom>
        </p:spPr>
      </p:pic>
      <p:pic>
        <p:nvPicPr>
          <p:cNvPr id="22" name="图片 21"/>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9445062" y="4085210"/>
            <a:ext cx="1413897" cy="1396744"/>
          </a:xfrm>
          <a:prstGeom prst="rect">
            <a:avLst/>
          </a:prstGeom>
        </p:spPr>
      </p:pic>
      <p:sp>
        <p:nvSpPr>
          <p:cNvPr id="29" name="文本框 28"/>
          <p:cNvSpPr txBox="1"/>
          <p:nvPr/>
        </p:nvSpPr>
        <p:spPr>
          <a:xfrm>
            <a:off x="229771" y="2480652"/>
            <a:ext cx="861774" cy="2317301"/>
          </a:xfrm>
          <a:prstGeom prst="rect">
            <a:avLst/>
          </a:prstGeom>
          <a:noFill/>
        </p:spPr>
        <p:txBody>
          <a:bodyPr vert="eaVert" wrap="none" rtlCol="0">
            <a:spAutoFit/>
          </a:bodyPr>
          <a:lstStyle/>
          <a:p>
            <a:r>
              <a:rPr lang="zh-CN" altLang="en-US" sz="4400" b="1" dirty="0" smtClean="0"/>
              <a:t>固体分类</a:t>
            </a:r>
            <a:endParaRPr lang="zh-CN" altLang="en-US" sz="4400" b="1" dirty="0"/>
          </a:p>
        </p:txBody>
      </p:sp>
      <p:pic>
        <p:nvPicPr>
          <p:cNvPr id="1026" name="Picture 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421153" y="5559086"/>
            <a:ext cx="1461716" cy="1122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9780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2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0" presetClass="path" presetSubtype="0" fill="hold" nodeType="clickEffect">
                                  <p:stCondLst>
                                    <p:cond delay="0"/>
                                  </p:stCondLst>
                                  <p:childTnLst>
                                    <p:animMotion origin="layout" path="M -4.16667E-7 2.59259E-6 L -4.16667E-7 0.00023 C -0.0043 -0.0044 -0.01159 -0.0125 -0.01706 -0.01528 C -0.0194 -0.01644 -0.02187 -0.01667 -0.02422 -0.01736 C -0.02747 -0.01945 -0.0306 -0.02199 -0.03398 -0.02385 C -0.0375 -0.0257 -0.04128 -0.02593 -0.04479 -0.02801 C -0.04818 -0.03033 -0.05117 -0.03449 -0.05456 -0.03658 C -0.05807 -0.03889 -0.06172 -0.03959 -0.06536 -0.04097 C -0.07344 -0.04398 -0.08177 -0.04514 -0.08958 -0.04954 C -0.09844 -0.05463 -0.10729 -0.05996 -0.11628 -0.06459 C -0.11979 -0.06644 -0.12357 -0.0669 -0.12708 -0.06898 C -0.14961 -0.08148 -0.12904 -0.07269 -0.1513 -0.09051 C -0.15521 -0.09352 -0.15937 -0.09468 -0.16341 -0.09699 C -0.16836 -0.10255 -0.17865 -0.11435 -0.18398 -0.11852 C -0.18672 -0.1206 -0.18958 -0.1213 -0.19245 -0.12269 C -0.19492 -0.1257 -0.19713 -0.12871 -0.19974 -0.13125 C -0.20208 -0.1338 -0.20469 -0.13519 -0.2069 -0.13773 C -0.20963 -0.14097 -0.21159 -0.1456 -0.21419 -0.14861 C -0.21888 -0.15347 -0.22422 -0.15602 -0.22878 -0.16158 C -0.23112 -0.16435 -0.23346 -0.1676 -0.23594 -0.17014 C -0.23789 -0.17199 -0.2401 -0.17269 -0.24206 -0.17431 C -0.24844 -0.17963 -0.26263 -0.19213 -0.26862 -0.20023 C -0.28112 -0.21667 -0.27552 -0.2081 -0.28555 -0.22593 L -0.28919 -0.23241 C -0.29088 -0.23542 -0.29284 -0.23773 -0.29414 -0.24097 C -0.29974 -0.25625 -0.29258 -0.2375 -0.30013 -0.25602 C -0.30091 -0.25834 -0.30156 -0.26065 -0.3026 -0.2625 C -0.30352 -0.26435 -0.30495 -0.26551 -0.30612 -0.2669 C -0.30703 -0.27107 -0.30794 -0.27547 -0.30859 -0.27986 C -0.30937 -0.28542 -0.3095 -0.29167 -0.31107 -0.29699 L -0.31341 -0.30556 C -0.31302 -0.31783 -0.31328 -0.3301 -0.31224 -0.34213 C -0.31198 -0.34468 -0.31003 -0.34607 -0.30977 -0.34861 C -0.30963 -0.35093 -0.31029 -0.35324 -0.31107 -0.3551 C -0.31198 -0.35718 -0.31458 -0.35926 -0.31458 -0.35903 L -0.31458 -0.35926 " pathEditMode="relative" rAng="0" ptsTypes="AAAAAAAAAAAAAAAAAAAAAAAAAAAAAAAAAAAA">
                                      <p:cBhvr>
                                        <p:cTn id="50" dur="1000" fill="hold"/>
                                        <p:tgtEl>
                                          <p:spTgt spid="20"/>
                                        </p:tgtEl>
                                        <p:attrNameLst>
                                          <p:attrName>ppt_x</p:attrName>
                                          <p:attrName>ppt_y</p:attrName>
                                        </p:attrNameLst>
                                      </p:cBhvr>
                                      <p:rCtr x="-15729" y="-17963"/>
                                    </p:animMotion>
                                  </p:childTnLst>
                                </p:cTn>
                              </p:par>
                            </p:childTnLst>
                          </p:cTn>
                        </p:par>
                        <p:par>
                          <p:cTn id="51" fill="hold">
                            <p:stCondLst>
                              <p:cond delay="1000"/>
                            </p:stCondLst>
                            <p:childTnLst>
                              <p:par>
                                <p:cTn id="52" presetID="6" presetClass="emph" presetSubtype="0" fill="hold" nodeType="afterEffect">
                                  <p:stCondLst>
                                    <p:cond delay="0"/>
                                  </p:stCondLst>
                                  <p:childTnLst>
                                    <p:animScale>
                                      <p:cBhvr>
                                        <p:cTn id="53" dur="500" fill="hold"/>
                                        <p:tgtEl>
                                          <p:spTgt spid="20"/>
                                        </p:tgtEl>
                                      </p:cBhvr>
                                      <p:by x="25000" y="25000"/>
                                    </p:animScale>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13"/>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0" presetClass="path" presetSubtype="0" fill="hold" nodeType="clickEffect">
                                  <p:stCondLst>
                                    <p:cond delay="0"/>
                                  </p:stCondLst>
                                  <p:childTnLst>
                                    <p:animMotion origin="layout" path="M 2.08333E-7 1.48148E-6 L 2.08333E-7 0.00023 C -0.02357 -0.00093 -0.05495 0.00116 -0.08112 -0.0044 C -0.08281 -0.00486 -0.09245 -0.00764 -0.0944 -0.0088 C -0.09688 -0.00996 -0.09922 -0.01204 -0.10169 -0.01296 C -0.10404 -0.01412 -0.10651 -0.01435 -0.10898 -0.01528 C -0.11094 -0.01574 -0.11302 -0.01667 -0.11497 -0.01736 C -0.11745 -0.01806 -0.11992 -0.01852 -0.12227 -0.01945 C -0.1293 -0.02269 -0.13568 -0.02917 -0.14284 -0.03241 C -0.14518 -0.03333 -0.14766 -0.0338 -0.15013 -0.03449 C -0.15247 -0.03588 -0.15495 -0.0375 -0.15729 -0.03889 C -0.16445 -0.04259 -0.16094 -0.03912 -0.1694 -0.04537 C -0.17943 -0.05232 -0.16875 -0.04769 -0.18034 -0.05185 C -0.1819 -0.05324 -0.18346 -0.05486 -0.18516 -0.05602 C -0.18763 -0.05787 -0.19115 -0.05926 -0.19362 -0.06042 C -0.1957 -0.0625 -0.19753 -0.06505 -0.19974 -0.0669 C -0.20078 -0.06783 -0.20208 -0.06829 -0.20339 -0.06898 C -0.20534 -0.07037 -0.20742 -0.07176 -0.20938 -0.07338 C -0.21107 -0.07454 -0.21263 -0.07593 -0.21419 -0.07755 C -0.21549 -0.07894 -0.21654 -0.08079 -0.21784 -0.08195 C -0.2194 -0.0831 -0.22109 -0.08333 -0.22266 -0.08403 C -0.22474 -0.08611 -0.22656 -0.08866 -0.22878 -0.09051 C -0.23099 -0.09236 -0.23359 -0.09329 -0.23594 -0.09468 L -0.24323 -0.09908 C -0.2444 -0.09977 -0.2457 -0.10046 -0.24688 -0.10116 C -0.24701 -0.10139 -0.25495 -0.10718 -0.25651 -0.10764 C -0.26055 -0.1088 -0.26458 -0.10903 -0.26862 -0.10996 C -0.27109 -0.11042 -0.27344 -0.11158 -0.27591 -0.11204 C -0.28281 -0.11296 -0.28958 -0.1132 -0.29648 -0.11412 C -0.30091 -0.11482 -0.30534 -0.11551 -0.30977 -0.11621 C -0.31432 -0.11898 -0.31354 -0.11736 -0.31706 -0.125 C -0.31797 -0.12685 -0.3194 -0.13125 -0.3194 -0.13102 L -0.3194 -0.13125 " pathEditMode="relative" rAng="0" ptsTypes="AAAAAAAAAAAAAAAAAAAAAAAAAAAAAAAAA">
                                      <p:cBhvr>
                                        <p:cTn id="61" dur="1000" fill="hold"/>
                                        <p:tgtEl>
                                          <p:spTgt spid="13"/>
                                        </p:tgtEl>
                                        <p:attrNameLst>
                                          <p:attrName>ppt_x</p:attrName>
                                          <p:attrName>ppt_y</p:attrName>
                                        </p:attrNameLst>
                                      </p:cBhvr>
                                      <p:rCtr x="-15977" y="-6551"/>
                                    </p:animMotion>
                                  </p:childTnLst>
                                </p:cTn>
                              </p:par>
                            </p:childTnLst>
                          </p:cTn>
                        </p:par>
                        <p:par>
                          <p:cTn id="62" fill="hold">
                            <p:stCondLst>
                              <p:cond delay="1000"/>
                            </p:stCondLst>
                            <p:childTnLst>
                              <p:par>
                                <p:cTn id="63" presetID="6" presetClass="emph" presetSubtype="0" fill="hold" nodeType="afterEffect">
                                  <p:stCondLst>
                                    <p:cond delay="0"/>
                                  </p:stCondLst>
                                  <p:childTnLst>
                                    <p:animScale>
                                      <p:cBhvr>
                                        <p:cTn id="64" dur="500" fill="hold"/>
                                        <p:tgtEl>
                                          <p:spTgt spid="13"/>
                                        </p:tgtEl>
                                      </p:cBhvr>
                                      <p:by x="40000" y="40000"/>
                                    </p:animScale>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0" presetClass="path" presetSubtype="0" fill="hold" nodeType="clickEffect">
                                  <p:stCondLst>
                                    <p:cond delay="0"/>
                                  </p:stCondLst>
                                  <p:childTnLst>
                                    <p:animMotion origin="layout" path="M 3.54167E-6 -1.85185E-6 L 3.54167E-6 0.00023 C -0.00365 0.00486 -0.0073 0.00996 -0.01094 0.01482 C -0.01211 0.01644 -0.01328 0.01829 -0.01459 0.01921 C -0.01654 0.0206 -0.01862 0.0206 -0.02058 0.0213 C -0.0237 0.02546 -0.02969 0.0338 -0.03269 0.03634 C -0.03503 0.03843 -0.03763 0.03912 -0.03998 0.04074 C -0.04206 0.04213 -0.04401 0.04352 -0.0461 0.04491 C -0.04766 0.0463 -0.04922 0.04838 -0.05091 0.04931 C -0.05287 0.05046 -0.05495 0.0507 -0.0569 0.05139 C -0.05847 0.05278 -0.06016 0.05417 -0.06172 0.05579 C -0.06302 0.05695 -0.06407 0.05903 -0.06537 0.05996 C -0.07578 0.06806 -0.06537 0.05046 -0.0823 0.07292 C -0.08399 0.075 -0.08542 0.07755 -0.08711 0.0794 C -0.09753 0.08959 -0.08907 0.07801 -0.09805 0.08796 C -0.09974 0.08982 -0.10105 0.09306 -0.10287 0.09445 C -0.10599 0.09676 -0.10938 0.09722 -0.1125 0.09861 C -0.1142 0.09954 -0.11576 0.1 -0.11745 0.10093 C -0.1198 0.10232 -0.12214 0.10417 -0.12461 0.10509 L -0.13438 0.10949 C -0.15456 0.12732 -0.13633 0.11273 -0.14883 0.12014 C -0.15091 0.12153 -0.15287 0.12338 -0.15495 0.12454 C -0.15651 0.12546 -0.15808 0.12593 -0.15977 0.12662 C -0.16094 0.12732 -0.16211 0.12847 -0.16341 0.12871 C -0.16771 0.12986 -0.17227 0.13033 -0.1767 0.13102 C -0.17865 0.13171 -0.18073 0.13264 -0.18269 0.1331 C -0.19037 0.13472 -0.20573 0.1375 -0.20573 0.13773 L -0.22136 0.13519 C -0.22787 0.13449 -0.23438 0.13426 -0.24076 0.1331 C -0.24362 0.13264 -0.24649 0.13009 -0.24922 0.12871 C -0.25795 0.12431 -0.25013 0.12894 -0.26016 0.12454 C -0.26133 0.12384 -0.2625 0.12269 -0.26381 0.12246 C -0.26693 0.1213 -0.27019 0.12107 -0.27344 0.12014 C -0.29037 0.11597 -0.26862 0.11968 -0.29636 0.11597 C -0.29805 0.11528 -0.29961 0.11459 -0.30131 0.11366 C -0.30248 0.1132 -0.30365 0.11181 -0.30482 0.11158 C -0.30769 0.11111 -0.31055 0.11158 -0.31328 0.11158 L -0.31328 0.11181 L -0.31328 0.11158 " pathEditMode="relative" rAng="0" ptsTypes="AAAAAAAAAAAAAAAAAAAAAAAAAAAAAAAAAAAAAAA">
                                      <p:cBhvr>
                                        <p:cTn id="72" dur="1000" fill="hold"/>
                                        <p:tgtEl>
                                          <p:spTgt spid="14"/>
                                        </p:tgtEl>
                                        <p:attrNameLst>
                                          <p:attrName>ppt_x</p:attrName>
                                          <p:attrName>ppt_y</p:attrName>
                                        </p:attrNameLst>
                                      </p:cBhvr>
                                      <p:rCtr x="-15664" y="6875"/>
                                    </p:animMotion>
                                  </p:childTnLst>
                                </p:cTn>
                              </p:par>
                            </p:childTnLst>
                          </p:cTn>
                        </p:par>
                        <p:par>
                          <p:cTn id="73" fill="hold">
                            <p:stCondLst>
                              <p:cond delay="1000"/>
                            </p:stCondLst>
                            <p:childTnLst>
                              <p:par>
                                <p:cTn id="74" presetID="6" presetClass="emph" presetSubtype="0" fill="hold" nodeType="afterEffect">
                                  <p:stCondLst>
                                    <p:cond delay="0"/>
                                  </p:stCondLst>
                                  <p:childTnLst>
                                    <p:animScale>
                                      <p:cBhvr>
                                        <p:cTn id="75" dur="500" fill="hold"/>
                                        <p:tgtEl>
                                          <p:spTgt spid="14"/>
                                        </p:tgtEl>
                                      </p:cBhvr>
                                      <p:by x="25000" y="25000"/>
                                    </p:animScale>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0"/>
                                          </p:stCondLst>
                                        </p:cTn>
                                        <p:tgtEl>
                                          <p:spTgt spid="15"/>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0" presetClass="path" presetSubtype="0" fill="hold" nodeType="clickEffect">
                                  <p:stCondLst>
                                    <p:cond delay="0"/>
                                  </p:stCondLst>
                                  <p:childTnLst>
                                    <p:animMotion origin="layout" path="M 4.16667E-6 2.22222E-6 L 4.16667E-6 0.00023 C -0.00144 0.00486 -0.00222 0.01065 -0.00404 0.01551 C -0.00482 0.01736 -0.00677 0.01782 -0.00795 0.01944 C -0.01081 0.02315 -0.01289 0.02778 -0.01589 0.03125 C -0.01758 0.0331 -0.01927 0.03518 -0.0211 0.03703 C -0.025 0.0412 -0.02956 0.04491 -0.03425 0.04699 C -0.03672 0.04791 -0.03946 0.04838 -0.04206 0.04907 C -0.04649 0.05208 -0.05052 0.05648 -0.05521 0.05879 C -0.05782 0.05995 -0.06042 0.06111 -0.06302 0.06273 C -0.08073 0.07384 -0.06198 0.06412 -0.07748 0.07245 C -0.10013 0.08495 -0.06524 0.06435 -0.09844 0.08426 L -0.11146 0.09213 C -0.11329 0.09352 -0.11498 0.09491 -0.11667 0.09629 C -0.11901 0.09768 -0.12123 0.09861 -0.12331 0.1 C -0.12474 0.10116 -0.12592 0.10301 -0.12735 0.10393 C -0.12839 0.10486 -0.12995 0.10509 -0.13112 0.10602 C -0.13568 0.10903 -0.14011 0.11203 -0.14427 0.11597 C -0.14649 0.11782 -0.1487 0.11967 -0.15092 0.12176 C -0.15352 0.1243 -0.15873 0.12963 -0.15873 0.12986 C -0.15964 0.13148 -0.16016 0.13379 -0.16133 0.13565 C -0.16368 0.13866 -0.16654 0.14074 -0.16914 0.14352 C -0.17045 0.14467 -0.17201 0.1456 -0.17318 0.14722 C -0.17631 0.15185 -0.17839 0.15578 -0.1823 0.15903 C -0.18347 0.16018 -0.18503 0.16041 -0.1862 0.16088 C -0.18789 0.16227 -0.18985 0.16342 -0.19154 0.16504 C -0.20638 0.17801 -0.18308 0.15856 -0.19935 0.17477 C -0.20052 0.17592 -0.20196 0.17616 -0.20313 0.17685 C -0.20456 0.1787 -0.20573 0.18078 -0.20717 0.18287 C -0.2099 0.18634 -0.21316 0.18935 -0.21628 0.19259 C -0.21941 0.19953 -0.21927 0.2 -0.22422 0.20625 C -0.22552 0.20787 -0.22683 0.20879 -0.22813 0.21041 C -0.22956 0.21203 -0.23073 0.21435 -0.23217 0.2162 C -0.23386 0.21828 -0.23568 0.21991 -0.23737 0.22199 C -0.23868 0.22384 -0.23985 0.22616 -0.24128 0.22778 C -0.24245 0.2294 -0.24401 0.23032 -0.24519 0.23194 C -0.24662 0.23356 -0.24753 0.23634 -0.24922 0.23773 C -0.25248 0.24097 -0.25651 0.24213 -0.25964 0.2456 C -0.26029 0.24653 -0.26719 0.2544 -0.26875 0.25532 C -0.27292 0.2581 -0.27748 0.25995 -0.28191 0.26134 C -0.28816 0.26759 -0.28334 0.26389 -0.29102 0.26736 C -0.3043 0.27315 -0.29349 0.27014 -0.30938 0.27315 C -0.31342 0.275 -0.31394 0.27477 -0.31732 0.27916 C -0.32383 0.28727 -0.3181 0.28356 -0.325 0.28703 C -0.32839 0.29444 -0.32657 0.2912 -0.33021 0.29699 L -0.33021 0.29722 " pathEditMode="relative" rAng="0" ptsTypes="AAAAAAAAAAAAAAAAAAAAAAAAAAAAAAAAAAAAAAAAAAAAAA">
                                      <p:cBhvr>
                                        <p:cTn id="83" dur="1000" fill="hold"/>
                                        <p:tgtEl>
                                          <p:spTgt spid="15"/>
                                        </p:tgtEl>
                                        <p:attrNameLst>
                                          <p:attrName>ppt_x</p:attrName>
                                          <p:attrName>ppt_y</p:attrName>
                                        </p:attrNameLst>
                                      </p:cBhvr>
                                      <p:rCtr x="-16510" y="14861"/>
                                    </p:animMotion>
                                  </p:childTnLst>
                                </p:cTn>
                              </p:par>
                            </p:childTnLst>
                          </p:cTn>
                        </p:par>
                        <p:par>
                          <p:cTn id="84" fill="hold">
                            <p:stCondLst>
                              <p:cond delay="1000"/>
                            </p:stCondLst>
                            <p:childTnLst>
                              <p:par>
                                <p:cTn id="85" presetID="6" presetClass="emph" presetSubtype="0" fill="hold" nodeType="afterEffect">
                                  <p:stCondLst>
                                    <p:cond delay="0"/>
                                  </p:stCondLst>
                                  <p:childTnLst>
                                    <p:animScale>
                                      <p:cBhvr>
                                        <p:cTn id="86" dur="500" fill="hold"/>
                                        <p:tgtEl>
                                          <p:spTgt spid="15"/>
                                        </p:tgtEl>
                                      </p:cBhvr>
                                      <p:by x="30000" y="30000"/>
                                    </p:animScale>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24"/>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25"/>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26"/>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28"/>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27"/>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16"/>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19"/>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21"/>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22"/>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11" grpId="0"/>
      <p:bldP spid="17" grpId="0"/>
      <p:bldP spid="24" grpId="0"/>
      <p:bldP spid="25" grpId="0"/>
      <p:bldP spid="26" grpId="0"/>
      <p:bldP spid="27" grpId="0"/>
      <p:bldP spid="28" grpId="0"/>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 Box 6"/>
          <p:cNvSpPr txBox="1">
            <a:spLocks noChangeArrowheads="1"/>
          </p:cNvSpPr>
          <p:nvPr/>
        </p:nvSpPr>
        <p:spPr bwMode="auto">
          <a:xfrm>
            <a:off x="2286000" y="533400"/>
            <a:ext cx="266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itchFamily="34" charset="0"/>
                <a:ea typeface="宋体" pitchFamily="2" charset="-122"/>
              </a:defRPr>
            </a:lvl1pPr>
            <a:lvl2pPr>
              <a:defRPr sz="2800">
                <a:solidFill>
                  <a:schemeClr val="tx1"/>
                </a:solidFill>
                <a:latin typeface="Arial" pitchFamily="34" charset="0"/>
                <a:ea typeface="宋体" pitchFamily="2" charset="-122"/>
              </a:defRPr>
            </a:lvl2pPr>
            <a:lvl3pPr>
              <a:defRPr sz="2400">
                <a:solidFill>
                  <a:schemeClr val="tx1"/>
                </a:solidFill>
                <a:latin typeface="Arial" pitchFamily="34" charset="0"/>
                <a:ea typeface="宋体" pitchFamily="2" charset="-122"/>
              </a:defRPr>
            </a:lvl3pPr>
            <a:lvl4pPr>
              <a:defRPr sz="2000">
                <a:solidFill>
                  <a:schemeClr val="tx1"/>
                </a:solidFill>
                <a:latin typeface="Arial" pitchFamily="34" charset="0"/>
                <a:ea typeface="宋体" pitchFamily="2" charset="-122"/>
              </a:defRPr>
            </a:lvl4pPr>
            <a:lvl5pPr>
              <a:defRPr sz="2000">
                <a:solidFill>
                  <a:schemeClr val="tx1"/>
                </a:solidFill>
                <a:latin typeface="Arial" pitchFamily="34" charset="0"/>
                <a:ea typeface="宋体" pitchFamily="2" charset="-122"/>
              </a:defRPr>
            </a:lvl5pPr>
            <a:lvl6pPr>
              <a:defRPr sz="2000">
                <a:solidFill>
                  <a:schemeClr val="tx1"/>
                </a:solidFill>
                <a:latin typeface="Arial" pitchFamily="34" charset="0"/>
                <a:ea typeface="宋体" pitchFamily="2" charset="-122"/>
              </a:defRPr>
            </a:lvl6pPr>
            <a:lvl7pPr>
              <a:defRPr sz="2000">
                <a:solidFill>
                  <a:schemeClr val="tx1"/>
                </a:solidFill>
                <a:latin typeface="Arial" pitchFamily="34" charset="0"/>
                <a:ea typeface="宋体" pitchFamily="2" charset="-122"/>
              </a:defRPr>
            </a:lvl7pPr>
            <a:lvl8pPr>
              <a:defRPr sz="2000">
                <a:solidFill>
                  <a:schemeClr val="tx1"/>
                </a:solidFill>
                <a:latin typeface="Arial" pitchFamily="34" charset="0"/>
                <a:ea typeface="宋体" pitchFamily="2" charset="-122"/>
              </a:defRPr>
            </a:lvl8pPr>
            <a:lvl9pPr>
              <a:defRPr sz="2000">
                <a:solidFill>
                  <a:schemeClr val="tx1"/>
                </a:solidFill>
                <a:latin typeface="Arial" pitchFamily="34" charset="0"/>
                <a:ea typeface="宋体" pitchFamily="2" charset="-122"/>
              </a:defRPr>
            </a:lvl9pPr>
          </a:lstStyle>
          <a:p>
            <a:pPr>
              <a:spcBef>
                <a:spcPct val="50000"/>
              </a:spcBef>
            </a:pPr>
            <a:endParaRPr lang="zh-CN" altLang="en-US" sz="2400"/>
          </a:p>
        </p:txBody>
      </p:sp>
      <p:sp>
        <p:nvSpPr>
          <p:cNvPr id="2" name="TextBox 1"/>
          <p:cNvSpPr txBox="1"/>
          <p:nvPr/>
        </p:nvSpPr>
        <p:spPr>
          <a:xfrm>
            <a:off x="2073693" y="2557384"/>
            <a:ext cx="8512904" cy="923330"/>
          </a:xfrm>
          <a:prstGeom prst="rect">
            <a:avLst/>
          </a:prstGeom>
          <a:noFill/>
        </p:spPr>
        <p:txBody>
          <a:bodyPr wrap="square" rtlCol="0">
            <a:spAutoFit/>
          </a:bodyPr>
          <a:lstStyle/>
          <a:p>
            <a:pPr algn="ctr"/>
            <a:r>
              <a:rPr lang="zh-CN" altLang="en-US" sz="5400" b="1" dirty="0" smtClean="0">
                <a:solidFill>
                  <a:srgbClr val="FF0000"/>
                </a:solidFill>
              </a:rPr>
              <a:t>晶体</a:t>
            </a:r>
            <a:r>
              <a:rPr lang="zh-CN" altLang="en-US" sz="5400" b="1" dirty="0">
                <a:solidFill>
                  <a:srgbClr val="FF0000"/>
                </a:solidFill>
              </a:rPr>
              <a:t>内部结构的</a:t>
            </a:r>
            <a:r>
              <a:rPr lang="zh-CN" altLang="en-US" sz="5400" b="1" dirty="0" smtClean="0">
                <a:solidFill>
                  <a:srgbClr val="FF0000"/>
                </a:solidFill>
              </a:rPr>
              <a:t>周期性</a:t>
            </a:r>
            <a:endParaRPr lang="en-US" altLang="zh-CN" sz="5400" b="1" dirty="0">
              <a:solidFill>
                <a:srgbClr val="FF0000"/>
              </a:solidFill>
            </a:endParaRPr>
          </a:p>
        </p:txBody>
      </p:sp>
    </p:spTree>
    <p:extLst>
      <p:ext uri="{BB962C8B-B14F-4D97-AF65-F5344CB8AC3E}">
        <p14:creationId xmlns:p14="http://schemas.microsoft.com/office/powerpoint/2010/main" val="34214483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75" name="文本框 374"/>
              <p:cNvSpPr txBox="1"/>
              <p:nvPr/>
            </p:nvSpPr>
            <p:spPr>
              <a:xfrm>
                <a:off x="7402761" y="5708409"/>
                <a:ext cx="4047739" cy="621324"/>
              </a:xfrm>
              <a:prstGeom prst="rect">
                <a:avLst/>
              </a:prstGeom>
              <a:noFill/>
            </p:spPr>
            <p:txBody>
              <a:bodyPr wrap="square" lIns="0" tIns="0" rIns="0" bIns="0" rtlCol="0">
                <a:spAutoFit/>
              </a:bodyPr>
              <a:lstStyle/>
              <a:p>
                <a14:m>
                  <m:oMath xmlns:m="http://schemas.openxmlformats.org/officeDocument/2006/math">
                    <m:sSub>
                      <m:sSubPr>
                        <m:ctrlPr>
                          <a:rPr lang="en-US" altLang="zh-CN" sz="3600" i="1" smtClean="0">
                            <a:latin typeface="Cambria Math" panose="02040503050406030204" pitchFamily="18" charset="0"/>
                          </a:rPr>
                        </m:ctrlPr>
                      </m:sSubPr>
                      <m:e>
                        <m:acc>
                          <m:accPr>
                            <m:chr m:val="⃑"/>
                            <m:ctrlPr>
                              <a:rPr lang="en-US" altLang="zh-CN" sz="3600" i="1" smtClean="0">
                                <a:latin typeface="Cambria Math" panose="02040503050406030204" pitchFamily="18" charset="0"/>
                              </a:rPr>
                            </m:ctrlPr>
                          </m:accPr>
                          <m:e>
                            <m:r>
                              <m:rPr>
                                <m:sty m:val="p"/>
                              </m:rPr>
                              <a:rPr lang="en-US" altLang="zh-CN" sz="3600" i="1">
                                <a:latin typeface="Cambria Math" panose="02040503050406030204" pitchFamily="18" charset="0"/>
                              </a:rPr>
                              <m:t>R</m:t>
                            </m:r>
                          </m:e>
                        </m:acc>
                      </m:e>
                      <m:sub>
                        <m:r>
                          <m:rPr>
                            <m:sty m:val="p"/>
                          </m:rPr>
                          <a:rPr lang="en-US" altLang="zh-CN" sz="3600" i="1">
                            <a:latin typeface="Cambria Math" panose="02040503050406030204" pitchFamily="18" charset="0"/>
                          </a:rPr>
                          <m:t>m</m:t>
                        </m:r>
                      </m:sub>
                    </m:sSub>
                    <m:r>
                      <a:rPr lang="en-US" altLang="zh-CN" sz="3600" i="1">
                        <a:latin typeface="Cambria Math" panose="02040503050406030204" pitchFamily="18" charset="0"/>
                      </a:rPr>
                      <m:t>=</m:t>
                    </m:r>
                    <m:sSub>
                      <m:sSubPr>
                        <m:ctrlPr>
                          <a:rPr lang="en-US" altLang="zh-CN" sz="3600" i="1" smtClean="0">
                            <a:latin typeface="Cambria Math" panose="02040503050406030204" pitchFamily="18" charset="0"/>
                          </a:rPr>
                        </m:ctrlPr>
                      </m:sSubPr>
                      <m:e>
                        <m:r>
                          <m:rPr>
                            <m:sty m:val="p"/>
                          </m:rPr>
                          <a:rPr lang="en-US" altLang="zh-CN" sz="3600" i="1">
                            <a:latin typeface="Cambria Math" panose="02040503050406030204" pitchFamily="18" charset="0"/>
                          </a:rPr>
                          <m:t>m</m:t>
                        </m:r>
                      </m:e>
                      <m:sub>
                        <m:r>
                          <a:rPr lang="en-US" altLang="zh-CN" sz="3600" b="0" i="1" smtClean="0">
                            <a:latin typeface="Cambria Math" panose="02040503050406030204" pitchFamily="18" charset="0"/>
                          </a:rPr>
                          <m:t>1</m:t>
                        </m:r>
                      </m:sub>
                    </m:sSub>
                    <m:sSub>
                      <m:sSubPr>
                        <m:ctrlPr>
                          <a:rPr lang="en-US" altLang="zh-CN" sz="3600" i="1">
                            <a:latin typeface="Cambria Math" panose="02040503050406030204" pitchFamily="18" charset="0"/>
                          </a:rPr>
                        </m:ctrlPr>
                      </m:sSubPr>
                      <m:e>
                        <m:acc>
                          <m:accPr>
                            <m:chr m:val="⃑"/>
                            <m:ctrlPr>
                              <a:rPr lang="en-US" altLang="zh-CN" sz="3600" i="1">
                                <a:latin typeface="Cambria Math" panose="02040503050406030204" pitchFamily="18" charset="0"/>
                              </a:rPr>
                            </m:ctrlPr>
                          </m:accPr>
                          <m:e>
                            <m:r>
                              <m:rPr>
                                <m:sty m:val="p"/>
                              </m:rPr>
                              <a:rPr lang="en-US" altLang="zh-CN" sz="3600" i="1">
                                <a:latin typeface="Cambria Math" panose="02040503050406030204" pitchFamily="18" charset="0"/>
                              </a:rPr>
                              <m:t>a</m:t>
                            </m:r>
                          </m:e>
                        </m:acc>
                      </m:e>
                      <m:sub>
                        <m:r>
                          <a:rPr lang="en-US" altLang="zh-CN" sz="3600" i="1">
                            <a:latin typeface="Cambria Math" panose="02040503050406030204" pitchFamily="18" charset="0"/>
                          </a:rPr>
                          <m:t>1</m:t>
                        </m:r>
                      </m:sub>
                    </m:sSub>
                  </m:oMath>
                </a14:m>
                <a:r>
                  <a:rPr lang="en-US" altLang="zh-CN" sz="3600" dirty="0" smtClean="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sz="3600" i="1">
                            <a:latin typeface="Cambria Math" panose="02040503050406030204" pitchFamily="18" charset="0"/>
                          </a:rPr>
                        </m:ctrlPr>
                      </m:sSubPr>
                      <m:e>
                        <m:r>
                          <m:rPr>
                            <m:sty m:val="p"/>
                          </m:rPr>
                          <a:rPr lang="en-US" altLang="zh-CN" sz="3600" i="1">
                            <a:latin typeface="Cambria Math" panose="02040503050406030204" pitchFamily="18" charset="0"/>
                          </a:rPr>
                          <m:t>m</m:t>
                        </m:r>
                      </m:e>
                      <m:sub>
                        <m:r>
                          <a:rPr lang="en-US" altLang="zh-CN" sz="3600" b="0" i="1" smtClean="0">
                            <a:latin typeface="Cambria Math" panose="02040503050406030204" pitchFamily="18" charset="0"/>
                          </a:rPr>
                          <m:t>2</m:t>
                        </m:r>
                      </m:sub>
                    </m:sSub>
                    <m:sSub>
                      <m:sSubPr>
                        <m:ctrlPr>
                          <a:rPr lang="en-US" altLang="zh-CN" sz="3600" i="1">
                            <a:latin typeface="Cambria Math" panose="02040503050406030204" pitchFamily="18" charset="0"/>
                          </a:rPr>
                        </m:ctrlPr>
                      </m:sSubPr>
                      <m:e>
                        <m:acc>
                          <m:accPr>
                            <m:chr m:val="⃑"/>
                            <m:ctrlPr>
                              <a:rPr lang="en-US" altLang="zh-CN" sz="3600" i="1">
                                <a:latin typeface="Cambria Math" panose="02040503050406030204" pitchFamily="18" charset="0"/>
                              </a:rPr>
                            </m:ctrlPr>
                          </m:accPr>
                          <m:e>
                            <m:r>
                              <m:rPr>
                                <m:sty m:val="p"/>
                              </m:rPr>
                              <a:rPr lang="en-US" altLang="zh-CN" sz="3600" i="1">
                                <a:latin typeface="Cambria Math" panose="02040503050406030204" pitchFamily="18" charset="0"/>
                              </a:rPr>
                              <m:t>a</m:t>
                            </m:r>
                          </m:e>
                        </m:acc>
                      </m:e>
                      <m:sub>
                        <m:r>
                          <a:rPr lang="en-US" altLang="zh-CN" sz="3600" b="0" i="1" smtClean="0">
                            <a:latin typeface="Cambria Math" panose="02040503050406030204" pitchFamily="18" charset="0"/>
                          </a:rPr>
                          <m:t>2</m:t>
                        </m:r>
                      </m:sub>
                    </m:sSub>
                  </m:oMath>
                </a14:m>
                <a:endParaRPr lang="zh-CN" altLang="en-US" sz="3600" dirty="0"/>
              </a:p>
            </p:txBody>
          </p:sp>
        </mc:Choice>
        <mc:Fallback xmlns="">
          <p:sp>
            <p:nvSpPr>
              <p:cNvPr id="375" name="文本框 374"/>
              <p:cNvSpPr txBox="1">
                <a:spLocks noRot="1" noChangeAspect="1" noMove="1" noResize="1" noEditPoints="1" noAdjustHandles="1" noChangeArrowheads="1" noChangeShapeType="1" noTextEdit="1"/>
              </p:cNvSpPr>
              <p:nvPr/>
            </p:nvSpPr>
            <p:spPr>
              <a:xfrm>
                <a:off x="7402761" y="5708409"/>
                <a:ext cx="4047739" cy="621324"/>
              </a:xfrm>
              <a:prstGeom prst="rect">
                <a:avLst/>
              </a:prstGeom>
              <a:blipFill>
                <a:blip r:embed="rId3"/>
                <a:stretch>
                  <a:fillRect t="-11765" b="-44118"/>
                </a:stretch>
              </a:blipFill>
            </p:spPr>
            <p:txBody>
              <a:bodyPr/>
              <a:lstStyle/>
              <a:p>
                <a:r>
                  <a:rPr lang="zh-CN" altLang="en-US">
                    <a:noFill/>
                  </a:rPr>
                  <a:t> </a:t>
                </a:r>
              </a:p>
            </p:txBody>
          </p:sp>
        </mc:Fallback>
      </mc:AlternateContent>
      <p:pic>
        <p:nvPicPr>
          <p:cNvPr id="4" name="图片 3"/>
          <p:cNvPicPr>
            <a:picLocks noChangeAspect="1"/>
          </p:cNvPicPr>
          <p:nvPr/>
        </p:nvPicPr>
        <p:blipFill>
          <a:blip r:embed="rId4"/>
          <a:stretch>
            <a:fillRect/>
          </a:stretch>
        </p:blipFill>
        <p:spPr>
          <a:xfrm>
            <a:off x="805973" y="892590"/>
            <a:ext cx="5656133" cy="3572295"/>
          </a:xfrm>
          <a:prstGeom prst="rect">
            <a:avLst/>
          </a:prstGeom>
        </p:spPr>
      </p:pic>
      <p:sp>
        <p:nvSpPr>
          <p:cNvPr id="5" name="文本框 4"/>
          <p:cNvSpPr txBox="1"/>
          <p:nvPr/>
        </p:nvSpPr>
        <p:spPr>
          <a:xfrm>
            <a:off x="2751425" y="4522593"/>
            <a:ext cx="1765227" cy="523220"/>
          </a:xfrm>
          <a:prstGeom prst="rect">
            <a:avLst/>
          </a:prstGeom>
          <a:noFill/>
        </p:spPr>
        <p:txBody>
          <a:bodyPr wrap="none" rtlCol="0">
            <a:spAutoFit/>
          </a:bodyPr>
          <a:lstStyle/>
          <a:p>
            <a:r>
              <a:rPr lang="en-US" altLang="zh-CN" b="1" dirty="0" smtClean="0"/>
              <a:t>h-BN</a:t>
            </a:r>
            <a:r>
              <a:rPr lang="zh-CN" altLang="en-US" b="1" dirty="0" smtClean="0"/>
              <a:t>结构</a:t>
            </a:r>
            <a:endParaRPr lang="zh-CN" altLang="en-US" b="1" dirty="0"/>
          </a:p>
        </p:txBody>
      </p:sp>
      <p:pic>
        <p:nvPicPr>
          <p:cNvPr id="6" name="图片 5"/>
          <p:cNvPicPr>
            <a:picLocks noChangeAspect="1"/>
          </p:cNvPicPr>
          <p:nvPr/>
        </p:nvPicPr>
        <p:blipFill>
          <a:blip r:embed="rId5"/>
          <a:stretch>
            <a:fillRect/>
          </a:stretch>
        </p:blipFill>
        <p:spPr>
          <a:xfrm>
            <a:off x="1890625" y="5134610"/>
            <a:ext cx="334761" cy="317144"/>
          </a:xfrm>
          <a:prstGeom prst="rect">
            <a:avLst/>
          </a:prstGeom>
        </p:spPr>
      </p:pic>
      <p:sp>
        <p:nvSpPr>
          <p:cNvPr id="7" name="文本框 6"/>
          <p:cNvSpPr txBox="1"/>
          <p:nvPr/>
        </p:nvSpPr>
        <p:spPr>
          <a:xfrm>
            <a:off x="2225386" y="5031572"/>
            <a:ext cx="1162498" cy="523220"/>
          </a:xfrm>
          <a:prstGeom prst="rect">
            <a:avLst/>
          </a:prstGeom>
          <a:noFill/>
        </p:spPr>
        <p:txBody>
          <a:bodyPr wrap="none" rtlCol="0">
            <a:spAutoFit/>
          </a:bodyPr>
          <a:lstStyle/>
          <a:p>
            <a:r>
              <a:rPr lang="en-US" altLang="zh-CN" dirty="0" smtClean="0"/>
              <a:t>N</a:t>
            </a:r>
            <a:r>
              <a:rPr lang="zh-CN" altLang="en-US" dirty="0" smtClean="0"/>
              <a:t>原子</a:t>
            </a:r>
            <a:endParaRPr lang="zh-CN" altLang="en-US" dirty="0"/>
          </a:p>
        </p:txBody>
      </p:sp>
      <p:pic>
        <p:nvPicPr>
          <p:cNvPr id="10" name="图片 9"/>
          <p:cNvPicPr>
            <a:picLocks noChangeAspect="1"/>
          </p:cNvPicPr>
          <p:nvPr/>
        </p:nvPicPr>
        <p:blipFill>
          <a:blip r:embed="rId6"/>
          <a:stretch>
            <a:fillRect/>
          </a:stretch>
        </p:blipFill>
        <p:spPr>
          <a:xfrm>
            <a:off x="4034278" y="5153226"/>
            <a:ext cx="230476" cy="251429"/>
          </a:xfrm>
          <a:prstGeom prst="rect">
            <a:avLst/>
          </a:prstGeom>
        </p:spPr>
      </p:pic>
      <p:sp>
        <p:nvSpPr>
          <p:cNvPr id="206" name="文本框 205"/>
          <p:cNvSpPr txBox="1"/>
          <p:nvPr/>
        </p:nvSpPr>
        <p:spPr>
          <a:xfrm>
            <a:off x="4337736" y="5017330"/>
            <a:ext cx="1141659" cy="523220"/>
          </a:xfrm>
          <a:prstGeom prst="rect">
            <a:avLst/>
          </a:prstGeom>
          <a:noFill/>
        </p:spPr>
        <p:txBody>
          <a:bodyPr wrap="none" rtlCol="0">
            <a:spAutoFit/>
          </a:bodyPr>
          <a:lstStyle/>
          <a:p>
            <a:r>
              <a:rPr lang="en-US" altLang="zh-CN" dirty="0"/>
              <a:t>B</a:t>
            </a:r>
            <a:r>
              <a:rPr lang="zh-CN" altLang="en-US" dirty="0" smtClean="0"/>
              <a:t>原子</a:t>
            </a:r>
            <a:endParaRPr lang="zh-CN" altLang="en-US" dirty="0"/>
          </a:p>
        </p:txBody>
      </p:sp>
      <p:sp>
        <p:nvSpPr>
          <p:cNvPr id="11" name="任意多边形 10"/>
          <p:cNvSpPr/>
          <p:nvPr/>
        </p:nvSpPr>
        <p:spPr>
          <a:xfrm>
            <a:off x="856134" y="3905175"/>
            <a:ext cx="703725" cy="559249"/>
          </a:xfrm>
          <a:custGeom>
            <a:avLst/>
            <a:gdLst>
              <a:gd name="connsiteX0" fmla="*/ 560290 w 703725"/>
              <a:gd name="connsiteY0" fmla="*/ 3437 h 559249"/>
              <a:gd name="connsiteX1" fmla="*/ 398925 w 703725"/>
              <a:gd name="connsiteY1" fmla="*/ 39296 h 559249"/>
              <a:gd name="connsiteX2" fmla="*/ 345137 w 703725"/>
              <a:gd name="connsiteY2" fmla="*/ 75154 h 559249"/>
              <a:gd name="connsiteX3" fmla="*/ 255490 w 703725"/>
              <a:gd name="connsiteY3" fmla="*/ 146872 h 559249"/>
              <a:gd name="connsiteX4" fmla="*/ 165842 w 703725"/>
              <a:gd name="connsiteY4" fmla="*/ 218590 h 559249"/>
              <a:gd name="connsiteX5" fmla="*/ 129984 w 703725"/>
              <a:gd name="connsiteY5" fmla="*/ 272378 h 559249"/>
              <a:gd name="connsiteX6" fmla="*/ 22407 w 703725"/>
              <a:gd name="connsiteY6" fmla="*/ 362025 h 559249"/>
              <a:gd name="connsiteX7" fmla="*/ 22407 w 703725"/>
              <a:gd name="connsiteY7" fmla="*/ 523390 h 559249"/>
              <a:gd name="connsiteX8" fmla="*/ 76195 w 703725"/>
              <a:gd name="connsiteY8" fmla="*/ 559249 h 559249"/>
              <a:gd name="connsiteX9" fmla="*/ 309278 w 703725"/>
              <a:gd name="connsiteY9" fmla="*/ 541319 h 559249"/>
              <a:gd name="connsiteX10" fmla="*/ 416854 w 703725"/>
              <a:gd name="connsiteY10" fmla="*/ 505460 h 559249"/>
              <a:gd name="connsiteX11" fmla="*/ 434784 w 703725"/>
              <a:gd name="connsiteY11" fmla="*/ 451672 h 559249"/>
              <a:gd name="connsiteX12" fmla="*/ 542360 w 703725"/>
              <a:gd name="connsiteY12" fmla="*/ 379954 h 559249"/>
              <a:gd name="connsiteX13" fmla="*/ 578219 w 703725"/>
              <a:gd name="connsiteY13" fmla="*/ 326166 h 559249"/>
              <a:gd name="connsiteX14" fmla="*/ 632007 w 703725"/>
              <a:gd name="connsiteY14" fmla="*/ 290307 h 559249"/>
              <a:gd name="connsiteX15" fmla="*/ 649937 w 703725"/>
              <a:gd name="connsiteY15" fmla="*/ 236519 h 559249"/>
              <a:gd name="connsiteX16" fmla="*/ 703725 w 703725"/>
              <a:gd name="connsiteY16" fmla="*/ 128943 h 559249"/>
              <a:gd name="connsiteX17" fmla="*/ 578219 w 703725"/>
              <a:gd name="connsiteY17" fmla="*/ 3437 h 559249"/>
              <a:gd name="connsiteX18" fmla="*/ 560290 w 703725"/>
              <a:gd name="connsiteY18" fmla="*/ 3437 h 55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3725" h="559249">
                <a:moveTo>
                  <a:pt x="560290" y="3437"/>
                </a:moveTo>
                <a:cubicBezTo>
                  <a:pt x="530408" y="9413"/>
                  <a:pt x="443067" y="17225"/>
                  <a:pt x="398925" y="39296"/>
                </a:cubicBezTo>
                <a:cubicBezTo>
                  <a:pt x="379652" y="48933"/>
                  <a:pt x="363066" y="63201"/>
                  <a:pt x="345137" y="75154"/>
                </a:cubicBezTo>
                <a:cubicBezTo>
                  <a:pt x="242371" y="229304"/>
                  <a:pt x="379207" y="47899"/>
                  <a:pt x="255490" y="146872"/>
                </a:cubicBezTo>
                <a:cubicBezTo>
                  <a:pt x="139632" y="239558"/>
                  <a:pt x="301044" y="173522"/>
                  <a:pt x="165842" y="218590"/>
                </a:cubicBezTo>
                <a:cubicBezTo>
                  <a:pt x="153889" y="236519"/>
                  <a:pt x="143779" y="255824"/>
                  <a:pt x="129984" y="272378"/>
                </a:cubicBezTo>
                <a:cubicBezTo>
                  <a:pt x="86845" y="324145"/>
                  <a:pt x="75293" y="326767"/>
                  <a:pt x="22407" y="362025"/>
                </a:cubicBezTo>
                <a:cubicBezTo>
                  <a:pt x="1731" y="424054"/>
                  <a:pt x="-15458" y="447659"/>
                  <a:pt x="22407" y="523390"/>
                </a:cubicBezTo>
                <a:cubicBezTo>
                  <a:pt x="32044" y="542664"/>
                  <a:pt x="58266" y="547296"/>
                  <a:pt x="76195" y="559249"/>
                </a:cubicBezTo>
                <a:cubicBezTo>
                  <a:pt x="153889" y="553272"/>
                  <a:pt x="232308" y="553472"/>
                  <a:pt x="309278" y="541319"/>
                </a:cubicBezTo>
                <a:cubicBezTo>
                  <a:pt x="346614" y="535424"/>
                  <a:pt x="416854" y="505460"/>
                  <a:pt x="416854" y="505460"/>
                </a:cubicBezTo>
                <a:cubicBezTo>
                  <a:pt x="422831" y="487531"/>
                  <a:pt x="421420" y="465036"/>
                  <a:pt x="434784" y="451672"/>
                </a:cubicBezTo>
                <a:cubicBezTo>
                  <a:pt x="465258" y="421198"/>
                  <a:pt x="542360" y="379954"/>
                  <a:pt x="542360" y="379954"/>
                </a:cubicBezTo>
                <a:cubicBezTo>
                  <a:pt x="554313" y="362025"/>
                  <a:pt x="562982" y="341403"/>
                  <a:pt x="578219" y="326166"/>
                </a:cubicBezTo>
                <a:cubicBezTo>
                  <a:pt x="593456" y="310929"/>
                  <a:pt x="618546" y="307133"/>
                  <a:pt x="632007" y="290307"/>
                </a:cubicBezTo>
                <a:cubicBezTo>
                  <a:pt x="643813" y="275549"/>
                  <a:pt x="641485" y="253423"/>
                  <a:pt x="649937" y="236519"/>
                </a:cubicBezTo>
                <a:cubicBezTo>
                  <a:pt x="719450" y="97493"/>
                  <a:pt x="658657" y="264141"/>
                  <a:pt x="703725" y="128943"/>
                </a:cubicBezTo>
                <a:cubicBezTo>
                  <a:pt x="648510" y="46120"/>
                  <a:pt x="661059" y="17243"/>
                  <a:pt x="578219" y="3437"/>
                </a:cubicBezTo>
                <a:cubicBezTo>
                  <a:pt x="560534" y="489"/>
                  <a:pt x="590172" y="-2539"/>
                  <a:pt x="560290" y="3437"/>
                </a:cubicBezTo>
                <a:close/>
              </a:path>
            </a:pathLst>
          </a:cu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443757" y="3966516"/>
            <a:ext cx="444352" cy="523220"/>
          </a:xfrm>
          <a:prstGeom prst="rect">
            <a:avLst/>
          </a:prstGeom>
          <a:noFill/>
        </p:spPr>
        <p:txBody>
          <a:bodyPr wrap="none" rtlCol="0">
            <a:spAutoFit/>
          </a:bodyPr>
          <a:lstStyle/>
          <a:p>
            <a:r>
              <a:rPr lang="en-US" altLang="zh-CN" b="1" dirty="0" smtClean="0"/>
              <a:t>A</a:t>
            </a:r>
            <a:endParaRPr lang="zh-CN" altLang="en-US" b="1" dirty="0"/>
          </a:p>
        </p:txBody>
      </p:sp>
      <p:sp>
        <p:nvSpPr>
          <p:cNvPr id="209" name="任意多边形 208"/>
          <p:cNvSpPr/>
          <p:nvPr/>
        </p:nvSpPr>
        <p:spPr>
          <a:xfrm>
            <a:off x="1379009" y="3912473"/>
            <a:ext cx="703725" cy="559249"/>
          </a:xfrm>
          <a:custGeom>
            <a:avLst/>
            <a:gdLst>
              <a:gd name="connsiteX0" fmla="*/ 560290 w 703725"/>
              <a:gd name="connsiteY0" fmla="*/ 3437 h 559249"/>
              <a:gd name="connsiteX1" fmla="*/ 398925 w 703725"/>
              <a:gd name="connsiteY1" fmla="*/ 39296 h 559249"/>
              <a:gd name="connsiteX2" fmla="*/ 345137 w 703725"/>
              <a:gd name="connsiteY2" fmla="*/ 75154 h 559249"/>
              <a:gd name="connsiteX3" fmla="*/ 255490 w 703725"/>
              <a:gd name="connsiteY3" fmla="*/ 146872 h 559249"/>
              <a:gd name="connsiteX4" fmla="*/ 165842 w 703725"/>
              <a:gd name="connsiteY4" fmla="*/ 218590 h 559249"/>
              <a:gd name="connsiteX5" fmla="*/ 129984 w 703725"/>
              <a:gd name="connsiteY5" fmla="*/ 272378 h 559249"/>
              <a:gd name="connsiteX6" fmla="*/ 22407 w 703725"/>
              <a:gd name="connsiteY6" fmla="*/ 362025 h 559249"/>
              <a:gd name="connsiteX7" fmla="*/ 22407 w 703725"/>
              <a:gd name="connsiteY7" fmla="*/ 523390 h 559249"/>
              <a:gd name="connsiteX8" fmla="*/ 76195 w 703725"/>
              <a:gd name="connsiteY8" fmla="*/ 559249 h 559249"/>
              <a:gd name="connsiteX9" fmla="*/ 309278 w 703725"/>
              <a:gd name="connsiteY9" fmla="*/ 541319 h 559249"/>
              <a:gd name="connsiteX10" fmla="*/ 416854 w 703725"/>
              <a:gd name="connsiteY10" fmla="*/ 505460 h 559249"/>
              <a:gd name="connsiteX11" fmla="*/ 434784 w 703725"/>
              <a:gd name="connsiteY11" fmla="*/ 451672 h 559249"/>
              <a:gd name="connsiteX12" fmla="*/ 542360 w 703725"/>
              <a:gd name="connsiteY12" fmla="*/ 379954 h 559249"/>
              <a:gd name="connsiteX13" fmla="*/ 578219 w 703725"/>
              <a:gd name="connsiteY13" fmla="*/ 326166 h 559249"/>
              <a:gd name="connsiteX14" fmla="*/ 632007 w 703725"/>
              <a:gd name="connsiteY14" fmla="*/ 290307 h 559249"/>
              <a:gd name="connsiteX15" fmla="*/ 649937 w 703725"/>
              <a:gd name="connsiteY15" fmla="*/ 236519 h 559249"/>
              <a:gd name="connsiteX16" fmla="*/ 703725 w 703725"/>
              <a:gd name="connsiteY16" fmla="*/ 128943 h 559249"/>
              <a:gd name="connsiteX17" fmla="*/ 578219 w 703725"/>
              <a:gd name="connsiteY17" fmla="*/ 3437 h 559249"/>
              <a:gd name="connsiteX18" fmla="*/ 560290 w 703725"/>
              <a:gd name="connsiteY18" fmla="*/ 3437 h 55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3725" h="559249">
                <a:moveTo>
                  <a:pt x="560290" y="3437"/>
                </a:moveTo>
                <a:cubicBezTo>
                  <a:pt x="530408" y="9413"/>
                  <a:pt x="443067" y="17225"/>
                  <a:pt x="398925" y="39296"/>
                </a:cubicBezTo>
                <a:cubicBezTo>
                  <a:pt x="379652" y="48933"/>
                  <a:pt x="363066" y="63201"/>
                  <a:pt x="345137" y="75154"/>
                </a:cubicBezTo>
                <a:cubicBezTo>
                  <a:pt x="242371" y="229304"/>
                  <a:pt x="379207" y="47899"/>
                  <a:pt x="255490" y="146872"/>
                </a:cubicBezTo>
                <a:cubicBezTo>
                  <a:pt x="139632" y="239558"/>
                  <a:pt x="301044" y="173522"/>
                  <a:pt x="165842" y="218590"/>
                </a:cubicBezTo>
                <a:cubicBezTo>
                  <a:pt x="153889" y="236519"/>
                  <a:pt x="143779" y="255824"/>
                  <a:pt x="129984" y="272378"/>
                </a:cubicBezTo>
                <a:cubicBezTo>
                  <a:pt x="86845" y="324145"/>
                  <a:pt x="75293" y="326767"/>
                  <a:pt x="22407" y="362025"/>
                </a:cubicBezTo>
                <a:cubicBezTo>
                  <a:pt x="1731" y="424054"/>
                  <a:pt x="-15458" y="447659"/>
                  <a:pt x="22407" y="523390"/>
                </a:cubicBezTo>
                <a:cubicBezTo>
                  <a:pt x="32044" y="542664"/>
                  <a:pt x="58266" y="547296"/>
                  <a:pt x="76195" y="559249"/>
                </a:cubicBezTo>
                <a:cubicBezTo>
                  <a:pt x="153889" y="553272"/>
                  <a:pt x="232308" y="553472"/>
                  <a:pt x="309278" y="541319"/>
                </a:cubicBezTo>
                <a:cubicBezTo>
                  <a:pt x="346614" y="535424"/>
                  <a:pt x="416854" y="505460"/>
                  <a:pt x="416854" y="505460"/>
                </a:cubicBezTo>
                <a:cubicBezTo>
                  <a:pt x="422831" y="487531"/>
                  <a:pt x="421420" y="465036"/>
                  <a:pt x="434784" y="451672"/>
                </a:cubicBezTo>
                <a:cubicBezTo>
                  <a:pt x="465258" y="421198"/>
                  <a:pt x="542360" y="379954"/>
                  <a:pt x="542360" y="379954"/>
                </a:cubicBezTo>
                <a:cubicBezTo>
                  <a:pt x="554313" y="362025"/>
                  <a:pt x="562982" y="341403"/>
                  <a:pt x="578219" y="326166"/>
                </a:cubicBezTo>
                <a:cubicBezTo>
                  <a:pt x="593456" y="310929"/>
                  <a:pt x="618546" y="307133"/>
                  <a:pt x="632007" y="290307"/>
                </a:cubicBezTo>
                <a:cubicBezTo>
                  <a:pt x="643813" y="275549"/>
                  <a:pt x="641485" y="253423"/>
                  <a:pt x="649937" y="236519"/>
                </a:cubicBezTo>
                <a:cubicBezTo>
                  <a:pt x="719450" y="97493"/>
                  <a:pt x="658657" y="264141"/>
                  <a:pt x="703725" y="128943"/>
                </a:cubicBezTo>
                <a:cubicBezTo>
                  <a:pt x="648510" y="46120"/>
                  <a:pt x="661059" y="17243"/>
                  <a:pt x="578219" y="3437"/>
                </a:cubicBezTo>
                <a:cubicBezTo>
                  <a:pt x="560534" y="489"/>
                  <a:pt x="590172" y="-2539"/>
                  <a:pt x="560290" y="3437"/>
                </a:cubicBezTo>
                <a:close/>
              </a:path>
            </a:pathLst>
          </a:cu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0" name="任意多边形 209"/>
          <p:cNvSpPr/>
          <p:nvPr/>
        </p:nvSpPr>
        <p:spPr>
          <a:xfrm>
            <a:off x="1901884" y="3903593"/>
            <a:ext cx="703725" cy="559249"/>
          </a:xfrm>
          <a:custGeom>
            <a:avLst/>
            <a:gdLst>
              <a:gd name="connsiteX0" fmla="*/ 560290 w 703725"/>
              <a:gd name="connsiteY0" fmla="*/ 3437 h 559249"/>
              <a:gd name="connsiteX1" fmla="*/ 398925 w 703725"/>
              <a:gd name="connsiteY1" fmla="*/ 39296 h 559249"/>
              <a:gd name="connsiteX2" fmla="*/ 345137 w 703725"/>
              <a:gd name="connsiteY2" fmla="*/ 75154 h 559249"/>
              <a:gd name="connsiteX3" fmla="*/ 255490 w 703725"/>
              <a:gd name="connsiteY3" fmla="*/ 146872 h 559249"/>
              <a:gd name="connsiteX4" fmla="*/ 165842 w 703725"/>
              <a:gd name="connsiteY4" fmla="*/ 218590 h 559249"/>
              <a:gd name="connsiteX5" fmla="*/ 129984 w 703725"/>
              <a:gd name="connsiteY5" fmla="*/ 272378 h 559249"/>
              <a:gd name="connsiteX6" fmla="*/ 22407 w 703725"/>
              <a:gd name="connsiteY6" fmla="*/ 362025 h 559249"/>
              <a:gd name="connsiteX7" fmla="*/ 22407 w 703725"/>
              <a:gd name="connsiteY7" fmla="*/ 523390 h 559249"/>
              <a:gd name="connsiteX8" fmla="*/ 76195 w 703725"/>
              <a:gd name="connsiteY8" fmla="*/ 559249 h 559249"/>
              <a:gd name="connsiteX9" fmla="*/ 309278 w 703725"/>
              <a:gd name="connsiteY9" fmla="*/ 541319 h 559249"/>
              <a:gd name="connsiteX10" fmla="*/ 416854 w 703725"/>
              <a:gd name="connsiteY10" fmla="*/ 505460 h 559249"/>
              <a:gd name="connsiteX11" fmla="*/ 434784 w 703725"/>
              <a:gd name="connsiteY11" fmla="*/ 451672 h 559249"/>
              <a:gd name="connsiteX12" fmla="*/ 542360 w 703725"/>
              <a:gd name="connsiteY12" fmla="*/ 379954 h 559249"/>
              <a:gd name="connsiteX13" fmla="*/ 578219 w 703725"/>
              <a:gd name="connsiteY13" fmla="*/ 326166 h 559249"/>
              <a:gd name="connsiteX14" fmla="*/ 632007 w 703725"/>
              <a:gd name="connsiteY14" fmla="*/ 290307 h 559249"/>
              <a:gd name="connsiteX15" fmla="*/ 649937 w 703725"/>
              <a:gd name="connsiteY15" fmla="*/ 236519 h 559249"/>
              <a:gd name="connsiteX16" fmla="*/ 703725 w 703725"/>
              <a:gd name="connsiteY16" fmla="*/ 128943 h 559249"/>
              <a:gd name="connsiteX17" fmla="*/ 578219 w 703725"/>
              <a:gd name="connsiteY17" fmla="*/ 3437 h 559249"/>
              <a:gd name="connsiteX18" fmla="*/ 560290 w 703725"/>
              <a:gd name="connsiteY18" fmla="*/ 3437 h 55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3725" h="559249">
                <a:moveTo>
                  <a:pt x="560290" y="3437"/>
                </a:moveTo>
                <a:cubicBezTo>
                  <a:pt x="530408" y="9413"/>
                  <a:pt x="443067" y="17225"/>
                  <a:pt x="398925" y="39296"/>
                </a:cubicBezTo>
                <a:cubicBezTo>
                  <a:pt x="379652" y="48933"/>
                  <a:pt x="363066" y="63201"/>
                  <a:pt x="345137" y="75154"/>
                </a:cubicBezTo>
                <a:cubicBezTo>
                  <a:pt x="242371" y="229304"/>
                  <a:pt x="379207" y="47899"/>
                  <a:pt x="255490" y="146872"/>
                </a:cubicBezTo>
                <a:cubicBezTo>
                  <a:pt x="139632" y="239558"/>
                  <a:pt x="301044" y="173522"/>
                  <a:pt x="165842" y="218590"/>
                </a:cubicBezTo>
                <a:cubicBezTo>
                  <a:pt x="153889" y="236519"/>
                  <a:pt x="143779" y="255824"/>
                  <a:pt x="129984" y="272378"/>
                </a:cubicBezTo>
                <a:cubicBezTo>
                  <a:pt x="86845" y="324145"/>
                  <a:pt x="75293" y="326767"/>
                  <a:pt x="22407" y="362025"/>
                </a:cubicBezTo>
                <a:cubicBezTo>
                  <a:pt x="1731" y="424054"/>
                  <a:pt x="-15458" y="447659"/>
                  <a:pt x="22407" y="523390"/>
                </a:cubicBezTo>
                <a:cubicBezTo>
                  <a:pt x="32044" y="542664"/>
                  <a:pt x="58266" y="547296"/>
                  <a:pt x="76195" y="559249"/>
                </a:cubicBezTo>
                <a:cubicBezTo>
                  <a:pt x="153889" y="553272"/>
                  <a:pt x="232308" y="553472"/>
                  <a:pt x="309278" y="541319"/>
                </a:cubicBezTo>
                <a:cubicBezTo>
                  <a:pt x="346614" y="535424"/>
                  <a:pt x="416854" y="505460"/>
                  <a:pt x="416854" y="505460"/>
                </a:cubicBezTo>
                <a:cubicBezTo>
                  <a:pt x="422831" y="487531"/>
                  <a:pt x="421420" y="465036"/>
                  <a:pt x="434784" y="451672"/>
                </a:cubicBezTo>
                <a:cubicBezTo>
                  <a:pt x="465258" y="421198"/>
                  <a:pt x="542360" y="379954"/>
                  <a:pt x="542360" y="379954"/>
                </a:cubicBezTo>
                <a:cubicBezTo>
                  <a:pt x="554313" y="362025"/>
                  <a:pt x="562982" y="341403"/>
                  <a:pt x="578219" y="326166"/>
                </a:cubicBezTo>
                <a:cubicBezTo>
                  <a:pt x="593456" y="310929"/>
                  <a:pt x="618546" y="307133"/>
                  <a:pt x="632007" y="290307"/>
                </a:cubicBezTo>
                <a:cubicBezTo>
                  <a:pt x="643813" y="275549"/>
                  <a:pt x="641485" y="253423"/>
                  <a:pt x="649937" y="236519"/>
                </a:cubicBezTo>
                <a:cubicBezTo>
                  <a:pt x="719450" y="97493"/>
                  <a:pt x="658657" y="264141"/>
                  <a:pt x="703725" y="128943"/>
                </a:cubicBezTo>
                <a:cubicBezTo>
                  <a:pt x="648510" y="46120"/>
                  <a:pt x="661059" y="17243"/>
                  <a:pt x="578219" y="3437"/>
                </a:cubicBezTo>
                <a:cubicBezTo>
                  <a:pt x="560534" y="489"/>
                  <a:pt x="590172" y="-2539"/>
                  <a:pt x="560290" y="3437"/>
                </a:cubicBezTo>
                <a:close/>
              </a:path>
            </a:pathLst>
          </a:cu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6" name="任意多边形 265"/>
          <p:cNvSpPr/>
          <p:nvPr/>
        </p:nvSpPr>
        <p:spPr>
          <a:xfrm>
            <a:off x="2464495" y="3913144"/>
            <a:ext cx="703725" cy="559249"/>
          </a:xfrm>
          <a:custGeom>
            <a:avLst/>
            <a:gdLst>
              <a:gd name="connsiteX0" fmla="*/ 560290 w 703725"/>
              <a:gd name="connsiteY0" fmla="*/ 3437 h 559249"/>
              <a:gd name="connsiteX1" fmla="*/ 398925 w 703725"/>
              <a:gd name="connsiteY1" fmla="*/ 39296 h 559249"/>
              <a:gd name="connsiteX2" fmla="*/ 345137 w 703725"/>
              <a:gd name="connsiteY2" fmla="*/ 75154 h 559249"/>
              <a:gd name="connsiteX3" fmla="*/ 255490 w 703725"/>
              <a:gd name="connsiteY3" fmla="*/ 146872 h 559249"/>
              <a:gd name="connsiteX4" fmla="*/ 165842 w 703725"/>
              <a:gd name="connsiteY4" fmla="*/ 218590 h 559249"/>
              <a:gd name="connsiteX5" fmla="*/ 129984 w 703725"/>
              <a:gd name="connsiteY5" fmla="*/ 272378 h 559249"/>
              <a:gd name="connsiteX6" fmla="*/ 22407 w 703725"/>
              <a:gd name="connsiteY6" fmla="*/ 362025 h 559249"/>
              <a:gd name="connsiteX7" fmla="*/ 22407 w 703725"/>
              <a:gd name="connsiteY7" fmla="*/ 523390 h 559249"/>
              <a:gd name="connsiteX8" fmla="*/ 76195 w 703725"/>
              <a:gd name="connsiteY8" fmla="*/ 559249 h 559249"/>
              <a:gd name="connsiteX9" fmla="*/ 309278 w 703725"/>
              <a:gd name="connsiteY9" fmla="*/ 541319 h 559249"/>
              <a:gd name="connsiteX10" fmla="*/ 416854 w 703725"/>
              <a:gd name="connsiteY10" fmla="*/ 505460 h 559249"/>
              <a:gd name="connsiteX11" fmla="*/ 434784 w 703725"/>
              <a:gd name="connsiteY11" fmla="*/ 451672 h 559249"/>
              <a:gd name="connsiteX12" fmla="*/ 542360 w 703725"/>
              <a:gd name="connsiteY12" fmla="*/ 379954 h 559249"/>
              <a:gd name="connsiteX13" fmla="*/ 578219 w 703725"/>
              <a:gd name="connsiteY13" fmla="*/ 326166 h 559249"/>
              <a:gd name="connsiteX14" fmla="*/ 632007 w 703725"/>
              <a:gd name="connsiteY14" fmla="*/ 290307 h 559249"/>
              <a:gd name="connsiteX15" fmla="*/ 649937 w 703725"/>
              <a:gd name="connsiteY15" fmla="*/ 236519 h 559249"/>
              <a:gd name="connsiteX16" fmla="*/ 703725 w 703725"/>
              <a:gd name="connsiteY16" fmla="*/ 128943 h 559249"/>
              <a:gd name="connsiteX17" fmla="*/ 578219 w 703725"/>
              <a:gd name="connsiteY17" fmla="*/ 3437 h 559249"/>
              <a:gd name="connsiteX18" fmla="*/ 560290 w 703725"/>
              <a:gd name="connsiteY18" fmla="*/ 3437 h 55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3725" h="559249">
                <a:moveTo>
                  <a:pt x="560290" y="3437"/>
                </a:moveTo>
                <a:cubicBezTo>
                  <a:pt x="530408" y="9413"/>
                  <a:pt x="443067" y="17225"/>
                  <a:pt x="398925" y="39296"/>
                </a:cubicBezTo>
                <a:cubicBezTo>
                  <a:pt x="379652" y="48933"/>
                  <a:pt x="363066" y="63201"/>
                  <a:pt x="345137" y="75154"/>
                </a:cubicBezTo>
                <a:cubicBezTo>
                  <a:pt x="242371" y="229304"/>
                  <a:pt x="379207" y="47899"/>
                  <a:pt x="255490" y="146872"/>
                </a:cubicBezTo>
                <a:cubicBezTo>
                  <a:pt x="139632" y="239558"/>
                  <a:pt x="301044" y="173522"/>
                  <a:pt x="165842" y="218590"/>
                </a:cubicBezTo>
                <a:cubicBezTo>
                  <a:pt x="153889" y="236519"/>
                  <a:pt x="143779" y="255824"/>
                  <a:pt x="129984" y="272378"/>
                </a:cubicBezTo>
                <a:cubicBezTo>
                  <a:pt x="86845" y="324145"/>
                  <a:pt x="75293" y="326767"/>
                  <a:pt x="22407" y="362025"/>
                </a:cubicBezTo>
                <a:cubicBezTo>
                  <a:pt x="1731" y="424054"/>
                  <a:pt x="-15458" y="447659"/>
                  <a:pt x="22407" y="523390"/>
                </a:cubicBezTo>
                <a:cubicBezTo>
                  <a:pt x="32044" y="542664"/>
                  <a:pt x="58266" y="547296"/>
                  <a:pt x="76195" y="559249"/>
                </a:cubicBezTo>
                <a:cubicBezTo>
                  <a:pt x="153889" y="553272"/>
                  <a:pt x="232308" y="553472"/>
                  <a:pt x="309278" y="541319"/>
                </a:cubicBezTo>
                <a:cubicBezTo>
                  <a:pt x="346614" y="535424"/>
                  <a:pt x="416854" y="505460"/>
                  <a:pt x="416854" y="505460"/>
                </a:cubicBezTo>
                <a:cubicBezTo>
                  <a:pt x="422831" y="487531"/>
                  <a:pt x="421420" y="465036"/>
                  <a:pt x="434784" y="451672"/>
                </a:cubicBezTo>
                <a:cubicBezTo>
                  <a:pt x="465258" y="421198"/>
                  <a:pt x="542360" y="379954"/>
                  <a:pt x="542360" y="379954"/>
                </a:cubicBezTo>
                <a:cubicBezTo>
                  <a:pt x="554313" y="362025"/>
                  <a:pt x="562982" y="341403"/>
                  <a:pt x="578219" y="326166"/>
                </a:cubicBezTo>
                <a:cubicBezTo>
                  <a:pt x="593456" y="310929"/>
                  <a:pt x="618546" y="307133"/>
                  <a:pt x="632007" y="290307"/>
                </a:cubicBezTo>
                <a:cubicBezTo>
                  <a:pt x="643813" y="275549"/>
                  <a:pt x="641485" y="253423"/>
                  <a:pt x="649937" y="236519"/>
                </a:cubicBezTo>
                <a:cubicBezTo>
                  <a:pt x="719450" y="97493"/>
                  <a:pt x="658657" y="264141"/>
                  <a:pt x="703725" y="128943"/>
                </a:cubicBezTo>
                <a:cubicBezTo>
                  <a:pt x="648510" y="46120"/>
                  <a:pt x="661059" y="17243"/>
                  <a:pt x="578219" y="3437"/>
                </a:cubicBezTo>
                <a:cubicBezTo>
                  <a:pt x="560534" y="489"/>
                  <a:pt x="590172" y="-2539"/>
                  <a:pt x="560290" y="3437"/>
                </a:cubicBezTo>
                <a:close/>
              </a:path>
            </a:pathLst>
          </a:cu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8" name="任意多边形 287"/>
          <p:cNvSpPr/>
          <p:nvPr/>
        </p:nvSpPr>
        <p:spPr>
          <a:xfrm>
            <a:off x="3025951" y="3913144"/>
            <a:ext cx="703725" cy="559249"/>
          </a:xfrm>
          <a:custGeom>
            <a:avLst/>
            <a:gdLst>
              <a:gd name="connsiteX0" fmla="*/ 560290 w 703725"/>
              <a:gd name="connsiteY0" fmla="*/ 3437 h 559249"/>
              <a:gd name="connsiteX1" fmla="*/ 398925 w 703725"/>
              <a:gd name="connsiteY1" fmla="*/ 39296 h 559249"/>
              <a:gd name="connsiteX2" fmla="*/ 345137 w 703725"/>
              <a:gd name="connsiteY2" fmla="*/ 75154 h 559249"/>
              <a:gd name="connsiteX3" fmla="*/ 255490 w 703725"/>
              <a:gd name="connsiteY3" fmla="*/ 146872 h 559249"/>
              <a:gd name="connsiteX4" fmla="*/ 165842 w 703725"/>
              <a:gd name="connsiteY4" fmla="*/ 218590 h 559249"/>
              <a:gd name="connsiteX5" fmla="*/ 129984 w 703725"/>
              <a:gd name="connsiteY5" fmla="*/ 272378 h 559249"/>
              <a:gd name="connsiteX6" fmla="*/ 22407 w 703725"/>
              <a:gd name="connsiteY6" fmla="*/ 362025 h 559249"/>
              <a:gd name="connsiteX7" fmla="*/ 22407 w 703725"/>
              <a:gd name="connsiteY7" fmla="*/ 523390 h 559249"/>
              <a:gd name="connsiteX8" fmla="*/ 76195 w 703725"/>
              <a:gd name="connsiteY8" fmla="*/ 559249 h 559249"/>
              <a:gd name="connsiteX9" fmla="*/ 309278 w 703725"/>
              <a:gd name="connsiteY9" fmla="*/ 541319 h 559249"/>
              <a:gd name="connsiteX10" fmla="*/ 416854 w 703725"/>
              <a:gd name="connsiteY10" fmla="*/ 505460 h 559249"/>
              <a:gd name="connsiteX11" fmla="*/ 434784 w 703725"/>
              <a:gd name="connsiteY11" fmla="*/ 451672 h 559249"/>
              <a:gd name="connsiteX12" fmla="*/ 542360 w 703725"/>
              <a:gd name="connsiteY12" fmla="*/ 379954 h 559249"/>
              <a:gd name="connsiteX13" fmla="*/ 578219 w 703725"/>
              <a:gd name="connsiteY13" fmla="*/ 326166 h 559249"/>
              <a:gd name="connsiteX14" fmla="*/ 632007 w 703725"/>
              <a:gd name="connsiteY14" fmla="*/ 290307 h 559249"/>
              <a:gd name="connsiteX15" fmla="*/ 649937 w 703725"/>
              <a:gd name="connsiteY15" fmla="*/ 236519 h 559249"/>
              <a:gd name="connsiteX16" fmla="*/ 703725 w 703725"/>
              <a:gd name="connsiteY16" fmla="*/ 128943 h 559249"/>
              <a:gd name="connsiteX17" fmla="*/ 578219 w 703725"/>
              <a:gd name="connsiteY17" fmla="*/ 3437 h 559249"/>
              <a:gd name="connsiteX18" fmla="*/ 560290 w 703725"/>
              <a:gd name="connsiteY18" fmla="*/ 3437 h 55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3725" h="559249">
                <a:moveTo>
                  <a:pt x="560290" y="3437"/>
                </a:moveTo>
                <a:cubicBezTo>
                  <a:pt x="530408" y="9413"/>
                  <a:pt x="443067" y="17225"/>
                  <a:pt x="398925" y="39296"/>
                </a:cubicBezTo>
                <a:cubicBezTo>
                  <a:pt x="379652" y="48933"/>
                  <a:pt x="363066" y="63201"/>
                  <a:pt x="345137" y="75154"/>
                </a:cubicBezTo>
                <a:cubicBezTo>
                  <a:pt x="242371" y="229304"/>
                  <a:pt x="379207" y="47899"/>
                  <a:pt x="255490" y="146872"/>
                </a:cubicBezTo>
                <a:cubicBezTo>
                  <a:pt x="139632" y="239558"/>
                  <a:pt x="301044" y="173522"/>
                  <a:pt x="165842" y="218590"/>
                </a:cubicBezTo>
                <a:cubicBezTo>
                  <a:pt x="153889" y="236519"/>
                  <a:pt x="143779" y="255824"/>
                  <a:pt x="129984" y="272378"/>
                </a:cubicBezTo>
                <a:cubicBezTo>
                  <a:pt x="86845" y="324145"/>
                  <a:pt x="75293" y="326767"/>
                  <a:pt x="22407" y="362025"/>
                </a:cubicBezTo>
                <a:cubicBezTo>
                  <a:pt x="1731" y="424054"/>
                  <a:pt x="-15458" y="447659"/>
                  <a:pt x="22407" y="523390"/>
                </a:cubicBezTo>
                <a:cubicBezTo>
                  <a:pt x="32044" y="542664"/>
                  <a:pt x="58266" y="547296"/>
                  <a:pt x="76195" y="559249"/>
                </a:cubicBezTo>
                <a:cubicBezTo>
                  <a:pt x="153889" y="553272"/>
                  <a:pt x="232308" y="553472"/>
                  <a:pt x="309278" y="541319"/>
                </a:cubicBezTo>
                <a:cubicBezTo>
                  <a:pt x="346614" y="535424"/>
                  <a:pt x="416854" y="505460"/>
                  <a:pt x="416854" y="505460"/>
                </a:cubicBezTo>
                <a:cubicBezTo>
                  <a:pt x="422831" y="487531"/>
                  <a:pt x="421420" y="465036"/>
                  <a:pt x="434784" y="451672"/>
                </a:cubicBezTo>
                <a:cubicBezTo>
                  <a:pt x="465258" y="421198"/>
                  <a:pt x="542360" y="379954"/>
                  <a:pt x="542360" y="379954"/>
                </a:cubicBezTo>
                <a:cubicBezTo>
                  <a:pt x="554313" y="362025"/>
                  <a:pt x="562982" y="341403"/>
                  <a:pt x="578219" y="326166"/>
                </a:cubicBezTo>
                <a:cubicBezTo>
                  <a:pt x="593456" y="310929"/>
                  <a:pt x="618546" y="307133"/>
                  <a:pt x="632007" y="290307"/>
                </a:cubicBezTo>
                <a:cubicBezTo>
                  <a:pt x="643813" y="275549"/>
                  <a:pt x="641485" y="253423"/>
                  <a:pt x="649937" y="236519"/>
                </a:cubicBezTo>
                <a:cubicBezTo>
                  <a:pt x="719450" y="97493"/>
                  <a:pt x="658657" y="264141"/>
                  <a:pt x="703725" y="128943"/>
                </a:cubicBezTo>
                <a:cubicBezTo>
                  <a:pt x="648510" y="46120"/>
                  <a:pt x="661059" y="17243"/>
                  <a:pt x="578219" y="3437"/>
                </a:cubicBezTo>
                <a:cubicBezTo>
                  <a:pt x="560534" y="489"/>
                  <a:pt x="590172" y="-2539"/>
                  <a:pt x="560290" y="3437"/>
                </a:cubicBezTo>
                <a:close/>
              </a:path>
            </a:pathLst>
          </a:cu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a:off x="1326776" y="877989"/>
            <a:ext cx="304800" cy="646011"/>
          </a:xfrm>
          <a:custGeom>
            <a:avLst/>
            <a:gdLst>
              <a:gd name="connsiteX0" fmla="*/ 0 w 304800"/>
              <a:gd name="connsiteY0" fmla="*/ 54340 h 646011"/>
              <a:gd name="connsiteX1" fmla="*/ 17930 w 304800"/>
              <a:gd name="connsiteY1" fmla="*/ 161917 h 646011"/>
              <a:gd name="connsiteX2" fmla="*/ 53789 w 304800"/>
              <a:gd name="connsiteY2" fmla="*/ 269493 h 646011"/>
              <a:gd name="connsiteX3" fmla="*/ 71718 w 304800"/>
              <a:gd name="connsiteY3" fmla="*/ 341211 h 646011"/>
              <a:gd name="connsiteX4" fmla="*/ 71718 w 304800"/>
              <a:gd name="connsiteY4" fmla="*/ 610152 h 646011"/>
              <a:gd name="connsiteX5" fmla="*/ 179295 w 304800"/>
              <a:gd name="connsiteY5" fmla="*/ 646011 h 646011"/>
              <a:gd name="connsiteX6" fmla="*/ 197224 w 304800"/>
              <a:gd name="connsiteY6" fmla="*/ 592223 h 646011"/>
              <a:gd name="connsiteX7" fmla="*/ 215153 w 304800"/>
              <a:gd name="connsiteY7" fmla="*/ 502576 h 646011"/>
              <a:gd name="connsiteX8" fmla="*/ 286871 w 304800"/>
              <a:gd name="connsiteY8" fmla="*/ 484646 h 646011"/>
              <a:gd name="connsiteX9" fmla="*/ 304800 w 304800"/>
              <a:gd name="connsiteY9" fmla="*/ 430858 h 646011"/>
              <a:gd name="connsiteX10" fmla="*/ 251012 w 304800"/>
              <a:gd name="connsiteY10" fmla="*/ 108129 h 646011"/>
              <a:gd name="connsiteX11" fmla="*/ 233083 w 304800"/>
              <a:gd name="connsiteY11" fmla="*/ 54340 h 646011"/>
              <a:gd name="connsiteX12" fmla="*/ 179295 w 304800"/>
              <a:gd name="connsiteY12" fmla="*/ 36411 h 646011"/>
              <a:gd name="connsiteX13" fmla="*/ 125506 w 304800"/>
              <a:gd name="connsiteY13" fmla="*/ 552 h 646011"/>
              <a:gd name="connsiteX14" fmla="*/ 71718 w 304800"/>
              <a:gd name="connsiteY14" fmla="*/ 18482 h 646011"/>
              <a:gd name="connsiteX15" fmla="*/ 17930 w 304800"/>
              <a:gd name="connsiteY15" fmla="*/ 72270 h 646011"/>
              <a:gd name="connsiteX16" fmla="*/ 0 w 304800"/>
              <a:gd name="connsiteY16" fmla="*/ 54340 h 646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4800" h="646011">
                <a:moveTo>
                  <a:pt x="0" y="54340"/>
                </a:moveTo>
                <a:cubicBezTo>
                  <a:pt x="5977" y="90199"/>
                  <a:pt x="9113" y="126649"/>
                  <a:pt x="17930" y="161917"/>
                </a:cubicBezTo>
                <a:cubicBezTo>
                  <a:pt x="27098" y="198587"/>
                  <a:pt x="44622" y="232823"/>
                  <a:pt x="53789" y="269493"/>
                </a:cubicBezTo>
                <a:lnTo>
                  <a:pt x="71718" y="341211"/>
                </a:lnTo>
                <a:cubicBezTo>
                  <a:pt x="49526" y="429980"/>
                  <a:pt x="20089" y="514269"/>
                  <a:pt x="71718" y="610152"/>
                </a:cubicBezTo>
                <a:cubicBezTo>
                  <a:pt x="89638" y="643433"/>
                  <a:pt x="179295" y="646011"/>
                  <a:pt x="179295" y="646011"/>
                </a:cubicBezTo>
                <a:cubicBezTo>
                  <a:pt x="185271" y="628082"/>
                  <a:pt x="192640" y="610558"/>
                  <a:pt x="197224" y="592223"/>
                </a:cubicBezTo>
                <a:cubicBezTo>
                  <a:pt x="204615" y="562659"/>
                  <a:pt x="195644" y="525987"/>
                  <a:pt x="215153" y="502576"/>
                </a:cubicBezTo>
                <a:cubicBezTo>
                  <a:pt x="230928" y="483646"/>
                  <a:pt x="262965" y="490623"/>
                  <a:pt x="286871" y="484646"/>
                </a:cubicBezTo>
                <a:cubicBezTo>
                  <a:pt x="292847" y="466717"/>
                  <a:pt x="304800" y="449757"/>
                  <a:pt x="304800" y="430858"/>
                </a:cubicBezTo>
                <a:cubicBezTo>
                  <a:pt x="304800" y="241236"/>
                  <a:pt x="298564" y="250785"/>
                  <a:pt x="251012" y="108129"/>
                </a:cubicBezTo>
                <a:cubicBezTo>
                  <a:pt x="245035" y="90199"/>
                  <a:pt x="251013" y="60316"/>
                  <a:pt x="233083" y="54340"/>
                </a:cubicBezTo>
                <a:lnTo>
                  <a:pt x="179295" y="36411"/>
                </a:lnTo>
                <a:cubicBezTo>
                  <a:pt x="161365" y="24458"/>
                  <a:pt x="146762" y="4094"/>
                  <a:pt x="125506" y="552"/>
                </a:cubicBezTo>
                <a:cubicBezTo>
                  <a:pt x="106864" y="-2555"/>
                  <a:pt x="87443" y="7999"/>
                  <a:pt x="71718" y="18482"/>
                </a:cubicBezTo>
                <a:cubicBezTo>
                  <a:pt x="50621" y="32547"/>
                  <a:pt x="35859" y="54341"/>
                  <a:pt x="17930" y="72270"/>
                </a:cubicBezTo>
                <a:lnTo>
                  <a:pt x="0" y="54340"/>
                </a:lnTo>
                <a:close/>
              </a:path>
            </a:pathLst>
          </a:cu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9" name="文本框 288"/>
          <p:cNvSpPr txBox="1"/>
          <p:nvPr/>
        </p:nvSpPr>
        <p:spPr>
          <a:xfrm>
            <a:off x="923492" y="820281"/>
            <a:ext cx="444352" cy="523220"/>
          </a:xfrm>
          <a:prstGeom prst="rect">
            <a:avLst/>
          </a:prstGeom>
          <a:noFill/>
        </p:spPr>
        <p:txBody>
          <a:bodyPr wrap="none" rtlCol="0">
            <a:spAutoFit/>
          </a:bodyPr>
          <a:lstStyle/>
          <a:p>
            <a:r>
              <a:rPr lang="en-US" altLang="zh-CN" b="1" dirty="0"/>
              <a:t>C</a:t>
            </a:r>
            <a:endParaRPr lang="zh-CN" altLang="en-US" b="1" dirty="0"/>
          </a:p>
        </p:txBody>
      </p:sp>
      <p:sp>
        <p:nvSpPr>
          <p:cNvPr id="122" name="椭圆 121"/>
          <p:cNvSpPr/>
          <p:nvPr/>
        </p:nvSpPr>
        <p:spPr>
          <a:xfrm>
            <a:off x="6532683" y="4139338"/>
            <a:ext cx="180952" cy="171429"/>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1" name="椭圆 420"/>
          <p:cNvSpPr/>
          <p:nvPr/>
        </p:nvSpPr>
        <p:spPr>
          <a:xfrm>
            <a:off x="7043510" y="4147602"/>
            <a:ext cx="180952" cy="171429"/>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2" name="椭圆 421"/>
          <p:cNvSpPr/>
          <p:nvPr/>
        </p:nvSpPr>
        <p:spPr>
          <a:xfrm>
            <a:off x="7599921" y="4130683"/>
            <a:ext cx="180952" cy="171429"/>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3" name="椭圆 422"/>
          <p:cNvSpPr/>
          <p:nvPr/>
        </p:nvSpPr>
        <p:spPr>
          <a:xfrm>
            <a:off x="8119952" y="4130682"/>
            <a:ext cx="180952" cy="171429"/>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4" name="椭圆 423"/>
          <p:cNvSpPr/>
          <p:nvPr/>
        </p:nvSpPr>
        <p:spPr>
          <a:xfrm>
            <a:off x="8638662" y="4129956"/>
            <a:ext cx="180952" cy="171429"/>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5" name="椭圆 424"/>
          <p:cNvSpPr/>
          <p:nvPr/>
        </p:nvSpPr>
        <p:spPr>
          <a:xfrm>
            <a:off x="9149489" y="4138220"/>
            <a:ext cx="180952" cy="171429"/>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6" name="椭圆 425"/>
          <p:cNvSpPr/>
          <p:nvPr/>
        </p:nvSpPr>
        <p:spPr>
          <a:xfrm>
            <a:off x="9689983" y="4138219"/>
            <a:ext cx="180952" cy="171429"/>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7" name="椭圆 426"/>
          <p:cNvSpPr/>
          <p:nvPr/>
        </p:nvSpPr>
        <p:spPr>
          <a:xfrm>
            <a:off x="10228002" y="4138218"/>
            <a:ext cx="180952" cy="171429"/>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8" name="椭圆 427"/>
          <p:cNvSpPr/>
          <p:nvPr/>
        </p:nvSpPr>
        <p:spPr>
          <a:xfrm>
            <a:off x="10751519" y="4129956"/>
            <a:ext cx="180952" cy="171429"/>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9" name="椭圆 428"/>
          <p:cNvSpPr/>
          <p:nvPr/>
        </p:nvSpPr>
        <p:spPr>
          <a:xfrm>
            <a:off x="11258422" y="4144101"/>
            <a:ext cx="180952" cy="171429"/>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0" name="椭圆 429"/>
          <p:cNvSpPr/>
          <p:nvPr/>
        </p:nvSpPr>
        <p:spPr>
          <a:xfrm>
            <a:off x="6801458" y="3693220"/>
            <a:ext cx="180952" cy="171429"/>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1" name="椭圆 430"/>
          <p:cNvSpPr/>
          <p:nvPr/>
        </p:nvSpPr>
        <p:spPr>
          <a:xfrm>
            <a:off x="7312285" y="3701484"/>
            <a:ext cx="180952" cy="171429"/>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2" name="椭圆 431"/>
          <p:cNvSpPr/>
          <p:nvPr/>
        </p:nvSpPr>
        <p:spPr>
          <a:xfrm>
            <a:off x="7868696" y="3684565"/>
            <a:ext cx="180952" cy="171429"/>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3" name="椭圆 432"/>
          <p:cNvSpPr/>
          <p:nvPr/>
        </p:nvSpPr>
        <p:spPr>
          <a:xfrm>
            <a:off x="8388727" y="3684564"/>
            <a:ext cx="180952" cy="171429"/>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4" name="椭圆 433"/>
          <p:cNvSpPr/>
          <p:nvPr/>
        </p:nvSpPr>
        <p:spPr>
          <a:xfrm>
            <a:off x="8907437" y="3683838"/>
            <a:ext cx="180952" cy="171429"/>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5" name="椭圆 434"/>
          <p:cNvSpPr/>
          <p:nvPr/>
        </p:nvSpPr>
        <p:spPr>
          <a:xfrm>
            <a:off x="9418264" y="3692102"/>
            <a:ext cx="180952" cy="171429"/>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6" name="椭圆 435"/>
          <p:cNvSpPr/>
          <p:nvPr/>
        </p:nvSpPr>
        <p:spPr>
          <a:xfrm>
            <a:off x="9958758" y="3692101"/>
            <a:ext cx="180952" cy="171429"/>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7" name="椭圆 436"/>
          <p:cNvSpPr/>
          <p:nvPr/>
        </p:nvSpPr>
        <p:spPr>
          <a:xfrm>
            <a:off x="10496777" y="3692100"/>
            <a:ext cx="180952" cy="171429"/>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8" name="椭圆 437"/>
          <p:cNvSpPr/>
          <p:nvPr/>
        </p:nvSpPr>
        <p:spPr>
          <a:xfrm>
            <a:off x="11020294" y="3683838"/>
            <a:ext cx="180952" cy="171429"/>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9" name="椭圆 438"/>
          <p:cNvSpPr/>
          <p:nvPr/>
        </p:nvSpPr>
        <p:spPr>
          <a:xfrm>
            <a:off x="11527197" y="3697983"/>
            <a:ext cx="180952" cy="171429"/>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0" name="椭圆 439"/>
          <p:cNvSpPr/>
          <p:nvPr/>
        </p:nvSpPr>
        <p:spPr>
          <a:xfrm>
            <a:off x="6552074" y="3260966"/>
            <a:ext cx="180952" cy="171429"/>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1" name="椭圆 440"/>
          <p:cNvSpPr/>
          <p:nvPr/>
        </p:nvSpPr>
        <p:spPr>
          <a:xfrm>
            <a:off x="7062901" y="3269230"/>
            <a:ext cx="180952" cy="171429"/>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2" name="椭圆 441"/>
          <p:cNvSpPr/>
          <p:nvPr/>
        </p:nvSpPr>
        <p:spPr>
          <a:xfrm>
            <a:off x="7619312" y="3252311"/>
            <a:ext cx="180952" cy="171429"/>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3" name="椭圆 442"/>
          <p:cNvSpPr/>
          <p:nvPr/>
        </p:nvSpPr>
        <p:spPr>
          <a:xfrm>
            <a:off x="8139343" y="3252310"/>
            <a:ext cx="180952" cy="171429"/>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4" name="椭圆 443"/>
          <p:cNvSpPr/>
          <p:nvPr/>
        </p:nvSpPr>
        <p:spPr>
          <a:xfrm>
            <a:off x="8658053" y="3251584"/>
            <a:ext cx="180952" cy="171429"/>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5" name="椭圆 444"/>
          <p:cNvSpPr/>
          <p:nvPr/>
        </p:nvSpPr>
        <p:spPr>
          <a:xfrm>
            <a:off x="9168880" y="3259848"/>
            <a:ext cx="180952" cy="171429"/>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6" name="椭圆 445"/>
          <p:cNvSpPr/>
          <p:nvPr/>
        </p:nvSpPr>
        <p:spPr>
          <a:xfrm>
            <a:off x="9709374" y="3259847"/>
            <a:ext cx="180952" cy="171429"/>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7" name="椭圆 446"/>
          <p:cNvSpPr/>
          <p:nvPr/>
        </p:nvSpPr>
        <p:spPr>
          <a:xfrm>
            <a:off x="10247393" y="3259846"/>
            <a:ext cx="180952" cy="171429"/>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8" name="椭圆 447"/>
          <p:cNvSpPr/>
          <p:nvPr/>
        </p:nvSpPr>
        <p:spPr>
          <a:xfrm>
            <a:off x="10770910" y="3251584"/>
            <a:ext cx="180952" cy="171429"/>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9" name="椭圆 448"/>
          <p:cNvSpPr/>
          <p:nvPr/>
        </p:nvSpPr>
        <p:spPr>
          <a:xfrm>
            <a:off x="11277813" y="3265729"/>
            <a:ext cx="180952" cy="171429"/>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0" name="椭圆 449"/>
          <p:cNvSpPr/>
          <p:nvPr/>
        </p:nvSpPr>
        <p:spPr>
          <a:xfrm>
            <a:off x="6818083" y="2828708"/>
            <a:ext cx="180952" cy="171429"/>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1" name="椭圆 450"/>
          <p:cNvSpPr/>
          <p:nvPr/>
        </p:nvSpPr>
        <p:spPr>
          <a:xfrm>
            <a:off x="7328910" y="2836972"/>
            <a:ext cx="180952" cy="171429"/>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2" name="椭圆 451"/>
          <p:cNvSpPr/>
          <p:nvPr/>
        </p:nvSpPr>
        <p:spPr>
          <a:xfrm>
            <a:off x="7885321" y="2820053"/>
            <a:ext cx="180952" cy="171429"/>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3" name="椭圆 452"/>
          <p:cNvSpPr/>
          <p:nvPr/>
        </p:nvSpPr>
        <p:spPr>
          <a:xfrm>
            <a:off x="8405352" y="2820052"/>
            <a:ext cx="180952" cy="171429"/>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4" name="椭圆 453"/>
          <p:cNvSpPr/>
          <p:nvPr/>
        </p:nvSpPr>
        <p:spPr>
          <a:xfrm>
            <a:off x="8924062" y="2819326"/>
            <a:ext cx="180952" cy="171429"/>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5" name="椭圆 454"/>
          <p:cNvSpPr/>
          <p:nvPr/>
        </p:nvSpPr>
        <p:spPr>
          <a:xfrm>
            <a:off x="9434889" y="2827590"/>
            <a:ext cx="180952" cy="171429"/>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6" name="椭圆 455"/>
          <p:cNvSpPr/>
          <p:nvPr/>
        </p:nvSpPr>
        <p:spPr>
          <a:xfrm>
            <a:off x="9975383" y="2827589"/>
            <a:ext cx="180952" cy="171429"/>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7" name="椭圆 456"/>
          <p:cNvSpPr/>
          <p:nvPr/>
        </p:nvSpPr>
        <p:spPr>
          <a:xfrm>
            <a:off x="10513402" y="2827588"/>
            <a:ext cx="180952" cy="171429"/>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8" name="椭圆 457"/>
          <p:cNvSpPr/>
          <p:nvPr/>
        </p:nvSpPr>
        <p:spPr>
          <a:xfrm>
            <a:off x="11036919" y="2819326"/>
            <a:ext cx="180952" cy="171429"/>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9" name="椭圆 458"/>
          <p:cNvSpPr/>
          <p:nvPr/>
        </p:nvSpPr>
        <p:spPr>
          <a:xfrm>
            <a:off x="11543822" y="2833471"/>
            <a:ext cx="180952" cy="171429"/>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0" name="椭圆 459"/>
          <p:cNvSpPr/>
          <p:nvPr/>
        </p:nvSpPr>
        <p:spPr>
          <a:xfrm>
            <a:off x="6568708" y="2363196"/>
            <a:ext cx="180952" cy="171429"/>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1" name="椭圆 460"/>
          <p:cNvSpPr/>
          <p:nvPr/>
        </p:nvSpPr>
        <p:spPr>
          <a:xfrm>
            <a:off x="7079535" y="2371460"/>
            <a:ext cx="180952" cy="171429"/>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2" name="椭圆 461"/>
          <p:cNvSpPr/>
          <p:nvPr/>
        </p:nvSpPr>
        <p:spPr>
          <a:xfrm>
            <a:off x="7635946" y="2354541"/>
            <a:ext cx="180952" cy="171429"/>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3" name="椭圆 462"/>
          <p:cNvSpPr/>
          <p:nvPr/>
        </p:nvSpPr>
        <p:spPr>
          <a:xfrm>
            <a:off x="8155977" y="2354540"/>
            <a:ext cx="180952" cy="171429"/>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4" name="椭圆 463"/>
          <p:cNvSpPr/>
          <p:nvPr/>
        </p:nvSpPr>
        <p:spPr>
          <a:xfrm>
            <a:off x="8674687" y="2353814"/>
            <a:ext cx="180952" cy="171429"/>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5" name="椭圆 464"/>
          <p:cNvSpPr/>
          <p:nvPr/>
        </p:nvSpPr>
        <p:spPr>
          <a:xfrm>
            <a:off x="9185514" y="2362078"/>
            <a:ext cx="180952" cy="171429"/>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6" name="椭圆 465"/>
          <p:cNvSpPr/>
          <p:nvPr/>
        </p:nvSpPr>
        <p:spPr>
          <a:xfrm>
            <a:off x="9726008" y="2362077"/>
            <a:ext cx="180952" cy="171429"/>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7" name="椭圆 466"/>
          <p:cNvSpPr/>
          <p:nvPr/>
        </p:nvSpPr>
        <p:spPr>
          <a:xfrm>
            <a:off x="10264027" y="2362076"/>
            <a:ext cx="180952" cy="171429"/>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8" name="椭圆 467"/>
          <p:cNvSpPr/>
          <p:nvPr/>
        </p:nvSpPr>
        <p:spPr>
          <a:xfrm>
            <a:off x="10787544" y="2353814"/>
            <a:ext cx="180952" cy="171429"/>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9" name="椭圆 468"/>
          <p:cNvSpPr/>
          <p:nvPr/>
        </p:nvSpPr>
        <p:spPr>
          <a:xfrm>
            <a:off x="11294447" y="2367959"/>
            <a:ext cx="180952" cy="171429"/>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0" name="椭圆 469"/>
          <p:cNvSpPr/>
          <p:nvPr/>
        </p:nvSpPr>
        <p:spPr>
          <a:xfrm>
            <a:off x="6837483" y="1917078"/>
            <a:ext cx="180952" cy="171429"/>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1" name="椭圆 470"/>
          <p:cNvSpPr/>
          <p:nvPr/>
        </p:nvSpPr>
        <p:spPr>
          <a:xfrm>
            <a:off x="7348310" y="1925342"/>
            <a:ext cx="180952" cy="171429"/>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2" name="椭圆 471"/>
          <p:cNvSpPr/>
          <p:nvPr/>
        </p:nvSpPr>
        <p:spPr>
          <a:xfrm>
            <a:off x="7904721" y="1908423"/>
            <a:ext cx="180952" cy="171429"/>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3" name="椭圆 472"/>
          <p:cNvSpPr/>
          <p:nvPr/>
        </p:nvSpPr>
        <p:spPr>
          <a:xfrm>
            <a:off x="8424752" y="1908422"/>
            <a:ext cx="180952" cy="171429"/>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4" name="椭圆 473"/>
          <p:cNvSpPr/>
          <p:nvPr/>
        </p:nvSpPr>
        <p:spPr>
          <a:xfrm>
            <a:off x="8943462" y="1907696"/>
            <a:ext cx="180952" cy="171429"/>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5" name="椭圆 474"/>
          <p:cNvSpPr/>
          <p:nvPr/>
        </p:nvSpPr>
        <p:spPr>
          <a:xfrm>
            <a:off x="9454289" y="1915960"/>
            <a:ext cx="180952" cy="171429"/>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6" name="椭圆 475"/>
          <p:cNvSpPr/>
          <p:nvPr/>
        </p:nvSpPr>
        <p:spPr>
          <a:xfrm>
            <a:off x="9994783" y="1915959"/>
            <a:ext cx="180952" cy="171429"/>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7" name="椭圆 476"/>
          <p:cNvSpPr/>
          <p:nvPr/>
        </p:nvSpPr>
        <p:spPr>
          <a:xfrm>
            <a:off x="10532802" y="1915958"/>
            <a:ext cx="180952" cy="171429"/>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8" name="椭圆 477"/>
          <p:cNvSpPr/>
          <p:nvPr/>
        </p:nvSpPr>
        <p:spPr>
          <a:xfrm>
            <a:off x="11056319" y="1907696"/>
            <a:ext cx="180952" cy="171429"/>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9" name="椭圆 478"/>
          <p:cNvSpPr/>
          <p:nvPr/>
        </p:nvSpPr>
        <p:spPr>
          <a:xfrm>
            <a:off x="11563222" y="1921841"/>
            <a:ext cx="180952" cy="171429"/>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0" name="椭圆 479"/>
          <p:cNvSpPr/>
          <p:nvPr/>
        </p:nvSpPr>
        <p:spPr>
          <a:xfrm>
            <a:off x="6588099" y="1484824"/>
            <a:ext cx="180952" cy="171429"/>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1" name="椭圆 480"/>
          <p:cNvSpPr/>
          <p:nvPr/>
        </p:nvSpPr>
        <p:spPr>
          <a:xfrm>
            <a:off x="7098926" y="1493088"/>
            <a:ext cx="180952" cy="171429"/>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2" name="椭圆 481"/>
          <p:cNvSpPr/>
          <p:nvPr/>
        </p:nvSpPr>
        <p:spPr>
          <a:xfrm>
            <a:off x="7655337" y="1476169"/>
            <a:ext cx="180952" cy="171429"/>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3" name="椭圆 482"/>
          <p:cNvSpPr/>
          <p:nvPr/>
        </p:nvSpPr>
        <p:spPr>
          <a:xfrm>
            <a:off x="8175368" y="1476168"/>
            <a:ext cx="180952" cy="171429"/>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4" name="椭圆 483"/>
          <p:cNvSpPr/>
          <p:nvPr/>
        </p:nvSpPr>
        <p:spPr>
          <a:xfrm>
            <a:off x="8694078" y="1475442"/>
            <a:ext cx="180952" cy="171429"/>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5" name="椭圆 484"/>
          <p:cNvSpPr/>
          <p:nvPr/>
        </p:nvSpPr>
        <p:spPr>
          <a:xfrm>
            <a:off x="9204905" y="1483706"/>
            <a:ext cx="180952" cy="171429"/>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6" name="椭圆 485"/>
          <p:cNvSpPr/>
          <p:nvPr/>
        </p:nvSpPr>
        <p:spPr>
          <a:xfrm>
            <a:off x="9745399" y="1483705"/>
            <a:ext cx="180952" cy="171429"/>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7" name="椭圆 486"/>
          <p:cNvSpPr/>
          <p:nvPr/>
        </p:nvSpPr>
        <p:spPr>
          <a:xfrm>
            <a:off x="10283418" y="1483704"/>
            <a:ext cx="180952" cy="171429"/>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8" name="椭圆 487"/>
          <p:cNvSpPr/>
          <p:nvPr/>
        </p:nvSpPr>
        <p:spPr>
          <a:xfrm>
            <a:off x="10806935" y="1475442"/>
            <a:ext cx="180952" cy="171429"/>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9" name="椭圆 488"/>
          <p:cNvSpPr/>
          <p:nvPr/>
        </p:nvSpPr>
        <p:spPr>
          <a:xfrm>
            <a:off x="11313838" y="1489587"/>
            <a:ext cx="180952" cy="171429"/>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0" name="椭圆 489"/>
          <p:cNvSpPr/>
          <p:nvPr/>
        </p:nvSpPr>
        <p:spPr>
          <a:xfrm>
            <a:off x="6854108" y="1052566"/>
            <a:ext cx="180952" cy="171429"/>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1" name="椭圆 490"/>
          <p:cNvSpPr/>
          <p:nvPr/>
        </p:nvSpPr>
        <p:spPr>
          <a:xfrm>
            <a:off x="7364935" y="1060830"/>
            <a:ext cx="180952" cy="171429"/>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2" name="椭圆 491"/>
          <p:cNvSpPr/>
          <p:nvPr/>
        </p:nvSpPr>
        <p:spPr>
          <a:xfrm>
            <a:off x="7921346" y="1043911"/>
            <a:ext cx="180952" cy="171429"/>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3" name="椭圆 492"/>
          <p:cNvSpPr/>
          <p:nvPr/>
        </p:nvSpPr>
        <p:spPr>
          <a:xfrm>
            <a:off x="8441377" y="1043910"/>
            <a:ext cx="180952" cy="171429"/>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4" name="椭圆 493"/>
          <p:cNvSpPr/>
          <p:nvPr/>
        </p:nvSpPr>
        <p:spPr>
          <a:xfrm>
            <a:off x="8960087" y="1043184"/>
            <a:ext cx="180952" cy="171429"/>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5" name="椭圆 494"/>
          <p:cNvSpPr/>
          <p:nvPr/>
        </p:nvSpPr>
        <p:spPr>
          <a:xfrm>
            <a:off x="9470914" y="1051448"/>
            <a:ext cx="180952" cy="171429"/>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6" name="椭圆 495"/>
          <p:cNvSpPr/>
          <p:nvPr/>
        </p:nvSpPr>
        <p:spPr>
          <a:xfrm>
            <a:off x="10011408" y="1051447"/>
            <a:ext cx="180952" cy="171429"/>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7" name="椭圆 496"/>
          <p:cNvSpPr/>
          <p:nvPr/>
        </p:nvSpPr>
        <p:spPr>
          <a:xfrm>
            <a:off x="10549427" y="1051446"/>
            <a:ext cx="180952" cy="171429"/>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8" name="椭圆 497"/>
          <p:cNvSpPr/>
          <p:nvPr/>
        </p:nvSpPr>
        <p:spPr>
          <a:xfrm>
            <a:off x="11072944" y="1043184"/>
            <a:ext cx="180952" cy="171429"/>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9" name="椭圆 498"/>
          <p:cNvSpPr/>
          <p:nvPr/>
        </p:nvSpPr>
        <p:spPr>
          <a:xfrm>
            <a:off x="11579847" y="1057329"/>
            <a:ext cx="180952" cy="171429"/>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6618681" y="3751284"/>
            <a:ext cx="812984" cy="523220"/>
            <a:chOff x="6618681" y="3751284"/>
            <a:chExt cx="812984" cy="523220"/>
          </a:xfrm>
        </p:grpSpPr>
        <p:sp>
          <p:nvSpPr>
            <p:cNvPr id="44" name="平行四边形 43"/>
            <p:cNvSpPr/>
            <p:nvPr/>
          </p:nvSpPr>
          <p:spPr>
            <a:xfrm>
              <a:off x="6618681" y="3789573"/>
              <a:ext cx="812984" cy="434359"/>
            </a:xfrm>
            <a:prstGeom prst="parallelogram">
              <a:avLst>
                <a:gd name="adj" fmla="val 66278"/>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6789758" y="3751284"/>
              <a:ext cx="385042" cy="523220"/>
            </a:xfrm>
            <a:prstGeom prst="rect">
              <a:avLst/>
            </a:prstGeom>
            <a:noFill/>
          </p:spPr>
          <p:txBody>
            <a:bodyPr wrap="none" rtlCol="0">
              <a:spAutoFit/>
            </a:bodyPr>
            <a:lstStyle/>
            <a:p>
              <a:r>
                <a:rPr lang="en-US" altLang="zh-CN" b="1" dirty="0" smtClean="0"/>
                <a:t>1</a:t>
              </a:r>
              <a:endParaRPr lang="zh-CN" altLang="en-US" b="1" dirty="0"/>
            </a:p>
          </p:txBody>
        </p:sp>
      </p:grpSp>
      <p:grpSp>
        <p:nvGrpSpPr>
          <p:cNvPr id="18" name="组合 17"/>
          <p:cNvGrpSpPr/>
          <p:nvPr/>
        </p:nvGrpSpPr>
        <p:grpSpPr>
          <a:xfrm>
            <a:off x="8225607" y="2378268"/>
            <a:ext cx="798381" cy="561043"/>
            <a:chOff x="8225607" y="2378268"/>
            <a:chExt cx="798381" cy="561043"/>
          </a:xfrm>
        </p:grpSpPr>
        <p:sp>
          <p:nvSpPr>
            <p:cNvPr id="14" name="平行四边形 13"/>
            <p:cNvSpPr/>
            <p:nvPr/>
          </p:nvSpPr>
          <p:spPr>
            <a:xfrm flipV="1">
              <a:off x="8225607" y="2442293"/>
              <a:ext cx="798381" cy="497018"/>
            </a:xfrm>
            <a:prstGeom prst="parallelogram">
              <a:avLst>
                <a:gd name="adj" fmla="val 5290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8425401" y="2378268"/>
              <a:ext cx="385042" cy="523220"/>
            </a:xfrm>
            <a:prstGeom prst="rect">
              <a:avLst/>
            </a:prstGeom>
            <a:noFill/>
          </p:spPr>
          <p:txBody>
            <a:bodyPr wrap="none" rtlCol="0">
              <a:spAutoFit/>
            </a:bodyPr>
            <a:lstStyle/>
            <a:p>
              <a:r>
                <a:rPr lang="en-US" altLang="zh-CN" b="1" dirty="0" smtClean="0"/>
                <a:t>2</a:t>
              </a:r>
              <a:endParaRPr lang="zh-CN" altLang="en-US" b="1" dirty="0"/>
            </a:p>
          </p:txBody>
        </p:sp>
      </p:grpSp>
      <p:grpSp>
        <p:nvGrpSpPr>
          <p:cNvPr id="23" name="组合 22"/>
          <p:cNvGrpSpPr/>
          <p:nvPr/>
        </p:nvGrpSpPr>
        <p:grpSpPr>
          <a:xfrm>
            <a:off x="6947188" y="1285669"/>
            <a:ext cx="1319610" cy="736749"/>
            <a:chOff x="6947188" y="1285669"/>
            <a:chExt cx="1319610" cy="736749"/>
          </a:xfrm>
        </p:grpSpPr>
        <p:sp>
          <p:nvSpPr>
            <p:cNvPr id="20" name="文本框 19"/>
            <p:cNvSpPr txBox="1"/>
            <p:nvPr/>
          </p:nvSpPr>
          <p:spPr>
            <a:xfrm>
              <a:off x="7278858" y="1285669"/>
              <a:ext cx="385042" cy="523220"/>
            </a:xfrm>
            <a:prstGeom prst="rect">
              <a:avLst/>
            </a:prstGeom>
            <a:noFill/>
          </p:spPr>
          <p:txBody>
            <a:bodyPr wrap="none" rtlCol="0">
              <a:spAutoFit/>
            </a:bodyPr>
            <a:lstStyle/>
            <a:p>
              <a:r>
                <a:rPr lang="en-US" altLang="zh-CN" dirty="0" smtClean="0"/>
                <a:t>3</a:t>
              </a:r>
              <a:endParaRPr lang="zh-CN" altLang="en-US" dirty="0"/>
            </a:p>
          </p:txBody>
        </p:sp>
        <p:sp>
          <p:nvSpPr>
            <p:cNvPr id="21" name="平行四边形 20"/>
            <p:cNvSpPr/>
            <p:nvPr/>
          </p:nvSpPr>
          <p:spPr>
            <a:xfrm>
              <a:off x="6947188" y="1572518"/>
              <a:ext cx="1319610" cy="449900"/>
            </a:xfrm>
            <a:prstGeom prst="parallelogram">
              <a:avLst>
                <a:gd name="adj" fmla="val 18020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a:off x="9841521" y="1500227"/>
            <a:ext cx="1292904" cy="523220"/>
            <a:chOff x="9841521" y="1500227"/>
            <a:chExt cx="1292904" cy="523220"/>
          </a:xfrm>
        </p:grpSpPr>
        <p:sp>
          <p:nvSpPr>
            <p:cNvPr id="134" name="平行四边形 133"/>
            <p:cNvSpPr>
              <a:spLocks/>
            </p:cNvSpPr>
            <p:nvPr/>
          </p:nvSpPr>
          <p:spPr>
            <a:xfrm flipV="1">
              <a:off x="9841521" y="1564251"/>
              <a:ext cx="1292904" cy="446135"/>
            </a:xfrm>
            <a:prstGeom prst="parallelogram">
              <a:avLst>
                <a:gd name="adj" fmla="val 5290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文本框 134"/>
            <p:cNvSpPr txBox="1"/>
            <p:nvPr/>
          </p:nvSpPr>
          <p:spPr>
            <a:xfrm>
              <a:off x="10041316" y="1500227"/>
              <a:ext cx="385042" cy="523220"/>
            </a:xfrm>
            <a:prstGeom prst="rect">
              <a:avLst/>
            </a:prstGeom>
            <a:noFill/>
          </p:spPr>
          <p:txBody>
            <a:bodyPr wrap="none" rtlCol="0">
              <a:spAutoFit/>
            </a:bodyPr>
            <a:lstStyle/>
            <a:p>
              <a:r>
                <a:rPr lang="en-US" altLang="zh-CN" b="1" dirty="0" smtClean="0"/>
                <a:t>4</a:t>
              </a:r>
              <a:endParaRPr lang="zh-CN" altLang="en-US" b="1" dirty="0"/>
            </a:p>
          </p:txBody>
        </p:sp>
      </p:grpSp>
      <p:sp>
        <p:nvSpPr>
          <p:cNvPr id="26" name="文本框 25"/>
          <p:cNvSpPr txBox="1"/>
          <p:nvPr/>
        </p:nvSpPr>
        <p:spPr>
          <a:xfrm flipH="1">
            <a:off x="7599921" y="4665805"/>
            <a:ext cx="3267431" cy="954107"/>
          </a:xfrm>
          <a:prstGeom prst="rect">
            <a:avLst/>
          </a:prstGeom>
          <a:noFill/>
        </p:spPr>
        <p:txBody>
          <a:bodyPr wrap="square" rtlCol="0">
            <a:spAutoFit/>
          </a:bodyPr>
          <a:lstStyle/>
          <a:p>
            <a:pPr algn="ctr"/>
            <a:r>
              <a:rPr lang="en-US" altLang="zh-CN" b="1" dirty="0" smtClean="0"/>
              <a:t>BN</a:t>
            </a:r>
            <a:r>
              <a:rPr lang="zh-CN" altLang="en-US" b="1" dirty="0" smtClean="0"/>
              <a:t>的布拉伐格子（点阵、晶格）</a:t>
            </a:r>
            <a:endParaRPr lang="zh-CN" altLang="en-US" b="1" dirty="0"/>
          </a:p>
        </p:txBody>
      </p:sp>
      <mc:AlternateContent xmlns:mc="http://schemas.openxmlformats.org/markup-compatibility/2006" xmlns:a14="http://schemas.microsoft.com/office/drawing/2010/main">
        <mc:Choice Requires="a14">
          <p:sp>
            <p:nvSpPr>
              <p:cNvPr id="28" name="矩形 27"/>
              <p:cNvSpPr/>
              <p:nvPr/>
            </p:nvSpPr>
            <p:spPr>
              <a:xfrm>
                <a:off x="3444602" y="5663289"/>
                <a:ext cx="752001"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3600" i="1">
                              <a:latin typeface="Cambria Math" panose="02040503050406030204" pitchFamily="18" charset="0"/>
                            </a:rPr>
                          </m:ctrlPr>
                        </m:sSubPr>
                        <m:e>
                          <m:acc>
                            <m:accPr>
                              <m:chr m:val="⃑"/>
                              <m:ctrlPr>
                                <a:rPr lang="en-US" altLang="zh-CN" sz="3600" i="1">
                                  <a:latin typeface="Cambria Math" panose="02040503050406030204" pitchFamily="18" charset="0"/>
                                </a:rPr>
                              </m:ctrlPr>
                            </m:accPr>
                            <m:e>
                              <m:r>
                                <m:rPr>
                                  <m:sty m:val="p"/>
                                </m:rPr>
                                <a:rPr lang="en-US" altLang="zh-CN" sz="3600" i="1">
                                  <a:latin typeface="Cambria Math" panose="02040503050406030204" pitchFamily="18" charset="0"/>
                                </a:rPr>
                                <m:t>a</m:t>
                              </m:r>
                            </m:e>
                          </m:acc>
                        </m:e>
                        <m:sub>
                          <m:r>
                            <a:rPr lang="en-US" altLang="zh-CN" sz="3600" i="1">
                              <a:latin typeface="Cambria Math" panose="02040503050406030204" pitchFamily="18" charset="0"/>
                            </a:rPr>
                            <m:t>1</m:t>
                          </m:r>
                        </m:sub>
                      </m:sSub>
                    </m:oMath>
                  </m:oMathPara>
                </a14:m>
                <a:endParaRPr lang="zh-CN" altLang="en-US" sz="3600" dirty="0"/>
              </a:p>
            </p:txBody>
          </p:sp>
        </mc:Choice>
        <mc:Fallback xmlns="">
          <p:sp>
            <p:nvSpPr>
              <p:cNvPr id="28" name="矩形 27"/>
              <p:cNvSpPr>
                <a:spLocks noRot="1" noChangeAspect="1" noMove="1" noResize="1" noEditPoints="1" noAdjustHandles="1" noChangeArrowheads="1" noChangeShapeType="1" noTextEdit="1"/>
              </p:cNvSpPr>
              <p:nvPr/>
            </p:nvSpPr>
            <p:spPr>
              <a:xfrm>
                <a:off x="3444602" y="5663289"/>
                <a:ext cx="752001" cy="646331"/>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矩形 28"/>
              <p:cNvSpPr/>
              <p:nvPr/>
            </p:nvSpPr>
            <p:spPr>
              <a:xfrm>
                <a:off x="4235993" y="5670126"/>
                <a:ext cx="76270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3600" i="1" smtClean="0">
                              <a:latin typeface="Cambria Math" panose="02040503050406030204" pitchFamily="18" charset="0"/>
                            </a:rPr>
                          </m:ctrlPr>
                        </m:sSubPr>
                        <m:e>
                          <m:acc>
                            <m:accPr>
                              <m:chr m:val="⃑"/>
                              <m:ctrlPr>
                                <a:rPr lang="en-US" altLang="zh-CN" sz="3600" i="1">
                                  <a:latin typeface="Cambria Math" panose="02040503050406030204" pitchFamily="18" charset="0"/>
                                </a:rPr>
                              </m:ctrlPr>
                            </m:accPr>
                            <m:e>
                              <m:r>
                                <m:rPr>
                                  <m:sty m:val="p"/>
                                </m:rPr>
                                <a:rPr lang="en-US" altLang="zh-CN" sz="3600" i="1">
                                  <a:latin typeface="Cambria Math" panose="02040503050406030204" pitchFamily="18" charset="0"/>
                                </a:rPr>
                                <m:t>a</m:t>
                              </m:r>
                            </m:e>
                          </m:acc>
                        </m:e>
                        <m:sub>
                          <m:r>
                            <a:rPr lang="en-US" altLang="zh-CN" sz="3600" b="0" i="1" smtClean="0">
                              <a:latin typeface="Cambria Math" panose="02040503050406030204" pitchFamily="18" charset="0"/>
                            </a:rPr>
                            <m:t>2</m:t>
                          </m:r>
                        </m:sub>
                      </m:sSub>
                    </m:oMath>
                  </m:oMathPara>
                </a14:m>
                <a:endParaRPr lang="zh-CN" altLang="en-US" sz="3600" dirty="0"/>
              </a:p>
            </p:txBody>
          </p:sp>
        </mc:Choice>
        <mc:Fallback xmlns="">
          <p:sp>
            <p:nvSpPr>
              <p:cNvPr id="29" name="矩形 28"/>
              <p:cNvSpPr>
                <a:spLocks noRot="1" noChangeAspect="1" noMove="1" noResize="1" noEditPoints="1" noAdjustHandles="1" noChangeArrowheads="1" noChangeShapeType="1" noTextEdit="1"/>
              </p:cNvSpPr>
              <p:nvPr/>
            </p:nvSpPr>
            <p:spPr>
              <a:xfrm>
                <a:off x="4235993" y="5670126"/>
                <a:ext cx="762709" cy="646331"/>
              </a:xfrm>
              <a:prstGeom prst="rect">
                <a:avLst/>
              </a:prstGeom>
              <a:blipFill>
                <a:blip r:embed="rId8"/>
                <a:stretch>
                  <a:fillRect/>
                </a:stretch>
              </a:blipFill>
            </p:spPr>
            <p:txBody>
              <a:bodyPr/>
              <a:lstStyle/>
              <a:p>
                <a:r>
                  <a:rPr lang="zh-CN" altLang="en-US">
                    <a:noFill/>
                  </a:rPr>
                  <a:t> </a:t>
                </a:r>
              </a:p>
            </p:txBody>
          </p:sp>
        </mc:Fallback>
      </mc:AlternateContent>
      <p:sp>
        <p:nvSpPr>
          <p:cNvPr id="30" name="文本框 29"/>
          <p:cNvSpPr txBox="1"/>
          <p:nvPr/>
        </p:nvSpPr>
        <p:spPr>
          <a:xfrm>
            <a:off x="1319596" y="5708722"/>
            <a:ext cx="2501006" cy="646331"/>
          </a:xfrm>
          <a:prstGeom prst="rect">
            <a:avLst/>
          </a:prstGeom>
          <a:noFill/>
        </p:spPr>
        <p:txBody>
          <a:bodyPr wrap="none" rtlCol="0">
            <a:spAutoFit/>
          </a:bodyPr>
          <a:lstStyle/>
          <a:p>
            <a:r>
              <a:rPr lang="zh-CN" altLang="en-US" sz="3600" b="1" dirty="0"/>
              <a:t>原</a:t>
            </a:r>
            <a:r>
              <a:rPr lang="zh-CN" altLang="en-US" sz="3600" b="1" dirty="0" smtClean="0"/>
              <a:t>基矢量：</a:t>
            </a:r>
            <a:endParaRPr lang="zh-CN" altLang="en-US" sz="3600" b="1" dirty="0"/>
          </a:p>
        </p:txBody>
      </p:sp>
      <p:grpSp>
        <p:nvGrpSpPr>
          <p:cNvPr id="273" name="组合 272"/>
          <p:cNvGrpSpPr/>
          <p:nvPr/>
        </p:nvGrpSpPr>
        <p:grpSpPr>
          <a:xfrm>
            <a:off x="6279327" y="3511323"/>
            <a:ext cx="967751" cy="1195114"/>
            <a:chOff x="6279327" y="3511323"/>
            <a:chExt cx="967751" cy="1195114"/>
          </a:xfrm>
        </p:grpSpPr>
        <mc:AlternateContent xmlns:mc="http://schemas.openxmlformats.org/markup-compatibility/2006" xmlns:a14="http://schemas.microsoft.com/office/drawing/2010/main">
          <mc:Choice Requires="a14">
            <p:sp>
              <p:nvSpPr>
                <p:cNvPr id="27" name="矩形 26"/>
                <p:cNvSpPr/>
                <p:nvPr/>
              </p:nvSpPr>
              <p:spPr>
                <a:xfrm>
                  <a:off x="6708327" y="4183217"/>
                  <a:ext cx="538751" cy="5232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m:rPr>
                                    <m:sty m:val="p"/>
                                  </m:rPr>
                                  <a:rPr lang="en-US" altLang="zh-CN" i="1">
                                    <a:latin typeface="Cambria Math" panose="02040503050406030204" pitchFamily="18" charset="0"/>
                                  </a:rPr>
                                  <m:t>a</m:t>
                                </m:r>
                              </m:e>
                            </m:acc>
                          </m:e>
                          <m:sub>
                            <m:r>
                              <a:rPr lang="en-US" altLang="zh-CN" i="1">
                                <a:latin typeface="Cambria Math" panose="02040503050406030204" pitchFamily="18" charset="0"/>
                              </a:rPr>
                              <m:t>1</m:t>
                            </m:r>
                          </m:sub>
                        </m:sSub>
                      </m:oMath>
                    </m:oMathPara>
                  </a14:m>
                  <a:endParaRPr lang="zh-CN" altLang="en-US" dirty="0"/>
                </a:p>
              </p:txBody>
            </p:sp>
          </mc:Choice>
          <mc:Fallback xmlns="">
            <p:sp>
              <p:nvSpPr>
                <p:cNvPr id="27" name="矩形 26"/>
                <p:cNvSpPr>
                  <a:spLocks noRot="1" noChangeAspect="1" noMove="1" noResize="1" noEditPoints="1" noAdjustHandles="1" noChangeArrowheads="1" noChangeShapeType="1" noTextEdit="1"/>
                </p:cNvSpPr>
                <p:nvPr/>
              </p:nvSpPr>
              <p:spPr>
                <a:xfrm>
                  <a:off x="6708327" y="4183217"/>
                  <a:ext cx="538751" cy="523220"/>
                </a:xfrm>
                <a:prstGeom prst="rect">
                  <a:avLst/>
                </a:prstGeom>
                <a:blipFill>
                  <a:blip r:embed="rId9"/>
                  <a:stretch>
                    <a:fillRect/>
                  </a:stretch>
                </a:blipFill>
              </p:spPr>
              <p:txBody>
                <a:bodyPr/>
                <a:lstStyle/>
                <a:p>
                  <a:r>
                    <a:rPr lang="zh-CN" altLang="en-US">
                      <a:noFill/>
                    </a:rPr>
                    <a:t> </a:t>
                  </a:r>
                </a:p>
              </p:txBody>
            </p:sp>
          </mc:Fallback>
        </mc:AlternateContent>
        <p:cxnSp>
          <p:nvCxnSpPr>
            <p:cNvPr id="148" name="直接箭头连接符 147"/>
            <p:cNvCxnSpPr/>
            <p:nvPr/>
          </p:nvCxnSpPr>
          <p:spPr>
            <a:xfrm>
              <a:off x="6724584" y="4226890"/>
              <a:ext cx="428793" cy="0"/>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60" name="直接箭头连接符 259"/>
            <p:cNvCxnSpPr>
              <a:stCxn id="44" idx="5"/>
            </p:cNvCxnSpPr>
            <p:nvPr/>
          </p:nvCxnSpPr>
          <p:spPr>
            <a:xfrm flipV="1">
              <a:off x="6762623" y="3772997"/>
              <a:ext cx="143823" cy="233756"/>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2" name="矩形 161"/>
                <p:cNvSpPr/>
                <p:nvPr/>
              </p:nvSpPr>
              <p:spPr>
                <a:xfrm>
                  <a:off x="6279327" y="3511323"/>
                  <a:ext cx="632930"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acc>
                              <m:accPr>
                                <m:chr m:val="⃑"/>
                                <m:ctrlPr>
                                  <a:rPr lang="en-US" altLang="zh-CN" i="1">
                                    <a:latin typeface="Cambria Math" panose="02040503050406030204" pitchFamily="18" charset="0"/>
                                  </a:rPr>
                                </m:ctrlPr>
                              </m:accPr>
                              <m:e>
                                <m:r>
                                  <m:rPr>
                                    <m:sty m:val="p"/>
                                  </m:rPr>
                                  <a:rPr lang="en-US" altLang="zh-CN" i="1">
                                    <a:latin typeface="Cambria Math" panose="02040503050406030204" pitchFamily="18" charset="0"/>
                                  </a:rPr>
                                  <m:t>a</m:t>
                                </m:r>
                              </m:e>
                            </m:acc>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162" name="矩形 161"/>
                <p:cNvSpPr>
                  <a:spLocks noRot="1" noChangeAspect="1" noMove="1" noResize="1" noEditPoints="1" noAdjustHandles="1" noChangeArrowheads="1" noChangeShapeType="1" noTextEdit="1"/>
                </p:cNvSpPr>
                <p:nvPr/>
              </p:nvSpPr>
              <p:spPr>
                <a:xfrm>
                  <a:off x="6279327" y="3511323"/>
                  <a:ext cx="632930" cy="523220"/>
                </a:xfrm>
                <a:prstGeom prst="rect">
                  <a:avLst/>
                </a:prstGeom>
                <a:blipFill>
                  <a:blip r:embed="rId10"/>
                  <a:stretch>
                    <a:fillRect/>
                  </a:stretch>
                </a:blipFill>
              </p:spPr>
              <p:txBody>
                <a:bodyPr/>
                <a:lstStyle/>
                <a:p>
                  <a:r>
                    <a:rPr lang="zh-CN" altLang="en-US">
                      <a:noFill/>
                    </a:rPr>
                    <a:t> </a:t>
                  </a:r>
                </a:p>
              </p:txBody>
            </p:sp>
          </mc:Fallback>
        </mc:AlternateContent>
      </p:grpSp>
      <p:grpSp>
        <p:nvGrpSpPr>
          <p:cNvPr id="275" name="组合 274"/>
          <p:cNvGrpSpPr/>
          <p:nvPr/>
        </p:nvGrpSpPr>
        <p:grpSpPr>
          <a:xfrm>
            <a:off x="7911270" y="2432173"/>
            <a:ext cx="1274244" cy="927189"/>
            <a:chOff x="7911270" y="2432173"/>
            <a:chExt cx="1274244" cy="927189"/>
          </a:xfrm>
        </p:grpSpPr>
        <mc:AlternateContent xmlns:mc="http://schemas.openxmlformats.org/markup-compatibility/2006" xmlns:a14="http://schemas.microsoft.com/office/drawing/2010/main">
          <mc:Choice Requires="a14">
            <p:sp>
              <p:nvSpPr>
                <p:cNvPr id="31" name="矩形 30"/>
                <p:cNvSpPr/>
                <p:nvPr/>
              </p:nvSpPr>
              <p:spPr>
                <a:xfrm>
                  <a:off x="8560856" y="2836142"/>
                  <a:ext cx="624658"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m:rPr>
                                    <m:sty m:val="p"/>
                                  </m:rPr>
                                  <a:rPr lang="en-US" altLang="zh-CN" i="1">
                                    <a:latin typeface="Cambria Math" panose="02040503050406030204" pitchFamily="18" charset="0"/>
                                  </a:rPr>
                                  <m:t>a</m:t>
                                </m:r>
                              </m:e>
                            </m:acc>
                          </m:e>
                          <m:sub>
                            <m:r>
                              <a:rPr lang="en-US" altLang="zh-CN" i="1">
                                <a:latin typeface="Cambria Math" panose="02040503050406030204" pitchFamily="18" charset="0"/>
                              </a:rPr>
                              <m:t>1</m:t>
                            </m:r>
                          </m:sub>
                        </m:sSub>
                      </m:oMath>
                    </m:oMathPara>
                  </a14:m>
                  <a:endParaRPr lang="zh-CN" altLang="en-US" dirty="0"/>
                </a:p>
              </p:txBody>
            </p:sp>
          </mc:Choice>
          <mc:Fallback xmlns="">
            <p:sp>
              <p:nvSpPr>
                <p:cNvPr id="31" name="矩形 30"/>
                <p:cNvSpPr>
                  <a:spLocks noRot="1" noChangeAspect="1" noMove="1" noResize="1" noEditPoints="1" noAdjustHandles="1" noChangeArrowheads="1" noChangeShapeType="1" noTextEdit="1"/>
                </p:cNvSpPr>
                <p:nvPr/>
              </p:nvSpPr>
              <p:spPr>
                <a:xfrm>
                  <a:off x="8560856" y="2836142"/>
                  <a:ext cx="624658" cy="523220"/>
                </a:xfrm>
                <a:prstGeom prst="rect">
                  <a:avLst/>
                </a:prstGeom>
                <a:blipFill>
                  <a:blip r:embed="rId11"/>
                  <a:stretch>
                    <a:fillRect/>
                  </a:stretch>
                </a:blipFill>
              </p:spPr>
              <p:txBody>
                <a:bodyPr/>
                <a:lstStyle/>
                <a:p>
                  <a:r>
                    <a:rPr lang="zh-CN" altLang="en-US">
                      <a:noFill/>
                    </a:rPr>
                    <a:t> </a:t>
                  </a:r>
                </a:p>
              </p:txBody>
            </p:sp>
          </mc:Fallback>
        </mc:AlternateContent>
        <p:cxnSp>
          <p:nvCxnSpPr>
            <p:cNvPr id="258" name="直接箭头连接符 257"/>
            <p:cNvCxnSpPr/>
            <p:nvPr/>
          </p:nvCxnSpPr>
          <p:spPr>
            <a:xfrm>
              <a:off x="8605704" y="2939311"/>
              <a:ext cx="428793" cy="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71" name="直接箭头连接符 270"/>
            <p:cNvCxnSpPr/>
            <p:nvPr/>
          </p:nvCxnSpPr>
          <p:spPr>
            <a:xfrm flipH="1" flipV="1">
              <a:off x="8220161" y="2432173"/>
              <a:ext cx="108130" cy="200311"/>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3" name="矩形 162"/>
                <p:cNvSpPr/>
                <p:nvPr/>
              </p:nvSpPr>
              <p:spPr>
                <a:xfrm>
                  <a:off x="7911270" y="2462203"/>
                  <a:ext cx="632930"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acc>
                              <m:accPr>
                                <m:chr m:val="⃑"/>
                                <m:ctrlPr>
                                  <a:rPr lang="en-US" altLang="zh-CN" i="1">
                                    <a:latin typeface="Cambria Math" panose="02040503050406030204" pitchFamily="18" charset="0"/>
                                  </a:rPr>
                                </m:ctrlPr>
                              </m:accPr>
                              <m:e>
                                <m:r>
                                  <m:rPr>
                                    <m:sty m:val="p"/>
                                  </m:rPr>
                                  <a:rPr lang="en-US" altLang="zh-CN" i="1">
                                    <a:latin typeface="Cambria Math" panose="02040503050406030204" pitchFamily="18" charset="0"/>
                                  </a:rPr>
                                  <m:t>a</m:t>
                                </m:r>
                              </m:e>
                            </m:acc>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163" name="矩形 162"/>
                <p:cNvSpPr>
                  <a:spLocks noRot="1" noChangeAspect="1" noMove="1" noResize="1" noEditPoints="1" noAdjustHandles="1" noChangeArrowheads="1" noChangeShapeType="1" noTextEdit="1"/>
                </p:cNvSpPr>
                <p:nvPr/>
              </p:nvSpPr>
              <p:spPr>
                <a:xfrm>
                  <a:off x="7911270" y="2462203"/>
                  <a:ext cx="632930" cy="523220"/>
                </a:xfrm>
                <a:prstGeom prst="rect">
                  <a:avLst/>
                </a:prstGeom>
                <a:blipFill>
                  <a:blip r:embed="rId12"/>
                  <a:stretch>
                    <a:fillRect/>
                  </a:stretch>
                </a:blipFill>
              </p:spPr>
              <p:txBody>
                <a:bodyPr/>
                <a:lstStyle/>
                <a:p>
                  <a:r>
                    <a:rPr lang="zh-CN" altLang="en-US">
                      <a:noFill/>
                    </a:rPr>
                    <a:t> </a:t>
                  </a:r>
                </a:p>
              </p:txBody>
            </p:sp>
          </mc:Fallback>
        </mc:AlternateContent>
      </p:grpSp>
      <p:grpSp>
        <p:nvGrpSpPr>
          <p:cNvPr id="274" name="组合 273"/>
          <p:cNvGrpSpPr/>
          <p:nvPr/>
        </p:nvGrpSpPr>
        <p:grpSpPr>
          <a:xfrm>
            <a:off x="6674470" y="1429571"/>
            <a:ext cx="1082564" cy="1047615"/>
            <a:chOff x="6674470" y="1429571"/>
            <a:chExt cx="1082564" cy="1047615"/>
          </a:xfrm>
        </p:grpSpPr>
        <mc:AlternateContent xmlns:mc="http://schemas.openxmlformats.org/markup-compatibility/2006" xmlns:a14="http://schemas.microsoft.com/office/drawing/2010/main">
          <mc:Choice Requires="a14">
            <p:sp>
              <p:nvSpPr>
                <p:cNvPr id="256" name="矩形 255"/>
                <p:cNvSpPr/>
                <p:nvPr/>
              </p:nvSpPr>
              <p:spPr>
                <a:xfrm>
                  <a:off x="6964086" y="1953966"/>
                  <a:ext cx="624658"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m:rPr>
                                    <m:sty m:val="p"/>
                                  </m:rPr>
                                  <a:rPr lang="en-US" altLang="zh-CN" i="1">
                                    <a:latin typeface="Cambria Math" panose="02040503050406030204" pitchFamily="18" charset="0"/>
                                  </a:rPr>
                                  <m:t>a</m:t>
                                </m:r>
                              </m:e>
                            </m:acc>
                          </m:e>
                          <m:sub>
                            <m:r>
                              <a:rPr lang="en-US" altLang="zh-CN" i="1">
                                <a:latin typeface="Cambria Math" panose="02040503050406030204" pitchFamily="18" charset="0"/>
                              </a:rPr>
                              <m:t>1</m:t>
                            </m:r>
                          </m:sub>
                        </m:sSub>
                      </m:oMath>
                    </m:oMathPara>
                  </a14:m>
                  <a:endParaRPr lang="zh-CN" altLang="en-US" dirty="0"/>
                </a:p>
              </p:txBody>
            </p:sp>
          </mc:Choice>
          <mc:Fallback xmlns="">
            <p:sp>
              <p:nvSpPr>
                <p:cNvPr id="256" name="矩形 255"/>
                <p:cNvSpPr>
                  <a:spLocks noRot="1" noChangeAspect="1" noMove="1" noResize="1" noEditPoints="1" noAdjustHandles="1" noChangeArrowheads="1" noChangeShapeType="1" noTextEdit="1"/>
                </p:cNvSpPr>
                <p:nvPr/>
              </p:nvSpPr>
              <p:spPr>
                <a:xfrm>
                  <a:off x="6964086" y="1953966"/>
                  <a:ext cx="624658" cy="523220"/>
                </a:xfrm>
                <a:prstGeom prst="rect">
                  <a:avLst/>
                </a:prstGeom>
                <a:blipFill>
                  <a:blip r:embed="rId13"/>
                  <a:stretch>
                    <a:fillRect/>
                  </a:stretch>
                </a:blipFill>
              </p:spPr>
              <p:txBody>
                <a:bodyPr/>
                <a:lstStyle/>
                <a:p>
                  <a:r>
                    <a:rPr lang="zh-CN" altLang="en-US">
                      <a:noFill/>
                    </a:rPr>
                    <a:t> </a:t>
                  </a:r>
                </a:p>
              </p:txBody>
            </p:sp>
          </mc:Fallback>
        </mc:AlternateContent>
        <p:cxnSp>
          <p:nvCxnSpPr>
            <p:cNvPr id="147" name="直接箭头连接符 146"/>
            <p:cNvCxnSpPr/>
            <p:nvPr/>
          </p:nvCxnSpPr>
          <p:spPr>
            <a:xfrm>
              <a:off x="7048917" y="2023515"/>
              <a:ext cx="428793" cy="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68" name="直接连接符 267"/>
            <p:cNvCxnSpPr>
              <a:stCxn id="21" idx="0"/>
            </p:cNvCxnSpPr>
            <p:nvPr/>
          </p:nvCxnSpPr>
          <p:spPr>
            <a:xfrm flipV="1">
              <a:off x="7606993" y="1570216"/>
              <a:ext cx="150041" cy="86061"/>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4" name="矩形 163"/>
                <p:cNvSpPr/>
                <p:nvPr/>
              </p:nvSpPr>
              <p:spPr>
                <a:xfrm>
                  <a:off x="6674470" y="1429571"/>
                  <a:ext cx="632930"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acc>
                              <m:accPr>
                                <m:chr m:val="⃑"/>
                                <m:ctrlPr>
                                  <a:rPr lang="en-US" altLang="zh-CN" i="1">
                                    <a:latin typeface="Cambria Math" panose="02040503050406030204" pitchFamily="18" charset="0"/>
                                  </a:rPr>
                                </m:ctrlPr>
                              </m:accPr>
                              <m:e>
                                <m:r>
                                  <m:rPr>
                                    <m:sty m:val="p"/>
                                  </m:rPr>
                                  <a:rPr lang="en-US" altLang="zh-CN" i="1">
                                    <a:latin typeface="Cambria Math" panose="02040503050406030204" pitchFamily="18" charset="0"/>
                                  </a:rPr>
                                  <m:t>a</m:t>
                                </m:r>
                              </m:e>
                            </m:acc>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164" name="矩形 163"/>
                <p:cNvSpPr>
                  <a:spLocks noRot="1" noChangeAspect="1" noMove="1" noResize="1" noEditPoints="1" noAdjustHandles="1" noChangeArrowheads="1" noChangeShapeType="1" noTextEdit="1"/>
                </p:cNvSpPr>
                <p:nvPr/>
              </p:nvSpPr>
              <p:spPr>
                <a:xfrm>
                  <a:off x="6674470" y="1429571"/>
                  <a:ext cx="632930" cy="523220"/>
                </a:xfrm>
                <a:prstGeom prst="rect">
                  <a:avLst/>
                </a:prstGeom>
                <a:blipFill>
                  <a:blip r:embed="rId14"/>
                  <a:stretch>
                    <a:fillRect/>
                  </a:stretch>
                </a:blipFill>
              </p:spPr>
              <p:txBody>
                <a:bodyPr/>
                <a:lstStyle/>
                <a:p>
                  <a:r>
                    <a:rPr lang="zh-CN" altLang="en-US">
                      <a:noFill/>
                    </a:rPr>
                    <a:t> </a:t>
                  </a:r>
                </a:p>
              </p:txBody>
            </p:sp>
          </mc:Fallback>
        </mc:AlternateContent>
      </p:grpSp>
      <p:sp>
        <p:nvSpPr>
          <p:cNvPr id="2" name="六边形 1"/>
          <p:cNvSpPr/>
          <p:nvPr/>
        </p:nvSpPr>
        <p:spPr>
          <a:xfrm>
            <a:off x="9803784" y="2919315"/>
            <a:ext cx="1063567" cy="870257"/>
          </a:xfrm>
          <a:prstGeom prst="hexagon">
            <a:avLst>
              <a:gd name="adj" fmla="val 30264"/>
              <a:gd name="vf" fmla="val 11547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5715902" y="5786731"/>
            <a:ext cx="1627369" cy="523220"/>
          </a:xfrm>
          <a:prstGeom prst="rect">
            <a:avLst/>
          </a:prstGeom>
          <a:noFill/>
        </p:spPr>
        <p:txBody>
          <a:bodyPr wrap="none" rtlCol="0">
            <a:spAutoFit/>
          </a:bodyPr>
          <a:lstStyle/>
          <a:p>
            <a:r>
              <a:rPr lang="zh-CN" altLang="en-US" b="1" dirty="0" smtClean="0"/>
              <a:t>晶格矢量</a:t>
            </a:r>
          </a:p>
        </p:txBody>
      </p:sp>
    </p:spTree>
    <p:extLst>
      <p:ext uri="{BB962C8B-B14F-4D97-AF65-F5344CB8AC3E}">
        <p14:creationId xmlns:p14="http://schemas.microsoft.com/office/powerpoint/2010/main" val="1787528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6"/>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nodeType="afterEffect">
                                  <p:stCondLst>
                                    <p:cond delay="0"/>
                                  </p:stCondLst>
                                  <p:childTnLst>
                                    <p:set>
                                      <p:cBhvr>
                                        <p:cTn id="23" dur="1" fill="hold">
                                          <p:stCondLst>
                                            <p:cond delay="0"/>
                                          </p:stCondLst>
                                        </p:cTn>
                                        <p:tgtEl>
                                          <p:spTgt spid="10"/>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down)">
                                      <p:cBhvr>
                                        <p:cTn id="28" dur="500"/>
                                        <p:tgtEl>
                                          <p:spTgt spid="11"/>
                                        </p:tgtEl>
                                      </p:cBhvr>
                                    </p:animEffec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0"/>
                                          </p:stCondLst>
                                        </p:cTn>
                                        <p:tgtEl>
                                          <p:spTgt spid="12"/>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209"/>
                                        </p:tgtEl>
                                        <p:attrNameLst>
                                          <p:attrName>style.visibility</p:attrName>
                                        </p:attrNameLst>
                                      </p:cBhvr>
                                      <p:to>
                                        <p:strVal val="visible"/>
                                      </p:to>
                                    </p:set>
                                    <p:animEffect transition="in" filter="wipe(down)">
                                      <p:cBhvr>
                                        <p:cTn id="36" dur="500"/>
                                        <p:tgtEl>
                                          <p:spTgt spid="20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210"/>
                                        </p:tgtEl>
                                        <p:attrNameLst>
                                          <p:attrName>style.visibility</p:attrName>
                                        </p:attrNameLst>
                                      </p:cBhvr>
                                      <p:to>
                                        <p:strVal val="visible"/>
                                      </p:to>
                                    </p:set>
                                    <p:animEffect transition="in" filter="wipe(down)">
                                      <p:cBhvr>
                                        <p:cTn id="41" dur="500"/>
                                        <p:tgtEl>
                                          <p:spTgt spid="210"/>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266"/>
                                        </p:tgtEl>
                                        <p:attrNameLst>
                                          <p:attrName>style.visibility</p:attrName>
                                        </p:attrNameLst>
                                      </p:cBhvr>
                                      <p:to>
                                        <p:strVal val="visible"/>
                                      </p:to>
                                    </p:set>
                                    <p:animEffect transition="in" filter="wipe(down)">
                                      <p:cBhvr>
                                        <p:cTn id="46" dur="500"/>
                                        <p:tgtEl>
                                          <p:spTgt spid="266"/>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288"/>
                                        </p:tgtEl>
                                        <p:attrNameLst>
                                          <p:attrName>style.visibility</p:attrName>
                                        </p:attrNameLst>
                                      </p:cBhvr>
                                      <p:to>
                                        <p:strVal val="visible"/>
                                      </p:to>
                                    </p:set>
                                    <p:animEffect transition="in" filter="wipe(down)">
                                      <p:cBhvr>
                                        <p:cTn id="51" dur="500"/>
                                        <p:tgtEl>
                                          <p:spTgt spid="288"/>
                                        </p:tgtEl>
                                      </p:cBhvr>
                                    </p:animEffect>
                                  </p:childTnLst>
                                </p:cTn>
                              </p:par>
                            </p:childTnLst>
                          </p:cTn>
                        </p:par>
                      </p:childTnLst>
                    </p:cTn>
                  </p:par>
                  <p:par>
                    <p:cTn id="52" fill="hold">
                      <p:stCondLst>
                        <p:cond delay="indefinite"/>
                      </p:stCondLst>
                      <p:childTnLst>
                        <p:par>
                          <p:cTn id="53" fill="hold">
                            <p:stCondLst>
                              <p:cond delay="0"/>
                            </p:stCondLst>
                            <p:childTnLst>
                              <p:par>
                                <p:cTn id="54" presetID="21" presetClass="entr" presetSubtype="1" fill="hold" grpId="0" nodeType="click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wheel(1)">
                                      <p:cBhvr>
                                        <p:cTn id="56" dur="2000"/>
                                        <p:tgtEl>
                                          <p:spTgt spid="13"/>
                                        </p:tgtEl>
                                      </p:cBhvr>
                                    </p:animEffect>
                                  </p:childTnLst>
                                </p:cTn>
                              </p:par>
                            </p:childTnLst>
                          </p:cTn>
                        </p:par>
                        <p:par>
                          <p:cTn id="57" fill="hold">
                            <p:stCondLst>
                              <p:cond delay="2000"/>
                            </p:stCondLst>
                            <p:childTnLst>
                              <p:par>
                                <p:cTn id="58" presetID="1" presetClass="entr" presetSubtype="0" fill="hold" grpId="0" nodeType="afterEffect">
                                  <p:stCondLst>
                                    <p:cond delay="0"/>
                                  </p:stCondLst>
                                  <p:childTnLst>
                                    <p:set>
                                      <p:cBhvr>
                                        <p:cTn id="59" dur="1" fill="hold">
                                          <p:stCondLst>
                                            <p:cond delay="0"/>
                                          </p:stCondLst>
                                        </p:cTn>
                                        <p:tgtEl>
                                          <p:spTgt spid="289"/>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122"/>
                                        </p:tgtEl>
                                        <p:attrNameLst>
                                          <p:attrName>style.visibility</p:attrName>
                                        </p:attrNameLst>
                                      </p:cBhvr>
                                      <p:to>
                                        <p:strVal val="visible"/>
                                      </p:to>
                                    </p:set>
                                  </p:childTnLst>
                                </p:cTn>
                              </p:par>
                            </p:childTnLst>
                          </p:cTn>
                        </p:par>
                        <p:par>
                          <p:cTn id="64" fill="hold">
                            <p:stCondLst>
                              <p:cond delay="0"/>
                            </p:stCondLst>
                            <p:childTnLst>
                              <p:par>
                                <p:cTn id="65" presetID="1" presetClass="entr" presetSubtype="0" fill="hold" grpId="0" nodeType="afterEffect">
                                  <p:stCondLst>
                                    <p:cond delay="0"/>
                                  </p:stCondLst>
                                  <p:childTnLst>
                                    <p:set>
                                      <p:cBhvr>
                                        <p:cTn id="66" dur="1" fill="hold">
                                          <p:stCondLst>
                                            <p:cond delay="0"/>
                                          </p:stCondLst>
                                        </p:cTn>
                                        <p:tgtEl>
                                          <p:spTgt spid="421"/>
                                        </p:tgtEl>
                                        <p:attrNameLst>
                                          <p:attrName>style.visibility</p:attrName>
                                        </p:attrNameLst>
                                      </p:cBhvr>
                                      <p:to>
                                        <p:strVal val="visible"/>
                                      </p:to>
                                    </p:set>
                                  </p:childTnLst>
                                </p:cTn>
                              </p:par>
                            </p:childTnLst>
                          </p:cTn>
                        </p:par>
                        <p:par>
                          <p:cTn id="67" fill="hold">
                            <p:stCondLst>
                              <p:cond delay="0"/>
                            </p:stCondLst>
                            <p:childTnLst>
                              <p:par>
                                <p:cTn id="68" presetID="1" presetClass="entr" presetSubtype="0" fill="hold" grpId="0" nodeType="afterEffect">
                                  <p:stCondLst>
                                    <p:cond delay="0"/>
                                  </p:stCondLst>
                                  <p:childTnLst>
                                    <p:set>
                                      <p:cBhvr>
                                        <p:cTn id="69" dur="1" fill="hold">
                                          <p:stCondLst>
                                            <p:cond delay="0"/>
                                          </p:stCondLst>
                                        </p:cTn>
                                        <p:tgtEl>
                                          <p:spTgt spid="422"/>
                                        </p:tgtEl>
                                        <p:attrNameLst>
                                          <p:attrName>style.visibility</p:attrName>
                                        </p:attrNameLst>
                                      </p:cBhvr>
                                      <p:to>
                                        <p:strVal val="visible"/>
                                      </p:to>
                                    </p:set>
                                  </p:childTnLst>
                                </p:cTn>
                              </p:par>
                            </p:childTnLst>
                          </p:cTn>
                        </p:par>
                        <p:par>
                          <p:cTn id="70" fill="hold">
                            <p:stCondLst>
                              <p:cond delay="0"/>
                            </p:stCondLst>
                            <p:childTnLst>
                              <p:par>
                                <p:cTn id="71" presetID="1" presetClass="entr" presetSubtype="0" fill="hold" grpId="0" nodeType="afterEffect">
                                  <p:stCondLst>
                                    <p:cond delay="0"/>
                                  </p:stCondLst>
                                  <p:childTnLst>
                                    <p:set>
                                      <p:cBhvr>
                                        <p:cTn id="72" dur="1" fill="hold">
                                          <p:stCondLst>
                                            <p:cond delay="0"/>
                                          </p:stCondLst>
                                        </p:cTn>
                                        <p:tgtEl>
                                          <p:spTgt spid="423"/>
                                        </p:tgtEl>
                                        <p:attrNameLst>
                                          <p:attrName>style.visibility</p:attrName>
                                        </p:attrNameLst>
                                      </p:cBhvr>
                                      <p:to>
                                        <p:strVal val="visible"/>
                                      </p:to>
                                    </p:set>
                                  </p:childTnLst>
                                </p:cTn>
                              </p:par>
                            </p:childTnLst>
                          </p:cTn>
                        </p:par>
                        <p:par>
                          <p:cTn id="73" fill="hold">
                            <p:stCondLst>
                              <p:cond delay="0"/>
                            </p:stCondLst>
                            <p:childTnLst>
                              <p:par>
                                <p:cTn id="74" presetID="1" presetClass="entr" presetSubtype="0" fill="hold" grpId="0" nodeType="afterEffect">
                                  <p:stCondLst>
                                    <p:cond delay="0"/>
                                  </p:stCondLst>
                                  <p:childTnLst>
                                    <p:set>
                                      <p:cBhvr>
                                        <p:cTn id="75" dur="1" fill="hold">
                                          <p:stCondLst>
                                            <p:cond delay="0"/>
                                          </p:stCondLst>
                                        </p:cTn>
                                        <p:tgtEl>
                                          <p:spTgt spid="424"/>
                                        </p:tgtEl>
                                        <p:attrNameLst>
                                          <p:attrName>style.visibility</p:attrName>
                                        </p:attrNameLst>
                                      </p:cBhvr>
                                      <p:to>
                                        <p:strVal val="visible"/>
                                      </p:to>
                                    </p:set>
                                  </p:childTnLst>
                                </p:cTn>
                              </p:par>
                            </p:childTnLst>
                          </p:cTn>
                        </p:par>
                        <p:par>
                          <p:cTn id="76" fill="hold">
                            <p:stCondLst>
                              <p:cond delay="0"/>
                            </p:stCondLst>
                            <p:childTnLst>
                              <p:par>
                                <p:cTn id="77" presetID="1" presetClass="entr" presetSubtype="0" fill="hold" grpId="0" nodeType="afterEffect">
                                  <p:stCondLst>
                                    <p:cond delay="0"/>
                                  </p:stCondLst>
                                  <p:childTnLst>
                                    <p:set>
                                      <p:cBhvr>
                                        <p:cTn id="78" dur="1" fill="hold">
                                          <p:stCondLst>
                                            <p:cond delay="0"/>
                                          </p:stCondLst>
                                        </p:cTn>
                                        <p:tgtEl>
                                          <p:spTgt spid="425"/>
                                        </p:tgtEl>
                                        <p:attrNameLst>
                                          <p:attrName>style.visibility</p:attrName>
                                        </p:attrNameLst>
                                      </p:cBhvr>
                                      <p:to>
                                        <p:strVal val="visible"/>
                                      </p:to>
                                    </p:set>
                                  </p:childTnLst>
                                </p:cTn>
                              </p:par>
                            </p:childTnLst>
                          </p:cTn>
                        </p:par>
                        <p:par>
                          <p:cTn id="79" fill="hold">
                            <p:stCondLst>
                              <p:cond delay="0"/>
                            </p:stCondLst>
                            <p:childTnLst>
                              <p:par>
                                <p:cTn id="80" presetID="1" presetClass="entr" presetSubtype="0" fill="hold" grpId="0" nodeType="afterEffect">
                                  <p:stCondLst>
                                    <p:cond delay="0"/>
                                  </p:stCondLst>
                                  <p:childTnLst>
                                    <p:set>
                                      <p:cBhvr>
                                        <p:cTn id="81" dur="1" fill="hold">
                                          <p:stCondLst>
                                            <p:cond delay="0"/>
                                          </p:stCondLst>
                                        </p:cTn>
                                        <p:tgtEl>
                                          <p:spTgt spid="426"/>
                                        </p:tgtEl>
                                        <p:attrNameLst>
                                          <p:attrName>style.visibility</p:attrName>
                                        </p:attrNameLst>
                                      </p:cBhvr>
                                      <p:to>
                                        <p:strVal val="visible"/>
                                      </p:to>
                                    </p:set>
                                  </p:childTnLst>
                                </p:cTn>
                              </p:par>
                            </p:childTnLst>
                          </p:cTn>
                        </p:par>
                        <p:par>
                          <p:cTn id="82" fill="hold">
                            <p:stCondLst>
                              <p:cond delay="0"/>
                            </p:stCondLst>
                            <p:childTnLst>
                              <p:par>
                                <p:cTn id="83" presetID="1" presetClass="entr" presetSubtype="0" fill="hold" grpId="0" nodeType="afterEffect">
                                  <p:stCondLst>
                                    <p:cond delay="0"/>
                                  </p:stCondLst>
                                  <p:childTnLst>
                                    <p:set>
                                      <p:cBhvr>
                                        <p:cTn id="84" dur="1" fill="hold">
                                          <p:stCondLst>
                                            <p:cond delay="0"/>
                                          </p:stCondLst>
                                        </p:cTn>
                                        <p:tgtEl>
                                          <p:spTgt spid="427"/>
                                        </p:tgtEl>
                                        <p:attrNameLst>
                                          <p:attrName>style.visibility</p:attrName>
                                        </p:attrNameLst>
                                      </p:cBhvr>
                                      <p:to>
                                        <p:strVal val="visible"/>
                                      </p:to>
                                    </p:set>
                                  </p:childTnLst>
                                </p:cTn>
                              </p:par>
                            </p:childTnLst>
                          </p:cTn>
                        </p:par>
                        <p:par>
                          <p:cTn id="85" fill="hold">
                            <p:stCondLst>
                              <p:cond delay="0"/>
                            </p:stCondLst>
                            <p:childTnLst>
                              <p:par>
                                <p:cTn id="86" presetID="1" presetClass="entr" presetSubtype="0" fill="hold" grpId="0" nodeType="afterEffect">
                                  <p:stCondLst>
                                    <p:cond delay="0"/>
                                  </p:stCondLst>
                                  <p:childTnLst>
                                    <p:set>
                                      <p:cBhvr>
                                        <p:cTn id="87" dur="1" fill="hold">
                                          <p:stCondLst>
                                            <p:cond delay="0"/>
                                          </p:stCondLst>
                                        </p:cTn>
                                        <p:tgtEl>
                                          <p:spTgt spid="428"/>
                                        </p:tgtEl>
                                        <p:attrNameLst>
                                          <p:attrName>style.visibility</p:attrName>
                                        </p:attrNameLst>
                                      </p:cBhvr>
                                      <p:to>
                                        <p:strVal val="visible"/>
                                      </p:to>
                                    </p:set>
                                  </p:childTnLst>
                                </p:cTn>
                              </p:par>
                            </p:childTnLst>
                          </p:cTn>
                        </p:par>
                        <p:par>
                          <p:cTn id="88" fill="hold">
                            <p:stCondLst>
                              <p:cond delay="0"/>
                            </p:stCondLst>
                            <p:childTnLst>
                              <p:par>
                                <p:cTn id="89" presetID="1" presetClass="entr" presetSubtype="0" fill="hold" grpId="0" nodeType="afterEffect">
                                  <p:stCondLst>
                                    <p:cond delay="0"/>
                                  </p:stCondLst>
                                  <p:childTnLst>
                                    <p:set>
                                      <p:cBhvr>
                                        <p:cTn id="90" dur="1" fill="hold">
                                          <p:stCondLst>
                                            <p:cond delay="0"/>
                                          </p:stCondLst>
                                        </p:cTn>
                                        <p:tgtEl>
                                          <p:spTgt spid="429"/>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430"/>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431"/>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432"/>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433"/>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434"/>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435"/>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436"/>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437"/>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438"/>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439"/>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440"/>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441"/>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442"/>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443"/>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444"/>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445"/>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446"/>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447"/>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448"/>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449"/>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450"/>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451"/>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452"/>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453"/>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454"/>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455"/>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456"/>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457"/>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458"/>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459"/>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460"/>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461"/>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462"/>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463"/>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464"/>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0"/>
                                          </p:stCondLst>
                                        </p:cTn>
                                        <p:tgtEl>
                                          <p:spTgt spid="465"/>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466"/>
                                        </p:tgtEl>
                                        <p:attrNameLst>
                                          <p:attrName>style.visibility</p:attrName>
                                        </p:attrNameLst>
                                      </p:cBhvr>
                                      <p:to>
                                        <p:strVal val="visible"/>
                                      </p:to>
                                    </p:set>
                                  </p:childTnLst>
                                </p:cTn>
                              </p:par>
                              <p:par>
                                <p:cTn id="171" presetID="1" presetClass="entr" presetSubtype="0" fill="hold" grpId="0" nodeType="withEffect">
                                  <p:stCondLst>
                                    <p:cond delay="0"/>
                                  </p:stCondLst>
                                  <p:childTnLst>
                                    <p:set>
                                      <p:cBhvr>
                                        <p:cTn id="172" dur="1" fill="hold">
                                          <p:stCondLst>
                                            <p:cond delay="0"/>
                                          </p:stCondLst>
                                        </p:cTn>
                                        <p:tgtEl>
                                          <p:spTgt spid="467"/>
                                        </p:tgtEl>
                                        <p:attrNameLst>
                                          <p:attrName>style.visibility</p:attrName>
                                        </p:attrNameLst>
                                      </p:cBhvr>
                                      <p:to>
                                        <p:strVal val="visible"/>
                                      </p:to>
                                    </p:set>
                                  </p:childTnLst>
                                </p:cTn>
                              </p:par>
                              <p:par>
                                <p:cTn id="173" presetID="1" presetClass="entr" presetSubtype="0" fill="hold" grpId="0" nodeType="withEffect">
                                  <p:stCondLst>
                                    <p:cond delay="0"/>
                                  </p:stCondLst>
                                  <p:childTnLst>
                                    <p:set>
                                      <p:cBhvr>
                                        <p:cTn id="174" dur="1" fill="hold">
                                          <p:stCondLst>
                                            <p:cond delay="0"/>
                                          </p:stCondLst>
                                        </p:cTn>
                                        <p:tgtEl>
                                          <p:spTgt spid="468"/>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469"/>
                                        </p:tgtEl>
                                        <p:attrNameLst>
                                          <p:attrName>style.visibility</p:attrName>
                                        </p:attrNameLst>
                                      </p:cBhvr>
                                      <p:to>
                                        <p:strVal val="visible"/>
                                      </p:to>
                                    </p:set>
                                  </p:childTnLst>
                                </p:cTn>
                              </p:par>
                              <p:par>
                                <p:cTn id="177" presetID="1" presetClass="entr" presetSubtype="0" fill="hold" grpId="0" nodeType="withEffect">
                                  <p:stCondLst>
                                    <p:cond delay="0"/>
                                  </p:stCondLst>
                                  <p:childTnLst>
                                    <p:set>
                                      <p:cBhvr>
                                        <p:cTn id="178" dur="1" fill="hold">
                                          <p:stCondLst>
                                            <p:cond delay="0"/>
                                          </p:stCondLst>
                                        </p:cTn>
                                        <p:tgtEl>
                                          <p:spTgt spid="470"/>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471"/>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472"/>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473"/>
                                        </p:tgtEl>
                                        <p:attrNameLst>
                                          <p:attrName>style.visibility</p:attrName>
                                        </p:attrNameLst>
                                      </p:cBhvr>
                                      <p:to>
                                        <p:strVal val="visible"/>
                                      </p:to>
                                    </p:set>
                                  </p:childTnLst>
                                </p:cTn>
                              </p:par>
                              <p:par>
                                <p:cTn id="185" presetID="1" presetClass="entr" presetSubtype="0" fill="hold" grpId="0" nodeType="withEffect">
                                  <p:stCondLst>
                                    <p:cond delay="0"/>
                                  </p:stCondLst>
                                  <p:childTnLst>
                                    <p:set>
                                      <p:cBhvr>
                                        <p:cTn id="186" dur="1" fill="hold">
                                          <p:stCondLst>
                                            <p:cond delay="0"/>
                                          </p:stCondLst>
                                        </p:cTn>
                                        <p:tgtEl>
                                          <p:spTgt spid="474"/>
                                        </p:tgtEl>
                                        <p:attrNameLst>
                                          <p:attrName>style.visibility</p:attrName>
                                        </p:attrNameLst>
                                      </p:cBhvr>
                                      <p:to>
                                        <p:strVal val="visible"/>
                                      </p:to>
                                    </p:set>
                                  </p:childTnLst>
                                </p:cTn>
                              </p:par>
                              <p:par>
                                <p:cTn id="187" presetID="1" presetClass="entr" presetSubtype="0" fill="hold" grpId="0" nodeType="withEffect">
                                  <p:stCondLst>
                                    <p:cond delay="0"/>
                                  </p:stCondLst>
                                  <p:childTnLst>
                                    <p:set>
                                      <p:cBhvr>
                                        <p:cTn id="188" dur="1" fill="hold">
                                          <p:stCondLst>
                                            <p:cond delay="0"/>
                                          </p:stCondLst>
                                        </p:cTn>
                                        <p:tgtEl>
                                          <p:spTgt spid="475"/>
                                        </p:tgtEl>
                                        <p:attrNameLst>
                                          <p:attrName>style.visibility</p:attrName>
                                        </p:attrNameLst>
                                      </p:cBhvr>
                                      <p:to>
                                        <p:strVal val="visible"/>
                                      </p:to>
                                    </p:set>
                                  </p:childTnLst>
                                </p:cTn>
                              </p:par>
                              <p:par>
                                <p:cTn id="189" presetID="1" presetClass="entr" presetSubtype="0" fill="hold" grpId="0" nodeType="withEffect">
                                  <p:stCondLst>
                                    <p:cond delay="0"/>
                                  </p:stCondLst>
                                  <p:childTnLst>
                                    <p:set>
                                      <p:cBhvr>
                                        <p:cTn id="190" dur="1" fill="hold">
                                          <p:stCondLst>
                                            <p:cond delay="0"/>
                                          </p:stCondLst>
                                        </p:cTn>
                                        <p:tgtEl>
                                          <p:spTgt spid="476"/>
                                        </p:tgtEl>
                                        <p:attrNameLst>
                                          <p:attrName>style.visibility</p:attrName>
                                        </p:attrNameLst>
                                      </p:cBhvr>
                                      <p:to>
                                        <p:strVal val="visible"/>
                                      </p:to>
                                    </p:set>
                                  </p:childTnLst>
                                </p:cTn>
                              </p:par>
                              <p:par>
                                <p:cTn id="191" presetID="1" presetClass="entr" presetSubtype="0" fill="hold" grpId="0" nodeType="withEffect">
                                  <p:stCondLst>
                                    <p:cond delay="0"/>
                                  </p:stCondLst>
                                  <p:childTnLst>
                                    <p:set>
                                      <p:cBhvr>
                                        <p:cTn id="192" dur="1" fill="hold">
                                          <p:stCondLst>
                                            <p:cond delay="0"/>
                                          </p:stCondLst>
                                        </p:cTn>
                                        <p:tgtEl>
                                          <p:spTgt spid="477"/>
                                        </p:tgtEl>
                                        <p:attrNameLst>
                                          <p:attrName>style.visibility</p:attrName>
                                        </p:attrNameLst>
                                      </p:cBhvr>
                                      <p:to>
                                        <p:strVal val="visible"/>
                                      </p:to>
                                    </p:set>
                                  </p:childTnLst>
                                </p:cTn>
                              </p:par>
                              <p:par>
                                <p:cTn id="193" presetID="1" presetClass="entr" presetSubtype="0" fill="hold" grpId="0" nodeType="withEffect">
                                  <p:stCondLst>
                                    <p:cond delay="0"/>
                                  </p:stCondLst>
                                  <p:childTnLst>
                                    <p:set>
                                      <p:cBhvr>
                                        <p:cTn id="194" dur="1" fill="hold">
                                          <p:stCondLst>
                                            <p:cond delay="0"/>
                                          </p:stCondLst>
                                        </p:cTn>
                                        <p:tgtEl>
                                          <p:spTgt spid="478"/>
                                        </p:tgtEl>
                                        <p:attrNameLst>
                                          <p:attrName>style.visibility</p:attrName>
                                        </p:attrNameLst>
                                      </p:cBhvr>
                                      <p:to>
                                        <p:strVal val="visible"/>
                                      </p:to>
                                    </p:set>
                                  </p:childTnLst>
                                </p:cTn>
                              </p:par>
                              <p:par>
                                <p:cTn id="195" presetID="1" presetClass="entr" presetSubtype="0" fill="hold" grpId="0" nodeType="withEffect">
                                  <p:stCondLst>
                                    <p:cond delay="0"/>
                                  </p:stCondLst>
                                  <p:childTnLst>
                                    <p:set>
                                      <p:cBhvr>
                                        <p:cTn id="196" dur="1" fill="hold">
                                          <p:stCondLst>
                                            <p:cond delay="0"/>
                                          </p:stCondLst>
                                        </p:cTn>
                                        <p:tgtEl>
                                          <p:spTgt spid="479"/>
                                        </p:tgtEl>
                                        <p:attrNameLst>
                                          <p:attrName>style.visibility</p:attrName>
                                        </p:attrNameLst>
                                      </p:cBhvr>
                                      <p:to>
                                        <p:strVal val="visible"/>
                                      </p:to>
                                    </p:set>
                                  </p:childTnLst>
                                </p:cTn>
                              </p:par>
                              <p:par>
                                <p:cTn id="197" presetID="1" presetClass="entr" presetSubtype="0" fill="hold" grpId="0" nodeType="withEffect">
                                  <p:stCondLst>
                                    <p:cond delay="0"/>
                                  </p:stCondLst>
                                  <p:childTnLst>
                                    <p:set>
                                      <p:cBhvr>
                                        <p:cTn id="198" dur="1" fill="hold">
                                          <p:stCondLst>
                                            <p:cond delay="0"/>
                                          </p:stCondLst>
                                        </p:cTn>
                                        <p:tgtEl>
                                          <p:spTgt spid="480"/>
                                        </p:tgtEl>
                                        <p:attrNameLst>
                                          <p:attrName>style.visibility</p:attrName>
                                        </p:attrNameLst>
                                      </p:cBhvr>
                                      <p:to>
                                        <p:strVal val="visible"/>
                                      </p:to>
                                    </p:set>
                                  </p:childTnLst>
                                </p:cTn>
                              </p:par>
                              <p:par>
                                <p:cTn id="199" presetID="1" presetClass="entr" presetSubtype="0" fill="hold" grpId="0" nodeType="withEffect">
                                  <p:stCondLst>
                                    <p:cond delay="0"/>
                                  </p:stCondLst>
                                  <p:childTnLst>
                                    <p:set>
                                      <p:cBhvr>
                                        <p:cTn id="200" dur="1" fill="hold">
                                          <p:stCondLst>
                                            <p:cond delay="0"/>
                                          </p:stCondLst>
                                        </p:cTn>
                                        <p:tgtEl>
                                          <p:spTgt spid="481"/>
                                        </p:tgtEl>
                                        <p:attrNameLst>
                                          <p:attrName>style.visibility</p:attrName>
                                        </p:attrNameLst>
                                      </p:cBhvr>
                                      <p:to>
                                        <p:strVal val="visible"/>
                                      </p:to>
                                    </p:set>
                                  </p:childTnLst>
                                </p:cTn>
                              </p:par>
                              <p:par>
                                <p:cTn id="201" presetID="1" presetClass="entr" presetSubtype="0" fill="hold" grpId="0" nodeType="withEffect">
                                  <p:stCondLst>
                                    <p:cond delay="0"/>
                                  </p:stCondLst>
                                  <p:childTnLst>
                                    <p:set>
                                      <p:cBhvr>
                                        <p:cTn id="202" dur="1" fill="hold">
                                          <p:stCondLst>
                                            <p:cond delay="0"/>
                                          </p:stCondLst>
                                        </p:cTn>
                                        <p:tgtEl>
                                          <p:spTgt spid="482"/>
                                        </p:tgtEl>
                                        <p:attrNameLst>
                                          <p:attrName>style.visibility</p:attrName>
                                        </p:attrNameLst>
                                      </p:cBhvr>
                                      <p:to>
                                        <p:strVal val="visible"/>
                                      </p:to>
                                    </p:set>
                                  </p:childTnLst>
                                </p:cTn>
                              </p:par>
                              <p:par>
                                <p:cTn id="203" presetID="1" presetClass="entr" presetSubtype="0" fill="hold" grpId="0" nodeType="withEffect">
                                  <p:stCondLst>
                                    <p:cond delay="0"/>
                                  </p:stCondLst>
                                  <p:childTnLst>
                                    <p:set>
                                      <p:cBhvr>
                                        <p:cTn id="204" dur="1" fill="hold">
                                          <p:stCondLst>
                                            <p:cond delay="0"/>
                                          </p:stCondLst>
                                        </p:cTn>
                                        <p:tgtEl>
                                          <p:spTgt spid="483"/>
                                        </p:tgtEl>
                                        <p:attrNameLst>
                                          <p:attrName>style.visibility</p:attrName>
                                        </p:attrNameLst>
                                      </p:cBhvr>
                                      <p:to>
                                        <p:strVal val="visible"/>
                                      </p:to>
                                    </p:set>
                                  </p:childTnLst>
                                </p:cTn>
                              </p:par>
                              <p:par>
                                <p:cTn id="205" presetID="1" presetClass="entr" presetSubtype="0" fill="hold" grpId="0" nodeType="withEffect">
                                  <p:stCondLst>
                                    <p:cond delay="0"/>
                                  </p:stCondLst>
                                  <p:childTnLst>
                                    <p:set>
                                      <p:cBhvr>
                                        <p:cTn id="206" dur="1" fill="hold">
                                          <p:stCondLst>
                                            <p:cond delay="0"/>
                                          </p:stCondLst>
                                        </p:cTn>
                                        <p:tgtEl>
                                          <p:spTgt spid="484"/>
                                        </p:tgtEl>
                                        <p:attrNameLst>
                                          <p:attrName>style.visibility</p:attrName>
                                        </p:attrNameLst>
                                      </p:cBhvr>
                                      <p:to>
                                        <p:strVal val="visible"/>
                                      </p:to>
                                    </p:set>
                                  </p:childTnLst>
                                </p:cTn>
                              </p:par>
                              <p:par>
                                <p:cTn id="207" presetID="1" presetClass="entr" presetSubtype="0" fill="hold" grpId="0" nodeType="withEffect">
                                  <p:stCondLst>
                                    <p:cond delay="0"/>
                                  </p:stCondLst>
                                  <p:childTnLst>
                                    <p:set>
                                      <p:cBhvr>
                                        <p:cTn id="208" dur="1" fill="hold">
                                          <p:stCondLst>
                                            <p:cond delay="0"/>
                                          </p:stCondLst>
                                        </p:cTn>
                                        <p:tgtEl>
                                          <p:spTgt spid="485"/>
                                        </p:tgtEl>
                                        <p:attrNameLst>
                                          <p:attrName>style.visibility</p:attrName>
                                        </p:attrNameLst>
                                      </p:cBhvr>
                                      <p:to>
                                        <p:strVal val="visible"/>
                                      </p:to>
                                    </p:set>
                                  </p:childTnLst>
                                </p:cTn>
                              </p:par>
                              <p:par>
                                <p:cTn id="209" presetID="1" presetClass="entr" presetSubtype="0" fill="hold" grpId="0" nodeType="withEffect">
                                  <p:stCondLst>
                                    <p:cond delay="0"/>
                                  </p:stCondLst>
                                  <p:childTnLst>
                                    <p:set>
                                      <p:cBhvr>
                                        <p:cTn id="210" dur="1" fill="hold">
                                          <p:stCondLst>
                                            <p:cond delay="0"/>
                                          </p:stCondLst>
                                        </p:cTn>
                                        <p:tgtEl>
                                          <p:spTgt spid="486"/>
                                        </p:tgtEl>
                                        <p:attrNameLst>
                                          <p:attrName>style.visibility</p:attrName>
                                        </p:attrNameLst>
                                      </p:cBhvr>
                                      <p:to>
                                        <p:strVal val="visible"/>
                                      </p:to>
                                    </p:set>
                                  </p:childTnLst>
                                </p:cTn>
                              </p:par>
                              <p:par>
                                <p:cTn id="211" presetID="1" presetClass="entr" presetSubtype="0" fill="hold" grpId="0" nodeType="withEffect">
                                  <p:stCondLst>
                                    <p:cond delay="0"/>
                                  </p:stCondLst>
                                  <p:childTnLst>
                                    <p:set>
                                      <p:cBhvr>
                                        <p:cTn id="212" dur="1" fill="hold">
                                          <p:stCondLst>
                                            <p:cond delay="0"/>
                                          </p:stCondLst>
                                        </p:cTn>
                                        <p:tgtEl>
                                          <p:spTgt spid="487"/>
                                        </p:tgtEl>
                                        <p:attrNameLst>
                                          <p:attrName>style.visibility</p:attrName>
                                        </p:attrNameLst>
                                      </p:cBhvr>
                                      <p:to>
                                        <p:strVal val="visible"/>
                                      </p:to>
                                    </p:set>
                                  </p:childTnLst>
                                </p:cTn>
                              </p:par>
                              <p:par>
                                <p:cTn id="213" presetID="1" presetClass="entr" presetSubtype="0" fill="hold" grpId="0" nodeType="withEffect">
                                  <p:stCondLst>
                                    <p:cond delay="0"/>
                                  </p:stCondLst>
                                  <p:childTnLst>
                                    <p:set>
                                      <p:cBhvr>
                                        <p:cTn id="214" dur="1" fill="hold">
                                          <p:stCondLst>
                                            <p:cond delay="0"/>
                                          </p:stCondLst>
                                        </p:cTn>
                                        <p:tgtEl>
                                          <p:spTgt spid="488"/>
                                        </p:tgtEl>
                                        <p:attrNameLst>
                                          <p:attrName>style.visibility</p:attrName>
                                        </p:attrNameLst>
                                      </p:cBhvr>
                                      <p:to>
                                        <p:strVal val="visible"/>
                                      </p:to>
                                    </p:set>
                                  </p:childTnLst>
                                </p:cTn>
                              </p:par>
                              <p:par>
                                <p:cTn id="215" presetID="1" presetClass="entr" presetSubtype="0" fill="hold" grpId="0" nodeType="withEffect">
                                  <p:stCondLst>
                                    <p:cond delay="0"/>
                                  </p:stCondLst>
                                  <p:childTnLst>
                                    <p:set>
                                      <p:cBhvr>
                                        <p:cTn id="216" dur="1" fill="hold">
                                          <p:stCondLst>
                                            <p:cond delay="0"/>
                                          </p:stCondLst>
                                        </p:cTn>
                                        <p:tgtEl>
                                          <p:spTgt spid="489"/>
                                        </p:tgtEl>
                                        <p:attrNameLst>
                                          <p:attrName>style.visibility</p:attrName>
                                        </p:attrNameLst>
                                      </p:cBhvr>
                                      <p:to>
                                        <p:strVal val="visible"/>
                                      </p:to>
                                    </p:set>
                                  </p:childTnLst>
                                </p:cTn>
                              </p:par>
                              <p:par>
                                <p:cTn id="217" presetID="1" presetClass="entr" presetSubtype="0" fill="hold" grpId="0" nodeType="withEffect">
                                  <p:stCondLst>
                                    <p:cond delay="0"/>
                                  </p:stCondLst>
                                  <p:childTnLst>
                                    <p:set>
                                      <p:cBhvr>
                                        <p:cTn id="218" dur="1" fill="hold">
                                          <p:stCondLst>
                                            <p:cond delay="0"/>
                                          </p:stCondLst>
                                        </p:cTn>
                                        <p:tgtEl>
                                          <p:spTgt spid="490"/>
                                        </p:tgtEl>
                                        <p:attrNameLst>
                                          <p:attrName>style.visibility</p:attrName>
                                        </p:attrNameLst>
                                      </p:cBhvr>
                                      <p:to>
                                        <p:strVal val="visible"/>
                                      </p:to>
                                    </p:set>
                                  </p:childTnLst>
                                </p:cTn>
                              </p:par>
                              <p:par>
                                <p:cTn id="219" presetID="1" presetClass="entr" presetSubtype="0" fill="hold" grpId="0" nodeType="withEffect">
                                  <p:stCondLst>
                                    <p:cond delay="0"/>
                                  </p:stCondLst>
                                  <p:childTnLst>
                                    <p:set>
                                      <p:cBhvr>
                                        <p:cTn id="220" dur="1" fill="hold">
                                          <p:stCondLst>
                                            <p:cond delay="0"/>
                                          </p:stCondLst>
                                        </p:cTn>
                                        <p:tgtEl>
                                          <p:spTgt spid="491"/>
                                        </p:tgtEl>
                                        <p:attrNameLst>
                                          <p:attrName>style.visibility</p:attrName>
                                        </p:attrNameLst>
                                      </p:cBhvr>
                                      <p:to>
                                        <p:strVal val="visible"/>
                                      </p:to>
                                    </p:set>
                                  </p:childTnLst>
                                </p:cTn>
                              </p:par>
                              <p:par>
                                <p:cTn id="221" presetID="1" presetClass="entr" presetSubtype="0" fill="hold" grpId="0" nodeType="withEffect">
                                  <p:stCondLst>
                                    <p:cond delay="0"/>
                                  </p:stCondLst>
                                  <p:childTnLst>
                                    <p:set>
                                      <p:cBhvr>
                                        <p:cTn id="222" dur="1" fill="hold">
                                          <p:stCondLst>
                                            <p:cond delay="0"/>
                                          </p:stCondLst>
                                        </p:cTn>
                                        <p:tgtEl>
                                          <p:spTgt spid="492"/>
                                        </p:tgtEl>
                                        <p:attrNameLst>
                                          <p:attrName>style.visibility</p:attrName>
                                        </p:attrNameLst>
                                      </p:cBhvr>
                                      <p:to>
                                        <p:strVal val="visible"/>
                                      </p:to>
                                    </p:set>
                                  </p:childTnLst>
                                </p:cTn>
                              </p:par>
                              <p:par>
                                <p:cTn id="223" presetID="1" presetClass="entr" presetSubtype="0" fill="hold" grpId="0" nodeType="withEffect">
                                  <p:stCondLst>
                                    <p:cond delay="0"/>
                                  </p:stCondLst>
                                  <p:childTnLst>
                                    <p:set>
                                      <p:cBhvr>
                                        <p:cTn id="224" dur="1" fill="hold">
                                          <p:stCondLst>
                                            <p:cond delay="0"/>
                                          </p:stCondLst>
                                        </p:cTn>
                                        <p:tgtEl>
                                          <p:spTgt spid="493"/>
                                        </p:tgtEl>
                                        <p:attrNameLst>
                                          <p:attrName>style.visibility</p:attrName>
                                        </p:attrNameLst>
                                      </p:cBhvr>
                                      <p:to>
                                        <p:strVal val="visible"/>
                                      </p:to>
                                    </p:set>
                                  </p:childTnLst>
                                </p:cTn>
                              </p:par>
                              <p:par>
                                <p:cTn id="225" presetID="1" presetClass="entr" presetSubtype="0" fill="hold" grpId="0" nodeType="withEffect">
                                  <p:stCondLst>
                                    <p:cond delay="0"/>
                                  </p:stCondLst>
                                  <p:childTnLst>
                                    <p:set>
                                      <p:cBhvr>
                                        <p:cTn id="226" dur="1" fill="hold">
                                          <p:stCondLst>
                                            <p:cond delay="0"/>
                                          </p:stCondLst>
                                        </p:cTn>
                                        <p:tgtEl>
                                          <p:spTgt spid="494"/>
                                        </p:tgtEl>
                                        <p:attrNameLst>
                                          <p:attrName>style.visibility</p:attrName>
                                        </p:attrNameLst>
                                      </p:cBhvr>
                                      <p:to>
                                        <p:strVal val="visible"/>
                                      </p:to>
                                    </p:set>
                                  </p:childTnLst>
                                </p:cTn>
                              </p:par>
                              <p:par>
                                <p:cTn id="227" presetID="1" presetClass="entr" presetSubtype="0" fill="hold" grpId="0" nodeType="withEffect">
                                  <p:stCondLst>
                                    <p:cond delay="0"/>
                                  </p:stCondLst>
                                  <p:childTnLst>
                                    <p:set>
                                      <p:cBhvr>
                                        <p:cTn id="228" dur="1" fill="hold">
                                          <p:stCondLst>
                                            <p:cond delay="0"/>
                                          </p:stCondLst>
                                        </p:cTn>
                                        <p:tgtEl>
                                          <p:spTgt spid="495"/>
                                        </p:tgtEl>
                                        <p:attrNameLst>
                                          <p:attrName>style.visibility</p:attrName>
                                        </p:attrNameLst>
                                      </p:cBhvr>
                                      <p:to>
                                        <p:strVal val="visible"/>
                                      </p:to>
                                    </p:set>
                                  </p:childTnLst>
                                </p:cTn>
                              </p:par>
                              <p:par>
                                <p:cTn id="229" presetID="1" presetClass="entr" presetSubtype="0" fill="hold" grpId="0" nodeType="withEffect">
                                  <p:stCondLst>
                                    <p:cond delay="0"/>
                                  </p:stCondLst>
                                  <p:childTnLst>
                                    <p:set>
                                      <p:cBhvr>
                                        <p:cTn id="230" dur="1" fill="hold">
                                          <p:stCondLst>
                                            <p:cond delay="0"/>
                                          </p:stCondLst>
                                        </p:cTn>
                                        <p:tgtEl>
                                          <p:spTgt spid="496"/>
                                        </p:tgtEl>
                                        <p:attrNameLst>
                                          <p:attrName>style.visibility</p:attrName>
                                        </p:attrNameLst>
                                      </p:cBhvr>
                                      <p:to>
                                        <p:strVal val="visible"/>
                                      </p:to>
                                    </p:set>
                                  </p:childTnLst>
                                </p:cTn>
                              </p:par>
                              <p:par>
                                <p:cTn id="231" presetID="1" presetClass="entr" presetSubtype="0" fill="hold" grpId="0" nodeType="withEffect">
                                  <p:stCondLst>
                                    <p:cond delay="0"/>
                                  </p:stCondLst>
                                  <p:childTnLst>
                                    <p:set>
                                      <p:cBhvr>
                                        <p:cTn id="232" dur="1" fill="hold">
                                          <p:stCondLst>
                                            <p:cond delay="0"/>
                                          </p:stCondLst>
                                        </p:cTn>
                                        <p:tgtEl>
                                          <p:spTgt spid="497"/>
                                        </p:tgtEl>
                                        <p:attrNameLst>
                                          <p:attrName>style.visibility</p:attrName>
                                        </p:attrNameLst>
                                      </p:cBhvr>
                                      <p:to>
                                        <p:strVal val="visible"/>
                                      </p:to>
                                    </p:set>
                                  </p:childTnLst>
                                </p:cTn>
                              </p:par>
                              <p:par>
                                <p:cTn id="233" presetID="1" presetClass="entr" presetSubtype="0" fill="hold" grpId="0" nodeType="withEffect">
                                  <p:stCondLst>
                                    <p:cond delay="0"/>
                                  </p:stCondLst>
                                  <p:childTnLst>
                                    <p:set>
                                      <p:cBhvr>
                                        <p:cTn id="234" dur="1" fill="hold">
                                          <p:stCondLst>
                                            <p:cond delay="0"/>
                                          </p:stCondLst>
                                        </p:cTn>
                                        <p:tgtEl>
                                          <p:spTgt spid="498"/>
                                        </p:tgtEl>
                                        <p:attrNameLst>
                                          <p:attrName>style.visibility</p:attrName>
                                        </p:attrNameLst>
                                      </p:cBhvr>
                                      <p:to>
                                        <p:strVal val="visible"/>
                                      </p:to>
                                    </p:set>
                                  </p:childTnLst>
                                </p:cTn>
                              </p:par>
                              <p:par>
                                <p:cTn id="235" presetID="1" presetClass="entr" presetSubtype="0" fill="hold" grpId="0" nodeType="withEffect">
                                  <p:stCondLst>
                                    <p:cond delay="0"/>
                                  </p:stCondLst>
                                  <p:childTnLst>
                                    <p:set>
                                      <p:cBhvr>
                                        <p:cTn id="236" dur="1" fill="hold">
                                          <p:stCondLst>
                                            <p:cond delay="0"/>
                                          </p:stCondLst>
                                        </p:cTn>
                                        <p:tgtEl>
                                          <p:spTgt spid="499"/>
                                        </p:tgtEl>
                                        <p:attrNameLst>
                                          <p:attrName>style.visibility</p:attrName>
                                        </p:attrNameLst>
                                      </p:cBhvr>
                                      <p:to>
                                        <p:strVal val="visible"/>
                                      </p:to>
                                    </p:set>
                                  </p:childTnLst>
                                </p:cTn>
                              </p:par>
                            </p:childTnLst>
                          </p:cTn>
                        </p:par>
                      </p:childTnLst>
                    </p:cTn>
                  </p:par>
                  <p:par>
                    <p:cTn id="237" fill="hold">
                      <p:stCondLst>
                        <p:cond delay="indefinite"/>
                      </p:stCondLst>
                      <p:childTnLst>
                        <p:par>
                          <p:cTn id="238" fill="hold">
                            <p:stCondLst>
                              <p:cond delay="0"/>
                            </p:stCondLst>
                            <p:childTnLst>
                              <p:par>
                                <p:cTn id="239" presetID="1" presetClass="entr" presetSubtype="0" fill="hold" grpId="0" nodeType="clickEffect">
                                  <p:stCondLst>
                                    <p:cond delay="0"/>
                                  </p:stCondLst>
                                  <p:childTnLst>
                                    <p:set>
                                      <p:cBhvr>
                                        <p:cTn id="240" dur="1" fill="hold">
                                          <p:stCondLst>
                                            <p:cond delay="0"/>
                                          </p:stCondLst>
                                        </p:cTn>
                                        <p:tgtEl>
                                          <p:spTgt spid="26"/>
                                        </p:tgtEl>
                                        <p:attrNameLst>
                                          <p:attrName>style.visibility</p:attrName>
                                        </p:attrNameLst>
                                      </p:cBhvr>
                                      <p:to>
                                        <p:strVal val="visible"/>
                                      </p:to>
                                    </p:set>
                                  </p:childTnLst>
                                </p:cTn>
                              </p:par>
                            </p:childTnLst>
                          </p:cTn>
                        </p:par>
                      </p:childTnLst>
                    </p:cTn>
                  </p:par>
                  <p:par>
                    <p:cTn id="241" fill="hold">
                      <p:stCondLst>
                        <p:cond delay="indefinite"/>
                      </p:stCondLst>
                      <p:childTnLst>
                        <p:par>
                          <p:cTn id="242" fill="hold">
                            <p:stCondLst>
                              <p:cond delay="0"/>
                            </p:stCondLst>
                            <p:childTnLst>
                              <p:par>
                                <p:cTn id="243" presetID="1" presetClass="entr" presetSubtype="0" fill="hold" nodeType="clickEffect">
                                  <p:stCondLst>
                                    <p:cond delay="0"/>
                                  </p:stCondLst>
                                  <p:childTnLst>
                                    <p:set>
                                      <p:cBhvr>
                                        <p:cTn id="244" dur="1" fill="hold">
                                          <p:stCondLst>
                                            <p:cond delay="0"/>
                                          </p:stCondLst>
                                        </p:cTn>
                                        <p:tgtEl>
                                          <p:spTgt spid="16"/>
                                        </p:tgtEl>
                                        <p:attrNameLst>
                                          <p:attrName>style.visibility</p:attrName>
                                        </p:attrNameLst>
                                      </p:cBhvr>
                                      <p:to>
                                        <p:strVal val="visible"/>
                                      </p:to>
                                    </p:set>
                                  </p:childTnLst>
                                </p:cTn>
                              </p:par>
                            </p:childTnLst>
                          </p:cTn>
                        </p:par>
                      </p:childTnLst>
                    </p:cTn>
                  </p:par>
                  <p:par>
                    <p:cTn id="245" fill="hold">
                      <p:stCondLst>
                        <p:cond delay="indefinite"/>
                      </p:stCondLst>
                      <p:childTnLst>
                        <p:par>
                          <p:cTn id="246" fill="hold">
                            <p:stCondLst>
                              <p:cond delay="0"/>
                            </p:stCondLst>
                            <p:childTnLst>
                              <p:par>
                                <p:cTn id="247" presetID="1" presetClass="entr" presetSubtype="0" fill="hold" nodeType="clickEffect">
                                  <p:stCondLst>
                                    <p:cond delay="0"/>
                                  </p:stCondLst>
                                  <p:childTnLst>
                                    <p:set>
                                      <p:cBhvr>
                                        <p:cTn id="248" dur="1" fill="hold">
                                          <p:stCondLst>
                                            <p:cond delay="0"/>
                                          </p:stCondLst>
                                        </p:cTn>
                                        <p:tgtEl>
                                          <p:spTgt spid="18"/>
                                        </p:tgtEl>
                                        <p:attrNameLst>
                                          <p:attrName>style.visibility</p:attrName>
                                        </p:attrNameLst>
                                      </p:cBhvr>
                                      <p:to>
                                        <p:strVal val="visible"/>
                                      </p:to>
                                    </p:set>
                                  </p:childTnLst>
                                </p:cTn>
                              </p:par>
                            </p:childTnLst>
                          </p:cTn>
                        </p:par>
                      </p:childTnLst>
                    </p:cTn>
                  </p:par>
                  <p:par>
                    <p:cTn id="249" fill="hold">
                      <p:stCondLst>
                        <p:cond delay="indefinite"/>
                      </p:stCondLst>
                      <p:childTnLst>
                        <p:par>
                          <p:cTn id="250" fill="hold">
                            <p:stCondLst>
                              <p:cond delay="0"/>
                            </p:stCondLst>
                            <p:childTnLst>
                              <p:par>
                                <p:cTn id="251" presetID="1" presetClass="entr" presetSubtype="0" fill="hold" nodeType="clickEffect">
                                  <p:stCondLst>
                                    <p:cond delay="0"/>
                                  </p:stCondLst>
                                  <p:childTnLst>
                                    <p:set>
                                      <p:cBhvr>
                                        <p:cTn id="252" dur="1" fill="hold">
                                          <p:stCondLst>
                                            <p:cond delay="0"/>
                                          </p:stCondLst>
                                        </p:cTn>
                                        <p:tgtEl>
                                          <p:spTgt spid="23"/>
                                        </p:tgtEl>
                                        <p:attrNameLst>
                                          <p:attrName>style.visibility</p:attrName>
                                        </p:attrNameLst>
                                      </p:cBhvr>
                                      <p:to>
                                        <p:strVal val="visible"/>
                                      </p:to>
                                    </p:set>
                                  </p:childTnLst>
                                </p:cTn>
                              </p:par>
                            </p:childTnLst>
                          </p:cTn>
                        </p:par>
                      </p:childTnLst>
                    </p:cTn>
                  </p:par>
                  <p:par>
                    <p:cTn id="253" fill="hold">
                      <p:stCondLst>
                        <p:cond delay="indefinite"/>
                      </p:stCondLst>
                      <p:childTnLst>
                        <p:par>
                          <p:cTn id="254" fill="hold">
                            <p:stCondLst>
                              <p:cond delay="0"/>
                            </p:stCondLst>
                            <p:childTnLst>
                              <p:par>
                                <p:cTn id="255" presetID="1" presetClass="entr" presetSubtype="0" fill="hold" nodeType="clickEffect">
                                  <p:stCondLst>
                                    <p:cond delay="0"/>
                                  </p:stCondLst>
                                  <p:childTnLst>
                                    <p:set>
                                      <p:cBhvr>
                                        <p:cTn id="256" dur="1" fill="hold">
                                          <p:stCondLst>
                                            <p:cond delay="0"/>
                                          </p:stCondLst>
                                        </p:cTn>
                                        <p:tgtEl>
                                          <p:spTgt spid="24"/>
                                        </p:tgtEl>
                                        <p:attrNameLst>
                                          <p:attrName>style.visibility</p:attrName>
                                        </p:attrNameLst>
                                      </p:cBhvr>
                                      <p:to>
                                        <p:strVal val="visible"/>
                                      </p:to>
                                    </p:set>
                                  </p:childTnLst>
                                </p:cTn>
                              </p:par>
                            </p:childTnLst>
                          </p:cTn>
                        </p:par>
                      </p:childTnLst>
                    </p:cTn>
                  </p:par>
                  <p:par>
                    <p:cTn id="257" fill="hold">
                      <p:stCondLst>
                        <p:cond delay="indefinite"/>
                      </p:stCondLst>
                      <p:childTnLst>
                        <p:par>
                          <p:cTn id="258" fill="hold">
                            <p:stCondLst>
                              <p:cond delay="0"/>
                            </p:stCondLst>
                            <p:childTnLst>
                              <p:par>
                                <p:cTn id="259" presetID="21" presetClass="entr" presetSubtype="1" fill="hold" grpId="0" nodeType="clickEffect">
                                  <p:stCondLst>
                                    <p:cond delay="0"/>
                                  </p:stCondLst>
                                  <p:childTnLst>
                                    <p:set>
                                      <p:cBhvr>
                                        <p:cTn id="260" dur="1" fill="hold">
                                          <p:stCondLst>
                                            <p:cond delay="0"/>
                                          </p:stCondLst>
                                        </p:cTn>
                                        <p:tgtEl>
                                          <p:spTgt spid="2"/>
                                        </p:tgtEl>
                                        <p:attrNameLst>
                                          <p:attrName>style.visibility</p:attrName>
                                        </p:attrNameLst>
                                      </p:cBhvr>
                                      <p:to>
                                        <p:strVal val="visible"/>
                                      </p:to>
                                    </p:set>
                                    <p:animEffect transition="in" filter="wheel(1)">
                                      <p:cBhvr>
                                        <p:cTn id="261" dur="2000"/>
                                        <p:tgtEl>
                                          <p:spTgt spid="2"/>
                                        </p:tgtEl>
                                      </p:cBhvr>
                                    </p:animEffect>
                                  </p:childTnLst>
                                </p:cTn>
                              </p:par>
                            </p:childTnLst>
                          </p:cTn>
                        </p:par>
                      </p:childTnLst>
                    </p:cTn>
                  </p:par>
                  <p:par>
                    <p:cTn id="262" fill="hold">
                      <p:stCondLst>
                        <p:cond delay="indefinite"/>
                      </p:stCondLst>
                      <p:childTnLst>
                        <p:par>
                          <p:cTn id="263" fill="hold">
                            <p:stCondLst>
                              <p:cond delay="0"/>
                            </p:stCondLst>
                            <p:childTnLst>
                              <p:par>
                                <p:cTn id="264" presetID="1" presetClass="entr" presetSubtype="0" fill="hold" grpId="0" nodeType="clickEffect">
                                  <p:stCondLst>
                                    <p:cond delay="0"/>
                                  </p:stCondLst>
                                  <p:childTnLst>
                                    <p:set>
                                      <p:cBhvr>
                                        <p:cTn id="265" dur="1" fill="hold">
                                          <p:stCondLst>
                                            <p:cond delay="0"/>
                                          </p:stCondLst>
                                        </p:cTn>
                                        <p:tgtEl>
                                          <p:spTgt spid="30"/>
                                        </p:tgtEl>
                                        <p:attrNameLst>
                                          <p:attrName>style.visibility</p:attrName>
                                        </p:attrNameLst>
                                      </p:cBhvr>
                                      <p:to>
                                        <p:strVal val="visible"/>
                                      </p:to>
                                    </p:set>
                                  </p:childTnLst>
                                </p:cTn>
                              </p:par>
                            </p:childTnLst>
                          </p:cTn>
                        </p:par>
                      </p:childTnLst>
                    </p:cTn>
                  </p:par>
                  <p:par>
                    <p:cTn id="266" fill="hold">
                      <p:stCondLst>
                        <p:cond delay="indefinite"/>
                      </p:stCondLst>
                      <p:childTnLst>
                        <p:par>
                          <p:cTn id="267" fill="hold">
                            <p:stCondLst>
                              <p:cond delay="0"/>
                            </p:stCondLst>
                            <p:childTnLst>
                              <p:par>
                                <p:cTn id="268" presetID="1" presetClass="entr" presetSubtype="0" fill="hold" grpId="0" nodeType="clickEffect">
                                  <p:stCondLst>
                                    <p:cond delay="0"/>
                                  </p:stCondLst>
                                  <p:childTnLst>
                                    <p:set>
                                      <p:cBhvr>
                                        <p:cTn id="269" dur="1" fill="hold">
                                          <p:stCondLst>
                                            <p:cond delay="0"/>
                                          </p:stCondLst>
                                        </p:cTn>
                                        <p:tgtEl>
                                          <p:spTgt spid="28"/>
                                        </p:tgtEl>
                                        <p:attrNameLst>
                                          <p:attrName>style.visibility</p:attrName>
                                        </p:attrNameLst>
                                      </p:cBhvr>
                                      <p:to>
                                        <p:strVal val="visible"/>
                                      </p:to>
                                    </p:set>
                                  </p:childTnLst>
                                </p:cTn>
                              </p:par>
                            </p:childTnLst>
                          </p:cTn>
                        </p:par>
                      </p:childTnLst>
                    </p:cTn>
                  </p:par>
                  <p:par>
                    <p:cTn id="270" fill="hold">
                      <p:stCondLst>
                        <p:cond delay="indefinite"/>
                      </p:stCondLst>
                      <p:childTnLst>
                        <p:par>
                          <p:cTn id="271" fill="hold">
                            <p:stCondLst>
                              <p:cond delay="0"/>
                            </p:stCondLst>
                            <p:childTnLst>
                              <p:par>
                                <p:cTn id="272" presetID="1" presetClass="entr" presetSubtype="0" fill="hold" grpId="0" nodeType="clickEffect">
                                  <p:stCondLst>
                                    <p:cond delay="0"/>
                                  </p:stCondLst>
                                  <p:childTnLst>
                                    <p:set>
                                      <p:cBhvr>
                                        <p:cTn id="273" dur="1" fill="hold">
                                          <p:stCondLst>
                                            <p:cond delay="0"/>
                                          </p:stCondLst>
                                        </p:cTn>
                                        <p:tgtEl>
                                          <p:spTgt spid="29"/>
                                        </p:tgtEl>
                                        <p:attrNameLst>
                                          <p:attrName>style.visibility</p:attrName>
                                        </p:attrNameLst>
                                      </p:cBhvr>
                                      <p:to>
                                        <p:strVal val="visible"/>
                                      </p:to>
                                    </p:set>
                                  </p:childTnLst>
                                </p:cTn>
                              </p:par>
                            </p:childTnLst>
                          </p:cTn>
                        </p:par>
                      </p:childTnLst>
                    </p:cTn>
                  </p:par>
                  <p:par>
                    <p:cTn id="274" fill="hold">
                      <p:stCondLst>
                        <p:cond delay="indefinite"/>
                      </p:stCondLst>
                      <p:childTnLst>
                        <p:par>
                          <p:cTn id="275" fill="hold">
                            <p:stCondLst>
                              <p:cond delay="0"/>
                            </p:stCondLst>
                            <p:childTnLst>
                              <p:par>
                                <p:cTn id="276" presetID="1" presetClass="entr" presetSubtype="0" fill="hold" nodeType="clickEffect">
                                  <p:stCondLst>
                                    <p:cond delay="0"/>
                                  </p:stCondLst>
                                  <p:childTnLst>
                                    <p:set>
                                      <p:cBhvr>
                                        <p:cTn id="277" dur="1" fill="hold">
                                          <p:stCondLst>
                                            <p:cond delay="0"/>
                                          </p:stCondLst>
                                        </p:cTn>
                                        <p:tgtEl>
                                          <p:spTgt spid="273"/>
                                        </p:tgtEl>
                                        <p:attrNameLst>
                                          <p:attrName>style.visibility</p:attrName>
                                        </p:attrNameLst>
                                      </p:cBhvr>
                                      <p:to>
                                        <p:strVal val="visible"/>
                                      </p:to>
                                    </p:set>
                                  </p:childTnLst>
                                </p:cTn>
                              </p:par>
                              <p:par>
                                <p:cTn id="278" presetID="1" presetClass="entr" presetSubtype="0" fill="hold" nodeType="withEffect">
                                  <p:stCondLst>
                                    <p:cond delay="0"/>
                                  </p:stCondLst>
                                  <p:childTnLst>
                                    <p:set>
                                      <p:cBhvr>
                                        <p:cTn id="279" dur="1" fill="hold">
                                          <p:stCondLst>
                                            <p:cond delay="0"/>
                                          </p:stCondLst>
                                        </p:cTn>
                                        <p:tgtEl>
                                          <p:spTgt spid="275"/>
                                        </p:tgtEl>
                                        <p:attrNameLst>
                                          <p:attrName>style.visibility</p:attrName>
                                        </p:attrNameLst>
                                      </p:cBhvr>
                                      <p:to>
                                        <p:strVal val="visible"/>
                                      </p:to>
                                    </p:set>
                                  </p:childTnLst>
                                </p:cTn>
                              </p:par>
                              <p:par>
                                <p:cTn id="280" presetID="1" presetClass="entr" presetSubtype="0" fill="hold" nodeType="withEffect">
                                  <p:stCondLst>
                                    <p:cond delay="0"/>
                                  </p:stCondLst>
                                  <p:childTnLst>
                                    <p:set>
                                      <p:cBhvr>
                                        <p:cTn id="281" dur="1" fill="hold">
                                          <p:stCondLst>
                                            <p:cond delay="0"/>
                                          </p:stCondLst>
                                        </p:cTn>
                                        <p:tgtEl>
                                          <p:spTgt spid="274"/>
                                        </p:tgtEl>
                                        <p:attrNameLst>
                                          <p:attrName>style.visibility</p:attrName>
                                        </p:attrNameLst>
                                      </p:cBhvr>
                                      <p:to>
                                        <p:strVal val="visible"/>
                                      </p:to>
                                    </p:set>
                                  </p:childTnLst>
                                </p:cTn>
                              </p:par>
                            </p:childTnLst>
                          </p:cTn>
                        </p:par>
                      </p:childTnLst>
                    </p:cTn>
                  </p:par>
                  <p:par>
                    <p:cTn id="282" fill="hold">
                      <p:stCondLst>
                        <p:cond delay="indefinite"/>
                      </p:stCondLst>
                      <p:childTnLst>
                        <p:par>
                          <p:cTn id="283" fill="hold">
                            <p:stCondLst>
                              <p:cond delay="0"/>
                            </p:stCondLst>
                            <p:childTnLst>
                              <p:par>
                                <p:cTn id="284" presetID="22" presetClass="entr" presetSubtype="8" fill="hold" grpId="0" nodeType="clickEffect">
                                  <p:stCondLst>
                                    <p:cond delay="0"/>
                                  </p:stCondLst>
                                  <p:childTnLst>
                                    <p:set>
                                      <p:cBhvr>
                                        <p:cTn id="285" dur="1" fill="hold">
                                          <p:stCondLst>
                                            <p:cond delay="0"/>
                                          </p:stCondLst>
                                        </p:cTn>
                                        <p:tgtEl>
                                          <p:spTgt spid="375"/>
                                        </p:tgtEl>
                                        <p:attrNameLst>
                                          <p:attrName>style.visibility</p:attrName>
                                        </p:attrNameLst>
                                      </p:cBhvr>
                                      <p:to>
                                        <p:strVal val="visible"/>
                                      </p:to>
                                    </p:set>
                                    <p:animEffect transition="in" filter="wipe(left)">
                                      <p:cBhvr>
                                        <p:cTn id="286" dur="500"/>
                                        <p:tgtEl>
                                          <p:spTgt spid="3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5" grpId="0"/>
      <p:bldP spid="5" grpId="0"/>
      <p:bldP spid="7" grpId="0"/>
      <p:bldP spid="206" grpId="0"/>
      <p:bldP spid="11" grpId="0" animBg="1"/>
      <p:bldP spid="12" grpId="0"/>
      <p:bldP spid="209" grpId="0" animBg="1"/>
      <p:bldP spid="210" grpId="0" animBg="1"/>
      <p:bldP spid="266" grpId="0" animBg="1"/>
      <p:bldP spid="288" grpId="0" animBg="1"/>
      <p:bldP spid="13" grpId="0" animBg="1"/>
      <p:bldP spid="289" grpId="0"/>
      <p:bldP spid="122" grpId="0" animBg="1"/>
      <p:bldP spid="421" grpId="0" animBg="1"/>
      <p:bldP spid="422" grpId="0" animBg="1"/>
      <p:bldP spid="423" grpId="0" animBg="1"/>
      <p:bldP spid="424" grpId="0" animBg="1"/>
      <p:bldP spid="425" grpId="0" animBg="1"/>
      <p:bldP spid="426" grpId="0" animBg="1"/>
      <p:bldP spid="427" grpId="0" animBg="1"/>
      <p:bldP spid="428" grpId="0" animBg="1"/>
      <p:bldP spid="429" grpId="0" animBg="1"/>
      <p:bldP spid="430" grpId="0" animBg="1"/>
      <p:bldP spid="431" grpId="0" animBg="1"/>
      <p:bldP spid="432" grpId="0" animBg="1"/>
      <p:bldP spid="433" grpId="0" animBg="1"/>
      <p:bldP spid="434" grpId="0" animBg="1"/>
      <p:bldP spid="435" grpId="0" animBg="1"/>
      <p:bldP spid="436" grpId="0" animBg="1"/>
      <p:bldP spid="437" grpId="0" animBg="1"/>
      <p:bldP spid="438" grpId="0" animBg="1"/>
      <p:bldP spid="439" grpId="0" animBg="1"/>
      <p:bldP spid="440" grpId="0" animBg="1"/>
      <p:bldP spid="441" grpId="0" animBg="1"/>
      <p:bldP spid="442" grpId="0" animBg="1"/>
      <p:bldP spid="443" grpId="0" animBg="1"/>
      <p:bldP spid="444" grpId="0" animBg="1"/>
      <p:bldP spid="445" grpId="0" animBg="1"/>
      <p:bldP spid="446" grpId="0" animBg="1"/>
      <p:bldP spid="447" grpId="0" animBg="1"/>
      <p:bldP spid="448" grpId="0" animBg="1"/>
      <p:bldP spid="449" grpId="0" animBg="1"/>
      <p:bldP spid="450" grpId="0" animBg="1"/>
      <p:bldP spid="451" grpId="0" animBg="1"/>
      <p:bldP spid="452" grpId="0" animBg="1"/>
      <p:bldP spid="453" grpId="0" animBg="1"/>
      <p:bldP spid="454" grpId="0" animBg="1"/>
      <p:bldP spid="455" grpId="0" animBg="1"/>
      <p:bldP spid="456" grpId="0" animBg="1"/>
      <p:bldP spid="457" grpId="0" animBg="1"/>
      <p:bldP spid="458" grpId="0" animBg="1"/>
      <p:bldP spid="459" grpId="0" animBg="1"/>
      <p:bldP spid="460" grpId="0" animBg="1"/>
      <p:bldP spid="461" grpId="0" animBg="1"/>
      <p:bldP spid="462" grpId="0" animBg="1"/>
      <p:bldP spid="463" grpId="0" animBg="1"/>
      <p:bldP spid="464" grpId="0" animBg="1"/>
      <p:bldP spid="465" grpId="0" animBg="1"/>
      <p:bldP spid="466" grpId="0" animBg="1"/>
      <p:bldP spid="467" grpId="0" animBg="1"/>
      <p:bldP spid="468" grpId="0" animBg="1"/>
      <p:bldP spid="469" grpId="0" animBg="1"/>
      <p:bldP spid="470" grpId="0" animBg="1"/>
      <p:bldP spid="471" grpId="0" animBg="1"/>
      <p:bldP spid="472" grpId="0" animBg="1"/>
      <p:bldP spid="473" grpId="0" animBg="1"/>
      <p:bldP spid="474" grpId="0" animBg="1"/>
      <p:bldP spid="475" grpId="0" animBg="1"/>
      <p:bldP spid="476" grpId="0" animBg="1"/>
      <p:bldP spid="477" grpId="0" animBg="1"/>
      <p:bldP spid="478" grpId="0" animBg="1"/>
      <p:bldP spid="479" grpId="0" animBg="1"/>
      <p:bldP spid="480" grpId="0" animBg="1"/>
      <p:bldP spid="481" grpId="0" animBg="1"/>
      <p:bldP spid="482" grpId="0" animBg="1"/>
      <p:bldP spid="483" grpId="0" animBg="1"/>
      <p:bldP spid="484" grpId="0" animBg="1"/>
      <p:bldP spid="485" grpId="0" animBg="1"/>
      <p:bldP spid="486" grpId="0" animBg="1"/>
      <p:bldP spid="487" grpId="0" animBg="1"/>
      <p:bldP spid="488" grpId="0" animBg="1"/>
      <p:bldP spid="489" grpId="0" animBg="1"/>
      <p:bldP spid="490" grpId="0" animBg="1"/>
      <p:bldP spid="491" grpId="0" animBg="1"/>
      <p:bldP spid="492" grpId="0" animBg="1"/>
      <p:bldP spid="493" grpId="0" animBg="1"/>
      <p:bldP spid="494" grpId="0" animBg="1"/>
      <p:bldP spid="495" grpId="0" animBg="1"/>
      <p:bldP spid="496" grpId="0" animBg="1"/>
      <p:bldP spid="497" grpId="0" animBg="1"/>
      <p:bldP spid="498" grpId="0" animBg="1"/>
      <p:bldP spid="499" grpId="0" animBg="1"/>
      <p:bldP spid="26" grpId="0"/>
      <p:bldP spid="28" grpId="0"/>
      <p:bldP spid="29" grpId="0"/>
      <p:bldP spid="30" grpId="0"/>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amuseum.cdstm.cn/AMuseum/crystal/image/c1/12010206_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5586" y="1194418"/>
            <a:ext cx="6096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4620483" y="327403"/>
            <a:ext cx="3411511" cy="707886"/>
          </a:xfrm>
          <a:prstGeom prst="rect">
            <a:avLst/>
          </a:prstGeom>
          <a:noFill/>
        </p:spPr>
        <p:txBody>
          <a:bodyPr wrap="none" rtlCol="0">
            <a:spAutoFit/>
          </a:bodyPr>
          <a:lstStyle/>
          <a:p>
            <a:r>
              <a:rPr lang="en-US" altLang="zh-CN" sz="4000" b="1" dirty="0" err="1">
                <a:solidFill>
                  <a:srgbClr val="FF0000"/>
                </a:solidFill>
              </a:rPr>
              <a:t>NaCl</a:t>
            </a:r>
            <a:r>
              <a:rPr lang="zh-CN" altLang="en-US" sz="4000" b="1" dirty="0">
                <a:solidFill>
                  <a:srgbClr val="FF0000"/>
                </a:solidFill>
              </a:rPr>
              <a:t>晶体结构</a:t>
            </a:r>
          </a:p>
        </p:txBody>
      </p:sp>
      <p:sp>
        <p:nvSpPr>
          <p:cNvPr id="3" name="矩形 2"/>
          <p:cNvSpPr/>
          <p:nvPr/>
        </p:nvSpPr>
        <p:spPr>
          <a:xfrm>
            <a:off x="4090859" y="5396510"/>
            <a:ext cx="776177" cy="31535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061968" y="5385802"/>
            <a:ext cx="776177" cy="31535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6005227" y="5385804"/>
            <a:ext cx="776177" cy="31535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997091" y="5385802"/>
            <a:ext cx="776177" cy="31535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7964655" y="5353903"/>
            <a:ext cx="776177" cy="31535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631347" y="4974598"/>
            <a:ext cx="776177" cy="31535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5602456" y="4963890"/>
            <a:ext cx="776177" cy="31535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6566981" y="4953259"/>
            <a:ext cx="776177" cy="31535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7537579" y="4953257"/>
            <a:ext cx="776177" cy="31535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4158198" y="4570715"/>
            <a:ext cx="776177" cy="31535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5129307" y="4560007"/>
            <a:ext cx="776177" cy="31535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6072566" y="4560009"/>
            <a:ext cx="776177" cy="31535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7064430" y="4560007"/>
            <a:ext cx="776177" cy="31535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031994" y="4528108"/>
            <a:ext cx="776177" cy="31535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5019435" y="6015245"/>
            <a:ext cx="1793943" cy="523220"/>
            <a:chOff x="1725837" y="6080503"/>
            <a:chExt cx="1793943" cy="523220"/>
          </a:xfrm>
        </p:grpSpPr>
        <p:pic>
          <p:nvPicPr>
            <p:cNvPr id="4" name="图片 3"/>
            <p:cNvPicPr>
              <a:picLocks noChangeAspect="1"/>
            </p:cNvPicPr>
            <p:nvPr/>
          </p:nvPicPr>
          <p:blipFill>
            <a:blip r:embed="rId4"/>
            <a:stretch>
              <a:fillRect/>
            </a:stretch>
          </p:blipFill>
          <p:spPr>
            <a:xfrm>
              <a:off x="1725837" y="6135182"/>
              <a:ext cx="742857" cy="304762"/>
            </a:xfrm>
            <a:prstGeom prst="rect">
              <a:avLst/>
            </a:prstGeom>
          </p:spPr>
        </p:pic>
        <p:sp>
          <p:nvSpPr>
            <p:cNvPr id="5" name="文本框 4"/>
            <p:cNvSpPr txBox="1"/>
            <p:nvPr/>
          </p:nvSpPr>
          <p:spPr>
            <a:xfrm>
              <a:off x="2616969" y="6080503"/>
              <a:ext cx="902811" cy="523220"/>
            </a:xfrm>
            <a:prstGeom prst="rect">
              <a:avLst/>
            </a:prstGeom>
            <a:noFill/>
          </p:spPr>
          <p:txBody>
            <a:bodyPr wrap="none" rtlCol="0">
              <a:spAutoFit/>
            </a:bodyPr>
            <a:lstStyle/>
            <a:p>
              <a:r>
                <a:rPr lang="zh-CN" altLang="en-US" b="1" dirty="0" smtClean="0"/>
                <a:t>基元</a:t>
              </a:r>
              <a:endParaRPr lang="zh-CN" altLang="en-US" b="1" dirty="0"/>
            </a:p>
          </p:txBody>
        </p:sp>
      </p:grpSp>
    </p:spTree>
    <p:extLst>
      <p:ext uri="{BB962C8B-B14F-4D97-AF65-F5344CB8AC3E}">
        <p14:creationId xmlns:p14="http://schemas.microsoft.com/office/powerpoint/2010/main" val="320766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P spid="8" grpId="0" animBg="1"/>
      <p:bldP spid="9" grpId="0" animBg="1"/>
      <p:bldP spid="11" grpId="0" animBg="1"/>
      <p:bldP spid="12" grpId="0" animBg="1"/>
      <p:bldP spid="13" grpId="0" animBg="1"/>
      <p:bldP spid="14" grpId="0" animBg="1"/>
      <p:bldP spid="16" grpId="0" animBg="1"/>
      <p:bldP spid="17" grpId="0" animBg="1"/>
      <p:bldP spid="18" grpId="0" animBg="1"/>
      <p:bldP spid="19" grpId="0" animBg="1"/>
      <p:bldP spid="2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i0.hdslb.com/bfs/article/1082e4289f8e885f7d49cd75250cd40e5b46a24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3079" y="539793"/>
            <a:ext cx="6259401" cy="4694551"/>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组合 23"/>
          <p:cNvGrpSpPr/>
          <p:nvPr/>
        </p:nvGrpSpPr>
        <p:grpSpPr>
          <a:xfrm>
            <a:off x="4065390" y="720821"/>
            <a:ext cx="4213372" cy="4024203"/>
            <a:chOff x="2289877" y="1360966"/>
            <a:chExt cx="4213372" cy="4024203"/>
          </a:xfrm>
        </p:grpSpPr>
        <p:pic>
          <p:nvPicPr>
            <p:cNvPr id="56"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1615" y="1360966"/>
              <a:ext cx="390526" cy="509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1" name="组合 20"/>
            <p:cNvGrpSpPr/>
            <p:nvPr/>
          </p:nvGrpSpPr>
          <p:grpSpPr>
            <a:xfrm>
              <a:off x="2289877" y="1554566"/>
              <a:ext cx="4213372" cy="3830603"/>
              <a:chOff x="2289877" y="1554566"/>
              <a:chExt cx="4213372" cy="3830603"/>
            </a:xfrm>
          </p:grpSpPr>
          <p:pic>
            <p:nvPicPr>
              <p:cNvPr id="819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9877" y="3003338"/>
                <a:ext cx="52387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12621" y="3690938"/>
                <a:ext cx="52387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79374" y="3381153"/>
                <a:ext cx="52387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67263" y="2820064"/>
                <a:ext cx="52387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02"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47841" y="1554566"/>
                <a:ext cx="552450" cy="55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03"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52975" y="4832719"/>
                <a:ext cx="552450" cy="55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04"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26576" y="4236079"/>
                <a:ext cx="552450" cy="55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07" name="Picture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84070" y="4155116"/>
                <a:ext cx="18097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08"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00291" y="3174788"/>
                <a:ext cx="600075" cy="70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09" name="Picture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34820" y="4691950"/>
                <a:ext cx="352425"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11" name="Picture 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01470" y="4686633"/>
                <a:ext cx="266700"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12" name="Picture 2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74314" y="4461687"/>
                <a:ext cx="266700"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13" name="Picture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98139" y="4455486"/>
                <a:ext cx="28575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14" name="Picture 2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50774" y="4411516"/>
                <a:ext cx="228600"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49321" y="2163168"/>
                <a:ext cx="552450" cy="55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15" name="Picture 2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64741" y="2544168"/>
                <a:ext cx="17145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16" name="Picture 2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75374" y="1991718"/>
                <a:ext cx="17145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 name="Picture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60196" y="2034580"/>
                <a:ext cx="352425"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 name="Picture 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44332" y="1989502"/>
                <a:ext cx="266700"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7645" y="2381239"/>
                <a:ext cx="390526" cy="70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 name="Picture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14618" y="1657565"/>
                <a:ext cx="352425"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 name="Picture 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17424" y="1870886"/>
                <a:ext cx="266700"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50785" y="1554566"/>
                <a:ext cx="390526" cy="455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pic>
        <p:nvPicPr>
          <p:cNvPr id="8218" name="Picture 2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309050" y="5319380"/>
            <a:ext cx="1781175"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TextBox 24"/>
          <p:cNvSpPr txBox="1"/>
          <p:nvPr/>
        </p:nvSpPr>
        <p:spPr>
          <a:xfrm>
            <a:off x="4469223" y="5817525"/>
            <a:ext cx="1385316" cy="523220"/>
          </a:xfrm>
          <a:prstGeom prst="rect">
            <a:avLst/>
          </a:prstGeom>
          <a:noFill/>
        </p:spPr>
        <p:txBody>
          <a:bodyPr wrap="none" rtlCol="0">
            <a:spAutoFit/>
          </a:bodyPr>
          <a:lstStyle/>
          <a:p>
            <a:r>
              <a:rPr lang="en-US" altLang="zh-CN" dirty="0"/>
              <a:t>0.28nm</a:t>
            </a:r>
            <a:endParaRPr lang="zh-CN" altLang="en-US" dirty="0"/>
          </a:p>
        </p:txBody>
      </p:sp>
      <p:sp>
        <p:nvSpPr>
          <p:cNvPr id="2" name="椭圆 1"/>
          <p:cNvSpPr/>
          <p:nvPr/>
        </p:nvSpPr>
        <p:spPr>
          <a:xfrm>
            <a:off x="5395670" y="1700325"/>
            <a:ext cx="403761" cy="403761"/>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7861614" y="1492591"/>
            <a:ext cx="403761" cy="403761"/>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6663636" y="829133"/>
            <a:ext cx="403761" cy="403761"/>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185505" y="1115576"/>
            <a:ext cx="403761" cy="403761"/>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6016057" y="1293854"/>
            <a:ext cx="403761" cy="403761"/>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7235248" y="2501913"/>
            <a:ext cx="403761" cy="403761"/>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6612224" y="2929424"/>
            <a:ext cx="403761" cy="403761"/>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7814944" y="4168278"/>
            <a:ext cx="403761" cy="403761"/>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5346189" y="4394081"/>
            <a:ext cx="403761" cy="403761"/>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6602833" y="3514971"/>
            <a:ext cx="403761" cy="403761"/>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4782404" y="2741008"/>
            <a:ext cx="403761" cy="403761"/>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4135856" y="3771371"/>
            <a:ext cx="403761" cy="403761"/>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5973915" y="3954522"/>
            <a:ext cx="403761" cy="403761"/>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5394707" y="2300032"/>
            <a:ext cx="403761" cy="403761"/>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7" name="Picture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87827" y="2191299"/>
            <a:ext cx="18097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6398301" y="5395906"/>
            <a:ext cx="902811" cy="523220"/>
          </a:xfrm>
          <a:prstGeom prst="rect">
            <a:avLst/>
          </a:prstGeom>
          <a:noFill/>
        </p:spPr>
        <p:txBody>
          <a:bodyPr wrap="none" rtlCol="0">
            <a:spAutoFit/>
          </a:bodyPr>
          <a:lstStyle/>
          <a:p>
            <a:r>
              <a:rPr lang="zh-CN" altLang="en-US" b="1" dirty="0"/>
              <a:t>基</a:t>
            </a:r>
            <a:r>
              <a:rPr lang="zh-CN" altLang="en-US" b="1" dirty="0" smtClean="0"/>
              <a:t>元</a:t>
            </a:r>
            <a:endParaRPr lang="zh-CN" altLang="en-US" b="1" dirty="0"/>
          </a:p>
        </p:txBody>
      </p:sp>
      <p:sp>
        <p:nvSpPr>
          <p:cNvPr id="49" name="椭圆 48"/>
          <p:cNvSpPr/>
          <p:nvPr/>
        </p:nvSpPr>
        <p:spPr>
          <a:xfrm>
            <a:off x="8712196" y="5455635"/>
            <a:ext cx="403761" cy="403761"/>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TextBox 2"/>
          <p:cNvSpPr txBox="1"/>
          <p:nvPr/>
        </p:nvSpPr>
        <p:spPr>
          <a:xfrm>
            <a:off x="7656189" y="5413846"/>
            <a:ext cx="902811" cy="523220"/>
          </a:xfrm>
          <a:prstGeom prst="rect">
            <a:avLst/>
          </a:prstGeom>
          <a:noFill/>
        </p:spPr>
        <p:txBody>
          <a:bodyPr wrap="none" rtlCol="0">
            <a:spAutoFit/>
          </a:bodyPr>
          <a:lstStyle/>
          <a:p>
            <a:r>
              <a:rPr lang="zh-CN" altLang="en-US" b="1" dirty="0" smtClean="0"/>
              <a:t>阵点</a:t>
            </a:r>
            <a:endParaRPr lang="zh-CN" altLang="en-US" b="1" dirty="0"/>
          </a:p>
        </p:txBody>
      </p:sp>
    </p:spTree>
    <p:extLst>
      <p:ext uri="{BB962C8B-B14F-4D97-AF65-F5344CB8AC3E}">
        <p14:creationId xmlns:p14="http://schemas.microsoft.com/office/powerpoint/2010/main" val="685347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2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3" grpId="0"/>
      <p:bldP spid="49" grpId="0" animBg="1"/>
      <p:bldP spid="4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3388" y="1123876"/>
            <a:ext cx="3190875" cy="344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直接箭头连接符 6"/>
          <p:cNvCxnSpPr/>
          <p:nvPr/>
        </p:nvCxnSpPr>
        <p:spPr>
          <a:xfrm>
            <a:off x="5424742" y="3158864"/>
            <a:ext cx="653922"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9" name="直接箭头连接符 8"/>
          <p:cNvCxnSpPr/>
          <p:nvPr/>
        </p:nvCxnSpPr>
        <p:spPr>
          <a:xfrm flipV="1">
            <a:off x="3614764" y="766259"/>
            <a:ext cx="0" cy="570015"/>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11" name="直接箭头连接符 10"/>
          <p:cNvCxnSpPr/>
          <p:nvPr/>
        </p:nvCxnSpPr>
        <p:spPr>
          <a:xfrm flipH="1">
            <a:off x="2604657" y="4067492"/>
            <a:ext cx="355482" cy="504435"/>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17" name="TextBox 16"/>
          <p:cNvSpPr txBox="1"/>
          <p:nvPr/>
        </p:nvSpPr>
        <p:spPr>
          <a:xfrm>
            <a:off x="5995731" y="2979250"/>
            <a:ext cx="343364" cy="523220"/>
          </a:xfrm>
          <a:prstGeom prst="rect">
            <a:avLst/>
          </a:prstGeom>
          <a:noFill/>
        </p:spPr>
        <p:txBody>
          <a:bodyPr wrap="none" rtlCol="0">
            <a:spAutoFit/>
          </a:bodyPr>
          <a:lstStyle/>
          <a:p>
            <a:r>
              <a:rPr lang="en-US" altLang="zh-CN" b="1" i="1" dirty="0">
                <a:latin typeface="Times New Roman" pitchFamily="18" charset="0"/>
                <a:cs typeface="Times New Roman" pitchFamily="18" charset="0"/>
              </a:rPr>
              <a:t>y</a:t>
            </a:r>
          </a:p>
        </p:txBody>
      </p:sp>
      <p:sp>
        <p:nvSpPr>
          <p:cNvPr id="18" name="TextBox 17"/>
          <p:cNvSpPr txBox="1"/>
          <p:nvPr/>
        </p:nvSpPr>
        <p:spPr>
          <a:xfrm>
            <a:off x="3617597" y="478052"/>
            <a:ext cx="324128" cy="523220"/>
          </a:xfrm>
          <a:prstGeom prst="rect">
            <a:avLst/>
          </a:prstGeom>
          <a:noFill/>
        </p:spPr>
        <p:txBody>
          <a:bodyPr wrap="none" rtlCol="0">
            <a:spAutoFit/>
          </a:bodyPr>
          <a:lstStyle/>
          <a:p>
            <a:r>
              <a:rPr lang="en-US" altLang="zh-CN" b="1" i="1" dirty="0">
                <a:latin typeface="Times New Roman" pitchFamily="18" charset="0"/>
                <a:cs typeface="Times New Roman" pitchFamily="18" charset="0"/>
              </a:rPr>
              <a:t>z</a:t>
            </a:r>
          </a:p>
        </p:txBody>
      </p:sp>
      <p:sp>
        <p:nvSpPr>
          <p:cNvPr id="16" name="椭圆 15"/>
          <p:cNvSpPr/>
          <p:nvPr/>
        </p:nvSpPr>
        <p:spPr>
          <a:xfrm>
            <a:off x="3515004" y="3064542"/>
            <a:ext cx="164897" cy="164897"/>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箭头连接符 19"/>
          <p:cNvCxnSpPr>
            <a:stCxn id="16" idx="5"/>
          </p:cNvCxnSpPr>
          <p:nvPr/>
        </p:nvCxnSpPr>
        <p:spPr>
          <a:xfrm>
            <a:off x="3655752" y="3205289"/>
            <a:ext cx="516219" cy="429266"/>
          </a:xfrm>
          <a:prstGeom prst="straightConnector1">
            <a:avLst/>
          </a:prstGeom>
          <a:ln w="28575">
            <a:solidFill>
              <a:schemeClr val="tx2"/>
            </a:solidFill>
            <a:prstDash val="dash"/>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TextBox 24"/>
              <p:cNvSpPr txBox="1"/>
              <p:nvPr/>
            </p:nvSpPr>
            <p:spPr>
              <a:xfrm>
                <a:off x="3479378" y="3320598"/>
                <a:ext cx="583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sz="2400" i="1">
                              <a:latin typeface="Cambria Math" panose="02040503050406030204" pitchFamily="18" charset="0"/>
                            </a:rPr>
                          </m:ctrlPr>
                        </m:accPr>
                        <m:e>
                          <m:sSub>
                            <m:sSubPr>
                              <m:ctrlPr>
                                <a:rPr lang="en-US" altLang="zh-CN" sz="2400" i="1">
                                  <a:latin typeface="Cambria Math" panose="02040503050406030204" pitchFamily="18" charset="0"/>
                                </a:rPr>
                              </m:ctrlPr>
                            </m:sSubPr>
                            <m:e>
                              <m:r>
                                <a:rPr lang="en-US" altLang="zh-CN" sz="2400" i="1">
                                  <a:latin typeface="Cambria Math"/>
                                </a:rPr>
                                <m:t>𝑎</m:t>
                              </m:r>
                            </m:e>
                            <m:sub>
                              <m:r>
                                <a:rPr lang="en-US" altLang="zh-CN" sz="2400" i="1">
                                  <a:latin typeface="Cambria Math"/>
                                </a:rPr>
                                <m:t>3</m:t>
                              </m:r>
                            </m:sub>
                          </m:sSub>
                        </m:e>
                      </m:acc>
                    </m:oMath>
                  </m:oMathPara>
                </a14:m>
                <a:endParaRPr lang="zh-CN" altLang="en-US" sz="2400" dirty="0"/>
              </a:p>
            </p:txBody>
          </p:sp>
        </mc:Choice>
        <mc:Fallback xmlns="">
          <p:sp>
            <p:nvSpPr>
              <p:cNvPr id="25" name="TextBox 24"/>
              <p:cNvSpPr txBox="1">
                <a:spLocks noRot="1" noChangeAspect="1" noMove="1" noResize="1" noEditPoints="1" noAdjustHandles="1" noChangeArrowheads="1" noChangeShapeType="1" noTextEdit="1"/>
              </p:cNvSpPr>
              <p:nvPr/>
            </p:nvSpPr>
            <p:spPr>
              <a:xfrm>
                <a:off x="3479378" y="3320598"/>
                <a:ext cx="583750" cy="461665"/>
              </a:xfrm>
              <a:prstGeom prst="rect">
                <a:avLst/>
              </a:prstGeom>
              <a:blipFill>
                <a:blip r:embed="rId4"/>
                <a:stretch>
                  <a:fillRect b="-4000"/>
                </a:stretch>
              </a:blipFill>
            </p:spPr>
            <p:txBody>
              <a:bodyPr/>
              <a:lstStyle/>
              <a:p>
                <a:r>
                  <a:rPr lang="zh-CN" altLang="en-US">
                    <a:noFill/>
                  </a:rPr>
                  <a:t> </a:t>
                </a:r>
              </a:p>
            </p:txBody>
          </p:sp>
        </mc:Fallback>
      </mc:AlternateContent>
      <p:cxnSp>
        <p:nvCxnSpPr>
          <p:cNvPr id="26" name="直接箭头连接符 25"/>
          <p:cNvCxnSpPr>
            <a:stCxn id="16" idx="7"/>
          </p:cNvCxnSpPr>
          <p:nvPr/>
        </p:nvCxnSpPr>
        <p:spPr>
          <a:xfrm flipV="1">
            <a:off x="3655751" y="2194018"/>
            <a:ext cx="884354" cy="894673"/>
          </a:xfrm>
          <a:prstGeom prst="straightConnector1">
            <a:avLst/>
          </a:prstGeom>
          <a:ln w="28575">
            <a:solidFill>
              <a:schemeClr val="tx2"/>
            </a:solidFill>
            <a:prstDash val="dash"/>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p:cNvSpPr txBox="1"/>
              <p:nvPr/>
            </p:nvSpPr>
            <p:spPr>
              <a:xfrm>
                <a:off x="3614765" y="2258282"/>
                <a:ext cx="57663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sz="2400" i="1">
                              <a:latin typeface="Cambria Math" panose="02040503050406030204" pitchFamily="18" charset="0"/>
                            </a:rPr>
                          </m:ctrlPr>
                        </m:accPr>
                        <m:e>
                          <m:sSub>
                            <m:sSubPr>
                              <m:ctrlPr>
                                <a:rPr lang="en-US" altLang="zh-CN" sz="2400" i="1">
                                  <a:latin typeface="Cambria Math" panose="02040503050406030204" pitchFamily="18" charset="0"/>
                                </a:rPr>
                              </m:ctrlPr>
                            </m:sSubPr>
                            <m:e>
                              <m:r>
                                <a:rPr lang="en-US" altLang="zh-CN" sz="2400" i="1">
                                  <a:latin typeface="Cambria Math"/>
                                </a:rPr>
                                <m:t>𝑎</m:t>
                              </m:r>
                            </m:e>
                            <m:sub>
                              <m:r>
                                <a:rPr lang="en-US" altLang="zh-CN" sz="2400" i="1">
                                  <a:latin typeface="Cambria Math"/>
                                </a:rPr>
                                <m:t>1</m:t>
                              </m:r>
                            </m:sub>
                          </m:sSub>
                        </m:e>
                      </m:acc>
                    </m:oMath>
                  </m:oMathPara>
                </a14:m>
                <a:endParaRPr lang="zh-CN" altLang="en-US" sz="2400" dirty="0"/>
              </a:p>
            </p:txBody>
          </p:sp>
        </mc:Choice>
        <mc:Fallback xmlns="">
          <p:sp>
            <p:nvSpPr>
              <p:cNvPr id="29" name="TextBox 28"/>
              <p:cNvSpPr txBox="1">
                <a:spLocks noRot="1" noChangeAspect="1" noMove="1" noResize="1" noEditPoints="1" noAdjustHandles="1" noChangeArrowheads="1" noChangeShapeType="1" noTextEdit="1"/>
              </p:cNvSpPr>
              <p:nvPr/>
            </p:nvSpPr>
            <p:spPr>
              <a:xfrm>
                <a:off x="3614765" y="2258282"/>
                <a:ext cx="576633" cy="461665"/>
              </a:xfrm>
              <a:prstGeom prst="rect">
                <a:avLst/>
              </a:prstGeom>
              <a:blipFill>
                <a:blip r:embed="rId5"/>
                <a:stretch>
                  <a:fillRect b="-3947"/>
                </a:stretch>
              </a:blipFill>
            </p:spPr>
            <p:txBody>
              <a:bodyPr/>
              <a:lstStyle/>
              <a:p>
                <a:r>
                  <a:rPr lang="zh-CN" altLang="en-US">
                    <a:noFill/>
                  </a:rPr>
                  <a:t> </a:t>
                </a:r>
              </a:p>
            </p:txBody>
          </p:sp>
        </mc:Fallback>
      </mc:AlternateContent>
      <p:cxnSp>
        <p:nvCxnSpPr>
          <p:cNvPr id="30" name="直接箭头连接符 29"/>
          <p:cNvCxnSpPr>
            <a:stCxn id="16" idx="1"/>
          </p:cNvCxnSpPr>
          <p:nvPr/>
        </p:nvCxnSpPr>
        <p:spPr>
          <a:xfrm flipH="1" flipV="1">
            <a:off x="3293196" y="2641354"/>
            <a:ext cx="245956" cy="447337"/>
          </a:xfrm>
          <a:prstGeom prst="straightConnector1">
            <a:avLst/>
          </a:prstGeom>
          <a:ln w="28575">
            <a:solidFill>
              <a:schemeClr val="tx2"/>
            </a:solidFill>
            <a:prstDash val="dash"/>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TextBox 32"/>
              <p:cNvSpPr txBox="1"/>
              <p:nvPr/>
            </p:nvSpPr>
            <p:spPr>
              <a:xfrm>
                <a:off x="3013701" y="2873894"/>
                <a:ext cx="583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sz="2400" i="1">
                              <a:latin typeface="Cambria Math" panose="02040503050406030204" pitchFamily="18" charset="0"/>
                            </a:rPr>
                          </m:ctrlPr>
                        </m:accPr>
                        <m:e>
                          <m:sSub>
                            <m:sSubPr>
                              <m:ctrlPr>
                                <a:rPr lang="en-US" altLang="zh-CN" sz="2400" i="1">
                                  <a:latin typeface="Cambria Math" panose="02040503050406030204" pitchFamily="18" charset="0"/>
                                </a:rPr>
                              </m:ctrlPr>
                            </m:sSubPr>
                            <m:e>
                              <m:r>
                                <a:rPr lang="en-US" altLang="zh-CN" sz="2400" i="1">
                                  <a:latin typeface="Cambria Math"/>
                                </a:rPr>
                                <m:t>𝑎</m:t>
                              </m:r>
                            </m:e>
                            <m:sub>
                              <m:r>
                                <a:rPr lang="en-US" altLang="zh-CN" sz="2400" i="1">
                                  <a:latin typeface="Cambria Math"/>
                                </a:rPr>
                                <m:t>2</m:t>
                              </m:r>
                            </m:sub>
                          </m:sSub>
                        </m:e>
                      </m:acc>
                    </m:oMath>
                  </m:oMathPara>
                </a14:m>
                <a:endParaRPr lang="zh-CN" altLang="en-US" sz="2400" dirty="0"/>
              </a:p>
            </p:txBody>
          </p:sp>
        </mc:Choice>
        <mc:Fallback xmlns="">
          <p:sp>
            <p:nvSpPr>
              <p:cNvPr id="33" name="TextBox 32"/>
              <p:cNvSpPr txBox="1">
                <a:spLocks noRot="1" noChangeAspect="1" noMove="1" noResize="1" noEditPoints="1" noAdjustHandles="1" noChangeArrowheads="1" noChangeShapeType="1" noTextEdit="1"/>
              </p:cNvSpPr>
              <p:nvPr/>
            </p:nvSpPr>
            <p:spPr>
              <a:xfrm>
                <a:off x="3013701" y="2873894"/>
                <a:ext cx="583750" cy="461665"/>
              </a:xfrm>
              <a:prstGeom prst="rect">
                <a:avLst/>
              </a:prstGeom>
              <a:blipFill>
                <a:blip r:embed="rId6"/>
                <a:stretch>
                  <a:fillRect b="-3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7505051" y="2837773"/>
                <a:ext cx="2183675" cy="93955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3200" b="1" i="1">
                          <a:latin typeface="Cambria Math"/>
                        </a:rPr>
                        <m:t>=</m:t>
                      </m:r>
                      <m:f>
                        <m:fPr>
                          <m:ctrlPr>
                            <a:rPr lang="en-US" altLang="zh-CN" sz="3200" b="1" i="1">
                              <a:latin typeface="Cambria Math" panose="02040503050406030204" pitchFamily="18" charset="0"/>
                            </a:rPr>
                          </m:ctrlPr>
                        </m:fPr>
                        <m:num>
                          <m:r>
                            <a:rPr lang="en-US" altLang="zh-CN" sz="3200" b="1" i="1">
                              <a:latin typeface="Cambria Math"/>
                            </a:rPr>
                            <m:t>𝒂</m:t>
                          </m:r>
                        </m:num>
                        <m:den>
                          <m:r>
                            <a:rPr lang="en-US" altLang="zh-CN" sz="3200" b="1" i="1">
                              <a:latin typeface="Cambria Math"/>
                            </a:rPr>
                            <m:t>𝟐</m:t>
                          </m:r>
                        </m:den>
                      </m:f>
                      <m:d>
                        <m:dPr>
                          <m:ctrlPr>
                            <a:rPr lang="en-US" altLang="zh-CN" sz="3200" b="1" i="1">
                              <a:latin typeface="Cambria Math" panose="02040503050406030204" pitchFamily="18" charset="0"/>
                            </a:rPr>
                          </m:ctrlPr>
                        </m:dPr>
                        <m:e>
                          <m:acc>
                            <m:accPr>
                              <m:chr m:val="⃑"/>
                              <m:ctrlPr>
                                <a:rPr lang="en-US" altLang="zh-CN" sz="3200" b="1" i="1">
                                  <a:latin typeface="Cambria Math" panose="02040503050406030204" pitchFamily="18" charset="0"/>
                                </a:rPr>
                              </m:ctrlPr>
                            </m:accPr>
                            <m:e>
                              <m:r>
                                <a:rPr lang="en-US" altLang="zh-CN" sz="3200" b="1" i="1">
                                  <a:latin typeface="Cambria Math"/>
                                </a:rPr>
                                <m:t>𝒊</m:t>
                              </m:r>
                            </m:e>
                          </m:acc>
                          <m:r>
                            <a:rPr lang="en-US" altLang="zh-CN" sz="3200" b="1" i="1">
                              <a:latin typeface="Cambria Math"/>
                            </a:rPr>
                            <m:t>+</m:t>
                          </m:r>
                          <m:acc>
                            <m:accPr>
                              <m:chr m:val="⃑"/>
                              <m:ctrlPr>
                                <a:rPr lang="en-US" altLang="zh-CN" sz="3200" b="1" i="1">
                                  <a:latin typeface="Cambria Math" panose="02040503050406030204" pitchFamily="18" charset="0"/>
                                </a:rPr>
                              </m:ctrlPr>
                            </m:accPr>
                            <m:e>
                              <m:r>
                                <a:rPr lang="en-US" altLang="zh-CN" sz="3200" b="1" i="1">
                                  <a:latin typeface="Cambria Math"/>
                                </a:rPr>
                                <m:t>𝒋</m:t>
                              </m:r>
                            </m:e>
                          </m:acc>
                        </m:e>
                      </m:d>
                    </m:oMath>
                  </m:oMathPara>
                </a14:m>
                <a:endParaRPr lang="zh-CN" altLang="en-US" sz="3200" b="1" dirty="0"/>
              </a:p>
            </p:txBody>
          </p:sp>
        </mc:Choice>
        <mc:Fallback xmlns="">
          <p:sp>
            <p:nvSpPr>
              <p:cNvPr id="34" name="TextBox 33"/>
              <p:cNvSpPr txBox="1">
                <a:spLocks noRot="1" noChangeAspect="1" noMove="1" noResize="1" noEditPoints="1" noAdjustHandles="1" noChangeArrowheads="1" noChangeShapeType="1" noTextEdit="1"/>
              </p:cNvSpPr>
              <p:nvPr/>
            </p:nvSpPr>
            <p:spPr>
              <a:xfrm>
                <a:off x="7505051" y="2837773"/>
                <a:ext cx="2183675" cy="939553"/>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7505051" y="988219"/>
                <a:ext cx="2311146" cy="93955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3200" b="1" i="1">
                          <a:latin typeface="Cambria Math"/>
                        </a:rPr>
                        <m:t>=</m:t>
                      </m:r>
                      <m:f>
                        <m:fPr>
                          <m:ctrlPr>
                            <a:rPr lang="en-US" altLang="zh-CN" sz="3200" b="1" i="1">
                              <a:latin typeface="Cambria Math" panose="02040503050406030204" pitchFamily="18" charset="0"/>
                            </a:rPr>
                          </m:ctrlPr>
                        </m:fPr>
                        <m:num>
                          <m:r>
                            <a:rPr lang="en-US" altLang="zh-CN" sz="3200" b="1" i="1">
                              <a:latin typeface="Cambria Math"/>
                            </a:rPr>
                            <m:t>𝒂</m:t>
                          </m:r>
                        </m:num>
                        <m:den>
                          <m:r>
                            <a:rPr lang="en-US" altLang="zh-CN" sz="3200" b="1" i="1">
                              <a:latin typeface="Cambria Math"/>
                            </a:rPr>
                            <m:t>𝟐</m:t>
                          </m:r>
                        </m:den>
                      </m:f>
                      <m:d>
                        <m:dPr>
                          <m:ctrlPr>
                            <a:rPr lang="en-US" altLang="zh-CN" sz="3200" b="1" i="1">
                              <a:latin typeface="Cambria Math" panose="02040503050406030204" pitchFamily="18" charset="0"/>
                            </a:rPr>
                          </m:ctrlPr>
                        </m:dPr>
                        <m:e>
                          <m:acc>
                            <m:accPr>
                              <m:chr m:val="⃑"/>
                              <m:ctrlPr>
                                <a:rPr lang="en-US" altLang="zh-CN" sz="3200" b="1" i="1">
                                  <a:latin typeface="Cambria Math" panose="02040503050406030204" pitchFamily="18" charset="0"/>
                                </a:rPr>
                              </m:ctrlPr>
                            </m:accPr>
                            <m:e>
                              <m:r>
                                <a:rPr lang="en-US" altLang="zh-CN" sz="3200" b="1" i="1">
                                  <a:latin typeface="Cambria Math"/>
                                </a:rPr>
                                <m:t>𝒋</m:t>
                              </m:r>
                            </m:e>
                          </m:acc>
                          <m:r>
                            <a:rPr lang="en-US" altLang="zh-CN" sz="3200" b="1" i="1">
                              <a:latin typeface="Cambria Math"/>
                            </a:rPr>
                            <m:t>+</m:t>
                          </m:r>
                          <m:acc>
                            <m:accPr>
                              <m:chr m:val="⃑"/>
                              <m:ctrlPr>
                                <a:rPr lang="en-US" altLang="zh-CN" sz="3200" b="1" i="1">
                                  <a:latin typeface="Cambria Math" panose="02040503050406030204" pitchFamily="18" charset="0"/>
                                </a:rPr>
                              </m:ctrlPr>
                            </m:accPr>
                            <m:e>
                              <m:r>
                                <a:rPr lang="en-US" altLang="zh-CN" sz="3200" b="1" i="1">
                                  <a:latin typeface="Cambria Math"/>
                                </a:rPr>
                                <m:t>𝒌</m:t>
                              </m:r>
                            </m:e>
                          </m:acc>
                        </m:e>
                      </m:d>
                    </m:oMath>
                  </m:oMathPara>
                </a14:m>
                <a:endParaRPr lang="zh-CN" altLang="en-US" sz="3200" b="1" dirty="0"/>
              </a:p>
            </p:txBody>
          </p:sp>
        </mc:Choice>
        <mc:Fallback xmlns="">
          <p:sp>
            <p:nvSpPr>
              <p:cNvPr id="35" name="TextBox 34"/>
              <p:cNvSpPr txBox="1">
                <a:spLocks noRot="1" noChangeAspect="1" noMove="1" noResize="1" noEditPoints="1" noAdjustHandles="1" noChangeArrowheads="1" noChangeShapeType="1" noTextEdit="1"/>
              </p:cNvSpPr>
              <p:nvPr/>
            </p:nvSpPr>
            <p:spPr>
              <a:xfrm>
                <a:off x="7505051" y="988219"/>
                <a:ext cx="2311146" cy="939553"/>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7495625" y="1951449"/>
                <a:ext cx="2303130" cy="93955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3200" b="1" i="1">
                          <a:latin typeface="Cambria Math"/>
                        </a:rPr>
                        <m:t>=</m:t>
                      </m:r>
                      <m:f>
                        <m:fPr>
                          <m:ctrlPr>
                            <a:rPr lang="en-US" altLang="zh-CN" sz="3200" b="1" i="1">
                              <a:latin typeface="Cambria Math" panose="02040503050406030204" pitchFamily="18" charset="0"/>
                            </a:rPr>
                          </m:ctrlPr>
                        </m:fPr>
                        <m:num>
                          <m:r>
                            <a:rPr lang="en-US" altLang="zh-CN" sz="3200" b="1" i="1">
                              <a:latin typeface="Cambria Math"/>
                            </a:rPr>
                            <m:t>𝒂</m:t>
                          </m:r>
                        </m:num>
                        <m:den>
                          <m:r>
                            <a:rPr lang="en-US" altLang="zh-CN" sz="3200" b="1" i="1">
                              <a:latin typeface="Cambria Math"/>
                            </a:rPr>
                            <m:t>𝟐</m:t>
                          </m:r>
                        </m:den>
                      </m:f>
                      <m:d>
                        <m:dPr>
                          <m:ctrlPr>
                            <a:rPr lang="en-US" altLang="zh-CN" sz="3200" b="1" i="1">
                              <a:latin typeface="Cambria Math" panose="02040503050406030204" pitchFamily="18" charset="0"/>
                            </a:rPr>
                          </m:ctrlPr>
                        </m:dPr>
                        <m:e>
                          <m:acc>
                            <m:accPr>
                              <m:chr m:val="⃑"/>
                              <m:ctrlPr>
                                <a:rPr lang="en-US" altLang="zh-CN" sz="3200" b="1" i="1">
                                  <a:latin typeface="Cambria Math" panose="02040503050406030204" pitchFamily="18" charset="0"/>
                                </a:rPr>
                              </m:ctrlPr>
                            </m:accPr>
                            <m:e>
                              <m:r>
                                <a:rPr lang="en-US" altLang="zh-CN" sz="3200" b="1" i="1">
                                  <a:latin typeface="Cambria Math"/>
                                </a:rPr>
                                <m:t>𝒌</m:t>
                              </m:r>
                            </m:e>
                          </m:acc>
                          <m:r>
                            <a:rPr lang="en-US" altLang="zh-CN" sz="3200" b="1" i="1">
                              <a:latin typeface="Cambria Math"/>
                            </a:rPr>
                            <m:t>+</m:t>
                          </m:r>
                          <m:acc>
                            <m:accPr>
                              <m:chr m:val="⃑"/>
                              <m:ctrlPr>
                                <a:rPr lang="en-US" altLang="zh-CN" sz="3200" b="1" i="1">
                                  <a:latin typeface="Cambria Math" panose="02040503050406030204" pitchFamily="18" charset="0"/>
                                </a:rPr>
                              </m:ctrlPr>
                            </m:accPr>
                            <m:e>
                              <m:r>
                                <a:rPr lang="en-US" altLang="zh-CN" sz="3200" b="1" i="1">
                                  <a:latin typeface="Cambria Math"/>
                                </a:rPr>
                                <m:t>𝒊</m:t>
                              </m:r>
                            </m:e>
                          </m:acc>
                        </m:e>
                      </m:d>
                    </m:oMath>
                  </m:oMathPara>
                </a14:m>
                <a:endParaRPr lang="zh-CN" altLang="en-US" sz="3200" b="1" dirty="0"/>
              </a:p>
            </p:txBody>
          </p:sp>
        </mc:Choice>
        <mc:Fallback xmlns="">
          <p:sp>
            <p:nvSpPr>
              <p:cNvPr id="36" name="TextBox 35"/>
              <p:cNvSpPr txBox="1">
                <a:spLocks noRot="1" noChangeAspect="1" noMove="1" noResize="1" noEditPoints="1" noAdjustHandles="1" noChangeArrowheads="1" noChangeShapeType="1" noTextEdit="1"/>
              </p:cNvSpPr>
              <p:nvPr/>
            </p:nvSpPr>
            <p:spPr>
              <a:xfrm>
                <a:off x="7495625" y="1951449"/>
                <a:ext cx="2303130" cy="939553"/>
              </a:xfrm>
              <a:prstGeom prst="rect">
                <a:avLst/>
              </a:prstGeom>
              <a:blipFill>
                <a:blip r:embed="rId9"/>
                <a:stretch>
                  <a:fillRect/>
                </a:stretch>
              </a:blipFill>
            </p:spPr>
            <p:txBody>
              <a:bodyPr/>
              <a:lstStyle/>
              <a:p>
                <a:r>
                  <a:rPr lang="zh-CN" altLang="en-US">
                    <a:noFill/>
                  </a:rPr>
                  <a:t> </a:t>
                </a:r>
              </a:p>
            </p:txBody>
          </p:sp>
        </mc:Fallback>
      </mc:AlternateContent>
      <p:cxnSp>
        <p:nvCxnSpPr>
          <p:cNvPr id="37" name="直接箭头连接符 36"/>
          <p:cNvCxnSpPr/>
          <p:nvPr/>
        </p:nvCxnSpPr>
        <p:spPr>
          <a:xfrm flipV="1">
            <a:off x="3309689" y="1741892"/>
            <a:ext cx="884354" cy="894673"/>
          </a:xfrm>
          <a:prstGeom prst="straightConnector1">
            <a:avLst/>
          </a:prstGeom>
          <a:ln w="28575">
            <a:solidFill>
              <a:schemeClr val="tx2"/>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flipH="1" flipV="1">
            <a:off x="4179105" y="1741891"/>
            <a:ext cx="361000" cy="452126"/>
          </a:xfrm>
          <a:prstGeom prst="straightConnector1">
            <a:avLst/>
          </a:prstGeom>
          <a:ln w="28575">
            <a:solidFill>
              <a:schemeClr val="tx2"/>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nvCxnSpPr>
        <p:spPr>
          <a:xfrm>
            <a:off x="3293197" y="2659261"/>
            <a:ext cx="516219" cy="546029"/>
          </a:xfrm>
          <a:prstGeom prst="straightConnector1">
            <a:avLst/>
          </a:prstGeom>
          <a:ln w="28575">
            <a:solidFill>
              <a:schemeClr val="tx2"/>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flipH="1" flipV="1">
            <a:off x="3809415" y="3182429"/>
            <a:ext cx="361000" cy="452126"/>
          </a:xfrm>
          <a:prstGeom prst="straightConnector1">
            <a:avLst/>
          </a:prstGeom>
          <a:ln w="28575">
            <a:solidFill>
              <a:schemeClr val="tx2"/>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flipV="1">
            <a:off x="4171970" y="2719947"/>
            <a:ext cx="884354" cy="894673"/>
          </a:xfrm>
          <a:prstGeom prst="straightConnector1">
            <a:avLst/>
          </a:prstGeom>
          <a:ln w="28575">
            <a:solidFill>
              <a:schemeClr val="tx2"/>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a:off x="4528548" y="2194018"/>
            <a:ext cx="516219" cy="546029"/>
          </a:xfrm>
          <a:prstGeom prst="straightConnector1">
            <a:avLst/>
          </a:prstGeom>
          <a:ln w="28575">
            <a:solidFill>
              <a:schemeClr val="tx2"/>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flipV="1">
            <a:off x="3809415" y="2310617"/>
            <a:ext cx="884354" cy="894673"/>
          </a:xfrm>
          <a:prstGeom prst="straightConnector1">
            <a:avLst/>
          </a:prstGeom>
          <a:ln w="28575">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p:nvPr/>
        </p:nvCxnSpPr>
        <p:spPr>
          <a:xfrm flipH="1" flipV="1">
            <a:off x="4693532" y="2291386"/>
            <a:ext cx="361000" cy="452126"/>
          </a:xfrm>
          <a:prstGeom prst="straightConnector1">
            <a:avLst/>
          </a:prstGeom>
          <a:ln w="28575">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p:nvPr/>
        </p:nvCxnSpPr>
        <p:spPr>
          <a:xfrm>
            <a:off x="4179106" y="1742337"/>
            <a:ext cx="516219" cy="546029"/>
          </a:xfrm>
          <a:prstGeom prst="straightConnector1">
            <a:avLst/>
          </a:prstGeom>
          <a:ln w="28575">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1" name="TextBox 50"/>
              <p:cNvSpPr txBox="1"/>
              <p:nvPr/>
            </p:nvSpPr>
            <p:spPr>
              <a:xfrm>
                <a:off x="5024372" y="5997671"/>
                <a:ext cx="1200970" cy="584775"/>
              </a:xfrm>
              <a:prstGeom prst="rect">
                <a:avLst/>
              </a:prstGeom>
              <a:noFill/>
            </p:spPr>
            <p:txBody>
              <a:bodyPr wrap="none" rtlCol="0">
                <a:spAutoFit/>
              </a:bodyPr>
              <a:lstStyle/>
              <a:p>
                <a14:m>
                  <m:oMath xmlns:m="http://schemas.openxmlformats.org/officeDocument/2006/math">
                    <m:acc>
                      <m:accPr>
                        <m:chr m:val="⃑"/>
                        <m:ctrlPr>
                          <a:rPr lang="zh-CN" altLang="en-US" sz="3200" b="1" i="1">
                            <a:latin typeface="Cambria Math" panose="02040503050406030204" pitchFamily="18" charset="0"/>
                          </a:rPr>
                        </m:ctrlPr>
                      </m:accPr>
                      <m:e>
                        <m:r>
                          <a:rPr lang="en-US" altLang="zh-CN" sz="3200" b="1" i="1">
                            <a:latin typeface="Cambria Math"/>
                          </a:rPr>
                          <m:t>𝒂</m:t>
                        </m:r>
                      </m:e>
                    </m:acc>
                  </m:oMath>
                </a14:m>
                <a:r>
                  <a:rPr lang="en-US" altLang="zh-CN" sz="3200" b="1" dirty="0"/>
                  <a:t>= </a:t>
                </a:r>
                <a14:m>
                  <m:oMath xmlns:m="http://schemas.openxmlformats.org/officeDocument/2006/math">
                    <m:r>
                      <a:rPr lang="en-US" altLang="zh-CN" sz="3200" b="1" i="1">
                        <a:latin typeface="Cambria Math"/>
                      </a:rPr>
                      <m:t>𝒂</m:t>
                    </m:r>
                    <m:acc>
                      <m:accPr>
                        <m:chr m:val="⃑"/>
                        <m:ctrlPr>
                          <a:rPr lang="en-US" altLang="zh-CN" sz="3200" b="1" i="1">
                            <a:latin typeface="Cambria Math" panose="02040503050406030204" pitchFamily="18" charset="0"/>
                          </a:rPr>
                        </m:ctrlPr>
                      </m:accPr>
                      <m:e>
                        <m:r>
                          <a:rPr lang="en-US" altLang="zh-CN" sz="3200" b="1" i="1">
                            <a:latin typeface="Cambria Math"/>
                          </a:rPr>
                          <m:t>𝒊</m:t>
                        </m:r>
                      </m:e>
                    </m:acc>
                  </m:oMath>
                </a14:m>
                <a:endParaRPr lang="zh-CN" altLang="en-US" sz="3200" b="1" dirty="0">
                  <a:latin typeface="Times New Roman" pitchFamily="18" charset="0"/>
                  <a:cs typeface="Times New Roman" pitchFamily="18" charset="0"/>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5024372" y="5997671"/>
                <a:ext cx="1200970" cy="584775"/>
              </a:xfrm>
              <a:prstGeom prst="rect">
                <a:avLst/>
              </a:prstGeom>
              <a:blipFill>
                <a:blip r:embed="rId10"/>
                <a:stretch>
                  <a:fillRect t="-14583" b="-3229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2" name="TextBox 51"/>
              <p:cNvSpPr txBox="1"/>
              <p:nvPr/>
            </p:nvSpPr>
            <p:spPr>
              <a:xfrm>
                <a:off x="6185784" y="5943103"/>
                <a:ext cx="1292341" cy="658065"/>
              </a:xfrm>
              <a:prstGeom prst="rect">
                <a:avLst/>
              </a:prstGeom>
              <a:noFill/>
            </p:spPr>
            <p:txBody>
              <a:bodyPr wrap="none" rtlCol="0">
                <a:spAutoFit/>
              </a:bodyPr>
              <a:lstStyle/>
              <a:p>
                <a14:m>
                  <m:oMath xmlns:m="http://schemas.openxmlformats.org/officeDocument/2006/math">
                    <m:acc>
                      <m:accPr>
                        <m:chr m:val="⃑"/>
                        <m:ctrlPr>
                          <a:rPr lang="zh-CN" altLang="en-US" sz="3200" b="1" i="1">
                            <a:latin typeface="Cambria Math" panose="02040503050406030204" pitchFamily="18" charset="0"/>
                          </a:rPr>
                        </m:ctrlPr>
                      </m:accPr>
                      <m:e>
                        <m:r>
                          <a:rPr lang="en-US" altLang="zh-CN" sz="3200" b="1" i="1">
                            <a:latin typeface="Cambria Math"/>
                          </a:rPr>
                          <m:t>𝒃</m:t>
                        </m:r>
                      </m:e>
                    </m:acc>
                  </m:oMath>
                </a14:m>
                <a:r>
                  <a:rPr lang="en-US" altLang="zh-CN" sz="3200" b="1" dirty="0"/>
                  <a:t>= </a:t>
                </a:r>
                <a14:m>
                  <m:oMath xmlns:m="http://schemas.openxmlformats.org/officeDocument/2006/math">
                    <m:r>
                      <a:rPr lang="en-US" altLang="zh-CN" sz="3200" b="1" i="1">
                        <a:latin typeface="Cambria Math"/>
                      </a:rPr>
                      <m:t>𝒂</m:t>
                    </m:r>
                    <m:r>
                      <a:rPr lang="en-US" altLang="zh-CN" sz="3200" b="1" i="1">
                        <a:latin typeface="Cambria Math"/>
                      </a:rPr>
                      <m:t> </m:t>
                    </m:r>
                    <m:acc>
                      <m:accPr>
                        <m:chr m:val="⃑"/>
                        <m:ctrlPr>
                          <a:rPr lang="en-US" altLang="zh-CN" sz="3200" b="1" i="1">
                            <a:latin typeface="Cambria Math" panose="02040503050406030204" pitchFamily="18" charset="0"/>
                          </a:rPr>
                        </m:ctrlPr>
                      </m:accPr>
                      <m:e>
                        <m:r>
                          <a:rPr lang="en-US" altLang="zh-CN" sz="3200" b="1" i="1">
                            <a:latin typeface="Cambria Math"/>
                          </a:rPr>
                          <m:t>𝒋</m:t>
                        </m:r>
                      </m:e>
                    </m:acc>
                  </m:oMath>
                </a14:m>
                <a:endParaRPr lang="zh-CN" altLang="en-US" sz="3200" b="1" dirty="0"/>
              </a:p>
            </p:txBody>
          </p:sp>
        </mc:Choice>
        <mc:Fallback xmlns="">
          <p:sp>
            <p:nvSpPr>
              <p:cNvPr id="52" name="TextBox 51"/>
              <p:cNvSpPr txBox="1">
                <a:spLocks noRot="1" noChangeAspect="1" noMove="1" noResize="1" noEditPoints="1" noAdjustHandles="1" noChangeArrowheads="1" noChangeShapeType="1" noTextEdit="1"/>
              </p:cNvSpPr>
              <p:nvPr/>
            </p:nvSpPr>
            <p:spPr>
              <a:xfrm>
                <a:off x="6185784" y="5943103"/>
                <a:ext cx="1292341" cy="658065"/>
              </a:xfrm>
              <a:prstGeom prst="rect">
                <a:avLst/>
              </a:prstGeom>
              <a:blipFill>
                <a:blip r:embed="rId11"/>
                <a:stretch>
                  <a:fillRect t="-926" b="-2963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3" name="TextBox 52"/>
              <p:cNvSpPr txBox="1"/>
              <p:nvPr/>
            </p:nvSpPr>
            <p:spPr>
              <a:xfrm>
                <a:off x="7392713" y="5943103"/>
                <a:ext cx="1138453" cy="658065"/>
              </a:xfrm>
              <a:prstGeom prst="rect">
                <a:avLst/>
              </a:prstGeom>
              <a:noFill/>
            </p:spPr>
            <p:txBody>
              <a:bodyPr wrap="none" rtlCol="0">
                <a:spAutoFit/>
              </a:bodyPr>
              <a:lstStyle/>
              <a:p>
                <a14:m>
                  <m:oMath xmlns:m="http://schemas.openxmlformats.org/officeDocument/2006/math">
                    <m:acc>
                      <m:accPr>
                        <m:chr m:val="⃑"/>
                        <m:ctrlPr>
                          <a:rPr lang="zh-CN" altLang="en-US" sz="3200" b="1" i="1">
                            <a:latin typeface="Cambria Math" panose="02040503050406030204" pitchFamily="18" charset="0"/>
                          </a:rPr>
                        </m:ctrlPr>
                      </m:accPr>
                      <m:e>
                        <m:r>
                          <a:rPr lang="en-US" altLang="zh-CN" sz="3200" b="1" i="1">
                            <a:latin typeface="Cambria Math"/>
                          </a:rPr>
                          <m:t>𝒄</m:t>
                        </m:r>
                      </m:e>
                    </m:acc>
                  </m:oMath>
                </a14:m>
                <a:r>
                  <a:rPr lang="en-US" altLang="zh-CN" sz="3200" b="1" dirty="0"/>
                  <a:t>=</a:t>
                </a:r>
                <a14:m>
                  <m:oMath xmlns:m="http://schemas.openxmlformats.org/officeDocument/2006/math">
                    <m:r>
                      <a:rPr lang="en-US" altLang="zh-CN" sz="3200" b="1" i="1">
                        <a:latin typeface="Cambria Math"/>
                      </a:rPr>
                      <m:t>𝒂</m:t>
                    </m:r>
                    <m:acc>
                      <m:accPr>
                        <m:chr m:val="⃑"/>
                        <m:ctrlPr>
                          <a:rPr lang="en-US" altLang="zh-CN" sz="3200" b="1" i="1">
                            <a:latin typeface="Cambria Math" panose="02040503050406030204" pitchFamily="18" charset="0"/>
                          </a:rPr>
                        </m:ctrlPr>
                      </m:accPr>
                      <m:e>
                        <m:r>
                          <a:rPr lang="en-US" altLang="zh-CN" sz="3200" b="1" i="1">
                            <a:latin typeface="Cambria Math"/>
                          </a:rPr>
                          <m:t>𝒌</m:t>
                        </m:r>
                      </m:e>
                    </m:acc>
                  </m:oMath>
                </a14:m>
                <a:endParaRPr lang="zh-CN" altLang="en-US" sz="3200" b="1" dirty="0"/>
              </a:p>
            </p:txBody>
          </p:sp>
        </mc:Choice>
        <mc:Fallback xmlns="">
          <p:sp>
            <p:nvSpPr>
              <p:cNvPr id="53" name="TextBox 52"/>
              <p:cNvSpPr txBox="1">
                <a:spLocks noRot="1" noChangeAspect="1" noMove="1" noResize="1" noEditPoints="1" noAdjustHandles="1" noChangeArrowheads="1" noChangeShapeType="1" noTextEdit="1"/>
              </p:cNvSpPr>
              <p:nvPr/>
            </p:nvSpPr>
            <p:spPr>
              <a:xfrm>
                <a:off x="7392713" y="5943103"/>
                <a:ext cx="1138453" cy="658065"/>
              </a:xfrm>
              <a:prstGeom prst="rect">
                <a:avLst/>
              </a:prstGeom>
              <a:blipFill>
                <a:blip r:embed="rId12"/>
                <a:stretch>
                  <a:fillRect t="-926" b="-29630"/>
                </a:stretch>
              </a:blipFill>
            </p:spPr>
            <p:txBody>
              <a:bodyPr/>
              <a:lstStyle/>
              <a:p>
                <a:r>
                  <a:rPr lang="zh-CN" altLang="en-US">
                    <a:noFill/>
                  </a:rPr>
                  <a:t> </a:t>
                </a:r>
              </a:p>
            </p:txBody>
          </p:sp>
        </mc:Fallback>
      </mc:AlternateContent>
      <p:sp>
        <p:nvSpPr>
          <p:cNvPr id="54" name="TextBox 53"/>
          <p:cNvSpPr txBox="1"/>
          <p:nvPr/>
        </p:nvSpPr>
        <p:spPr>
          <a:xfrm>
            <a:off x="3376153" y="5966893"/>
            <a:ext cx="1832553" cy="584775"/>
          </a:xfrm>
          <a:prstGeom prst="rect">
            <a:avLst/>
          </a:prstGeom>
          <a:noFill/>
        </p:spPr>
        <p:txBody>
          <a:bodyPr wrap="none" rtlCol="0">
            <a:spAutoFit/>
          </a:bodyPr>
          <a:lstStyle/>
          <a:p>
            <a:r>
              <a:rPr lang="zh-CN" altLang="en-US" sz="3200" b="1" dirty="0">
                <a:solidFill>
                  <a:schemeClr val="tx2"/>
                </a:solidFill>
              </a:rPr>
              <a:t>基矢量：</a:t>
            </a:r>
          </a:p>
        </p:txBody>
      </p:sp>
      <mc:AlternateContent xmlns:mc="http://schemas.openxmlformats.org/markup-compatibility/2006" xmlns:a14="http://schemas.microsoft.com/office/drawing/2010/main">
        <mc:Choice Requires="a14">
          <p:sp>
            <p:nvSpPr>
              <p:cNvPr id="2" name="TextBox 1"/>
              <p:cNvSpPr txBox="1"/>
              <p:nvPr/>
            </p:nvSpPr>
            <p:spPr>
              <a:xfrm>
                <a:off x="1919928" y="4747654"/>
                <a:ext cx="9622314"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sz="3200" b="1" i="1">
                          <a:latin typeface="Cambria Math"/>
                          <a:sym typeface="Symbol"/>
                        </a:rPr>
                        <m:t></m:t>
                      </m:r>
                      <m:r>
                        <a:rPr lang="en-US" altLang="zh-CN" sz="3200" b="1" i="1">
                          <a:latin typeface="Cambria Math"/>
                          <a:sym typeface="Symbol"/>
                        </a:rPr>
                        <m:t>=</m:t>
                      </m:r>
                      <m:acc>
                        <m:accPr>
                          <m:chr m:val="⃑"/>
                          <m:ctrlPr>
                            <a:rPr lang="en-US" altLang="zh-CN" sz="3200" b="1" i="1">
                              <a:latin typeface="Cambria Math" panose="02040503050406030204" pitchFamily="18" charset="0"/>
                              <a:sym typeface="Symbol"/>
                            </a:rPr>
                          </m:ctrlPr>
                        </m:accPr>
                        <m:e>
                          <m:sSub>
                            <m:sSubPr>
                              <m:ctrlPr>
                                <a:rPr lang="en-US" altLang="zh-CN" sz="3200" b="1" i="1">
                                  <a:latin typeface="Cambria Math" panose="02040503050406030204" pitchFamily="18" charset="0"/>
                                  <a:sym typeface="Symbol"/>
                                </a:rPr>
                              </m:ctrlPr>
                            </m:sSubPr>
                            <m:e>
                              <m:r>
                                <a:rPr lang="en-US" altLang="zh-CN" sz="3200" b="1" i="1">
                                  <a:latin typeface="Cambria Math"/>
                                  <a:sym typeface="Symbol"/>
                                </a:rPr>
                                <m:t>𝒂</m:t>
                              </m:r>
                            </m:e>
                            <m:sub>
                              <m:r>
                                <a:rPr lang="en-US" altLang="zh-CN" sz="3200" b="1" i="1">
                                  <a:latin typeface="Cambria Math"/>
                                  <a:sym typeface="Symbol"/>
                                </a:rPr>
                                <m:t>𝟏</m:t>
                              </m:r>
                            </m:sub>
                          </m:sSub>
                        </m:e>
                      </m:acc>
                      <m:r>
                        <a:rPr lang="zh-CN" altLang="en-US" sz="3200" b="1" i="1">
                          <a:latin typeface="Cambria Math"/>
                          <a:sym typeface="Symbol"/>
                        </a:rPr>
                        <m:t>∙</m:t>
                      </m:r>
                      <m:d>
                        <m:dPr>
                          <m:ctrlPr>
                            <a:rPr lang="en-US" altLang="zh-CN" sz="3200" b="1" i="1">
                              <a:latin typeface="Cambria Math" panose="02040503050406030204" pitchFamily="18" charset="0"/>
                              <a:sym typeface="Symbol"/>
                            </a:rPr>
                          </m:ctrlPr>
                        </m:dPr>
                        <m:e>
                          <m:acc>
                            <m:accPr>
                              <m:chr m:val="⃑"/>
                              <m:ctrlPr>
                                <a:rPr lang="en-US" altLang="zh-CN" sz="3200" b="1" i="1">
                                  <a:latin typeface="Cambria Math" panose="02040503050406030204" pitchFamily="18" charset="0"/>
                                  <a:sym typeface="Symbol"/>
                                </a:rPr>
                              </m:ctrlPr>
                            </m:accPr>
                            <m:e>
                              <m:sSub>
                                <m:sSubPr>
                                  <m:ctrlPr>
                                    <a:rPr lang="en-US" altLang="zh-CN" sz="3200" b="1" i="1">
                                      <a:latin typeface="Cambria Math" panose="02040503050406030204" pitchFamily="18" charset="0"/>
                                      <a:sym typeface="Symbol"/>
                                    </a:rPr>
                                  </m:ctrlPr>
                                </m:sSubPr>
                                <m:e>
                                  <m:r>
                                    <a:rPr lang="en-US" altLang="zh-CN" sz="3200" b="1" i="1">
                                      <a:latin typeface="Cambria Math"/>
                                      <a:sym typeface="Symbol"/>
                                    </a:rPr>
                                    <m:t>𝒂</m:t>
                                  </m:r>
                                </m:e>
                                <m:sub>
                                  <m:r>
                                    <a:rPr lang="en-US" altLang="zh-CN" sz="3200" b="1" i="1">
                                      <a:latin typeface="Cambria Math"/>
                                      <a:sym typeface="Symbol"/>
                                    </a:rPr>
                                    <m:t>𝟐</m:t>
                                  </m:r>
                                </m:sub>
                              </m:sSub>
                            </m:e>
                          </m:acc>
                          <m:r>
                            <a:rPr lang="en-US" altLang="zh-CN" sz="3200" b="1" i="1">
                              <a:latin typeface="Cambria Math"/>
                              <a:ea typeface="Cambria Math"/>
                              <a:sym typeface="Symbol"/>
                            </a:rPr>
                            <m:t>×</m:t>
                          </m:r>
                          <m:acc>
                            <m:accPr>
                              <m:chr m:val="⃑"/>
                              <m:ctrlPr>
                                <a:rPr lang="en-US" altLang="zh-CN" sz="3200" b="1" i="1">
                                  <a:latin typeface="Cambria Math" panose="02040503050406030204" pitchFamily="18" charset="0"/>
                                  <a:sym typeface="Symbol"/>
                                </a:rPr>
                              </m:ctrlPr>
                            </m:accPr>
                            <m:e>
                              <m:sSub>
                                <m:sSubPr>
                                  <m:ctrlPr>
                                    <a:rPr lang="en-US" altLang="zh-CN" sz="3200" b="1" i="1">
                                      <a:latin typeface="Cambria Math" panose="02040503050406030204" pitchFamily="18" charset="0"/>
                                      <a:sym typeface="Symbol"/>
                                    </a:rPr>
                                  </m:ctrlPr>
                                </m:sSubPr>
                                <m:e>
                                  <m:r>
                                    <a:rPr lang="en-US" altLang="zh-CN" sz="3200" b="1" i="1">
                                      <a:latin typeface="Cambria Math"/>
                                      <a:sym typeface="Symbol"/>
                                    </a:rPr>
                                    <m:t>𝒂</m:t>
                                  </m:r>
                                </m:e>
                                <m:sub>
                                  <m:r>
                                    <a:rPr lang="en-US" altLang="zh-CN" sz="3200" b="1" i="1">
                                      <a:latin typeface="Cambria Math"/>
                                      <a:sym typeface="Symbol"/>
                                    </a:rPr>
                                    <m:t>𝟑</m:t>
                                  </m:r>
                                </m:sub>
                              </m:sSub>
                            </m:e>
                          </m:acc>
                        </m:e>
                      </m:d>
                      <m:r>
                        <a:rPr lang="en-US" altLang="zh-CN" sz="3200" b="1" i="1">
                          <a:latin typeface="Cambria Math"/>
                          <a:sym typeface="Symbol"/>
                        </a:rPr>
                        <m:t>=</m:t>
                      </m:r>
                      <m:acc>
                        <m:accPr>
                          <m:chr m:val="⃑"/>
                          <m:ctrlPr>
                            <a:rPr lang="en-US" altLang="zh-CN" sz="3200" b="1" i="1">
                              <a:latin typeface="Cambria Math" panose="02040503050406030204" pitchFamily="18" charset="0"/>
                              <a:sym typeface="Symbol"/>
                            </a:rPr>
                          </m:ctrlPr>
                        </m:accPr>
                        <m:e>
                          <m:sSub>
                            <m:sSubPr>
                              <m:ctrlPr>
                                <a:rPr lang="en-US" altLang="zh-CN" sz="3200" b="1" i="1">
                                  <a:latin typeface="Cambria Math" panose="02040503050406030204" pitchFamily="18" charset="0"/>
                                  <a:sym typeface="Symbol"/>
                                </a:rPr>
                              </m:ctrlPr>
                            </m:sSubPr>
                            <m:e>
                              <m:r>
                                <a:rPr lang="en-US" altLang="zh-CN" sz="3200" b="1" i="1">
                                  <a:latin typeface="Cambria Math"/>
                                  <a:sym typeface="Symbol"/>
                                </a:rPr>
                                <m:t>𝒂</m:t>
                              </m:r>
                            </m:e>
                            <m:sub>
                              <m:r>
                                <a:rPr lang="en-US" altLang="zh-CN" sz="3200" b="1" i="1">
                                  <a:latin typeface="Cambria Math"/>
                                  <a:sym typeface="Symbol"/>
                                </a:rPr>
                                <m:t>𝟐</m:t>
                              </m:r>
                            </m:sub>
                          </m:sSub>
                        </m:e>
                      </m:acc>
                      <m:r>
                        <a:rPr lang="zh-CN" altLang="en-US" sz="3200" b="1" i="1">
                          <a:latin typeface="Cambria Math"/>
                          <a:sym typeface="Symbol"/>
                        </a:rPr>
                        <m:t>∙</m:t>
                      </m:r>
                      <m:d>
                        <m:dPr>
                          <m:ctrlPr>
                            <a:rPr lang="en-US" altLang="zh-CN" sz="3200" b="1" i="1">
                              <a:latin typeface="Cambria Math" panose="02040503050406030204" pitchFamily="18" charset="0"/>
                              <a:sym typeface="Symbol"/>
                            </a:rPr>
                          </m:ctrlPr>
                        </m:dPr>
                        <m:e>
                          <m:acc>
                            <m:accPr>
                              <m:chr m:val="⃑"/>
                              <m:ctrlPr>
                                <a:rPr lang="en-US" altLang="zh-CN" sz="3200" b="1" i="1">
                                  <a:latin typeface="Cambria Math" panose="02040503050406030204" pitchFamily="18" charset="0"/>
                                  <a:sym typeface="Symbol"/>
                                </a:rPr>
                              </m:ctrlPr>
                            </m:accPr>
                            <m:e>
                              <m:sSub>
                                <m:sSubPr>
                                  <m:ctrlPr>
                                    <a:rPr lang="en-US" altLang="zh-CN" sz="3200" b="1" i="1">
                                      <a:latin typeface="Cambria Math" panose="02040503050406030204" pitchFamily="18" charset="0"/>
                                      <a:sym typeface="Symbol"/>
                                    </a:rPr>
                                  </m:ctrlPr>
                                </m:sSubPr>
                                <m:e>
                                  <m:r>
                                    <a:rPr lang="en-US" altLang="zh-CN" sz="3200" b="1" i="1">
                                      <a:latin typeface="Cambria Math"/>
                                      <a:sym typeface="Symbol"/>
                                    </a:rPr>
                                    <m:t>𝒂</m:t>
                                  </m:r>
                                </m:e>
                                <m:sub>
                                  <m:r>
                                    <a:rPr lang="en-US" altLang="zh-CN" sz="3200" b="1" i="1">
                                      <a:latin typeface="Cambria Math"/>
                                      <a:sym typeface="Symbol"/>
                                    </a:rPr>
                                    <m:t>𝟑</m:t>
                                  </m:r>
                                </m:sub>
                              </m:sSub>
                            </m:e>
                          </m:acc>
                          <m:r>
                            <a:rPr lang="en-US" altLang="zh-CN" sz="3200" b="1" i="1">
                              <a:latin typeface="Cambria Math"/>
                              <a:ea typeface="Cambria Math"/>
                              <a:sym typeface="Symbol"/>
                            </a:rPr>
                            <m:t>×</m:t>
                          </m:r>
                          <m:acc>
                            <m:accPr>
                              <m:chr m:val="⃑"/>
                              <m:ctrlPr>
                                <a:rPr lang="en-US" altLang="zh-CN" sz="3200" b="1" i="1">
                                  <a:latin typeface="Cambria Math" panose="02040503050406030204" pitchFamily="18" charset="0"/>
                                  <a:sym typeface="Symbol"/>
                                </a:rPr>
                              </m:ctrlPr>
                            </m:accPr>
                            <m:e>
                              <m:sSub>
                                <m:sSubPr>
                                  <m:ctrlPr>
                                    <a:rPr lang="en-US" altLang="zh-CN" sz="3200" b="1" i="1">
                                      <a:latin typeface="Cambria Math" panose="02040503050406030204" pitchFamily="18" charset="0"/>
                                      <a:sym typeface="Symbol"/>
                                    </a:rPr>
                                  </m:ctrlPr>
                                </m:sSubPr>
                                <m:e>
                                  <m:r>
                                    <a:rPr lang="en-US" altLang="zh-CN" sz="3200" b="1" i="1">
                                      <a:latin typeface="Cambria Math"/>
                                      <a:sym typeface="Symbol"/>
                                    </a:rPr>
                                    <m:t>𝒂</m:t>
                                  </m:r>
                                </m:e>
                                <m:sub>
                                  <m:r>
                                    <a:rPr lang="en-US" altLang="zh-CN" sz="3200" b="1" i="1">
                                      <a:latin typeface="Cambria Math"/>
                                      <a:sym typeface="Symbol"/>
                                    </a:rPr>
                                    <m:t>𝟏</m:t>
                                  </m:r>
                                </m:sub>
                              </m:sSub>
                            </m:e>
                          </m:acc>
                        </m:e>
                      </m:d>
                      <m:r>
                        <a:rPr lang="en-US" altLang="zh-CN" sz="3200" b="1" i="1">
                          <a:latin typeface="Cambria Math"/>
                          <a:sym typeface="Symbol"/>
                        </a:rPr>
                        <m:t>=</m:t>
                      </m:r>
                      <m:acc>
                        <m:accPr>
                          <m:chr m:val="⃑"/>
                          <m:ctrlPr>
                            <a:rPr lang="en-US" altLang="zh-CN" sz="3200" b="1" i="1">
                              <a:latin typeface="Cambria Math" panose="02040503050406030204" pitchFamily="18" charset="0"/>
                              <a:sym typeface="Symbol"/>
                            </a:rPr>
                          </m:ctrlPr>
                        </m:accPr>
                        <m:e>
                          <m:sSub>
                            <m:sSubPr>
                              <m:ctrlPr>
                                <a:rPr lang="en-US" altLang="zh-CN" sz="3200" b="1" i="1">
                                  <a:latin typeface="Cambria Math" panose="02040503050406030204" pitchFamily="18" charset="0"/>
                                  <a:sym typeface="Symbol"/>
                                </a:rPr>
                              </m:ctrlPr>
                            </m:sSubPr>
                            <m:e>
                              <m:r>
                                <a:rPr lang="en-US" altLang="zh-CN" sz="3200" b="1" i="1">
                                  <a:latin typeface="Cambria Math"/>
                                  <a:sym typeface="Symbol"/>
                                </a:rPr>
                                <m:t>𝒂</m:t>
                              </m:r>
                            </m:e>
                            <m:sub>
                              <m:r>
                                <a:rPr lang="en-US" altLang="zh-CN" sz="3200" b="1" i="1">
                                  <a:latin typeface="Cambria Math"/>
                                  <a:sym typeface="Symbol"/>
                                </a:rPr>
                                <m:t>𝟑</m:t>
                              </m:r>
                            </m:sub>
                          </m:sSub>
                        </m:e>
                      </m:acc>
                      <m:r>
                        <a:rPr lang="zh-CN" altLang="en-US" sz="3200" b="1" i="1">
                          <a:latin typeface="Cambria Math"/>
                          <a:sym typeface="Symbol"/>
                        </a:rPr>
                        <m:t>∙</m:t>
                      </m:r>
                      <m:d>
                        <m:dPr>
                          <m:ctrlPr>
                            <a:rPr lang="en-US" altLang="zh-CN" sz="3200" b="1" i="1">
                              <a:latin typeface="Cambria Math" panose="02040503050406030204" pitchFamily="18" charset="0"/>
                              <a:sym typeface="Symbol"/>
                            </a:rPr>
                          </m:ctrlPr>
                        </m:dPr>
                        <m:e>
                          <m:acc>
                            <m:accPr>
                              <m:chr m:val="⃑"/>
                              <m:ctrlPr>
                                <a:rPr lang="en-US" altLang="zh-CN" sz="3200" b="1" i="1">
                                  <a:latin typeface="Cambria Math" panose="02040503050406030204" pitchFamily="18" charset="0"/>
                                  <a:sym typeface="Symbol"/>
                                </a:rPr>
                              </m:ctrlPr>
                            </m:accPr>
                            <m:e>
                              <m:sSub>
                                <m:sSubPr>
                                  <m:ctrlPr>
                                    <a:rPr lang="en-US" altLang="zh-CN" sz="3200" b="1" i="1">
                                      <a:latin typeface="Cambria Math" panose="02040503050406030204" pitchFamily="18" charset="0"/>
                                      <a:sym typeface="Symbol"/>
                                    </a:rPr>
                                  </m:ctrlPr>
                                </m:sSubPr>
                                <m:e>
                                  <m:r>
                                    <a:rPr lang="en-US" altLang="zh-CN" sz="3200" b="1" i="1">
                                      <a:latin typeface="Cambria Math"/>
                                      <a:sym typeface="Symbol"/>
                                    </a:rPr>
                                    <m:t>𝒂</m:t>
                                  </m:r>
                                </m:e>
                                <m:sub>
                                  <m:r>
                                    <a:rPr lang="en-US" altLang="zh-CN" sz="3200" b="1" i="1">
                                      <a:latin typeface="Cambria Math"/>
                                      <a:sym typeface="Symbol"/>
                                    </a:rPr>
                                    <m:t>𝟏</m:t>
                                  </m:r>
                                </m:sub>
                              </m:sSub>
                            </m:e>
                          </m:acc>
                          <m:r>
                            <a:rPr lang="en-US" altLang="zh-CN" sz="3200" b="1" i="1">
                              <a:latin typeface="Cambria Math"/>
                              <a:ea typeface="Cambria Math"/>
                              <a:sym typeface="Symbol"/>
                            </a:rPr>
                            <m:t>×</m:t>
                          </m:r>
                          <m:acc>
                            <m:accPr>
                              <m:chr m:val="⃑"/>
                              <m:ctrlPr>
                                <a:rPr lang="en-US" altLang="zh-CN" sz="3200" b="1" i="1">
                                  <a:latin typeface="Cambria Math" panose="02040503050406030204" pitchFamily="18" charset="0"/>
                                  <a:sym typeface="Symbol"/>
                                </a:rPr>
                              </m:ctrlPr>
                            </m:accPr>
                            <m:e>
                              <m:sSub>
                                <m:sSubPr>
                                  <m:ctrlPr>
                                    <a:rPr lang="en-US" altLang="zh-CN" sz="3200" b="1" i="1">
                                      <a:latin typeface="Cambria Math" panose="02040503050406030204" pitchFamily="18" charset="0"/>
                                      <a:sym typeface="Symbol"/>
                                    </a:rPr>
                                  </m:ctrlPr>
                                </m:sSubPr>
                                <m:e>
                                  <m:r>
                                    <a:rPr lang="en-US" altLang="zh-CN" sz="3200" b="1" i="1">
                                      <a:latin typeface="Cambria Math"/>
                                      <a:sym typeface="Symbol"/>
                                    </a:rPr>
                                    <m:t>𝒂</m:t>
                                  </m:r>
                                </m:e>
                                <m:sub>
                                  <m:r>
                                    <a:rPr lang="en-US" altLang="zh-CN" sz="3200" b="1" i="1">
                                      <a:latin typeface="Cambria Math"/>
                                      <a:sym typeface="Symbol"/>
                                    </a:rPr>
                                    <m:t>𝟐</m:t>
                                  </m:r>
                                </m:sub>
                              </m:sSub>
                            </m:e>
                          </m:acc>
                        </m:e>
                      </m:d>
                    </m:oMath>
                  </m:oMathPara>
                </a14:m>
                <a:endParaRPr lang="zh-CN" altLang="en-US" sz="3200" b="1" dirty="0"/>
              </a:p>
            </p:txBody>
          </p:sp>
        </mc:Choice>
        <mc:Fallback xmlns="">
          <p:sp>
            <p:nvSpPr>
              <p:cNvPr id="2" name="TextBox 1"/>
              <p:cNvSpPr txBox="1">
                <a:spLocks noRot="1" noChangeAspect="1" noMove="1" noResize="1" noEditPoints="1" noAdjustHandles="1" noChangeArrowheads="1" noChangeShapeType="1" noTextEdit="1"/>
              </p:cNvSpPr>
              <p:nvPr/>
            </p:nvSpPr>
            <p:spPr>
              <a:xfrm>
                <a:off x="1919928" y="4747654"/>
                <a:ext cx="9622314" cy="584775"/>
              </a:xfrm>
              <a:prstGeom prst="rect">
                <a:avLst/>
              </a:prstGeom>
              <a:blipFill>
                <a:blip r:embed="rId13"/>
                <a:stretch>
                  <a:fillRect/>
                </a:stretch>
              </a:blipFill>
            </p:spPr>
            <p:txBody>
              <a:bodyPr/>
              <a:lstStyle/>
              <a:p>
                <a:r>
                  <a:rPr lang="zh-CN" altLang="en-US">
                    <a:noFill/>
                  </a:rPr>
                  <a:t> </a:t>
                </a:r>
              </a:p>
            </p:txBody>
          </p:sp>
        </mc:Fallback>
      </mc:AlternateContent>
      <p:sp>
        <p:nvSpPr>
          <p:cNvPr id="15" name="TextBox 14"/>
          <p:cNvSpPr txBox="1"/>
          <p:nvPr/>
        </p:nvSpPr>
        <p:spPr>
          <a:xfrm>
            <a:off x="2526292" y="4381566"/>
            <a:ext cx="364202" cy="523220"/>
          </a:xfrm>
          <a:prstGeom prst="rect">
            <a:avLst/>
          </a:prstGeom>
          <a:noFill/>
        </p:spPr>
        <p:txBody>
          <a:bodyPr wrap="none" rtlCol="0">
            <a:spAutoFit/>
          </a:bodyPr>
          <a:lstStyle/>
          <a:p>
            <a:r>
              <a:rPr lang="en-US" altLang="zh-CN" b="1" i="1" dirty="0">
                <a:latin typeface="Times New Roman" pitchFamily="18" charset="0"/>
                <a:cs typeface="Times New Roman" pitchFamily="18" charset="0"/>
              </a:rPr>
              <a:t>x</a:t>
            </a:r>
          </a:p>
        </p:txBody>
      </p:sp>
      <mc:AlternateContent xmlns:mc="http://schemas.openxmlformats.org/markup-compatibility/2006" xmlns:a14="http://schemas.microsoft.com/office/drawing/2010/main">
        <mc:Choice Requires="a14">
          <p:sp>
            <p:nvSpPr>
              <p:cNvPr id="3" name="TextBox 2"/>
              <p:cNvSpPr txBox="1"/>
              <p:nvPr/>
            </p:nvSpPr>
            <p:spPr>
              <a:xfrm>
                <a:off x="2320182" y="4119956"/>
                <a:ext cx="41710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b="1" i="1">
                              <a:solidFill>
                                <a:srgbClr val="FF0000"/>
                              </a:solidFill>
                              <a:latin typeface="Cambria Math" panose="02040503050406030204" pitchFamily="18" charset="0"/>
                            </a:rPr>
                          </m:ctrlPr>
                        </m:accPr>
                        <m:e>
                          <m:r>
                            <a:rPr lang="en-US" altLang="zh-CN" b="1" i="1">
                              <a:solidFill>
                                <a:srgbClr val="FF0000"/>
                              </a:solidFill>
                              <a:latin typeface="Cambria Math"/>
                            </a:rPr>
                            <m:t>𝒊</m:t>
                          </m:r>
                        </m:e>
                      </m:acc>
                    </m:oMath>
                  </m:oMathPara>
                </a14:m>
                <a:endParaRPr lang="zh-CN" altLang="en-US" b="1" dirty="0">
                  <a:solidFill>
                    <a:srgbClr val="FF0000"/>
                  </a:solidFill>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2320182" y="4119956"/>
                <a:ext cx="417102" cy="523220"/>
              </a:xfrm>
              <a:prstGeom prst="rect">
                <a:avLst/>
              </a:prstGeom>
              <a:blipFill>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6054914" y="2624382"/>
                <a:ext cx="42351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b="1" i="1">
                              <a:solidFill>
                                <a:srgbClr val="FF0000"/>
                              </a:solidFill>
                              <a:latin typeface="Cambria Math" panose="02040503050406030204" pitchFamily="18" charset="0"/>
                            </a:rPr>
                          </m:ctrlPr>
                        </m:accPr>
                        <m:e>
                          <m:r>
                            <a:rPr lang="en-US" altLang="zh-CN" b="1" i="1">
                              <a:solidFill>
                                <a:srgbClr val="FF0000"/>
                              </a:solidFill>
                              <a:latin typeface="Cambria Math"/>
                            </a:rPr>
                            <m:t>𝒋</m:t>
                          </m:r>
                        </m:e>
                      </m:acc>
                    </m:oMath>
                  </m:oMathPara>
                </a14:m>
                <a:endParaRPr lang="zh-CN" altLang="en-US" b="1" dirty="0">
                  <a:solidFill>
                    <a:srgbClr val="FF0000"/>
                  </a:solidFill>
                </a:endParaRPr>
              </a:p>
            </p:txBody>
          </p:sp>
        </mc:Choice>
        <mc:Fallback xmlns="">
          <p:sp>
            <p:nvSpPr>
              <p:cNvPr id="39" name="TextBox 38"/>
              <p:cNvSpPr txBox="1">
                <a:spLocks noRot="1" noChangeAspect="1" noMove="1" noResize="1" noEditPoints="1" noAdjustHandles="1" noChangeArrowheads="1" noChangeShapeType="1" noTextEdit="1"/>
              </p:cNvSpPr>
              <p:nvPr/>
            </p:nvSpPr>
            <p:spPr>
              <a:xfrm>
                <a:off x="6054914" y="2624382"/>
                <a:ext cx="423514" cy="523220"/>
              </a:xfrm>
              <a:prstGeom prst="rect">
                <a:avLst/>
              </a:prstGeom>
              <a:blipFill>
                <a:blip r:embed="rId1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0" name="TextBox 39"/>
              <p:cNvSpPr txBox="1"/>
              <p:nvPr/>
            </p:nvSpPr>
            <p:spPr>
              <a:xfrm>
                <a:off x="3124322" y="503182"/>
                <a:ext cx="503663" cy="5872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b="1" i="1">
                              <a:solidFill>
                                <a:srgbClr val="FF0000"/>
                              </a:solidFill>
                              <a:latin typeface="Cambria Math" panose="02040503050406030204" pitchFamily="18" charset="0"/>
                            </a:rPr>
                          </m:ctrlPr>
                        </m:accPr>
                        <m:e>
                          <m:r>
                            <a:rPr lang="en-US" altLang="zh-CN" b="1" i="1">
                              <a:solidFill>
                                <a:srgbClr val="FF0000"/>
                              </a:solidFill>
                              <a:latin typeface="Cambria Math"/>
                            </a:rPr>
                            <m:t>𝒌</m:t>
                          </m:r>
                        </m:e>
                      </m:acc>
                    </m:oMath>
                  </m:oMathPara>
                </a14:m>
                <a:endParaRPr lang="zh-CN" altLang="en-US" b="1" dirty="0">
                  <a:solidFill>
                    <a:srgbClr val="FF0000"/>
                  </a:solidFill>
                </a:endParaRPr>
              </a:p>
            </p:txBody>
          </p:sp>
        </mc:Choice>
        <mc:Fallback xmlns="">
          <p:sp>
            <p:nvSpPr>
              <p:cNvPr id="40" name="TextBox 39"/>
              <p:cNvSpPr txBox="1">
                <a:spLocks noRot="1" noChangeAspect="1" noMove="1" noResize="1" noEditPoints="1" noAdjustHandles="1" noChangeArrowheads="1" noChangeShapeType="1" noTextEdit="1"/>
              </p:cNvSpPr>
              <p:nvPr/>
            </p:nvSpPr>
            <p:spPr>
              <a:xfrm>
                <a:off x="3124322" y="503182"/>
                <a:ext cx="503663" cy="587277"/>
              </a:xfrm>
              <a:prstGeom prst="rect">
                <a:avLst/>
              </a:prstGeom>
              <a:blipFill>
                <a:blip r:embed="rId1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1" name="TextBox 40"/>
              <p:cNvSpPr txBox="1"/>
              <p:nvPr/>
            </p:nvSpPr>
            <p:spPr>
              <a:xfrm>
                <a:off x="5007796" y="5358462"/>
                <a:ext cx="2047163" cy="5959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sz="3200" b="1" i="1">
                          <a:latin typeface="Cambria Math"/>
                          <a:sym typeface="Symbol"/>
                        </a:rPr>
                        <m:t></m:t>
                      </m:r>
                      <m:r>
                        <a:rPr lang="en-US" altLang="zh-CN" sz="3200" b="1" i="1">
                          <a:latin typeface="Cambria Math"/>
                          <a:sym typeface="Symbol"/>
                        </a:rPr>
                        <m:t>=</m:t>
                      </m:r>
                      <m:sSup>
                        <m:sSupPr>
                          <m:ctrlPr>
                            <a:rPr lang="en-US" altLang="zh-CN" sz="3200" b="1" i="1">
                              <a:latin typeface="Cambria Math" panose="02040503050406030204" pitchFamily="18" charset="0"/>
                              <a:sym typeface="Symbol"/>
                            </a:rPr>
                          </m:ctrlPr>
                        </m:sSupPr>
                        <m:e>
                          <m:r>
                            <a:rPr lang="en-US" altLang="zh-CN" sz="3200" b="1" i="1">
                              <a:latin typeface="Cambria Math"/>
                              <a:sym typeface="Symbol"/>
                            </a:rPr>
                            <m:t>𝒂</m:t>
                          </m:r>
                        </m:e>
                        <m:sup>
                          <m:r>
                            <a:rPr lang="en-US" altLang="zh-CN" sz="3200" b="1" i="1">
                              <a:latin typeface="Cambria Math"/>
                              <a:sym typeface="Symbol"/>
                            </a:rPr>
                            <m:t>𝟑</m:t>
                          </m:r>
                        </m:sup>
                      </m:sSup>
                      <m:r>
                        <a:rPr lang="en-US" altLang="zh-CN" sz="3200" b="1" i="1">
                          <a:latin typeface="Cambria Math"/>
                          <a:sym typeface="Symbol"/>
                        </a:rPr>
                        <m:t>/</m:t>
                      </m:r>
                      <m:r>
                        <a:rPr lang="en-US" altLang="zh-CN" sz="3200" b="1" i="1">
                          <a:latin typeface="Cambria Math"/>
                          <a:sym typeface="Symbol"/>
                        </a:rPr>
                        <m:t>𝟒</m:t>
                      </m:r>
                    </m:oMath>
                  </m:oMathPara>
                </a14:m>
                <a:endParaRPr lang="zh-CN" altLang="en-US" sz="3200" b="1" dirty="0"/>
              </a:p>
            </p:txBody>
          </p:sp>
        </mc:Choice>
        <mc:Fallback xmlns="">
          <p:sp>
            <p:nvSpPr>
              <p:cNvPr id="41" name="TextBox 40"/>
              <p:cNvSpPr txBox="1">
                <a:spLocks noRot="1" noChangeAspect="1" noMove="1" noResize="1" noEditPoints="1" noAdjustHandles="1" noChangeArrowheads="1" noChangeShapeType="1" noTextEdit="1"/>
              </p:cNvSpPr>
              <p:nvPr/>
            </p:nvSpPr>
            <p:spPr>
              <a:xfrm>
                <a:off x="5007796" y="5358462"/>
                <a:ext cx="2047163" cy="595932"/>
              </a:xfrm>
              <a:prstGeom prst="rect">
                <a:avLst/>
              </a:prstGeom>
              <a:blipFill>
                <a:blip r:embed="rId1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7" name="TextBox 7"/>
              <p:cNvSpPr txBox="1"/>
              <p:nvPr/>
            </p:nvSpPr>
            <p:spPr>
              <a:xfrm>
                <a:off x="6266671" y="3809435"/>
                <a:ext cx="5210465" cy="64466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CN" sz="3200" i="1">
                              <a:latin typeface="Cambria Math" panose="02040503050406030204" pitchFamily="18" charset="0"/>
                            </a:rPr>
                          </m:ctrlPr>
                        </m:accPr>
                        <m:e>
                          <m:sSub>
                            <m:sSubPr>
                              <m:ctrlPr>
                                <a:rPr lang="en-US" altLang="zh-CN" sz="3200" i="1">
                                  <a:latin typeface="Cambria Math" panose="02040503050406030204" pitchFamily="18" charset="0"/>
                                </a:rPr>
                              </m:ctrlPr>
                            </m:sSubPr>
                            <m:e>
                              <m:r>
                                <a:rPr lang="en-US" altLang="zh-CN" sz="3200" i="1">
                                  <a:latin typeface="Cambria Math"/>
                                </a:rPr>
                                <m:t>𝑅</m:t>
                              </m:r>
                            </m:e>
                            <m:sub>
                              <m:r>
                                <a:rPr lang="en-US" altLang="zh-CN" sz="3200" i="1">
                                  <a:latin typeface="Cambria Math"/>
                                </a:rPr>
                                <m:t>𝑚</m:t>
                              </m:r>
                            </m:sub>
                          </m:sSub>
                        </m:e>
                      </m:acc>
                      <m:r>
                        <a:rPr lang="en-US" altLang="zh-CN" sz="3200" i="1">
                          <a:latin typeface="Cambria Math"/>
                        </a:rPr>
                        <m:t>=</m:t>
                      </m:r>
                      <m:sSub>
                        <m:sSubPr>
                          <m:ctrlPr>
                            <a:rPr lang="en-US" altLang="zh-CN" sz="3200" i="1">
                              <a:latin typeface="Cambria Math" panose="02040503050406030204" pitchFamily="18" charset="0"/>
                            </a:rPr>
                          </m:ctrlPr>
                        </m:sSubPr>
                        <m:e>
                          <m:r>
                            <a:rPr lang="en-US" altLang="zh-CN" sz="3200" i="1">
                              <a:latin typeface="Cambria Math"/>
                            </a:rPr>
                            <m:t>𝑚</m:t>
                          </m:r>
                        </m:e>
                        <m:sub>
                          <m:r>
                            <a:rPr lang="en-US" altLang="zh-CN" sz="3200" i="1">
                              <a:latin typeface="Cambria Math"/>
                            </a:rPr>
                            <m:t>1</m:t>
                          </m:r>
                        </m:sub>
                      </m:sSub>
                      <m:acc>
                        <m:accPr>
                          <m:chr m:val="⃑"/>
                          <m:ctrlPr>
                            <a:rPr lang="en-US" altLang="zh-CN" sz="3200" i="1">
                              <a:latin typeface="Cambria Math" panose="02040503050406030204" pitchFamily="18" charset="0"/>
                            </a:rPr>
                          </m:ctrlPr>
                        </m:accPr>
                        <m:e>
                          <m:sSub>
                            <m:sSubPr>
                              <m:ctrlPr>
                                <a:rPr lang="en-US" altLang="zh-CN" sz="3200" i="1">
                                  <a:latin typeface="Cambria Math" panose="02040503050406030204" pitchFamily="18" charset="0"/>
                                </a:rPr>
                              </m:ctrlPr>
                            </m:sSubPr>
                            <m:e>
                              <m:r>
                                <a:rPr lang="en-US" altLang="zh-CN" sz="3200" i="1">
                                  <a:latin typeface="Cambria Math"/>
                                </a:rPr>
                                <m:t>𝑎</m:t>
                              </m:r>
                            </m:e>
                            <m:sub>
                              <m:r>
                                <a:rPr lang="en-US" altLang="zh-CN" sz="3200" i="1">
                                  <a:latin typeface="Cambria Math"/>
                                </a:rPr>
                                <m:t>1</m:t>
                              </m:r>
                            </m:sub>
                          </m:sSub>
                        </m:e>
                      </m:acc>
                      <m:r>
                        <a:rPr lang="en-US" altLang="zh-CN" sz="3200" i="1">
                          <a:latin typeface="Cambria Math"/>
                        </a:rPr>
                        <m:t>+</m:t>
                      </m:r>
                      <m:sSub>
                        <m:sSubPr>
                          <m:ctrlPr>
                            <a:rPr lang="en-US" altLang="zh-CN" sz="3200" i="1">
                              <a:latin typeface="Cambria Math" panose="02040503050406030204" pitchFamily="18" charset="0"/>
                            </a:rPr>
                          </m:ctrlPr>
                        </m:sSubPr>
                        <m:e>
                          <m:r>
                            <a:rPr lang="en-US" altLang="zh-CN" sz="3200" i="1">
                              <a:latin typeface="Cambria Math"/>
                            </a:rPr>
                            <m:t>𝑚</m:t>
                          </m:r>
                        </m:e>
                        <m:sub>
                          <m:r>
                            <a:rPr lang="en-US" altLang="zh-CN" sz="3200" i="1">
                              <a:latin typeface="Cambria Math"/>
                            </a:rPr>
                            <m:t>2</m:t>
                          </m:r>
                        </m:sub>
                      </m:sSub>
                      <m:acc>
                        <m:accPr>
                          <m:chr m:val="⃑"/>
                          <m:ctrlPr>
                            <a:rPr lang="en-US" altLang="zh-CN" sz="3200" i="1">
                              <a:latin typeface="Cambria Math" panose="02040503050406030204" pitchFamily="18" charset="0"/>
                            </a:rPr>
                          </m:ctrlPr>
                        </m:accPr>
                        <m:e>
                          <m:sSub>
                            <m:sSubPr>
                              <m:ctrlPr>
                                <a:rPr lang="en-US" altLang="zh-CN" sz="3200" i="1">
                                  <a:latin typeface="Cambria Math" panose="02040503050406030204" pitchFamily="18" charset="0"/>
                                </a:rPr>
                              </m:ctrlPr>
                            </m:sSubPr>
                            <m:e>
                              <m:r>
                                <a:rPr lang="en-US" altLang="zh-CN" sz="3200" i="1">
                                  <a:latin typeface="Cambria Math"/>
                                </a:rPr>
                                <m:t>𝑎</m:t>
                              </m:r>
                            </m:e>
                            <m:sub>
                              <m:r>
                                <a:rPr lang="en-US" altLang="zh-CN" sz="3200" i="1">
                                  <a:latin typeface="Cambria Math"/>
                                </a:rPr>
                                <m:t>2</m:t>
                              </m:r>
                            </m:sub>
                          </m:sSub>
                        </m:e>
                      </m:acc>
                      <m:r>
                        <a:rPr lang="en-US" altLang="zh-CN" sz="3200" i="1">
                          <a:latin typeface="Cambria Math"/>
                        </a:rPr>
                        <m:t>+</m:t>
                      </m:r>
                      <m:sSub>
                        <m:sSubPr>
                          <m:ctrlPr>
                            <a:rPr lang="en-US" altLang="zh-CN" sz="3200" i="1">
                              <a:latin typeface="Cambria Math" panose="02040503050406030204" pitchFamily="18" charset="0"/>
                            </a:rPr>
                          </m:ctrlPr>
                        </m:sSubPr>
                        <m:e>
                          <m:r>
                            <a:rPr lang="en-US" altLang="zh-CN" sz="3200" i="1">
                              <a:latin typeface="Cambria Math"/>
                            </a:rPr>
                            <m:t>𝑚</m:t>
                          </m:r>
                        </m:e>
                        <m:sub>
                          <m:r>
                            <a:rPr lang="en-US" altLang="zh-CN" sz="3200" i="1">
                              <a:latin typeface="Cambria Math"/>
                            </a:rPr>
                            <m:t>3</m:t>
                          </m:r>
                        </m:sub>
                      </m:sSub>
                      <m:acc>
                        <m:accPr>
                          <m:chr m:val="⃑"/>
                          <m:ctrlPr>
                            <a:rPr lang="en-US" altLang="zh-CN" sz="3200" i="1">
                              <a:latin typeface="Cambria Math" panose="02040503050406030204" pitchFamily="18" charset="0"/>
                            </a:rPr>
                          </m:ctrlPr>
                        </m:accPr>
                        <m:e>
                          <m:sSub>
                            <m:sSubPr>
                              <m:ctrlPr>
                                <a:rPr lang="en-US" altLang="zh-CN" sz="3200" i="1">
                                  <a:latin typeface="Cambria Math" panose="02040503050406030204" pitchFamily="18" charset="0"/>
                                </a:rPr>
                              </m:ctrlPr>
                            </m:sSubPr>
                            <m:e>
                              <m:r>
                                <a:rPr lang="en-US" altLang="zh-CN" sz="3200" i="1">
                                  <a:latin typeface="Cambria Math"/>
                                </a:rPr>
                                <m:t>𝑎</m:t>
                              </m:r>
                            </m:e>
                            <m:sub>
                              <m:r>
                                <a:rPr lang="en-US" altLang="zh-CN" sz="3200" i="1">
                                  <a:latin typeface="Cambria Math"/>
                                </a:rPr>
                                <m:t>3</m:t>
                              </m:r>
                            </m:sub>
                          </m:sSub>
                        </m:e>
                      </m:acc>
                    </m:oMath>
                  </m:oMathPara>
                </a14:m>
                <a:endParaRPr lang="zh-CN" altLang="en-US" sz="3200" dirty="0"/>
              </a:p>
            </p:txBody>
          </p:sp>
        </mc:Choice>
        <mc:Fallback xmlns="">
          <p:sp>
            <p:nvSpPr>
              <p:cNvPr id="57" name="TextBox 7"/>
              <p:cNvSpPr txBox="1">
                <a:spLocks noRot="1" noChangeAspect="1" noMove="1" noResize="1" noEditPoints="1" noAdjustHandles="1" noChangeArrowheads="1" noChangeShapeType="1" noTextEdit="1"/>
              </p:cNvSpPr>
              <p:nvPr/>
            </p:nvSpPr>
            <p:spPr>
              <a:xfrm>
                <a:off x="6266671" y="3809435"/>
                <a:ext cx="5210465" cy="644664"/>
              </a:xfrm>
              <a:prstGeom prst="rect">
                <a:avLst/>
              </a:prstGeom>
              <a:blipFill>
                <a:blip r:embed="rId1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7178091" y="1123876"/>
                <a:ext cx="565283"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sz="3200" b="1" i="1" smtClean="0">
                              <a:latin typeface="Cambria Math" panose="02040503050406030204" pitchFamily="18" charset="0"/>
                            </a:rPr>
                          </m:ctrlPr>
                        </m:accPr>
                        <m:e>
                          <m:sSub>
                            <m:sSubPr>
                              <m:ctrlPr>
                                <a:rPr lang="en-US" altLang="zh-CN" sz="3200" b="1" i="1" smtClean="0">
                                  <a:latin typeface="Cambria Math" panose="02040503050406030204" pitchFamily="18" charset="0"/>
                                </a:rPr>
                              </m:ctrlPr>
                            </m:sSubPr>
                            <m:e>
                              <m:r>
                                <a:rPr lang="en-US" altLang="zh-CN" sz="3200" b="1" i="1" smtClean="0">
                                  <a:latin typeface="Cambria Math" panose="02040503050406030204" pitchFamily="18" charset="0"/>
                                </a:rPr>
                                <m:t>𝒂</m:t>
                              </m:r>
                            </m:e>
                            <m:sub>
                              <m:r>
                                <a:rPr lang="en-US" altLang="zh-CN" sz="3200" b="1" i="1" smtClean="0">
                                  <a:latin typeface="Cambria Math" panose="02040503050406030204" pitchFamily="18" charset="0"/>
                                </a:rPr>
                                <m:t>𝟏</m:t>
                              </m:r>
                            </m:sub>
                          </m:sSub>
                        </m:e>
                      </m:acc>
                    </m:oMath>
                  </m:oMathPara>
                </a14:m>
                <a:endParaRPr lang="zh-CN" altLang="en-US" sz="3200" b="1" dirty="0"/>
              </a:p>
            </p:txBody>
          </p:sp>
        </mc:Choice>
        <mc:Fallback xmlns="">
          <p:sp>
            <p:nvSpPr>
              <p:cNvPr id="6" name="文本框 5"/>
              <p:cNvSpPr txBox="1">
                <a:spLocks noRot="1" noChangeAspect="1" noMove="1" noResize="1" noEditPoints="1" noAdjustHandles="1" noChangeArrowheads="1" noChangeShapeType="1" noTextEdit="1"/>
              </p:cNvSpPr>
              <p:nvPr/>
            </p:nvSpPr>
            <p:spPr>
              <a:xfrm>
                <a:off x="7178091" y="1123876"/>
                <a:ext cx="565283" cy="492443"/>
              </a:xfrm>
              <a:prstGeom prst="rect">
                <a:avLst/>
              </a:prstGeom>
              <a:blipFill>
                <a:blip r:embed="rId1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8" name="文本框 57"/>
              <p:cNvSpPr txBox="1"/>
              <p:nvPr/>
            </p:nvSpPr>
            <p:spPr>
              <a:xfrm>
                <a:off x="7142199" y="2101819"/>
                <a:ext cx="565283"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sz="3200" b="1" i="1" smtClean="0">
                              <a:latin typeface="Cambria Math" panose="02040503050406030204" pitchFamily="18" charset="0"/>
                            </a:rPr>
                          </m:ctrlPr>
                        </m:accPr>
                        <m:e>
                          <m:sSub>
                            <m:sSubPr>
                              <m:ctrlPr>
                                <a:rPr lang="en-US" altLang="zh-CN" sz="3200" b="1" i="1" smtClean="0">
                                  <a:latin typeface="Cambria Math" panose="02040503050406030204" pitchFamily="18" charset="0"/>
                                </a:rPr>
                              </m:ctrlPr>
                            </m:sSubPr>
                            <m:e>
                              <m:r>
                                <a:rPr lang="en-US" altLang="zh-CN" sz="3200" b="1" i="1" smtClean="0">
                                  <a:latin typeface="Cambria Math" panose="02040503050406030204" pitchFamily="18" charset="0"/>
                                </a:rPr>
                                <m:t>𝒂</m:t>
                              </m:r>
                            </m:e>
                            <m:sub>
                              <m:r>
                                <a:rPr lang="en-US" altLang="zh-CN" sz="3200" b="1" i="1" smtClean="0">
                                  <a:latin typeface="Cambria Math" panose="02040503050406030204" pitchFamily="18" charset="0"/>
                                </a:rPr>
                                <m:t>𝟐</m:t>
                              </m:r>
                            </m:sub>
                          </m:sSub>
                        </m:e>
                      </m:acc>
                    </m:oMath>
                  </m:oMathPara>
                </a14:m>
                <a:endParaRPr lang="zh-CN" altLang="en-US" sz="3200" b="1" dirty="0"/>
              </a:p>
            </p:txBody>
          </p:sp>
        </mc:Choice>
        <mc:Fallback xmlns="">
          <p:sp>
            <p:nvSpPr>
              <p:cNvPr id="58" name="文本框 57"/>
              <p:cNvSpPr txBox="1">
                <a:spLocks noRot="1" noChangeAspect="1" noMove="1" noResize="1" noEditPoints="1" noAdjustHandles="1" noChangeArrowheads="1" noChangeShapeType="1" noTextEdit="1"/>
              </p:cNvSpPr>
              <p:nvPr/>
            </p:nvSpPr>
            <p:spPr>
              <a:xfrm>
                <a:off x="7142199" y="2101819"/>
                <a:ext cx="565283" cy="492443"/>
              </a:xfrm>
              <a:prstGeom prst="rect">
                <a:avLst/>
              </a:prstGeom>
              <a:blipFill>
                <a:blip r:embed="rId2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9" name="文本框 58"/>
              <p:cNvSpPr txBox="1"/>
              <p:nvPr/>
            </p:nvSpPr>
            <p:spPr>
              <a:xfrm>
                <a:off x="7195483" y="2995480"/>
                <a:ext cx="565283"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sz="3200" b="1" i="1" smtClean="0">
                              <a:latin typeface="Cambria Math" panose="02040503050406030204" pitchFamily="18" charset="0"/>
                            </a:rPr>
                          </m:ctrlPr>
                        </m:accPr>
                        <m:e>
                          <m:sSub>
                            <m:sSubPr>
                              <m:ctrlPr>
                                <a:rPr lang="en-US" altLang="zh-CN" sz="3200" b="1" i="1" smtClean="0">
                                  <a:latin typeface="Cambria Math" panose="02040503050406030204" pitchFamily="18" charset="0"/>
                                </a:rPr>
                              </m:ctrlPr>
                            </m:sSubPr>
                            <m:e>
                              <m:r>
                                <a:rPr lang="en-US" altLang="zh-CN" sz="3200" b="1" i="1" smtClean="0">
                                  <a:latin typeface="Cambria Math" panose="02040503050406030204" pitchFamily="18" charset="0"/>
                                </a:rPr>
                                <m:t>𝒂</m:t>
                              </m:r>
                            </m:e>
                            <m:sub>
                              <m:r>
                                <a:rPr lang="en-US" altLang="zh-CN" sz="3200" b="1" i="1" smtClean="0">
                                  <a:latin typeface="Cambria Math" panose="02040503050406030204" pitchFamily="18" charset="0"/>
                                </a:rPr>
                                <m:t>𝟑</m:t>
                              </m:r>
                            </m:sub>
                          </m:sSub>
                        </m:e>
                      </m:acc>
                    </m:oMath>
                  </m:oMathPara>
                </a14:m>
                <a:endParaRPr lang="zh-CN" altLang="en-US" sz="3200" b="1" dirty="0"/>
              </a:p>
            </p:txBody>
          </p:sp>
        </mc:Choice>
        <mc:Fallback xmlns="">
          <p:sp>
            <p:nvSpPr>
              <p:cNvPr id="59" name="文本框 58"/>
              <p:cNvSpPr txBox="1">
                <a:spLocks noRot="1" noChangeAspect="1" noMove="1" noResize="1" noEditPoints="1" noAdjustHandles="1" noChangeArrowheads="1" noChangeShapeType="1" noTextEdit="1"/>
              </p:cNvSpPr>
              <p:nvPr/>
            </p:nvSpPr>
            <p:spPr>
              <a:xfrm>
                <a:off x="7195483" y="2995480"/>
                <a:ext cx="565283" cy="492443"/>
              </a:xfrm>
              <a:prstGeom prst="rect">
                <a:avLst/>
              </a:prstGeom>
              <a:blipFill>
                <a:blip r:embed="rId21"/>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93671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7"/>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39"/>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40"/>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58"/>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59"/>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wipe(down)">
                                      <p:cBhvr>
                                        <p:cTn id="46" dur="500"/>
                                        <p:tgtEl>
                                          <p:spTgt spid="26"/>
                                        </p:tgtEl>
                                      </p:cBhvr>
                                    </p:animEffect>
                                  </p:childTnLst>
                                </p:cTn>
                              </p:par>
                            </p:childTnLst>
                          </p:cTn>
                        </p:par>
                        <p:par>
                          <p:cTn id="47" fill="hold">
                            <p:stCondLst>
                              <p:cond delay="500"/>
                            </p:stCondLst>
                            <p:childTnLst>
                              <p:par>
                                <p:cTn id="48" presetID="1" presetClass="entr" presetSubtype="0" fill="hold" grpId="0" nodeType="afterEffect">
                                  <p:stCondLst>
                                    <p:cond delay="0"/>
                                  </p:stCondLst>
                                  <p:childTnLst>
                                    <p:set>
                                      <p:cBhvr>
                                        <p:cTn id="49" dur="1" fill="hold">
                                          <p:stCondLst>
                                            <p:cond delay="0"/>
                                          </p:stCondLst>
                                        </p:cTn>
                                        <p:tgtEl>
                                          <p:spTgt spid="29"/>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30"/>
                                        </p:tgtEl>
                                        <p:attrNameLst>
                                          <p:attrName>style.visibility</p:attrName>
                                        </p:attrNameLst>
                                      </p:cBhvr>
                                      <p:to>
                                        <p:strVal val="visible"/>
                                      </p:to>
                                    </p:set>
                                    <p:animEffect transition="in" filter="wipe(down)">
                                      <p:cBhvr>
                                        <p:cTn id="54" dur="500"/>
                                        <p:tgtEl>
                                          <p:spTgt spid="30"/>
                                        </p:tgtEl>
                                      </p:cBhvr>
                                    </p:animEffect>
                                  </p:childTnLst>
                                </p:cTn>
                              </p:par>
                            </p:childTnLst>
                          </p:cTn>
                        </p:par>
                        <p:par>
                          <p:cTn id="55" fill="hold">
                            <p:stCondLst>
                              <p:cond delay="500"/>
                            </p:stCondLst>
                            <p:childTnLst>
                              <p:par>
                                <p:cTn id="56" presetID="1" presetClass="entr" presetSubtype="0" fill="hold" grpId="0" nodeType="afterEffect">
                                  <p:stCondLst>
                                    <p:cond delay="0"/>
                                  </p:stCondLst>
                                  <p:childTnLst>
                                    <p:set>
                                      <p:cBhvr>
                                        <p:cTn id="57" dur="1" fill="hold">
                                          <p:stCondLst>
                                            <p:cond delay="0"/>
                                          </p:stCondLst>
                                        </p:cTn>
                                        <p:tgtEl>
                                          <p:spTgt spid="33"/>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wipe(up)">
                                      <p:cBhvr>
                                        <p:cTn id="62" dur="500"/>
                                        <p:tgtEl>
                                          <p:spTgt spid="20"/>
                                        </p:tgtEl>
                                      </p:cBhvr>
                                    </p:animEffect>
                                  </p:childTnLst>
                                </p:cTn>
                              </p:par>
                            </p:childTnLst>
                          </p:cTn>
                        </p:par>
                        <p:par>
                          <p:cTn id="63" fill="hold">
                            <p:stCondLst>
                              <p:cond delay="500"/>
                            </p:stCondLst>
                            <p:childTnLst>
                              <p:par>
                                <p:cTn id="64" presetID="1" presetClass="entr" presetSubtype="0" fill="hold" grpId="0" nodeType="afterEffect">
                                  <p:stCondLst>
                                    <p:cond delay="0"/>
                                  </p:stCondLst>
                                  <p:childTnLst>
                                    <p:set>
                                      <p:cBhvr>
                                        <p:cTn id="65" dur="1" fill="hold">
                                          <p:stCondLst>
                                            <p:cond delay="0"/>
                                          </p:stCondLst>
                                        </p:cTn>
                                        <p:tgtEl>
                                          <p:spTgt spid="25"/>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35"/>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36"/>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34"/>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57"/>
                                        </p:tgtEl>
                                        <p:attrNameLst>
                                          <p:attrName>style.visibility</p:attrName>
                                        </p:attrNameLst>
                                      </p:cBhvr>
                                      <p:to>
                                        <p:strVal val="visible"/>
                                      </p:to>
                                    </p:set>
                                    <p:animEffect transition="in" filter="wipe(left)">
                                      <p:cBhvr>
                                        <p:cTn id="82" dur="2000"/>
                                        <p:tgtEl>
                                          <p:spTgt spid="57"/>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nodeType="clickEffect">
                                  <p:stCondLst>
                                    <p:cond delay="0"/>
                                  </p:stCondLst>
                                  <p:childTnLst>
                                    <p:set>
                                      <p:cBhvr>
                                        <p:cTn id="86" dur="1" fill="hold">
                                          <p:stCondLst>
                                            <p:cond delay="0"/>
                                          </p:stCondLst>
                                        </p:cTn>
                                        <p:tgtEl>
                                          <p:spTgt spid="37"/>
                                        </p:tgtEl>
                                        <p:attrNameLst>
                                          <p:attrName>style.visibility</p:attrName>
                                        </p:attrNameLst>
                                      </p:cBhvr>
                                      <p:to>
                                        <p:strVal val="visible"/>
                                      </p:to>
                                    </p:set>
                                    <p:animEffect transition="in" filter="wipe(down)">
                                      <p:cBhvr>
                                        <p:cTn id="87" dur="500"/>
                                        <p:tgtEl>
                                          <p:spTgt spid="37"/>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nodeType="clickEffect">
                                  <p:stCondLst>
                                    <p:cond delay="0"/>
                                  </p:stCondLst>
                                  <p:childTnLst>
                                    <p:set>
                                      <p:cBhvr>
                                        <p:cTn id="91" dur="1" fill="hold">
                                          <p:stCondLst>
                                            <p:cond delay="0"/>
                                          </p:stCondLst>
                                        </p:cTn>
                                        <p:tgtEl>
                                          <p:spTgt spid="38"/>
                                        </p:tgtEl>
                                        <p:attrNameLst>
                                          <p:attrName>style.visibility</p:attrName>
                                        </p:attrNameLst>
                                      </p:cBhvr>
                                      <p:to>
                                        <p:strVal val="visible"/>
                                      </p:to>
                                    </p:set>
                                    <p:animEffect transition="in" filter="wipe(down)">
                                      <p:cBhvr>
                                        <p:cTn id="92" dur="500"/>
                                        <p:tgtEl>
                                          <p:spTgt spid="38"/>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1" fill="hold" nodeType="clickEffect">
                                  <p:stCondLst>
                                    <p:cond delay="0"/>
                                  </p:stCondLst>
                                  <p:childTnLst>
                                    <p:set>
                                      <p:cBhvr>
                                        <p:cTn id="96" dur="1" fill="hold">
                                          <p:stCondLst>
                                            <p:cond delay="0"/>
                                          </p:stCondLst>
                                        </p:cTn>
                                        <p:tgtEl>
                                          <p:spTgt spid="42"/>
                                        </p:tgtEl>
                                        <p:attrNameLst>
                                          <p:attrName>style.visibility</p:attrName>
                                        </p:attrNameLst>
                                      </p:cBhvr>
                                      <p:to>
                                        <p:strVal val="visible"/>
                                      </p:to>
                                    </p:set>
                                    <p:animEffect transition="in" filter="wipe(up)">
                                      <p:cBhvr>
                                        <p:cTn id="97" dur="500"/>
                                        <p:tgtEl>
                                          <p:spTgt spid="42"/>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4" fill="hold" nodeType="clickEffect">
                                  <p:stCondLst>
                                    <p:cond delay="0"/>
                                  </p:stCondLst>
                                  <p:childTnLst>
                                    <p:set>
                                      <p:cBhvr>
                                        <p:cTn id="101" dur="1" fill="hold">
                                          <p:stCondLst>
                                            <p:cond delay="0"/>
                                          </p:stCondLst>
                                        </p:cTn>
                                        <p:tgtEl>
                                          <p:spTgt spid="45"/>
                                        </p:tgtEl>
                                        <p:attrNameLst>
                                          <p:attrName>style.visibility</p:attrName>
                                        </p:attrNameLst>
                                      </p:cBhvr>
                                      <p:to>
                                        <p:strVal val="visible"/>
                                      </p:to>
                                    </p:set>
                                    <p:animEffect transition="in" filter="wipe(down)">
                                      <p:cBhvr>
                                        <p:cTn id="102" dur="500"/>
                                        <p:tgtEl>
                                          <p:spTgt spid="45"/>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4" fill="hold" nodeType="clickEffect">
                                  <p:stCondLst>
                                    <p:cond delay="0"/>
                                  </p:stCondLst>
                                  <p:childTnLst>
                                    <p:set>
                                      <p:cBhvr>
                                        <p:cTn id="106" dur="1" fill="hold">
                                          <p:stCondLst>
                                            <p:cond delay="0"/>
                                          </p:stCondLst>
                                        </p:cTn>
                                        <p:tgtEl>
                                          <p:spTgt spid="46"/>
                                        </p:tgtEl>
                                        <p:attrNameLst>
                                          <p:attrName>style.visibility</p:attrName>
                                        </p:attrNameLst>
                                      </p:cBhvr>
                                      <p:to>
                                        <p:strVal val="visible"/>
                                      </p:to>
                                    </p:set>
                                    <p:animEffect transition="in" filter="wipe(down)">
                                      <p:cBhvr>
                                        <p:cTn id="107" dur="500"/>
                                        <p:tgtEl>
                                          <p:spTgt spid="46"/>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1" fill="hold" nodeType="clickEffect">
                                  <p:stCondLst>
                                    <p:cond delay="0"/>
                                  </p:stCondLst>
                                  <p:childTnLst>
                                    <p:set>
                                      <p:cBhvr>
                                        <p:cTn id="111" dur="1" fill="hold">
                                          <p:stCondLst>
                                            <p:cond delay="0"/>
                                          </p:stCondLst>
                                        </p:cTn>
                                        <p:tgtEl>
                                          <p:spTgt spid="47"/>
                                        </p:tgtEl>
                                        <p:attrNameLst>
                                          <p:attrName>style.visibility</p:attrName>
                                        </p:attrNameLst>
                                      </p:cBhvr>
                                      <p:to>
                                        <p:strVal val="visible"/>
                                      </p:to>
                                    </p:set>
                                    <p:animEffect transition="in" filter="wipe(up)">
                                      <p:cBhvr>
                                        <p:cTn id="112" dur="500"/>
                                        <p:tgtEl>
                                          <p:spTgt spid="47"/>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4" fill="hold" nodeType="clickEffect">
                                  <p:stCondLst>
                                    <p:cond delay="0"/>
                                  </p:stCondLst>
                                  <p:childTnLst>
                                    <p:set>
                                      <p:cBhvr>
                                        <p:cTn id="116" dur="1" fill="hold">
                                          <p:stCondLst>
                                            <p:cond delay="0"/>
                                          </p:stCondLst>
                                        </p:cTn>
                                        <p:tgtEl>
                                          <p:spTgt spid="48"/>
                                        </p:tgtEl>
                                        <p:attrNameLst>
                                          <p:attrName>style.visibility</p:attrName>
                                        </p:attrNameLst>
                                      </p:cBhvr>
                                      <p:to>
                                        <p:strVal val="visible"/>
                                      </p:to>
                                    </p:set>
                                    <p:animEffect transition="in" filter="wipe(down)">
                                      <p:cBhvr>
                                        <p:cTn id="117" dur="500"/>
                                        <p:tgtEl>
                                          <p:spTgt spid="48"/>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4" fill="hold" nodeType="clickEffect">
                                  <p:stCondLst>
                                    <p:cond delay="0"/>
                                  </p:stCondLst>
                                  <p:childTnLst>
                                    <p:set>
                                      <p:cBhvr>
                                        <p:cTn id="121" dur="1" fill="hold">
                                          <p:stCondLst>
                                            <p:cond delay="0"/>
                                          </p:stCondLst>
                                        </p:cTn>
                                        <p:tgtEl>
                                          <p:spTgt spid="49"/>
                                        </p:tgtEl>
                                        <p:attrNameLst>
                                          <p:attrName>style.visibility</p:attrName>
                                        </p:attrNameLst>
                                      </p:cBhvr>
                                      <p:to>
                                        <p:strVal val="visible"/>
                                      </p:to>
                                    </p:set>
                                    <p:animEffect transition="in" filter="wipe(down)">
                                      <p:cBhvr>
                                        <p:cTn id="122" dur="500"/>
                                        <p:tgtEl>
                                          <p:spTgt spid="49"/>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1" fill="hold" nodeType="clickEffect">
                                  <p:stCondLst>
                                    <p:cond delay="0"/>
                                  </p:stCondLst>
                                  <p:childTnLst>
                                    <p:set>
                                      <p:cBhvr>
                                        <p:cTn id="126" dur="1" fill="hold">
                                          <p:stCondLst>
                                            <p:cond delay="0"/>
                                          </p:stCondLst>
                                        </p:cTn>
                                        <p:tgtEl>
                                          <p:spTgt spid="50"/>
                                        </p:tgtEl>
                                        <p:attrNameLst>
                                          <p:attrName>style.visibility</p:attrName>
                                        </p:attrNameLst>
                                      </p:cBhvr>
                                      <p:to>
                                        <p:strVal val="visible"/>
                                      </p:to>
                                    </p:set>
                                    <p:animEffect transition="in" filter="wipe(up)">
                                      <p:cBhvr>
                                        <p:cTn id="127" dur="500"/>
                                        <p:tgtEl>
                                          <p:spTgt spid="50"/>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8" fill="hold" grpId="0" nodeType="clickEffect">
                                  <p:stCondLst>
                                    <p:cond delay="0"/>
                                  </p:stCondLst>
                                  <p:childTnLst>
                                    <p:set>
                                      <p:cBhvr>
                                        <p:cTn id="131" dur="1" fill="hold">
                                          <p:stCondLst>
                                            <p:cond delay="0"/>
                                          </p:stCondLst>
                                        </p:cTn>
                                        <p:tgtEl>
                                          <p:spTgt spid="2"/>
                                        </p:tgtEl>
                                        <p:attrNameLst>
                                          <p:attrName>style.visibility</p:attrName>
                                        </p:attrNameLst>
                                      </p:cBhvr>
                                      <p:to>
                                        <p:strVal val="visible"/>
                                      </p:to>
                                    </p:set>
                                    <p:animEffect transition="in" filter="wipe(left)">
                                      <p:cBhvr>
                                        <p:cTn id="132" dur="3000"/>
                                        <p:tgtEl>
                                          <p:spTgt spid="2"/>
                                        </p:tgtEl>
                                      </p:cBhvr>
                                    </p:animEffec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iterate type="lt">
                                    <p:tmAbs val="200"/>
                                  </p:iterate>
                                  <p:childTnLst>
                                    <p:set>
                                      <p:cBhvr>
                                        <p:cTn id="136" dur="1" fill="hold">
                                          <p:stCondLst>
                                            <p:cond delay="0"/>
                                          </p:stCondLst>
                                        </p:cTn>
                                        <p:tgtEl>
                                          <p:spTgt spid="41"/>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iterate type="lt">
                                    <p:tmAbs val="200"/>
                                  </p:iterate>
                                  <p:childTnLst>
                                    <p:set>
                                      <p:cBhvr>
                                        <p:cTn id="140" dur="1" fill="hold">
                                          <p:stCondLst>
                                            <p:cond delay="0"/>
                                          </p:stCondLst>
                                        </p:cTn>
                                        <p:tgtEl>
                                          <p:spTgt spid="54"/>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51"/>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52"/>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grpId="0" nodeType="clickEffect">
                                  <p:stCondLst>
                                    <p:cond delay="0"/>
                                  </p:stCondLst>
                                  <p:childTnLst>
                                    <p:set>
                                      <p:cBhvr>
                                        <p:cTn id="152"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6" grpId="0" animBg="1"/>
      <p:bldP spid="25" grpId="0"/>
      <p:bldP spid="29" grpId="0"/>
      <p:bldP spid="33" grpId="0"/>
      <p:bldP spid="34" grpId="0"/>
      <p:bldP spid="35" grpId="0"/>
      <p:bldP spid="36" grpId="0"/>
      <p:bldP spid="51" grpId="0"/>
      <p:bldP spid="52" grpId="0"/>
      <p:bldP spid="53" grpId="0"/>
      <p:bldP spid="54" grpId="0"/>
      <p:bldP spid="2" grpId="0"/>
      <p:bldP spid="15" grpId="0"/>
      <p:bldP spid="3" grpId="0"/>
      <p:bldP spid="39" grpId="0"/>
      <p:bldP spid="40" grpId="0"/>
      <p:bldP spid="41" grpId="0"/>
      <p:bldP spid="57" grpId="0"/>
      <p:bldP spid="6" grpId="0"/>
      <p:bldP spid="58" grpId="0"/>
      <p:bldP spid="5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0145" y="2106547"/>
            <a:ext cx="2752725" cy="209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3" name="TextBox 2"/>
              <p:cNvSpPr txBox="1"/>
              <p:nvPr/>
            </p:nvSpPr>
            <p:spPr>
              <a:xfrm>
                <a:off x="5605762" y="4003777"/>
                <a:ext cx="44864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sz="2400" i="1">
                              <a:latin typeface="Cambria Math" panose="02040503050406030204" pitchFamily="18" charset="0"/>
                            </a:rPr>
                          </m:ctrlPr>
                        </m:accPr>
                        <m:e>
                          <m:r>
                            <a:rPr lang="en-US" altLang="zh-CN" sz="2400" i="1">
                              <a:latin typeface="Cambria Math"/>
                            </a:rPr>
                            <m:t>𝑎</m:t>
                          </m:r>
                        </m:e>
                      </m:acc>
                    </m:oMath>
                  </m:oMathPara>
                </a14:m>
                <a:endParaRPr lang="zh-CN" altLang="en-US" sz="2400" dirty="0"/>
              </a:p>
            </p:txBody>
          </p:sp>
        </mc:Choice>
        <mc:Fallback xmlns="">
          <p:sp>
            <p:nvSpPr>
              <p:cNvPr id="3" name="TextBox 2"/>
              <p:cNvSpPr txBox="1">
                <a:spLocks noRot="1" noChangeAspect="1" noMove="1" noResize="1" noEditPoints="1" noAdjustHandles="1" noChangeArrowheads="1" noChangeShapeType="1" noTextEdit="1"/>
              </p:cNvSpPr>
              <p:nvPr/>
            </p:nvSpPr>
            <p:spPr>
              <a:xfrm>
                <a:off x="5605762" y="4003777"/>
                <a:ext cx="448649" cy="461665"/>
              </a:xfrm>
              <a:prstGeom prst="rect">
                <a:avLst/>
              </a:prstGeom>
              <a:blipFill>
                <a:blip r:embed="rId4"/>
                <a:stretch>
                  <a:fillRect r="-191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5013705" y="3113813"/>
                <a:ext cx="443070" cy="5162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sz="2400" i="1">
                              <a:latin typeface="Cambria Math" panose="02040503050406030204" pitchFamily="18" charset="0"/>
                            </a:rPr>
                          </m:ctrlPr>
                        </m:accPr>
                        <m:e>
                          <m:r>
                            <a:rPr lang="en-US" altLang="zh-CN" sz="2400" i="1">
                              <a:latin typeface="Cambria Math"/>
                            </a:rPr>
                            <m:t>𝑏</m:t>
                          </m:r>
                        </m:e>
                      </m:acc>
                    </m:oMath>
                  </m:oMathPara>
                </a14:m>
                <a:endParaRPr lang="zh-CN" altLang="en-US" sz="2400" dirty="0"/>
              </a:p>
            </p:txBody>
          </p:sp>
        </mc:Choice>
        <mc:Fallback xmlns="">
          <p:sp>
            <p:nvSpPr>
              <p:cNvPr id="4" name="TextBox 3"/>
              <p:cNvSpPr txBox="1">
                <a:spLocks noRot="1" noChangeAspect="1" noMove="1" noResize="1" noEditPoints="1" noAdjustHandles="1" noChangeArrowheads="1" noChangeShapeType="1" noTextEdit="1"/>
              </p:cNvSpPr>
              <p:nvPr/>
            </p:nvSpPr>
            <p:spPr>
              <a:xfrm>
                <a:off x="5013705" y="3113813"/>
                <a:ext cx="443070" cy="516232"/>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4593269" y="2923465"/>
                <a:ext cx="42043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sz="2400" i="1">
                              <a:latin typeface="Cambria Math" panose="02040503050406030204" pitchFamily="18" charset="0"/>
                            </a:rPr>
                          </m:ctrlPr>
                        </m:accPr>
                        <m:e>
                          <m:r>
                            <a:rPr lang="en-US" altLang="zh-CN" sz="2400" i="1">
                              <a:latin typeface="Cambria Math"/>
                            </a:rPr>
                            <m:t>𝑐</m:t>
                          </m:r>
                        </m:e>
                      </m:acc>
                    </m:oMath>
                  </m:oMathPara>
                </a14:m>
                <a:endParaRPr lang="zh-CN" altLang="en-US" sz="2400" dirty="0"/>
              </a:p>
            </p:txBody>
          </p:sp>
        </mc:Choice>
        <mc:Fallback xmlns="">
          <p:sp>
            <p:nvSpPr>
              <p:cNvPr id="5" name="TextBox 4"/>
              <p:cNvSpPr txBox="1">
                <a:spLocks noRot="1" noChangeAspect="1" noMove="1" noResize="1" noEditPoints="1" noAdjustHandles="1" noChangeArrowheads="1" noChangeShapeType="1" noTextEdit="1"/>
              </p:cNvSpPr>
              <p:nvPr/>
            </p:nvSpPr>
            <p:spPr>
              <a:xfrm>
                <a:off x="4593269" y="2923465"/>
                <a:ext cx="420436" cy="461665"/>
              </a:xfrm>
              <a:prstGeom prst="rect">
                <a:avLst/>
              </a:prstGeom>
              <a:blipFill>
                <a:blip r:embed="rId6"/>
                <a:stretch>
                  <a:fillRect r="-21739"/>
                </a:stretch>
              </a:blipFill>
            </p:spPr>
            <p:txBody>
              <a:bodyPr/>
              <a:lstStyle/>
              <a:p>
                <a:r>
                  <a:rPr lang="zh-CN" altLang="en-US">
                    <a:noFill/>
                  </a:rPr>
                  <a:t> </a:t>
                </a:r>
              </a:p>
            </p:txBody>
          </p:sp>
        </mc:Fallback>
      </mc:AlternateContent>
      <p:sp>
        <p:nvSpPr>
          <p:cNvPr id="2" name="任意多边形 1"/>
          <p:cNvSpPr/>
          <p:nvPr/>
        </p:nvSpPr>
        <p:spPr>
          <a:xfrm>
            <a:off x="4805851" y="3779659"/>
            <a:ext cx="142504" cy="71252"/>
          </a:xfrm>
          <a:custGeom>
            <a:avLst/>
            <a:gdLst>
              <a:gd name="connsiteX0" fmla="*/ 0 w 142504"/>
              <a:gd name="connsiteY0" fmla="*/ 0 h 71252"/>
              <a:gd name="connsiteX1" fmla="*/ 95003 w 142504"/>
              <a:gd name="connsiteY1" fmla="*/ 11875 h 71252"/>
              <a:gd name="connsiteX2" fmla="*/ 130629 w 142504"/>
              <a:gd name="connsiteY2" fmla="*/ 35626 h 71252"/>
              <a:gd name="connsiteX3" fmla="*/ 142504 w 142504"/>
              <a:gd name="connsiteY3" fmla="*/ 71252 h 71252"/>
            </a:gdLst>
            <a:ahLst/>
            <a:cxnLst>
              <a:cxn ang="0">
                <a:pos x="connsiteX0" y="connsiteY0"/>
              </a:cxn>
              <a:cxn ang="0">
                <a:pos x="connsiteX1" y="connsiteY1"/>
              </a:cxn>
              <a:cxn ang="0">
                <a:pos x="connsiteX2" y="connsiteY2"/>
              </a:cxn>
              <a:cxn ang="0">
                <a:pos x="connsiteX3" y="connsiteY3"/>
              </a:cxn>
            </a:cxnLst>
            <a:rect l="l" t="t" r="r" b="b"/>
            <a:pathLst>
              <a:path w="142504" h="71252">
                <a:moveTo>
                  <a:pt x="0" y="0"/>
                </a:moveTo>
                <a:cubicBezTo>
                  <a:pt x="31668" y="3958"/>
                  <a:pt x="64213" y="3478"/>
                  <a:pt x="95003" y="11875"/>
                </a:cubicBezTo>
                <a:cubicBezTo>
                  <a:pt x="108773" y="15630"/>
                  <a:pt x="121713" y="24481"/>
                  <a:pt x="130629" y="35626"/>
                </a:cubicBezTo>
                <a:cubicBezTo>
                  <a:pt x="138449" y="45401"/>
                  <a:pt x="142504" y="71252"/>
                  <a:pt x="142504" y="71252"/>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6" name="TextBox 5"/>
              <p:cNvSpPr txBox="1"/>
              <p:nvPr/>
            </p:nvSpPr>
            <p:spPr>
              <a:xfrm>
                <a:off x="4461467" y="4202047"/>
                <a:ext cx="418448"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sz="2000" i="1">
                          <a:latin typeface="Cambria Math"/>
                        </a:rPr>
                        <m:t>𝛽</m:t>
                      </m:r>
                    </m:oMath>
                  </m:oMathPara>
                </a14:m>
                <a:endParaRPr lang="zh-CN" altLang="en-US" sz="2000" dirty="0"/>
              </a:p>
            </p:txBody>
          </p:sp>
        </mc:Choice>
        <mc:Fallback xmlns="">
          <p:sp>
            <p:nvSpPr>
              <p:cNvPr id="6" name="TextBox 5"/>
              <p:cNvSpPr txBox="1">
                <a:spLocks noRot="1" noChangeAspect="1" noMove="1" noResize="1" noEditPoints="1" noAdjustHandles="1" noChangeArrowheads="1" noChangeShapeType="1" noTextEdit="1"/>
              </p:cNvSpPr>
              <p:nvPr/>
            </p:nvSpPr>
            <p:spPr>
              <a:xfrm>
                <a:off x="4461467" y="4202047"/>
                <a:ext cx="418448" cy="400110"/>
              </a:xfrm>
              <a:prstGeom prst="rect">
                <a:avLst/>
              </a:prstGeom>
              <a:blipFill>
                <a:blip r:embed="rId7"/>
                <a:stretch>
                  <a:fillRect b="-1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4755988" y="3444504"/>
                <a:ext cx="416845"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sz="2000" i="1">
                          <a:latin typeface="Cambria Math"/>
                        </a:rPr>
                        <m:t>𝛼</m:t>
                      </m:r>
                    </m:oMath>
                  </m:oMathPara>
                </a14:m>
                <a:endParaRPr lang="zh-CN" altLang="en-US" sz="2000" dirty="0"/>
              </a:p>
            </p:txBody>
          </p:sp>
        </mc:Choice>
        <mc:Fallback xmlns="">
          <p:sp>
            <p:nvSpPr>
              <p:cNvPr id="9" name="TextBox 8"/>
              <p:cNvSpPr txBox="1">
                <a:spLocks noRot="1" noChangeAspect="1" noMove="1" noResize="1" noEditPoints="1" noAdjustHandles="1" noChangeArrowheads="1" noChangeShapeType="1" noTextEdit="1"/>
              </p:cNvSpPr>
              <p:nvPr/>
            </p:nvSpPr>
            <p:spPr>
              <a:xfrm>
                <a:off x="4755988" y="3444504"/>
                <a:ext cx="416845" cy="400110"/>
              </a:xfrm>
              <a:prstGeom prst="rect">
                <a:avLst/>
              </a:prstGeom>
              <a:blipFill>
                <a:blip r:embed="rId8"/>
                <a:stretch>
                  <a:fillRect/>
                </a:stretch>
              </a:blipFill>
            </p:spPr>
            <p:txBody>
              <a:bodyPr/>
              <a:lstStyle/>
              <a:p>
                <a:r>
                  <a:rPr lang="zh-CN" altLang="en-US">
                    <a:noFill/>
                  </a:rPr>
                  <a:t> </a:t>
                </a:r>
              </a:p>
            </p:txBody>
          </p:sp>
        </mc:Fallback>
      </mc:AlternateContent>
      <p:sp>
        <p:nvSpPr>
          <p:cNvPr id="7" name="任意多边形 6"/>
          <p:cNvSpPr/>
          <p:nvPr/>
        </p:nvSpPr>
        <p:spPr>
          <a:xfrm>
            <a:off x="4805851" y="3850912"/>
            <a:ext cx="190006" cy="154379"/>
          </a:xfrm>
          <a:custGeom>
            <a:avLst/>
            <a:gdLst>
              <a:gd name="connsiteX0" fmla="*/ 0 w 201881"/>
              <a:gd name="connsiteY0" fmla="*/ 0 h 178130"/>
              <a:gd name="connsiteX1" fmla="*/ 59377 w 201881"/>
              <a:gd name="connsiteY1" fmla="*/ 23751 h 178130"/>
              <a:gd name="connsiteX2" fmla="*/ 95003 w 201881"/>
              <a:gd name="connsiteY2" fmla="*/ 35626 h 178130"/>
              <a:gd name="connsiteX3" fmla="*/ 130629 w 201881"/>
              <a:gd name="connsiteY3" fmla="*/ 59377 h 178130"/>
              <a:gd name="connsiteX4" fmla="*/ 178130 w 201881"/>
              <a:gd name="connsiteY4" fmla="*/ 130629 h 178130"/>
              <a:gd name="connsiteX5" fmla="*/ 201881 w 201881"/>
              <a:gd name="connsiteY5" fmla="*/ 178130 h 178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881" h="178130">
                <a:moveTo>
                  <a:pt x="0" y="0"/>
                </a:moveTo>
                <a:cubicBezTo>
                  <a:pt x="19792" y="7917"/>
                  <a:pt x="39417" y="16266"/>
                  <a:pt x="59377" y="23751"/>
                </a:cubicBezTo>
                <a:cubicBezTo>
                  <a:pt x="71098" y="28146"/>
                  <a:pt x="83807" y="30028"/>
                  <a:pt x="95003" y="35626"/>
                </a:cubicBezTo>
                <a:cubicBezTo>
                  <a:pt x="107769" y="42009"/>
                  <a:pt x="118754" y="51460"/>
                  <a:pt x="130629" y="59377"/>
                </a:cubicBezTo>
                <a:cubicBezTo>
                  <a:pt x="146463" y="83128"/>
                  <a:pt x="169104" y="103549"/>
                  <a:pt x="178130" y="130629"/>
                </a:cubicBezTo>
                <a:cubicBezTo>
                  <a:pt x="191775" y="171566"/>
                  <a:pt x="181153" y="157404"/>
                  <a:pt x="201881" y="178130"/>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cxnSp>
        <p:nvCxnSpPr>
          <p:cNvPr id="10" name="直接箭头连接符 9"/>
          <p:cNvCxnSpPr>
            <a:stCxn id="7" idx="3"/>
          </p:cNvCxnSpPr>
          <p:nvPr/>
        </p:nvCxnSpPr>
        <p:spPr>
          <a:xfrm flipH="1">
            <a:off x="4755988" y="3902372"/>
            <a:ext cx="172809" cy="36301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1" name="任意多边形 10"/>
          <p:cNvSpPr/>
          <p:nvPr/>
        </p:nvSpPr>
        <p:spPr>
          <a:xfrm>
            <a:off x="5019607" y="3803411"/>
            <a:ext cx="84000" cy="190005"/>
          </a:xfrm>
          <a:custGeom>
            <a:avLst/>
            <a:gdLst>
              <a:gd name="connsiteX0" fmla="*/ 0 w 84000"/>
              <a:gd name="connsiteY0" fmla="*/ 0 h 190005"/>
              <a:gd name="connsiteX1" fmla="*/ 71252 w 84000"/>
              <a:gd name="connsiteY1" fmla="*/ 95002 h 190005"/>
              <a:gd name="connsiteX2" fmla="*/ 83128 w 84000"/>
              <a:gd name="connsiteY2" fmla="*/ 142503 h 190005"/>
              <a:gd name="connsiteX3" fmla="*/ 83128 w 84000"/>
              <a:gd name="connsiteY3" fmla="*/ 190005 h 190005"/>
            </a:gdLst>
            <a:ahLst/>
            <a:cxnLst>
              <a:cxn ang="0">
                <a:pos x="connsiteX0" y="connsiteY0"/>
              </a:cxn>
              <a:cxn ang="0">
                <a:pos x="connsiteX1" y="connsiteY1"/>
              </a:cxn>
              <a:cxn ang="0">
                <a:pos x="connsiteX2" y="connsiteY2"/>
              </a:cxn>
              <a:cxn ang="0">
                <a:pos x="connsiteX3" y="connsiteY3"/>
              </a:cxn>
            </a:cxnLst>
            <a:rect l="l" t="t" r="r" b="b"/>
            <a:pathLst>
              <a:path w="84000" h="190005">
                <a:moveTo>
                  <a:pt x="0" y="0"/>
                </a:moveTo>
                <a:cubicBezTo>
                  <a:pt x="4771" y="5964"/>
                  <a:pt x="62524" y="74638"/>
                  <a:pt x="71252" y="95002"/>
                </a:cubicBezTo>
                <a:cubicBezTo>
                  <a:pt x="77681" y="110003"/>
                  <a:pt x="81104" y="126308"/>
                  <a:pt x="83128" y="142503"/>
                </a:cubicBezTo>
                <a:cubicBezTo>
                  <a:pt x="85092" y="158215"/>
                  <a:pt x="83128" y="174171"/>
                  <a:pt x="83128" y="190005"/>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2" name="TextBox 11"/>
              <p:cNvSpPr txBox="1"/>
              <p:nvPr/>
            </p:nvSpPr>
            <p:spPr>
              <a:xfrm>
                <a:off x="5000688" y="3591480"/>
                <a:ext cx="396712"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sz="2000" i="1">
                          <a:latin typeface="Cambria Math"/>
                        </a:rPr>
                        <m:t>𝛾</m:t>
                      </m:r>
                    </m:oMath>
                  </m:oMathPara>
                </a14:m>
                <a:endParaRPr lang="zh-CN" altLang="en-US" sz="2000" dirty="0"/>
              </a:p>
            </p:txBody>
          </p:sp>
        </mc:Choice>
        <mc:Fallback xmlns="">
          <p:sp>
            <p:nvSpPr>
              <p:cNvPr id="12" name="TextBox 11"/>
              <p:cNvSpPr txBox="1">
                <a:spLocks noRot="1" noChangeAspect="1" noMove="1" noResize="1" noEditPoints="1" noAdjustHandles="1" noChangeArrowheads="1" noChangeShapeType="1" noTextEdit="1"/>
              </p:cNvSpPr>
              <p:nvPr/>
            </p:nvSpPr>
            <p:spPr>
              <a:xfrm>
                <a:off x="5000688" y="3591480"/>
                <a:ext cx="396712" cy="400110"/>
              </a:xfrm>
              <a:prstGeom prst="rect">
                <a:avLst/>
              </a:prstGeom>
              <a:blipFill>
                <a:blip r:embed="rId9"/>
                <a:stretch>
                  <a:fillRect b="-7576"/>
                </a:stretch>
              </a:blipFill>
            </p:spPr>
            <p:txBody>
              <a:bodyPr/>
              <a:lstStyle/>
              <a:p>
                <a:r>
                  <a:rPr lang="zh-CN" altLang="en-US">
                    <a:noFill/>
                  </a:rPr>
                  <a:t> </a:t>
                </a:r>
              </a:p>
            </p:txBody>
          </p:sp>
        </mc:Fallback>
      </mc:AlternateContent>
      <p:sp>
        <p:nvSpPr>
          <p:cNvPr id="16" name="TextBox 15"/>
          <p:cNvSpPr txBox="1"/>
          <p:nvPr/>
        </p:nvSpPr>
        <p:spPr>
          <a:xfrm>
            <a:off x="5605761" y="869717"/>
            <a:ext cx="1213794" cy="707886"/>
          </a:xfrm>
          <a:prstGeom prst="rect">
            <a:avLst/>
          </a:prstGeom>
          <a:noFill/>
        </p:spPr>
        <p:txBody>
          <a:bodyPr wrap="none" rtlCol="0">
            <a:spAutoFit/>
          </a:bodyPr>
          <a:lstStyle/>
          <a:p>
            <a:r>
              <a:rPr lang="zh-CN" altLang="en-US" sz="4000" b="1" dirty="0">
                <a:solidFill>
                  <a:schemeClr val="tx2"/>
                </a:solidFill>
              </a:rPr>
              <a:t>单胞</a:t>
            </a:r>
          </a:p>
        </p:txBody>
      </p:sp>
    </p:spTree>
    <p:extLst>
      <p:ext uri="{BB962C8B-B14F-4D97-AF65-F5344CB8AC3E}">
        <p14:creationId xmlns:p14="http://schemas.microsoft.com/office/powerpoint/2010/main" val="849103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9" grpId="0"/>
      <p:bldP spid="12" grpId="0"/>
    </p:bldLst>
  </p:timing>
</p:sld>
</file>

<file path=ppt/theme/theme1.xml><?xml version="1.0" encoding="utf-8"?>
<a:theme xmlns:a="http://schemas.openxmlformats.org/drawingml/2006/main" name="吉祥如意">
  <a:themeElements>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fontScheme name="吉祥如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tx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b="1" dirty="0" smtClean="0"/>
        </a:defPPr>
      </a:lstStyle>
    </a:txDef>
  </a:objectDefaults>
  <a:extraClrSchemeLst>
    <a:extraClrScheme>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吉祥如意 2">
        <a:dk1>
          <a:srgbClr val="59582D"/>
        </a:dk1>
        <a:lt1>
          <a:srgbClr val="EAEAEA"/>
        </a:lt1>
        <a:dk2>
          <a:srgbClr val="666699"/>
        </a:dk2>
        <a:lt2>
          <a:srgbClr val="D9D9D9"/>
        </a:lt2>
        <a:accent1>
          <a:srgbClr val="CCECFF"/>
        </a:accent1>
        <a:accent2>
          <a:srgbClr val="B2D2C7"/>
        </a:accent2>
        <a:accent3>
          <a:srgbClr val="F3F3F3"/>
        </a:accent3>
        <a:accent4>
          <a:srgbClr val="4B4A25"/>
        </a:accent4>
        <a:accent5>
          <a:srgbClr val="E2F4FF"/>
        </a:accent5>
        <a:accent6>
          <a:srgbClr val="A1BEB4"/>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吉祥如意 3">
        <a:dk1>
          <a:srgbClr val="000099"/>
        </a:dk1>
        <a:lt1>
          <a:srgbClr val="FFFFCC"/>
        </a:lt1>
        <a:dk2>
          <a:srgbClr val="004000"/>
        </a:dk2>
        <a:lt2>
          <a:srgbClr val="FFD9B3"/>
        </a:lt2>
        <a:accent1>
          <a:srgbClr val="FFD9D9"/>
        </a:accent1>
        <a:accent2>
          <a:srgbClr val="DDDDDD"/>
        </a:accent2>
        <a:accent3>
          <a:srgbClr val="FFFFE2"/>
        </a:accent3>
        <a:accent4>
          <a:srgbClr val="000082"/>
        </a:accent4>
        <a:accent5>
          <a:srgbClr val="FFE9E9"/>
        </a:accent5>
        <a:accent6>
          <a:srgbClr val="C8C8C8"/>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吉祥如意 4">
        <a:dk1>
          <a:srgbClr val="000000"/>
        </a:dk1>
        <a:lt1>
          <a:srgbClr val="DCE8E2"/>
        </a:lt1>
        <a:dk2>
          <a:srgbClr val="0033CC"/>
        </a:dk2>
        <a:lt2>
          <a:srgbClr val="C4C4D8"/>
        </a:lt2>
        <a:accent1>
          <a:srgbClr val="FFFFFF"/>
        </a:accent1>
        <a:accent2>
          <a:srgbClr val="A9CFB1"/>
        </a:accent2>
        <a:accent3>
          <a:srgbClr val="EBF2EE"/>
        </a:accent3>
        <a:accent4>
          <a:srgbClr val="000000"/>
        </a:accent4>
        <a:accent5>
          <a:srgbClr val="FFFFFF"/>
        </a:accent5>
        <a:accent6>
          <a:srgbClr val="99BBA0"/>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吉祥如意 5">
        <a:dk1>
          <a:srgbClr val="606090"/>
        </a:dk1>
        <a:lt1>
          <a:srgbClr val="E5FFFF"/>
        </a:lt1>
        <a:dk2>
          <a:srgbClr val="0000CC"/>
        </a:dk2>
        <a:lt2>
          <a:srgbClr val="91DAFF"/>
        </a:lt2>
        <a:accent1>
          <a:srgbClr val="EAEAEA"/>
        </a:accent1>
        <a:accent2>
          <a:srgbClr val="FFE2C5"/>
        </a:accent2>
        <a:accent3>
          <a:srgbClr val="F0FFFF"/>
        </a:accent3>
        <a:accent4>
          <a:srgbClr val="51517A"/>
        </a:accent4>
        <a:accent5>
          <a:srgbClr val="F3F3F3"/>
        </a:accent5>
        <a:accent6>
          <a:srgbClr val="E7CDB2"/>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吉祥如意 6">
        <a:dk1>
          <a:srgbClr val="CC0066"/>
        </a:dk1>
        <a:lt1>
          <a:srgbClr val="FFDDBB"/>
        </a:lt1>
        <a:dk2>
          <a:srgbClr val="000000"/>
        </a:dk2>
        <a:lt2>
          <a:srgbClr val="C0C0C0"/>
        </a:lt2>
        <a:accent1>
          <a:srgbClr val="FFFFCC"/>
        </a:accent1>
        <a:accent2>
          <a:srgbClr val="FFFFFF"/>
        </a:accent2>
        <a:accent3>
          <a:srgbClr val="FFEBDA"/>
        </a:accent3>
        <a:accent4>
          <a:srgbClr val="AE0056"/>
        </a:accent4>
        <a:accent5>
          <a:srgbClr val="FFFFE2"/>
        </a:accent5>
        <a:accent6>
          <a:srgbClr val="E7E7E7"/>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吉祥如意 7">
        <a:dk1>
          <a:srgbClr val="B60000"/>
        </a:dk1>
        <a:lt1>
          <a:srgbClr val="FFFF99"/>
        </a:lt1>
        <a:dk2>
          <a:srgbClr val="800000"/>
        </a:dk2>
        <a:lt2>
          <a:srgbClr val="FFFFFF"/>
        </a:lt2>
        <a:accent1>
          <a:srgbClr val="9888A4"/>
        </a:accent1>
        <a:accent2>
          <a:srgbClr val="A9335D"/>
        </a:accent2>
        <a:accent3>
          <a:srgbClr val="C0AAAA"/>
        </a:accent3>
        <a:accent4>
          <a:srgbClr val="DADA82"/>
        </a:accent4>
        <a:accent5>
          <a:srgbClr val="CAC3CF"/>
        </a:accent5>
        <a:accent6>
          <a:srgbClr val="992D53"/>
        </a:accent6>
        <a:hlink>
          <a:srgbClr val="CCECFF"/>
        </a:hlink>
        <a:folHlink>
          <a:srgbClr val="FF6600"/>
        </a:folHlink>
      </a:clrScheme>
      <a:clrMap bg1="dk2" tx1="lt1" bg2="dk1" tx2="lt2" accent1="accent1" accent2="accent2" accent3="accent3" accent4="accent4" accent5="accent5" accent6="accent6" hlink="hlink" folHlink="folHlink"/>
    </a:extraClrScheme>
    <a:extraClrScheme>
      <a:clrScheme name="吉祥如意 8">
        <a:dk1>
          <a:srgbClr val="808080"/>
        </a:dk1>
        <a:lt1>
          <a:srgbClr val="FFFFFF"/>
        </a:lt1>
        <a:dk2>
          <a:srgbClr val="1C1C1C"/>
        </a:dk2>
        <a:lt2>
          <a:srgbClr val="FFFF66"/>
        </a:lt2>
        <a:accent1>
          <a:srgbClr val="9898BA"/>
        </a:accent1>
        <a:accent2>
          <a:srgbClr val="777777"/>
        </a:accent2>
        <a:accent3>
          <a:srgbClr val="ABABAB"/>
        </a:accent3>
        <a:accent4>
          <a:srgbClr val="DADADA"/>
        </a:accent4>
        <a:accent5>
          <a:srgbClr val="CACAD9"/>
        </a:accent5>
        <a:accent6>
          <a:srgbClr val="6B6B6B"/>
        </a:accent6>
        <a:hlink>
          <a:srgbClr val="CCFF99"/>
        </a:hlink>
        <a:folHlink>
          <a:srgbClr val="E436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CDESIGNN</Template>
  <TotalTime>11038</TotalTime>
  <Pages>0</Pages>
  <Words>3939</Words>
  <Characters>0</Characters>
  <Application>Microsoft Office PowerPoint</Application>
  <DocSecurity>0</DocSecurity>
  <PresentationFormat>宽屏</PresentationFormat>
  <Lines>0</Lines>
  <Paragraphs>235</Paragraphs>
  <Slides>25</Slides>
  <Notes>23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25</vt:i4>
      </vt:variant>
    </vt:vector>
  </HeadingPairs>
  <TitlesOfParts>
    <vt:vector size="33" baseType="lpstr">
      <vt:lpstr>宋体</vt:lpstr>
      <vt:lpstr>Arial</vt:lpstr>
      <vt:lpstr>Cambria Math</vt:lpstr>
      <vt:lpstr>Symbol</vt:lpstr>
      <vt:lpstr>Times New Roman</vt:lpstr>
      <vt:lpstr>Wingdings</vt:lpstr>
      <vt:lpstr>Wingdings 2</vt:lpstr>
      <vt:lpstr>吉祥如意</vt:lpstr>
      <vt:lpstr>第一章 晶体结构</vt:lpstr>
      <vt:lpstr>目的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正方形的点群</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小结：晶体内部结构的对称性</vt:lpstr>
      <vt:lpstr>谢谢观看！</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User</cp:lastModifiedBy>
  <cp:revision>658</cp:revision>
  <dcterms:created xsi:type="dcterms:W3CDTF">2013-04-19T13:13:42Z</dcterms:created>
  <dcterms:modified xsi:type="dcterms:W3CDTF">2020-03-21T09:34:24Z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2052-8.1.0.3526</vt:lpwstr>
  </property>
</Properties>
</file>