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2"/>
  </p:notesMasterIdLst>
  <p:sldIdLst>
    <p:sldId id="334" r:id="rId2"/>
    <p:sldId id="306" r:id="rId3"/>
    <p:sldId id="307" r:id="rId4"/>
    <p:sldId id="309" r:id="rId5"/>
    <p:sldId id="311" r:id="rId6"/>
    <p:sldId id="312" r:id="rId7"/>
    <p:sldId id="313" r:id="rId8"/>
    <p:sldId id="314" r:id="rId9"/>
    <p:sldId id="315" r:id="rId10"/>
    <p:sldId id="325" r:id="rId11"/>
    <p:sldId id="324" r:id="rId12"/>
    <p:sldId id="316" r:id="rId13"/>
    <p:sldId id="317" r:id="rId14"/>
    <p:sldId id="335" r:id="rId15"/>
    <p:sldId id="318" r:id="rId16"/>
    <p:sldId id="326" r:id="rId17"/>
    <p:sldId id="319" r:id="rId18"/>
    <p:sldId id="320" r:id="rId19"/>
    <p:sldId id="321" r:id="rId20"/>
    <p:sldId id="322" r:id="rId21"/>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a:srgbClr val="00FF00"/>
    <a:srgbClr val="33C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56399" autoAdjust="0"/>
  </p:normalViewPr>
  <p:slideViewPr>
    <p:cSldViewPr snapToGrid="0" snapToObjects="1">
      <p:cViewPr varScale="1">
        <p:scale>
          <a:sx n="71" d="100"/>
          <a:sy n="71" d="100"/>
        </p:scale>
        <p:origin x="1195" y="62"/>
      </p:cViewPr>
      <p:guideLst>
        <p:guide orient="horz" pos="2160"/>
        <p:guide pos="3837"/>
      </p:guideLst>
    </p:cSldViewPr>
  </p:slideViewPr>
  <p:outlineViewPr>
    <p:cViewPr>
      <p:scale>
        <a:sx n="33" d="100"/>
        <a:sy n="33" d="100"/>
      </p:scale>
      <p:origin x="0" y="0"/>
    </p:cViewPr>
  </p:outlineViewPr>
  <p:notesTextViewPr>
    <p:cViewPr>
      <p:scale>
        <a:sx n="3" d="2"/>
        <a:sy n="3" d="2"/>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讲的晶体的周期性和对称性，是晶体自身结构性质。周期性的特性在后面第三章能带理论中对晶体中电子的波函数的求解非常重要。而对称性，在我们的课程中与其他章节联系并不紧密。但是对称性特点与晶体物理性质的对称性直接相关。并且在晶体的能带理论的模拟计算中起着重要的作用。例如对于面心立方结构的晶体其对称度为</a:t>
            </a:r>
            <a:r>
              <a:rPr lang="en-US" altLang="zh-CN" dirty="0" smtClean="0"/>
              <a:t>48</a:t>
            </a:r>
            <a:r>
              <a:rPr lang="zh-CN" altLang="en-US" dirty="0" smtClean="0"/>
              <a:t>，在进行能带计算时，计算的能带范围只要考虑</a:t>
            </a:r>
            <a:r>
              <a:rPr lang="en-US" altLang="zh-CN" dirty="0" smtClean="0"/>
              <a:t>48</a:t>
            </a:r>
            <a:r>
              <a:rPr lang="zh-CN" altLang="en-US" dirty="0" smtClean="0"/>
              <a:t>分之一就可以。大大减小计算量。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19908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傅立叶展开最初是法国数学家、物理学家，法国科学院院士傅里叶提出傅里叶级数，就是任一函数都可以展开成三角函数的无穷级数。并将其应用于热传导理论上。将周期函数分解为简单振荡函数总和的最早想法，可以追溯至公元前</a:t>
            </a:r>
            <a:r>
              <a:rPr lang="en-US" altLang="zh-CN" dirty="0" smtClean="0"/>
              <a:t>3</a:t>
            </a:r>
            <a:r>
              <a:rPr lang="zh-CN" altLang="en-US" dirty="0" smtClean="0"/>
              <a:t>世纪古代天文学家的均轮和本轮学说。在科学研究上，很多时候早期的一些研究者的思想对我们具有很大的借鉴和启发作用。所以同学们要多读一些其他研究者的论文，也许就能碰撞出新思想的火花。</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182199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晶体，当晶体处于热平衡状态，什么是热平衡？这是热力学与统计物理中的概念。就是物体处于某个温度下，内部温度各处均匀且等于外界温度，不受任何外界作用的状态，与外界之间没有热量交换。在这种热平衡状态，组成晶体的原子都在热平衡位置振动。从宏观上观察，晶体的原子排列具有周期性。而是晶体空间坐标的函数，也具有晶格的周期性。即：</a:t>
                </a:r>
                <a:r>
                  <a:rPr lang="en-US" altLang="zh-CN" dirty="0" smtClean="0"/>
                  <a:t>f(</a:t>
                </a:r>
                <a:r>
                  <a:rPr lang="en-US" altLang="zh-CN" dirty="0" err="1" smtClean="0"/>
                  <a:t>r+Rm</a:t>
                </a:r>
                <a:r>
                  <a:rPr lang="en-US" altLang="zh-CN" dirty="0" smtClean="0"/>
                  <a:t>)=f(r),</a:t>
                </a:r>
                <a:r>
                  <a:rPr lang="zh-CN" altLang="en-US" dirty="0" smtClean="0"/>
                  <a:t>这样的函数的傅里叶展开为： </a:t>
                </a:r>
                <a14:m>
                  <m:oMath xmlns:m="http://schemas.openxmlformats.org/officeDocument/2006/math">
                    <m:r>
                      <a:rPr lang="en-US" altLang="zh-CN" sz="1200" b="1" i="1" smtClean="0">
                        <a:latin typeface="Cambria Math"/>
                      </a:rPr>
                      <m:t>𝒇</m:t>
                    </m:r>
                    <m:d>
                      <m:dPr>
                        <m:ctrlPr>
                          <a:rPr lang="en-US" altLang="zh-CN" sz="1200" b="1" i="1">
                            <a:latin typeface="Cambria Math" panose="02040503050406030204" pitchFamily="18" charset="0"/>
                          </a:rPr>
                        </m:ctrlPr>
                      </m:dPr>
                      <m:e>
                        <m:acc>
                          <m:accPr>
                            <m:chr m:val="⃑"/>
                            <m:ctrlPr>
                              <a:rPr lang="en-US" altLang="zh-CN" sz="1200" b="1" i="1">
                                <a:latin typeface="Cambria Math" panose="02040503050406030204" pitchFamily="18" charset="0"/>
                              </a:rPr>
                            </m:ctrlPr>
                          </m:accPr>
                          <m:e>
                            <m:r>
                              <a:rPr lang="en-US" altLang="zh-CN" sz="1200" b="1" i="1">
                                <a:latin typeface="Cambria Math"/>
                              </a:rPr>
                              <m:t>𝒓</m:t>
                            </m:r>
                          </m:e>
                        </m:acc>
                      </m:e>
                    </m:d>
                    <m:r>
                      <a:rPr lang="en-US" altLang="zh-CN" sz="1200" b="1" i="1">
                        <a:latin typeface="Cambria Math"/>
                      </a:rPr>
                      <m:t>=</m:t>
                    </m:r>
                    <m:nary>
                      <m:naryPr>
                        <m:chr m:val="∑"/>
                        <m:supHide m:val="on"/>
                        <m:ctrlPr>
                          <a:rPr lang="en-US" altLang="zh-CN" sz="1200" b="1" i="1">
                            <a:latin typeface="Cambria Math" panose="02040503050406030204" pitchFamily="18" charset="0"/>
                          </a:rPr>
                        </m:ctrlPr>
                      </m:naryPr>
                      <m:sub>
                        <m:acc>
                          <m:accPr>
                            <m:chr m:val="⃑"/>
                            <m:ctrlPr>
                              <a:rPr lang="en-US" altLang="zh-CN" sz="1200" b="1" i="1">
                                <a:latin typeface="Cambria Math" panose="02040503050406030204" pitchFamily="18" charset="0"/>
                              </a:rPr>
                            </m:ctrlPr>
                          </m:accPr>
                          <m:e>
                            <m:sSub>
                              <m:sSubPr>
                                <m:ctrlPr>
                                  <a:rPr lang="en-US" altLang="zh-CN" sz="1200" b="1" i="1">
                                    <a:latin typeface="Cambria Math" panose="02040503050406030204" pitchFamily="18" charset="0"/>
                                  </a:rPr>
                                </m:ctrlPr>
                              </m:sSubPr>
                              <m:e>
                                <m:r>
                                  <a:rPr lang="en-US" altLang="zh-CN" sz="1200" b="1" i="1">
                                    <a:latin typeface="Cambria Math"/>
                                  </a:rPr>
                                  <m:t>𝑲</m:t>
                                </m:r>
                              </m:e>
                              <m:sub>
                                <m:r>
                                  <a:rPr lang="en-US" altLang="zh-CN" sz="1200" b="1" i="1">
                                    <a:latin typeface="Cambria Math"/>
                                  </a:rPr>
                                  <m:t>𝒏</m:t>
                                </m:r>
                              </m:sub>
                            </m:sSub>
                          </m:e>
                        </m:acc>
                      </m:sub>
                      <m:sup/>
                      <m:e>
                        <m:r>
                          <a:rPr lang="en-US" altLang="zh-CN" sz="1200" b="1" i="1">
                            <a:latin typeface="Cambria Math"/>
                          </a:rPr>
                          <m:t>𝑮</m:t>
                        </m:r>
                        <m:d>
                          <m:dPr>
                            <m:ctrlPr>
                              <a:rPr lang="en-US" altLang="zh-CN" sz="1200" b="1" i="1">
                                <a:latin typeface="Cambria Math" panose="02040503050406030204" pitchFamily="18" charset="0"/>
                              </a:rPr>
                            </m:ctrlPr>
                          </m:dPr>
                          <m:e>
                            <m:acc>
                              <m:accPr>
                                <m:chr m:val="⃑"/>
                                <m:ctrlPr>
                                  <a:rPr lang="en-US" altLang="zh-CN" sz="1200" b="1" i="1">
                                    <a:latin typeface="Cambria Math" panose="02040503050406030204" pitchFamily="18" charset="0"/>
                                  </a:rPr>
                                </m:ctrlPr>
                              </m:accPr>
                              <m:e>
                                <m:sSub>
                                  <m:sSubPr>
                                    <m:ctrlPr>
                                      <a:rPr lang="en-US" altLang="zh-CN" sz="1200" b="1" i="1">
                                        <a:latin typeface="Cambria Math" panose="02040503050406030204" pitchFamily="18" charset="0"/>
                                      </a:rPr>
                                    </m:ctrlPr>
                                  </m:sSubPr>
                                  <m:e>
                                    <m:r>
                                      <a:rPr lang="en-US" altLang="zh-CN" sz="1200" b="1" i="1">
                                        <a:latin typeface="Cambria Math"/>
                                      </a:rPr>
                                      <m:t>𝑲</m:t>
                                    </m:r>
                                  </m:e>
                                  <m:sub>
                                    <m:r>
                                      <a:rPr lang="en-US" altLang="zh-CN" sz="1200" b="1" i="1">
                                        <a:latin typeface="Cambria Math"/>
                                      </a:rPr>
                                      <m:t>𝒏</m:t>
                                    </m:r>
                                  </m:sub>
                                </m:sSub>
                              </m:e>
                            </m:acc>
                          </m:e>
                        </m:d>
                        <m:r>
                          <a:rPr lang="en-US" altLang="zh-CN" sz="1200" b="1" i="1">
                            <a:latin typeface="Cambria Math"/>
                          </a:rPr>
                          <m:t>𝒆𝒙𝒑</m:t>
                        </m:r>
                        <m:d>
                          <m:dPr>
                            <m:ctrlPr>
                              <a:rPr lang="en-US" altLang="zh-CN" sz="1200" b="1" i="1">
                                <a:latin typeface="Cambria Math" panose="02040503050406030204" pitchFamily="18" charset="0"/>
                              </a:rPr>
                            </m:ctrlPr>
                          </m:dPr>
                          <m:e>
                            <m:r>
                              <a:rPr lang="en-US" altLang="zh-CN" sz="1200" b="1" i="1">
                                <a:latin typeface="Cambria Math"/>
                              </a:rPr>
                              <m:t>𝒊</m:t>
                            </m:r>
                            <m:acc>
                              <m:accPr>
                                <m:chr m:val="⃑"/>
                                <m:ctrlPr>
                                  <a:rPr lang="en-US" altLang="zh-CN" sz="1200" b="1" i="1">
                                    <a:latin typeface="Cambria Math" panose="02040503050406030204" pitchFamily="18" charset="0"/>
                                  </a:rPr>
                                </m:ctrlPr>
                              </m:accPr>
                              <m:e>
                                <m:sSub>
                                  <m:sSubPr>
                                    <m:ctrlPr>
                                      <a:rPr lang="en-US" altLang="zh-CN" sz="1200" b="1" i="1">
                                        <a:latin typeface="Cambria Math" panose="02040503050406030204" pitchFamily="18" charset="0"/>
                                      </a:rPr>
                                    </m:ctrlPr>
                                  </m:sSubPr>
                                  <m:e>
                                    <m:r>
                                      <a:rPr lang="en-US" altLang="zh-CN" sz="1200" b="1" i="1">
                                        <a:latin typeface="Cambria Math"/>
                                      </a:rPr>
                                      <m:t>𝑲</m:t>
                                    </m:r>
                                  </m:e>
                                  <m:sub>
                                    <m:r>
                                      <a:rPr lang="en-US" altLang="zh-CN" sz="1200" b="1" i="1">
                                        <a:latin typeface="Cambria Math"/>
                                      </a:rPr>
                                      <m:t>𝒏</m:t>
                                    </m:r>
                                  </m:sub>
                                </m:sSub>
                              </m:e>
                            </m:acc>
                            <m:r>
                              <a:rPr lang="en-US" altLang="zh-CN" sz="1200" b="1" i="1">
                                <a:latin typeface="Cambria Math"/>
                                <a:ea typeface="Cambria Math"/>
                              </a:rPr>
                              <m:t>∙</m:t>
                            </m:r>
                            <m:acc>
                              <m:accPr>
                                <m:chr m:val="⃑"/>
                                <m:ctrlPr>
                                  <a:rPr lang="en-US" altLang="zh-CN" sz="1200" b="1" i="1">
                                    <a:latin typeface="Cambria Math" panose="02040503050406030204" pitchFamily="18" charset="0"/>
                                    <a:ea typeface="Cambria Math"/>
                                  </a:rPr>
                                </m:ctrlPr>
                              </m:accPr>
                              <m:e>
                                <m:r>
                                  <a:rPr lang="en-US" altLang="zh-CN" sz="1200" b="1" i="1">
                                    <a:latin typeface="Cambria Math"/>
                                    <a:ea typeface="Cambria Math"/>
                                  </a:rPr>
                                  <m:t>𝒓</m:t>
                                </m:r>
                              </m:e>
                            </m:acc>
                          </m:e>
                        </m:d>
                      </m:e>
                    </m:nary>
                  </m:oMath>
                </a14:m>
                <a:r>
                  <a:rPr lang="zh-CN" altLang="en-US" dirty="0" smtClean="0"/>
                  <a:t> 。展开为所有倒格矢的三角函数和。函数系数是倒格矢的函数。这个傅里叶展开在半导体能带理论的分析中用到。 这个展开式大家只要知道周期性函数能够进行这样的傅里叶展开就行。    </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对于晶体，当晶体处于热平衡状态，什么是热平衡？这是热力学与统计物理中的概念。就是物体处于某个温度下，内部温度各处均匀且等于外界温度，不受任何外界作用的状态，与外界之间没有热量交换。在这种热平衡状态，组成晶体的原子都在热平衡位置振动。从宏观上观察，晶体的原子排列具有周期性。而是晶体空间坐标的函数，也具有晶格的周期性。即：</a:t>
                </a:r>
                <a:r>
                  <a:rPr lang="en-US" altLang="zh-CN" dirty="0" smtClean="0"/>
                  <a:t>f(</a:t>
                </a:r>
                <a:r>
                  <a:rPr lang="en-US" altLang="zh-CN" dirty="0" err="1" smtClean="0"/>
                  <a:t>r+Rm</a:t>
                </a:r>
                <a:r>
                  <a:rPr lang="en-US" altLang="zh-CN" dirty="0" smtClean="0"/>
                  <a:t>)=f(r),</a:t>
                </a:r>
                <a:r>
                  <a:rPr lang="zh-CN" altLang="en-US" dirty="0" smtClean="0"/>
                  <a:t>这样的函数的傅里叶展开为： </a:t>
                </a:r>
                <a:r>
                  <a:rPr lang="en-US" altLang="zh-CN" sz="1200" b="1" i="0" smtClean="0">
                    <a:latin typeface="Cambria Math"/>
                  </a:rPr>
                  <a:t>𝒇</a:t>
                </a:r>
                <a:r>
                  <a:rPr lang="en-US" altLang="zh-CN" sz="1200" b="1" i="0">
                    <a:latin typeface="Cambria Math" panose="02040503050406030204" pitchFamily="18" charset="0"/>
                  </a:rPr>
                  <a:t>(</a:t>
                </a:r>
                <a:r>
                  <a:rPr lang="en-US" altLang="zh-CN" sz="1200" b="1" i="0">
                    <a:latin typeface="Cambria Math"/>
                  </a:rPr>
                  <a:t>𝒓</a:t>
                </a:r>
                <a:r>
                  <a:rPr lang="en-US" altLang="zh-CN" sz="1200" b="1" i="0">
                    <a:latin typeface="Cambria Math" panose="02040503050406030204" pitchFamily="18" charset="0"/>
                  </a:rPr>
                  <a:t> ⃑ )</a:t>
                </a:r>
                <a:r>
                  <a:rPr lang="en-US" altLang="zh-CN" sz="1200" b="1" i="0">
                    <a:latin typeface="Cambria Math"/>
                  </a:rPr>
                  <a:t>=</a:t>
                </a:r>
                <a:r>
                  <a:rPr lang="en-US" altLang="zh-CN" sz="1200" b="1" i="0">
                    <a:latin typeface="Cambria Math" panose="02040503050406030204" pitchFamily="18" charset="0"/>
                  </a:rPr>
                  <a:t>∑_(</a:t>
                </a:r>
                <a:r>
                  <a:rPr lang="en-US" altLang="zh-CN" sz="1200" b="1" i="0">
                    <a:latin typeface="Cambria Math"/>
                  </a:rPr>
                  <a:t>𝑲</a:t>
                </a:r>
                <a:r>
                  <a:rPr lang="en-US" altLang="zh-CN" sz="1200" b="1" i="0">
                    <a:latin typeface="Cambria Math" panose="02040503050406030204" pitchFamily="18" charset="0"/>
                  </a:rPr>
                  <a:t>_</a:t>
                </a:r>
                <a:r>
                  <a:rPr lang="en-US" altLang="zh-CN" sz="1200" b="1" i="0">
                    <a:latin typeface="Cambria Math"/>
                  </a:rPr>
                  <a:t>𝒏</a:t>
                </a:r>
                <a:r>
                  <a:rPr lang="en-US" altLang="zh-CN" sz="1200" b="1" i="0">
                    <a:latin typeface="Cambria Math" panose="02040503050406030204" pitchFamily="18" charset="0"/>
                  </a:rPr>
                  <a:t> ) ⃑</a:t>
                </a:r>
                <a:r>
                  <a:rPr lang="en-US" altLang="zh-CN" sz="1200" b="1" i="0">
                    <a:latin typeface="Cambria Math" panose="02040503050406030204" pitchFamily="18" charset="0"/>
                    <a:ea typeface="Cambria Math"/>
                  </a:rPr>
                  <a:t>▒</a:t>
                </a:r>
                <a:r>
                  <a:rPr lang="en-US" altLang="zh-CN" sz="1200" b="1" i="0">
                    <a:latin typeface="Cambria Math"/>
                  </a:rPr>
                  <a:t>𝑮</a:t>
                </a:r>
                <a:r>
                  <a:rPr lang="en-US" altLang="zh-CN" sz="1200" b="1" i="0">
                    <a:latin typeface="Cambria Math" panose="02040503050406030204" pitchFamily="18" charset="0"/>
                  </a:rPr>
                  <a:t>((</a:t>
                </a:r>
                <a:r>
                  <a:rPr lang="en-US" altLang="zh-CN" sz="1200" b="1" i="0">
                    <a:latin typeface="Cambria Math"/>
                  </a:rPr>
                  <a:t>𝑲</a:t>
                </a:r>
                <a:r>
                  <a:rPr lang="en-US" altLang="zh-CN" sz="1200" b="1" i="0">
                    <a:latin typeface="Cambria Math" panose="02040503050406030204" pitchFamily="18" charset="0"/>
                  </a:rPr>
                  <a:t>_</a:t>
                </a:r>
                <a:r>
                  <a:rPr lang="en-US" altLang="zh-CN" sz="1200" b="1" i="0">
                    <a:latin typeface="Cambria Math"/>
                  </a:rPr>
                  <a:t>𝒏</a:t>
                </a:r>
                <a:r>
                  <a:rPr lang="en-US" altLang="zh-CN" sz="1200" b="1" i="0">
                    <a:latin typeface="Cambria Math" panose="02040503050406030204" pitchFamily="18" charset="0"/>
                  </a:rPr>
                  <a:t> ) ⃑ )</a:t>
                </a:r>
                <a:r>
                  <a:rPr lang="en-US" altLang="zh-CN" sz="1200" b="1" i="0">
                    <a:latin typeface="Cambria Math"/>
                  </a:rPr>
                  <a:t>𝒆𝒙𝒑</a:t>
                </a:r>
                <a:r>
                  <a:rPr lang="en-US" altLang="zh-CN" sz="1200" b="1" i="0">
                    <a:latin typeface="Cambria Math" panose="02040503050406030204" pitchFamily="18" charset="0"/>
                  </a:rPr>
                  <a:t>(</a:t>
                </a:r>
                <a:r>
                  <a:rPr lang="en-US" altLang="zh-CN" sz="1200" b="1" i="0">
                    <a:latin typeface="Cambria Math"/>
                  </a:rPr>
                  <a:t>𝒊</a:t>
                </a:r>
                <a:r>
                  <a:rPr lang="en-US" altLang="zh-CN" sz="1200" b="1" i="0">
                    <a:latin typeface="Cambria Math" panose="02040503050406030204" pitchFamily="18" charset="0"/>
                  </a:rPr>
                  <a:t>(</a:t>
                </a:r>
                <a:r>
                  <a:rPr lang="en-US" altLang="zh-CN" sz="1200" b="1" i="0">
                    <a:latin typeface="Cambria Math"/>
                  </a:rPr>
                  <a:t>𝑲</a:t>
                </a:r>
                <a:r>
                  <a:rPr lang="en-US" altLang="zh-CN" sz="1200" b="1" i="0">
                    <a:latin typeface="Cambria Math" panose="02040503050406030204" pitchFamily="18" charset="0"/>
                  </a:rPr>
                  <a:t>_</a:t>
                </a:r>
                <a:r>
                  <a:rPr lang="en-US" altLang="zh-CN" sz="1200" b="1" i="0">
                    <a:latin typeface="Cambria Math"/>
                  </a:rPr>
                  <a:t>𝒏</a:t>
                </a:r>
                <a:r>
                  <a:rPr lang="en-US" altLang="zh-CN" sz="1200" b="1" i="0">
                    <a:latin typeface="Cambria Math" panose="02040503050406030204" pitchFamily="18" charset="0"/>
                  </a:rPr>
                  <a:t> ) ⃑</a:t>
                </a:r>
                <a:r>
                  <a:rPr lang="en-US" altLang="zh-CN" sz="1200" b="1" i="0">
                    <a:latin typeface="Cambria Math"/>
                    <a:ea typeface="Cambria Math"/>
                  </a:rPr>
                  <a:t>∙𝒓</a:t>
                </a:r>
                <a:r>
                  <a:rPr lang="en-US" altLang="zh-CN" sz="1200" b="1" i="0">
                    <a:latin typeface="Cambria Math" panose="02040503050406030204" pitchFamily="18" charset="0"/>
                    <a:ea typeface="Cambria Math"/>
                  </a:rPr>
                  <a:t> ⃑ ) </a:t>
                </a:r>
                <a:r>
                  <a:rPr lang="zh-CN" altLang="en-US" dirty="0" smtClean="0"/>
                  <a:t> 。展开为所有倒格矢的三角函数和。函数系数是倒格矢的函数。这个傅里叶展开在半导体能带理论的分析中用到。 这个展开式大家只要知道周期性函数能够进行这样的傅里叶展开就行。    </a:t>
                </a:r>
                <a:endParaRPr lang="en-US" altLang="zh-CN" dirty="0" smtClean="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125567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在此我们来认识一下常见半导体的晶体结构。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316941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发展的现阶段，主要有元素半导体，如金刚石、硅、锗，都属于四族元素。有的同学肯定有疑问，金刚石怎么能是半导体呢，不是绝缘体吗。提到金刚石，大家第一想到的是什么，肯定是钻石吧，也可能是玻璃刀，没有金刚钻别揽瓷器活吗！纯净的金刚石当然是不导电的。但是掺入杂质就不同了。金刚石中掺入</a:t>
            </a:r>
            <a:r>
              <a:rPr lang="en-US" altLang="zh-CN" dirty="0" smtClean="0"/>
              <a:t>B</a:t>
            </a:r>
            <a:r>
              <a:rPr lang="zh-CN" altLang="en-US" dirty="0" smtClean="0"/>
              <a:t>元素形成</a:t>
            </a:r>
            <a:r>
              <a:rPr lang="en-US" altLang="zh-CN" dirty="0" smtClean="0"/>
              <a:t>p</a:t>
            </a:r>
            <a:r>
              <a:rPr lang="zh-CN" altLang="en-US" dirty="0" smtClean="0"/>
              <a:t>型材料。而且目前</a:t>
            </a:r>
            <a:r>
              <a:rPr lang="zh-CN" altLang="en-US" sz="1200" b="0" i="0" kern="1200" dirty="0" smtClean="0">
                <a:solidFill>
                  <a:schemeClr val="tx1"/>
                </a:solidFill>
                <a:effectLst/>
                <a:latin typeface="Arial" pitchFamily="34" charset="0"/>
                <a:ea typeface="宋体" pitchFamily="2" charset="-122"/>
                <a:cs typeface="+mn-cs"/>
              </a:rPr>
              <a:t>金刚石在深紫外光电器件、高压大功率电子器件等领域具有显著的优势和发展潜力。金刚石在高能粒子探测，生物传感器等领域也受到研究者的关注。</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Ge</a:t>
            </a:r>
            <a:r>
              <a:rPr lang="zh-CN" altLang="en-US" sz="1200" b="0" i="0" kern="1200" dirty="0" smtClean="0">
                <a:solidFill>
                  <a:schemeClr val="tx1"/>
                </a:solidFill>
                <a:effectLst/>
                <a:latin typeface="Arial" pitchFamily="34" charset="0"/>
                <a:ea typeface="宋体" pitchFamily="2" charset="-122"/>
                <a:cs typeface="+mn-cs"/>
              </a:rPr>
              <a:t>材料就不过多介绍了。</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是目前应用最广的半导体材料。</a:t>
            </a:r>
            <a:r>
              <a:rPr lang="en-US" altLang="zh-CN" sz="1200" b="0" i="0" kern="1200" dirty="0" smtClean="0">
                <a:solidFill>
                  <a:schemeClr val="tx1"/>
                </a:solidFill>
                <a:effectLst/>
                <a:latin typeface="Arial" pitchFamily="34" charset="0"/>
                <a:ea typeface="宋体" pitchFamily="2" charset="-122"/>
                <a:cs typeface="+mn-cs"/>
              </a:rPr>
              <a:t>Ge</a:t>
            </a:r>
            <a:r>
              <a:rPr lang="zh-CN" altLang="en-US" sz="1200" b="0" i="0" kern="1200" dirty="0" smtClean="0">
                <a:solidFill>
                  <a:schemeClr val="tx1"/>
                </a:solidFill>
                <a:effectLst/>
                <a:latin typeface="Arial" pitchFamily="34" charset="0"/>
                <a:ea typeface="宋体" pitchFamily="2" charset="-122"/>
                <a:cs typeface="+mn-cs"/>
              </a:rPr>
              <a:t>可以说是研究的比较早的半导体材料，比</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还要早。</a:t>
            </a:r>
            <a:r>
              <a:rPr lang="en-US" altLang="zh-CN" sz="1200" b="0" i="0" kern="1200" dirty="0" smtClean="0">
                <a:solidFill>
                  <a:schemeClr val="tx1"/>
                </a:solidFill>
                <a:effectLst/>
                <a:latin typeface="Arial" pitchFamily="34" charset="0"/>
                <a:ea typeface="宋体" pitchFamily="2" charset="-122"/>
                <a:cs typeface="+mn-cs"/>
              </a:rPr>
              <a:t>Ge</a:t>
            </a:r>
            <a:r>
              <a:rPr lang="zh-CN" altLang="en-US" sz="1200" b="0" i="0" kern="1200" dirty="0" smtClean="0">
                <a:solidFill>
                  <a:schemeClr val="tx1"/>
                </a:solidFill>
                <a:effectLst/>
                <a:latin typeface="Arial" pitchFamily="34" charset="0"/>
                <a:ea typeface="宋体" pitchFamily="2" charset="-122"/>
                <a:cs typeface="+mn-cs"/>
              </a:rPr>
              <a:t>器件的性能不如</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器件，逐渐被淘汰。但是在</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集成电路发展过程中，</a:t>
            </a:r>
            <a:r>
              <a:rPr lang="en-US" altLang="zh-CN" sz="1200" b="0" i="0" kern="1200" dirty="0" err="1" smtClean="0">
                <a:solidFill>
                  <a:schemeClr val="tx1"/>
                </a:solidFill>
                <a:effectLst/>
                <a:latin typeface="Arial" pitchFamily="34" charset="0"/>
                <a:ea typeface="宋体" pitchFamily="2" charset="-122"/>
                <a:cs typeface="+mn-cs"/>
              </a:rPr>
              <a:t>Gesi</a:t>
            </a:r>
            <a:r>
              <a:rPr lang="zh-CN" altLang="en-US" sz="1200" b="0" i="0" kern="1200" dirty="0" smtClean="0">
                <a:solidFill>
                  <a:schemeClr val="tx1"/>
                </a:solidFill>
                <a:effectLst/>
                <a:latin typeface="Arial" pitchFamily="34" charset="0"/>
                <a:ea typeface="宋体" pitchFamily="2" charset="-122"/>
                <a:cs typeface="+mn-cs"/>
              </a:rPr>
              <a:t>应变技术的引入使</a:t>
            </a:r>
            <a:r>
              <a:rPr lang="en-US" altLang="zh-CN" sz="1200" b="0" i="0" kern="1200" dirty="0" smtClean="0">
                <a:solidFill>
                  <a:schemeClr val="tx1"/>
                </a:solidFill>
                <a:effectLst/>
                <a:latin typeface="Arial" pitchFamily="34" charset="0"/>
                <a:ea typeface="宋体" pitchFamily="2" charset="-122"/>
                <a:cs typeface="+mn-cs"/>
              </a:rPr>
              <a:t>Si</a:t>
            </a:r>
            <a:r>
              <a:rPr lang="zh-CN" altLang="en-US" sz="1200" b="0" i="0" kern="1200" dirty="0" smtClean="0">
                <a:solidFill>
                  <a:schemeClr val="tx1"/>
                </a:solidFill>
                <a:effectLst/>
                <a:latin typeface="Arial" pitchFamily="34" charset="0"/>
                <a:ea typeface="宋体" pitchFamily="2" charset="-122"/>
                <a:cs typeface="+mn-cs"/>
              </a:rPr>
              <a:t>器件在高频性能上得到提高。化合物半导体，</a:t>
            </a:r>
            <a:r>
              <a:rPr lang="en-US" altLang="zh-CN" sz="1200" b="0" i="0" kern="1200" dirty="0" smtClean="0">
                <a:solidFill>
                  <a:schemeClr val="tx1"/>
                </a:solidFill>
                <a:effectLst/>
                <a:latin typeface="Arial" pitchFamily="34" charset="0"/>
                <a:ea typeface="宋体" pitchFamily="2" charset="-122"/>
                <a:cs typeface="+mn-cs"/>
              </a:rPr>
              <a:t>III-V</a:t>
            </a:r>
            <a:r>
              <a:rPr lang="zh-CN" altLang="en-US" sz="1200" b="0" i="0" kern="1200" dirty="0" smtClean="0">
                <a:solidFill>
                  <a:schemeClr val="tx1"/>
                </a:solidFill>
                <a:effectLst/>
                <a:latin typeface="Arial" pitchFamily="34" charset="0"/>
                <a:ea typeface="宋体" pitchFamily="2" charset="-122"/>
                <a:cs typeface="+mn-cs"/>
              </a:rPr>
              <a:t>族元素的化合物半导体，</a:t>
            </a:r>
            <a:r>
              <a:rPr lang="en-US" altLang="zh-CN" sz="1200" b="0" i="0" kern="1200" dirty="0" smtClean="0">
                <a:solidFill>
                  <a:schemeClr val="tx1"/>
                </a:solidFill>
                <a:effectLst/>
                <a:latin typeface="Arial" pitchFamily="34" charset="0"/>
                <a:ea typeface="宋体" pitchFamily="2" charset="-122"/>
                <a:cs typeface="+mn-cs"/>
              </a:rPr>
              <a:t>GaAs</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InP</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AlAs</a:t>
            </a:r>
            <a:r>
              <a:rPr lang="zh-CN" altLang="en-US" sz="1200" b="0" i="0" kern="1200" dirty="0" smtClean="0">
                <a:solidFill>
                  <a:schemeClr val="tx1"/>
                </a:solidFill>
                <a:effectLst/>
                <a:latin typeface="Arial" pitchFamily="34" charset="0"/>
                <a:ea typeface="宋体" pitchFamily="2" charset="-122"/>
                <a:cs typeface="+mn-cs"/>
              </a:rPr>
              <a:t>，及他们的三元、四元化合物</a:t>
            </a:r>
            <a:r>
              <a:rPr lang="en-US" altLang="zh-CN" sz="1200" b="0" i="0" kern="1200" dirty="0" err="1" smtClean="0">
                <a:solidFill>
                  <a:schemeClr val="tx1"/>
                </a:solidFill>
                <a:effectLst/>
                <a:latin typeface="Arial" pitchFamily="34" charset="0"/>
                <a:ea typeface="宋体" pitchFamily="2" charset="-122"/>
                <a:cs typeface="+mn-cs"/>
              </a:rPr>
              <a:t>AlGaAs</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GaInAsP</a:t>
            </a:r>
            <a:r>
              <a:rPr lang="zh-CN" altLang="en-US" sz="1200" b="0" i="0" kern="1200" dirty="0" smtClean="0">
                <a:solidFill>
                  <a:schemeClr val="tx1"/>
                </a:solidFill>
                <a:effectLst/>
                <a:latin typeface="Arial" pitchFamily="34" charset="0"/>
                <a:ea typeface="宋体" pitchFamily="2" charset="-122"/>
                <a:cs typeface="+mn-cs"/>
              </a:rPr>
              <a:t>。主要做发光器件。还有</a:t>
            </a:r>
            <a:r>
              <a:rPr lang="en-US" altLang="zh-CN" sz="1200" b="0" i="0" kern="1200" dirty="0" smtClean="0">
                <a:solidFill>
                  <a:schemeClr val="tx1"/>
                </a:solidFill>
                <a:effectLst/>
                <a:latin typeface="Arial" pitchFamily="34" charset="0"/>
                <a:ea typeface="宋体" pitchFamily="2" charset="-122"/>
                <a:cs typeface="+mn-cs"/>
              </a:rPr>
              <a:t>II-VI</a:t>
            </a:r>
            <a:r>
              <a:rPr lang="zh-CN" altLang="en-US" sz="1200" b="0" i="0" kern="1200" dirty="0" smtClean="0">
                <a:solidFill>
                  <a:schemeClr val="tx1"/>
                </a:solidFill>
                <a:effectLst/>
                <a:latin typeface="Arial" pitchFamily="34" charset="0"/>
                <a:ea typeface="宋体" pitchFamily="2" charset="-122"/>
                <a:cs typeface="+mn-cs"/>
              </a:rPr>
              <a:t>族半导体，</a:t>
            </a:r>
            <a:r>
              <a:rPr lang="en-US" altLang="zh-CN" sz="1200" b="0" i="0" kern="1200" dirty="0" smtClean="0">
                <a:solidFill>
                  <a:schemeClr val="tx1"/>
                </a:solidFill>
                <a:effectLst/>
                <a:latin typeface="Arial" pitchFamily="34" charset="0"/>
                <a:ea typeface="宋体" pitchFamily="2" charset="-122"/>
                <a:cs typeface="+mn-cs"/>
              </a:rPr>
              <a:t>II</a:t>
            </a:r>
            <a:r>
              <a:rPr lang="zh-CN" altLang="en-US" sz="1200" b="0" i="0" kern="1200" dirty="0" smtClean="0">
                <a:solidFill>
                  <a:schemeClr val="tx1"/>
                </a:solidFill>
                <a:effectLst/>
                <a:latin typeface="Arial" pitchFamily="34" charset="0"/>
                <a:ea typeface="宋体" pitchFamily="2" charset="-122"/>
                <a:cs typeface="+mn-cs"/>
              </a:rPr>
              <a:t>组是副族的</a:t>
            </a:r>
            <a:r>
              <a:rPr lang="en-US" altLang="zh-CN" sz="1200" b="0" i="0" kern="1200" dirty="0" smtClean="0">
                <a:solidFill>
                  <a:schemeClr val="tx1"/>
                </a:solidFill>
                <a:effectLst/>
                <a:latin typeface="Arial" pitchFamily="34" charset="0"/>
                <a:ea typeface="宋体" pitchFamily="2" charset="-122"/>
                <a:cs typeface="+mn-cs"/>
              </a:rPr>
              <a:t>Zn</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Cd</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Hg</a:t>
            </a:r>
            <a:r>
              <a:rPr lang="zh-CN" altLang="en-US" sz="1200" b="0" i="0" kern="1200" dirty="0" smtClean="0">
                <a:solidFill>
                  <a:schemeClr val="tx1"/>
                </a:solidFill>
                <a:effectLst/>
                <a:latin typeface="Arial" pitchFamily="34" charset="0"/>
                <a:ea typeface="宋体" pitchFamily="2" charset="-122"/>
                <a:cs typeface="+mn-cs"/>
              </a:rPr>
              <a:t>，主族</a:t>
            </a:r>
            <a:r>
              <a:rPr lang="en-US" altLang="zh-CN" sz="1200" b="0" i="0" kern="1200" dirty="0" smtClean="0">
                <a:solidFill>
                  <a:schemeClr val="tx1"/>
                </a:solidFill>
                <a:effectLst/>
                <a:latin typeface="Arial" pitchFamily="34" charset="0"/>
                <a:ea typeface="宋体" pitchFamily="2" charset="-122"/>
                <a:cs typeface="+mn-cs"/>
              </a:rPr>
              <a:t>VI</a:t>
            </a:r>
            <a:r>
              <a:rPr lang="zh-CN" altLang="en-US" sz="1200" b="0" i="0" kern="1200" dirty="0" smtClean="0">
                <a:solidFill>
                  <a:schemeClr val="tx1"/>
                </a:solidFill>
                <a:effectLst/>
                <a:latin typeface="Arial" pitchFamily="34" charset="0"/>
                <a:ea typeface="宋体" pitchFamily="2" charset="-122"/>
                <a:cs typeface="+mn-cs"/>
              </a:rPr>
              <a:t>半导体，</a:t>
            </a:r>
            <a:r>
              <a:rPr lang="en-US" altLang="zh-CN" sz="1200" b="0" i="0" kern="1200" dirty="0" smtClean="0">
                <a:solidFill>
                  <a:schemeClr val="tx1"/>
                </a:solidFill>
                <a:effectLst/>
                <a:latin typeface="Arial" pitchFamily="34" charset="0"/>
                <a:ea typeface="宋体" pitchFamily="2" charset="-122"/>
                <a:cs typeface="+mn-cs"/>
              </a:rPr>
              <a:t>O</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S</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Se</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Te</a:t>
            </a:r>
            <a:r>
              <a:rPr lang="zh-CN" altLang="en-US" sz="1200" b="0" i="0" kern="1200" dirty="0" smtClean="0">
                <a:solidFill>
                  <a:schemeClr val="tx1"/>
                </a:solidFill>
                <a:effectLst/>
                <a:latin typeface="Arial" pitchFamily="34" charset="0"/>
                <a:ea typeface="宋体" pitchFamily="2" charset="-122"/>
                <a:cs typeface="+mn-cs"/>
              </a:rPr>
              <a:t>，形成的</a:t>
            </a:r>
            <a:r>
              <a:rPr lang="en-US" altLang="zh-CN" sz="1200" b="0" i="0" kern="1200" dirty="0" err="1" smtClean="0">
                <a:solidFill>
                  <a:schemeClr val="tx1"/>
                </a:solidFill>
                <a:effectLst/>
                <a:latin typeface="Arial" pitchFamily="34" charset="0"/>
                <a:ea typeface="宋体" pitchFamily="2" charset="-122"/>
                <a:cs typeface="+mn-cs"/>
              </a:rPr>
              <a:t>ZnO</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CdS</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TeZn</a:t>
            </a:r>
            <a:r>
              <a:rPr lang="zh-CN" altLang="en-US" sz="1200" b="0" i="0" kern="1200" dirty="0" smtClean="0">
                <a:solidFill>
                  <a:schemeClr val="tx1"/>
                </a:solidFill>
                <a:effectLst/>
                <a:latin typeface="Arial" pitchFamily="34" charset="0"/>
                <a:ea typeface="宋体" pitchFamily="2" charset="-122"/>
                <a:cs typeface="+mn-cs"/>
              </a:rPr>
              <a:t>等。这些元素半导体和</a:t>
            </a:r>
            <a:r>
              <a:rPr lang="en-US" altLang="zh-CN" sz="1200" b="0" i="0" kern="1200" dirty="0" smtClean="0">
                <a:solidFill>
                  <a:schemeClr val="tx1"/>
                </a:solidFill>
                <a:effectLst/>
                <a:latin typeface="Arial" pitchFamily="34" charset="0"/>
                <a:ea typeface="宋体" pitchFamily="2" charset="-122"/>
                <a:cs typeface="+mn-cs"/>
              </a:rPr>
              <a:t>III-V</a:t>
            </a:r>
            <a:r>
              <a:rPr lang="zh-CN" altLang="en-US" sz="1200" b="0" i="0" kern="1200" dirty="0" smtClean="0">
                <a:solidFill>
                  <a:schemeClr val="tx1"/>
                </a:solidFill>
                <a:effectLst/>
                <a:latin typeface="Arial" pitchFamily="34" charset="0"/>
                <a:ea typeface="宋体" pitchFamily="2" charset="-122"/>
                <a:cs typeface="+mn-cs"/>
              </a:rPr>
              <a:t>族、</a:t>
            </a:r>
            <a:r>
              <a:rPr lang="en-US" altLang="zh-CN" sz="1200" b="0" i="0" kern="1200" dirty="0" smtClean="0">
                <a:solidFill>
                  <a:schemeClr val="tx1"/>
                </a:solidFill>
                <a:effectLst/>
                <a:latin typeface="Arial" pitchFamily="34" charset="0"/>
                <a:ea typeface="宋体" pitchFamily="2" charset="-122"/>
                <a:cs typeface="+mn-cs"/>
              </a:rPr>
              <a:t>II-VI</a:t>
            </a:r>
            <a:r>
              <a:rPr lang="zh-CN" altLang="en-US" sz="1200" b="0" i="0" kern="1200" dirty="0" smtClean="0">
                <a:solidFill>
                  <a:schemeClr val="tx1"/>
                </a:solidFill>
                <a:effectLst/>
                <a:latin typeface="Arial" pitchFamily="34" charset="0"/>
                <a:ea typeface="宋体" pitchFamily="2" charset="-122"/>
                <a:cs typeface="+mn-cs"/>
              </a:rPr>
              <a:t>族化合物半导体，每个原子平均价电子都是</a:t>
            </a:r>
            <a:r>
              <a:rPr lang="en-US" altLang="zh-CN" sz="1200" b="0" i="0" kern="1200" dirty="0" smtClean="0">
                <a:solidFill>
                  <a:schemeClr val="tx1"/>
                </a:solidFill>
                <a:effectLst/>
                <a:latin typeface="Arial" pitchFamily="34" charset="0"/>
                <a:ea typeface="宋体" pitchFamily="2" charset="-122"/>
                <a:cs typeface="+mn-cs"/>
              </a:rPr>
              <a:t>4. </a:t>
            </a:r>
            <a:r>
              <a:rPr lang="zh-CN" altLang="en-US" sz="1200" b="0" i="0" kern="1200" dirty="0" smtClean="0">
                <a:solidFill>
                  <a:schemeClr val="tx1"/>
                </a:solidFill>
                <a:effectLst/>
                <a:latin typeface="Arial" pitchFamily="34" charset="0"/>
                <a:ea typeface="宋体" pitchFamily="2" charset="-122"/>
                <a:cs typeface="+mn-cs"/>
              </a:rPr>
              <a:t>还有金属氧化物半导体。金属是副族元素中</a:t>
            </a:r>
            <a:r>
              <a:rPr lang="en-US" altLang="zh-CN" sz="1200" b="0" i="0" kern="1200" dirty="0" smtClean="0">
                <a:solidFill>
                  <a:schemeClr val="tx1"/>
                </a:solidFill>
                <a:effectLst/>
                <a:latin typeface="Arial" pitchFamily="34" charset="0"/>
                <a:ea typeface="宋体" pitchFamily="2" charset="-122"/>
                <a:cs typeface="+mn-cs"/>
              </a:rPr>
              <a:t>Cu</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Ag</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smtClean="0">
                <a:solidFill>
                  <a:schemeClr val="tx1"/>
                </a:solidFill>
                <a:effectLst/>
                <a:latin typeface="Arial" pitchFamily="34" charset="0"/>
                <a:ea typeface="宋体" pitchFamily="2" charset="-122"/>
                <a:cs typeface="+mn-cs"/>
              </a:rPr>
              <a:t>Ni</a:t>
            </a:r>
            <a:r>
              <a:rPr lang="zh-CN" altLang="en-US" sz="1200" b="0" i="0" kern="1200" dirty="0" smtClean="0">
                <a:solidFill>
                  <a:schemeClr val="tx1"/>
                </a:solidFill>
                <a:effectLst/>
                <a:latin typeface="Arial" pitchFamily="34" charset="0"/>
                <a:ea typeface="宋体" pitchFamily="2" charset="-122"/>
                <a:cs typeface="+mn-cs"/>
              </a:rPr>
              <a:t>，</a:t>
            </a:r>
            <a:r>
              <a:rPr lang="en-US" altLang="zh-CN" sz="1200" b="0" i="0" kern="1200" dirty="0" err="1" smtClean="0">
                <a:solidFill>
                  <a:schemeClr val="tx1"/>
                </a:solidFill>
                <a:effectLst/>
                <a:latin typeface="Arial" pitchFamily="34" charset="0"/>
                <a:ea typeface="宋体" pitchFamily="2" charset="-122"/>
                <a:cs typeface="+mn-cs"/>
              </a:rPr>
              <a:t>Ti</a:t>
            </a:r>
            <a:r>
              <a:rPr lang="zh-CN" altLang="en-US" sz="1200" b="0" i="0" kern="1200" dirty="0" smtClean="0">
                <a:solidFill>
                  <a:schemeClr val="tx1"/>
                </a:solidFill>
                <a:effectLst/>
                <a:latin typeface="Arial" pitchFamily="34" charset="0"/>
                <a:ea typeface="宋体" pitchFamily="2" charset="-122"/>
                <a:cs typeface="+mn-cs"/>
              </a:rPr>
              <a:t>等。相应的氧化物主要用来做传感器，例如</a:t>
            </a:r>
            <a:r>
              <a:rPr lang="en-US" altLang="zh-CN" sz="1200" b="0" i="0" kern="1200" dirty="0" err="1" smtClean="0">
                <a:solidFill>
                  <a:schemeClr val="tx1"/>
                </a:solidFill>
                <a:effectLst/>
                <a:latin typeface="Arial" pitchFamily="34" charset="0"/>
                <a:ea typeface="宋体" pitchFamily="2" charset="-122"/>
                <a:cs typeface="+mn-cs"/>
              </a:rPr>
              <a:t>SnO,ZnO</a:t>
            </a:r>
            <a:r>
              <a:rPr lang="zh-CN" altLang="en-US" sz="1200" b="0" i="0" kern="1200" dirty="0" smtClean="0">
                <a:solidFill>
                  <a:schemeClr val="tx1"/>
                </a:solidFill>
                <a:effectLst/>
                <a:latin typeface="Arial" pitchFamily="34" charset="0"/>
                <a:ea typeface="宋体" pitchFamily="2" charset="-122"/>
                <a:cs typeface="+mn-cs"/>
              </a:rPr>
              <a:t>在各类传感器的研究中都有应用。</a:t>
            </a:r>
            <a:endParaRPr lang="en-US" altLang="zh-CN" sz="1200" b="0" i="0" kern="1200" dirty="0" smtClean="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317318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我们课上介绍一些常见半导体的晶体结构。需要大家记住的包括于半导体对应的结合方式、晶体结构类型，属于什么晶系，对应什么布拉伐格子。对于晶格常数不需要记住，但是对于晶格常数的大小大约在那个范围内要做到心里有数。可以看出，所有的晶格常数都在</a:t>
            </a:r>
            <a:r>
              <a:rPr lang="en-US" altLang="zh-CN" dirty="0" smtClean="0"/>
              <a:t>5</a:t>
            </a:r>
            <a:r>
              <a:rPr lang="zh-CN" altLang="en-US" dirty="0" smtClean="0"/>
              <a:t>埃左右，六角结构的</a:t>
            </a:r>
            <a:r>
              <a:rPr lang="en-US" altLang="zh-CN" dirty="0" smtClean="0"/>
              <a:t>a</a:t>
            </a:r>
            <a:r>
              <a:rPr lang="zh-CN" altLang="en-US" dirty="0" smtClean="0"/>
              <a:t>要小一些，在</a:t>
            </a:r>
            <a:r>
              <a:rPr lang="en-US" altLang="zh-CN" dirty="0" smtClean="0"/>
              <a:t>3</a:t>
            </a:r>
            <a:r>
              <a:rPr lang="zh-CN" altLang="en-US" dirty="0" smtClean="0"/>
              <a:t>埃左右。这里要注意的就是</a:t>
            </a:r>
            <a:r>
              <a:rPr lang="en-US" altLang="zh-CN" dirty="0" err="1" smtClean="0"/>
              <a:t>SiC</a:t>
            </a:r>
            <a:r>
              <a:rPr lang="zh-CN" altLang="en-US" dirty="0" smtClean="0"/>
              <a:t>结构或者</a:t>
            </a:r>
            <a:r>
              <a:rPr lang="en-US" altLang="zh-CN" dirty="0" err="1" smtClean="0"/>
              <a:t>ZnS</a:t>
            </a:r>
            <a:r>
              <a:rPr lang="zh-CN" altLang="en-US" dirty="0" smtClean="0"/>
              <a:t>结构这样的晶体，同种元素的固体可以形成不同种类的晶体。如：如</a:t>
            </a:r>
            <a:r>
              <a:rPr lang="en-US" altLang="zh-CN" dirty="0" err="1" smtClean="0"/>
              <a:t>SiC</a:t>
            </a:r>
            <a:r>
              <a:rPr lang="zh-CN" altLang="en-US" dirty="0" smtClean="0"/>
              <a:t>有闪锌矿结构的</a:t>
            </a:r>
            <a:r>
              <a:rPr lang="en-US" altLang="zh-CN" dirty="0" err="1" smtClean="0"/>
              <a:t>beitaSiC</a:t>
            </a:r>
            <a:r>
              <a:rPr lang="zh-CN" altLang="en-US" dirty="0" smtClean="0"/>
              <a:t>，也有六角结构的</a:t>
            </a:r>
            <a:r>
              <a:rPr lang="en-US" altLang="zh-CN" dirty="0" smtClean="0"/>
              <a:t>6H-SiC</a:t>
            </a:r>
            <a:r>
              <a:rPr lang="zh-CN" altLang="en-US" dirty="0" smtClean="0"/>
              <a:t>。</a:t>
            </a:r>
            <a:r>
              <a:rPr lang="en-US" altLang="zh-CN" dirty="0" smtClean="0"/>
              <a:t>C</a:t>
            </a:r>
            <a:r>
              <a:rPr lang="zh-CN" altLang="en-US" dirty="0" smtClean="0"/>
              <a:t>元素可以形成金刚石结构的金刚石，六角或者三角结构的石墨，六角对称的二维石墨烯结构。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2535694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先来观察属于立方晶系的面心立方结构。面心立方结构是单胞，单胞参数只有一个，就是立方体的边长，晶格常数</a:t>
            </a:r>
            <a:r>
              <a:rPr lang="en-US" altLang="zh-CN" dirty="0" smtClean="0"/>
              <a:t>a</a:t>
            </a:r>
            <a:r>
              <a:rPr lang="zh-CN" altLang="en-US" dirty="0" smtClean="0"/>
              <a:t>。此面心立方体中的格点在面心上用空心园来代替。但是要知道，无论是立方体</a:t>
            </a:r>
            <a:r>
              <a:rPr lang="en-US" altLang="zh-CN" dirty="0" smtClean="0"/>
              <a:t>8</a:t>
            </a:r>
            <a:r>
              <a:rPr lang="zh-CN" altLang="en-US" dirty="0" smtClean="0"/>
              <a:t>个顶点上，还是</a:t>
            </a:r>
            <a:r>
              <a:rPr lang="en-US" altLang="zh-CN" dirty="0" smtClean="0"/>
              <a:t>6</a:t>
            </a:r>
            <a:r>
              <a:rPr lang="zh-CN" altLang="en-US" dirty="0" smtClean="0"/>
              <a:t>个面心上的格点都是完全等同的。</a:t>
            </a:r>
            <a:endParaRPr lang="en-US" altLang="zh-CN" dirty="0" smtClean="0"/>
          </a:p>
          <a:p>
            <a:r>
              <a:rPr lang="zh-CN" altLang="en-US" dirty="0" smtClean="0"/>
              <a:t>金刚石，</a:t>
            </a:r>
            <a:r>
              <a:rPr lang="en-US" altLang="zh-CN" dirty="0" smtClean="0"/>
              <a:t>Ge</a:t>
            </a:r>
            <a:r>
              <a:rPr lang="zh-CN" altLang="en-US" dirty="0" smtClean="0"/>
              <a:t>，</a:t>
            </a:r>
            <a:r>
              <a:rPr lang="en-US" altLang="zh-CN" dirty="0" smtClean="0"/>
              <a:t>Si</a:t>
            </a:r>
            <a:r>
              <a:rPr lang="zh-CN" altLang="en-US" dirty="0" smtClean="0"/>
              <a:t>半导体是金刚石结构。这是金刚石结构晶体的原子结构。金刚石结构中只有一种原子，在立方体</a:t>
            </a:r>
            <a:r>
              <a:rPr lang="en-US" altLang="zh-CN" dirty="0" smtClean="0"/>
              <a:t>8</a:t>
            </a:r>
            <a:r>
              <a:rPr lang="zh-CN" altLang="en-US" dirty="0" smtClean="0"/>
              <a:t>个顶点，</a:t>
            </a:r>
            <a:r>
              <a:rPr lang="en-US" altLang="zh-CN" dirty="0" smtClean="0"/>
              <a:t>6</a:t>
            </a:r>
            <a:r>
              <a:rPr lang="zh-CN" altLang="en-US" dirty="0" smtClean="0"/>
              <a:t>个面心各有一个原子，在立方体的对角线，在两两相交的对角线上分别在四分之一和四分之三位置上各有一个原子。一个原子与周围四个原子形成共价键，形成一个正四面体结构。来观察是否所有的原子都是完全等价的。看在立方体顶点的原子</a:t>
            </a:r>
            <a:r>
              <a:rPr lang="en-US" altLang="zh-CN" dirty="0" smtClean="0"/>
              <a:t>1</a:t>
            </a:r>
            <a:r>
              <a:rPr lang="zh-CN" altLang="en-US" dirty="0" smtClean="0"/>
              <a:t>，在他的斜向上体对角线四分之一的位置有一个原子</a:t>
            </a:r>
            <a:r>
              <a:rPr lang="en-US" altLang="zh-CN" dirty="0" smtClean="0"/>
              <a:t>2</a:t>
            </a:r>
            <a:r>
              <a:rPr lang="zh-CN" altLang="en-US" dirty="0" smtClean="0"/>
              <a:t>，而这个原子斜向上四分之一体对角线的位置确没有原子。可见在顶点和在立方体内的这个原子是不等同的。每个立方体顶点的斜上方对角线四分之一的位置都有一个原子。再看面心，面心的原子的斜上方四分之一的位置也有一个原子。在顶点和面心上的原子是等同的。在立方体内部的</a:t>
            </a:r>
            <a:r>
              <a:rPr lang="en-US" altLang="zh-CN" dirty="0" smtClean="0"/>
              <a:t>4</a:t>
            </a:r>
            <a:r>
              <a:rPr lang="zh-CN" altLang="en-US" dirty="0" smtClean="0"/>
              <a:t>个原子是等同的。金刚石结构由两套面心立方格子的原子套购而成，其中一套面心立方格子上的原子相对于另一套面心立方格子上的原子在体对角线方向移动了四分之一体对角线长。所以在面心立方格子中一个格点包含两个不等价的原子，一个原子在另一个原子的体对角线四分之一的位置。再观察闪锌矿结构晶体单胞中原子构成。</a:t>
            </a:r>
            <a:endParaRPr lang="en-US" altLang="zh-CN" dirty="0" smtClean="0"/>
          </a:p>
          <a:p>
            <a:r>
              <a:rPr lang="zh-CN" altLang="en-US" dirty="0" smtClean="0"/>
              <a:t>闪锌矿结构中包含两种原子。每种原子都形成面心立方格子，两套格子的相对位置类似金刚石结构。如</a:t>
            </a:r>
            <a:r>
              <a:rPr lang="en-US" altLang="zh-CN" dirty="0" smtClean="0"/>
              <a:t>GaAs</a:t>
            </a:r>
            <a:r>
              <a:rPr lang="zh-CN" altLang="en-US" dirty="0" smtClean="0"/>
              <a:t>结构，有一套</a:t>
            </a:r>
            <a:r>
              <a:rPr lang="en-US" altLang="zh-CN" dirty="0" smtClean="0"/>
              <a:t>Ga</a:t>
            </a:r>
            <a:r>
              <a:rPr lang="zh-CN" altLang="en-US" dirty="0" smtClean="0"/>
              <a:t>原子面心立方格子和一套</a:t>
            </a:r>
            <a:r>
              <a:rPr lang="en-US" altLang="zh-CN" dirty="0" smtClean="0"/>
              <a:t>As</a:t>
            </a:r>
            <a:r>
              <a:rPr lang="zh-CN" altLang="en-US" dirty="0" smtClean="0"/>
              <a:t>原子面心立方格子套购而成。</a:t>
            </a:r>
            <a:r>
              <a:rPr lang="en-US" altLang="zh-CN" dirty="0" smtClean="0"/>
              <a:t>Ga</a:t>
            </a:r>
            <a:r>
              <a:rPr lang="zh-CN" altLang="en-US" dirty="0" smtClean="0"/>
              <a:t>相对于</a:t>
            </a:r>
            <a:r>
              <a:rPr lang="en-US" altLang="zh-CN" dirty="0" smtClean="0"/>
              <a:t>As</a:t>
            </a:r>
            <a:r>
              <a:rPr lang="zh-CN" altLang="en-US" dirty="0" smtClean="0"/>
              <a:t>的位置在体对角线四分之一的位置。一个</a:t>
            </a:r>
            <a:r>
              <a:rPr lang="en-US" altLang="zh-CN" dirty="0" smtClean="0"/>
              <a:t>Ga</a:t>
            </a:r>
            <a:r>
              <a:rPr lang="zh-CN" altLang="en-US" dirty="0" smtClean="0"/>
              <a:t>原子和</a:t>
            </a:r>
            <a:r>
              <a:rPr lang="en-US" altLang="zh-CN" dirty="0" smtClean="0"/>
              <a:t>4</a:t>
            </a:r>
            <a:r>
              <a:rPr lang="zh-CN" altLang="en-US" dirty="0" smtClean="0"/>
              <a:t>个</a:t>
            </a:r>
            <a:r>
              <a:rPr lang="en-US" altLang="zh-CN" dirty="0" smtClean="0"/>
              <a:t>As</a:t>
            </a:r>
            <a:r>
              <a:rPr lang="zh-CN" altLang="en-US" dirty="0" smtClean="0"/>
              <a:t>原子配位形成正四面体结构。金刚石结构的晶体和闪锌矿结构的晶体都属于立方晶系，布拉伐格子都是面心立方。所不同的是金刚石结构由同种原子构成，闪锌矿结构由两种原子构成。实际晶体的晶格常数不同。当然物理性质、化学性质也不同。</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597304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再来观察六角结构的纤锌矿结构的半导体晶体结构。六角结构的单胞需要知道两个常数来确定，即六棱柱的底边长度</a:t>
            </a:r>
            <a:r>
              <a:rPr lang="en-US" altLang="zh-CN" dirty="0" smtClean="0"/>
              <a:t>a</a:t>
            </a:r>
            <a:r>
              <a:rPr lang="zh-CN" altLang="en-US" dirty="0" smtClean="0"/>
              <a:t>，和六棱柱的高</a:t>
            </a:r>
            <a:r>
              <a:rPr lang="en-US" altLang="zh-CN" dirty="0" smtClean="0"/>
              <a:t>c</a:t>
            </a:r>
            <a:r>
              <a:rPr lang="zh-CN" altLang="en-US" dirty="0" smtClean="0"/>
              <a:t>。来看纤锌矿结构的原子排列方式。纤锌矿的晶体如</a:t>
            </a:r>
            <a:r>
              <a:rPr lang="en-US" altLang="zh-CN" dirty="0" err="1" smtClean="0"/>
              <a:t>GaN</a:t>
            </a:r>
            <a:r>
              <a:rPr lang="zh-CN" altLang="en-US" dirty="0" smtClean="0"/>
              <a:t>由两种元素原子组成，用小的空心园代表</a:t>
            </a:r>
            <a:r>
              <a:rPr lang="en-US" altLang="zh-CN" dirty="0" smtClean="0"/>
              <a:t>Ga</a:t>
            </a:r>
            <a:r>
              <a:rPr lang="zh-CN" altLang="en-US" dirty="0" smtClean="0"/>
              <a:t>原子，大的灰色园代表</a:t>
            </a:r>
            <a:r>
              <a:rPr lang="en-US" altLang="zh-CN" dirty="0" smtClean="0"/>
              <a:t>N</a:t>
            </a:r>
            <a:r>
              <a:rPr lang="zh-CN" altLang="en-US" dirty="0" smtClean="0"/>
              <a:t>原子，可以看出在六棱柱的顶点和上下面心出都是</a:t>
            </a:r>
            <a:r>
              <a:rPr lang="en-US" altLang="zh-CN" dirty="0" smtClean="0"/>
              <a:t>Ga</a:t>
            </a:r>
            <a:r>
              <a:rPr lang="zh-CN" altLang="en-US" dirty="0" smtClean="0"/>
              <a:t>原子。在六棱柱二分之一的位置，在相隔的三角形的中心位置各有一个</a:t>
            </a:r>
            <a:r>
              <a:rPr lang="en-US" altLang="zh-CN" dirty="0" smtClean="0"/>
              <a:t>Ga</a:t>
            </a:r>
            <a:r>
              <a:rPr lang="zh-CN" altLang="en-US" dirty="0" smtClean="0"/>
              <a:t>原子。在每个</a:t>
            </a:r>
            <a:r>
              <a:rPr lang="en-US" altLang="zh-CN" dirty="0" smtClean="0"/>
              <a:t>Ga</a:t>
            </a:r>
            <a:r>
              <a:rPr lang="zh-CN" altLang="en-US" dirty="0" smtClean="0"/>
              <a:t>原子上方小于二分之一六棱柱高的位置都有一个</a:t>
            </a:r>
            <a:r>
              <a:rPr lang="en-US" altLang="zh-CN" dirty="0" smtClean="0"/>
              <a:t>N</a:t>
            </a:r>
            <a:r>
              <a:rPr lang="zh-CN" altLang="en-US" dirty="0" smtClean="0"/>
              <a:t>原子，</a:t>
            </a:r>
            <a:r>
              <a:rPr lang="en-US" altLang="zh-CN" dirty="0" smtClean="0"/>
              <a:t>Ga</a:t>
            </a:r>
            <a:r>
              <a:rPr lang="zh-CN" altLang="en-US" dirty="0" smtClean="0"/>
              <a:t>和</a:t>
            </a:r>
            <a:r>
              <a:rPr lang="en-US" altLang="zh-CN" dirty="0" smtClean="0"/>
              <a:t>N</a:t>
            </a:r>
            <a:r>
              <a:rPr lang="zh-CN" altLang="en-US" dirty="0" smtClean="0"/>
              <a:t>之间形成</a:t>
            </a:r>
            <a:r>
              <a:rPr lang="en-US" altLang="zh-CN" dirty="0" smtClean="0"/>
              <a:t>1</a:t>
            </a:r>
            <a:r>
              <a:rPr lang="zh-CN" altLang="en-US" dirty="0" smtClean="0"/>
              <a:t>：</a:t>
            </a:r>
            <a:r>
              <a:rPr lang="en-US" altLang="zh-CN" dirty="0" smtClean="0"/>
              <a:t>4</a:t>
            </a:r>
            <a:r>
              <a:rPr lang="zh-CN" altLang="en-US" dirty="0" smtClean="0"/>
              <a:t>配位，一个</a:t>
            </a:r>
            <a:r>
              <a:rPr lang="en-US" altLang="zh-CN" dirty="0" smtClean="0"/>
              <a:t>Ga</a:t>
            </a:r>
            <a:r>
              <a:rPr lang="zh-CN" altLang="en-US" dirty="0" smtClean="0"/>
              <a:t>和</a:t>
            </a:r>
            <a:r>
              <a:rPr lang="en-US" altLang="zh-CN" dirty="0" smtClean="0"/>
              <a:t>4</a:t>
            </a:r>
            <a:r>
              <a:rPr lang="zh-CN" altLang="en-US" dirty="0" smtClean="0"/>
              <a:t>个</a:t>
            </a:r>
            <a:r>
              <a:rPr lang="en-US" altLang="zh-CN" dirty="0" smtClean="0"/>
              <a:t>N</a:t>
            </a:r>
            <a:r>
              <a:rPr lang="zh-CN" altLang="en-US" dirty="0" smtClean="0"/>
              <a:t>原子形成四面体结构，但是不是正四面体结构。这就是纤锌矿结构晶体在单胞中原子的排列。</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3033177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199031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在晶体研究中有个很重要的概念就是倒格子。在能带理论、晶体</a:t>
            </a:r>
            <a:r>
              <a:rPr lang="en-US" altLang="zh-CN" dirty="0" smtClean="0"/>
              <a:t>X</a:t>
            </a:r>
            <a:r>
              <a:rPr lang="zh-CN" altLang="en-US" dirty="0" smtClean="0"/>
              <a:t>射线衍射，电子衍射中都引入了倒格子的概念。在将晶格周期性时提到，对于晶体具有空间坐标的函数具有晶体的周期性特性。如晶体中电子的势场分布，晶体中电子密度分布等等。周期性函数的傅立叶展开，这在数学课上大家就已经学习过了。此处单独提出来，半导体能带理论利用了这个数学工具。</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52419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劳厄这个想法的提出是在与厄瓦尔向劳厄请教关于各向同性共振体的光学散射性质中提到光波波长如果比晶体的原子间距小，那么这样的光通过晶体是也会发生衍射作用。从而促使劳厄提出用</a:t>
            </a:r>
            <a:r>
              <a:rPr lang="en-US" altLang="zh-CN" dirty="0" smtClean="0"/>
              <a:t>X</a:t>
            </a:r>
            <a:r>
              <a:rPr lang="zh-CN" altLang="en-US" dirty="0" smtClean="0"/>
              <a:t>射线照射晶体可能会有衍射发生。在弗里德里奇和克尼平</a:t>
            </a:r>
            <a:r>
              <a:rPr lang="zh-CN" altLang="en-US" b="1" dirty="0" smtClean="0">
                <a:solidFill>
                  <a:srgbClr val="FF0000"/>
                </a:solidFill>
              </a:rPr>
              <a:t>进行了第一次</a:t>
            </a:r>
            <a:r>
              <a:rPr lang="en-US" altLang="zh-CN" b="1" dirty="0" smtClean="0">
                <a:solidFill>
                  <a:srgbClr val="FF0000"/>
                </a:solidFill>
              </a:rPr>
              <a:t>X</a:t>
            </a:r>
            <a:r>
              <a:rPr lang="zh-CN" altLang="en-US" b="1" dirty="0" smtClean="0">
                <a:solidFill>
                  <a:srgbClr val="FF0000"/>
                </a:solidFill>
              </a:rPr>
              <a:t>射线晶体衍射实验，并得到衍射图样。劳厄的设想解决了</a:t>
            </a:r>
            <a:r>
              <a:rPr lang="en-US" altLang="zh-CN" b="1" dirty="0" smtClean="0">
                <a:solidFill>
                  <a:srgbClr val="FF0000"/>
                </a:solidFill>
              </a:rPr>
              <a:t>X</a:t>
            </a:r>
            <a:r>
              <a:rPr lang="zh-CN" altLang="en-US" b="1" dirty="0" smtClean="0">
                <a:solidFill>
                  <a:srgbClr val="FF0000"/>
                </a:solidFill>
              </a:rPr>
              <a:t>射线的本质问题，就是</a:t>
            </a:r>
            <a:r>
              <a:rPr lang="en-US" altLang="zh-CN" b="1" dirty="0" smtClean="0">
                <a:solidFill>
                  <a:srgbClr val="FF0000"/>
                </a:solidFill>
              </a:rPr>
              <a:t>X</a:t>
            </a:r>
            <a:r>
              <a:rPr lang="zh-CN" altLang="en-US" b="1" dirty="0" smtClean="0">
                <a:solidFill>
                  <a:srgbClr val="FF0000"/>
                </a:solidFill>
              </a:rPr>
              <a:t>射线是电磁波。并且初步揭示了晶体的微观结构，即晶体具有周期性。可以看出科研工作不能自己闭门造车，一定要多交流，多阅读他人的文献，扩展自己的思维。并且要善于与他人合作。当今的社会，处于科技发展迅速，知识大爆炸的时代，学会与他人协作配合是非常必要的。</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264035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宋体" pitchFamily="2" charset="-122"/>
                <a:cs typeface="+mn-cs"/>
              </a:rPr>
              <a:t>虽然</a:t>
            </a:r>
            <a:r>
              <a:rPr lang="en-US" altLang="zh-CN" sz="1200" b="0" i="0" kern="1200" dirty="0" smtClean="0">
                <a:solidFill>
                  <a:schemeClr val="tx1"/>
                </a:solidFill>
                <a:effectLst/>
                <a:latin typeface="Arial" pitchFamily="34" charset="0"/>
                <a:ea typeface="宋体" pitchFamily="2" charset="-122"/>
                <a:cs typeface="+mn-cs"/>
              </a:rPr>
              <a:t>Laue</a:t>
            </a:r>
            <a:r>
              <a:rPr lang="zh-CN" altLang="en-US" sz="1200" b="0" i="0" kern="1200" dirty="0" smtClean="0">
                <a:solidFill>
                  <a:schemeClr val="tx1"/>
                </a:solidFill>
                <a:effectLst/>
                <a:latin typeface="Arial" pitchFamily="34" charset="0"/>
                <a:ea typeface="宋体" pitchFamily="2" charset="-122"/>
                <a:cs typeface="+mn-cs"/>
              </a:rPr>
              <a:t>发现了</a:t>
            </a:r>
            <a:r>
              <a:rPr lang="en-US" altLang="zh-CN" sz="1200" b="0" i="0" kern="1200" dirty="0" smtClean="0">
                <a:solidFill>
                  <a:schemeClr val="tx1"/>
                </a:solidFill>
                <a:effectLst/>
                <a:latin typeface="Arial" pitchFamily="34" charset="0"/>
                <a:ea typeface="宋体" pitchFamily="2" charset="-122"/>
                <a:cs typeface="+mn-cs"/>
              </a:rPr>
              <a:t>X</a:t>
            </a:r>
            <a:r>
              <a:rPr lang="zh-CN" altLang="en-US" sz="1200" b="0" i="0" kern="1200" dirty="0" smtClean="0">
                <a:solidFill>
                  <a:schemeClr val="tx1"/>
                </a:solidFill>
                <a:effectLst/>
                <a:latin typeface="Arial" pitchFamily="34" charset="0"/>
                <a:ea typeface="宋体" pitchFamily="2" charset="-122"/>
                <a:cs typeface="+mn-cs"/>
              </a:rPr>
              <a:t>射线衍射现象，但是并没有提出怎么去利用</a:t>
            </a:r>
            <a:r>
              <a:rPr lang="en-US" altLang="zh-CN" sz="1200" b="0" i="0" kern="1200" dirty="0" smtClean="0">
                <a:solidFill>
                  <a:schemeClr val="tx1"/>
                </a:solidFill>
                <a:effectLst/>
                <a:latin typeface="Arial" pitchFamily="34" charset="0"/>
                <a:ea typeface="宋体" pitchFamily="2" charset="-122"/>
                <a:cs typeface="+mn-cs"/>
              </a:rPr>
              <a:t>X</a:t>
            </a:r>
            <a:r>
              <a:rPr lang="zh-CN" altLang="en-US" sz="1200" b="0" i="0" kern="1200" dirty="0" smtClean="0">
                <a:solidFill>
                  <a:schemeClr val="tx1"/>
                </a:solidFill>
                <a:effectLst/>
                <a:latin typeface="Arial" pitchFamily="34" charset="0"/>
                <a:ea typeface="宋体" pitchFamily="2" charset="-122"/>
                <a:cs typeface="+mn-cs"/>
              </a:rPr>
              <a:t>射线衍射分析晶体结构。这方面，</a:t>
            </a:r>
            <a:r>
              <a:rPr lang="en-US" altLang="zh-CN" sz="1200" b="1" dirty="0" smtClean="0"/>
              <a:t>1913</a:t>
            </a:r>
            <a:r>
              <a:rPr lang="zh-CN" altLang="en-US" sz="1200" b="1" dirty="0" smtClean="0"/>
              <a:t>年</a:t>
            </a:r>
            <a:r>
              <a:rPr lang="en-US" altLang="zh-CN" sz="1200" b="1" dirty="0" smtClean="0"/>
              <a:t>Lawrence Bragg</a:t>
            </a:r>
            <a:r>
              <a:rPr lang="zh-CN" altLang="en-US" sz="1200" b="1" dirty="0" smtClean="0"/>
              <a:t>和他的父亲</a:t>
            </a:r>
            <a:r>
              <a:rPr lang="en-US" altLang="zh-CN" sz="1200" b="1" dirty="0" smtClean="0"/>
              <a:t>William Henry Bragg </a:t>
            </a:r>
            <a:r>
              <a:rPr lang="zh-CN" altLang="en-US" sz="1200" b="1" dirty="0" smtClean="0"/>
              <a:t>依据他们的发现，某些晶体在</a:t>
            </a:r>
            <a:r>
              <a:rPr lang="zh-CN" altLang="en-US" sz="1200" b="1" dirty="0" smtClean="0">
                <a:solidFill>
                  <a:srgbClr val="FF0000"/>
                </a:solidFill>
              </a:rPr>
              <a:t>特定的</a:t>
            </a:r>
            <a:r>
              <a:rPr lang="en-US" altLang="zh-CN" sz="1200" b="1" dirty="0" smtClean="0">
                <a:solidFill>
                  <a:srgbClr val="FF0000"/>
                </a:solidFill>
              </a:rPr>
              <a:t>X</a:t>
            </a:r>
            <a:r>
              <a:rPr lang="zh-CN" altLang="en-US" sz="1200" b="1" dirty="0" smtClean="0">
                <a:solidFill>
                  <a:srgbClr val="FF0000"/>
                </a:solidFill>
              </a:rPr>
              <a:t>射线波长和入射角</a:t>
            </a:r>
            <a:r>
              <a:rPr lang="zh-CN" altLang="en-US" sz="1200" b="1" dirty="0" smtClean="0"/>
              <a:t>条件下，产生反射增强的现象，提出</a:t>
            </a:r>
            <a:r>
              <a:rPr lang="en-US" altLang="zh-CN" sz="1200" b="1" dirty="0" smtClean="0"/>
              <a:t>X</a:t>
            </a:r>
            <a:r>
              <a:rPr lang="zh-CN" altLang="en-US" sz="1200" b="1" dirty="0" smtClean="0"/>
              <a:t>射线衍射的</a:t>
            </a:r>
            <a:r>
              <a:rPr lang="en-US" altLang="zh-CN" sz="1200" b="1" dirty="0" smtClean="0"/>
              <a:t>Bragg law</a:t>
            </a:r>
            <a:r>
              <a:rPr lang="zh-CN" altLang="en-US" sz="1200" b="1" dirty="0" smtClean="0"/>
              <a:t>，</a:t>
            </a:r>
            <a:r>
              <a:rPr lang="zh-CN" altLang="en-US" sz="1200" b="0" i="0" kern="1200" dirty="0" smtClean="0">
                <a:solidFill>
                  <a:schemeClr val="tx1"/>
                </a:solidFill>
                <a:effectLst/>
                <a:latin typeface="Arial" pitchFamily="34" charset="0"/>
                <a:ea typeface="宋体" pitchFamily="2" charset="-122"/>
                <a:cs typeface="+mn-cs"/>
              </a:rPr>
              <a:t>这为后面的结构学奠定了基础。他们于</a:t>
            </a:r>
            <a:r>
              <a:rPr lang="en-US" altLang="zh-CN" sz="1200" b="0" i="0" kern="1200" dirty="0" smtClean="0">
                <a:solidFill>
                  <a:schemeClr val="tx1"/>
                </a:solidFill>
                <a:effectLst/>
                <a:latin typeface="Arial" pitchFamily="34" charset="0"/>
                <a:ea typeface="宋体" pitchFamily="2" charset="-122"/>
                <a:cs typeface="+mn-cs"/>
              </a:rPr>
              <a:t>1915</a:t>
            </a:r>
            <a:r>
              <a:rPr lang="zh-CN" altLang="en-US" sz="1200" b="0" i="0" kern="1200" dirty="0" smtClean="0">
                <a:solidFill>
                  <a:schemeClr val="tx1"/>
                </a:solidFill>
                <a:effectLst/>
                <a:latin typeface="Arial" pitchFamily="34" charset="0"/>
                <a:ea typeface="宋体" pitchFamily="2" charset="-122"/>
                <a:cs typeface="+mn-cs"/>
              </a:rPr>
              <a:t>年获得诺贝尔物理学奖。图中入射光为平行的</a:t>
            </a:r>
            <a:r>
              <a:rPr lang="en-US" altLang="zh-CN" sz="1200" b="0" i="0" kern="1200" dirty="0" smtClean="0">
                <a:solidFill>
                  <a:schemeClr val="tx1"/>
                </a:solidFill>
                <a:effectLst/>
                <a:latin typeface="Arial" pitchFamily="34" charset="0"/>
                <a:ea typeface="宋体" pitchFamily="2" charset="-122"/>
                <a:cs typeface="+mn-cs"/>
              </a:rPr>
              <a:t>X</a:t>
            </a:r>
            <a:r>
              <a:rPr lang="zh-CN" altLang="en-US" sz="1200" b="0" i="0" kern="1200" dirty="0" smtClean="0">
                <a:solidFill>
                  <a:schemeClr val="tx1"/>
                </a:solidFill>
                <a:effectLst/>
                <a:latin typeface="Arial" pitchFamily="34" charset="0"/>
                <a:ea typeface="宋体" pitchFamily="2" charset="-122"/>
                <a:cs typeface="+mn-cs"/>
              </a:rPr>
              <a:t>射线，经过晶格衍射，两束平行光的光程差是</a:t>
            </a:r>
            <a:r>
              <a:rPr lang="en-US" altLang="zh-CN" sz="1200" b="0" i="0" kern="1200" dirty="0" smtClean="0">
                <a:solidFill>
                  <a:schemeClr val="tx1"/>
                </a:solidFill>
                <a:effectLst/>
                <a:latin typeface="Arial" pitchFamily="34" charset="0"/>
                <a:ea typeface="宋体" pitchFamily="2" charset="-122"/>
                <a:cs typeface="+mn-cs"/>
              </a:rPr>
              <a:t>2dsintheta</a:t>
            </a:r>
            <a:r>
              <a:rPr lang="zh-CN" altLang="en-US" sz="1200" b="0" i="0" kern="1200" dirty="0" smtClean="0">
                <a:solidFill>
                  <a:schemeClr val="tx1"/>
                </a:solidFill>
                <a:effectLst/>
                <a:latin typeface="Arial" pitchFamily="34" charset="0"/>
                <a:ea typeface="宋体" pitchFamily="2" charset="-122"/>
                <a:cs typeface="+mn-cs"/>
              </a:rPr>
              <a:t>，如果这个光程差等于波长的整数倍，即：读公式。发生衍射增强。这就是布拉格衍射公式。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80817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86640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130800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下面来讲一个例题。这是一个面心立方格子，边长为</a:t>
            </a:r>
            <a:r>
              <a:rPr lang="en-US" altLang="zh-CN" dirty="0" smtClean="0"/>
              <a:t>a</a:t>
            </a:r>
            <a:r>
              <a:rPr lang="zh-CN" altLang="en-US" dirty="0" smtClean="0"/>
              <a:t>，求面心立方格子的倒格子。要想知道面心立方格子的倒格子，需要先确定这个面心立方格子的原基矢量，上一单元我们讲过，在笛卡尔直角坐标系中，面心立方格子的原基矢量一般选择为，</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。然后根据倒基矢的公式进行计算，这些公式一定要记住。在倒基矢的公式中</a:t>
            </a:r>
            <a:r>
              <a:rPr lang="en-US" altLang="zh-CN" dirty="0" err="1" smtClean="0"/>
              <a:t>omeige</a:t>
            </a:r>
            <a:r>
              <a:rPr lang="zh-CN" altLang="en-US" dirty="0" smtClean="0"/>
              <a:t>是原胞体积，可以用</a:t>
            </a:r>
            <a:r>
              <a:rPr lang="en-US" altLang="zh-CN" dirty="0" smtClean="0"/>
              <a:t>a1</a:t>
            </a:r>
            <a:r>
              <a:rPr lang="zh-CN" altLang="en-US" dirty="0" smtClean="0"/>
              <a:t>点乘</a:t>
            </a:r>
            <a:r>
              <a:rPr lang="en-US" altLang="zh-CN" dirty="0" smtClean="0"/>
              <a:t>a2</a:t>
            </a:r>
            <a:r>
              <a:rPr lang="zh-CN" altLang="en-US" dirty="0" smtClean="0"/>
              <a:t>叉乘</a:t>
            </a:r>
            <a:r>
              <a:rPr lang="en-US" altLang="zh-CN" dirty="0" smtClean="0"/>
              <a:t>a3</a:t>
            </a:r>
            <a:r>
              <a:rPr lang="zh-CN" altLang="en-US" dirty="0" smtClean="0"/>
              <a:t>来计算。此外，我们知道面心立方体体积是</a:t>
            </a:r>
            <a:r>
              <a:rPr lang="en-US" altLang="zh-CN" dirty="0" smtClean="0"/>
              <a:t>a</a:t>
            </a:r>
            <a:r>
              <a:rPr lang="zh-CN" altLang="en-US" dirty="0" smtClean="0"/>
              <a:t>的立方，包含</a:t>
            </a:r>
            <a:r>
              <a:rPr lang="en-US" altLang="zh-CN" dirty="0" smtClean="0"/>
              <a:t>4</a:t>
            </a:r>
            <a:r>
              <a:rPr lang="zh-CN" altLang="en-US" dirty="0" smtClean="0"/>
              <a:t>个格点，原胞中只包含一个格点，原胞的体积是面心立方体积的四分之一。根据两个矢量叉乘的计算公式，可以得到倒基矢分别为</a:t>
            </a:r>
            <a:r>
              <a:rPr lang="en-US" altLang="zh-CN" dirty="0" smtClean="0"/>
              <a:t>b1</a:t>
            </a:r>
            <a:r>
              <a:rPr lang="zh-CN" altLang="en-US" dirty="0" smtClean="0"/>
              <a:t>，</a:t>
            </a:r>
            <a:r>
              <a:rPr lang="en-US" altLang="zh-CN" dirty="0" smtClean="0"/>
              <a:t>b2</a:t>
            </a:r>
            <a:r>
              <a:rPr lang="zh-CN" altLang="en-US" dirty="0" smtClean="0"/>
              <a:t>，</a:t>
            </a:r>
            <a:r>
              <a:rPr lang="en-US" altLang="zh-CN" dirty="0" smtClean="0"/>
              <a:t>b3</a:t>
            </a:r>
            <a:r>
              <a:rPr lang="zh-CN" altLang="en-US" dirty="0" smtClean="0"/>
              <a:t>。对比一下原基矢量和倒基矢，可以看出</a:t>
            </a:r>
            <a:r>
              <a:rPr lang="en-US" altLang="zh-CN" dirty="0" smtClean="0"/>
              <a:t>a1</a:t>
            </a:r>
            <a:r>
              <a:rPr lang="zh-CN" altLang="en-US" dirty="0" smtClean="0"/>
              <a:t>中缺</a:t>
            </a:r>
            <a:r>
              <a:rPr lang="en-US" altLang="zh-CN" dirty="0" err="1" smtClean="0"/>
              <a:t>i</a:t>
            </a:r>
            <a:r>
              <a:rPr lang="zh-CN" altLang="en-US" dirty="0" smtClean="0"/>
              <a:t>方向矢量，</a:t>
            </a:r>
            <a:r>
              <a:rPr lang="en-US" altLang="zh-CN" dirty="0" smtClean="0"/>
              <a:t>b1</a:t>
            </a:r>
            <a:r>
              <a:rPr lang="zh-CN" altLang="en-US" dirty="0" smtClean="0"/>
              <a:t>中为负</a:t>
            </a:r>
            <a:r>
              <a:rPr lang="en-US" altLang="zh-CN" dirty="0" err="1" smtClean="0"/>
              <a:t>i</a:t>
            </a:r>
            <a:r>
              <a:rPr lang="zh-CN" altLang="en-US" dirty="0" smtClean="0"/>
              <a:t>，类似的，</a:t>
            </a:r>
            <a:r>
              <a:rPr lang="en-US" altLang="zh-CN" dirty="0" smtClean="0"/>
              <a:t>a2</a:t>
            </a:r>
            <a:r>
              <a:rPr lang="zh-CN" altLang="en-US" dirty="0" smtClean="0"/>
              <a:t>中缺</a:t>
            </a:r>
            <a:r>
              <a:rPr lang="en-US" altLang="zh-CN" dirty="0" smtClean="0"/>
              <a:t>j</a:t>
            </a:r>
            <a:r>
              <a:rPr lang="zh-CN" altLang="en-US" dirty="0" smtClean="0"/>
              <a:t>方向矢量，</a:t>
            </a:r>
            <a:r>
              <a:rPr lang="en-US" altLang="zh-CN" dirty="0" smtClean="0"/>
              <a:t>b2</a:t>
            </a:r>
            <a:r>
              <a:rPr lang="zh-CN" altLang="en-US" dirty="0" smtClean="0"/>
              <a:t>中为负</a:t>
            </a:r>
            <a:r>
              <a:rPr lang="en-US" altLang="zh-CN" dirty="0" smtClean="0"/>
              <a:t>-j</a:t>
            </a:r>
            <a:r>
              <a:rPr lang="zh-CN" altLang="en-US" dirty="0" smtClean="0"/>
              <a:t>，</a:t>
            </a:r>
            <a:r>
              <a:rPr lang="en-US" altLang="zh-CN" dirty="0" smtClean="0"/>
              <a:t>a3</a:t>
            </a:r>
            <a:r>
              <a:rPr lang="zh-CN" altLang="en-US" dirty="0" smtClean="0"/>
              <a:t>中缺</a:t>
            </a:r>
            <a:r>
              <a:rPr lang="en-US" altLang="zh-CN" dirty="0" smtClean="0"/>
              <a:t>k</a:t>
            </a:r>
            <a:r>
              <a:rPr lang="zh-CN" altLang="en-US" dirty="0" smtClean="0"/>
              <a:t>方向矢量，</a:t>
            </a:r>
            <a:r>
              <a:rPr lang="en-US" altLang="zh-CN" dirty="0" smtClean="0"/>
              <a:t>b3</a:t>
            </a:r>
            <a:r>
              <a:rPr lang="zh-CN" altLang="en-US" dirty="0" smtClean="0"/>
              <a:t>中为负</a:t>
            </a:r>
            <a:r>
              <a:rPr lang="en-US" altLang="zh-CN" dirty="0" smtClean="0"/>
              <a:t>-k</a:t>
            </a:r>
            <a:r>
              <a:rPr lang="zh-CN" altLang="en-US" dirty="0" smtClean="0"/>
              <a:t>，也就是按照我们现在选择的面心立方格子原基矢量得到的倒基矢有一定的规律。得到了倒基矢，倒格矢就是倒基矢的整数倍线性组合，</a:t>
            </a:r>
            <a:r>
              <a:rPr lang="en-US" altLang="zh-CN" dirty="0" smtClean="0"/>
              <a:t>n1,n2,n3</a:t>
            </a:r>
            <a:r>
              <a:rPr lang="zh-CN" altLang="en-US" dirty="0" smtClean="0"/>
              <a:t>是任意的整数。这些倒格矢的矢量终点指定的点在空间排列就是倒格子，倒格子所在的空间就是倒空间。下面来看一下面心立方格子的倒格子是什么样的结构？</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369862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243357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一个二维结构怎么得到倒格子呢。首先也是找到原基矢。给出一个晶体结构，要先判断是不是布拉伐格子。原基矢，原胞都是在晶格中选取的。图中的这个二维结构显然是一个布拉伐格子，所有的点周围环境都相同，也就是所有点都是全同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3274693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75360" cy="975360"/>
          </a:xfrm>
          <a:prstGeom prst="rect">
            <a:avLst/>
          </a:prstGeom>
        </p:spPr>
      </p:pic>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75360" cy="97536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51.png"/><Relationship Id="rId3" Type="http://schemas.openxmlformats.org/officeDocument/2006/relationships/image" Target="../media/image28.png"/><Relationship Id="rId7" Type="http://schemas.openxmlformats.org/officeDocument/2006/relationships/image" Target="../media/image145.png"/><Relationship Id="rId12"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4.png"/><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www.semiconductors.co.uk/propiviv5431.ht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5.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s>
</file>

<file path=ppt/slides/_rels/slide6.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20.png"/><Relationship Id="rId5" Type="http://schemas.openxmlformats.org/officeDocument/2006/relationships/image" Target="../media/image127.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第一</a:t>
            </a:r>
            <a:r>
              <a:rPr lang="zh-CN" altLang="en-US" sz="5400" b="1" dirty="0" smtClean="0"/>
              <a:t>章 晶体结构</a:t>
            </a:r>
            <a:endParaRPr lang="zh-CN" altLang="en-US" sz="5400" b="1" dirty="0"/>
          </a:p>
        </p:txBody>
      </p:sp>
      <p:sp>
        <p:nvSpPr>
          <p:cNvPr id="3" name="副标题 2"/>
          <p:cNvSpPr>
            <a:spLocks noGrp="1"/>
          </p:cNvSpPr>
          <p:nvPr>
            <p:ph type="subTitle" idx="1"/>
          </p:nvPr>
        </p:nvSpPr>
        <p:spPr/>
        <p:txBody>
          <a:bodyPr/>
          <a:lstStyle/>
          <a:p>
            <a:r>
              <a:rPr lang="zh-CN" altLang="en-US" dirty="0"/>
              <a:t>大连理工大学微电子学院</a:t>
            </a:r>
            <a:endParaRPr lang="en-US" altLang="zh-CN" dirty="0"/>
          </a:p>
          <a:p>
            <a:r>
              <a:rPr lang="zh-CN" altLang="en-US" dirty="0"/>
              <a:t>张贺</a:t>
            </a:r>
            <a:r>
              <a:rPr lang="zh-CN" altLang="en-US" dirty="0" smtClean="0"/>
              <a:t>秋</a:t>
            </a:r>
            <a:endParaRPr lang="zh-CN" altLang="en-US" dirty="0"/>
          </a:p>
        </p:txBody>
      </p:sp>
    </p:spTree>
    <p:extLst>
      <p:ext uri="{BB962C8B-B14F-4D97-AF65-F5344CB8AC3E}">
        <p14:creationId xmlns:p14="http://schemas.microsoft.com/office/powerpoint/2010/main" val="200099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288164" y="4781408"/>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TextBox 2"/>
              <p:cNvSpPr txBox="1"/>
              <p:nvPr/>
            </p:nvSpPr>
            <p:spPr>
              <a:xfrm>
                <a:off x="4749110" y="5744098"/>
                <a:ext cx="3995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749110" y="5744098"/>
                <a:ext cx="39959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512891" y="4154529"/>
                <a:ext cx="4078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cs typeface="Times New Roman" pitchFamily="18" charset="0"/>
                            </a:rPr>
                          </m:ctrlPr>
                        </m:accPr>
                        <m:e>
                          <m:r>
                            <a:rPr lang="en-US" altLang="zh-CN" i="1">
                              <a:latin typeface="Cambria Math"/>
                              <a:cs typeface="Times New Roman" pitchFamily="18" charset="0"/>
                            </a:rPr>
                            <m:t>𝑗</m:t>
                          </m:r>
                        </m:e>
                      </m:acc>
                    </m:oMath>
                  </m:oMathPara>
                </a14:m>
                <a:endParaRPr lang="zh-CN" altLang="en-US"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512891" y="4154529"/>
                <a:ext cx="40780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818278" y="2102568"/>
                <a:ext cx="483722"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cs typeface="Times New Roman" pitchFamily="18" charset="0"/>
                            </a:rPr>
                          </m:ctrlPr>
                        </m:accPr>
                        <m:e>
                          <m:r>
                            <a:rPr lang="en-US" altLang="zh-CN" i="1">
                              <a:latin typeface="Cambria Math"/>
                              <a:cs typeface="Times New Roman" pitchFamily="18" charset="0"/>
                            </a:rPr>
                            <m:t>𝑘</m:t>
                          </m:r>
                        </m:e>
                      </m:acc>
                    </m:oMath>
                  </m:oMathPara>
                </a14:m>
                <a:endParaRPr lang="zh-CN" altLang="en-US" dirty="0">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818278" y="2102568"/>
                <a:ext cx="483722" cy="586892"/>
              </a:xfrm>
              <a:prstGeom prst="rect">
                <a:avLst/>
              </a:prstGeom>
              <a:blipFill>
                <a:blip r:embed="rId5"/>
                <a:stretch>
                  <a:fillRect/>
                </a:stretch>
              </a:blipFill>
            </p:spPr>
            <p:txBody>
              <a:bodyPr/>
              <a:lstStyle/>
              <a:p>
                <a:r>
                  <a:rPr lang="zh-CN" altLang="en-US">
                    <a:noFill/>
                  </a:rPr>
                  <a:t> </a:t>
                </a:r>
              </a:p>
            </p:txBody>
          </p:sp>
        </mc:Fallback>
      </mc:AlternateContent>
      <p:cxnSp>
        <p:nvCxnSpPr>
          <p:cNvPr id="13" name="直接连接符 12"/>
          <p:cNvCxnSpPr/>
          <p:nvPr/>
        </p:nvCxnSpPr>
        <p:spPr>
          <a:xfrm>
            <a:off x="4913974" y="5654786"/>
            <a:ext cx="18397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753770" y="3854197"/>
            <a:ext cx="0" cy="1800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913974" y="3854196"/>
            <a:ext cx="18397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27429" y="3854197"/>
            <a:ext cx="0" cy="1800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927429" y="3034686"/>
            <a:ext cx="420932" cy="819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48361" y="3050136"/>
            <a:ext cx="18022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753771" y="3034686"/>
            <a:ext cx="396815" cy="819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150585" y="3043312"/>
            <a:ext cx="0" cy="1805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753771" y="4843136"/>
            <a:ext cx="396815" cy="811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26785" y="3444441"/>
            <a:ext cx="0" cy="97169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18074" y="4361637"/>
            <a:ext cx="894257"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068799" y="298993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090388" y="478293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693573" y="556991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285287" y="298993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871257" y="3789698"/>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93572" y="3789321"/>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81487" y="556991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p:nvPr/>
        </p:nvCxnSpPr>
        <p:spPr>
          <a:xfrm>
            <a:off x="6973703" y="4363769"/>
            <a:ext cx="64124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6031182" y="2658830"/>
            <a:ext cx="0" cy="731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4976925" y="657832"/>
                <a:ext cx="2435602"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𝟐</m:t>
                              </m:r>
                            </m:sub>
                          </m:sSub>
                        </m:e>
                      </m:acc>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sym typeface="Symbol"/>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43" name="TextBox 42"/>
              <p:cNvSpPr txBox="1">
                <a:spLocks noRot="1" noChangeAspect="1" noMove="1" noResize="1" noEditPoints="1" noAdjustHandles="1" noChangeArrowheads="1" noChangeShapeType="1" noTextEdit="1"/>
              </p:cNvSpPr>
              <p:nvPr/>
            </p:nvSpPr>
            <p:spPr>
              <a:xfrm>
                <a:off x="4976925" y="657832"/>
                <a:ext cx="2435602" cy="6705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710773" y="657832"/>
                <a:ext cx="2435602"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𝟑</m:t>
                              </m:r>
                            </m:sub>
                          </m:sSub>
                        </m:e>
                      </m:acc>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7710773" y="657832"/>
                <a:ext cx="2435602" cy="6705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131310" y="657831"/>
                <a:ext cx="2627964"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𝟏</m:t>
                              </m:r>
                            </m:sub>
                          </m:sSub>
                        </m:e>
                      </m:acc>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r>
                            <a:rPr lang="en-US" altLang="zh-CN" sz="2000" b="1" i="1">
                              <a:latin typeface="Cambria Math"/>
                              <a:sym typeface="Symbol"/>
                            </a:rPr>
                            <m:t>−</m:t>
                          </m:r>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2131310" y="657831"/>
                <a:ext cx="2627964" cy="67050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5435564" y="5563760"/>
                <a:ext cx="10892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4</m:t>
                      </m:r>
                      <m:r>
                        <a:rPr lang="zh-CN" altLang="en-US" i="1">
                          <a:latin typeface="Cambria Math"/>
                        </a:rPr>
                        <m:t>𝜋</m:t>
                      </m:r>
                      <m:r>
                        <a:rPr lang="en-US" altLang="zh-CN" i="1">
                          <a:latin typeface="Cambria Math"/>
                        </a:rPr>
                        <m:t>/</m:t>
                      </m:r>
                      <m:r>
                        <a:rPr lang="en-US" altLang="zh-CN" i="1">
                          <a:latin typeface="Cambria Math"/>
                        </a:rPr>
                        <m:t>𝑎</m:t>
                      </m:r>
                    </m:oMath>
                  </m:oMathPara>
                </a14:m>
                <a:endParaRPr lang="zh-CN"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5435564" y="5563760"/>
                <a:ext cx="1089209" cy="523220"/>
              </a:xfrm>
              <a:prstGeom prst="rect">
                <a:avLst/>
              </a:prstGeom>
              <a:blipFill>
                <a:blip r:embed="rId9"/>
                <a:stretch>
                  <a:fillRect/>
                </a:stretch>
              </a:blipFill>
            </p:spPr>
            <p:txBody>
              <a:bodyPr/>
              <a:lstStyle/>
              <a:p>
                <a:r>
                  <a:rPr lang="zh-CN" altLang="en-US">
                    <a:noFill/>
                  </a:rPr>
                  <a:t> </a:t>
                </a:r>
              </a:p>
            </p:txBody>
          </p:sp>
        </mc:Fallback>
      </mc:AlternateContent>
      <p:sp>
        <p:nvSpPr>
          <p:cNvPr id="76" name="椭圆 75"/>
          <p:cNvSpPr/>
          <p:nvPr/>
        </p:nvSpPr>
        <p:spPr>
          <a:xfrm>
            <a:off x="5957376" y="4292971"/>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p:nvPr/>
        </p:nvCxnSpPr>
        <p:spPr>
          <a:xfrm flipH="1">
            <a:off x="5341047" y="3106699"/>
            <a:ext cx="14179" cy="16747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endCxn id="33" idx="2"/>
          </p:cNvCxnSpPr>
          <p:nvPr/>
        </p:nvCxnSpPr>
        <p:spPr>
          <a:xfrm flipV="1">
            <a:off x="5412459" y="4843137"/>
            <a:ext cx="1677928" cy="1309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a:off x="4931434" y="4831930"/>
            <a:ext cx="396815" cy="8116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H="1">
            <a:off x="5793907" y="4377113"/>
            <a:ext cx="184501" cy="37737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130229" y="4754492"/>
            <a:ext cx="663679" cy="1357495"/>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76" idx="7"/>
            <a:endCxn id="32" idx="3"/>
          </p:cNvCxnSpPr>
          <p:nvPr/>
        </p:nvCxnSpPr>
        <p:spPr>
          <a:xfrm flipV="1">
            <a:off x="6060139" y="3092703"/>
            <a:ext cx="1026290" cy="1217899"/>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矩形 175"/>
              <p:cNvSpPr/>
              <p:nvPr/>
            </p:nvSpPr>
            <p:spPr>
              <a:xfrm>
                <a:off x="6260103" y="3056501"/>
                <a:ext cx="604589" cy="5164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chemeClr val="tx2"/>
                              </a:solidFill>
                              <a:latin typeface="Cambria Math" panose="02040503050406030204" pitchFamily="18" charset="0"/>
                            </a:rPr>
                          </m:ctrlPr>
                        </m:accPr>
                        <m:e>
                          <m:sSub>
                            <m:sSubPr>
                              <m:ctrlPr>
                                <a:rPr lang="en-US" altLang="zh-CN" sz="2400" b="1" i="1">
                                  <a:solidFill>
                                    <a:schemeClr val="tx2"/>
                                  </a:solidFill>
                                  <a:latin typeface="Cambria Math" panose="02040503050406030204" pitchFamily="18" charset="0"/>
                                </a:rPr>
                              </m:ctrlPr>
                            </m:sSubPr>
                            <m:e>
                              <m:r>
                                <a:rPr lang="en-US" altLang="zh-CN" sz="2400" b="1" i="1">
                                  <a:solidFill>
                                    <a:schemeClr val="tx2"/>
                                  </a:solidFill>
                                  <a:latin typeface="Cambria Math"/>
                                </a:rPr>
                                <m:t>𝒃</m:t>
                              </m:r>
                            </m:e>
                            <m:sub>
                              <m:r>
                                <a:rPr lang="en-US" altLang="zh-CN" sz="2400" b="1" i="1">
                                  <a:solidFill>
                                    <a:schemeClr val="tx2"/>
                                  </a:solidFill>
                                  <a:latin typeface="Cambria Math"/>
                                </a:rPr>
                                <m:t>𝟏</m:t>
                              </m:r>
                            </m:sub>
                          </m:sSub>
                        </m:e>
                      </m:acc>
                    </m:oMath>
                  </m:oMathPara>
                </a14:m>
                <a:endParaRPr lang="zh-CN" altLang="en-US" sz="2400" dirty="0">
                  <a:solidFill>
                    <a:schemeClr val="tx2"/>
                  </a:solidFill>
                </a:endParaRPr>
              </a:p>
            </p:txBody>
          </p:sp>
        </mc:Choice>
        <mc:Fallback xmlns="">
          <p:sp>
            <p:nvSpPr>
              <p:cNvPr id="176" name="矩形 175"/>
              <p:cNvSpPr>
                <a:spLocks noRot="1" noChangeAspect="1" noMove="1" noResize="1" noEditPoints="1" noAdjustHandles="1" noChangeArrowheads="1" noChangeShapeType="1" noTextEdit="1"/>
              </p:cNvSpPr>
              <p:nvPr/>
            </p:nvSpPr>
            <p:spPr>
              <a:xfrm>
                <a:off x="6260103" y="3056501"/>
                <a:ext cx="604589" cy="516488"/>
              </a:xfrm>
              <a:prstGeom prst="rect">
                <a:avLst/>
              </a:prstGeom>
              <a:blipFill>
                <a:blip r:embed="rId10"/>
                <a:stretch>
                  <a:fillRect/>
                </a:stretch>
              </a:blipFill>
            </p:spPr>
            <p:txBody>
              <a:bodyPr/>
              <a:lstStyle/>
              <a:p>
                <a:r>
                  <a:rPr lang="zh-CN" altLang="en-US">
                    <a:noFill/>
                  </a:rPr>
                  <a:t> </a:t>
                </a:r>
              </a:p>
            </p:txBody>
          </p:sp>
        </mc:Fallback>
      </mc:AlternateContent>
      <p:cxnSp>
        <p:nvCxnSpPr>
          <p:cNvPr id="177" name="直接箭头连接符 176"/>
          <p:cNvCxnSpPr>
            <a:stCxn id="76" idx="2"/>
            <a:endCxn id="36" idx="5"/>
          </p:cNvCxnSpPr>
          <p:nvPr/>
        </p:nvCxnSpPr>
        <p:spPr>
          <a:xfrm flipH="1" flipV="1">
            <a:off x="4974021" y="3892462"/>
            <a:ext cx="983355" cy="460707"/>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8" name="矩形 177"/>
              <p:cNvSpPr/>
              <p:nvPr/>
            </p:nvSpPr>
            <p:spPr>
              <a:xfrm>
                <a:off x="4844891" y="4034726"/>
                <a:ext cx="604588" cy="5164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chemeClr val="tx2"/>
                              </a:solidFill>
                              <a:latin typeface="Cambria Math" panose="02040503050406030204" pitchFamily="18" charset="0"/>
                            </a:rPr>
                          </m:ctrlPr>
                        </m:accPr>
                        <m:e>
                          <m:sSub>
                            <m:sSubPr>
                              <m:ctrlPr>
                                <a:rPr lang="en-US" altLang="zh-CN" sz="2400" b="1" i="1">
                                  <a:solidFill>
                                    <a:schemeClr val="tx2"/>
                                  </a:solidFill>
                                  <a:latin typeface="Cambria Math" panose="02040503050406030204" pitchFamily="18" charset="0"/>
                                </a:rPr>
                              </m:ctrlPr>
                            </m:sSubPr>
                            <m:e>
                              <m:r>
                                <a:rPr lang="en-US" altLang="zh-CN" sz="2400" b="1" i="1">
                                  <a:solidFill>
                                    <a:schemeClr val="tx2"/>
                                  </a:solidFill>
                                  <a:latin typeface="Cambria Math"/>
                                </a:rPr>
                                <m:t>𝒃</m:t>
                              </m:r>
                            </m:e>
                            <m:sub>
                              <m:r>
                                <a:rPr lang="en-US" altLang="zh-CN" sz="2400" b="1" i="1">
                                  <a:solidFill>
                                    <a:schemeClr val="tx2"/>
                                  </a:solidFill>
                                  <a:latin typeface="Cambria Math"/>
                                </a:rPr>
                                <m:t>𝟐</m:t>
                              </m:r>
                            </m:sub>
                          </m:sSub>
                        </m:e>
                      </m:acc>
                    </m:oMath>
                  </m:oMathPara>
                </a14:m>
                <a:endParaRPr lang="zh-CN" altLang="en-US" sz="2400" dirty="0">
                  <a:solidFill>
                    <a:schemeClr val="tx2"/>
                  </a:solidFill>
                </a:endParaRPr>
              </a:p>
            </p:txBody>
          </p:sp>
        </mc:Choice>
        <mc:Fallback xmlns="">
          <p:sp>
            <p:nvSpPr>
              <p:cNvPr id="178" name="矩形 177"/>
              <p:cNvSpPr>
                <a:spLocks noRot="1" noChangeAspect="1" noMove="1" noResize="1" noEditPoints="1" noAdjustHandles="1" noChangeArrowheads="1" noChangeShapeType="1" noTextEdit="1"/>
              </p:cNvSpPr>
              <p:nvPr/>
            </p:nvSpPr>
            <p:spPr>
              <a:xfrm>
                <a:off x="4844891" y="4034726"/>
                <a:ext cx="604588" cy="516488"/>
              </a:xfrm>
              <a:prstGeom prst="rect">
                <a:avLst/>
              </a:prstGeom>
              <a:blipFill>
                <a:blip r:embed="rId11"/>
                <a:stretch>
                  <a:fillRect/>
                </a:stretch>
              </a:blipFill>
            </p:spPr>
            <p:txBody>
              <a:bodyPr/>
              <a:lstStyle/>
              <a:p>
                <a:r>
                  <a:rPr lang="zh-CN" altLang="en-US">
                    <a:noFill/>
                  </a:rPr>
                  <a:t> </a:t>
                </a:r>
              </a:p>
            </p:txBody>
          </p:sp>
        </mc:Fallback>
      </mc:AlternateContent>
      <p:cxnSp>
        <p:nvCxnSpPr>
          <p:cNvPr id="181" name="直接箭头连接符 180"/>
          <p:cNvCxnSpPr>
            <a:stCxn id="76" idx="5"/>
            <a:endCxn id="34" idx="1"/>
          </p:cNvCxnSpPr>
          <p:nvPr/>
        </p:nvCxnSpPr>
        <p:spPr>
          <a:xfrm>
            <a:off x="6060139" y="4395735"/>
            <a:ext cx="651064" cy="1191815"/>
          </a:xfrm>
          <a:prstGeom prst="straightConnector1">
            <a:avLst/>
          </a:prstGeom>
          <a:ln w="28575">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2" name="矩形 181"/>
              <p:cNvSpPr/>
              <p:nvPr/>
            </p:nvSpPr>
            <p:spPr>
              <a:xfrm>
                <a:off x="5949128" y="5044121"/>
                <a:ext cx="604588" cy="5164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solidFill>
                                <a:schemeClr val="tx2"/>
                              </a:solidFill>
                              <a:latin typeface="Cambria Math" panose="02040503050406030204" pitchFamily="18" charset="0"/>
                            </a:rPr>
                          </m:ctrlPr>
                        </m:accPr>
                        <m:e>
                          <m:sSub>
                            <m:sSubPr>
                              <m:ctrlPr>
                                <a:rPr lang="en-US" altLang="zh-CN" sz="2400" b="1" i="1">
                                  <a:solidFill>
                                    <a:schemeClr val="tx2"/>
                                  </a:solidFill>
                                  <a:latin typeface="Cambria Math" panose="02040503050406030204" pitchFamily="18" charset="0"/>
                                </a:rPr>
                              </m:ctrlPr>
                            </m:sSubPr>
                            <m:e>
                              <m:r>
                                <a:rPr lang="en-US" altLang="zh-CN" sz="2400" b="1" i="1">
                                  <a:solidFill>
                                    <a:schemeClr val="tx2"/>
                                  </a:solidFill>
                                  <a:latin typeface="Cambria Math"/>
                                </a:rPr>
                                <m:t>𝒃</m:t>
                              </m:r>
                            </m:e>
                            <m:sub>
                              <m:r>
                                <a:rPr lang="en-US" altLang="zh-CN" sz="2400" b="1" i="1">
                                  <a:solidFill>
                                    <a:schemeClr val="tx2"/>
                                  </a:solidFill>
                                  <a:latin typeface="Cambria Math"/>
                                </a:rPr>
                                <m:t>𝟑</m:t>
                              </m:r>
                            </m:sub>
                          </m:sSub>
                        </m:e>
                      </m:acc>
                    </m:oMath>
                  </m:oMathPara>
                </a14:m>
                <a:endParaRPr lang="zh-CN" altLang="en-US" sz="2400" dirty="0">
                  <a:solidFill>
                    <a:schemeClr val="tx2"/>
                  </a:solidFill>
                </a:endParaRPr>
              </a:p>
            </p:txBody>
          </p:sp>
        </mc:Choice>
        <mc:Fallback xmlns="">
          <p:sp>
            <p:nvSpPr>
              <p:cNvPr id="182" name="矩形 181"/>
              <p:cNvSpPr>
                <a:spLocks noRot="1" noChangeAspect="1" noMove="1" noResize="1" noEditPoints="1" noAdjustHandles="1" noChangeArrowheads="1" noChangeShapeType="1" noTextEdit="1"/>
              </p:cNvSpPr>
              <p:nvPr/>
            </p:nvSpPr>
            <p:spPr>
              <a:xfrm>
                <a:off x="5949128" y="5044121"/>
                <a:ext cx="604588" cy="516488"/>
              </a:xfrm>
              <a:prstGeom prst="rect">
                <a:avLst/>
              </a:prstGeom>
              <a:blipFill>
                <a:blip r:embed="rId12"/>
                <a:stretch>
                  <a:fillRect/>
                </a:stretch>
              </a:blipFill>
            </p:spPr>
            <p:txBody>
              <a:bodyPr/>
              <a:lstStyle/>
              <a:p>
                <a:r>
                  <a:rPr lang="zh-CN" altLang="en-US">
                    <a:noFill/>
                  </a:rPr>
                  <a:t> </a:t>
                </a:r>
              </a:p>
            </p:txBody>
          </p:sp>
        </mc:Fallback>
      </mc:AlternateContent>
      <p:sp>
        <p:nvSpPr>
          <p:cNvPr id="6" name="TextBox 5"/>
          <p:cNvSpPr txBox="1"/>
          <p:nvPr/>
        </p:nvSpPr>
        <p:spPr>
          <a:xfrm>
            <a:off x="5027333" y="2563133"/>
            <a:ext cx="364202"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1</a:t>
            </a:r>
            <a:endParaRPr lang="zh-CN" altLang="en-US" b="1" dirty="0">
              <a:solidFill>
                <a:srgbClr val="0070C0"/>
              </a:solidFill>
              <a:latin typeface="Times New Roman" pitchFamily="18" charset="0"/>
              <a:cs typeface="Times New Roman" pitchFamily="18" charset="0"/>
            </a:endParaRPr>
          </a:p>
        </p:txBody>
      </p:sp>
      <p:sp>
        <p:nvSpPr>
          <p:cNvPr id="46" name="TextBox 45"/>
          <p:cNvSpPr txBox="1"/>
          <p:nvPr/>
        </p:nvSpPr>
        <p:spPr>
          <a:xfrm>
            <a:off x="7163999" y="2655956"/>
            <a:ext cx="364202"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2</a:t>
            </a:r>
            <a:endParaRPr lang="zh-CN" altLang="en-US" b="1" dirty="0">
              <a:solidFill>
                <a:srgbClr val="0070C0"/>
              </a:solidFill>
              <a:latin typeface="Times New Roman" pitchFamily="18" charset="0"/>
              <a:cs typeface="Times New Roman" pitchFamily="18" charset="0"/>
            </a:endParaRPr>
          </a:p>
        </p:txBody>
      </p:sp>
      <p:sp>
        <p:nvSpPr>
          <p:cNvPr id="47" name="TextBox 46"/>
          <p:cNvSpPr txBox="1"/>
          <p:nvPr/>
        </p:nvSpPr>
        <p:spPr>
          <a:xfrm>
            <a:off x="4602373" y="3369241"/>
            <a:ext cx="439679" cy="523220"/>
          </a:xfrm>
          <a:prstGeom prst="rect">
            <a:avLst/>
          </a:prstGeom>
          <a:noFill/>
        </p:spPr>
        <p:txBody>
          <a:bodyPr wrap="square" rtlCol="0">
            <a:spAutoFit/>
          </a:bodyPr>
          <a:lstStyle/>
          <a:p>
            <a:r>
              <a:rPr lang="en-US" altLang="zh-CN" b="1" dirty="0">
                <a:solidFill>
                  <a:srgbClr val="0070C0"/>
                </a:solidFill>
                <a:latin typeface="Times New Roman" pitchFamily="18" charset="0"/>
                <a:cs typeface="Times New Roman" pitchFamily="18" charset="0"/>
              </a:rPr>
              <a:t>4</a:t>
            </a:r>
            <a:endParaRPr lang="zh-CN" altLang="en-US" b="1" dirty="0">
              <a:solidFill>
                <a:srgbClr val="0070C0"/>
              </a:solidFill>
              <a:latin typeface="Times New Roman" pitchFamily="18" charset="0"/>
              <a:cs typeface="Times New Roman" pitchFamily="18" charset="0"/>
            </a:endParaRPr>
          </a:p>
        </p:txBody>
      </p:sp>
      <p:sp>
        <p:nvSpPr>
          <p:cNvPr id="48" name="TextBox 47"/>
          <p:cNvSpPr txBox="1"/>
          <p:nvPr/>
        </p:nvSpPr>
        <p:spPr>
          <a:xfrm>
            <a:off x="6756526" y="3621055"/>
            <a:ext cx="364202"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3</a:t>
            </a:r>
            <a:endParaRPr lang="zh-CN" altLang="en-US" b="1" dirty="0">
              <a:solidFill>
                <a:srgbClr val="0070C0"/>
              </a:solidFill>
              <a:latin typeface="Times New Roman" pitchFamily="18" charset="0"/>
              <a:cs typeface="Times New Roman" pitchFamily="18" charset="0"/>
            </a:endParaRPr>
          </a:p>
        </p:txBody>
      </p:sp>
      <p:sp>
        <p:nvSpPr>
          <p:cNvPr id="49" name="TextBox 48"/>
          <p:cNvSpPr txBox="1"/>
          <p:nvPr/>
        </p:nvSpPr>
        <p:spPr>
          <a:xfrm>
            <a:off x="4906631" y="4513170"/>
            <a:ext cx="452368"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1</a:t>
            </a:r>
            <a:r>
              <a:rPr lang="zh-CN" altLang="en-US" b="1" dirty="0">
                <a:solidFill>
                  <a:srgbClr val="0070C0"/>
                </a:solidFill>
                <a:latin typeface="Times New Roman" pitchFamily="18" charset="0"/>
                <a:cs typeface="Times New Roman" pitchFamily="18" charset="0"/>
                <a:sym typeface="Symbol"/>
              </a:rPr>
              <a:t></a:t>
            </a:r>
            <a:endParaRPr lang="zh-CN" altLang="en-US" b="1" dirty="0">
              <a:solidFill>
                <a:srgbClr val="0070C0"/>
              </a:solidFill>
              <a:latin typeface="Times New Roman" pitchFamily="18" charset="0"/>
              <a:cs typeface="Times New Roman" pitchFamily="18" charset="0"/>
            </a:endParaRPr>
          </a:p>
        </p:txBody>
      </p:sp>
      <p:sp>
        <p:nvSpPr>
          <p:cNvPr id="50" name="TextBox 49"/>
          <p:cNvSpPr txBox="1"/>
          <p:nvPr/>
        </p:nvSpPr>
        <p:spPr>
          <a:xfrm>
            <a:off x="7150584" y="4640192"/>
            <a:ext cx="542136"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2</a:t>
            </a:r>
            <a:r>
              <a:rPr lang="zh-CN" altLang="en-US" b="1" dirty="0">
                <a:solidFill>
                  <a:srgbClr val="0070C0"/>
                </a:solidFill>
                <a:latin typeface="Times New Roman" pitchFamily="18" charset="0"/>
                <a:cs typeface="Times New Roman" pitchFamily="18" charset="0"/>
                <a:sym typeface="Symbol"/>
              </a:rPr>
              <a:t> </a:t>
            </a:r>
            <a:endParaRPr lang="zh-CN" altLang="en-US" b="1" dirty="0">
              <a:solidFill>
                <a:srgbClr val="0070C0"/>
              </a:solidFill>
              <a:latin typeface="Times New Roman" pitchFamily="18" charset="0"/>
              <a:cs typeface="Times New Roman" pitchFamily="18" charset="0"/>
            </a:endParaRPr>
          </a:p>
        </p:txBody>
      </p:sp>
      <p:sp>
        <p:nvSpPr>
          <p:cNvPr id="51" name="TextBox 50"/>
          <p:cNvSpPr txBox="1"/>
          <p:nvPr/>
        </p:nvSpPr>
        <p:spPr>
          <a:xfrm>
            <a:off x="4312657" y="5433238"/>
            <a:ext cx="636251" cy="523220"/>
          </a:xfrm>
          <a:prstGeom prst="rect">
            <a:avLst/>
          </a:prstGeom>
          <a:noFill/>
        </p:spPr>
        <p:txBody>
          <a:bodyPr wrap="square" rtlCol="0">
            <a:spAutoFit/>
          </a:bodyPr>
          <a:lstStyle/>
          <a:p>
            <a:r>
              <a:rPr lang="en-US" altLang="zh-CN" b="1" dirty="0">
                <a:solidFill>
                  <a:srgbClr val="0070C0"/>
                </a:solidFill>
                <a:latin typeface="Times New Roman" pitchFamily="18" charset="0"/>
                <a:cs typeface="Times New Roman" pitchFamily="18" charset="0"/>
              </a:rPr>
              <a:t>4</a:t>
            </a:r>
            <a:r>
              <a:rPr lang="zh-CN" altLang="en-US" b="1" dirty="0">
                <a:solidFill>
                  <a:srgbClr val="0070C0"/>
                </a:solidFill>
                <a:latin typeface="Times New Roman" pitchFamily="18" charset="0"/>
                <a:cs typeface="Times New Roman" pitchFamily="18" charset="0"/>
                <a:sym typeface="Symbol"/>
              </a:rPr>
              <a:t> </a:t>
            </a:r>
            <a:endParaRPr lang="zh-CN" altLang="en-US" b="1" dirty="0">
              <a:solidFill>
                <a:srgbClr val="0070C0"/>
              </a:solidFill>
              <a:latin typeface="Times New Roman" pitchFamily="18" charset="0"/>
              <a:cs typeface="Times New Roman" pitchFamily="18" charset="0"/>
            </a:endParaRPr>
          </a:p>
        </p:txBody>
      </p:sp>
      <p:sp>
        <p:nvSpPr>
          <p:cNvPr id="52" name="TextBox 51"/>
          <p:cNvSpPr txBox="1"/>
          <p:nvPr/>
        </p:nvSpPr>
        <p:spPr>
          <a:xfrm>
            <a:off x="6752188" y="5544179"/>
            <a:ext cx="542136" cy="523220"/>
          </a:xfrm>
          <a:prstGeom prst="rect">
            <a:avLst/>
          </a:prstGeom>
          <a:noFill/>
        </p:spPr>
        <p:txBody>
          <a:bodyPr wrap="none" rtlCol="0">
            <a:spAutoFit/>
          </a:bodyPr>
          <a:lstStyle/>
          <a:p>
            <a:r>
              <a:rPr lang="en-US" altLang="zh-CN" b="1" dirty="0">
                <a:solidFill>
                  <a:srgbClr val="0070C0"/>
                </a:solidFill>
                <a:latin typeface="Times New Roman" pitchFamily="18" charset="0"/>
                <a:cs typeface="Times New Roman" pitchFamily="18" charset="0"/>
              </a:rPr>
              <a:t>3</a:t>
            </a:r>
            <a:r>
              <a:rPr lang="zh-CN" altLang="en-US" b="1" dirty="0">
                <a:solidFill>
                  <a:srgbClr val="0070C0"/>
                </a:solidFill>
                <a:latin typeface="Times New Roman" pitchFamily="18" charset="0"/>
                <a:cs typeface="Times New Roman" pitchFamily="18" charset="0"/>
                <a:sym typeface="Symbol"/>
              </a:rPr>
              <a:t> </a:t>
            </a:r>
            <a:endParaRPr lang="zh-CN" altLang="en-US" b="1" dirty="0">
              <a:solidFill>
                <a:srgbClr val="0070C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3" name="TextBox 52"/>
              <p:cNvSpPr txBox="1"/>
              <p:nvPr/>
            </p:nvSpPr>
            <p:spPr>
              <a:xfrm>
                <a:off x="4460121" y="1369212"/>
                <a:ext cx="3236142"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𝑲</m:t>
                              </m:r>
                            </m:e>
                            <m:sub>
                              <m:r>
                                <a:rPr lang="en-US" altLang="zh-CN" sz="2000" b="1" i="1">
                                  <a:latin typeface="Cambria Math"/>
                                </a:rPr>
                                <m:t>𝒏</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𝟏</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𝟏</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𝟐</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𝟐</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𝟑</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𝟑</m:t>
                              </m:r>
                            </m:sub>
                          </m:sSub>
                        </m:e>
                      </m:acc>
                    </m:oMath>
                  </m:oMathPara>
                </a14:m>
                <a:endParaRPr lang="zh-CN" altLang="en-US" sz="20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4460121" y="1369212"/>
                <a:ext cx="3236142" cy="445891"/>
              </a:xfrm>
              <a:prstGeom prst="rect">
                <a:avLst/>
              </a:prstGeom>
              <a:blipFill>
                <a:blip r:embed="rId13"/>
                <a:stretch>
                  <a:fillRect b="-2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65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down)">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wipe(down)">
                                      <p:cBhvr>
                                        <p:cTn id="16" dur="500"/>
                                        <p:tgtEl>
                                          <p:spTgt spid="17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wipe(down)">
                                      <p:cBhvr>
                                        <p:cTn id="25" dur="500"/>
                                        <p:tgtEl>
                                          <p:spTgt spid="18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178" grpId="0"/>
      <p:bldP spid="1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4654" y="640209"/>
            <a:ext cx="1261884" cy="523220"/>
          </a:xfrm>
          <a:prstGeom prst="rect">
            <a:avLst/>
          </a:prstGeom>
          <a:noFill/>
        </p:spPr>
        <p:txBody>
          <a:bodyPr wrap="none" rtlCol="0">
            <a:spAutoFit/>
          </a:bodyPr>
          <a:lstStyle/>
          <a:p>
            <a:r>
              <a:rPr lang="zh-CN" altLang="en-US" b="1" dirty="0"/>
              <a:t>思考：</a:t>
            </a:r>
          </a:p>
        </p:txBody>
      </p:sp>
      <p:sp>
        <p:nvSpPr>
          <p:cNvPr id="3" name="TextBox 2"/>
          <p:cNvSpPr txBox="1"/>
          <p:nvPr/>
        </p:nvSpPr>
        <p:spPr>
          <a:xfrm>
            <a:off x="3102253" y="1163429"/>
            <a:ext cx="6647974" cy="523220"/>
          </a:xfrm>
          <a:prstGeom prst="rect">
            <a:avLst/>
          </a:prstGeom>
          <a:noFill/>
        </p:spPr>
        <p:txBody>
          <a:bodyPr wrap="none" rtlCol="0">
            <a:spAutoFit/>
          </a:bodyPr>
          <a:lstStyle/>
          <a:p>
            <a:r>
              <a:rPr lang="zh-CN" altLang="en-US" b="1" dirty="0"/>
              <a:t>如果是一个二维结构，怎么计算倒基矢。</a:t>
            </a:r>
          </a:p>
        </p:txBody>
      </p:sp>
      <p:cxnSp>
        <p:nvCxnSpPr>
          <p:cNvPr id="63" name="直接连接符 62"/>
          <p:cNvCxnSpPr/>
          <p:nvPr/>
        </p:nvCxnSpPr>
        <p:spPr>
          <a:xfrm>
            <a:off x="4256131" y="3052375"/>
            <a:ext cx="3533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6941885" y="2843362"/>
            <a:ext cx="777692" cy="1337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66711" y="3531287"/>
            <a:ext cx="3533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4268006" y="1949953"/>
            <a:ext cx="1311485" cy="2256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4330377" y="3889441"/>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8" name="椭圆 67"/>
          <p:cNvSpPr/>
          <p:nvPr/>
        </p:nvSpPr>
        <p:spPr>
          <a:xfrm>
            <a:off x="4860353" y="3901315"/>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9" name="椭圆 68"/>
          <p:cNvSpPr/>
          <p:nvPr/>
        </p:nvSpPr>
        <p:spPr>
          <a:xfrm>
            <a:off x="5383258" y="3898065"/>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0" name="椭圆 69"/>
          <p:cNvSpPr/>
          <p:nvPr/>
        </p:nvSpPr>
        <p:spPr>
          <a:xfrm>
            <a:off x="5910108" y="3900529"/>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1" name="椭圆 70"/>
          <p:cNvSpPr/>
          <p:nvPr/>
        </p:nvSpPr>
        <p:spPr>
          <a:xfrm>
            <a:off x="6457169" y="390052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2" name="椭圆 71"/>
          <p:cNvSpPr/>
          <p:nvPr/>
        </p:nvSpPr>
        <p:spPr>
          <a:xfrm>
            <a:off x="6991949" y="3888652"/>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3" name="椭圆 72"/>
          <p:cNvSpPr/>
          <p:nvPr/>
        </p:nvSpPr>
        <p:spPr>
          <a:xfrm>
            <a:off x="4074289" y="3450777"/>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4" name="椭圆 73"/>
          <p:cNvSpPr/>
          <p:nvPr/>
        </p:nvSpPr>
        <p:spPr>
          <a:xfrm>
            <a:off x="4595365" y="3442652"/>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5" name="椭圆 74"/>
          <p:cNvSpPr/>
          <p:nvPr/>
        </p:nvSpPr>
        <p:spPr>
          <a:xfrm>
            <a:off x="5127170" y="3459401"/>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6" name="椭圆 75"/>
          <p:cNvSpPr/>
          <p:nvPr/>
        </p:nvSpPr>
        <p:spPr>
          <a:xfrm>
            <a:off x="5654020" y="3461865"/>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椭圆 76"/>
          <p:cNvSpPr/>
          <p:nvPr/>
        </p:nvSpPr>
        <p:spPr>
          <a:xfrm>
            <a:off x="6201081" y="3461864"/>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8" name="椭圆 77"/>
          <p:cNvSpPr/>
          <p:nvPr/>
        </p:nvSpPr>
        <p:spPr>
          <a:xfrm>
            <a:off x="6735861" y="344998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9" name="椭圆 78"/>
          <p:cNvSpPr/>
          <p:nvPr/>
        </p:nvSpPr>
        <p:spPr>
          <a:xfrm>
            <a:off x="7259369" y="3449987"/>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0" name="椭圆 79"/>
          <p:cNvSpPr/>
          <p:nvPr/>
        </p:nvSpPr>
        <p:spPr>
          <a:xfrm>
            <a:off x="4344875" y="298127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1" name="椭圆 80"/>
          <p:cNvSpPr/>
          <p:nvPr/>
        </p:nvSpPr>
        <p:spPr>
          <a:xfrm>
            <a:off x="4874851" y="2993152"/>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2" name="椭圆 81"/>
          <p:cNvSpPr/>
          <p:nvPr/>
        </p:nvSpPr>
        <p:spPr>
          <a:xfrm>
            <a:off x="5397756" y="2989902"/>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3" name="椭圆 82"/>
          <p:cNvSpPr/>
          <p:nvPr/>
        </p:nvSpPr>
        <p:spPr>
          <a:xfrm>
            <a:off x="5924606" y="2992366"/>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4" name="椭圆 83"/>
          <p:cNvSpPr/>
          <p:nvPr/>
        </p:nvSpPr>
        <p:spPr>
          <a:xfrm>
            <a:off x="6471667" y="2992365"/>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5" name="椭圆 84"/>
          <p:cNvSpPr/>
          <p:nvPr/>
        </p:nvSpPr>
        <p:spPr>
          <a:xfrm>
            <a:off x="7006447" y="2980489"/>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6" name="椭圆 85"/>
          <p:cNvSpPr/>
          <p:nvPr/>
        </p:nvSpPr>
        <p:spPr>
          <a:xfrm>
            <a:off x="7530630" y="297629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7" name="椭圆 86"/>
          <p:cNvSpPr/>
          <p:nvPr/>
        </p:nvSpPr>
        <p:spPr>
          <a:xfrm>
            <a:off x="4073811" y="2508587"/>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8" name="椭圆 87"/>
          <p:cNvSpPr/>
          <p:nvPr/>
        </p:nvSpPr>
        <p:spPr>
          <a:xfrm>
            <a:off x="4627537" y="2520461"/>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9" name="椭圆 88"/>
          <p:cNvSpPr/>
          <p:nvPr/>
        </p:nvSpPr>
        <p:spPr>
          <a:xfrm>
            <a:off x="5126692" y="2517211"/>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0" name="椭圆 89"/>
          <p:cNvSpPr/>
          <p:nvPr/>
        </p:nvSpPr>
        <p:spPr>
          <a:xfrm>
            <a:off x="5653542" y="2519675"/>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1" name="椭圆 90"/>
          <p:cNvSpPr/>
          <p:nvPr/>
        </p:nvSpPr>
        <p:spPr>
          <a:xfrm>
            <a:off x="6200603" y="2519674"/>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2" name="椭圆 91"/>
          <p:cNvSpPr/>
          <p:nvPr/>
        </p:nvSpPr>
        <p:spPr>
          <a:xfrm>
            <a:off x="6735383" y="250779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3" name="椭圆 92"/>
          <p:cNvSpPr/>
          <p:nvPr/>
        </p:nvSpPr>
        <p:spPr>
          <a:xfrm>
            <a:off x="7266359" y="2520461"/>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4" name="椭圆 93"/>
          <p:cNvSpPr/>
          <p:nvPr/>
        </p:nvSpPr>
        <p:spPr>
          <a:xfrm>
            <a:off x="4338083" y="2048559"/>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5" name="椭圆 94"/>
          <p:cNvSpPr/>
          <p:nvPr/>
        </p:nvSpPr>
        <p:spPr>
          <a:xfrm>
            <a:off x="4868059" y="2060433"/>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椭圆 95"/>
          <p:cNvSpPr/>
          <p:nvPr/>
        </p:nvSpPr>
        <p:spPr>
          <a:xfrm>
            <a:off x="5390964" y="2057183"/>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7" name="椭圆 96"/>
          <p:cNvSpPr/>
          <p:nvPr/>
        </p:nvSpPr>
        <p:spPr>
          <a:xfrm>
            <a:off x="5917814" y="2059647"/>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椭圆 97"/>
          <p:cNvSpPr/>
          <p:nvPr/>
        </p:nvSpPr>
        <p:spPr>
          <a:xfrm>
            <a:off x="6464875" y="2059646"/>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9" name="椭圆 98"/>
          <p:cNvSpPr/>
          <p:nvPr/>
        </p:nvSpPr>
        <p:spPr>
          <a:xfrm>
            <a:off x="6999655" y="2047770"/>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0" name="椭圆 99"/>
          <p:cNvSpPr/>
          <p:nvPr/>
        </p:nvSpPr>
        <p:spPr>
          <a:xfrm>
            <a:off x="7530631" y="2048558"/>
            <a:ext cx="143775" cy="1437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1" name="直接连接符 100"/>
          <p:cNvCxnSpPr/>
          <p:nvPr/>
        </p:nvCxnSpPr>
        <p:spPr>
          <a:xfrm>
            <a:off x="3968399" y="3960538"/>
            <a:ext cx="3533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027700" y="2593235"/>
            <a:ext cx="3533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287183" y="2119656"/>
            <a:ext cx="3533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325084" y="1949953"/>
            <a:ext cx="1311485" cy="2256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5873313" y="1949953"/>
            <a:ext cx="1311485" cy="2256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6408093" y="1949953"/>
            <a:ext cx="1311485" cy="2256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813900" y="1925008"/>
            <a:ext cx="1311485" cy="2256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4074289" y="2015659"/>
            <a:ext cx="944337" cy="1624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4027699" y="2007862"/>
            <a:ext cx="460950" cy="793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4414139" y="3948815"/>
            <a:ext cx="529976" cy="1187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4413763" y="3509213"/>
            <a:ext cx="265365" cy="45211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4347183" y="3939278"/>
                <a:ext cx="576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solidFill>
                                <a:schemeClr val="tx2"/>
                              </a:solidFill>
                              <a:latin typeface="Cambria Math" panose="02040503050406030204" pitchFamily="18" charset="0"/>
                            </a:rPr>
                          </m:ctrlPr>
                        </m:accPr>
                        <m:e>
                          <m:sSub>
                            <m:sSubPr>
                              <m:ctrlPr>
                                <a:rPr lang="en-US" altLang="zh-CN" sz="2400" i="1">
                                  <a:solidFill>
                                    <a:schemeClr val="tx2"/>
                                  </a:solidFill>
                                  <a:latin typeface="Cambria Math" panose="02040503050406030204" pitchFamily="18" charset="0"/>
                                </a:rPr>
                              </m:ctrlPr>
                            </m:sSubPr>
                            <m:e>
                              <m:r>
                                <a:rPr lang="en-US" altLang="zh-CN" sz="2400" i="1">
                                  <a:solidFill>
                                    <a:schemeClr val="tx2"/>
                                  </a:solidFill>
                                  <a:latin typeface="Cambria Math"/>
                                </a:rPr>
                                <m:t>𝑎</m:t>
                              </m:r>
                            </m:e>
                            <m:sub>
                              <m:r>
                                <a:rPr lang="en-US" altLang="zh-CN" sz="2400" i="1">
                                  <a:solidFill>
                                    <a:schemeClr val="tx2"/>
                                  </a:solidFill>
                                  <a:latin typeface="Cambria Math"/>
                                </a:rPr>
                                <m:t>1</m:t>
                              </m:r>
                            </m:sub>
                          </m:sSub>
                        </m:e>
                      </m:acc>
                    </m:oMath>
                  </m:oMathPara>
                </a14:m>
                <a:endParaRPr lang="zh-CN" altLang="en-US" sz="2400" dirty="0">
                  <a:solidFill>
                    <a:schemeClr val="tx2"/>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347183" y="3939278"/>
                <a:ext cx="576632" cy="461665"/>
              </a:xfrm>
              <a:prstGeom prst="rect">
                <a:avLst/>
              </a:prstGeom>
              <a:blipFill>
                <a:blip r:embed="rId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4253210" y="3036311"/>
                <a:ext cx="583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solidFill>
                                <a:schemeClr val="tx2"/>
                              </a:solidFill>
                              <a:latin typeface="Cambria Math" panose="02040503050406030204" pitchFamily="18" charset="0"/>
                            </a:rPr>
                          </m:ctrlPr>
                        </m:accPr>
                        <m:e>
                          <m:sSub>
                            <m:sSubPr>
                              <m:ctrlPr>
                                <a:rPr lang="en-US" altLang="zh-CN" sz="2400" i="1">
                                  <a:solidFill>
                                    <a:schemeClr val="tx2"/>
                                  </a:solidFill>
                                  <a:latin typeface="Cambria Math" panose="02040503050406030204" pitchFamily="18" charset="0"/>
                                </a:rPr>
                              </m:ctrlPr>
                            </m:sSubPr>
                            <m:e>
                              <m:r>
                                <a:rPr lang="en-US" altLang="zh-CN" sz="2400" i="1">
                                  <a:solidFill>
                                    <a:schemeClr val="tx2"/>
                                  </a:solidFill>
                                  <a:latin typeface="Cambria Math"/>
                                </a:rPr>
                                <m:t>𝑎</m:t>
                              </m:r>
                            </m:e>
                            <m:sub>
                              <m:r>
                                <a:rPr lang="en-US" altLang="zh-CN" sz="2400" i="1">
                                  <a:solidFill>
                                    <a:schemeClr val="tx2"/>
                                  </a:solidFill>
                                  <a:latin typeface="Cambria Math"/>
                                </a:rPr>
                                <m:t>2</m:t>
                              </m:r>
                            </m:sub>
                          </m:sSub>
                        </m:e>
                      </m:acc>
                    </m:oMath>
                  </m:oMathPara>
                </a14:m>
                <a:endParaRPr lang="zh-CN" altLang="en-US" sz="2400" dirty="0">
                  <a:solidFill>
                    <a:schemeClr val="tx2"/>
                  </a:solidFill>
                </a:endParaRPr>
              </a:p>
            </p:txBody>
          </p:sp>
        </mc:Choice>
        <mc:Fallback xmlns="">
          <p:sp>
            <p:nvSpPr>
              <p:cNvPr id="113" name="TextBox 112"/>
              <p:cNvSpPr txBox="1">
                <a:spLocks noRot="1" noChangeAspect="1" noMove="1" noResize="1" noEditPoints="1" noAdjustHandles="1" noChangeArrowheads="1" noChangeShapeType="1" noTextEdit="1"/>
              </p:cNvSpPr>
              <p:nvPr/>
            </p:nvSpPr>
            <p:spPr>
              <a:xfrm>
                <a:off x="4253210" y="3036311"/>
                <a:ext cx="583750" cy="461665"/>
              </a:xfrm>
              <a:prstGeom prst="rect">
                <a:avLst/>
              </a:prstGeom>
              <a:blipFill>
                <a:blip r:embed="rId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4873424" y="4400942"/>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𝟑</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𝟏</m:t>
                                  </m:r>
                                </m:sub>
                              </m:sSub>
                            </m:e>
                          </m:acc>
                        </m:e>
                      </m:d>
                    </m:oMath>
                  </m:oMathPara>
                </a14:m>
                <a:endParaRPr lang="zh-CN" altLang="en-US" sz="2400" b="1" dirty="0"/>
              </a:p>
            </p:txBody>
          </p:sp>
        </mc:Choice>
        <mc:Fallback xmlns="">
          <p:sp>
            <p:nvSpPr>
              <p:cNvPr id="124" name="TextBox 123"/>
              <p:cNvSpPr txBox="1">
                <a:spLocks noRot="1" noChangeAspect="1" noMove="1" noResize="1" noEditPoints="1" noAdjustHandles="1" noChangeArrowheads="1" noChangeShapeType="1" noTextEdit="1"/>
              </p:cNvSpPr>
              <p:nvPr/>
            </p:nvSpPr>
            <p:spPr>
              <a:xfrm>
                <a:off x="4873424" y="4400942"/>
                <a:ext cx="2740237" cy="7838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7602518" y="4400942"/>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𝟑</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𝟏</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𝟐</m:t>
                                  </m:r>
                                </m:sub>
                              </m:sSub>
                            </m:e>
                          </m:acc>
                        </m:e>
                      </m:d>
                    </m:oMath>
                  </m:oMathPara>
                </a14:m>
                <a:endParaRPr lang="zh-CN" altLang="en-US" sz="2400" b="1" dirty="0"/>
              </a:p>
            </p:txBody>
          </p:sp>
        </mc:Choice>
        <mc:Fallback xmlns="">
          <p:sp>
            <p:nvSpPr>
              <p:cNvPr id="125" name="TextBox 124"/>
              <p:cNvSpPr txBox="1">
                <a:spLocks noRot="1" noChangeAspect="1" noMove="1" noResize="1" noEditPoints="1" noAdjustHandles="1" noChangeArrowheads="1" noChangeShapeType="1" noTextEdit="1"/>
              </p:cNvSpPr>
              <p:nvPr/>
            </p:nvSpPr>
            <p:spPr>
              <a:xfrm>
                <a:off x="7602518" y="4400942"/>
                <a:ext cx="2740237" cy="7838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2066338" y="4400942"/>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𝟏</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𝟐</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𝟑</m:t>
                                  </m:r>
                                </m:sub>
                              </m:sSub>
                            </m:e>
                          </m:acc>
                        </m:e>
                      </m:d>
                    </m:oMath>
                  </m:oMathPara>
                </a14:m>
                <a:endParaRPr lang="zh-CN" altLang="en-US" sz="2400" b="1" dirty="0"/>
              </a:p>
            </p:txBody>
          </p:sp>
        </mc:Choice>
        <mc:Fallback xmlns="">
          <p:sp>
            <p:nvSpPr>
              <p:cNvPr id="126" name="TextBox 125"/>
              <p:cNvSpPr txBox="1">
                <a:spLocks noRot="1" noChangeAspect="1" noMove="1" noResize="1" noEditPoints="1" noAdjustHandles="1" noChangeArrowheads="1" noChangeShapeType="1" noTextEdit="1"/>
              </p:cNvSpPr>
              <p:nvPr/>
            </p:nvSpPr>
            <p:spPr>
              <a:xfrm>
                <a:off x="2066338" y="4400942"/>
                <a:ext cx="2740237" cy="783804"/>
              </a:xfrm>
              <a:prstGeom prst="rect">
                <a:avLst/>
              </a:prstGeom>
              <a:blipFill>
                <a:blip r:embed="rId7"/>
                <a:stretch>
                  <a:fillRect/>
                </a:stretch>
              </a:blipFill>
            </p:spPr>
            <p:txBody>
              <a:bodyPr/>
              <a:lstStyle/>
              <a:p>
                <a:r>
                  <a:rPr lang="zh-CN" altLang="en-US">
                    <a:noFill/>
                  </a:rPr>
                  <a:t> </a:t>
                </a:r>
              </a:p>
            </p:txBody>
          </p:sp>
        </mc:Fallback>
      </mc:AlternateContent>
      <p:cxnSp>
        <p:nvCxnSpPr>
          <p:cNvPr id="5" name="直接箭头连接符 4"/>
          <p:cNvCxnSpPr/>
          <p:nvPr/>
        </p:nvCxnSpPr>
        <p:spPr>
          <a:xfrm>
            <a:off x="8362951" y="3888651"/>
            <a:ext cx="109537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362950" y="2800890"/>
            <a:ext cx="0" cy="11004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9215471" y="3735270"/>
                <a:ext cx="734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215471" y="3735270"/>
                <a:ext cx="734817"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7984193" y="2347225"/>
                <a:ext cx="75751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𝑦</m:t>
                      </m:r>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𝑗</m:t>
                          </m:r>
                        </m:e>
                      </m:acc>
                    </m:oMath>
                  </m:oMathPara>
                </a14:m>
                <a:endParaRPr lang="zh-CN" alt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984193" y="2347225"/>
                <a:ext cx="757515"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4373136" y="5186207"/>
                <a:ext cx="1925335" cy="516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𝟏</m:t>
                              </m:r>
                            </m:sub>
                          </m:sSub>
                        </m:e>
                      </m:acc>
                      <m:r>
                        <a:rPr lang="en-US" altLang="zh-CN" sz="2400" b="1" i="1">
                          <a:latin typeface="Cambria Math"/>
                        </a:rPr>
                        <m:t> </m:t>
                      </m:r>
                      <m:r>
                        <a:rPr lang="en-US" altLang="zh-CN" sz="2400" b="1" i="1">
                          <a:latin typeface="Cambria Math"/>
                          <a:sym typeface="Symbol"/>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 </m:t>
                              </m:r>
                              <m:r>
                                <a:rPr lang="en-US" altLang="zh-CN" sz="2400" b="1" i="1">
                                  <a:latin typeface="Cambria Math"/>
                                </a:rPr>
                                <m:t>𝒂</m:t>
                              </m:r>
                            </m:e>
                            <m:sub>
                              <m:r>
                                <a:rPr lang="en-US" altLang="zh-CN" sz="2400" b="1" i="1">
                                  <a:latin typeface="Cambria Math"/>
                                </a:rPr>
                                <m:t>𝟐</m:t>
                              </m:r>
                            </m:sub>
                          </m:sSub>
                        </m:e>
                      </m:acc>
                      <m:r>
                        <a:rPr lang="zh-CN" altLang="en-US" sz="2400" b="1" i="1">
                          <a:latin typeface="Cambria Math"/>
                        </a:rPr>
                        <m:t>和</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𝟑</m:t>
                              </m:r>
                            </m:sub>
                          </m:sSub>
                        </m:e>
                      </m:acc>
                    </m:oMath>
                  </m:oMathPara>
                </a14:m>
                <a:endParaRPr lang="zh-CN" altLang="en-US" sz="2400"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4373136" y="5186207"/>
                <a:ext cx="1925335" cy="51648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4370205" y="5808957"/>
                <a:ext cx="1925335" cy="516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r>
                        <a:rPr lang="en-US" altLang="zh-CN" sz="2400" b="1" i="1">
                          <a:latin typeface="Cambria Math"/>
                        </a:rPr>
                        <m:t> </m:t>
                      </m:r>
                      <m:r>
                        <a:rPr lang="en-US" altLang="zh-CN" sz="2400" b="1" i="1">
                          <a:latin typeface="Cambria Math"/>
                          <a:sym typeface="Symbol"/>
                        </a:rPr>
                        <m:t> </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𝟑</m:t>
                              </m:r>
                            </m:sub>
                          </m:sSub>
                        </m:e>
                      </m:acc>
                      <m:r>
                        <a:rPr lang="zh-CN" altLang="en-US" sz="2400" b="1" i="1">
                          <a:latin typeface="Cambria Math"/>
                        </a:rPr>
                        <m:t>和</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𝟏</m:t>
                              </m:r>
                            </m:sub>
                          </m:sSub>
                        </m:e>
                      </m:acc>
                    </m:oMath>
                  </m:oMathPara>
                </a14:m>
                <a:endParaRPr lang="zh-CN" altLang="en-US" sz="2400" b="1" dirty="0"/>
              </a:p>
            </p:txBody>
          </p:sp>
        </mc:Choice>
        <mc:Fallback xmlns="">
          <p:sp>
            <p:nvSpPr>
              <p:cNvPr id="116" name="TextBox 115"/>
              <p:cNvSpPr txBox="1">
                <a:spLocks noRot="1" noChangeAspect="1" noMove="1" noResize="1" noEditPoints="1" noAdjustHandles="1" noChangeArrowheads="1" noChangeShapeType="1" noTextEdit="1"/>
              </p:cNvSpPr>
              <p:nvPr/>
            </p:nvSpPr>
            <p:spPr>
              <a:xfrm>
                <a:off x="4370205" y="5808957"/>
                <a:ext cx="1925335" cy="51648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6529055" y="5550713"/>
                <a:ext cx="1902957" cy="516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𝟑</m:t>
                              </m:r>
                            </m:sub>
                          </m:sSub>
                        </m:e>
                      </m:acc>
                      <m:r>
                        <a:rPr lang="en-US" altLang="zh-CN" sz="2400" b="1" i="1">
                          <a:latin typeface="Cambria Math"/>
                        </a:rPr>
                        <m:t> </m:t>
                      </m:r>
                      <m:r>
                        <a:rPr lang="en-US" altLang="zh-CN" sz="2400" b="1" i="1">
                          <a:latin typeface="Cambria Math"/>
                          <a:sym typeface="Symbol"/>
                        </a:rPr>
                        <m:t></m:t>
                      </m:r>
                      <m:acc>
                        <m:accPr>
                          <m:chr m:val="⃑"/>
                          <m:ctrlPr>
                            <a:rPr lang="en-US" altLang="zh-CN" sz="2400" b="1" i="1">
                              <a:latin typeface="Cambria Math" panose="02040503050406030204" pitchFamily="18" charset="0"/>
                            </a:rPr>
                          </m:ctrlPr>
                        </m:accPr>
                        <m:e>
                          <m:r>
                            <a:rPr lang="en-US" altLang="zh-CN" sz="2400" b="1" i="1">
                              <a:latin typeface="Cambria Math"/>
                            </a:rPr>
                            <m:t> </m:t>
                          </m:r>
                          <m:r>
                            <a:rPr lang="en-US" altLang="zh-CN" sz="2400" b="1" i="1">
                              <a:latin typeface="Cambria Math"/>
                            </a:rPr>
                            <m:t>𝒃</m:t>
                          </m:r>
                          <m:r>
                            <a:rPr lang="en-US" altLang="zh-CN" sz="2400" b="1" i="1" baseline="-25000">
                              <a:latin typeface="Cambria Math"/>
                            </a:rPr>
                            <m:t>𝟏</m:t>
                          </m:r>
                        </m:e>
                      </m:acc>
                      <m:r>
                        <a:rPr lang="zh-CN" altLang="en-US" sz="2400" b="1" i="1">
                          <a:latin typeface="Cambria Math"/>
                        </a:rPr>
                        <m:t>和</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𝒃</m:t>
                              </m:r>
                            </m:e>
                            <m:sub>
                              <m:r>
                                <a:rPr lang="en-US" altLang="zh-CN" sz="2400" b="1" i="1">
                                  <a:latin typeface="Cambria Math"/>
                                  <a:ea typeface="Cambria Math"/>
                                </a:rPr>
                                <m:t>𝟐</m:t>
                              </m:r>
                            </m:sub>
                          </m:sSub>
                        </m:e>
                      </m:acc>
                    </m:oMath>
                  </m:oMathPara>
                </a14:m>
                <a:endParaRPr lang="zh-CN" altLang="en-US" sz="2400" b="1" dirty="0"/>
              </a:p>
            </p:txBody>
          </p:sp>
        </mc:Choice>
        <mc:Fallback xmlns="">
          <p:sp>
            <p:nvSpPr>
              <p:cNvPr id="117" name="TextBox 116"/>
              <p:cNvSpPr txBox="1">
                <a:spLocks noRot="1" noChangeAspect="1" noMove="1" noResize="1" noEditPoints="1" noAdjustHandles="1" noChangeArrowheads="1" noChangeShapeType="1" noTextEdit="1"/>
              </p:cNvSpPr>
              <p:nvPr/>
            </p:nvSpPr>
            <p:spPr>
              <a:xfrm>
                <a:off x="6529055" y="5550713"/>
                <a:ext cx="1902957" cy="516488"/>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66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P spid="8" grpId="0"/>
      <p:bldP spid="114" grpId="0"/>
      <p:bldP spid="115" grpId="0"/>
      <p:bldP spid="116" grpId="0"/>
      <p:bldP spid="1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68803" y="2558426"/>
            <a:ext cx="5844870" cy="707886"/>
          </a:xfrm>
          <a:prstGeom prst="rect">
            <a:avLst/>
          </a:prstGeom>
        </p:spPr>
        <p:txBody>
          <a:bodyPr wrap="none">
            <a:spAutoFit/>
          </a:bodyPr>
          <a:lstStyle/>
          <a:p>
            <a:r>
              <a:rPr lang="zh-CN" altLang="en-US" sz="4000" b="1" dirty="0" smtClean="0">
                <a:solidFill>
                  <a:srgbClr val="FF0000"/>
                </a:solidFill>
              </a:rPr>
              <a:t>周期性</a:t>
            </a:r>
            <a:r>
              <a:rPr lang="zh-CN" altLang="en-US" sz="4000" b="1" dirty="0">
                <a:solidFill>
                  <a:srgbClr val="FF0000"/>
                </a:solidFill>
              </a:rPr>
              <a:t>函数的傅立叶展开</a:t>
            </a:r>
            <a:endParaRPr lang="zh-CN" altLang="en-US" sz="4000" dirty="0"/>
          </a:p>
        </p:txBody>
      </p:sp>
    </p:spTree>
    <p:extLst>
      <p:ext uri="{BB962C8B-B14F-4D97-AF65-F5344CB8AC3E}">
        <p14:creationId xmlns:p14="http://schemas.microsoft.com/office/powerpoint/2010/main" val="3527772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567673" y="1968723"/>
                <a:ext cx="5302653" cy="7580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a:latin typeface="Cambria Math"/>
                        </a:rPr>
                        <m:t>𝒇</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r>
                            <a:rPr lang="en-US" altLang="zh-CN" sz="3600" b="1" i="1">
                              <a:latin typeface="Cambria Math"/>
                            </a:rPr>
                            <m:t>+</m:t>
                          </m:r>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𝑹</m:t>
                                  </m:r>
                                </m:e>
                                <m:sub>
                                  <m:r>
                                    <a:rPr lang="en-US" altLang="zh-CN" sz="3600" b="1" i="1">
                                      <a:latin typeface="Cambria Math"/>
                                    </a:rPr>
                                    <m:t>𝒎</m:t>
                                  </m:r>
                                </m:sub>
                              </m:sSub>
                            </m:e>
                          </m:acc>
                        </m:e>
                      </m:d>
                      <m:r>
                        <a:rPr lang="en-US" altLang="zh-CN" sz="3600" b="1" i="1">
                          <a:latin typeface="Cambria Math"/>
                        </a:rPr>
                        <m:t>=</m:t>
                      </m:r>
                      <m:r>
                        <a:rPr lang="en-US" altLang="zh-CN" sz="3600" b="1" i="1">
                          <a:latin typeface="Cambria Math"/>
                        </a:rPr>
                        <m:t>𝒇</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e>
                      </m:d>
                    </m:oMath>
                  </m:oMathPara>
                </a14:m>
                <a:endParaRPr lang="zh-CN" altLang="en-US" sz="3600" b="1" i="1" dirty="0"/>
              </a:p>
            </p:txBody>
          </p:sp>
        </mc:Choice>
        <mc:Fallback xmlns="">
          <p:sp>
            <p:nvSpPr>
              <p:cNvPr id="2" name="TextBox 1"/>
              <p:cNvSpPr txBox="1">
                <a:spLocks noRot="1" noChangeAspect="1" noMove="1" noResize="1" noEditPoints="1" noAdjustHandles="1" noChangeArrowheads="1" noChangeShapeType="1" noTextEdit="1"/>
              </p:cNvSpPr>
              <p:nvPr/>
            </p:nvSpPr>
            <p:spPr>
              <a:xfrm>
                <a:off x="3567673" y="1968723"/>
                <a:ext cx="5302653" cy="7580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197052" y="3129143"/>
                <a:ext cx="6361357" cy="1584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600" b="1" i="1">
                          <a:latin typeface="Cambria Math"/>
                        </a:rPr>
                        <m:t>𝒇</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r>
                                <a:rPr lang="en-US" altLang="zh-CN" sz="3600" b="1" i="1">
                                  <a:latin typeface="Cambria Math"/>
                                </a:rPr>
                                <m:t>𝒓</m:t>
                              </m:r>
                            </m:e>
                          </m:acc>
                        </m:e>
                      </m:d>
                      <m:r>
                        <a:rPr lang="en-US" altLang="zh-CN" sz="3600" b="1" i="1">
                          <a:latin typeface="Cambria Math"/>
                        </a:rPr>
                        <m:t>=</m:t>
                      </m:r>
                      <m:nary>
                        <m:naryPr>
                          <m:chr m:val="∑"/>
                          <m:supHide m:val="on"/>
                          <m:ctrlPr>
                            <a:rPr lang="en-US" altLang="zh-CN" sz="3600" b="1" i="1">
                              <a:latin typeface="Cambria Math" panose="02040503050406030204" pitchFamily="18" charset="0"/>
                            </a:rPr>
                          </m:ctrlPr>
                        </m:naryPr>
                        <m:sub>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𝑲</m:t>
                                  </m:r>
                                </m:e>
                                <m:sub>
                                  <m:r>
                                    <a:rPr lang="en-US" altLang="zh-CN" sz="3600" b="1" i="1">
                                      <a:latin typeface="Cambria Math"/>
                                    </a:rPr>
                                    <m:t>𝒏</m:t>
                                  </m:r>
                                </m:sub>
                              </m:sSub>
                            </m:e>
                          </m:acc>
                        </m:sub>
                        <m:sup/>
                        <m:e>
                          <m:r>
                            <a:rPr lang="en-US" altLang="zh-CN" sz="3600" b="1" i="1">
                              <a:latin typeface="Cambria Math"/>
                            </a:rPr>
                            <m:t>𝑮</m:t>
                          </m:r>
                          <m:d>
                            <m:dPr>
                              <m:ctrlPr>
                                <a:rPr lang="en-US" altLang="zh-CN" sz="3600" b="1" i="1">
                                  <a:latin typeface="Cambria Math" panose="02040503050406030204" pitchFamily="18" charset="0"/>
                                </a:rPr>
                              </m:ctrlPr>
                            </m:dPr>
                            <m:e>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𝑲</m:t>
                                      </m:r>
                                    </m:e>
                                    <m:sub>
                                      <m:r>
                                        <a:rPr lang="en-US" altLang="zh-CN" sz="3600" b="1" i="1">
                                          <a:latin typeface="Cambria Math"/>
                                        </a:rPr>
                                        <m:t>𝒏</m:t>
                                      </m:r>
                                    </m:sub>
                                  </m:sSub>
                                </m:e>
                              </m:acc>
                            </m:e>
                          </m:d>
                          <m:r>
                            <a:rPr lang="en-US" altLang="zh-CN" sz="3600" b="1" i="1">
                              <a:latin typeface="Cambria Math"/>
                            </a:rPr>
                            <m:t>𝒆𝒙𝒑</m:t>
                          </m:r>
                          <m:d>
                            <m:dPr>
                              <m:ctrlPr>
                                <a:rPr lang="en-US" altLang="zh-CN" sz="3600" b="1" i="1">
                                  <a:latin typeface="Cambria Math" panose="02040503050406030204" pitchFamily="18" charset="0"/>
                                </a:rPr>
                              </m:ctrlPr>
                            </m:dPr>
                            <m:e>
                              <m:r>
                                <a:rPr lang="en-US" altLang="zh-CN" sz="3600" b="1" i="1">
                                  <a:latin typeface="Cambria Math"/>
                                </a:rPr>
                                <m:t>𝒊</m:t>
                              </m:r>
                              <m:acc>
                                <m:accPr>
                                  <m:chr m:val="⃑"/>
                                  <m:ctrlPr>
                                    <a:rPr lang="en-US" altLang="zh-CN" sz="3600" b="1" i="1">
                                      <a:latin typeface="Cambria Math" panose="02040503050406030204" pitchFamily="18" charset="0"/>
                                    </a:rPr>
                                  </m:ctrlPr>
                                </m:accPr>
                                <m:e>
                                  <m:sSub>
                                    <m:sSubPr>
                                      <m:ctrlPr>
                                        <a:rPr lang="en-US" altLang="zh-CN" sz="3600" b="1" i="1">
                                          <a:latin typeface="Cambria Math" panose="02040503050406030204" pitchFamily="18" charset="0"/>
                                        </a:rPr>
                                      </m:ctrlPr>
                                    </m:sSubPr>
                                    <m:e>
                                      <m:r>
                                        <a:rPr lang="en-US" altLang="zh-CN" sz="3600" b="1" i="1">
                                          <a:latin typeface="Cambria Math"/>
                                        </a:rPr>
                                        <m:t>𝑲</m:t>
                                      </m:r>
                                    </m:e>
                                    <m:sub>
                                      <m:r>
                                        <a:rPr lang="en-US" altLang="zh-CN" sz="3600" b="1" i="1">
                                          <a:latin typeface="Cambria Math"/>
                                        </a:rPr>
                                        <m:t>𝒏</m:t>
                                      </m:r>
                                    </m:sub>
                                  </m:sSub>
                                </m:e>
                              </m:acc>
                              <m:r>
                                <a:rPr lang="en-US" altLang="zh-CN" sz="3600" b="1" i="1">
                                  <a:latin typeface="Cambria Math"/>
                                  <a:ea typeface="Cambria Math"/>
                                </a:rPr>
                                <m:t>∙</m:t>
                              </m:r>
                              <m:acc>
                                <m:accPr>
                                  <m:chr m:val="⃑"/>
                                  <m:ctrlPr>
                                    <a:rPr lang="en-US" altLang="zh-CN" sz="3600" b="1" i="1">
                                      <a:latin typeface="Cambria Math" panose="02040503050406030204" pitchFamily="18" charset="0"/>
                                      <a:ea typeface="Cambria Math"/>
                                    </a:rPr>
                                  </m:ctrlPr>
                                </m:accPr>
                                <m:e>
                                  <m:r>
                                    <a:rPr lang="en-US" altLang="zh-CN" sz="3600" b="1" i="1">
                                      <a:latin typeface="Cambria Math"/>
                                      <a:ea typeface="Cambria Math"/>
                                    </a:rPr>
                                    <m:t>𝒓</m:t>
                                  </m:r>
                                </m:e>
                              </m:acc>
                            </m:e>
                          </m:d>
                        </m:e>
                      </m:nary>
                    </m:oMath>
                  </m:oMathPara>
                </a14:m>
                <a:endParaRPr lang="zh-CN" altLang="en-US" sz="36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197052" y="3129143"/>
                <a:ext cx="6361357" cy="158453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26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文本框 2"/>
          <p:cNvSpPr txBox="1"/>
          <p:nvPr/>
        </p:nvSpPr>
        <p:spPr>
          <a:xfrm>
            <a:off x="2767779" y="1415246"/>
            <a:ext cx="6647974" cy="523220"/>
          </a:xfrm>
          <a:prstGeom prst="rect">
            <a:avLst/>
          </a:prstGeom>
          <a:noFill/>
        </p:spPr>
        <p:txBody>
          <a:bodyPr wrap="none" rtlCol="0">
            <a:spAutoFit/>
          </a:bodyPr>
          <a:lstStyle/>
          <a:p>
            <a:r>
              <a:rPr lang="zh-CN" altLang="en-US" dirty="0" smtClean="0"/>
              <a:t>概念：倒格子、倒基矢、倒格矢、倒原胞</a:t>
            </a:r>
            <a:endParaRPr lang="zh-CN" altLang="en-US" dirty="0"/>
          </a:p>
        </p:txBody>
      </p:sp>
      <p:sp>
        <p:nvSpPr>
          <p:cNvPr id="4" name="文本框 3"/>
          <p:cNvSpPr txBox="1"/>
          <p:nvPr/>
        </p:nvSpPr>
        <p:spPr>
          <a:xfrm>
            <a:off x="739302" y="1954965"/>
            <a:ext cx="10952037" cy="523220"/>
          </a:xfrm>
          <a:prstGeom prst="rect">
            <a:avLst/>
          </a:prstGeom>
          <a:noFill/>
        </p:spPr>
        <p:txBody>
          <a:bodyPr wrap="none" rtlCol="0">
            <a:spAutoFit/>
          </a:bodyPr>
          <a:lstStyle/>
          <a:p>
            <a:r>
              <a:rPr lang="zh-CN" altLang="en-US" dirty="0" smtClean="0">
                <a:sym typeface="Symbol" panose="05050102010706020507" pitchFamily="18" charset="2"/>
              </a:rPr>
              <a:t>晶格（布拉伐格子、点阵）倒基矢、倒格子、倒原胞、倒原胞体积</a:t>
            </a:r>
            <a:endParaRPr lang="zh-CN" altLang="en-US" dirty="0"/>
          </a:p>
        </p:txBody>
      </p:sp>
      <p:sp>
        <p:nvSpPr>
          <p:cNvPr id="5" name="文本框 4"/>
          <p:cNvSpPr txBox="1"/>
          <p:nvPr/>
        </p:nvSpPr>
        <p:spPr>
          <a:xfrm>
            <a:off x="914400" y="2886513"/>
            <a:ext cx="4493538" cy="523220"/>
          </a:xfrm>
          <a:prstGeom prst="rect">
            <a:avLst/>
          </a:prstGeom>
          <a:noFill/>
        </p:spPr>
        <p:txBody>
          <a:bodyPr wrap="none" rtlCol="0">
            <a:spAutoFit/>
          </a:bodyPr>
          <a:lstStyle/>
          <a:p>
            <a:r>
              <a:rPr lang="zh-CN" altLang="en-US" dirty="0" smtClean="0"/>
              <a:t>正格子与倒格子之间关系：</a:t>
            </a:r>
            <a:endParaRPr lang="en-US" altLang="zh-CN" dirty="0" smtClean="0"/>
          </a:p>
        </p:txBody>
      </p:sp>
      <mc:AlternateContent xmlns:mc="http://schemas.openxmlformats.org/markup-compatibility/2006" xmlns:a14="http://schemas.microsoft.com/office/drawing/2010/main">
        <mc:Choice Requires="a14">
          <p:sp>
            <p:nvSpPr>
              <p:cNvPr id="6" name="矩形 5"/>
              <p:cNvSpPr/>
              <p:nvPr/>
            </p:nvSpPr>
            <p:spPr>
              <a:xfrm>
                <a:off x="2279391" y="3429675"/>
                <a:ext cx="846930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d>
                        <m:dPr>
                          <m:ctrlPr>
                            <a:rPr lang="en-US" altLang="zh-CN" b="1" i="1">
                              <a:latin typeface="Cambria Math" panose="02040503050406030204" pitchFamily="18" charset="0"/>
                              <a:ea typeface="Cambria Math"/>
                            </a:rPr>
                          </m:ctrlPr>
                        </m:d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𝟏</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𝟐</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𝟐</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𝟑</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𝟑</m:t>
                              </m:r>
                            </m:sub>
                          </m:sSub>
                        </m:e>
                      </m:d>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r>
                        <a:rPr lang="en-US" altLang="zh-CN" b="1" i="1">
                          <a:latin typeface="Cambria Math"/>
                          <a:ea typeface="Cambria Math"/>
                        </a:rPr>
                        <m:t>×</m:t>
                      </m:r>
                      <m:r>
                        <a:rPr lang="zh-CN" altLang="en-US" b="1">
                          <a:latin typeface="Cambria Math"/>
                          <a:ea typeface="+mn-ea"/>
                        </a:rPr>
                        <m:t>整数</m:t>
                      </m:r>
                    </m:oMath>
                  </m:oMathPara>
                </a14:m>
                <a:endParaRPr lang="zh-CN" altLang="en-US" b="1" dirty="0">
                  <a:latin typeface="+mn-ea"/>
                  <a:ea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2279391" y="3429675"/>
                <a:ext cx="8469306" cy="5754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072257" y="3996818"/>
                <a:ext cx="2124749" cy="776944"/>
              </a:xfrm>
              <a:prstGeom prst="rect">
                <a:avLst/>
              </a:prstGeom>
            </p:spPr>
            <p:txBody>
              <a:bodyPr wrap="none">
                <a:spAutoFit/>
              </a:bodyPr>
              <a:lstStyle/>
              <a:p>
                <a14:m>
                  <m:oMath xmlns:m="http://schemas.openxmlformats.org/officeDocument/2006/math">
                    <m:sSup>
                      <m:sSupPr>
                        <m:ctrlPr>
                          <a:rPr lang="en-US" altLang="zh-CN" b="1" i="1">
                            <a:latin typeface="Cambria Math" panose="02040503050406030204" pitchFamily="18" charset="0"/>
                            <a:ea typeface="+mn-ea"/>
                          </a:rPr>
                        </m:ctrlPr>
                      </m:sSupPr>
                      <m:e>
                        <m:r>
                          <a:rPr lang="en-US" altLang="zh-CN" b="1" i="1">
                            <a:latin typeface="Cambria Math"/>
                            <a:ea typeface="+mn-ea"/>
                            <a:sym typeface="Symbol"/>
                          </a:rPr>
                          <m:t></m:t>
                        </m:r>
                      </m:e>
                      <m:sup>
                        <m:r>
                          <a:rPr lang="en-US" altLang="zh-CN" b="1" i="1">
                            <a:latin typeface="Cambria Math"/>
                            <a:ea typeface="+mn-ea"/>
                          </a:rPr>
                          <m:t>∗</m:t>
                        </m:r>
                      </m:sup>
                    </m:sSup>
                    <m:r>
                      <a:rPr lang="en-US" altLang="zh-CN" b="1" i="1">
                        <a:latin typeface="Cambria Math"/>
                      </a:rPr>
                      <m:t>=</m:t>
                    </m:r>
                    <m:f>
                      <m:fPr>
                        <m:ctrlPr>
                          <a:rPr lang="en-US" altLang="zh-CN" b="1" i="1" dirty="0">
                            <a:latin typeface="Cambria Math" panose="02040503050406030204" pitchFamily="18" charset="0"/>
                          </a:rPr>
                        </m:ctrlPr>
                      </m:fPr>
                      <m:num>
                        <m:sSup>
                          <m:sSupPr>
                            <m:ctrlPr>
                              <a:rPr lang="en-US" altLang="zh-CN" b="1" i="1" dirty="0">
                                <a:latin typeface="Cambria Math" panose="02040503050406030204" pitchFamily="18" charset="0"/>
                              </a:rPr>
                            </m:ctrlPr>
                          </m:sSupPr>
                          <m:e>
                            <m:d>
                              <m:dPr>
                                <m:ctrlPr>
                                  <a:rPr lang="en-US" altLang="zh-CN" b="1" i="1" dirty="0">
                                    <a:latin typeface="Cambria Math" panose="02040503050406030204" pitchFamily="18" charset="0"/>
                                  </a:rPr>
                                </m:ctrlPr>
                              </m:dPr>
                              <m:e>
                                <m:r>
                                  <a:rPr lang="en-US" altLang="zh-CN" b="1" i="1" dirty="0">
                                    <a:latin typeface="Cambria Math"/>
                                  </a:rPr>
                                  <m:t>𝟐</m:t>
                                </m:r>
                                <m:r>
                                  <a:rPr lang="zh-CN" altLang="en-US" b="1" i="1" dirty="0">
                                    <a:latin typeface="Cambria Math"/>
                                  </a:rPr>
                                  <m:t>𝝅</m:t>
                                </m:r>
                              </m:e>
                            </m:d>
                          </m:e>
                          <m:sup>
                            <m:r>
                              <a:rPr lang="en-US" altLang="zh-CN" b="1" i="1" dirty="0">
                                <a:latin typeface="Cambria Math"/>
                              </a:rPr>
                              <m:t>𝟑</m:t>
                            </m:r>
                          </m:sup>
                        </m:sSup>
                      </m:num>
                      <m:den>
                        <m:r>
                          <a:rPr lang="en-US" altLang="zh-CN" b="1" i="1" dirty="0">
                            <a:latin typeface="Cambria Math"/>
                            <a:sym typeface="Symbol"/>
                          </a:rPr>
                          <m:t></m:t>
                        </m:r>
                      </m:den>
                    </m:f>
                  </m:oMath>
                </a14:m>
                <a:r>
                  <a:rPr lang="en-US" altLang="zh-CN" b="1" dirty="0">
                    <a:latin typeface="+mn-ea"/>
                    <a:ea typeface="+mn-ea"/>
                  </a:rPr>
                  <a:t>  </a:t>
                </a:r>
                <a:endParaRPr lang="zh-CN" altLang="en-US" b="1" dirty="0">
                  <a:latin typeface="+mn-ea"/>
                  <a:ea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7072257" y="3996818"/>
                <a:ext cx="2124749" cy="7769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8"/>
              <p:cNvSpPr txBox="1"/>
              <p:nvPr/>
            </p:nvSpPr>
            <p:spPr>
              <a:xfrm>
                <a:off x="5411831" y="2829593"/>
                <a:ext cx="4889928" cy="637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𝒊</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𝒋</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sSub>
                        <m:sSubPr>
                          <m:ctrlPr>
                            <a:rPr lang="el-GR" altLang="zh-CN" b="1" i="1">
                              <a:latin typeface="Cambria Math" panose="02040503050406030204" pitchFamily="18" charset="0"/>
                              <a:ea typeface="Cambria Math"/>
                            </a:rPr>
                          </m:ctrlPr>
                        </m:sSubPr>
                        <m:e>
                          <m:r>
                            <a:rPr lang="zh-CN" altLang="el-GR" b="1" i="1">
                              <a:latin typeface="Cambria Math"/>
                              <a:ea typeface="Cambria Math"/>
                            </a:rPr>
                            <m:t>𝜹</m:t>
                          </m:r>
                        </m:e>
                        <m:sub>
                          <m:r>
                            <a:rPr lang="en-US" altLang="zh-CN" b="1" i="1">
                              <a:latin typeface="Cambria Math"/>
                              <a:ea typeface="Cambria Math"/>
                            </a:rPr>
                            <m:t>𝒊𝒋</m:t>
                          </m:r>
                        </m:sub>
                      </m:sSub>
                      <m:r>
                        <a:rPr lang="en-US" altLang="zh-CN" b="1" i="1">
                          <a:latin typeface="Cambria Math"/>
                          <a:ea typeface="Cambria Math"/>
                        </a:rPr>
                        <m:t>       </m:t>
                      </m:r>
                      <m:r>
                        <a:rPr lang="en-US" altLang="zh-CN" b="1" i="1">
                          <a:latin typeface="Cambria Math"/>
                          <a:ea typeface="Cambria Math"/>
                        </a:rPr>
                        <m:t>𝒊</m:t>
                      </m:r>
                      <m:r>
                        <a:rPr lang="en-US" altLang="zh-CN" b="1" i="1">
                          <a:latin typeface="Cambria Math"/>
                          <a:ea typeface="Cambria Math"/>
                        </a:rPr>
                        <m:t>,</m:t>
                      </m:r>
                      <m:r>
                        <a:rPr lang="en-US" altLang="zh-CN" b="1" i="1">
                          <a:latin typeface="Cambria Math"/>
                          <a:ea typeface="Cambria Math"/>
                        </a:rPr>
                        <m:t>𝒋</m:t>
                      </m:r>
                      <m:r>
                        <a:rPr lang="en-US" altLang="zh-CN" b="1" i="1">
                          <a:latin typeface="Cambria Math"/>
                          <a:ea typeface="Cambria Math"/>
                        </a:rPr>
                        <m:t>=</m:t>
                      </m:r>
                      <m:r>
                        <a:rPr lang="en-US" altLang="zh-CN" b="1" i="1">
                          <a:latin typeface="Cambria Math"/>
                          <a:ea typeface="Cambria Math"/>
                        </a:rPr>
                        <m:t>𝟏</m:t>
                      </m:r>
                      <m:r>
                        <a:rPr lang="en-US" altLang="zh-CN" b="1" i="1">
                          <a:latin typeface="Cambria Math"/>
                          <a:ea typeface="Cambria Math"/>
                        </a:rPr>
                        <m:t>,</m:t>
                      </m:r>
                      <m:r>
                        <a:rPr lang="en-US" altLang="zh-CN" b="1" i="1">
                          <a:latin typeface="Cambria Math"/>
                          <a:ea typeface="Cambria Math"/>
                        </a:rPr>
                        <m:t>𝟐</m:t>
                      </m:r>
                      <m:r>
                        <a:rPr lang="en-US" altLang="zh-CN" b="1" i="1">
                          <a:latin typeface="Cambria Math"/>
                          <a:ea typeface="Cambria Math"/>
                        </a:rPr>
                        <m:t>,</m:t>
                      </m:r>
                      <m:r>
                        <a:rPr lang="en-US" altLang="zh-CN" b="1" i="1">
                          <a:latin typeface="Cambria Math"/>
                          <a:ea typeface="Cambria Math"/>
                        </a:rPr>
                        <m:t>𝟑</m:t>
                      </m:r>
                    </m:oMath>
                  </m:oMathPara>
                </a14:m>
                <a:endParaRPr lang="zh-CN" altLang="en-US" b="1" dirty="0"/>
              </a:p>
            </p:txBody>
          </p:sp>
        </mc:Choice>
        <mc:Fallback xmlns="">
          <p:sp>
            <p:nvSpPr>
              <p:cNvPr id="8" name="TextBox 8"/>
              <p:cNvSpPr txBox="1">
                <a:spLocks noRot="1" noChangeAspect="1" noMove="1" noResize="1" noEditPoints="1" noAdjustHandles="1" noChangeArrowheads="1" noChangeShapeType="1" noTextEdit="1"/>
              </p:cNvSpPr>
              <p:nvPr/>
            </p:nvSpPr>
            <p:spPr>
              <a:xfrm>
                <a:off x="5411831" y="2829593"/>
                <a:ext cx="4889928" cy="6379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2"/>
              <p:cNvSpPr txBox="1"/>
              <p:nvPr/>
            </p:nvSpPr>
            <p:spPr>
              <a:xfrm>
                <a:off x="3271105" y="4084438"/>
                <a:ext cx="3242939" cy="610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b="1" i="1">
                              <a:latin typeface="Cambria Math" panose="02040503050406030204" pitchFamily="18" charset="0"/>
                            </a:rPr>
                          </m:ctrlPr>
                        </m:funcPr>
                        <m:fName>
                          <m:r>
                            <a:rPr lang="en-US" altLang="zh-CN" b="1">
                              <a:latin typeface="Cambria Math"/>
                            </a:rPr>
                            <m:t>𝐞𝐱𝐩</m:t>
                          </m:r>
                        </m:fName>
                        <m:e>
                          <m:d>
                            <m:dPr>
                              <m:ctrlPr>
                                <a:rPr lang="en-US" altLang="zh-CN" b="1" i="1">
                                  <a:latin typeface="Cambria Math" panose="02040503050406030204" pitchFamily="18" charset="0"/>
                                </a:rPr>
                              </m:ctrlPr>
                            </m:dPr>
                            <m:e>
                              <m:r>
                                <a:rPr lang="en-US" altLang="zh-CN" b="1" i="1">
                                  <a:latin typeface="Cambria Math"/>
                                </a:rPr>
                                <m:t>𝒊</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𝑲</m:t>
                                      </m:r>
                                    </m:e>
                                  </m:acc>
                                </m:e>
                                <m:sub>
                                  <m:r>
                                    <a:rPr lang="en-US" altLang="zh-CN" b="1" i="1">
                                      <a:latin typeface="Cambria Math"/>
                                    </a:rPr>
                                    <m:t>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𝑹</m:t>
                                      </m:r>
                                    </m:e>
                                  </m:acc>
                                </m:e>
                                <m:sub>
                                  <m:r>
                                    <a:rPr lang="en-US" altLang="zh-CN" b="1" i="1">
                                      <a:latin typeface="Cambria Math"/>
                                      <a:ea typeface="Cambria Math"/>
                                    </a:rPr>
                                    <m:t>𝒎</m:t>
                                  </m:r>
                                </m:sub>
                              </m:sSub>
                            </m:e>
                          </m:d>
                        </m:e>
                      </m:func>
                      <m:r>
                        <a:rPr lang="en-US" altLang="zh-CN" b="1" i="1">
                          <a:latin typeface="Cambria Math"/>
                          <a:ea typeface="Cambria Math"/>
                        </a:rPr>
                        <m:t>=</m:t>
                      </m:r>
                      <m:r>
                        <a:rPr lang="en-US" altLang="zh-CN" b="1" i="1">
                          <a:latin typeface="Cambria Math"/>
                          <a:ea typeface="Cambria Math"/>
                        </a:rPr>
                        <m:t>𝟏</m:t>
                      </m:r>
                    </m:oMath>
                  </m:oMathPara>
                </a14:m>
                <a:endParaRPr lang="zh-CN" altLang="en-US" b="1" dirty="0"/>
              </a:p>
            </p:txBody>
          </p:sp>
        </mc:Choice>
        <mc:Fallback xmlns="">
          <p:sp>
            <p:nvSpPr>
              <p:cNvPr id="9" name="TextBox 2"/>
              <p:cNvSpPr txBox="1">
                <a:spLocks noRot="1" noChangeAspect="1" noMove="1" noResize="1" noEditPoints="1" noAdjustHandles="1" noChangeArrowheads="1" noChangeShapeType="1" noTextEdit="1"/>
              </p:cNvSpPr>
              <p:nvPr/>
            </p:nvSpPr>
            <p:spPr>
              <a:xfrm>
                <a:off x="3271105" y="4084438"/>
                <a:ext cx="3242939" cy="610039"/>
              </a:xfrm>
              <a:prstGeom prst="rect">
                <a:avLst/>
              </a:prstGeom>
              <a:blipFill>
                <a:blip r:embed="rId5"/>
                <a:stretch>
                  <a:fillRect/>
                </a:stretch>
              </a:blipFill>
            </p:spPr>
            <p:txBody>
              <a:bodyPr/>
              <a:lstStyle/>
              <a:p>
                <a:r>
                  <a:rPr lang="zh-CN" altLang="en-US">
                    <a:noFill/>
                  </a:rPr>
                  <a:t> </a:t>
                </a:r>
              </a:p>
            </p:txBody>
          </p:sp>
        </mc:Fallback>
      </mc:AlternateContent>
      <p:sp>
        <p:nvSpPr>
          <p:cNvPr id="10" name="文本框 9"/>
          <p:cNvSpPr txBox="1"/>
          <p:nvPr/>
        </p:nvSpPr>
        <p:spPr>
          <a:xfrm>
            <a:off x="2588243" y="5041382"/>
            <a:ext cx="7007046" cy="523220"/>
          </a:xfrm>
          <a:prstGeom prst="rect">
            <a:avLst/>
          </a:prstGeom>
          <a:noFill/>
        </p:spPr>
        <p:txBody>
          <a:bodyPr wrap="none" rtlCol="0">
            <a:spAutoFit/>
          </a:bodyPr>
          <a:lstStyle/>
          <a:p>
            <a:r>
              <a:rPr lang="zh-CN" altLang="en-US" dirty="0" smtClean="0"/>
              <a:t>晶格中周期性函数的傅里叶展开式的形式。</a:t>
            </a:r>
            <a:endParaRPr lang="zh-CN" altLang="en-US" dirty="0"/>
          </a:p>
        </p:txBody>
      </p:sp>
    </p:spTree>
    <p:extLst>
      <p:ext uri="{BB962C8B-B14F-4D97-AF65-F5344CB8AC3E}">
        <p14:creationId xmlns:p14="http://schemas.microsoft.com/office/powerpoint/2010/main" val="5386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0220" y="2559024"/>
            <a:ext cx="6043642" cy="707886"/>
          </a:xfrm>
          <a:prstGeom prst="rect">
            <a:avLst/>
          </a:prstGeom>
        </p:spPr>
        <p:txBody>
          <a:bodyPr wrap="none">
            <a:spAutoFit/>
          </a:bodyPr>
          <a:lstStyle/>
          <a:p>
            <a:r>
              <a:rPr lang="en-US" altLang="zh-CN" sz="4000" b="1" dirty="0">
                <a:solidFill>
                  <a:srgbClr val="FF0000"/>
                </a:solidFill>
              </a:rPr>
              <a:t>1.5</a:t>
            </a:r>
            <a:r>
              <a:rPr lang="zh-CN" altLang="en-US" sz="4000" b="1" dirty="0">
                <a:solidFill>
                  <a:srgbClr val="FF0000"/>
                </a:solidFill>
              </a:rPr>
              <a:t>常见的半导体晶体结构</a:t>
            </a:r>
            <a:endParaRPr lang="zh-CN" altLang="en-US" sz="4000" dirty="0"/>
          </a:p>
        </p:txBody>
      </p:sp>
    </p:spTree>
    <p:extLst>
      <p:ext uri="{BB962C8B-B14F-4D97-AF65-F5344CB8AC3E}">
        <p14:creationId xmlns:p14="http://schemas.microsoft.com/office/powerpoint/2010/main" val="1813581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52562326643&amp;di=992dde03610fda247f0ebedc3cef0c18&amp;imgtype=0&amp;src=http%3A%2F%2Fb.hiphotos.baidu.com%2Fzhidao%2Fpic%2Fitem%2F8718367adab44aed1f3a553ab31c8701a08bfbf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47" y="613917"/>
            <a:ext cx="10765660" cy="545599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675551" y="1251591"/>
            <a:ext cx="527385" cy="16180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196910" y="1252475"/>
            <a:ext cx="450314" cy="2186714"/>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231263" y="1251591"/>
            <a:ext cx="503577" cy="2187598"/>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720255" y="2417612"/>
            <a:ext cx="332509" cy="15249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809506" y="1270289"/>
            <a:ext cx="332509" cy="21689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7129271" y="2457450"/>
            <a:ext cx="400050" cy="400050"/>
          </a:xfrm>
          <a:custGeom>
            <a:avLst/>
            <a:gdLst>
              <a:gd name="connsiteX0" fmla="*/ 76200 w 400050"/>
              <a:gd name="connsiteY0" fmla="*/ 66675 h 400050"/>
              <a:gd name="connsiteX1" fmla="*/ 9525 w 400050"/>
              <a:gd name="connsiteY1" fmla="*/ 142875 h 400050"/>
              <a:gd name="connsiteX2" fmla="*/ 0 w 400050"/>
              <a:gd name="connsiteY2" fmla="*/ 171450 h 400050"/>
              <a:gd name="connsiteX3" fmla="*/ 28575 w 400050"/>
              <a:gd name="connsiteY3" fmla="*/ 323850 h 400050"/>
              <a:gd name="connsiteX4" fmla="*/ 57150 w 400050"/>
              <a:gd name="connsiteY4" fmla="*/ 342900 h 400050"/>
              <a:gd name="connsiteX5" fmla="*/ 76200 w 400050"/>
              <a:gd name="connsiteY5" fmla="*/ 371475 h 400050"/>
              <a:gd name="connsiteX6" fmla="*/ 104775 w 400050"/>
              <a:gd name="connsiteY6" fmla="*/ 381000 h 400050"/>
              <a:gd name="connsiteX7" fmla="*/ 190500 w 400050"/>
              <a:gd name="connsiteY7" fmla="*/ 400050 h 400050"/>
              <a:gd name="connsiteX8" fmla="*/ 314325 w 400050"/>
              <a:gd name="connsiteY8" fmla="*/ 390525 h 400050"/>
              <a:gd name="connsiteX9" fmla="*/ 342900 w 400050"/>
              <a:gd name="connsiteY9" fmla="*/ 381000 h 400050"/>
              <a:gd name="connsiteX10" fmla="*/ 371475 w 400050"/>
              <a:gd name="connsiteY10" fmla="*/ 352425 h 400050"/>
              <a:gd name="connsiteX11" fmla="*/ 390525 w 400050"/>
              <a:gd name="connsiteY11" fmla="*/ 323850 h 400050"/>
              <a:gd name="connsiteX12" fmla="*/ 400050 w 400050"/>
              <a:gd name="connsiteY12" fmla="*/ 295275 h 400050"/>
              <a:gd name="connsiteX13" fmla="*/ 390525 w 400050"/>
              <a:gd name="connsiteY13" fmla="*/ 114300 h 400050"/>
              <a:gd name="connsiteX14" fmla="*/ 371475 w 400050"/>
              <a:gd name="connsiteY14" fmla="*/ 76200 h 400050"/>
              <a:gd name="connsiteX15" fmla="*/ 304800 w 400050"/>
              <a:gd name="connsiteY15" fmla="*/ 0 h 400050"/>
              <a:gd name="connsiteX16" fmla="*/ 123825 w 400050"/>
              <a:gd name="connsiteY16" fmla="*/ 19050 h 400050"/>
              <a:gd name="connsiteX17" fmla="*/ 95250 w 400050"/>
              <a:gd name="connsiteY17" fmla="*/ 38100 h 400050"/>
              <a:gd name="connsiteX18" fmla="*/ 76200 w 400050"/>
              <a:gd name="connsiteY18" fmla="*/ 6667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0050" h="400050">
                <a:moveTo>
                  <a:pt x="76200" y="66675"/>
                </a:moveTo>
                <a:cubicBezTo>
                  <a:pt x="61913" y="84137"/>
                  <a:pt x="25277" y="111372"/>
                  <a:pt x="9525" y="142875"/>
                </a:cubicBezTo>
                <a:cubicBezTo>
                  <a:pt x="5035" y="151855"/>
                  <a:pt x="3175" y="161925"/>
                  <a:pt x="0" y="171450"/>
                </a:cubicBezTo>
                <a:cubicBezTo>
                  <a:pt x="4073" y="224395"/>
                  <a:pt x="-11687" y="283588"/>
                  <a:pt x="28575" y="323850"/>
                </a:cubicBezTo>
                <a:cubicBezTo>
                  <a:pt x="36670" y="331945"/>
                  <a:pt x="47625" y="336550"/>
                  <a:pt x="57150" y="342900"/>
                </a:cubicBezTo>
                <a:cubicBezTo>
                  <a:pt x="63500" y="352425"/>
                  <a:pt x="67261" y="364324"/>
                  <a:pt x="76200" y="371475"/>
                </a:cubicBezTo>
                <a:cubicBezTo>
                  <a:pt x="84040" y="377747"/>
                  <a:pt x="95121" y="378242"/>
                  <a:pt x="104775" y="381000"/>
                </a:cubicBezTo>
                <a:cubicBezTo>
                  <a:pt x="136162" y="389968"/>
                  <a:pt x="157764" y="393503"/>
                  <a:pt x="190500" y="400050"/>
                </a:cubicBezTo>
                <a:cubicBezTo>
                  <a:pt x="231775" y="396875"/>
                  <a:pt x="273248" y="395660"/>
                  <a:pt x="314325" y="390525"/>
                </a:cubicBezTo>
                <a:cubicBezTo>
                  <a:pt x="324288" y="389280"/>
                  <a:pt x="334546" y="386569"/>
                  <a:pt x="342900" y="381000"/>
                </a:cubicBezTo>
                <a:cubicBezTo>
                  <a:pt x="354108" y="373528"/>
                  <a:pt x="362851" y="362773"/>
                  <a:pt x="371475" y="352425"/>
                </a:cubicBezTo>
                <a:cubicBezTo>
                  <a:pt x="378804" y="343631"/>
                  <a:pt x="385405" y="334089"/>
                  <a:pt x="390525" y="323850"/>
                </a:cubicBezTo>
                <a:cubicBezTo>
                  <a:pt x="395015" y="314870"/>
                  <a:pt x="396875" y="304800"/>
                  <a:pt x="400050" y="295275"/>
                </a:cubicBezTo>
                <a:cubicBezTo>
                  <a:pt x="396875" y="234950"/>
                  <a:pt x="398338" y="174201"/>
                  <a:pt x="390525" y="114300"/>
                </a:cubicBezTo>
                <a:cubicBezTo>
                  <a:pt x="388689" y="100220"/>
                  <a:pt x="378780" y="88376"/>
                  <a:pt x="371475" y="76200"/>
                </a:cubicBezTo>
                <a:cubicBezTo>
                  <a:pt x="334433" y="14464"/>
                  <a:pt x="348721" y="29281"/>
                  <a:pt x="304800" y="0"/>
                </a:cubicBezTo>
                <a:cubicBezTo>
                  <a:pt x="300714" y="272"/>
                  <a:pt x="166583" y="725"/>
                  <a:pt x="123825" y="19050"/>
                </a:cubicBezTo>
                <a:cubicBezTo>
                  <a:pt x="113303" y="23559"/>
                  <a:pt x="105189" y="32420"/>
                  <a:pt x="95250" y="38100"/>
                </a:cubicBezTo>
                <a:cubicBezTo>
                  <a:pt x="82922" y="45145"/>
                  <a:pt x="90487" y="49213"/>
                  <a:pt x="76200" y="66675"/>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7214256" y="3075053"/>
            <a:ext cx="291294" cy="330826"/>
          </a:xfrm>
          <a:custGeom>
            <a:avLst/>
            <a:gdLst>
              <a:gd name="connsiteX0" fmla="*/ 200025 w 291294"/>
              <a:gd name="connsiteY0" fmla="*/ 6312 h 330826"/>
              <a:gd name="connsiteX1" fmla="*/ 9525 w 291294"/>
              <a:gd name="connsiteY1" fmla="*/ 44412 h 330826"/>
              <a:gd name="connsiteX2" fmla="*/ 0 w 291294"/>
              <a:gd name="connsiteY2" fmla="*/ 72987 h 330826"/>
              <a:gd name="connsiteX3" fmla="*/ 9525 w 291294"/>
              <a:gd name="connsiteY3" fmla="*/ 177762 h 330826"/>
              <a:gd name="connsiteX4" fmla="*/ 66675 w 291294"/>
              <a:gd name="connsiteY4" fmla="*/ 292062 h 330826"/>
              <a:gd name="connsiteX5" fmla="*/ 95250 w 291294"/>
              <a:gd name="connsiteY5" fmla="*/ 320637 h 330826"/>
              <a:gd name="connsiteX6" fmla="*/ 123825 w 291294"/>
              <a:gd name="connsiteY6" fmla="*/ 330162 h 330826"/>
              <a:gd name="connsiteX7" fmla="*/ 276225 w 291294"/>
              <a:gd name="connsiteY7" fmla="*/ 301587 h 330826"/>
              <a:gd name="connsiteX8" fmla="*/ 285750 w 291294"/>
              <a:gd name="connsiteY8" fmla="*/ 273012 h 330826"/>
              <a:gd name="connsiteX9" fmla="*/ 247650 w 291294"/>
              <a:gd name="connsiteY9" fmla="*/ 63462 h 330826"/>
              <a:gd name="connsiteX10" fmla="*/ 219075 w 291294"/>
              <a:gd name="connsiteY10" fmla="*/ 53937 h 330826"/>
              <a:gd name="connsiteX11" fmla="*/ 200025 w 291294"/>
              <a:gd name="connsiteY11" fmla="*/ 6312 h 33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294" h="330826">
                <a:moveTo>
                  <a:pt x="200025" y="6312"/>
                </a:moveTo>
                <a:cubicBezTo>
                  <a:pt x="165100" y="4724"/>
                  <a:pt x="53154" y="-21032"/>
                  <a:pt x="9525" y="44412"/>
                </a:cubicBezTo>
                <a:cubicBezTo>
                  <a:pt x="3956" y="52766"/>
                  <a:pt x="3175" y="63462"/>
                  <a:pt x="0" y="72987"/>
                </a:cubicBezTo>
                <a:cubicBezTo>
                  <a:pt x="3175" y="107912"/>
                  <a:pt x="3431" y="143227"/>
                  <a:pt x="9525" y="177762"/>
                </a:cubicBezTo>
                <a:cubicBezTo>
                  <a:pt x="16165" y="215390"/>
                  <a:pt x="39841" y="265228"/>
                  <a:pt x="66675" y="292062"/>
                </a:cubicBezTo>
                <a:cubicBezTo>
                  <a:pt x="76200" y="301587"/>
                  <a:pt x="84042" y="313165"/>
                  <a:pt x="95250" y="320637"/>
                </a:cubicBezTo>
                <a:cubicBezTo>
                  <a:pt x="103604" y="326206"/>
                  <a:pt x="114300" y="326987"/>
                  <a:pt x="123825" y="330162"/>
                </a:cubicBezTo>
                <a:cubicBezTo>
                  <a:pt x="145741" y="328476"/>
                  <a:pt x="244543" y="341189"/>
                  <a:pt x="276225" y="301587"/>
                </a:cubicBezTo>
                <a:cubicBezTo>
                  <a:pt x="282497" y="293747"/>
                  <a:pt x="282575" y="282537"/>
                  <a:pt x="285750" y="273012"/>
                </a:cubicBezTo>
                <a:cubicBezTo>
                  <a:pt x="281330" y="189028"/>
                  <a:pt x="317644" y="110125"/>
                  <a:pt x="247650" y="63462"/>
                </a:cubicBezTo>
                <a:cubicBezTo>
                  <a:pt x="239296" y="57893"/>
                  <a:pt x="228397" y="57666"/>
                  <a:pt x="219075" y="53937"/>
                </a:cubicBezTo>
                <a:cubicBezTo>
                  <a:pt x="212483" y="51300"/>
                  <a:pt x="234950" y="7900"/>
                  <a:pt x="200025" y="6312"/>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nvSpPr>
        <p:spPr>
          <a:xfrm>
            <a:off x="3486743" y="2422936"/>
            <a:ext cx="342311" cy="406059"/>
          </a:xfrm>
          <a:custGeom>
            <a:avLst/>
            <a:gdLst>
              <a:gd name="connsiteX0" fmla="*/ 180975 w 266700"/>
              <a:gd name="connsiteY0" fmla="*/ 29819 h 239369"/>
              <a:gd name="connsiteX1" fmla="*/ 123825 w 266700"/>
              <a:gd name="connsiteY1" fmla="*/ 1244 h 239369"/>
              <a:gd name="connsiteX2" fmla="*/ 19050 w 266700"/>
              <a:gd name="connsiteY2" fmla="*/ 20294 h 239369"/>
              <a:gd name="connsiteX3" fmla="*/ 0 w 266700"/>
              <a:gd name="connsiteY3" fmla="*/ 86969 h 239369"/>
              <a:gd name="connsiteX4" fmla="*/ 9525 w 266700"/>
              <a:gd name="connsiteY4" fmla="*/ 163169 h 239369"/>
              <a:gd name="connsiteX5" fmla="*/ 28575 w 266700"/>
              <a:gd name="connsiteY5" fmla="*/ 191744 h 239369"/>
              <a:gd name="connsiteX6" fmla="*/ 133350 w 266700"/>
              <a:gd name="connsiteY6" fmla="*/ 239369 h 239369"/>
              <a:gd name="connsiteX7" fmla="*/ 247650 w 266700"/>
              <a:gd name="connsiteY7" fmla="*/ 210794 h 239369"/>
              <a:gd name="connsiteX8" fmla="*/ 266700 w 266700"/>
              <a:gd name="connsiteY8" fmla="*/ 172694 h 239369"/>
              <a:gd name="connsiteX9" fmla="*/ 104775 w 266700"/>
              <a:gd name="connsiteY9" fmla="*/ 20294 h 23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700" h="239369">
                <a:moveTo>
                  <a:pt x="180975" y="29819"/>
                </a:moveTo>
                <a:cubicBezTo>
                  <a:pt x="161925" y="20294"/>
                  <a:pt x="144909" y="4256"/>
                  <a:pt x="123825" y="1244"/>
                </a:cubicBezTo>
                <a:cubicBezTo>
                  <a:pt x="86129" y="-4141"/>
                  <a:pt x="52899" y="9011"/>
                  <a:pt x="19050" y="20294"/>
                </a:cubicBezTo>
                <a:cubicBezTo>
                  <a:pt x="14558" y="33769"/>
                  <a:pt x="0" y="75009"/>
                  <a:pt x="0" y="86969"/>
                </a:cubicBezTo>
                <a:cubicBezTo>
                  <a:pt x="0" y="112567"/>
                  <a:pt x="2790" y="138473"/>
                  <a:pt x="9525" y="163169"/>
                </a:cubicBezTo>
                <a:cubicBezTo>
                  <a:pt x="12537" y="174213"/>
                  <a:pt x="19197" y="185179"/>
                  <a:pt x="28575" y="191744"/>
                </a:cubicBezTo>
                <a:cubicBezTo>
                  <a:pt x="67293" y="218847"/>
                  <a:pt x="94261" y="226339"/>
                  <a:pt x="133350" y="239369"/>
                </a:cubicBezTo>
                <a:cubicBezTo>
                  <a:pt x="165874" y="235755"/>
                  <a:pt x="220866" y="242935"/>
                  <a:pt x="247650" y="210794"/>
                </a:cubicBezTo>
                <a:cubicBezTo>
                  <a:pt x="256740" y="199886"/>
                  <a:pt x="260350" y="185394"/>
                  <a:pt x="266700" y="172694"/>
                </a:cubicBezTo>
                <a:cubicBezTo>
                  <a:pt x="254006" y="-30407"/>
                  <a:pt x="308074" y="20294"/>
                  <a:pt x="104775" y="20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6657240" y="2464746"/>
            <a:ext cx="327885" cy="342811"/>
          </a:xfrm>
          <a:custGeom>
            <a:avLst/>
            <a:gdLst>
              <a:gd name="connsiteX0" fmla="*/ 266700 w 327885"/>
              <a:gd name="connsiteY0" fmla="*/ 23127 h 261252"/>
              <a:gd name="connsiteX1" fmla="*/ 9525 w 327885"/>
              <a:gd name="connsiteY1" fmla="*/ 13602 h 261252"/>
              <a:gd name="connsiteX2" fmla="*/ 0 w 327885"/>
              <a:gd name="connsiteY2" fmla="*/ 42177 h 261252"/>
              <a:gd name="connsiteX3" fmla="*/ 9525 w 327885"/>
              <a:gd name="connsiteY3" fmla="*/ 156477 h 261252"/>
              <a:gd name="connsiteX4" fmla="*/ 19050 w 327885"/>
              <a:gd name="connsiteY4" fmla="*/ 185052 h 261252"/>
              <a:gd name="connsiteX5" fmla="*/ 85725 w 327885"/>
              <a:gd name="connsiteY5" fmla="*/ 242202 h 261252"/>
              <a:gd name="connsiteX6" fmla="*/ 142875 w 327885"/>
              <a:gd name="connsiteY6" fmla="*/ 261252 h 261252"/>
              <a:gd name="connsiteX7" fmla="*/ 247650 w 327885"/>
              <a:gd name="connsiteY7" fmla="*/ 251727 h 261252"/>
              <a:gd name="connsiteX8" fmla="*/ 304800 w 327885"/>
              <a:gd name="connsiteY8" fmla="*/ 213627 h 261252"/>
              <a:gd name="connsiteX9" fmla="*/ 304800 w 327885"/>
              <a:gd name="connsiteY9" fmla="*/ 80277 h 261252"/>
              <a:gd name="connsiteX10" fmla="*/ 266700 w 327885"/>
              <a:gd name="connsiteY10" fmla="*/ 23127 h 2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885" h="261252">
                <a:moveTo>
                  <a:pt x="266700" y="23127"/>
                </a:moveTo>
                <a:cubicBezTo>
                  <a:pt x="217488" y="12015"/>
                  <a:pt x="185429" y="-16990"/>
                  <a:pt x="9525" y="13602"/>
                </a:cubicBezTo>
                <a:cubicBezTo>
                  <a:pt x="-367" y="15322"/>
                  <a:pt x="3175" y="32652"/>
                  <a:pt x="0" y="42177"/>
                </a:cubicBezTo>
                <a:cubicBezTo>
                  <a:pt x="3175" y="80277"/>
                  <a:pt x="4472" y="118580"/>
                  <a:pt x="9525" y="156477"/>
                </a:cubicBezTo>
                <a:cubicBezTo>
                  <a:pt x="10852" y="166429"/>
                  <a:pt x="13481" y="176698"/>
                  <a:pt x="19050" y="185052"/>
                </a:cubicBezTo>
                <a:cubicBezTo>
                  <a:pt x="28582" y="199350"/>
                  <a:pt x="72520" y="235600"/>
                  <a:pt x="85725" y="242202"/>
                </a:cubicBezTo>
                <a:cubicBezTo>
                  <a:pt x="103686" y="251182"/>
                  <a:pt x="142875" y="261252"/>
                  <a:pt x="142875" y="261252"/>
                </a:cubicBezTo>
                <a:cubicBezTo>
                  <a:pt x="177800" y="258077"/>
                  <a:pt x="214006" y="261622"/>
                  <a:pt x="247650" y="251727"/>
                </a:cubicBezTo>
                <a:cubicBezTo>
                  <a:pt x="269615" y="245267"/>
                  <a:pt x="304800" y="213627"/>
                  <a:pt x="304800" y="213627"/>
                </a:cubicBezTo>
                <a:cubicBezTo>
                  <a:pt x="333543" y="156142"/>
                  <a:pt x="337552" y="167616"/>
                  <a:pt x="304800" y="80277"/>
                </a:cubicBezTo>
                <a:cubicBezTo>
                  <a:pt x="296761" y="58840"/>
                  <a:pt x="315912" y="34239"/>
                  <a:pt x="266700" y="23127"/>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p:cNvSpPr txBox="1"/>
          <p:nvPr/>
        </p:nvSpPr>
        <p:spPr>
          <a:xfrm>
            <a:off x="2052536" y="6144631"/>
            <a:ext cx="8424153" cy="523220"/>
          </a:xfrm>
          <a:prstGeom prst="rect">
            <a:avLst/>
          </a:prstGeom>
          <a:noFill/>
        </p:spPr>
        <p:txBody>
          <a:bodyPr wrap="square" rtlCol="0">
            <a:spAutoFit/>
          </a:bodyPr>
          <a:lstStyle/>
          <a:p>
            <a:r>
              <a:rPr lang="en-US" altLang="zh-CN" dirty="0">
                <a:hlinkClick r:id="rId4"/>
              </a:rPr>
              <a:t>http://www.semiconductors.co.uk/propiviv5431.htm</a:t>
            </a:r>
            <a:endParaRPr lang="zh-CN" altLang="en-US" dirty="0"/>
          </a:p>
        </p:txBody>
      </p:sp>
    </p:spTree>
    <p:extLst>
      <p:ext uri="{BB962C8B-B14F-4D97-AF65-F5344CB8AC3E}">
        <p14:creationId xmlns:p14="http://schemas.microsoft.com/office/powerpoint/2010/main" val="204617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3"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072651134"/>
                  </p:ext>
                </p:extLst>
              </p:nvPr>
            </p:nvGraphicFramePr>
            <p:xfrm>
              <a:off x="2189021" y="1622615"/>
              <a:ext cx="7967218" cy="3942080"/>
            </p:xfrm>
            <a:graphic>
              <a:graphicData uri="http://schemas.openxmlformats.org/drawingml/2006/table">
                <a:tbl>
                  <a:tblPr firstRow="1" bandRow="1">
                    <a:tableStyleId>{D7AC3CCA-C797-4891-BE02-D94E43425B78}</a:tableStyleId>
                  </a:tblPr>
                  <a:tblGrid>
                    <a:gridCol w="1615045">
                      <a:extLst>
                        <a:ext uri="{9D8B030D-6E8A-4147-A177-3AD203B41FA5}">
                          <a16:colId xmlns:a16="http://schemas.microsoft.com/office/drawing/2014/main" val="20000"/>
                        </a:ext>
                      </a:extLst>
                    </a:gridCol>
                    <a:gridCol w="1852550">
                      <a:extLst>
                        <a:ext uri="{9D8B030D-6E8A-4147-A177-3AD203B41FA5}">
                          <a16:colId xmlns:a16="http://schemas.microsoft.com/office/drawing/2014/main" val="20001"/>
                        </a:ext>
                      </a:extLst>
                    </a:gridCol>
                    <a:gridCol w="1828797">
                      <a:extLst>
                        <a:ext uri="{9D8B030D-6E8A-4147-A177-3AD203B41FA5}">
                          <a16:colId xmlns:a16="http://schemas.microsoft.com/office/drawing/2014/main" val="20002"/>
                        </a:ext>
                      </a:extLst>
                    </a:gridCol>
                    <a:gridCol w="901403">
                      <a:extLst>
                        <a:ext uri="{9D8B030D-6E8A-4147-A177-3AD203B41FA5}">
                          <a16:colId xmlns:a16="http://schemas.microsoft.com/office/drawing/2014/main" val="20003"/>
                        </a:ext>
                      </a:extLst>
                    </a:gridCol>
                    <a:gridCol w="1769423">
                      <a:extLst>
                        <a:ext uri="{9D8B030D-6E8A-4147-A177-3AD203B41FA5}">
                          <a16:colId xmlns:a16="http://schemas.microsoft.com/office/drawing/2014/main" val="20004"/>
                        </a:ext>
                      </a:extLst>
                    </a:gridCol>
                  </a:tblGrid>
                  <a:tr h="741680">
                    <a:tc>
                      <a:txBody>
                        <a:bodyPr/>
                        <a:lstStyle/>
                        <a:p>
                          <a:pPr algn="ctr"/>
                          <a:r>
                            <a:rPr lang="zh-CN" altLang="en-US" sz="2000" b="1" dirty="0" smtClean="0"/>
                            <a:t>组成原子、分子</a:t>
                          </a:r>
                          <a:endParaRPr lang="en-US" altLang="zh-CN" sz="2000" b="1" dirty="0" smtClean="0"/>
                        </a:p>
                      </a:txBody>
                      <a:tcPr>
                        <a:lnR w="12700" cap="flat" cmpd="sng" algn="ctr">
                          <a:solidFill>
                            <a:schemeClr val="tx1"/>
                          </a:solidFill>
                          <a:prstDash val="solid"/>
                          <a:round/>
                          <a:headEnd type="none" w="med" len="med"/>
                          <a:tailEnd type="none" w="med" len="med"/>
                        </a:lnR>
                      </a:tcPr>
                    </a:tc>
                    <a:tc>
                      <a:txBody>
                        <a:bodyPr/>
                        <a:lstStyle/>
                        <a:p>
                          <a:pPr algn="ctr"/>
                          <a:r>
                            <a:rPr lang="en-US" altLang="zh-CN" sz="2000" b="1" dirty="0" smtClean="0"/>
                            <a:t>Ge</a:t>
                          </a:r>
                          <a:r>
                            <a:rPr lang="zh-CN" altLang="en-US" sz="2000" b="1" dirty="0" smtClean="0"/>
                            <a:t>，</a:t>
                          </a:r>
                          <a:r>
                            <a:rPr lang="en-US" altLang="zh-CN" sz="2000" b="1" dirty="0" smtClean="0"/>
                            <a:t>Si</a:t>
                          </a:r>
                        </a:p>
                      </a:txBody>
                      <a:tcPr>
                        <a:lnL w="12700" cap="flat" cmpd="sng" algn="ctr">
                          <a:solidFill>
                            <a:schemeClr val="tx1"/>
                          </a:solidFill>
                          <a:prstDash val="solid"/>
                          <a:round/>
                          <a:headEnd type="none" w="med" len="med"/>
                          <a:tailEnd type="none" w="med" len="med"/>
                        </a:lnL>
                      </a:tcPr>
                    </a:tc>
                    <a:tc>
                      <a:txBody>
                        <a:bodyPr/>
                        <a:lstStyle/>
                        <a:p>
                          <a:pPr algn="ctr"/>
                          <a:r>
                            <a:rPr lang="en-US" altLang="zh-CN" sz="2000" b="1" dirty="0" err="1" smtClean="0"/>
                            <a:t>GaAs</a:t>
                          </a:r>
                          <a:r>
                            <a:rPr lang="zh-CN" altLang="en-US" sz="2000" b="1" dirty="0" smtClean="0"/>
                            <a:t>，</a:t>
                          </a:r>
                          <a:r>
                            <a:rPr lang="en-US" altLang="zh-CN" sz="2000" b="1" dirty="0" err="1" smtClean="0"/>
                            <a:t>InP</a:t>
                          </a:r>
                          <a:r>
                            <a:rPr lang="zh-CN" altLang="en-US" sz="2000" b="1" dirty="0" smtClean="0"/>
                            <a:t>，</a:t>
                          </a:r>
                          <a:endParaRPr lang="en-US" altLang="zh-CN" sz="2000" b="1" dirty="0" smtClean="0"/>
                        </a:p>
                        <a:p>
                          <a:pPr algn="ctr"/>
                          <a:r>
                            <a:rPr lang="en-US" altLang="zh-CN" sz="2000" b="1" dirty="0" smtClean="0">
                              <a:sym typeface="Symbol"/>
                            </a:rPr>
                            <a:t>-</a:t>
                          </a:r>
                          <a:r>
                            <a:rPr lang="en-US" altLang="zh-CN" sz="2000" b="1" dirty="0" err="1" smtClean="0"/>
                            <a:t>ZnS</a:t>
                          </a:r>
                          <a:endParaRPr lang="zh-CN" altLang="en-US" sz="2000" b="1" dirty="0"/>
                        </a:p>
                      </a:txBody>
                      <a:tcPr/>
                    </a:tc>
                    <a:tc>
                      <a:txBody>
                        <a:bodyPr/>
                        <a:lstStyle/>
                        <a:p>
                          <a:pPr algn="ctr"/>
                          <a:r>
                            <a:rPr lang="en-US" altLang="zh-CN" sz="2000" b="1" dirty="0" smtClean="0">
                              <a:sym typeface="Symbol"/>
                            </a:rPr>
                            <a:t>-</a:t>
                          </a:r>
                          <a:r>
                            <a:rPr lang="en-US" altLang="zh-CN" sz="2000" b="1" dirty="0" err="1" smtClean="0"/>
                            <a:t>SiC</a:t>
                          </a:r>
                          <a:endParaRPr lang="zh-CN" altLang="en-US" sz="2000" b="1"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000" b="1" dirty="0" err="1" smtClean="0"/>
                            <a:t>GaN</a:t>
                          </a:r>
                          <a:r>
                            <a:rPr lang="zh-CN" altLang="en-US" sz="2000" b="1" dirty="0" smtClean="0"/>
                            <a:t>，</a:t>
                          </a:r>
                          <a:r>
                            <a:rPr lang="en-US" altLang="zh-CN" sz="2000" b="1" dirty="0" err="1" smtClean="0"/>
                            <a:t>ZnO</a:t>
                          </a:r>
                          <a:endParaRPr lang="zh-CN" altLang="en-US"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ctr"/>
                          <a:r>
                            <a:rPr lang="zh-CN" altLang="en-US" sz="2000" b="1" dirty="0" smtClean="0"/>
                            <a:t>结合方式</a:t>
                          </a:r>
                          <a:endParaRPr lang="zh-CN" altLang="en-US" sz="2000" b="1" dirty="0"/>
                        </a:p>
                      </a:txBody>
                      <a:tcPr>
                        <a:lnR w="12700" cap="flat" cmpd="sng" algn="ctr">
                          <a:solidFill>
                            <a:schemeClr val="tx1"/>
                          </a:solidFill>
                          <a:prstDash val="solid"/>
                          <a:round/>
                          <a:headEnd type="none" w="med" len="med"/>
                          <a:tailEnd type="none" w="med" len="med"/>
                        </a:lnR>
                      </a:tcPr>
                    </a:tc>
                    <a:tc>
                      <a:txBody>
                        <a:bodyPr/>
                        <a:lstStyle/>
                        <a:p>
                          <a:pPr algn="ctr"/>
                          <a:r>
                            <a:rPr lang="zh-CN" altLang="en-US" sz="2000" b="1" dirty="0" smtClean="0"/>
                            <a:t>共价键</a:t>
                          </a:r>
                          <a:endParaRPr lang="zh-CN" altLang="en-US" sz="2000" b="1" dirty="0"/>
                        </a:p>
                      </a:txBody>
                      <a:tcPr>
                        <a:lnL w="12700" cap="flat" cmpd="sng" algn="ctr">
                          <a:solidFill>
                            <a:schemeClr val="tx1"/>
                          </a:solidFill>
                          <a:prstDash val="solid"/>
                          <a:round/>
                          <a:headEnd type="none" w="med" len="med"/>
                          <a:tailEnd type="none" w="med" len="med"/>
                        </a:lnL>
                      </a:tcPr>
                    </a:tc>
                    <a:tc gridSpan="2">
                      <a:txBody>
                        <a:bodyPr/>
                        <a:lstStyle/>
                        <a:p>
                          <a:pPr algn="ctr"/>
                          <a:r>
                            <a:rPr lang="zh-CN" altLang="en-US" sz="2000" b="1" dirty="0" smtClean="0"/>
                            <a:t>准共价键</a:t>
                          </a:r>
                          <a:endParaRPr lang="zh-CN" altLang="en-US" sz="2000" b="1" dirty="0"/>
                        </a:p>
                      </a:txBody>
                      <a:tcPr>
                        <a:lnR w="12700" cap="flat" cmpd="sng" algn="ctr">
                          <a:solidFill>
                            <a:schemeClr val="tx1"/>
                          </a:solidFill>
                          <a:prstDash val="solid"/>
                          <a:round/>
                          <a:headEnd type="none" w="med" len="med"/>
                          <a:tailEnd type="none" w="med" len="med"/>
                        </a:lnR>
                      </a:tcPr>
                    </a:tc>
                    <a:tc h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pPr algn="ctr"/>
                          <a:r>
                            <a:rPr lang="zh-CN" altLang="en-US" sz="2000" b="1" dirty="0" smtClean="0"/>
                            <a:t>准共价键</a:t>
                          </a:r>
                          <a:endParaRPr lang="zh-CN" altLang="en-US"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57431">
                    <a:tc>
                      <a:txBody>
                        <a:bodyPr/>
                        <a:lstStyle/>
                        <a:p>
                          <a:pPr algn="ctr"/>
                          <a:r>
                            <a:rPr lang="zh-CN" altLang="en-US" sz="2000" b="1" dirty="0" smtClean="0"/>
                            <a:t>晶体结构</a:t>
                          </a:r>
                          <a:endParaRPr lang="zh-CN" alt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金刚石结构</a:t>
                          </a:r>
                          <a:endParaRPr lang="zh-CN" altLang="en-US" sz="20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闪锌矿结构</a:t>
                          </a:r>
                          <a:endParaRPr lang="zh-CN" alt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纤锌矿结构</a:t>
                          </a:r>
                          <a:endParaRPr lang="en-US" altLang="zh-CN" sz="2000" b="1"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ctr"/>
                          <a:r>
                            <a:rPr lang="zh-CN" altLang="en-US" sz="2000" b="1" dirty="0" smtClean="0"/>
                            <a:t>晶系</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立方</a:t>
                          </a:r>
                          <a:endParaRPr lang="zh-CN" alt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立方</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六角</a:t>
                          </a:r>
                          <a:endParaRPr lang="en-US" altLang="zh-CN" sz="2000" b="1"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ctr"/>
                          <a:r>
                            <a:rPr lang="zh-CN" altLang="en-US" sz="2000" b="1" dirty="0" smtClean="0"/>
                            <a:t>布拉伐格子</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面心立方</a:t>
                          </a:r>
                          <a:endParaRPr lang="zh-CN" alt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面心立方</a:t>
                          </a:r>
                          <a:endParaRPr lang="zh-CN" altLang="en-US" sz="2000" b="1" dirty="0"/>
                        </a:p>
                        <a:p>
                          <a:pPr algn="ct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六角</a:t>
                          </a:r>
                          <a:endParaRPr lang="en-US" altLang="zh-CN" sz="2000" b="1"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p>
                          <a:pPr algn="ctr"/>
                          <a:r>
                            <a:rPr lang="zh-CN" altLang="en-US" sz="2000" b="1" dirty="0" smtClean="0"/>
                            <a:t>晶格常数（</a:t>
                          </a:r>
                          <a:r>
                            <a:rPr lang="en-US" altLang="zh-CN" sz="2000" b="1" dirty="0" smtClean="0"/>
                            <a:t>nm</a:t>
                          </a:r>
                          <a:r>
                            <a:rPr lang="zh-CN" altLang="en-US" sz="2000" b="1" dirty="0" smtClean="0"/>
                            <a:t>）</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𝑺𝒊</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𝟓𝟒𝟑</m:t>
                                </m:r>
                              </m:oMath>
                            </m:oMathPara>
                          </a14:m>
                          <a:endParaRPr lang="en-US" altLang="zh-CN" sz="2000" b="1" dirty="0" smtClean="0"/>
                        </a:p>
                        <a:p>
                          <a:pPr algn="ct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𝑮𝒆</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𝟓𝟔𝟓</m:t>
                                </m:r>
                              </m:oMath>
                            </m:oMathPara>
                          </a14:m>
                          <a:endParaRPr lang="zh-CN" alt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𝑮𝒂𝑨𝒔</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𝟓𝟔𝟓</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𝑰𝒏𝑷</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𝟓𝟖𝟕</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𝒁𝒏𝑺</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𝟓𝟒𝟏</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𝑺𝒊𝑪</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𝟒𝟑𝟔</m:t>
                                </m:r>
                              </m:oMath>
                            </m:oMathPara>
                          </a14:m>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ltLang="zh-CN"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𝑮𝒂𝑵</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𝟑𝟏𝟗</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𝒄</m:t>
                                    </m:r>
                                  </m:e>
                                  <m:sub>
                                    <m:r>
                                      <a:rPr lang="en-US" altLang="zh-CN" sz="2000" b="1" i="1" smtClean="0">
                                        <a:latin typeface="Cambria Math"/>
                                      </a:rPr>
                                      <m:t>𝑮𝒂𝑵</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𝟓𝟏𝟗</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𝒂</m:t>
                                    </m:r>
                                  </m:e>
                                  <m:sub>
                                    <m:r>
                                      <a:rPr lang="en-US" altLang="zh-CN" sz="2000" b="1" i="1" smtClean="0">
                                        <a:latin typeface="Cambria Math"/>
                                      </a:rPr>
                                      <m:t>𝒁𝒏𝑶</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𝟑𝟐𝟓</m:t>
                                </m:r>
                              </m:oMath>
                            </m:oMathPara>
                          </a14:m>
                          <a:endParaRPr lang="en-US" altLang="zh-CN" sz="20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𝒄</m:t>
                                    </m:r>
                                  </m:e>
                                  <m:sub>
                                    <m:r>
                                      <a:rPr lang="en-US" altLang="zh-CN" sz="2000" b="1" i="1" smtClean="0">
                                        <a:latin typeface="Cambria Math"/>
                                      </a:rPr>
                                      <m:t>𝒁𝒏𝑶</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𝟓𝟐𝟏</m:t>
                                </m:r>
                              </m:oMath>
                            </m:oMathPara>
                          </a14:m>
                          <a:endParaRPr lang="en-US" altLang="zh-CN" sz="2000" b="1"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072651134"/>
                  </p:ext>
                </p:extLst>
              </p:nvPr>
            </p:nvGraphicFramePr>
            <p:xfrm>
              <a:off x="2189021" y="1622615"/>
              <a:ext cx="7967218" cy="3942080"/>
            </p:xfrm>
            <a:graphic>
              <a:graphicData uri="http://schemas.openxmlformats.org/drawingml/2006/table">
                <a:tbl>
                  <a:tblPr firstRow="1" bandRow="1">
                    <a:tableStyleId>{D7AC3CCA-C797-4891-BE02-D94E43425B78}</a:tableStyleId>
                  </a:tblPr>
                  <a:tblGrid>
                    <a:gridCol w="1615045">
                      <a:extLst>
                        <a:ext uri="{9D8B030D-6E8A-4147-A177-3AD203B41FA5}">
                          <a16:colId xmlns:a16="http://schemas.microsoft.com/office/drawing/2014/main" val="20000"/>
                        </a:ext>
                      </a:extLst>
                    </a:gridCol>
                    <a:gridCol w="1852550">
                      <a:extLst>
                        <a:ext uri="{9D8B030D-6E8A-4147-A177-3AD203B41FA5}">
                          <a16:colId xmlns:a16="http://schemas.microsoft.com/office/drawing/2014/main" val="20001"/>
                        </a:ext>
                      </a:extLst>
                    </a:gridCol>
                    <a:gridCol w="1828797">
                      <a:extLst>
                        <a:ext uri="{9D8B030D-6E8A-4147-A177-3AD203B41FA5}">
                          <a16:colId xmlns:a16="http://schemas.microsoft.com/office/drawing/2014/main" val="20002"/>
                        </a:ext>
                      </a:extLst>
                    </a:gridCol>
                    <a:gridCol w="901403">
                      <a:extLst>
                        <a:ext uri="{9D8B030D-6E8A-4147-A177-3AD203B41FA5}">
                          <a16:colId xmlns:a16="http://schemas.microsoft.com/office/drawing/2014/main" val="20003"/>
                        </a:ext>
                      </a:extLst>
                    </a:gridCol>
                    <a:gridCol w="1769423">
                      <a:extLst>
                        <a:ext uri="{9D8B030D-6E8A-4147-A177-3AD203B41FA5}">
                          <a16:colId xmlns:a16="http://schemas.microsoft.com/office/drawing/2014/main" val="20004"/>
                        </a:ext>
                      </a:extLst>
                    </a:gridCol>
                  </a:tblGrid>
                  <a:tr h="741680">
                    <a:tc>
                      <a:txBody>
                        <a:bodyPr/>
                        <a:lstStyle/>
                        <a:p>
                          <a:pPr algn="ctr"/>
                          <a:r>
                            <a:rPr lang="zh-CN" altLang="en-US" sz="2000" b="1" dirty="0" smtClean="0"/>
                            <a:t>组成原子、分子</a:t>
                          </a:r>
                          <a:endParaRPr lang="en-US" altLang="zh-CN" sz="2000" b="1" dirty="0" smtClean="0"/>
                        </a:p>
                      </a:txBody>
                      <a:tcPr>
                        <a:lnR w="12700" cap="flat" cmpd="sng" algn="ctr">
                          <a:solidFill>
                            <a:schemeClr val="tx1"/>
                          </a:solidFill>
                          <a:prstDash val="solid"/>
                          <a:round/>
                          <a:headEnd type="none" w="med" len="med"/>
                          <a:tailEnd type="none" w="med" len="med"/>
                        </a:lnR>
                      </a:tcPr>
                    </a:tc>
                    <a:tc>
                      <a:txBody>
                        <a:bodyPr/>
                        <a:lstStyle/>
                        <a:p>
                          <a:pPr algn="ctr"/>
                          <a:r>
                            <a:rPr lang="en-US" altLang="zh-CN" sz="2000" b="1" dirty="0" smtClean="0"/>
                            <a:t>Ge</a:t>
                          </a:r>
                          <a:r>
                            <a:rPr lang="zh-CN" altLang="en-US" sz="2000" b="1" dirty="0" smtClean="0"/>
                            <a:t>，</a:t>
                          </a:r>
                          <a:r>
                            <a:rPr lang="en-US" altLang="zh-CN" sz="2000" b="1" dirty="0" smtClean="0"/>
                            <a:t>Si</a:t>
                          </a:r>
                        </a:p>
                      </a:txBody>
                      <a:tcPr>
                        <a:lnL w="12700" cap="flat" cmpd="sng" algn="ctr">
                          <a:solidFill>
                            <a:schemeClr val="tx1"/>
                          </a:solidFill>
                          <a:prstDash val="solid"/>
                          <a:round/>
                          <a:headEnd type="none" w="med" len="med"/>
                          <a:tailEnd type="none" w="med" len="med"/>
                        </a:lnL>
                      </a:tcPr>
                    </a:tc>
                    <a:tc>
                      <a:txBody>
                        <a:bodyPr/>
                        <a:lstStyle/>
                        <a:p>
                          <a:pPr algn="ctr"/>
                          <a:r>
                            <a:rPr lang="en-US" altLang="zh-CN" sz="2000" b="1" dirty="0" err="1" smtClean="0"/>
                            <a:t>GaAs</a:t>
                          </a:r>
                          <a:r>
                            <a:rPr lang="zh-CN" altLang="en-US" sz="2000" b="1" dirty="0" smtClean="0"/>
                            <a:t>，</a:t>
                          </a:r>
                          <a:r>
                            <a:rPr lang="en-US" altLang="zh-CN" sz="2000" b="1" dirty="0" err="1" smtClean="0"/>
                            <a:t>InP</a:t>
                          </a:r>
                          <a:r>
                            <a:rPr lang="zh-CN" altLang="en-US" sz="2000" b="1" dirty="0" smtClean="0"/>
                            <a:t>，</a:t>
                          </a:r>
                          <a:endParaRPr lang="en-US" altLang="zh-CN" sz="2000" b="1" dirty="0" smtClean="0"/>
                        </a:p>
                        <a:p>
                          <a:pPr algn="ctr"/>
                          <a:r>
                            <a:rPr lang="en-US" altLang="zh-CN" sz="2000" b="1" dirty="0" smtClean="0">
                              <a:sym typeface="Symbol"/>
                            </a:rPr>
                            <a:t>-</a:t>
                          </a:r>
                          <a:r>
                            <a:rPr lang="en-US" altLang="zh-CN" sz="2000" b="1" dirty="0" err="1" smtClean="0"/>
                            <a:t>ZnS</a:t>
                          </a:r>
                          <a:endParaRPr lang="zh-CN" altLang="en-US" sz="2000" b="1" dirty="0"/>
                        </a:p>
                      </a:txBody>
                      <a:tcPr/>
                    </a:tc>
                    <a:tc>
                      <a:txBody>
                        <a:bodyPr/>
                        <a:lstStyle/>
                        <a:p>
                          <a:pPr algn="ctr"/>
                          <a:r>
                            <a:rPr lang="en-US" altLang="zh-CN" sz="2000" b="1" dirty="0" smtClean="0">
                              <a:sym typeface="Symbol"/>
                            </a:rPr>
                            <a:t>-</a:t>
                          </a:r>
                          <a:r>
                            <a:rPr lang="en-US" altLang="zh-CN" sz="2000" b="1" dirty="0" err="1" smtClean="0"/>
                            <a:t>SiC</a:t>
                          </a:r>
                          <a:endParaRPr lang="zh-CN" altLang="en-US" sz="2000" b="1"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000" b="1" dirty="0" err="1" smtClean="0"/>
                            <a:t>GaN</a:t>
                          </a:r>
                          <a:r>
                            <a:rPr lang="zh-CN" altLang="en-US" sz="2000" b="1" dirty="0" smtClean="0"/>
                            <a:t>，</a:t>
                          </a:r>
                          <a:r>
                            <a:rPr lang="en-US" altLang="zh-CN" sz="2000" b="1" dirty="0" err="1" smtClean="0"/>
                            <a:t>ZnO</a:t>
                          </a:r>
                          <a:endParaRPr lang="zh-CN" altLang="en-US"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96240">
                    <a:tc>
                      <a:txBody>
                        <a:bodyPr/>
                        <a:lstStyle/>
                        <a:p>
                          <a:pPr algn="ctr"/>
                          <a:r>
                            <a:rPr lang="zh-CN" altLang="en-US" sz="2000" b="1" dirty="0" smtClean="0"/>
                            <a:t>结合方式</a:t>
                          </a:r>
                          <a:endParaRPr lang="zh-CN" altLang="en-US" sz="2000" b="1" dirty="0"/>
                        </a:p>
                      </a:txBody>
                      <a:tcPr>
                        <a:lnR w="12700" cap="flat" cmpd="sng" algn="ctr">
                          <a:solidFill>
                            <a:schemeClr val="tx1"/>
                          </a:solidFill>
                          <a:prstDash val="solid"/>
                          <a:round/>
                          <a:headEnd type="none" w="med" len="med"/>
                          <a:tailEnd type="none" w="med" len="med"/>
                        </a:lnR>
                      </a:tcPr>
                    </a:tc>
                    <a:tc>
                      <a:txBody>
                        <a:bodyPr/>
                        <a:lstStyle/>
                        <a:p>
                          <a:pPr algn="ctr"/>
                          <a:r>
                            <a:rPr lang="zh-CN" altLang="en-US" sz="2000" b="1" dirty="0" smtClean="0"/>
                            <a:t>共价键</a:t>
                          </a:r>
                          <a:endParaRPr lang="zh-CN" altLang="en-US" sz="2000" b="1" dirty="0"/>
                        </a:p>
                      </a:txBody>
                      <a:tcPr>
                        <a:lnL w="12700" cap="flat" cmpd="sng" algn="ctr">
                          <a:solidFill>
                            <a:schemeClr val="tx1"/>
                          </a:solidFill>
                          <a:prstDash val="solid"/>
                          <a:round/>
                          <a:headEnd type="none" w="med" len="med"/>
                          <a:tailEnd type="none" w="med" len="med"/>
                        </a:lnL>
                      </a:tcPr>
                    </a:tc>
                    <a:tc gridSpan="2">
                      <a:txBody>
                        <a:bodyPr/>
                        <a:lstStyle/>
                        <a:p>
                          <a:pPr algn="ctr"/>
                          <a:r>
                            <a:rPr lang="zh-CN" altLang="en-US" sz="2000" b="1" dirty="0" smtClean="0"/>
                            <a:t>准共价键</a:t>
                          </a:r>
                          <a:endParaRPr lang="zh-CN" altLang="en-US" sz="2000" b="1" dirty="0"/>
                        </a:p>
                      </a:txBody>
                      <a:tcPr>
                        <a:lnR w="12700" cap="flat" cmpd="sng" algn="ctr">
                          <a:solidFill>
                            <a:schemeClr val="tx1"/>
                          </a:solidFill>
                          <a:prstDash val="solid"/>
                          <a:round/>
                          <a:headEnd type="none" w="med" len="med"/>
                          <a:tailEnd type="none" w="med" len="med"/>
                        </a:lnR>
                      </a:tcPr>
                    </a:tc>
                    <a:tc h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pPr algn="ctr"/>
                          <a:r>
                            <a:rPr lang="zh-CN" altLang="en-US" sz="2000" b="1" dirty="0" smtClean="0"/>
                            <a:t>准共价键</a:t>
                          </a:r>
                          <a:endParaRPr lang="zh-CN" altLang="en-US"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96240">
                    <a:tc>
                      <a:txBody>
                        <a:bodyPr/>
                        <a:lstStyle/>
                        <a:p>
                          <a:pPr algn="ctr"/>
                          <a:r>
                            <a:rPr lang="zh-CN" altLang="en-US" sz="2000" b="1" dirty="0" smtClean="0"/>
                            <a:t>晶体结构</a:t>
                          </a:r>
                          <a:endParaRPr lang="zh-CN" alt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金刚石结构</a:t>
                          </a:r>
                          <a:endParaRPr lang="zh-CN" altLang="en-US" sz="20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闪锌矿结构</a:t>
                          </a:r>
                          <a:endParaRPr lang="zh-CN" altLang="en-US" sz="2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纤锌矿结构</a:t>
                          </a:r>
                          <a:endParaRPr lang="en-US" altLang="zh-CN" sz="2000" b="1"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40">
                    <a:tc>
                      <a:txBody>
                        <a:bodyPr/>
                        <a:lstStyle/>
                        <a:p>
                          <a:pPr algn="ctr"/>
                          <a:r>
                            <a:rPr lang="zh-CN" altLang="en-US" sz="2000" b="1" dirty="0" smtClean="0"/>
                            <a:t>晶系</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立方</a:t>
                          </a:r>
                          <a:endParaRPr lang="zh-CN" alt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立方</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六角</a:t>
                          </a:r>
                          <a:endParaRPr lang="en-US" altLang="zh-CN" sz="2000" b="1"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01040">
                    <a:tc>
                      <a:txBody>
                        <a:bodyPr/>
                        <a:lstStyle/>
                        <a:p>
                          <a:pPr algn="ctr"/>
                          <a:r>
                            <a:rPr lang="zh-CN" altLang="en-US" sz="2000" b="1" dirty="0" smtClean="0"/>
                            <a:t>布拉伐格子</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面心立方</a:t>
                          </a:r>
                          <a:endParaRPr lang="zh-CN" altLang="en-US" sz="20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2000" b="1" dirty="0" smtClean="0"/>
                            <a:t>面心立方</a:t>
                          </a:r>
                          <a:endParaRPr lang="zh-CN" altLang="en-US" sz="2000" b="1" dirty="0"/>
                        </a:p>
                        <a:p>
                          <a:pPr algn="ct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smtClean="0"/>
                            <a:t>六角</a:t>
                          </a:r>
                          <a:endParaRPr lang="en-US" altLang="zh-CN" sz="2000" b="1"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10640">
                    <a:tc>
                      <a:txBody>
                        <a:bodyPr/>
                        <a:lstStyle/>
                        <a:p>
                          <a:pPr algn="ctr"/>
                          <a:r>
                            <a:rPr lang="zh-CN" altLang="en-US" sz="2000" b="1" dirty="0" smtClean="0"/>
                            <a:t>晶格常数（</a:t>
                          </a:r>
                          <a:r>
                            <a:rPr lang="en-US" altLang="zh-CN" sz="2000" b="1" dirty="0" smtClean="0"/>
                            <a:t>nm</a:t>
                          </a:r>
                          <a:r>
                            <a:rPr lang="zh-CN" altLang="en-US" sz="2000" b="1" dirty="0" smtClean="0"/>
                            <a:t>）</a:t>
                          </a:r>
                          <a:endParaRPr lang="zh-CN" altLang="en-US" sz="20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87500" t="-204186" r="-243750" b="-1395"/>
                          </a:stretch>
                        </a:blipFill>
                      </a:tcPr>
                    </a:tc>
                    <a:tc gridSpan="2">
                      <a:txBody>
                        <a:bodyPr/>
                        <a:lstStyle/>
                        <a:p>
                          <a:endParaRPr lang="zh-C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126949" t="-204186" r="-65033" b="-1395"/>
                          </a:stretch>
                        </a:blipFill>
                      </a:tcPr>
                    </a:tc>
                    <a:tc hMerge="1">
                      <a:txBody>
                        <a:bodyPr/>
                        <a:lstStyle/>
                        <a:p>
                          <a:endParaRPr lang="en-US" altLang="zh-CN"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351379" t="-204186" r="-690" b="-1395"/>
                          </a:stretch>
                        </a:blipFill>
                      </a:tcPr>
                    </a:tc>
                    <a:extLst>
                      <a:ext uri="{0D108BD9-81ED-4DB2-BD59-A6C34878D82A}">
                        <a16:rowId xmlns:a16="http://schemas.microsoft.com/office/drawing/2014/main" val="10006"/>
                      </a:ext>
                    </a:extLst>
                  </a:tr>
                </a:tbl>
              </a:graphicData>
            </a:graphic>
          </p:graphicFrame>
        </mc:Fallback>
      </mc:AlternateContent>
      <p:sp>
        <p:nvSpPr>
          <p:cNvPr id="4" name="矩形 3"/>
          <p:cNvSpPr/>
          <p:nvPr/>
        </p:nvSpPr>
        <p:spPr>
          <a:xfrm>
            <a:off x="3974658" y="652270"/>
            <a:ext cx="4817344" cy="646331"/>
          </a:xfrm>
          <a:prstGeom prst="rect">
            <a:avLst/>
          </a:prstGeom>
        </p:spPr>
        <p:txBody>
          <a:bodyPr wrap="none">
            <a:spAutoFit/>
          </a:bodyPr>
          <a:lstStyle/>
          <a:p>
            <a:r>
              <a:rPr lang="zh-CN" altLang="en-US" sz="3600" b="1" dirty="0">
                <a:solidFill>
                  <a:srgbClr val="FF0000"/>
                </a:solidFill>
              </a:rPr>
              <a:t>常见的半导体晶体结构</a:t>
            </a:r>
            <a:endParaRPr lang="zh-CN" altLang="en-US" sz="3600" dirty="0"/>
          </a:p>
        </p:txBody>
      </p:sp>
    </p:spTree>
    <p:extLst>
      <p:ext uri="{BB962C8B-B14F-4D97-AF65-F5344CB8AC3E}">
        <p14:creationId xmlns:p14="http://schemas.microsoft.com/office/powerpoint/2010/main" val="423868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73" y="2618978"/>
            <a:ext cx="2288103" cy="24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344" y="2425492"/>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906" y="2425492"/>
            <a:ext cx="3657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08230" y="1613023"/>
            <a:ext cx="1980029" cy="523220"/>
          </a:xfrm>
          <a:prstGeom prst="rect">
            <a:avLst/>
          </a:prstGeom>
          <a:noFill/>
        </p:spPr>
        <p:txBody>
          <a:bodyPr wrap="none" rtlCol="0">
            <a:spAutoFit/>
          </a:bodyPr>
          <a:lstStyle/>
          <a:p>
            <a:r>
              <a:rPr lang="zh-CN" altLang="en-US" b="1" dirty="0">
                <a:solidFill>
                  <a:srgbClr val="FF0000"/>
                </a:solidFill>
              </a:rPr>
              <a:t>金刚石结构</a:t>
            </a:r>
          </a:p>
        </p:txBody>
      </p:sp>
      <p:sp>
        <p:nvSpPr>
          <p:cNvPr id="4" name="TextBox 3"/>
          <p:cNvSpPr txBox="1"/>
          <p:nvPr/>
        </p:nvSpPr>
        <p:spPr>
          <a:xfrm>
            <a:off x="8695181" y="1660524"/>
            <a:ext cx="1980029" cy="523220"/>
          </a:xfrm>
          <a:prstGeom prst="rect">
            <a:avLst/>
          </a:prstGeom>
          <a:noFill/>
        </p:spPr>
        <p:txBody>
          <a:bodyPr wrap="none" rtlCol="0">
            <a:spAutoFit/>
          </a:bodyPr>
          <a:lstStyle/>
          <a:p>
            <a:r>
              <a:rPr lang="zh-CN" altLang="en-US" b="1" dirty="0">
                <a:solidFill>
                  <a:srgbClr val="FF0000"/>
                </a:solidFill>
              </a:rPr>
              <a:t>闪锌矿结构</a:t>
            </a:r>
          </a:p>
        </p:txBody>
      </p:sp>
      <p:cxnSp>
        <p:nvCxnSpPr>
          <p:cNvPr id="6" name="直接连接符 5"/>
          <p:cNvCxnSpPr/>
          <p:nvPr/>
        </p:nvCxnSpPr>
        <p:spPr>
          <a:xfrm flipV="1">
            <a:off x="3917244" y="2618979"/>
            <a:ext cx="2571015" cy="214493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3910419" y="2865449"/>
            <a:ext cx="2636377" cy="133313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854330" y="2844800"/>
            <a:ext cx="973453" cy="1377244"/>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4865511" y="2585135"/>
            <a:ext cx="1072445" cy="2139660"/>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498142" y="3948125"/>
            <a:ext cx="356188" cy="400110"/>
          </a:xfrm>
          <a:prstGeom prst="rect">
            <a:avLst/>
          </a:prstGeom>
          <a:noFill/>
        </p:spPr>
        <p:txBody>
          <a:bodyPr wrap="none" rtlCol="0">
            <a:spAutoFit/>
          </a:bodyPr>
          <a:lstStyle/>
          <a:p>
            <a:r>
              <a:rPr lang="en-US" altLang="zh-CN" sz="2000" dirty="0" smtClean="0">
                <a:solidFill>
                  <a:srgbClr val="FF0000"/>
                </a:solidFill>
              </a:rPr>
              <a:t>X</a:t>
            </a:r>
            <a:endParaRPr lang="zh-CN" altLang="en-US" sz="2000" dirty="0">
              <a:solidFill>
                <a:srgbClr val="FF0000"/>
              </a:solidFill>
            </a:endParaRPr>
          </a:p>
        </p:txBody>
      </p:sp>
      <p:sp>
        <p:nvSpPr>
          <p:cNvPr id="18" name="文本框 17"/>
          <p:cNvSpPr txBox="1"/>
          <p:nvPr/>
        </p:nvSpPr>
        <p:spPr>
          <a:xfrm>
            <a:off x="5812576" y="3724503"/>
            <a:ext cx="356188" cy="400110"/>
          </a:xfrm>
          <a:prstGeom prst="rect">
            <a:avLst/>
          </a:prstGeom>
          <a:noFill/>
        </p:spPr>
        <p:txBody>
          <a:bodyPr wrap="none" rtlCol="0">
            <a:spAutoFit/>
          </a:bodyPr>
          <a:lstStyle/>
          <a:p>
            <a:r>
              <a:rPr lang="en-US" altLang="zh-CN" sz="2000" dirty="0" smtClean="0">
                <a:solidFill>
                  <a:srgbClr val="FF0000"/>
                </a:solidFill>
              </a:rPr>
              <a:t>X</a:t>
            </a:r>
            <a:endParaRPr lang="zh-CN" altLang="en-US" sz="2000" dirty="0">
              <a:solidFill>
                <a:srgbClr val="FF0000"/>
              </a:solidFill>
            </a:endParaRPr>
          </a:p>
        </p:txBody>
      </p:sp>
      <p:sp>
        <p:nvSpPr>
          <p:cNvPr id="19" name="文本框 18"/>
          <p:cNvSpPr txBox="1"/>
          <p:nvPr/>
        </p:nvSpPr>
        <p:spPr>
          <a:xfrm>
            <a:off x="4865511" y="2868670"/>
            <a:ext cx="356188" cy="400110"/>
          </a:xfrm>
          <a:prstGeom prst="rect">
            <a:avLst/>
          </a:prstGeom>
          <a:noFill/>
        </p:spPr>
        <p:txBody>
          <a:bodyPr wrap="none" rtlCol="0">
            <a:spAutoFit/>
          </a:bodyPr>
          <a:lstStyle/>
          <a:p>
            <a:r>
              <a:rPr lang="en-US" altLang="zh-CN" sz="2000" dirty="0" smtClean="0">
                <a:solidFill>
                  <a:srgbClr val="7030A0"/>
                </a:solidFill>
              </a:rPr>
              <a:t>X</a:t>
            </a:r>
            <a:endParaRPr lang="zh-CN" altLang="en-US" sz="2000" dirty="0">
              <a:solidFill>
                <a:srgbClr val="7030A0"/>
              </a:solidFill>
            </a:endParaRPr>
          </a:p>
        </p:txBody>
      </p:sp>
      <p:sp>
        <p:nvSpPr>
          <p:cNvPr id="20" name="文本框 19"/>
          <p:cNvSpPr txBox="1"/>
          <p:nvPr/>
        </p:nvSpPr>
        <p:spPr>
          <a:xfrm>
            <a:off x="5389978" y="3039513"/>
            <a:ext cx="356188" cy="400110"/>
          </a:xfrm>
          <a:prstGeom prst="rect">
            <a:avLst/>
          </a:prstGeom>
          <a:noFill/>
        </p:spPr>
        <p:txBody>
          <a:bodyPr wrap="none" rtlCol="0">
            <a:spAutoFit/>
          </a:bodyPr>
          <a:lstStyle/>
          <a:p>
            <a:r>
              <a:rPr lang="en-US" altLang="zh-CN" sz="2000" dirty="0" smtClean="0">
                <a:solidFill>
                  <a:srgbClr val="7030A0"/>
                </a:solidFill>
              </a:rPr>
              <a:t>X</a:t>
            </a:r>
            <a:endParaRPr lang="zh-CN" altLang="en-US" sz="2000" dirty="0">
              <a:solidFill>
                <a:srgbClr val="7030A0"/>
              </a:solidFill>
            </a:endParaRPr>
          </a:p>
        </p:txBody>
      </p:sp>
      <p:cxnSp>
        <p:nvCxnSpPr>
          <p:cNvPr id="23" name="直接连接符 22"/>
          <p:cNvCxnSpPr/>
          <p:nvPr/>
        </p:nvCxnSpPr>
        <p:spPr>
          <a:xfrm>
            <a:off x="4854330" y="3843596"/>
            <a:ext cx="456129" cy="657405"/>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917244" y="4487939"/>
            <a:ext cx="1365797" cy="260726"/>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916975" y="3654965"/>
            <a:ext cx="456397" cy="1087231"/>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88626" y="3843596"/>
            <a:ext cx="876885" cy="830889"/>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782674" y="4289599"/>
            <a:ext cx="571749" cy="29571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3977445" y="4274353"/>
            <a:ext cx="816684" cy="467844"/>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411660" y="3670731"/>
            <a:ext cx="846433" cy="814105"/>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54275" y="3948125"/>
            <a:ext cx="385042" cy="523220"/>
          </a:xfrm>
          <a:prstGeom prst="rect">
            <a:avLst/>
          </a:prstGeom>
          <a:noFill/>
        </p:spPr>
        <p:txBody>
          <a:bodyPr wrap="none" rtlCol="0">
            <a:spAutoFit/>
          </a:bodyPr>
          <a:lstStyle/>
          <a:p>
            <a:r>
              <a:rPr lang="en-US" altLang="zh-CN" dirty="0" smtClean="0"/>
              <a:t>1</a:t>
            </a:r>
            <a:endParaRPr lang="zh-CN" altLang="en-US" dirty="0"/>
          </a:p>
        </p:txBody>
      </p:sp>
      <p:sp>
        <p:nvSpPr>
          <p:cNvPr id="44" name="文本框 43"/>
          <p:cNvSpPr txBox="1"/>
          <p:nvPr/>
        </p:nvSpPr>
        <p:spPr>
          <a:xfrm>
            <a:off x="5791416" y="3675360"/>
            <a:ext cx="385042" cy="523220"/>
          </a:xfrm>
          <a:prstGeom prst="rect">
            <a:avLst/>
          </a:prstGeom>
          <a:noFill/>
        </p:spPr>
        <p:txBody>
          <a:bodyPr wrap="none" rtlCol="0">
            <a:spAutoFit/>
          </a:bodyPr>
          <a:lstStyle/>
          <a:p>
            <a:r>
              <a:rPr lang="en-US" altLang="zh-CN" dirty="0" smtClean="0"/>
              <a:t>2</a:t>
            </a:r>
            <a:endParaRPr lang="zh-CN" altLang="en-US" dirty="0"/>
          </a:p>
        </p:txBody>
      </p:sp>
      <p:sp>
        <p:nvSpPr>
          <p:cNvPr id="42" name="椭圆 41"/>
          <p:cNvSpPr/>
          <p:nvPr/>
        </p:nvSpPr>
        <p:spPr>
          <a:xfrm>
            <a:off x="6176458" y="3543093"/>
            <a:ext cx="169333" cy="16933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92167" y="3154901"/>
            <a:ext cx="169333" cy="16933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802489" y="3747911"/>
            <a:ext cx="1004711" cy="632178"/>
          </a:xfrm>
          <a:custGeom>
            <a:avLst/>
            <a:gdLst>
              <a:gd name="connsiteX0" fmla="*/ 925689 w 1004711"/>
              <a:gd name="connsiteY0" fmla="*/ 440267 h 632178"/>
              <a:gd name="connsiteX1" fmla="*/ 846667 w 1004711"/>
              <a:gd name="connsiteY1" fmla="*/ 372533 h 632178"/>
              <a:gd name="connsiteX2" fmla="*/ 745067 w 1004711"/>
              <a:gd name="connsiteY2" fmla="*/ 282222 h 632178"/>
              <a:gd name="connsiteX3" fmla="*/ 666044 w 1004711"/>
              <a:gd name="connsiteY3" fmla="*/ 259645 h 632178"/>
              <a:gd name="connsiteX4" fmla="*/ 587022 w 1004711"/>
              <a:gd name="connsiteY4" fmla="*/ 214489 h 632178"/>
              <a:gd name="connsiteX5" fmla="*/ 530578 w 1004711"/>
              <a:gd name="connsiteY5" fmla="*/ 191911 h 632178"/>
              <a:gd name="connsiteX6" fmla="*/ 462844 w 1004711"/>
              <a:gd name="connsiteY6" fmla="*/ 135467 h 632178"/>
              <a:gd name="connsiteX7" fmla="*/ 428978 w 1004711"/>
              <a:gd name="connsiteY7" fmla="*/ 124178 h 632178"/>
              <a:gd name="connsiteX8" fmla="*/ 327378 w 1004711"/>
              <a:gd name="connsiteY8" fmla="*/ 45156 h 632178"/>
              <a:gd name="connsiteX9" fmla="*/ 259644 w 1004711"/>
              <a:gd name="connsiteY9" fmla="*/ 0 h 632178"/>
              <a:gd name="connsiteX10" fmla="*/ 45155 w 1004711"/>
              <a:gd name="connsiteY10" fmla="*/ 11289 h 632178"/>
              <a:gd name="connsiteX11" fmla="*/ 22578 w 1004711"/>
              <a:gd name="connsiteY11" fmla="*/ 45156 h 632178"/>
              <a:gd name="connsiteX12" fmla="*/ 11289 w 1004711"/>
              <a:gd name="connsiteY12" fmla="*/ 101600 h 632178"/>
              <a:gd name="connsiteX13" fmla="*/ 0 w 1004711"/>
              <a:gd name="connsiteY13" fmla="*/ 135467 h 632178"/>
              <a:gd name="connsiteX14" fmla="*/ 11289 w 1004711"/>
              <a:gd name="connsiteY14" fmla="*/ 214489 h 632178"/>
              <a:gd name="connsiteX15" fmla="*/ 45155 w 1004711"/>
              <a:gd name="connsiteY15" fmla="*/ 237067 h 632178"/>
              <a:gd name="connsiteX16" fmla="*/ 90311 w 1004711"/>
              <a:gd name="connsiteY16" fmla="*/ 282222 h 632178"/>
              <a:gd name="connsiteX17" fmla="*/ 135467 w 1004711"/>
              <a:gd name="connsiteY17" fmla="*/ 316089 h 632178"/>
              <a:gd name="connsiteX18" fmla="*/ 214489 w 1004711"/>
              <a:gd name="connsiteY18" fmla="*/ 361245 h 632178"/>
              <a:gd name="connsiteX19" fmla="*/ 248355 w 1004711"/>
              <a:gd name="connsiteY19" fmla="*/ 395111 h 632178"/>
              <a:gd name="connsiteX20" fmla="*/ 282222 w 1004711"/>
              <a:gd name="connsiteY20" fmla="*/ 406400 h 632178"/>
              <a:gd name="connsiteX21" fmla="*/ 327378 w 1004711"/>
              <a:gd name="connsiteY21" fmla="*/ 428978 h 632178"/>
              <a:gd name="connsiteX22" fmla="*/ 440267 w 1004711"/>
              <a:gd name="connsiteY22" fmla="*/ 474133 h 632178"/>
              <a:gd name="connsiteX23" fmla="*/ 553155 w 1004711"/>
              <a:gd name="connsiteY23" fmla="*/ 541867 h 632178"/>
              <a:gd name="connsiteX24" fmla="*/ 609600 w 1004711"/>
              <a:gd name="connsiteY24" fmla="*/ 553156 h 632178"/>
              <a:gd name="connsiteX25" fmla="*/ 699911 w 1004711"/>
              <a:gd name="connsiteY25" fmla="*/ 598311 h 632178"/>
              <a:gd name="connsiteX26" fmla="*/ 778933 w 1004711"/>
              <a:gd name="connsiteY26" fmla="*/ 632178 h 632178"/>
              <a:gd name="connsiteX27" fmla="*/ 914400 w 1004711"/>
              <a:gd name="connsiteY27" fmla="*/ 609600 h 632178"/>
              <a:gd name="connsiteX28" fmla="*/ 970844 w 1004711"/>
              <a:gd name="connsiteY28" fmla="*/ 553156 h 632178"/>
              <a:gd name="connsiteX29" fmla="*/ 1004711 w 1004711"/>
              <a:gd name="connsiteY29" fmla="*/ 519289 h 632178"/>
              <a:gd name="connsiteX30" fmla="*/ 982133 w 1004711"/>
              <a:gd name="connsiteY30" fmla="*/ 485422 h 632178"/>
              <a:gd name="connsiteX31" fmla="*/ 891822 w 1004711"/>
              <a:gd name="connsiteY31" fmla="*/ 428978 h 632178"/>
              <a:gd name="connsiteX32" fmla="*/ 857955 w 1004711"/>
              <a:gd name="connsiteY32" fmla="*/ 395111 h 632178"/>
              <a:gd name="connsiteX33" fmla="*/ 824089 w 1004711"/>
              <a:gd name="connsiteY33" fmla="*/ 383822 h 63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4711" h="632178">
                <a:moveTo>
                  <a:pt x="925689" y="440267"/>
                </a:moveTo>
                <a:cubicBezTo>
                  <a:pt x="899348" y="417689"/>
                  <a:pt x="871199" y="397065"/>
                  <a:pt x="846667" y="372533"/>
                </a:cubicBezTo>
                <a:cubicBezTo>
                  <a:pt x="781781" y="307647"/>
                  <a:pt x="893230" y="356303"/>
                  <a:pt x="745067" y="282222"/>
                </a:cubicBezTo>
                <a:cubicBezTo>
                  <a:pt x="720564" y="269971"/>
                  <a:pt x="691790" y="269007"/>
                  <a:pt x="666044" y="259645"/>
                </a:cubicBezTo>
                <a:cubicBezTo>
                  <a:pt x="593487" y="233261"/>
                  <a:pt x="647200" y="244578"/>
                  <a:pt x="587022" y="214489"/>
                </a:cubicBezTo>
                <a:cubicBezTo>
                  <a:pt x="568897" y="205427"/>
                  <a:pt x="548703" y="200973"/>
                  <a:pt x="530578" y="191911"/>
                </a:cubicBezTo>
                <a:cubicBezTo>
                  <a:pt x="456710" y="154976"/>
                  <a:pt x="537743" y="185399"/>
                  <a:pt x="462844" y="135467"/>
                </a:cubicBezTo>
                <a:cubicBezTo>
                  <a:pt x="452943" y="128866"/>
                  <a:pt x="439380" y="129957"/>
                  <a:pt x="428978" y="124178"/>
                </a:cubicBezTo>
                <a:cubicBezTo>
                  <a:pt x="298288" y="51572"/>
                  <a:pt x="409655" y="109149"/>
                  <a:pt x="327378" y="45156"/>
                </a:cubicBezTo>
                <a:cubicBezTo>
                  <a:pt x="305959" y="28497"/>
                  <a:pt x="282222" y="15052"/>
                  <a:pt x="259644" y="0"/>
                </a:cubicBezTo>
                <a:cubicBezTo>
                  <a:pt x="188148" y="3763"/>
                  <a:pt x="115486" y="-2108"/>
                  <a:pt x="45155" y="11289"/>
                </a:cubicBezTo>
                <a:cubicBezTo>
                  <a:pt x="31827" y="13828"/>
                  <a:pt x="27342" y="32452"/>
                  <a:pt x="22578" y="45156"/>
                </a:cubicBezTo>
                <a:cubicBezTo>
                  <a:pt x="15841" y="63122"/>
                  <a:pt x="15943" y="82986"/>
                  <a:pt x="11289" y="101600"/>
                </a:cubicBezTo>
                <a:cubicBezTo>
                  <a:pt x="8403" y="113144"/>
                  <a:pt x="3763" y="124178"/>
                  <a:pt x="0" y="135467"/>
                </a:cubicBezTo>
                <a:cubicBezTo>
                  <a:pt x="3763" y="161808"/>
                  <a:pt x="483" y="190174"/>
                  <a:pt x="11289" y="214489"/>
                </a:cubicBezTo>
                <a:cubicBezTo>
                  <a:pt x="16799" y="226887"/>
                  <a:pt x="34854" y="228237"/>
                  <a:pt x="45155" y="237067"/>
                </a:cubicBezTo>
                <a:cubicBezTo>
                  <a:pt x="61317" y="250920"/>
                  <a:pt x="74291" y="268205"/>
                  <a:pt x="90311" y="282222"/>
                </a:cubicBezTo>
                <a:cubicBezTo>
                  <a:pt x="104471" y="294612"/>
                  <a:pt x="119512" y="306117"/>
                  <a:pt x="135467" y="316089"/>
                </a:cubicBezTo>
                <a:cubicBezTo>
                  <a:pt x="179632" y="343692"/>
                  <a:pt x="177202" y="330173"/>
                  <a:pt x="214489" y="361245"/>
                </a:cubicBezTo>
                <a:cubicBezTo>
                  <a:pt x="226753" y="371465"/>
                  <a:pt x="235072" y="386255"/>
                  <a:pt x="248355" y="395111"/>
                </a:cubicBezTo>
                <a:cubicBezTo>
                  <a:pt x="258256" y="401712"/>
                  <a:pt x="271284" y="401712"/>
                  <a:pt x="282222" y="406400"/>
                </a:cubicBezTo>
                <a:cubicBezTo>
                  <a:pt x="297690" y="413029"/>
                  <a:pt x="311753" y="422728"/>
                  <a:pt x="327378" y="428978"/>
                </a:cubicBezTo>
                <a:cubicBezTo>
                  <a:pt x="391983" y="454820"/>
                  <a:pt x="387325" y="442368"/>
                  <a:pt x="440267" y="474133"/>
                </a:cubicBezTo>
                <a:cubicBezTo>
                  <a:pt x="472469" y="493454"/>
                  <a:pt x="514448" y="528965"/>
                  <a:pt x="553155" y="541867"/>
                </a:cubicBezTo>
                <a:cubicBezTo>
                  <a:pt x="571358" y="547935"/>
                  <a:pt x="590785" y="549393"/>
                  <a:pt x="609600" y="553156"/>
                </a:cubicBezTo>
                <a:cubicBezTo>
                  <a:pt x="639704" y="568208"/>
                  <a:pt x="667981" y="587668"/>
                  <a:pt x="699911" y="598311"/>
                </a:cubicBezTo>
                <a:cubicBezTo>
                  <a:pt x="749743" y="614922"/>
                  <a:pt x="723135" y="604278"/>
                  <a:pt x="778933" y="632178"/>
                </a:cubicBezTo>
                <a:cubicBezTo>
                  <a:pt x="824089" y="624652"/>
                  <a:pt x="870167" y="621395"/>
                  <a:pt x="914400" y="609600"/>
                </a:cubicBezTo>
                <a:cubicBezTo>
                  <a:pt x="949880" y="600139"/>
                  <a:pt x="950416" y="577669"/>
                  <a:pt x="970844" y="553156"/>
                </a:cubicBezTo>
                <a:cubicBezTo>
                  <a:pt x="981065" y="540891"/>
                  <a:pt x="993422" y="530578"/>
                  <a:pt x="1004711" y="519289"/>
                </a:cubicBezTo>
                <a:cubicBezTo>
                  <a:pt x="997185" y="508000"/>
                  <a:pt x="992728" y="493898"/>
                  <a:pt x="982133" y="485422"/>
                </a:cubicBezTo>
                <a:cubicBezTo>
                  <a:pt x="954412" y="463246"/>
                  <a:pt x="916924" y="454080"/>
                  <a:pt x="891822" y="428978"/>
                </a:cubicBezTo>
                <a:cubicBezTo>
                  <a:pt x="880533" y="417689"/>
                  <a:pt x="871239" y="403967"/>
                  <a:pt x="857955" y="395111"/>
                </a:cubicBezTo>
                <a:cubicBezTo>
                  <a:pt x="848054" y="388510"/>
                  <a:pt x="824089" y="383822"/>
                  <a:pt x="824089" y="38382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flipH="1" flipV="1">
            <a:off x="8488172" y="3618956"/>
            <a:ext cx="480959" cy="231108"/>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969130" y="3850064"/>
            <a:ext cx="456129" cy="657405"/>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8115521" y="4494407"/>
            <a:ext cx="1282321" cy="304813"/>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8071557" y="3661434"/>
            <a:ext cx="416615" cy="1145473"/>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8085421" y="3850064"/>
            <a:ext cx="894891" cy="956843"/>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897474" y="4296067"/>
            <a:ext cx="571749" cy="29571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8115521" y="4280821"/>
            <a:ext cx="793408" cy="54120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526460" y="3677199"/>
            <a:ext cx="846433" cy="814105"/>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396968" y="3634207"/>
            <a:ext cx="457362" cy="215857"/>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64" name="Picture 3"/>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632" b="98246" l="939" r="96714">
                        <a14:backgroundMark x1="22535" y1="59649" x2="22535" y2="59649"/>
                        <a14:backgroundMark x1="21127" y1="53947" x2="21127" y2="53947"/>
                        <a14:backgroundMark x1="15023" y1="55702" x2="15023" y2="55702"/>
                        <a14:backgroundMark x1="17840" y1="65789" x2="17840" y2="65789"/>
                        <a14:backgroundMark x1="14085" y1="74123" x2="14085" y2="74123"/>
                        <a14:backgroundMark x1="3286" y1="72807" x2="3286" y2="72807"/>
                        <a14:backgroundMark x1="3286" y1="61842" x2="3286" y2="61842"/>
                        <a14:backgroundMark x1="3286" y1="51754" x2="3286" y2="51754"/>
                        <a14:backgroundMark x1="37559" y1="43421" x2="37559" y2="43421"/>
                        <a14:backgroundMark x1="27700" y1="40351" x2="27700" y2="40351"/>
                      </a14:backgroundRemoval>
                    </a14:imgEffect>
                  </a14:imgLayer>
                </a14:imgProps>
              </a:ext>
              <a:ext uri="{28A0092B-C50C-407E-A947-70E740481C1C}">
                <a14:useLocalDpi xmlns:a14="http://schemas.microsoft.com/office/drawing/2010/main" val="0"/>
              </a:ext>
            </a:extLst>
          </a:blip>
          <a:srcRect/>
          <a:stretch>
            <a:fillRect/>
          </a:stretch>
        </p:blipFill>
        <p:spPr bwMode="auto">
          <a:xfrm>
            <a:off x="-1972710" y="1675376"/>
            <a:ext cx="2288103" cy="24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4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par>
                                <p:cTn id="46" presetID="22" presetClass="entr" presetSubtype="4"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par>
                                <p:cTn id="49" presetID="2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par>
                                <p:cTn id="52" presetID="2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par>
                                <p:cTn id="55" presetID="22" presetClass="entr" presetSubtype="4"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par>
                                <p:cTn id="58" presetID="22" presetClass="entr" presetSubtype="4"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500"/>
                                        <p:tgtEl>
                                          <p:spTgt spid="36"/>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00"/>
                                        <p:tgtEl>
                                          <p:spTgt spid="40"/>
                                        </p:tgtEl>
                                      </p:cBhvr>
                                    </p:animEffect>
                                  </p:childTnLst>
                                </p:cTn>
                              </p:par>
                              <p:par>
                                <p:cTn id="64" presetID="22" presetClass="entr" presetSubtype="4" fill="hold"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down)">
                                      <p:cBhvr>
                                        <p:cTn id="66" dur="500"/>
                                        <p:tgtEl>
                                          <p:spTgt spid="6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heel(1)">
                                      <p:cBhvr>
                                        <p:cTn id="79" dur="10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heel(1)">
                                      <p:cBhvr>
                                        <p:cTn id="84" dur="10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heel(1)">
                                      <p:cBhvr>
                                        <p:cTn id="89" dur="20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09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down)">
                                      <p:cBhvr>
                                        <p:cTn id="100" dur="500"/>
                                        <p:tgtEl>
                                          <p:spTgt spid="48"/>
                                        </p:tgtEl>
                                      </p:cBhvr>
                                    </p:animEffect>
                                  </p:childTnLst>
                                </p:cTn>
                              </p:par>
                              <p:par>
                                <p:cTn id="101" presetID="22" presetClass="entr" presetSubtype="4"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down)">
                                      <p:cBhvr>
                                        <p:cTn id="103" dur="500"/>
                                        <p:tgtEl>
                                          <p:spTgt spid="50"/>
                                        </p:tgtEl>
                                      </p:cBhvr>
                                    </p:animEffect>
                                  </p:childTnLst>
                                </p:cTn>
                              </p:par>
                              <p:par>
                                <p:cTn id="104" presetID="22" presetClass="entr" presetSubtype="4" fill="hold"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par>
                                <p:cTn id="107" presetID="22" presetClass="entr" presetSubtype="4"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ipe(down)">
                                      <p:cBhvr>
                                        <p:cTn id="109" dur="500"/>
                                        <p:tgtEl>
                                          <p:spTgt spid="52"/>
                                        </p:tgtEl>
                                      </p:cBhvr>
                                    </p:animEffect>
                                  </p:childTnLst>
                                </p:cTn>
                              </p:par>
                              <p:par>
                                <p:cTn id="110" presetID="22" presetClass="entr" presetSubtype="4" fill="hold"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down)">
                                      <p:cBhvr>
                                        <p:cTn id="112" dur="500"/>
                                        <p:tgtEl>
                                          <p:spTgt spid="53"/>
                                        </p:tgtEl>
                                      </p:cBhvr>
                                    </p:animEffect>
                                  </p:childTnLst>
                                </p:cTn>
                              </p:par>
                              <p:par>
                                <p:cTn id="113" presetID="22" presetClass="entr" presetSubtype="4"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down)">
                                      <p:cBhvr>
                                        <p:cTn id="115" dur="500"/>
                                        <p:tgtEl>
                                          <p:spTgt spid="54"/>
                                        </p:tgtEl>
                                      </p:cBhvr>
                                    </p:animEffect>
                                  </p:childTnLst>
                                </p:cTn>
                              </p:par>
                              <p:par>
                                <p:cTn id="116" presetID="22" presetClass="entr" presetSubtype="4" fill="hold"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wipe(down)">
                                      <p:cBhvr>
                                        <p:cTn id="118" dur="500"/>
                                        <p:tgtEl>
                                          <p:spTgt spid="55"/>
                                        </p:tgtEl>
                                      </p:cBhvr>
                                    </p:animEffect>
                                  </p:childTnLst>
                                </p:cTn>
                              </p:par>
                              <p:par>
                                <p:cTn id="119" presetID="22" presetClass="entr" presetSubtype="4" fill="hold"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down)">
                                      <p:cBhvr>
                                        <p:cTn id="121" dur="500"/>
                                        <p:tgtEl>
                                          <p:spTgt spid="56"/>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18" grpId="0"/>
      <p:bldP spid="19" grpId="0"/>
      <p:bldP spid="20" grpId="0"/>
      <p:bldP spid="41" grpId="0"/>
      <p:bldP spid="44" grpId="0"/>
      <p:bldP spid="42" grpId="0" animBg="1"/>
      <p:bldP spid="46"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969" y="1499836"/>
            <a:ext cx="5148112" cy="3858328"/>
          </a:xfrm>
          <a:prstGeom prst="rect">
            <a:avLst/>
          </a:prstGeom>
        </p:spPr>
      </p:pic>
      <p:sp>
        <p:nvSpPr>
          <p:cNvPr id="5" name="TextBox 4"/>
          <p:cNvSpPr txBox="1"/>
          <p:nvPr/>
        </p:nvSpPr>
        <p:spPr>
          <a:xfrm>
            <a:off x="4587223" y="320281"/>
            <a:ext cx="2757486" cy="707886"/>
          </a:xfrm>
          <a:prstGeom prst="rect">
            <a:avLst/>
          </a:prstGeom>
          <a:noFill/>
        </p:spPr>
        <p:txBody>
          <a:bodyPr wrap="none" rtlCol="0">
            <a:spAutoFit/>
          </a:bodyPr>
          <a:lstStyle/>
          <a:p>
            <a:r>
              <a:rPr lang="zh-CN" altLang="en-US" sz="4000" b="1" dirty="0">
                <a:solidFill>
                  <a:srgbClr val="FF0000"/>
                </a:solidFill>
              </a:rPr>
              <a:t>纤锌矿结构</a:t>
            </a:r>
          </a:p>
        </p:txBody>
      </p:sp>
      <p:sp>
        <p:nvSpPr>
          <p:cNvPr id="2" name="文本框 1"/>
          <p:cNvSpPr txBox="1"/>
          <p:nvPr/>
        </p:nvSpPr>
        <p:spPr>
          <a:xfrm>
            <a:off x="4587223" y="4727222"/>
            <a:ext cx="492443" cy="369332"/>
          </a:xfrm>
          <a:prstGeom prst="rect">
            <a:avLst/>
          </a:prstGeom>
          <a:noFill/>
        </p:spPr>
        <p:txBody>
          <a:bodyPr wrap="none" rtlCol="0">
            <a:spAutoFit/>
          </a:bodyPr>
          <a:lstStyle/>
          <a:p>
            <a:r>
              <a:rPr lang="en-US" altLang="zh-CN" sz="1800" dirty="0" smtClean="0"/>
              <a:t>Ga</a:t>
            </a:r>
            <a:endParaRPr lang="zh-CN" altLang="en-US" sz="1800" dirty="0"/>
          </a:p>
        </p:txBody>
      </p:sp>
      <p:sp>
        <p:nvSpPr>
          <p:cNvPr id="6" name="文本框 5"/>
          <p:cNvSpPr txBox="1"/>
          <p:nvPr/>
        </p:nvSpPr>
        <p:spPr>
          <a:xfrm>
            <a:off x="4606459" y="3746675"/>
            <a:ext cx="351378" cy="369332"/>
          </a:xfrm>
          <a:prstGeom prst="rect">
            <a:avLst/>
          </a:prstGeom>
          <a:noFill/>
        </p:spPr>
        <p:txBody>
          <a:bodyPr wrap="none" rtlCol="0">
            <a:spAutoFit/>
          </a:bodyPr>
          <a:lstStyle/>
          <a:p>
            <a:r>
              <a:rPr lang="en-US" altLang="zh-CN" sz="1800" dirty="0" smtClean="0"/>
              <a:t>N</a:t>
            </a:r>
            <a:endParaRPr lang="zh-CN" altLang="en-US" sz="1800" dirty="0"/>
          </a:p>
        </p:txBody>
      </p:sp>
      <p:grpSp>
        <p:nvGrpSpPr>
          <p:cNvPr id="41" name="组合 40"/>
          <p:cNvGrpSpPr/>
          <p:nvPr/>
        </p:nvGrpSpPr>
        <p:grpSpPr>
          <a:xfrm>
            <a:off x="4459111" y="2833510"/>
            <a:ext cx="3138311" cy="823472"/>
            <a:chOff x="4459111" y="2788354"/>
            <a:chExt cx="3138311" cy="823472"/>
          </a:xfrm>
        </p:grpSpPr>
        <p:grpSp>
          <p:nvGrpSpPr>
            <p:cNvPr id="27" name="组合 26"/>
            <p:cNvGrpSpPr/>
            <p:nvPr/>
          </p:nvGrpSpPr>
          <p:grpSpPr>
            <a:xfrm>
              <a:off x="4459111" y="2788354"/>
              <a:ext cx="3138311" cy="823472"/>
              <a:chOff x="4459111" y="2788354"/>
              <a:chExt cx="3138311" cy="823472"/>
            </a:xfrm>
          </p:grpSpPr>
          <p:cxnSp>
            <p:nvCxnSpPr>
              <p:cNvPr id="7" name="直接连接符 6"/>
              <p:cNvCxnSpPr/>
              <p:nvPr/>
            </p:nvCxnSpPr>
            <p:spPr>
              <a:xfrm>
                <a:off x="5644444" y="2788355"/>
                <a:ext cx="1557867" cy="9031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02311" y="2878666"/>
                <a:ext cx="395111" cy="20320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459111" y="2788354"/>
                <a:ext cx="1185333" cy="462846"/>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59111" y="3251200"/>
                <a:ext cx="362896" cy="30480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822007" y="3528894"/>
                <a:ext cx="1601370" cy="8293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423377" y="3135460"/>
                <a:ext cx="1174045" cy="46005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5644444" y="2788354"/>
              <a:ext cx="778933" cy="82347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476044" y="3135460"/>
              <a:ext cx="3107185" cy="11574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833444" y="2878666"/>
              <a:ext cx="2368867" cy="65022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4853393" y="3201383"/>
            <a:ext cx="492443" cy="369332"/>
          </a:xfrm>
          <a:prstGeom prst="rect">
            <a:avLst/>
          </a:prstGeom>
          <a:noFill/>
        </p:spPr>
        <p:txBody>
          <a:bodyPr wrap="none" rtlCol="0">
            <a:spAutoFit/>
          </a:bodyPr>
          <a:lstStyle/>
          <a:p>
            <a:r>
              <a:rPr lang="en-US" altLang="zh-CN" sz="1800" dirty="0" smtClean="0"/>
              <a:t>Ga</a:t>
            </a:r>
            <a:endParaRPr lang="zh-CN" altLang="en-US" sz="1800" dirty="0"/>
          </a:p>
        </p:txBody>
      </p:sp>
      <p:sp>
        <p:nvSpPr>
          <p:cNvPr id="47" name="文本框 46"/>
          <p:cNvSpPr txBox="1"/>
          <p:nvPr/>
        </p:nvSpPr>
        <p:spPr>
          <a:xfrm>
            <a:off x="6443326" y="3201383"/>
            <a:ext cx="492443" cy="369332"/>
          </a:xfrm>
          <a:prstGeom prst="rect">
            <a:avLst/>
          </a:prstGeom>
          <a:noFill/>
        </p:spPr>
        <p:txBody>
          <a:bodyPr wrap="none" rtlCol="0">
            <a:spAutoFit/>
          </a:bodyPr>
          <a:lstStyle/>
          <a:p>
            <a:r>
              <a:rPr lang="en-US" altLang="zh-CN" sz="1800" dirty="0" smtClean="0"/>
              <a:t>Ga</a:t>
            </a:r>
            <a:endParaRPr lang="zh-CN" altLang="en-US" sz="1800" dirty="0"/>
          </a:p>
        </p:txBody>
      </p:sp>
      <p:sp>
        <p:nvSpPr>
          <p:cNvPr id="48" name="文本框 47"/>
          <p:cNvSpPr txBox="1"/>
          <p:nvPr/>
        </p:nvSpPr>
        <p:spPr>
          <a:xfrm>
            <a:off x="6074179" y="2857103"/>
            <a:ext cx="492443" cy="369332"/>
          </a:xfrm>
          <a:prstGeom prst="rect">
            <a:avLst/>
          </a:prstGeom>
          <a:noFill/>
        </p:spPr>
        <p:txBody>
          <a:bodyPr wrap="none" rtlCol="0">
            <a:spAutoFit/>
          </a:bodyPr>
          <a:lstStyle/>
          <a:p>
            <a:r>
              <a:rPr lang="en-US" altLang="zh-CN" sz="1800" dirty="0" smtClean="0"/>
              <a:t>Ga</a:t>
            </a:r>
            <a:endParaRPr lang="zh-CN" altLang="en-US" sz="1800" dirty="0"/>
          </a:p>
        </p:txBody>
      </p:sp>
    </p:spTree>
    <p:extLst>
      <p:ext uri="{BB962C8B-B14F-4D97-AF65-F5344CB8AC3E}">
        <p14:creationId xmlns:p14="http://schemas.microsoft.com/office/powerpoint/2010/main" val="181304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6"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6"/>
          <p:cNvSpPr txBox="1">
            <a:spLocks noChangeArrowheads="1"/>
          </p:cNvSpPr>
          <p:nvPr/>
        </p:nvSpPr>
        <p:spPr bwMode="auto">
          <a:xfrm>
            <a:off x="2286000" y="533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a:defRPr sz="2000">
                <a:solidFill>
                  <a:schemeClr val="tx1"/>
                </a:solidFill>
                <a:latin typeface="Arial" pitchFamily="34" charset="0"/>
                <a:ea typeface="宋体" pitchFamily="2" charset="-122"/>
              </a:defRPr>
            </a:lvl6pPr>
            <a:lvl7pPr>
              <a:defRPr sz="2000">
                <a:solidFill>
                  <a:schemeClr val="tx1"/>
                </a:solidFill>
                <a:latin typeface="Arial" pitchFamily="34" charset="0"/>
                <a:ea typeface="宋体" pitchFamily="2" charset="-122"/>
              </a:defRPr>
            </a:lvl7pPr>
            <a:lvl8pPr>
              <a:defRPr sz="2000">
                <a:solidFill>
                  <a:schemeClr val="tx1"/>
                </a:solidFill>
                <a:latin typeface="Arial" pitchFamily="34" charset="0"/>
                <a:ea typeface="宋体" pitchFamily="2" charset="-122"/>
              </a:defRPr>
            </a:lvl8pPr>
            <a:lvl9pPr>
              <a:defRPr sz="2000">
                <a:solidFill>
                  <a:schemeClr val="tx1"/>
                </a:solidFill>
                <a:latin typeface="Arial" pitchFamily="34" charset="0"/>
                <a:ea typeface="宋体" pitchFamily="2" charset="-122"/>
              </a:defRPr>
            </a:lvl9pPr>
          </a:lstStyle>
          <a:p>
            <a:pPr>
              <a:spcBef>
                <a:spcPct val="50000"/>
              </a:spcBef>
            </a:pPr>
            <a:endParaRPr lang="zh-CN" altLang="en-US" sz="2400"/>
          </a:p>
        </p:txBody>
      </p:sp>
      <p:sp>
        <p:nvSpPr>
          <p:cNvPr id="2" name="TextBox 1"/>
          <p:cNvSpPr txBox="1"/>
          <p:nvPr/>
        </p:nvSpPr>
        <p:spPr>
          <a:xfrm>
            <a:off x="2139675" y="2742388"/>
            <a:ext cx="7903126" cy="707886"/>
          </a:xfrm>
          <a:prstGeom prst="rect">
            <a:avLst/>
          </a:prstGeom>
          <a:noFill/>
        </p:spPr>
        <p:txBody>
          <a:bodyPr wrap="none" rtlCol="0">
            <a:spAutoFit/>
          </a:bodyPr>
          <a:lstStyle/>
          <a:p>
            <a:r>
              <a:rPr lang="zh-CN" altLang="en-US" sz="4000" b="1" dirty="0">
                <a:solidFill>
                  <a:srgbClr val="FF0000"/>
                </a:solidFill>
              </a:rPr>
              <a:t>倒</a:t>
            </a:r>
            <a:r>
              <a:rPr lang="zh-CN" altLang="en-US" sz="4000" b="1" dirty="0" smtClean="0">
                <a:solidFill>
                  <a:srgbClr val="FF0000"/>
                </a:solidFill>
              </a:rPr>
              <a:t>格子与周期性函数的傅里叶展开</a:t>
            </a:r>
            <a:endParaRPr lang="zh-CN" altLang="en-US" sz="4000" b="1" dirty="0">
              <a:solidFill>
                <a:srgbClr val="FF0000"/>
              </a:solidFill>
            </a:endParaRPr>
          </a:p>
        </p:txBody>
      </p:sp>
    </p:spTree>
    <p:extLst>
      <p:ext uri="{BB962C8B-B14F-4D97-AF65-F5344CB8AC3E}">
        <p14:creationId xmlns:p14="http://schemas.microsoft.com/office/powerpoint/2010/main" val="3488861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315" y="2295145"/>
            <a:ext cx="10223769" cy="2677656"/>
          </a:xfrm>
          <a:prstGeom prst="rect">
            <a:avLst/>
          </a:prstGeom>
          <a:noFill/>
        </p:spPr>
        <p:txBody>
          <a:bodyPr wrap="square" rtlCol="0">
            <a:spAutoFit/>
          </a:bodyPr>
          <a:lstStyle/>
          <a:p>
            <a:pPr>
              <a:lnSpc>
                <a:spcPct val="150000"/>
              </a:lnSpc>
            </a:pPr>
            <a:r>
              <a:rPr lang="zh-CN" altLang="en-US" b="1" dirty="0" smtClean="0"/>
              <a:t>对于常见的半导体，至少我们课上给出的半导体，能够给出晶体结构，布拉伐格子，属于什么晶系，能够画出原</a:t>
            </a:r>
            <a:r>
              <a:rPr lang="zh-CN" altLang="en-US" b="1" dirty="0"/>
              <a:t>胞、单胞、</a:t>
            </a:r>
            <a:r>
              <a:rPr lang="zh-CN" altLang="en-US" b="1" dirty="0" smtClean="0"/>
              <a:t>晶体结构中原子位置。</a:t>
            </a:r>
            <a:endParaRPr lang="en-US" altLang="zh-CN" b="1" dirty="0"/>
          </a:p>
          <a:p>
            <a:pPr>
              <a:lnSpc>
                <a:spcPct val="150000"/>
              </a:lnSpc>
            </a:pPr>
            <a:endParaRPr lang="zh-CN" altLang="en-US" b="1" dirty="0"/>
          </a:p>
        </p:txBody>
      </p:sp>
      <p:sp>
        <p:nvSpPr>
          <p:cNvPr id="3" name="TextBox 2"/>
          <p:cNvSpPr txBox="1"/>
          <p:nvPr/>
        </p:nvSpPr>
        <p:spPr>
          <a:xfrm>
            <a:off x="3311480" y="532805"/>
            <a:ext cx="5721438" cy="646331"/>
          </a:xfrm>
          <a:prstGeom prst="rect">
            <a:avLst/>
          </a:prstGeom>
          <a:noFill/>
        </p:spPr>
        <p:txBody>
          <a:bodyPr wrap="none" rtlCol="0">
            <a:spAutoFit/>
          </a:bodyPr>
          <a:lstStyle/>
          <a:p>
            <a:r>
              <a:rPr lang="zh-CN" altLang="en-US" sz="3600" b="1" dirty="0" smtClean="0">
                <a:solidFill>
                  <a:srgbClr val="FF0000"/>
                </a:solidFill>
              </a:rPr>
              <a:t>常见的半导体晶体结构小结</a:t>
            </a:r>
            <a:endParaRPr lang="zh-CN" altLang="en-US" sz="3600" b="1" dirty="0">
              <a:solidFill>
                <a:srgbClr val="FF0000"/>
              </a:solidFill>
            </a:endParaRPr>
          </a:p>
        </p:txBody>
      </p:sp>
    </p:spTree>
    <p:extLst>
      <p:ext uri="{BB962C8B-B14F-4D97-AF65-F5344CB8AC3E}">
        <p14:creationId xmlns:p14="http://schemas.microsoft.com/office/powerpoint/2010/main" val="2812437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185" y="201827"/>
            <a:ext cx="7564581" cy="769441"/>
          </a:xfrm>
          <a:prstGeom prst="rect">
            <a:avLst/>
          </a:prstGeom>
          <a:noFill/>
        </p:spPr>
        <p:txBody>
          <a:bodyPr wrap="square" rtlCol="0">
            <a:spAutoFit/>
          </a:bodyPr>
          <a:lstStyle/>
          <a:p>
            <a:r>
              <a:rPr lang="zh-CN" altLang="en-US" sz="4400" b="1" dirty="0">
                <a:solidFill>
                  <a:srgbClr val="FF0000"/>
                </a:solidFill>
              </a:rPr>
              <a:t>从</a:t>
            </a:r>
            <a:r>
              <a:rPr lang="en-US" altLang="zh-CN" sz="4400" b="1" dirty="0">
                <a:solidFill>
                  <a:srgbClr val="FF0000"/>
                </a:solidFill>
              </a:rPr>
              <a:t>X</a:t>
            </a:r>
            <a:r>
              <a:rPr lang="zh-CN" altLang="en-US" sz="4400" b="1" dirty="0">
                <a:solidFill>
                  <a:srgbClr val="FF0000"/>
                </a:solidFill>
              </a:rPr>
              <a:t>射线衍射现象引入倒格子</a:t>
            </a:r>
          </a:p>
        </p:txBody>
      </p:sp>
      <p:sp>
        <p:nvSpPr>
          <p:cNvPr id="5" name="TextBox 4"/>
          <p:cNvSpPr txBox="1"/>
          <p:nvPr/>
        </p:nvSpPr>
        <p:spPr>
          <a:xfrm>
            <a:off x="806075" y="971268"/>
            <a:ext cx="10718800" cy="1815882"/>
          </a:xfrm>
          <a:prstGeom prst="rect">
            <a:avLst/>
          </a:prstGeom>
          <a:noFill/>
        </p:spPr>
        <p:txBody>
          <a:bodyPr wrap="square" rtlCol="0">
            <a:spAutoFit/>
          </a:bodyPr>
          <a:lstStyle/>
          <a:p>
            <a:r>
              <a:rPr lang="en-US" altLang="zh-CN" b="1" dirty="0"/>
              <a:t>1912</a:t>
            </a:r>
            <a:r>
              <a:rPr lang="zh-CN" altLang="en-US" b="1" dirty="0"/>
              <a:t>年德国物理学家劳厄</a:t>
            </a:r>
            <a:r>
              <a:rPr lang="en-US" altLang="zh-CN" dirty="0"/>
              <a:t>(Max von Laue</a:t>
            </a:r>
            <a:r>
              <a:rPr lang="zh-CN" altLang="en-US" dirty="0"/>
              <a:t>，</a:t>
            </a:r>
            <a:r>
              <a:rPr lang="en-US" altLang="zh-CN" dirty="0"/>
              <a:t>1879.10. 09 - 1960.04.24)</a:t>
            </a:r>
            <a:r>
              <a:rPr lang="zh-CN" altLang="en-US" b="1" dirty="0"/>
              <a:t>提出一个重要的科学预见：</a:t>
            </a:r>
            <a:r>
              <a:rPr lang="zh-CN" altLang="en-US" b="1" dirty="0">
                <a:solidFill>
                  <a:srgbClr val="FF0000"/>
                </a:solidFill>
              </a:rPr>
              <a:t>晶体可以作为</a:t>
            </a:r>
            <a:r>
              <a:rPr lang="en-US" altLang="zh-CN" b="1" dirty="0">
                <a:solidFill>
                  <a:srgbClr val="FF0000"/>
                </a:solidFill>
              </a:rPr>
              <a:t>X</a:t>
            </a:r>
            <a:r>
              <a:rPr lang="zh-CN" altLang="en-US" b="1" dirty="0">
                <a:solidFill>
                  <a:srgbClr val="FF0000"/>
                </a:solidFill>
              </a:rPr>
              <a:t>射线的空间衍射光栅</a:t>
            </a:r>
            <a:r>
              <a:rPr lang="en-US" altLang="zh-CN" b="1" dirty="0">
                <a:solidFill>
                  <a:srgbClr val="FF0000"/>
                </a:solidFill>
              </a:rPr>
              <a:t>,</a:t>
            </a:r>
            <a:r>
              <a:rPr lang="zh-CN" altLang="en-US" b="1" dirty="0">
                <a:solidFill>
                  <a:srgbClr val="FF0000"/>
                </a:solidFill>
              </a:rPr>
              <a:t>即当一束 </a:t>
            </a:r>
            <a:r>
              <a:rPr lang="en-US" altLang="zh-CN" b="1" dirty="0">
                <a:solidFill>
                  <a:srgbClr val="FF0000"/>
                </a:solidFill>
              </a:rPr>
              <a:t>X</a:t>
            </a:r>
            <a:r>
              <a:rPr lang="zh-CN" altLang="en-US" b="1" dirty="0">
                <a:solidFill>
                  <a:srgbClr val="FF0000"/>
                </a:solidFill>
              </a:rPr>
              <a:t>射线通过晶体时将发生衍射，衍射波叠加的结果使射线的强度在某些方向上加强，在其他方向上减弱</a:t>
            </a:r>
            <a:r>
              <a:rPr lang="zh-CN" altLang="en-US" b="1" dirty="0" smtClean="0">
                <a:solidFill>
                  <a:srgbClr val="FF0000"/>
                </a:solidFill>
              </a:rPr>
              <a:t>。</a:t>
            </a:r>
          </a:p>
        </p:txBody>
      </p:sp>
      <p:pic>
        <p:nvPicPr>
          <p:cNvPr id="4" name="Picture 2" descr="http://dxwl.dgut.edu.cn/dxwlwljc/optics/ch2/page/Image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185" y="3108083"/>
            <a:ext cx="6713206" cy="317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4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2933" y="573785"/>
            <a:ext cx="6051657" cy="646331"/>
          </a:xfrm>
          <a:prstGeom prst="rect">
            <a:avLst/>
          </a:prstGeom>
          <a:noFill/>
        </p:spPr>
        <p:txBody>
          <a:bodyPr wrap="none" rtlCol="0">
            <a:spAutoFit/>
          </a:bodyPr>
          <a:lstStyle/>
          <a:p>
            <a:r>
              <a:rPr lang="zh-CN" altLang="en-US" sz="3600" b="1" dirty="0">
                <a:solidFill>
                  <a:srgbClr val="FF0000"/>
                </a:solidFill>
              </a:rPr>
              <a:t>利用</a:t>
            </a:r>
            <a:r>
              <a:rPr lang="en-US" altLang="zh-CN" sz="3600" b="1" dirty="0">
                <a:solidFill>
                  <a:srgbClr val="FF0000"/>
                </a:solidFill>
              </a:rPr>
              <a:t>X</a:t>
            </a:r>
            <a:r>
              <a:rPr lang="zh-CN" altLang="en-US" sz="3600" b="1" dirty="0">
                <a:solidFill>
                  <a:srgbClr val="FF0000"/>
                </a:solidFill>
              </a:rPr>
              <a:t>射线衍射分析晶体结构</a:t>
            </a:r>
          </a:p>
        </p:txBody>
      </p:sp>
      <p:sp>
        <p:nvSpPr>
          <p:cNvPr id="3" name="TextBox 2"/>
          <p:cNvSpPr txBox="1"/>
          <p:nvPr/>
        </p:nvSpPr>
        <p:spPr>
          <a:xfrm>
            <a:off x="1522965" y="1487811"/>
            <a:ext cx="9423400" cy="1200329"/>
          </a:xfrm>
          <a:prstGeom prst="rect">
            <a:avLst/>
          </a:prstGeom>
          <a:noFill/>
        </p:spPr>
        <p:txBody>
          <a:bodyPr wrap="square" rtlCol="0">
            <a:spAutoFit/>
          </a:bodyPr>
          <a:lstStyle/>
          <a:p>
            <a:r>
              <a:rPr lang="en-US" altLang="zh-CN" sz="2400" b="1" dirty="0"/>
              <a:t>1913</a:t>
            </a:r>
            <a:r>
              <a:rPr lang="zh-CN" altLang="en-US" sz="2400" b="1" dirty="0"/>
              <a:t>年</a:t>
            </a:r>
            <a:r>
              <a:rPr lang="en-US" altLang="zh-CN" sz="2400" b="1" dirty="0"/>
              <a:t>Lawrence Bragg</a:t>
            </a:r>
            <a:r>
              <a:rPr lang="zh-CN" altLang="en-US" sz="2400" b="1" dirty="0"/>
              <a:t>和他的父亲</a:t>
            </a:r>
            <a:r>
              <a:rPr lang="en-US" altLang="zh-CN" sz="2400" b="1" dirty="0"/>
              <a:t>William Henry Bragg </a:t>
            </a:r>
            <a:r>
              <a:rPr lang="zh-CN" altLang="en-US" sz="2400" b="1" dirty="0"/>
              <a:t>依据他们的发现，某些晶体在</a:t>
            </a:r>
            <a:r>
              <a:rPr lang="zh-CN" altLang="en-US" sz="2400" b="1" dirty="0">
                <a:solidFill>
                  <a:srgbClr val="FF0000"/>
                </a:solidFill>
              </a:rPr>
              <a:t>特定的</a:t>
            </a:r>
            <a:r>
              <a:rPr lang="en-US" altLang="zh-CN" sz="2400" b="1" dirty="0">
                <a:solidFill>
                  <a:srgbClr val="FF0000"/>
                </a:solidFill>
              </a:rPr>
              <a:t>X</a:t>
            </a:r>
            <a:r>
              <a:rPr lang="zh-CN" altLang="en-US" sz="2400" b="1" dirty="0">
                <a:solidFill>
                  <a:srgbClr val="FF0000"/>
                </a:solidFill>
              </a:rPr>
              <a:t>射线波长和入射角</a:t>
            </a:r>
            <a:r>
              <a:rPr lang="zh-CN" altLang="en-US" sz="2400" b="1" dirty="0"/>
              <a:t>条件下，产生反射增强的现象，提出</a:t>
            </a:r>
            <a:r>
              <a:rPr lang="en-US" altLang="zh-CN" sz="2400" b="1" dirty="0"/>
              <a:t>X</a:t>
            </a:r>
            <a:r>
              <a:rPr lang="zh-CN" altLang="en-US" sz="2400" b="1" dirty="0"/>
              <a:t>射线衍射的</a:t>
            </a:r>
            <a:r>
              <a:rPr lang="en-US" altLang="zh-CN" sz="2400" b="1" dirty="0"/>
              <a:t>Bragg law</a:t>
            </a:r>
            <a:r>
              <a:rPr lang="zh-CN" altLang="en-US" sz="2400" b="1" dirty="0"/>
              <a:t>。</a:t>
            </a:r>
          </a:p>
        </p:txBody>
      </p:sp>
      <p:pic>
        <p:nvPicPr>
          <p:cNvPr id="1026" name="Picture 2" descr="https://upload.wikimedia.org/wikipedia/commons/thumb/7/74/BraggPlaneDiffraction.svg/1280px-BraggPlaneDiffracti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798" y="3027174"/>
            <a:ext cx="5166793" cy="24219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6039626" y="4702637"/>
            <a:ext cx="0" cy="5106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57025" y="4643262"/>
            <a:ext cx="277640" cy="307777"/>
          </a:xfrm>
          <a:prstGeom prst="rect">
            <a:avLst/>
          </a:prstGeom>
          <a:noFill/>
        </p:spPr>
        <p:txBody>
          <a:bodyPr wrap="none" rtlCol="0">
            <a:spAutoFit/>
          </a:bodyPr>
          <a:lstStyle/>
          <a:p>
            <a:r>
              <a:rPr lang="zh-CN" altLang="en-US" sz="1400" b="1" dirty="0">
                <a:sym typeface="Symbol"/>
              </a:rPr>
              <a:t></a:t>
            </a:r>
            <a:endParaRPr lang="zh-CN" altLang="en-US" sz="1400" b="1" dirty="0"/>
          </a:p>
        </p:txBody>
      </p:sp>
      <mc:AlternateContent xmlns:mc="http://schemas.openxmlformats.org/markup-compatibility/2006" xmlns:a14="http://schemas.microsoft.com/office/drawing/2010/main">
        <mc:Choice Requires="a14">
          <p:sp>
            <p:nvSpPr>
              <p:cNvPr id="7" name="TextBox 6"/>
              <p:cNvSpPr txBox="1"/>
              <p:nvPr/>
            </p:nvSpPr>
            <p:spPr>
              <a:xfrm>
                <a:off x="4786648" y="5622974"/>
                <a:ext cx="23959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𝟐</m:t>
                      </m:r>
                      <m:r>
                        <a:rPr lang="en-US" altLang="zh-CN" b="1" i="1">
                          <a:latin typeface="Cambria Math"/>
                        </a:rPr>
                        <m:t>𝒅𝒔𝒊𝒏</m:t>
                      </m:r>
                      <m:r>
                        <a:rPr lang="zh-CN" altLang="en-US" b="1" i="1">
                          <a:latin typeface="Cambria Math"/>
                        </a:rPr>
                        <m:t>𝜽</m:t>
                      </m:r>
                      <m:r>
                        <a:rPr lang="en-US" altLang="zh-CN" b="1" i="1">
                          <a:latin typeface="Cambria Math"/>
                        </a:rPr>
                        <m:t>=</m:t>
                      </m:r>
                      <m:r>
                        <a:rPr lang="en-US" altLang="zh-CN" b="1" i="1">
                          <a:latin typeface="Cambria Math"/>
                        </a:rPr>
                        <m:t>𝒏</m:t>
                      </m:r>
                      <m:r>
                        <a:rPr lang="en-US" altLang="zh-CN" b="1" i="1">
                          <a:latin typeface="Cambria Math"/>
                          <a:sym typeface="Symbol"/>
                        </a:rPr>
                        <m:t></m:t>
                      </m:r>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4786648" y="5622974"/>
                <a:ext cx="2395977" cy="52322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855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2967" y="125052"/>
            <a:ext cx="3272050" cy="646331"/>
          </a:xfrm>
          <a:prstGeom prst="rect">
            <a:avLst/>
          </a:prstGeom>
          <a:noFill/>
        </p:spPr>
        <p:txBody>
          <a:bodyPr wrap="none" rtlCol="0">
            <a:spAutoFit/>
          </a:bodyPr>
          <a:lstStyle/>
          <a:p>
            <a:r>
              <a:rPr lang="zh-CN" altLang="en-US" sz="3600" b="1" dirty="0">
                <a:solidFill>
                  <a:srgbClr val="FF0000"/>
                </a:solidFill>
              </a:rPr>
              <a:t>单色</a:t>
            </a:r>
            <a:r>
              <a:rPr lang="en-US" altLang="zh-CN" sz="3600" b="1" dirty="0">
                <a:solidFill>
                  <a:srgbClr val="FF0000"/>
                </a:solidFill>
              </a:rPr>
              <a:t>X</a:t>
            </a:r>
            <a:r>
              <a:rPr lang="zh-CN" altLang="en-US" sz="3600" b="1" dirty="0">
                <a:solidFill>
                  <a:srgbClr val="FF0000"/>
                </a:solidFill>
              </a:rPr>
              <a:t>射线衍射</a:t>
            </a:r>
          </a:p>
        </p:txBody>
      </p:sp>
      <p:sp>
        <p:nvSpPr>
          <p:cNvPr id="37" name="TextBox 36"/>
          <p:cNvSpPr txBox="1"/>
          <p:nvPr/>
        </p:nvSpPr>
        <p:spPr>
          <a:xfrm>
            <a:off x="5499798" y="1466895"/>
            <a:ext cx="1620957" cy="523220"/>
          </a:xfrm>
          <a:prstGeom prst="rect">
            <a:avLst/>
          </a:prstGeom>
          <a:noFill/>
        </p:spPr>
        <p:txBody>
          <a:bodyPr wrap="none" rtlCol="0">
            <a:spAutoFit/>
          </a:bodyPr>
          <a:lstStyle/>
          <a:p>
            <a:r>
              <a:rPr lang="zh-CN" altLang="en-US" b="1" dirty="0"/>
              <a:t>光程差：</a:t>
            </a:r>
          </a:p>
        </p:txBody>
      </p:sp>
      <mc:AlternateContent xmlns:mc="http://schemas.openxmlformats.org/markup-compatibility/2006" xmlns:a14="http://schemas.microsoft.com/office/drawing/2010/main">
        <mc:Choice Requires="a14">
          <p:sp>
            <p:nvSpPr>
              <p:cNvPr id="38" name="TextBox 37"/>
              <p:cNvSpPr txBox="1"/>
              <p:nvPr/>
            </p:nvSpPr>
            <p:spPr>
              <a:xfrm>
                <a:off x="5619685" y="2006844"/>
                <a:ext cx="4770665" cy="1219565"/>
              </a:xfrm>
              <a:prstGeom prst="rect">
                <a:avLst/>
              </a:prstGeom>
              <a:noFill/>
            </p:spPr>
            <p:txBody>
              <a:bodyPr wrap="none" rtlCol="0">
                <a:spAutoFit/>
              </a:bodyPr>
              <a:lstStyle/>
              <a:p>
                <a:pPr>
                  <a:lnSpc>
                    <a:spcPct val="112000"/>
                  </a:lnSpc>
                </a:pPr>
                <a14:m>
                  <m:oMath xmlns:m="http://schemas.openxmlformats.org/officeDocument/2006/math">
                    <m:r>
                      <a:rPr lang="en-US" altLang="zh-CN" b="1" i="1">
                        <a:latin typeface="Cambria Math"/>
                      </a:rPr>
                      <m:t>𝑨𝑶</m:t>
                    </m:r>
                    <m:r>
                      <a:rPr lang="en-US" altLang="zh-CN" b="1" i="1">
                        <a:latin typeface="Cambria Math"/>
                      </a:rPr>
                      <m:t>+</m:t>
                    </m:r>
                    <m:r>
                      <a:rPr lang="en-US" altLang="zh-CN" b="1" i="1">
                        <a:latin typeface="Cambria Math"/>
                      </a:rPr>
                      <m:t>𝑶𝑩</m:t>
                    </m:r>
                    <m:r>
                      <a:rPr lang="en-US" altLang="zh-CN" b="1" i="1">
                        <a:latin typeface="Cambria Math"/>
                      </a:rPr>
                      <m:t>=−</m:t>
                    </m:r>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𝑺</m:t>
                            </m:r>
                          </m:e>
                          <m:sub>
                            <m:r>
                              <a:rPr lang="en-US" altLang="zh-CN" b="1" i="1">
                                <a:latin typeface="Cambria Math"/>
                                <a:ea typeface="Cambria Math"/>
                              </a:rPr>
                              <m:t>𝟎</m:t>
                            </m:r>
                          </m:sub>
                        </m:sSub>
                      </m:e>
                    </m:acc>
                  </m:oMath>
                </a14:m>
                <a:r>
                  <a:rPr lang="en-US" altLang="zh-CN" b="1" dirty="0"/>
                  <a:t>+ </a:t>
                </a:r>
                <a14:m>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𝑺</m:t>
                        </m:r>
                      </m:e>
                    </m:acc>
                  </m:oMath>
                </a14:m>
                <a:endParaRPr lang="en-US" altLang="zh-CN" b="1" dirty="0"/>
              </a:p>
              <a:p>
                <a:pPr>
                  <a:lnSpc>
                    <a:spcPct val="112000"/>
                  </a:lnSpc>
                </a:pPr>
                <a:r>
                  <a:rPr lang="en-US" altLang="zh-CN" b="1" dirty="0"/>
                  <a:t>               </a:t>
                </a:r>
                <a14:m>
                  <m:oMath xmlns:m="http://schemas.openxmlformats.org/officeDocument/2006/math">
                    <m:r>
                      <a:rPr lang="en-US" altLang="zh-CN" b="1">
                        <a:latin typeface="Cambria Math"/>
                      </a:rPr>
                      <m:t> </m:t>
                    </m:r>
                    <m:r>
                      <a:rPr lang="en-US" altLang="zh-CN" b="1" i="1">
                        <a:latin typeface="Cambria Math"/>
                      </a:rPr>
                      <m:t>=</m:t>
                    </m:r>
                  </m:oMath>
                </a14:m>
                <a:r>
                  <a:rPr lang="en-US" altLang="zh-CN" b="1" dirty="0"/>
                  <a:t> </a:t>
                </a:r>
                <a14:m>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d>
                      <m:dPr>
                        <m:ctrlPr>
                          <a:rPr lang="en-US" altLang="zh-CN" b="1" i="1">
                            <a:latin typeface="Cambria Math" panose="02040503050406030204" pitchFamily="18" charset="0"/>
                            <a:ea typeface="Cambria Math"/>
                          </a:rPr>
                        </m:ctrlPr>
                      </m:d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𝑺</m:t>
                            </m:r>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𝑺</m:t>
                                </m:r>
                              </m:e>
                              <m:sub>
                                <m:r>
                                  <a:rPr lang="en-US" altLang="zh-CN" b="1" i="1">
                                    <a:latin typeface="Cambria Math"/>
                                    <a:ea typeface="Cambria Math"/>
                                  </a:rPr>
                                  <m:t>𝟎</m:t>
                                </m:r>
                              </m:sub>
                            </m:sSub>
                          </m:e>
                        </m:acc>
                      </m:e>
                    </m:d>
                  </m:oMath>
                </a14:m>
                <a:endParaRPr lang="zh-CN" alt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5619685" y="2006844"/>
                <a:ext cx="4770665" cy="1219565"/>
              </a:xfrm>
              <a:prstGeom prst="rect">
                <a:avLst/>
              </a:prstGeom>
              <a:blipFill>
                <a:blip r:embed="rId3"/>
                <a:stretch>
                  <a:fillRect t="-500"/>
                </a:stretch>
              </a:blipFill>
            </p:spPr>
            <p:txBody>
              <a:bodyPr/>
              <a:lstStyle/>
              <a:p>
                <a:r>
                  <a:rPr lang="zh-CN" altLang="en-US">
                    <a:noFill/>
                  </a:rPr>
                  <a:t> </a:t>
                </a:r>
              </a:p>
            </p:txBody>
          </p:sp>
        </mc:Fallback>
      </mc:AlternateContent>
      <p:sp>
        <p:nvSpPr>
          <p:cNvPr id="5" name="TextBox 4"/>
          <p:cNvSpPr txBox="1"/>
          <p:nvPr/>
        </p:nvSpPr>
        <p:spPr>
          <a:xfrm>
            <a:off x="3905797" y="3581030"/>
            <a:ext cx="44435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O</a:t>
            </a:r>
            <a:endParaRPr lang="zh-CN" altLang="en-US" b="1" i="1" dirty="0">
              <a:latin typeface="Times New Roman" pitchFamily="18" charset="0"/>
              <a:cs typeface="Times New Roman" pitchFamily="18" charset="0"/>
            </a:endParaRPr>
          </a:p>
        </p:txBody>
      </p:sp>
      <p:sp>
        <p:nvSpPr>
          <p:cNvPr id="2" name="椭圆 1"/>
          <p:cNvSpPr/>
          <p:nvPr/>
        </p:nvSpPr>
        <p:spPr>
          <a:xfrm>
            <a:off x="3965170" y="3450404"/>
            <a:ext cx="190005" cy="1900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 name="椭圆 2"/>
          <p:cNvSpPr/>
          <p:nvPr/>
        </p:nvSpPr>
        <p:spPr>
          <a:xfrm>
            <a:off x="3451562" y="2273473"/>
            <a:ext cx="190005" cy="1900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TextBox 5"/>
          <p:cNvSpPr txBox="1"/>
          <p:nvPr/>
        </p:nvSpPr>
        <p:spPr>
          <a:xfrm>
            <a:off x="3249422" y="1773715"/>
            <a:ext cx="404278"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P</a:t>
            </a:r>
            <a:endParaRPr lang="zh-CN" altLang="en-US" b="1" i="1" dirty="0">
              <a:latin typeface="Times New Roman" pitchFamily="18" charset="0"/>
              <a:cs typeface="Times New Roman" pitchFamily="18" charset="0"/>
            </a:endParaRPr>
          </a:p>
        </p:txBody>
      </p:sp>
      <p:cxnSp>
        <p:nvCxnSpPr>
          <p:cNvPr id="8" name="直接箭头连接符 7"/>
          <p:cNvCxnSpPr>
            <a:stCxn id="7" idx="3"/>
            <a:endCxn id="3" idx="5"/>
          </p:cNvCxnSpPr>
          <p:nvPr/>
        </p:nvCxnSpPr>
        <p:spPr>
          <a:xfrm flipH="1" flipV="1">
            <a:off x="3613741" y="2435652"/>
            <a:ext cx="436583" cy="110537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3" idx="2"/>
          </p:cNvCxnSpPr>
          <p:nvPr/>
        </p:nvCxnSpPr>
        <p:spPr>
          <a:xfrm>
            <a:off x="2135379" y="2368475"/>
            <a:ext cx="1316182"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35379" y="3561308"/>
            <a:ext cx="182979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 idx="7"/>
          </p:cNvCxnSpPr>
          <p:nvPr/>
        </p:nvCxnSpPr>
        <p:spPr>
          <a:xfrm flipV="1">
            <a:off x="3613741" y="1194796"/>
            <a:ext cx="988737" cy="110650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4143299" y="2035325"/>
            <a:ext cx="1290714" cy="14583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5"/>
          </p:cNvCxnSpPr>
          <p:nvPr/>
        </p:nvCxnSpPr>
        <p:spPr>
          <a:xfrm>
            <a:off x="3613740" y="2435651"/>
            <a:ext cx="0" cy="110975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650472" y="2463477"/>
            <a:ext cx="718458" cy="7612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2314498" y="1746175"/>
                <a:ext cx="626197" cy="5783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0</m:t>
                              </m:r>
                            </m:sub>
                          </m:sSub>
                        </m:e>
                      </m:acc>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314498" y="1746175"/>
                <a:ext cx="626197" cy="5783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771774" y="1373540"/>
                <a:ext cx="481799" cy="5783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𝑆</m:t>
                          </m:r>
                        </m:e>
                      </m:acc>
                    </m:oMath>
                  </m:oMathPara>
                </a14:m>
                <a:endParaRPr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771774" y="1373540"/>
                <a:ext cx="481799" cy="578300"/>
              </a:xfrm>
              <a:prstGeom prst="rect">
                <a:avLst/>
              </a:prstGeom>
              <a:blipFill>
                <a:blip r:embed="rId5"/>
                <a:stretch>
                  <a:fillRect/>
                </a:stretch>
              </a:blipFill>
            </p:spPr>
            <p:txBody>
              <a:bodyPr/>
              <a:lstStyle/>
              <a:p>
                <a:r>
                  <a:rPr lang="zh-CN" altLang="en-US">
                    <a:noFill/>
                  </a:rPr>
                  <a:t> </a:t>
                </a:r>
              </a:p>
            </p:txBody>
          </p:sp>
        </mc:Fallback>
      </mc:AlternateContent>
      <p:sp>
        <p:nvSpPr>
          <p:cNvPr id="35" name="TextBox 34"/>
          <p:cNvSpPr txBox="1"/>
          <p:nvPr/>
        </p:nvSpPr>
        <p:spPr>
          <a:xfrm>
            <a:off x="3385274" y="3462281"/>
            <a:ext cx="423514"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A</a:t>
            </a:r>
            <a:endParaRPr lang="zh-CN" altLang="en-US" b="1" i="1" dirty="0">
              <a:latin typeface="Times New Roman" pitchFamily="18" charset="0"/>
              <a:cs typeface="Times New Roman" pitchFamily="18" charset="0"/>
            </a:endParaRPr>
          </a:p>
        </p:txBody>
      </p:sp>
      <p:sp>
        <p:nvSpPr>
          <p:cNvPr id="36" name="TextBox 35"/>
          <p:cNvSpPr txBox="1"/>
          <p:nvPr/>
        </p:nvSpPr>
        <p:spPr>
          <a:xfrm>
            <a:off x="4285805" y="3105668"/>
            <a:ext cx="423514"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B</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9" name="TextBox 38"/>
              <p:cNvSpPr txBox="1"/>
              <p:nvPr/>
            </p:nvSpPr>
            <p:spPr>
              <a:xfrm>
                <a:off x="3640243" y="2104488"/>
                <a:ext cx="768608"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𝑅</m:t>
                              </m:r>
                            </m:e>
                            <m:sub>
                              <m:r>
                                <a:rPr lang="en-US" altLang="zh-CN" i="1">
                                  <a:latin typeface="Cambria Math"/>
                                </a:rPr>
                                <m:t>𝑚</m:t>
                              </m:r>
                            </m:sub>
                          </m:sSub>
                        </m:e>
                      </m:acc>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3640243" y="2104488"/>
                <a:ext cx="768608" cy="575479"/>
              </a:xfrm>
              <a:prstGeom prst="rect">
                <a:avLst/>
              </a:prstGeom>
              <a:blipFill>
                <a:blip r:embed="rId6"/>
                <a:stretch>
                  <a:fillRect/>
                </a:stretch>
              </a:blipFill>
            </p:spPr>
            <p:txBody>
              <a:bodyPr/>
              <a:lstStyle/>
              <a:p>
                <a:r>
                  <a:rPr lang="zh-CN" altLang="en-US">
                    <a:noFill/>
                  </a:rPr>
                  <a:t> </a:t>
                </a:r>
              </a:p>
            </p:txBody>
          </p:sp>
        </mc:Fallback>
      </mc:AlternateContent>
      <p:sp>
        <p:nvSpPr>
          <p:cNvPr id="42" name="TextBox 41"/>
          <p:cNvSpPr txBox="1"/>
          <p:nvPr/>
        </p:nvSpPr>
        <p:spPr>
          <a:xfrm>
            <a:off x="5634578" y="3256902"/>
            <a:ext cx="1980029" cy="523220"/>
          </a:xfrm>
          <a:prstGeom prst="rect">
            <a:avLst/>
          </a:prstGeom>
          <a:noFill/>
        </p:spPr>
        <p:txBody>
          <a:bodyPr wrap="none" rtlCol="0">
            <a:spAutoFit/>
          </a:bodyPr>
          <a:lstStyle/>
          <a:p>
            <a:r>
              <a:rPr lang="zh-CN" altLang="en-US" b="1" dirty="0"/>
              <a:t>衍射加强：</a:t>
            </a:r>
          </a:p>
        </p:txBody>
      </p:sp>
      <mc:AlternateContent xmlns:mc="http://schemas.openxmlformats.org/markup-compatibility/2006" xmlns:a14="http://schemas.microsoft.com/office/drawing/2010/main">
        <mc:Choice Requires="a14">
          <p:sp>
            <p:nvSpPr>
              <p:cNvPr id="43" name="矩形 42"/>
              <p:cNvSpPr/>
              <p:nvPr/>
            </p:nvSpPr>
            <p:spPr>
              <a:xfrm>
                <a:off x="5634578" y="3982354"/>
                <a:ext cx="5103257" cy="612860"/>
              </a:xfrm>
              <a:prstGeom prst="rect">
                <a:avLst/>
              </a:prstGeom>
            </p:spPr>
            <p:txBody>
              <a:bodyPr wrap="none">
                <a:spAutoFit/>
              </a:bodyPr>
              <a:lstStyle/>
              <a:p>
                <a14:m>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d>
                      <m:dPr>
                        <m:ctrlPr>
                          <a:rPr lang="en-US" altLang="zh-CN" b="1" i="1">
                            <a:latin typeface="Cambria Math" panose="02040503050406030204" pitchFamily="18" charset="0"/>
                            <a:ea typeface="Cambria Math"/>
                          </a:rPr>
                        </m:ctrlPr>
                      </m:d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𝑺</m:t>
                            </m:r>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𝑺</m:t>
                                </m:r>
                              </m:e>
                              <m:sub>
                                <m:r>
                                  <a:rPr lang="en-US" altLang="zh-CN" b="1" i="1">
                                    <a:latin typeface="Cambria Math"/>
                                    <a:ea typeface="Cambria Math"/>
                                  </a:rPr>
                                  <m:t>𝟎</m:t>
                                </m:r>
                              </m:sub>
                            </m:sSub>
                          </m:e>
                        </m:acc>
                      </m:e>
                    </m:d>
                    <m:r>
                      <a:rPr lang="en-US" altLang="zh-CN" b="1" i="1">
                        <a:latin typeface="Cambria Math"/>
                        <a:ea typeface="Cambria Math"/>
                      </a:rPr>
                      <m:t>=</m:t>
                    </m:r>
                    <m:r>
                      <a:rPr lang="en-US" altLang="zh-CN" b="1" i="1">
                        <a:latin typeface="Cambria Math"/>
                        <a:ea typeface="Cambria Math"/>
                      </a:rPr>
                      <m:t>𝒉</m:t>
                    </m:r>
                    <m:r>
                      <a:rPr lang="en-US" altLang="zh-CN" b="1" i="1">
                        <a:latin typeface="Cambria Math"/>
                        <a:ea typeface="Cambria Math"/>
                        <a:sym typeface="Symbol"/>
                      </a:rPr>
                      <m:t></m:t>
                    </m:r>
                  </m:oMath>
                </a14:m>
                <a:r>
                  <a:rPr lang="zh-CN" altLang="en-US" b="1" dirty="0"/>
                  <a:t>   </a:t>
                </a:r>
                <a:r>
                  <a:rPr lang="en-US" altLang="zh-CN" b="1" i="1" dirty="0">
                    <a:latin typeface="Times New Roman" pitchFamily="18" charset="0"/>
                    <a:cs typeface="Times New Roman" pitchFamily="18" charset="0"/>
                  </a:rPr>
                  <a:t>h</a:t>
                </a:r>
                <a:r>
                  <a:rPr lang="zh-CN" altLang="en-US" b="1" dirty="0"/>
                  <a:t>为整数。</a:t>
                </a:r>
              </a:p>
            </p:txBody>
          </p:sp>
        </mc:Choice>
        <mc:Fallback xmlns="">
          <p:sp>
            <p:nvSpPr>
              <p:cNvPr id="43" name="矩形 42"/>
              <p:cNvSpPr>
                <a:spLocks noRot="1" noChangeAspect="1" noMove="1" noResize="1" noEditPoints="1" noAdjustHandles="1" noChangeArrowheads="1" noChangeShapeType="1" noTextEdit="1"/>
              </p:cNvSpPr>
              <p:nvPr/>
            </p:nvSpPr>
            <p:spPr>
              <a:xfrm>
                <a:off x="5634578" y="3982354"/>
                <a:ext cx="5103257" cy="612860"/>
              </a:xfrm>
              <a:prstGeom prst="rect">
                <a:avLst/>
              </a:prstGeom>
              <a:blipFill>
                <a:blip r:embed="rId7"/>
                <a:stretch>
                  <a:fillRect t="-3960" r="-1912" b="-217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222859" y="4756069"/>
                <a:ext cx="1695977" cy="9024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𝒌</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r>
                            <a:rPr lang="en-US" altLang="zh-CN" b="1" i="1">
                              <a:latin typeface="Cambria Math"/>
                              <a:sym typeface="Symbol"/>
                            </a:rPr>
                            <m:t></m:t>
                          </m:r>
                        </m:den>
                      </m:f>
                      <m:acc>
                        <m:accPr>
                          <m:chr m:val="⃑"/>
                          <m:ctrlPr>
                            <a:rPr lang="en-US" altLang="zh-CN" b="1" i="1">
                              <a:latin typeface="Cambria Math" panose="02040503050406030204" pitchFamily="18" charset="0"/>
                            </a:rPr>
                          </m:ctrlPr>
                        </m:accPr>
                        <m:e>
                          <m:r>
                            <a:rPr lang="en-US" altLang="zh-CN" b="1" i="1">
                              <a:latin typeface="Cambria Math"/>
                            </a:rPr>
                            <m:t>𝑺</m:t>
                          </m:r>
                        </m:e>
                      </m:acc>
                    </m:oMath>
                  </m:oMathPara>
                </a14:m>
                <a:endParaRPr lang="zh-CN" altLang="en-US"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2222859" y="4756069"/>
                <a:ext cx="1695977" cy="90249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202583" y="4756068"/>
                <a:ext cx="2039917" cy="9024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𝒌</m:t>
                              </m:r>
                            </m:e>
                            <m:sub>
                              <m:r>
                                <a:rPr lang="en-US" altLang="zh-CN" b="1" i="1">
                                  <a:latin typeface="Cambria Math"/>
                                </a:rPr>
                                <m:t>𝟎</m:t>
                              </m:r>
                            </m:sub>
                          </m:sSub>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r>
                            <a:rPr lang="en-US" altLang="zh-CN" b="1" i="1">
                              <a:latin typeface="Cambria Math"/>
                              <a:sym typeface="Symbol"/>
                            </a:rPr>
                            <m:t></m:t>
                          </m:r>
                        </m:den>
                      </m:f>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𝑺</m:t>
                              </m:r>
                            </m:e>
                            <m:sub>
                              <m:r>
                                <a:rPr lang="en-US" altLang="zh-CN" b="1" i="1">
                                  <a:latin typeface="Cambria Math"/>
                                </a:rPr>
                                <m:t>𝟎</m:t>
                              </m:r>
                            </m:sub>
                          </m:sSub>
                        </m:e>
                      </m:acc>
                    </m:oMath>
                  </m:oMathPara>
                </a14:m>
                <a:endParaRPr lang="zh-CN" alt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4202583" y="4756068"/>
                <a:ext cx="2039917" cy="90249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6624591" y="4896394"/>
                <a:ext cx="3450560" cy="621837"/>
              </a:xfrm>
              <a:prstGeom prst="rect">
                <a:avLst/>
              </a:prstGeom>
            </p:spPr>
            <p:txBody>
              <a:bodyPr wrap="none">
                <a:spAutoFit/>
              </a:bodyPr>
              <a:lstStyle/>
              <a:p>
                <a14:m>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d>
                      <m:dPr>
                        <m:ctrlPr>
                          <a:rPr lang="en-US" altLang="zh-CN" b="1" i="1">
                            <a:latin typeface="Cambria Math" panose="02040503050406030204" pitchFamily="18" charset="0"/>
                            <a:ea typeface="Cambria Math"/>
                          </a:rPr>
                        </m:ctrlPr>
                      </m:d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𝒌</m:t>
                            </m:r>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𝒌</m:t>
                                </m:r>
                              </m:e>
                              <m:sub>
                                <m:r>
                                  <a:rPr lang="en-US" altLang="zh-CN" b="1" i="1">
                                    <a:latin typeface="Cambria Math"/>
                                    <a:ea typeface="Cambria Math"/>
                                  </a:rPr>
                                  <m:t>𝟎</m:t>
                                </m:r>
                              </m:sub>
                            </m:sSub>
                          </m:e>
                        </m:acc>
                      </m:e>
                    </m:d>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oMath>
                </a14:m>
                <a:r>
                  <a:rPr lang="en-US" altLang="zh-CN" b="1" i="1" dirty="0">
                    <a:latin typeface="Times New Roman" pitchFamily="18" charset="0"/>
                    <a:cs typeface="Times New Roman" pitchFamily="18" charset="0"/>
                  </a:rPr>
                  <a:t>h</a:t>
                </a:r>
                <a:endParaRPr lang="zh-CN" altLang="en-US" b="1" i="1" dirty="0">
                  <a:latin typeface="Times New Roman" pitchFamily="18" charset="0"/>
                  <a:cs typeface="Times New Roman" pitchFamily="18" charset="0"/>
                </a:endParaRPr>
              </a:p>
            </p:txBody>
          </p:sp>
        </mc:Choice>
        <mc:Fallback xmlns="">
          <p:sp>
            <p:nvSpPr>
              <p:cNvPr id="46" name="矩形 45"/>
              <p:cNvSpPr>
                <a:spLocks noRot="1" noChangeAspect="1" noMove="1" noResize="1" noEditPoints="1" noAdjustHandles="1" noChangeArrowheads="1" noChangeShapeType="1" noTextEdit="1"/>
              </p:cNvSpPr>
              <p:nvPr/>
            </p:nvSpPr>
            <p:spPr>
              <a:xfrm>
                <a:off x="6624591" y="4896394"/>
                <a:ext cx="3450560" cy="621837"/>
              </a:xfrm>
              <a:prstGeom prst="rect">
                <a:avLst/>
              </a:prstGeom>
              <a:blipFill>
                <a:blip r:embed="rId10"/>
                <a:stretch>
                  <a:fillRect r="-2297"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4773898" y="5856316"/>
                <a:ext cx="265739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r>
                        <a:rPr lang="en-US" altLang="zh-CN" b="1" i="1">
                          <a:latin typeface="Cambria Math"/>
                          <a:ea typeface="Cambria Math"/>
                        </a:rPr>
                        <m:t>𝒉</m:t>
                      </m:r>
                    </m:oMath>
                  </m:oMathPara>
                </a14:m>
                <a:endParaRPr lang="zh-CN" altLang="en-US" b="1" dirty="0"/>
              </a:p>
            </p:txBody>
          </p:sp>
        </mc:Choice>
        <mc:Fallback xmlns="">
          <p:sp>
            <p:nvSpPr>
              <p:cNvPr id="47" name="矩形 46"/>
              <p:cNvSpPr>
                <a:spLocks noRot="1" noChangeAspect="1" noMove="1" noResize="1" noEditPoints="1" noAdjustHandles="1" noChangeArrowheads="1" noChangeShapeType="1" noTextEdit="1"/>
              </p:cNvSpPr>
              <p:nvPr/>
            </p:nvSpPr>
            <p:spPr>
              <a:xfrm>
                <a:off x="4773898" y="5856316"/>
                <a:ext cx="2657394" cy="575479"/>
              </a:xfrm>
              <a:prstGeom prst="rect">
                <a:avLst/>
              </a:prstGeom>
              <a:blipFill>
                <a:blip r:embed="rId11"/>
                <a:stretch>
                  <a:fillRect/>
                </a:stretch>
              </a:blipFill>
            </p:spPr>
            <p:txBody>
              <a:bodyPr/>
              <a:lstStyle/>
              <a:p>
                <a:r>
                  <a:rPr lang="zh-CN" altLang="en-US">
                    <a:noFill/>
                  </a:rPr>
                  <a:t> </a:t>
                </a:r>
              </a:p>
            </p:txBody>
          </p:sp>
        </mc:Fallback>
      </mc:AlternateContent>
      <p:cxnSp>
        <p:nvCxnSpPr>
          <p:cNvPr id="18" name="直接连接符 17"/>
          <p:cNvCxnSpPr/>
          <p:nvPr/>
        </p:nvCxnSpPr>
        <p:spPr>
          <a:xfrm>
            <a:off x="4425936" y="997319"/>
            <a:ext cx="1179598" cy="1179598"/>
          </a:xfrm>
          <a:prstGeom prst="line">
            <a:avLst/>
          </a:prstGeom>
          <a:ln w="38100">
            <a:solidFill>
              <a:srgbClr val="00CC99"/>
            </a:solidFill>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3608890" y="3474227"/>
            <a:ext cx="457200" cy="82564"/>
          </a:xfrm>
          <a:custGeom>
            <a:avLst/>
            <a:gdLst>
              <a:gd name="connsiteX0" fmla="*/ 0 w 457200"/>
              <a:gd name="connsiteY0" fmla="*/ 51033 h 82564"/>
              <a:gd name="connsiteX1" fmla="*/ 78827 w 457200"/>
              <a:gd name="connsiteY1" fmla="*/ 35268 h 82564"/>
              <a:gd name="connsiteX2" fmla="*/ 173420 w 457200"/>
              <a:gd name="connsiteY2" fmla="*/ 3737 h 82564"/>
              <a:gd name="connsiteX3" fmla="*/ 441434 w 457200"/>
              <a:gd name="connsiteY3" fmla="*/ 66799 h 82564"/>
              <a:gd name="connsiteX4" fmla="*/ 457200 w 457200"/>
              <a:gd name="connsiteY4" fmla="*/ 82564 h 8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82564">
                <a:moveTo>
                  <a:pt x="0" y="51033"/>
                </a:moveTo>
                <a:cubicBezTo>
                  <a:pt x="26276" y="45778"/>
                  <a:pt x="52975" y="42318"/>
                  <a:pt x="78827" y="35268"/>
                </a:cubicBezTo>
                <a:cubicBezTo>
                  <a:pt x="110892" y="26523"/>
                  <a:pt x="173420" y="3737"/>
                  <a:pt x="173420" y="3737"/>
                </a:cubicBezTo>
                <a:cubicBezTo>
                  <a:pt x="470157" y="23519"/>
                  <a:pt x="356164" y="-46893"/>
                  <a:pt x="441434" y="66799"/>
                </a:cubicBezTo>
                <a:cubicBezTo>
                  <a:pt x="445893" y="72745"/>
                  <a:pt x="451945" y="77309"/>
                  <a:pt x="457200" y="82564"/>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050324" y="3235538"/>
            <a:ext cx="315310" cy="289722"/>
          </a:xfrm>
          <a:custGeom>
            <a:avLst/>
            <a:gdLst>
              <a:gd name="connsiteX0" fmla="*/ 31531 w 315310"/>
              <a:gd name="connsiteY0" fmla="*/ 289722 h 289722"/>
              <a:gd name="connsiteX1" fmla="*/ 0 w 315310"/>
              <a:gd name="connsiteY1" fmla="*/ 210895 h 289722"/>
              <a:gd name="connsiteX2" fmla="*/ 31531 w 315310"/>
              <a:gd name="connsiteY2" fmla="*/ 163598 h 289722"/>
              <a:gd name="connsiteX3" fmla="*/ 94593 w 315310"/>
              <a:gd name="connsiteY3" fmla="*/ 84770 h 289722"/>
              <a:gd name="connsiteX4" fmla="*/ 126124 w 315310"/>
              <a:gd name="connsiteY4" fmla="*/ 37474 h 289722"/>
              <a:gd name="connsiteX5" fmla="*/ 315310 w 315310"/>
              <a:gd name="connsiteY5" fmla="*/ 5943 h 28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310" h="289722">
                <a:moveTo>
                  <a:pt x="31531" y="289722"/>
                </a:moveTo>
                <a:cubicBezTo>
                  <a:pt x="21021" y="263446"/>
                  <a:pt x="0" y="239195"/>
                  <a:pt x="0" y="210895"/>
                </a:cubicBezTo>
                <a:cubicBezTo>
                  <a:pt x="0" y="191947"/>
                  <a:pt x="23057" y="180546"/>
                  <a:pt x="31531" y="163598"/>
                </a:cubicBezTo>
                <a:cubicBezTo>
                  <a:pt x="69606" y="87447"/>
                  <a:pt x="14865" y="137922"/>
                  <a:pt x="94593" y="84770"/>
                </a:cubicBezTo>
                <a:cubicBezTo>
                  <a:pt x="105103" y="69005"/>
                  <a:pt x="112726" y="50872"/>
                  <a:pt x="126124" y="37474"/>
                </a:cubicBezTo>
                <a:cubicBezTo>
                  <a:pt x="183891" y="-20292"/>
                  <a:pt x="226569" y="5943"/>
                  <a:pt x="315310" y="5943"/>
                </a:cubicBezTo>
              </a:path>
            </a:pathLst>
          </a:custGeom>
          <a:noFill/>
          <a:ln w="28575">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5575738" y="5833241"/>
            <a:ext cx="709448" cy="677918"/>
          </a:xfrm>
          <a:custGeom>
            <a:avLst/>
            <a:gdLst>
              <a:gd name="connsiteX0" fmla="*/ 126124 w 709448"/>
              <a:gd name="connsiteY0" fmla="*/ 31531 h 677918"/>
              <a:gd name="connsiteX1" fmla="*/ 47296 w 709448"/>
              <a:gd name="connsiteY1" fmla="*/ 78828 h 677918"/>
              <a:gd name="connsiteX2" fmla="*/ 0 w 709448"/>
              <a:gd name="connsiteY2" fmla="*/ 173421 h 677918"/>
              <a:gd name="connsiteX3" fmla="*/ 15765 w 709448"/>
              <a:gd name="connsiteY3" fmla="*/ 425669 h 677918"/>
              <a:gd name="connsiteX4" fmla="*/ 47296 w 709448"/>
              <a:gd name="connsiteY4" fmla="*/ 520262 h 677918"/>
              <a:gd name="connsiteX5" fmla="*/ 110359 w 709448"/>
              <a:gd name="connsiteY5" fmla="*/ 583325 h 677918"/>
              <a:gd name="connsiteX6" fmla="*/ 157655 w 709448"/>
              <a:gd name="connsiteY6" fmla="*/ 599090 h 677918"/>
              <a:gd name="connsiteX7" fmla="*/ 204952 w 709448"/>
              <a:gd name="connsiteY7" fmla="*/ 630621 h 677918"/>
              <a:gd name="connsiteX8" fmla="*/ 378372 w 709448"/>
              <a:gd name="connsiteY8" fmla="*/ 677918 h 677918"/>
              <a:gd name="connsiteX9" fmla="*/ 583324 w 709448"/>
              <a:gd name="connsiteY9" fmla="*/ 630621 h 677918"/>
              <a:gd name="connsiteX10" fmla="*/ 599090 w 709448"/>
              <a:gd name="connsiteY10" fmla="*/ 583325 h 677918"/>
              <a:gd name="connsiteX11" fmla="*/ 646386 w 709448"/>
              <a:gd name="connsiteY11" fmla="*/ 252249 h 677918"/>
              <a:gd name="connsiteX12" fmla="*/ 693683 w 709448"/>
              <a:gd name="connsiteY12" fmla="*/ 220718 h 677918"/>
              <a:gd name="connsiteX13" fmla="*/ 709448 w 709448"/>
              <a:gd name="connsiteY13" fmla="*/ 173421 h 677918"/>
              <a:gd name="connsiteX14" fmla="*/ 693683 w 709448"/>
              <a:gd name="connsiteY14" fmla="*/ 110359 h 677918"/>
              <a:gd name="connsiteX15" fmla="*/ 551793 w 709448"/>
              <a:gd name="connsiteY15" fmla="*/ 47297 h 677918"/>
              <a:gd name="connsiteX16" fmla="*/ 504496 w 709448"/>
              <a:gd name="connsiteY16" fmla="*/ 31531 h 677918"/>
              <a:gd name="connsiteX17" fmla="*/ 378372 w 709448"/>
              <a:gd name="connsiteY17" fmla="*/ 0 h 677918"/>
              <a:gd name="connsiteX18" fmla="*/ 141890 w 709448"/>
              <a:gd name="connsiteY18" fmla="*/ 31531 h 677918"/>
              <a:gd name="connsiteX19" fmla="*/ 126124 w 709448"/>
              <a:gd name="connsiteY19" fmla="*/ 31531 h 67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9448" h="677918">
                <a:moveTo>
                  <a:pt x="126124" y="31531"/>
                </a:moveTo>
                <a:cubicBezTo>
                  <a:pt x="110358" y="39414"/>
                  <a:pt x="70562" y="58886"/>
                  <a:pt x="47296" y="78828"/>
                </a:cubicBezTo>
                <a:cubicBezTo>
                  <a:pt x="18772" y="103278"/>
                  <a:pt x="11035" y="140314"/>
                  <a:pt x="0" y="173421"/>
                </a:cubicBezTo>
                <a:cubicBezTo>
                  <a:pt x="5255" y="257504"/>
                  <a:pt x="4382" y="342195"/>
                  <a:pt x="15765" y="425669"/>
                </a:cubicBezTo>
                <a:cubicBezTo>
                  <a:pt x="20256" y="458601"/>
                  <a:pt x="23794" y="496760"/>
                  <a:pt x="47296" y="520262"/>
                </a:cubicBezTo>
                <a:cubicBezTo>
                  <a:pt x="68317" y="541283"/>
                  <a:pt x="82156" y="573924"/>
                  <a:pt x="110359" y="583325"/>
                </a:cubicBezTo>
                <a:lnTo>
                  <a:pt x="157655" y="599090"/>
                </a:lnTo>
                <a:cubicBezTo>
                  <a:pt x="173421" y="609600"/>
                  <a:pt x="187637" y="622926"/>
                  <a:pt x="204952" y="630621"/>
                </a:cubicBezTo>
                <a:cubicBezTo>
                  <a:pt x="270413" y="659715"/>
                  <a:pt x="310936" y="664430"/>
                  <a:pt x="378372" y="677918"/>
                </a:cubicBezTo>
                <a:cubicBezTo>
                  <a:pt x="425881" y="673167"/>
                  <a:pt x="538364" y="686820"/>
                  <a:pt x="583324" y="630621"/>
                </a:cubicBezTo>
                <a:cubicBezTo>
                  <a:pt x="593705" y="617644"/>
                  <a:pt x="593835" y="599090"/>
                  <a:pt x="599090" y="583325"/>
                </a:cubicBezTo>
                <a:cubicBezTo>
                  <a:pt x="603541" y="503200"/>
                  <a:pt x="564776" y="333858"/>
                  <a:pt x="646386" y="252249"/>
                </a:cubicBezTo>
                <a:cubicBezTo>
                  <a:pt x="659784" y="238851"/>
                  <a:pt x="677917" y="231228"/>
                  <a:pt x="693683" y="220718"/>
                </a:cubicBezTo>
                <a:cubicBezTo>
                  <a:pt x="698938" y="204952"/>
                  <a:pt x="709448" y="190039"/>
                  <a:pt x="709448" y="173421"/>
                </a:cubicBezTo>
                <a:cubicBezTo>
                  <a:pt x="709448" y="151753"/>
                  <a:pt x="705702" y="128388"/>
                  <a:pt x="693683" y="110359"/>
                </a:cubicBezTo>
                <a:cubicBezTo>
                  <a:pt x="672269" y="78238"/>
                  <a:pt x="570452" y="53517"/>
                  <a:pt x="551793" y="47297"/>
                </a:cubicBezTo>
                <a:cubicBezTo>
                  <a:pt x="536027" y="42042"/>
                  <a:pt x="520618" y="35562"/>
                  <a:pt x="504496" y="31531"/>
                </a:cubicBezTo>
                <a:lnTo>
                  <a:pt x="378372" y="0"/>
                </a:lnTo>
                <a:cubicBezTo>
                  <a:pt x="258681" y="9975"/>
                  <a:pt x="226620" y="-2361"/>
                  <a:pt x="141890" y="31531"/>
                </a:cubicBezTo>
                <a:cubicBezTo>
                  <a:pt x="130979" y="35895"/>
                  <a:pt x="141890" y="23648"/>
                  <a:pt x="126124" y="31531"/>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a:endCxn id="43" idx="1"/>
          </p:cNvCxnSpPr>
          <p:nvPr/>
        </p:nvCxnSpPr>
        <p:spPr>
          <a:xfrm flipV="1">
            <a:off x="3546563" y="4288784"/>
            <a:ext cx="2088014" cy="467284"/>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43" idx="1"/>
          </p:cNvCxnSpPr>
          <p:nvPr/>
        </p:nvCxnSpPr>
        <p:spPr>
          <a:xfrm flipV="1">
            <a:off x="4943475" y="4288784"/>
            <a:ext cx="691102" cy="60761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85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0"/>
                                  </p:iterate>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200"/>
                                  </p:iterate>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200"/>
                                  </p:iterate>
                                  <p:childTnLst>
                                    <p:set>
                                      <p:cBhvr>
                                        <p:cTn id="57" dur="1" fill="hold">
                                          <p:stCondLst>
                                            <p:cond delay="0"/>
                                          </p:stCondLst>
                                        </p:cTn>
                                        <p:tgtEl>
                                          <p:spTgt spid="44"/>
                                        </p:tgtEl>
                                        <p:attrNameLst>
                                          <p:attrName>style.visibility</p:attrName>
                                        </p:attrNameLst>
                                      </p:cBhvr>
                                      <p:to>
                                        <p:strVal val="visible"/>
                                      </p:to>
                                    </p:set>
                                  </p:childTnLst>
                                </p:cTn>
                              </p:par>
                            </p:childTnLst>
                          </p:cTn>
                        </p:par>
                        <p:par>
                          <p:cTn id="58" fill="hold">
                            <p:stCondLst>
                              <p:cond delay="2401"/>
                            </p:stCondLst>
                            <p:childTnLst>
                              <p:par>
                                <p:cTn id="59" presetID="1" presetClass="entr" presetSubtype="0" fill="hold" grpId="0" nodeType="afterEffect">
                                  <p:stCondLst>
                                    <p:cond delay="0"/>
                                  </p:stCondLst>
                                  <p:iterate type="lt">
                                    <p:tmAbs val="200"/>
                                  </p:iterate>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down)">
                                      <p:cBhvr>
                                        <p:cTn id="65" dur="500"/>
                                        <p:tgtEl>
                                          <p:spTgt spid="53"/>
                                        </p:tgtEl>
                                      </p:cBhvr>
                                    </p:animEffect>
                                  </p:childTnLst>
                                </p:cTn>
                              </p:par>
                              <p:par>
                                <p:cTn id="66" presetID="22" presetClass="entr" presetSubtype="4" fill="hold"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10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1000"/>
                                        <p:tgtEl>
                                          <p:spTgt spid="4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5" grpId="0"/>
      <p:bldP spid="36" grpId="0"/>
      <p:bldP spid="39" grpId="0"/>
      <p:bldP spid="42" grpId="0"/>
      <p:bldP spid="43" grpId="0"/>
      <p:bldP spid="44" grpId="0"/>
      <p:bldP spid="45" grpId="0"/>
      <p:bldP spid="46" grpId="0"/>
      <p:bldP spid="47" grpId="0"/>
      <p:bldP spid="7" grpId="0" animBg="1"/>
      <p:bldP spid="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16998" y="1308068"/>
                <a:ext cx="265739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r>
                        <a:rPr lang="en-US" altLang="zh-CN" b="1" i="1">
                          <a:latin typeface="Cambria Math"/>
                          <a:ea typeface="Cambria Math"/>
                        </a:rPr>
                        <m:t>𝒉</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2216998" y="1308068"/>
                <a:ext cx="2657394" cy="575479"/>
              </a:xfrm>
              <a:prstGeom prst="rect">
                <a:avLst/>
              </a:prstGeom>
              <a:blipFill>
                <a:blip r:embed="rId2"/>
                <a:stretch>
                  <a:fillRect/>
                </a:stretch>
              </a:blipFill>
            </p:spPr>
            <p:txBody>
              <a:bodyPr/>
              <a:lstStyle/>
              <a:p>
                <a:r>
                  <a:rPr lang="zh-CN" altLang="en-US">
                    <a:noFill/>
                  </a:rPr>
                  <a:t> </a:t>
                </a:r>
              </a:p>
            </p:txBody>
          </p:sp>
        </mc:Fallback>
      </mc:AlternateContent>
      <p:sp>
        <p:nvSpPr>
          <p:cNvPr id="3" name="TextBox 2"/>
          <p:cNvSpPr txBox="1"/>
          <p:nvPr/>
        </p:nvSpPr>
        <p:spPr>
          <a:xfrm>
            <a:off x="5321560" y="106898"/>
            <a:ext cx="1574470" cy="646331"/>
          </a:xfrm>
          <a:prstGeom prst="rect">
            <a:avLst/>
          </a:prstGeom>
          <a:noFill/>
        </p:spPr>
        <p:txBody>
          <a:bodyPr wrap="none" rtlCol="0">
            <a:spAutoFit/>
          </a:bodyPr>
          <a:lstStyle/>
          <a:p>
            <a:r>
              <a:rPr lang="zh-CN" altLang="en-US" sz="3600" b="1" dirty="0">
                <a:solidFill>
                  <a:srgbClr val="FF0000"/>
                </a:solidFill>
              </a:rPr>
              <a:t>倒格子</a:t>
            </a:r>
          </a:p>
        </p:txBody>
      </p:sp>
      <mc:AlternateContent xmlns:mc="http://schemas.openxmlformats.org/markup-compatibility/2006" xmlns:a14="http://schemas.microsoft.com/office/drawing/2010/main">
        <mc:Choice Requires="a14">
          <p:sp>
            <p:nvSpPr>
              <p:cNvPr id="4" name="TextBox 3"/>
              <p:cNvSpPr txBox="1"/>
              <p:nvPr/>
            </p:nvSpPr>
            <p:spPr>
              <a:xfrm>
                <a:off x="5525989" y="1296193"/>
                <a:ext cx="4814908"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𝟑</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𝟑</m:t>
                              </m:r>
                            </m:sub>
                          </m:sSub>
                        </m:e>
                      </m:acc>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5525989" y="1296193"/>
                <a:ext cx="4814908" cy="57547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09062" y="5166266"/>
                <a:ext cx="4600105"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𝑲</m:t>
                              </m:r>
                            </m:e>
                            <m:sub>
                              <m:r>
                                <a:rPr lang="en-US" altLang="zh-CN" b="1" i="1">
                                  <a:latin typeface="Cambria Math"/>
                                </a:rPr>
                                <m:t>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𝟏</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𝟐</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𝟐</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𝟑</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𝟑</m:t>
                              </m:r>
                            </m:sub>
                          </m:sSub>
                        </m:e>
                      </m:acc>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709062" y="5166266"/>
                <a:ext cx="4600105" cy="5872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68261" y="2077989"/>
                <a:ext cx="7120219"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𝟏</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𝟑</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𝟑</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r>
                        <a:rPr lang="en-US" altLang="zh-CN" b="1" i="1">
                          <a:latin typeface="Cambria Math"/>
                          <a:ea typeface="Cambria Math"/>
                        </a:rPr>
                        <m:t>𝒉</m:t>
                      </m:r>
                    </m:oMath>
                  </m:oMathPara>
                </a14:m>
                <a:endParaRPr lang="zh-CN" altLang="en-US" b="1" dirty="0"/>
              </a:p>
            </p:txBody>
          </p:sp>
        </mc:Choice>
        <mc:Fallback xmlns="">
          <p:sp>
            <p:nvSpPr>
              <p:cNvPr id="12" name="矩形 11"/>
              <p:cNvSpPr>
                <a:spLocks noRot="1" noChangeAspect="1" noMove="1" noResize="1" noEditPoints="1" noAdjustHandles="1" noChangeArrowheads="1" noChangeShapeType="1" noTextEdit="1"/>
              </p:cNvSpPr>
              <p:nvPr/>
            </p:nvSpPr>
            <p:spPr>
              <a:xfrm>
                <a:off x="2668261" y="2077989"/>
                <a:ext cx="7120219" cy="57547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590082" y="2789086"/>
                <a:ext cx="2715551"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𝟏</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𝒉</m:t>
                          </m:r>
                        </m:e>
                        <m:sub>
                          <m:r>
                            <a:rPr lang="en-US" altLang="zh-CN" b="1" i="1">
                              <a:latin typeface="Cambria Math"/>
                              <a:ea typeface="Cambria Math"/>
                            </a:rPr>
                            <m:t>𝟏</m:t>
                          </m:r>
                        </m:sub>
                      </m:sSub>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4590082" y="2789086"/>
                <a:ext cx="2715551" cy="5754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518832" y="3556074"/>
                <a:ext cx="2798907"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𝒉</m:t>
                          </m:r>
                        </m:e>
                        <m:sub>
                          <m:r>
                            <a:rPr lang="en-US" altLang="zh-CN" b="1" i="1">
                              <a:latin typeface="Cambria Math"/>
                              <a:ea typeface="Cambria Math"/>
                            </a:rPr>
                            <m:t>𝟐</m:t>
                          </m:r>
                        </m:sub>
                      </m:sSub>
                    </m:oMath>
                  </m:oMathPara>
                </a14:m>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4518832" y="3556074"/>
                <a:ext cx="2798907" cy="5754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518832" y="4365021"/>
                <a:ext cx="2798907"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𝟑</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𝒉</m:t>
                          </m:r>
                        </m:e>
                        <m:sub>
                          <m:r>
                            <a:rPr lang="en-US" altLang="zh-CN" b="1" i="1">
                              <a:latin typeface="Cambria Math"/>
                              <a:ea typeface="Cambria Math"/>
                            </a:rPr>
                            <m:t>𝟑</m:t>
                          </m:r>
                        </m:sub>
                      </m:sSub>
                    </m:oMath>
                  </m:oMathPara>
                </a14:m>
                <a:endParaRPr lang="zh-CN" altLang="en-US" b="1" dirty="0"/>
              </a:p>
            </p:txBody>
          </p:sp>
        </mc:Choice>
        <mc:Fallback xmlns="">
          <p:sp>
            <p:nvSpPr>
              <p:cNvPr id="15" name="矩形 14"/>
              <p:cNvSpPr>
                <a:spLocks noRot="1" noChangeAspect="1" noMove="1" noResize="1" noEditPoints="1" noAdjustHandles="1" noChangeArrowheads="1" noChangeShapeType="1" noTextEdit="1"/>
              </p:cNvSpPr>
              <p:nvPr/>
            </p:nvSpPr>
            <p:spPr>
              <a:xfrm>
                <a:off x="4518832" y="4365021"/>
                <a:ext cx="2798907" cy="5754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63831" y="5860421"/>
                <a:ext cx="4889928" cy="637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𝒊</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𝒋</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sSub>
                        <m:sSubPr>
                          <m:ctrlPr>
                            <a:rPr lang="el-GR" altLang="zh-CN" b="1" i="1">
                              <a:latin typeface="Cambria Math" panose="02040503050406030204" pitchFamily="18" charset="0"/>
                              <a:ea typeface="Cambria Math"/>
                            </a:rPr>
                          </m:ctrlPr>
                        </m:sSubPr>
                        <m:e>
                          <m:r>
                            <a:rPr lang="zh-CN" altLang="el-GR" b="1" i="1">
                              <a:latin typeface="Cambria Math"/>
                              <a:ea typeface="Cambria Math"/>
                            </a:rPr>
                            <m:t>𝜹</m:t>
                          </m:r>
                        </m:e>
                        <m:sub>
                          <m:r>
                            <a:rPr lang="en-US" altLang="zh-CN" b="1" i="1">
                              <a:latin typeface="Cambria Math"/>
                              <a:ea typeface="Cambria Math"/>
                            </a:rPr>
                            <m:t>𝒊𝒋</m:t>
                          </m:r>
                        </m:sub>
                      </m:sSub>
                      <m:r>
                        <a:rPr lang="en-US" altLang="zh-CN" b="1" i="1">
                          <a:latin typeface="Cambria Math"/>
                          <a:ea typeface="Cambria Math"/>
                        </a:rPr>
                        <m:t>       </m:t>
                      </m:r>
                      <m:r>
                        <a:rPr lang="en-US" altLang="zh-CN" b="1" i="1">
                          <a:latin typeface="Cambria Math"/>
                          <a:ea typeface="Cambria Math"/>
                        </a:rPr>
                        <m:t>𝒊</m:t>
                      </m:r>
                      <m:r>
                        <a:rPr lang="en-US" altLang="zh-CN" b="1" i="1">
                          <a:latin typeface="Cambria Math"/>
                          <a:ea typeface="Cambria Math"/>
                        </a:rPr>
                        <m:t>,</m:t>
                      </m:r>
                      <m:r>
                        <a:rPr lang="en-US" altLang="zh-CN" b="1" i="1">
                          <a:latin typeface="Cambria Math"/>
                          <a:ea typeface="Cambria Math"/>
                        </a:rPr>
                        <m:t>𝒋</m:t>
                      </m:r>
                      <m:r>
                        <a:rPr lang="en-US" altLang="zh-CN" b="1" i="1">
                          <a:latin typeface="Cambria Math"/>
                          <a:ea typeface="Cambria Math"/>
                        </a:rPr>
                        <m:t>=</m:t>
                      </m:r>
                      <m:r>
                        <a:rPr lang="en-US" altLang="zh-CN" b="1" i="1">
                          <a:latin typeface="Cambria Math"/>
                          <a:ea typeface="Cambria Math"/>
                        </a:rPr>
                        <m:t>𝟏</m:t>
                      </m:r>
                      <m:r>
                        <a:rPr lang="en-US" altLang="zh-CN" b="1" i="1">
                          <a:latin typeface="Cambria Math"/>
                          <a:ea typeface="Cambria Math"/>
                        </a:rPr>
                        <m:t>,</m:t>
                      </m:r>
                      <m:r>
                        <a:rPr lang="en-US" altLang="zh-CN" b="1" i="1">
                          <a:latin typeface="Cambria Math"/>
                          <a:ea typeface="Cambria Math"/>
                        </a:rPr>
                        <m:t>𝟐</m:t>
                      </m:r>
                      <m:r>
                        <a:rPr lang="en-US" altLang="zh-CN" b="1" i="1">
                          <a:latin typeface="Cambria Math"/>
                          <a:ea typeface="Cambria Math"/>
                        </a:rPr>
                        <m:t>,</m:t>
                      </m:r>
                      <m:r>
                        <a:rPr lang="en-US" altLang="zh-CN" b="1" i="1">
                          <a:latin typeface="Cambria Math"/>
                          <a:ea typeface="Cambria Math"/>
                        </a:rPr>
                        <m:t>𝟑</m:t>
                      </m:r>
                    </m:oMath>
                  </m:oMathPara>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3663831" y="5860421"/>
                <a:ext cx="4889928" cy="637995"/>
              </a:xfrm>
              <a:prstGeom prst="rect">
                <a:avLst/>
              </a:prstGeom>
              <a:blipFill>
                <a:blip r:embed="rId9"/>
                <a:stretch>
                  <a:fillRect/>
                </a:stretch>
              </a:blipFill>
            </p:spPr>
            <p:txBody>
              <a:bodyPr/>
              <a:lstStyle/>
              <a:p>
                <a:r>
                  <a:rPr lang="zh-CN" altLang="en-US">
                    <a:noFill/>
                  </a:rPr>
                  <a:t> </a:t>
                </a:r>
              </a:p>
            </p:txBody>
          </p:sp>
        </mc:Fallback>
      </mc:AlternateContent>
      <p:sp>
        <p:nvSpPr>
          <p:cNvPr id="5" name="上弧形箭头 4"/>
          <p:cNvSpPr/>
          <p:nvPr/>
        </p:nvSpPr>
        <p:spPr>
          <a:xfrm flipH="1">
            <a:off x="4374077" y="795649"/>
            <a:ext cx="1544205" cy="570016"/>
          </a:xfrm>
          <a:prstGeom prst="curvedDownArrow">
            <a:avLst>
              <a:gd name="adj1" fmla="val 40032"/>
              <a:gd name="adj2" fmla="val 62820"/>
              <a:gd name="adj3" fmla="val 3958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8" name="直接连接符 7"/>
          <p:cNvCxnSpPr/>
          <p:nvPr/>
        </p:nvCxnSpPr>
        <p:spPr>
          <a:xfrm>
            <a:off x="3053255" y="1899312"/>
            <a:ext cx="563279" cy="0"/>
          </a:xfrm>
          <a:prstGeom prst="line">
            <a:avLst/>
          </a:prstGeom>
          <a:ln w="57150" cmpd="thickThi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84189" y="2865106"/>
            <a:ext cx="625492" cy="523220"/>
          </a:xfrm>
          <a:prstGeom prst="rect">
            <a:avLst/>
          </a:prstGeom>
          <a:noFill/>
        </p:spPr>
        <p:txBody>
          <a:bodyPr wrap="none" rtlCol="0">
            <a:spAutoFit/>
          </a:bodyPr>
          <a:lstStyle/>
          <a:p>
            <a:r>
              <a:rPr lang="en-US" altLang="zh-CN" dirty="0" smtClean="0"/>
              <a:t>(1)</a:t>
            </a:r>
            <a:endParaRPr lang="zh-CN" altLang="en-US" dirty="0"/>
          </a:p>
        </p:txBody>
      </p:sp>
      <p:sp>
        <p:nvSpPr>
          <p:cNvPr id="17" name="TextBox 16"/>
          <p:cNvSpPr txBox="1"/>
          <p:nvPr/>
        </p:nvSpPr>
        <p:spPr>
          <a:xfrm>
            <a:off x="7492311" y="3608407"/>
            <a:ext cx="625492" cy="523220"/>
          </a:xfrm>
          <a:prstGeom prst="rect">
            <a:avLst/>
          </a:prstGeom>
          <a:noFill/>
        </p:spPr>
        <p:txBody>
          <a:bodyPr wrap="none" rtlCol="0">
            <a:spAutoFit/>
          </a:bodyPr>
          <a:lstStyle/>
          <a:p>
            <a:r>
              <a:rPr lang="en-US" altLang="zh-CN" dirty="0" smtClean="0"/>
              <a:t>(2)</a:t>
            </a:r>
            <a:endParaRPr lang="zh-CN" altLang="en-US" dirty="0"/>
          </a:p>
        </p:txBody>
      </p:sp>
      <p:sp>
        <p:nvSpPr>
          <p:cNvPr id="18" name="TextBox 17"/>
          <p:cNvSpPr txBox="1"/>
          <p:nvPr/>
        </p:nvSpPr>
        <p:spPr>
          <a:xfrm>
            <a:off x="7542067" y="4391150"/>
            <a:ext cx="625492" cy="523220"/>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2477592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5" grpId="0" animBg="1"/>
      <p:bldP spid="7"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25654" y="187673"/>
            <a:ext cx="1574470" cy="646331"/>
          </a:xfrm>
          <a:prstGeom prst="rect">
            <a:avLst/>
          </a:prstGeom>
          <a:noFill/>
        </p:spPr>
        <p:txBody>
          <a:bodyPr wrap="none" rtlCol="0">
            <a:spAutoFit/>
          </a:bodyPr>
          <a:lstStyle/>
          <a:p>
            <a:r>
              <a:rPr lang="zh-CN" altLang="en-US" sz="3600" b="1" dirty="0">
                <a:solidFill>
                  <a:srgbClr val="FF0000"/>
                </a:solidFill>
              </a:rPr>
              <a:t>倒格子</a:t>
            </a:r>
          </a:p>
        </p:txBody>
      </p:sp>
      <mc:AlternateContent xmlns:mc="http://schemas.openxmlformats.org/markup-compatibility/2006" xmlns:a14="http://schemas.microsoft.com/office/drawing/2010/main">
        <mc:Choice Requires="a14">
          <p:sp>
            <p:nvSpPr>
              <p:cNvPr id="7" name="TextBox 6"/>
              <p:cNvSpPr txBox="1"/>
              <p:nvPr/>
            </p:nvSpPr>
            <p:spPr>
              <a:xfrm>
                <a:off x="1088564" y="1084691"/>
                <a:ext cx="2555251" cy="637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𝒊</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𝒋</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sSub>
                        <m:sSubPr>
                          <m:ctrlPr>
                            <a:rPr lang="el-GR" altLang="zh-CN" b="1" i="1">
                              <a:latin typeface="Cambria Math" panose="02040503050406030204" pitchFamily="18" charset="0"/>
                              <a:ea typeface="Cambria Math"/>
                            </a:rPr>
                          </m:ctrlPr>
                        </m:sSubPr>
                        <m:e>
                          <m:r>
                            <a:rPr lang="zh-CN" altLang="el-GR" b="1" i="1">
                              <a:latin typeface="Cambria Math"/>
                              <a:ea typeface="Cambria Math"/>
                            </a:rPr>
                            <m:t>𝜹</m:t>
                          </m:r>
                        </m:e>
                        <m:sub>
                          <m:r>
                            <a:rPr lang="en-US" altLang="zh-CN" b="1" i="1">
                              <a:latin typeface="Cambria Math"/>
                              <a:ea typeface="Cambria Math"/>
                            </a:rPr>
                            <m:t>𝒊𝒋</m:t>
                          </m:r>
                        </m:sub>
                      </m:sSub>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1088564" y="1084691"/>
                <a:ext cx="2555251" cy="63799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65069" y="1867122"/>
                <a:ext cx="3033266"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𝟑</m:t>
                                  </m:r>
                                </m:sub>
                              </m:sSub>
                            </m:e>
                          </m:acc>
                        </m:e>
                      </m:d>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2765069" y="1867122"/>
                <a:ext cx="3033266" cy="58727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10457" y="3687216"/>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𝟑</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𝟏</m:t>
                                  </m:r>
                                </m:sub>
                              </m:sSub>
                            </m:e>
                          </m:acc>
                        </m:e>
                      </m:d>
                    </m:oMath>
                  </m:oMathPara>
                </a14:m>
                <a:endParaRPr lang="zh-CN" alt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5610457" y="3687216"/>
                <a:ext cx="2740237" cy="783804"/>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02797" y="3601222"/>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𝟑</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𝟏</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𝟐</m:t>
                                  </m:r>
                                </m:sub>
                              </m:sSub>
                            </m:e>
                          </m:acc>
                        </m:e>
                      </m:d>
                    </m:oMath>
                  </m:oMathPara>
                </a14:m>
                <a:endParaRPr lang="zh-CN" alt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702797" y="3601222"/>
                <a:ext cx="2740237" cy="783804"/>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78609" y="4797441"/>
                <a:ext cx="84831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sym typeface="Symbol"/>
                        </a:rPr>
                        <m:t></m:t>
                      </m:r>
                      <m:r>
                        <a:rPr lang="en-US" altLang="zh-CN" b="1" i="1">
                          <a:latin typeface="Cambria Math"/>
                          <a:sym typeface="Symbol"/>
                        </a:rPr>
                        <m:t>=</m:t>
                      </m:r>
                      <m:acc>
                        <m:accPr>
                          <m:chr m:val="⃑"/>
                          <m:ctrlPr>
                            <a:rPr lang="en-US" altLang="zh-CN" b="1" i="1">
                              <a:latin typeface="Cambria Math" panose="02040503050406030204" pitchFamily="18" charset="0"/>
                              <a:sym typeface="Symbol"/>
                            </a:rPr>
                          </m:ctrlPr>
                        </m:accPr>
                        <m:e>
                          <m:sSub>
                            <m:sSubPr>
                              <m:ctrlPr>
                                <a:rPr lang="en-US" altLang="zh-CN" b="1" i="1">
                                  <a:latin typeface="Cambria Math" panose="02040503050406030204" pitchFamily="18" charset="0"/>
                                  <a:sym typeface="Symbol"/>
                                </a:rPr>
                              </m:ctrlPr>
                            </m:sSubPr>
                            <m:e>
                              <m:r>
                                <a:rPr lang="en-US" altLang="zh-CN" b="1" i="1">
                                  <a:latin typeface="Cambria Math"/>
                                  <a:sym typeface="Symbol"/>
                                </a:rPr>
                                <m:t>𝒂</m:t>
                              </m:r>
                            </m:e>
                            <m:sub>
                              <m:r>
                                <a:rPr lang="en-US" altLang="zh-CN" b="1" i="1">
                                  <a:latin typeface="Cambria Math"/>
                                  <a:sym typeface="Symbol"/>
                                </a:rPr>
                                <m:t>𝟏</m:t>
                              </m:r>
                            </m:sub>
                          </m:sSub>
                        </m:e>
                      </m:acc>
                      <m:r>
                        <a:rPr lang="zh-CN" altLang="en-US"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𝟑</m:t>
                                  </m:r>
                                </m:sub>
                              </m:sSub>
                            </m:e>
                          </m:acc>
                        </m:e>
                      </m:d>
                      <m:r>
                        <a:rPr lang="en-US" altLang="zh-CN" b="1" i="1">
                          <a:latin typeface="Cambria Math"/>
                          <a:sym typeface="Symbol"/>
                        </a:rPr>
                        <m:t>=</m:t>
                      </m:r>
                      <m:acc>
                        <m:accPr>
                          <m:chr m:val="⃑"/>
                          <m:ctrlPr>
                            <a:rPr lang="en-US" altLang="zh-CN" b="1" i="1">
                              <a:latin typeface="Cambria Math" panose="02040503050406030204" pitchFamily="18" charset="0"/>
                              <a:sym typeface="Symbol"/>
                            </a:rPr>
                          </m:ctrlPr>
                        </m:accPr>
                        <m:e>
                          <m:sSub>
                            <m:sSubPr>
                              <m:ctrlPr>
                                <a:rPr lang="en-US" altLang="zh-CN" b="1" i="1">
                                  <a:latin typeface="Cambria Math" panose="02040503050406030204" pitchFamily="18" charset="0"/>
                                  <a:sym typeface="Symbol"/>
                                </a:rPr>
                              </m:ctrlPr>
                            </m:sSubPr>
                            <m:e>
                              <m:r>
                                <a:rPr lang="en-US" altLang="zh-CN" b="1" i="1">
                                  <a:latin typeface="Cambria Math"/>
                                  <a:sym typeface="Symbol"/>
                                </a:rPr>
                                <m:t>𝒂</m:t>
                              </m:r>
                            </m:e>
                            <m:sub>
                              <m:r>
                                <a:rPr lang="en-US" altLang="zh-CN" b="1" i="1">
                                  <a:latin typeface="Cambria Math"/>
                                  <a:sym typeface="Symbol"/>
                                </a:rPr>
                                <m:t>𝟐</m:t>
                              </m:r>
                            </m:sub>
                          </m:sSub>
                        </m:e>
                      </m:acc>
                      <m:r>
                        <a:rPr lang="zh-CN" altLang="en-US"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𝟑</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𝟏</m:t>
                                  </m:r>
                                </m:sub>
                              </m:sSub>
                            </m:e>
                          </m:acc>
                        </m:e>
                      </m:d>
                      <m:r>
                        <a:rPr lang="en-US" altLang="zh-CN" b="1" i="1">
                          <a:latin typeface="Cambria Math"/>
                          <a:sym typeface="Symbol"/>
                        </a:rPr>
                        <m:t>=</m:t>
                      </m:r>
                      <m:acc>
                        <m:accPr>
                          <m:chr m:val="⃑"/>
                          <m:ctrlPr>
                            <a:rPr lang="en-US" altLang="zh-CN" b="1" i="1">
                              <a:latin typeface="Cambria Math" panose="02040503050406030204" pitchFamily="18" charset="0"/>
                              <a:sym typeface="Symbol"/>
                            </a:rPr>
                          </m:ctrlPr>
                        </m:accPr>
                        <m:e>
                          <m:sSub>
                            <m:sSubPr>
                              <m:ctrlPr>
                                <a:rPr lang="en-US" altLang="zh-CN" b="1" i="1">
                                  <a:latin typeface="Cambria Math" panose="02040503050406030204" pitchFamily="18" charset="0"/>
                                  <a:sym typeface="Symbol"/>
                                </a:rPr>
                              </m:ctrlPr>
                            </m:sSubPr>
                            <m:e>
                              <m:r>
                                <a:rPr lang="en-US" altLang="zh-CN" b="1" i="1">
                                  <a:latin typeface="Cambria Math"/>
                                  <a:sym typeface="Symbol"/>
                                </a:rPr>
                                <m:t>𝒂</m:t>
                              </m:r>
                            </m:e>
                            <m:sub>
                              <m:r>
                                <a:rPr lang="en-US" altLang="zh-CN" b="1" i="1">
                                  <a:latin typeface="Cambria Math"/>
                                  <a:sym typeface="Symbol"/>
                                </a:rPr>
                                <m:t>𝟑</m:t>
                              </m:r>
                            </m:sub>
                          </m:sSub>
                        </m:e>
                      </m:acc>
                      <m:r>
                        <a:rPr lang="zh-CN" altLang="en-US"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𝟏</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𝟐</m:t>
                                  </m:r>
                                </m:sub>
                              </m:sSub>
                            </m:e>
                          </m:acc>
                        </m:e>
                      </m:d>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078609" y="4797441"/>
                <a:ext cx="8483156" cy="523220"/>
              </a:xfrm>
              <a:prstGeom prst="rect">
                <a:avLst/>
              </a:prstGeom>
              <a:blipFill rotWithShape="1">
                <a:blip r:embed="rId7"/>
                <a:stretch>
                  <a:fillRect/>
                </a:stretch>
              </a:blipFill>
            </p:spPr>
            <p:txBody>
              <a:bodyPr/>
              <a:lstStyle/>
              <a:p>
                <a:r>
                  <a:rPr lang="zh-CN" altLang="en-US">
                    <a:noFill/>
                  </a:rPr>
                  <a:t> </a:t>
                </a:r>
              </a:p>
            </p:txBody>
          </p:sp>
        </mc:Fallback>
      </mc:AlternateContent>
      <p:sp>
        <p:nvSpPr>
          <p:cNvPr id="5" name="TextBox 4"/>
          <p:cNvSpPr txBox="1"/>
          <p:nvPr/>
        </p:nvSpPr>
        <p:spPr>
          <a:xfrm>
            <a:off x="621898" y="3822187"/>
            <a:ext cx="1643134" cy="523220"/>
          </a:xfrm>
          <a:prstGeom prst="rect">
            <a:avLst/>
          </a:prstGeom>
          <a:noFill/>
        </p:spPr>
        <p:txBody>
          <a:bodyPr wrap="square" rtlCol="0">
            <a:spAutoFit/>
          </a:bodyPr>
          <a:lstStyle/>
          <a:p>
            <a:r>
              <a:rPr lang="zh-CN" altLang="en-US" b="1" dirty="0">
                <a:solidFill>
                  <a:srgbClr val="FF0000"/>
                </a:solidFill>
              </a:rPr>
              <a:t>倒基矢</a:t>
            </a:r>
          </a:p>
        </p:txBody>
      </p:sp>
      <mc:AlternateContent xmlns:mc="http://schemas.openxmlformats.org/markup-compatibility/2006" xmlns:a14="http://schemas.microsoft.com/office/drawing/2010/main">
        <mc:Choice Requires="a14">
          <p:sp>
            <p:nvSpPr>
              <p:cNvPr id="13" name="TextBox 12"/>
              <p:cNvSpPr txBox="1"/>
              <p:nvPr/>
            </p:nvSpPr>
            <p:spPr>
              <a:xfrm>
                <a:off x="2395890" y="3687216"/>
                <a:ext cx="2740237"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𝟏</m:t>
                              </m:r>
                            </m:sub>
                          </m:sSub>
                        </m:e>
                      </m:acc>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d>
                        <m:dPr>
                          <m:ctrlPr>
                            <a:rPr lang="en-US" altLang="zh-CN" sz="2400" b="1" i="1">
                              <a:latin typeface="Cambria Math" panose="02040503050406030204" pitchFamily="18" charset="0"/>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𝒂</m:t>
                                  </m:r>
                                </m:e>
                                <m:sub>
                                  <m:r>
                                    <a:rPr lang="en-US" altLang="zh-CN" sz="2400" b="1" i="1">
                                      <a:latin typeface="Cambria Math"/>
                                    </a:rPr>
                                    <m:t>𝟐</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ea typeface="Cambria Math"/>
                                </a:rPr>
                              </m:ctrlPr>
                            </m:accPr>
                            <m:e>
                              <m:sSub>
                                <m:sSubPr>
                                  <m:ctrlPr>
                                    <a:rPr lang="en-US" altLang="zh-CN" sz="2400" b="1" i="1">
                                      <a:latin typeface="Cambria Math" panose="02040503050406030204" pitchFamily="18" charset="0"/>
                                      <a:ea typeface="Cambria Math"/>
                                    </a:rPr>
                                  </m:ctrlPr>
                                </m:sSubPr>
                                <m:e>
                                  <m:r>
                                    <a:rPr lang="en-US" altLang="zh-CN" sz="2400" b="1" i="1">
                                      <a:latin typeface="Cambria Math"/>
                                      <a:ea typeface="Cambria Math"/>
                                    </a:rPr>
                                    <m:t>𝒂</m:t>
                                  </m:r>
                                </m:e>
                                <m:sub>
                                  <m:r>
                                    <a:rPr lang="en-US" altLang="zh-CN" sz="2400" b="1" i="1">
                                      <a:latin typeface="Cambria Math"/>
                                      <a:ea typeface="Cambria Math"/>
                                    </a:rPr>
                                    <m:t>𝟑</m:t>
                                  </m:r>
                                </m:sub>
                              </m:sSub>
                            </m:e>
                          </m:acc>
                        </m:e>
                      </m:d>
                    </m:oMath>
                  </m:oMathPara>
                </a14:m>
                <a:endParaRPr lang="zh-CN" altLang="en-US" sz="2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395890" y="3687216"/>
                <a:ext cx="2740237" cy="783804"/>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124888" y="5485467"/>
                <a:ext cx="4600105"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𝑲</m:t>
                              </m:r>
                            </m:e>
                            <m:sub>
                              <m:r>
                                <a:rPr lang="en-US" altLang="zh-CN" b="1" i="1">
                                  <a:latin typeface="Cambria Math"/>
                                </a:rPr>
                                <m:t>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𝟏</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𝟏</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𝟐</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𝟐</m:t>
                              </m:r>
                            </m:sub>
                          </m:sSub>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𝟑</m:t>
                          </m:r>
                        </m:sub>
                      </m:sSub>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𝒃</m:t>
                              </m:r>
                            </m:e>
                            <m:sub>
                              <m:r>
                                <a:rPr lang="en-US" altLang="zh-CN" b="1" i="1">
                                  <a:latin typeface="Cambria Math"/>
                                </a:rPr>
                                <m:t>𝟑</m:t>
                              </m:r>
                            </m:sub>
                          </m:sSub>
                        </m:e>
                      </m:acc>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4124888" y="5485467"/>
                <a:ext cx="4600105" cy="587277"/>
              </a:xfrm>
              <a:prstGeom prst="rect">
                <a:avLst/>
              </a:prstGeom>
              <a:blipFill rotWithShape="1">
                <a:blip r:embed="rId9"/>
                <a:stretch>
                  <a:fillRect/>
                </a:stretch>
              </a:blipFill>
            </p:spPr>
            <p:txBody>
              <a:bodyPr/>
              <a:lstStyle/>
              <a:p>
                <a:r>
                  <a:rPr lang="zh-CN" altLang="en-US">
                    <a:noFill/>
                  </a:rPr>
                  <a:t> </a:t>
                </a:r>
              </a:p>
            </p:txBody>
          </p:sp>
        </mc:Fallback>
      </mc:AlternateContent>
      <p:sp>
        <p:nvSpPr>
          <p:cNvPr id="2" name="下弧形箭头 1"/>
          <p:cNvSpPr/>
          <p:nvPr/>
        </p:nvSpPr>
        <p:spPr>
          <a:xfrm rot="18627020">
            <a:off x="5652313" y="1802548"/>
            <a:ext cx="973777" cy="345131"/>
          </a:xfrm>
          <a:prstGeom prst="curvedUp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6894094" y="1867122"/>
                <a:ext cx="3667671" cy="523220"/>
              </a:xfrm>
              <a:prstGeom prst="rect">
                <a:avLst/>
              </a:prstGeom>
              <a:noFill/>
            </p:spPr>
            <p:txBody>
              <a:bodyPr wrap="none"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𝟑</m:t>
                                </m:r>
                              </m:sub>
                            </m:sSub>
                          </m:e>
                        </m:acc>
                      </m:e>
                    </m:d>
                  </m:oMath>
                </a14:m>
                <a:r>
                  <a:rPr lang="en-US" altLang="zh-CN" b="1" dirty="0">
                    <a:ea typeface="Cambria Math"/>
                  </a:rPr>
                  <a:t> </a:t>
                </a:r>
                <a14:m>
                  <m:oMath xmlns:m="http://schemas.openxmlformats.org/officeDocument/2006/math">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𝟏</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oMath>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6894094" y="1867122"/>
                <a:ext cx="3667671" cy="523220"/>
              </a:xfrm>
              <a:prstGeom prst="rect">
                <a:avLst/>
              </a:prstGeom>
              <a:blipFill rotWithShape="1">
                <a:blip r:embed="rId10"/>
                <a:stretch>
                  <a:fillRect/>
                </a:stretch>
              </a:blipFill>
            </p:spPr>
            <p:txBody>
              <a:bodyPr/>
              <a:lstStyle/>
              <a:p>
                <a:r>
                  <a:rPr lang="zh-CN" altLang="en-US">
                    <a:noFill/>
                  </a:rPr>
                  <a:t> </a:t>
                </a:r>
              </a:p>
            </p:txBody>
          </p:sp>
        </mc:Fallback>
      </mc:AlternateContent>
      <p:sp>
        <p:nvSpPr>
          <p:cNvPr id="17" name="TextBox 16"/>
          <p:cNvSpPr txBox="1"/>
          <p:nvPr/>
        </p:nvSpPr>
        <p:spPr>
          <a:xfrm>
            <a:off x="2432627" y="5517495"/>
            <a:ext cx="1643134" cy="523220"/>
          </a:xfrm>
          <a:prstGeom prst="rect">
            <a:avLst/>
          </a:prstGeom>
          <a:noFill/>
        </p:spPr>
        <p:txBody>
          <a:bodyPr wrap="square" rtlCol="0">
            <a:spAutoFit/>
          </a:bodyPr>
          <a:lstStyle/>
          <a:p>
            <a:r>
              <a:rPr lang="zh-CN" altLang="en-US" b="1" dirty="0">
                <a:solidFill>
                  <a:srgbClr val="FF0000"/>
                </a:solidFill>
              </a:rPr>
              <a:t>倒格矢</a:t>
            </a:r>
          </a:p>
        </p:txBody>
      </p:sp>
      <mc:AlternateContent xmlns:mc="http://schemas.openxmlformats.org/markup-compatibility/2006" xmlns:a14="http://schemas.microsoft.com/office/drawing/2010/main">
        <mc:Choice Requires="a14">
          <p:sp>
            <p:nvSpPr>
              <p:cNvPr id="19" name="TextBox 18"/>
              <p:cNvSpPr txBox="1"/>
              <p:nvPr/>
            </p:nvSpPr>
            <p:spPr>
              <a:xfrm>
                <a:off x="4124889" y="1110050"/>
                <a:ext cx="2245423"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smtClean="0">
                              <a:latin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smtClean="0">
                              <a:latin typeface="Cambria Math"/>
                              <a:ea typeface="Cambria Math"/>
                            </a:rPr>
                            <m:t>𝟏</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4124889" y="1110050"/>
                <a:ext cx="2245423" cy="587277"/>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917821" y="1082911"/>
                <a:ext cx="1784976" cy="587277"/>
              </a:xfrm>
              <a:prstGeom prst="rect">
                <a:avLst/>
              </a:prstGeom>
              <a:noFill/>
            </p:spPr>
            <p:txBody>
              <a:bodyPr wrap="none" rtlCol="0">
                <a:spAutoFit/>
              </a:bodyPr>
              <a:lstStyle/>
              <a:p>
                <a14:m>
                  <m:oMath xmlns:m="http://schemas.openxmlformats.org/officeDocument/2006/math">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smtClean="0">
                            <a:latin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smtClean="0">
                            <a:latin typeface="Cambria Math"/>
                            <a:ea typeface="Cambria Math"/>
                          </a:rPr>
                          <m:t>𝟐</m:t>
                        </m:r>
                      </m:sub>
                    </m:sSub>
                    <m:r>
                      <a:rPr lang="en-US" altLang="zh-CN" b="1">
                        <a:latin typeface="Cambria Math"/>
                        <a:ea typeface="Cambria Math"/>
                      </a:rPr>
                      <m:t>=</m:t>
                    </m:r>
                  </m:oMath>
                </a14:m>
                <a:r>
                  <a:rPr lang="en-US" altLang="zh-CN" b="1" dirty="0" smtClean="0"/>
                  <a:t>0</a:t>
                </a:r>
                <a:endParaRPr lang="zh-CN" alt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7821" y="1082911"/>
                <a:ext cx="1784976" cy="587277"/>
              </a:xfrm>
              <a:prstGeom prst="rect">
                <a:avLst/>
              </a:prstGeom>
              <a:blipFill rotWithShape="1">
                <a:blip r:embed="rId12"/>
                <a:stretch>
                  <a:fillRect r="-5461"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61919" y="1072665"/>
                <a:ext cx="1784976" cy="587277"/>
              </a:xfrm>
              <a:prstGeom prst="rect">
                <a:avLst/>
              </a:prstGeom>
              <a:noFill/>
            </p:spPr>
            <p:txBody>
              <a:bodyPr wrap="none" rtlCol="0">
                <a:spAutoFit/>
              </a:bodyPr>
              <a:lstStyle/>
              <a:p>
                <a14:m>
                  <m:oMath xmlns:m="http://schemas.openxmlformats.org/officeDocument/2006/math">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smtClean="0">
                            <a:latin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smtClean="0">
                            <a:latin typeface="Cambria Math"/>
                            <a:ea typeface="Cambria Math"/>
                          </a:rPr>
                          <m:t>𝟑</m:t>
                        </m:r>
                      </m:sub>
                    </m:sSub>
                    <m:r>
                      <a:rPr lang="en-US" altLang="zh-CN" b="1">
                        <a:latin typeface="Cambria Math"/>
                        <a:ea typeface="Cambria Math"/>
                      </a:rPr>
                      <m:t>=</m:t>
                    </m:r>
                  </m:oMath>
                </a14:m>
                <a:r>
                  <a:rPr lang="en-US" altLang="zh-CN" b="1" dirty="0" smtClean="0"/>
                  <a:t>0</a:t>
                </a:r>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9061919" y="1072665"/>
                <a:ext cx="1784976" cy="587277"/>
              </a:xfrm>
              <a:prstGeom prst="rect">
                <a:avLst/>
              </a:prstGeom>
              <a:blipFill rotWithShape="1">
                <a:blip r:embed="rId13"/>
                <a:stretch>
                  <a:fillRect r="-5822"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041934" y="2556290"/>
                <a:ext cx="3385157" cy="10141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𝟏</m:t>
                          </m:r>
                        </m:sub>
                      </m:sSub>
                      <m:r>
                        <a:rPr lang="en-US" altLang="zh-CN" b="1">
                          <a:latin typeface="Cambria Math"/>
                          <a:ea typeface="Cambria Math"/>
                        </a:rPr>
                        <m:t>=</m:t>
                      </m:r>
                      <m:f>
                        <m:fPr>
                          <m:ctrlPr>
                            <a:rPr lang="en-US" altLang="zh-CN" b="1" i="1" smtClean="0">
                              <a:latin typeface="Cambria Math" panose="02040503050406030204" pitchFamily="18" charset="0"/>
                              <a:ea typeface="Cambria Math"/>
                            </a:rPr>
                          </m:ctrlPr>
                        </m:fPr>
                        <m:num>
                          <m:r>
                            <a:rPr lang="en-US" altLang="zh-CN" b="1">
                              <a:latin typeface="Cambria Math"/>
                              <a:ea typeface="Cambria Math"/>
                            </a:rPr>
                            <m:t>𝟐</m:t>
                          </m:r>
                          <m:r>
                            <a:rPr lang="el-GR" altLang="zh-CN" b="1" i="1">
                              <a:latin typeface="Cambria Math"/>
                              <a:ea typeface="Cambria Math"/>
                            </a:rPr>
                            <m:t>𝝅</m:t>
                          </m:r>
                        </m:num>
                        <m:den>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𝒂</m:t>
                                      </m:r>
                                    </m:e>
                                    <m:sub>
                                      <m:r>
                                        <a:rPr lang="en-US" altLang="zh-CN" b="1" i="1">
                                          <a:latin typeface="Cambria Math"/>
                                        </a:rPr>
                                        <m:t>𝟐</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𝒂</m:t>
                                      </m:r>
                                    </m:e>
                                    <m:sub>
                                      <m:r>
                                        <a:rPr lang="en-US" altLang="zh-CN" b="1" i="1">
                                          <a:latin typeface="Cambria Math"/>
                                          <a:ea typeface="Cambria Math"/>
                                        </a:rPr>
                                        <m:t>𝟑</m:t>
                                      </m:r>
                                    </m:sub>
                                  </m:sSub>
                                </m:e>
                              </m:acc>
                            </m:e>
                          </m:d>
                          <m:r>
                            <m:rPr>
                              <m:nor/>
                            </m:rPr>
                            <a:rPr lang="en-US" altLang="zh-CN" b="1" dirty="0">
                              <a:ea typeface="Cambria Math"/>
                            </a:rPr>
                            <m:t> </m:t>
                          </m:r>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𝟏</m:t>
                              </m:r>
                            </m:sub>
                          </m:sSub>
                        </m:den>
                      </m:f>
                    </m:oMath>
                  </m:oMathPara>
                </a14:m>
                <a:endParaRPr lang="zh-CN" alt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041934" y="2556290"/>
                <a:ext cx="3385157" cy="1014188"/>
              </a:xfrm>
              <a:prstGeom prst="rect">
                <a:avLst/>
              </a:prstGeo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318664" y="2595311"/>
                <a:ext cx="1113189"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ea typeface="Cambria Math"/>
                        </a:rPr>
                        <m:t>=</m:t>
                      </m:r>
                      <m:f>
                        <m:fPr>
                          <m:ctrlPr>
                            <a:rPr lang="en-US" altLang="zh-CN" b="1" i="1" smtClean="0">
                              <a:latin typeface="Cambria Math" panose="02040503050406030204" pitchFamily="18" charset="0"/>
                              <a:ea typeface="Cambria Math"/>
                            </a:rPr>
                          </m:ctrlPr>
                        </m:fPr>
                        <m:num>
                          <m:r>
                            <a:rPr lang="en-US" altLang="zh-CN" b="1">
                              <a:latin typeface="Cambria Math"/>
                              <a:ea typeface="Cambria Math"/>
                            </a:rPr>
                            <m:t>𝟐</m:t>
                          </m:r>
                          <m:r>
                            <a:rPr lang="el-GR" altLang="zh-CN" b="1" i="1">
                              <a:latin typeface="Cambria Math"/>
                              <a:ea typeface="Cambria Math"/>
                            </a:rPr>
                            <m:t>𝝅</m:t>
                          </m:r>
                        </m:num>
                        <m:den>
                          <m:r>
                            <a:rPr lang="zh-CN" altLang="en-US" b="1" i="1">
                              <a:latin typeface="Cambria Math"/>
                              <a:sym typeface="Symbol"/>
                            </a:rPr>
                            <m:t></m:t>
                          </m:r>
                        </m:den>
                      </m:f>
                    </m:oMath>
                  </m:oMathPara>
                </a14:m>
                <a:endParaRPr lang="zh-CN" alt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7318664" y="2595311"/>
                <a:ext cx="1113189" cy="898964"/>
              </a:xfrm>
              <a:prstGeom prst="rect">
                <a:avLst/>
              </a:prstGeom>
              <a:blipFill rotWithShape="1">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8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200"/>
                                  </p:iterate>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200"/>
                                  </p:iterate>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5" grpId="0"/>
      <p:bldP spid="13" grpId="0"/>
      <p:bldP spid="15" grpId="0"/>
      <p:bldP spid="2" grpId="0" animBg="1"/>
      <p:bldP spid="16" grpId="0"/>
      <p:bldP spid="17" grpId="0"/>
      <p:bldP spid="19" grpId="0"/>
      <p:bldP spid="20" grpId="0"/>
      <p:bldP spid="21"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514" y="439392"/>
            <a:ext cx="2964273" cy="646331"/>
          </a:xfrm>
          <a:prstGeom prst="rect">
            <a:avLst/>
          </a:prstGeom>
          <a:noFill/>
        </p:spPr>
        <p:txBody>
          <a:bodyPr wrap="none" rtlCol="0">
            <a:spAutoFit/>
          </a:bodyPr>
          <a:lstStyle/>
          <a:p>
            <a:r>
              <a:rPr lang="zh-CN" altLang="en-US" sz="3600" b="1" dirty="0">
                <a:solidFill>
                  <a:srgbClr val="FF0000"/>
                </a:solidFill>
              </a:rPr>
              <a:t>倒格子的性质</a:t>
            </a:r>
          </a:p>
        </p:txBody>
      </p:sp>
      <mc:AlternateContent xmlns:mc="http://schemas.openxmlformats.org/markup-compatibility/2006" xmlns:a14="http://schemas.microsoft.com/office/drawing/2010/main">
        <mc:Choice Requires="a14">
          <p:sp>
            <p:nvSpPr>
              <p:cNvPr id="4" name="矩形 3"/>
              <p:cNvSpPr/>
              <p:nvPr/>
            </p:nvSpPr>
            <p:spPr>
              <a:xfrm>
                <a:off x="2081967" y="2231636"/>
                <a:ext cx="846930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rPr>
                          </m:ctrlPr>
                        </m:accPr>
                        <m:e>
                          <m:sSub>
                            <m:sSubPr>
                              <m:ctrlPr>
                                <a:rPr lang="en-US" altLang="zh-CN" b="1" i="1">
                                  <a:latin typeface="Cambria Math" panose="02040503050406030204" pitchFamily="18" charset="0"/>
                                </a:rPr>
                              </m:ctrlPr>
                            </m:sSubPr>
                            <m:e>
                              <m:r>
                                <a:rPr lang="en-US" altLang="zh-CN" b="1" i="1">
                                  <a:latin typeface="Cambria Math"/>
                                </a:rPr>
                                <m:t>𝑹</m:t>
                              </m:r>
                            </m:e>
                            <m:sub>
                              <m:r>
                                <a:rPr lang="en-US" altLang="zh-CN" b="1" i="1">
                                  <a:latin typeface="Cambria Math"/>
                                </a:rPr>
                                <m:t>𝒎</m:t>
                              </m:r>
                            </m:sub>
                          </m:sSub>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𝒏</m:t>
                              </m:r>
                            </m:sub>
                          </m:sSub>
                        </m:e>
                      </m:acc>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d>
                        <m:dPr>
                          <m:ctrlPr>
                            <a:rPr lang="en-US" altLang="zh-CN" b="1" i="1">
                              <a:latin typeface="Cambria Math" panose="02040503050406030204" pitchFamily="18" charset="0"/>
                              <a:ea typeface="Cambria Math"/>
                            </a:rPr>
                          </m:ctrlPr>
                        </m:d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𝟏</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𝟐</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𝟐</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𝟑</m:t>
                              </m:r>
                            </m:sub>
                          </m:sSub>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𝒏</m:t>
                              </m:r>
                            </m:e>
                            <m:sub>
                              <m:r>
                                <a:rPr lang="en-US" altLang="zh-CN" b="1" i="1">
                                  <a:latin typeface="Cambria Math"/>
                                  <a:ea typeface="Cambria Math"/>
                                </a:rPr>
                                <m:t>𝟑</m:t>
                              </m:r>
                            </m:sub>
                          </m:sSub>
                        </m:e>
                      </m:d>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r>
                        <a:rPr lang="en-US" altLang="zh-CN" b="1" i="1">
                          <a:latin typeface="Cambria Math"/>
                          <a:ea typeface="Cambria Math"/>
                        </a:rPr>
                        <m:t>×</m:t>
                      </m:r>
                      <m:r>
                        <a:rPr lang="zh-CN" altLang="en-US" b="1">
                          <a:latin typeface="Cambria Math"/>
                          <a:ea typeface="+mn-ea"/>
                        </a:rPr>
                        <m:t>整数</m:t>
                      </m:r>
                    </m:oMath>
                  </m:oMathPara>
                </a14:m>
                <a:endParaRPr lang="zh-CN" altLang="en-US" b="1" dirty="0">
                  <a:latin typeface="+mn-ea"/>
                  <a:ea typeface="+mn-ea"/>
                </a:endParaRPr>
              </a:p>
            </p:txBody>
          </p:sp>
        </mc:Choice>
        <mc:Fallback xmlns="">
          <p:sp>
            <p:nvSpPr>
              <p:cNvPr id="4" name="矩形 3"/>
              <p:cNvSpPr>
                <a:spLocks noRot="1" noChangeAspect="1" noMove="1" noResize="1" noEditPoints="1" noAdjustHandles="1" noChangeArrowheads="1" noChangeShapeType="1" noTextEdit="1"/>
              </p:cNvSpPr>
              <p:nvPr/>
            </p:nvSpPr>
            <p:spPr>
              <a:xfrm>
                <a:off x="2081967" y="2231636"/>
                <a:ext cx="8469306" cy="5754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836920" y="4218977"/>
                <a:ext cx="8598636" cy="679289"/>
              </a:xfrm>
              <a:prstGeom prst="rect">
                <a:avLst/>
              </a:prstGeom>
            </p:spPr>
            <p:txBody>
              <a:bodyPr wrap="none">
                <a:spAutoFit/>
              </a:bodyPr>
              <a:lstStyle/>
              <a:p>
                <a14:m>
                  <m:oMath xmlns:m="http://schemas.openxmlformats.org/officeDocument/2006/math">
                    <m:sSup>
                      <m:sSupPr>
                        <m:ctrlPr>
                          <a:rPr lang="en-US" altLang="zh-CN" sz="2400" b="1" i="1">
                            <a:latin typeface="Cambria Math" panose="02040503050406030204" pitchFamily="18" charset="0"/>
                            <a:ea typeface="+mn-ea"/>
                          </a:rPr>
                        </m:ctrlPr>
                      </m:sSupPr>
                      <m:e>
                        <m:r>
                          <a:rPr lang="en-US" altLang="zh-CN" sz="2400" b="1" i="1">
                            <a:latin typeface="Cambria Math"/>
                            <a:ea typeface="+mn-ea"/>
                            <a:sym typeface="Symbol"/>
                          </a:rPr>
                          <m:t></m:t>
                        </m:r>
                      </m:e>
                      <m:sup>
                        <m:r>
                          <a:rPr lang="en-US" altLang="zh-CN" sz="2400" b="1" i="1">
                            <a:latin typeface="Cambria Math"/>
                            <a:ea typeface="+mn-ea"/>
                          </a:rPr>
                          <m:t>∗</m:t>
                        </m:r>
                      </m:sup>
                    </m:sSup>
                    <m:r>
                      <a:rPr lang="en-US" altLang="zh-CN" sz="2400" b="1" i="1">
                        <a:latin typeface="Cambria Math"/>
                        <a:ea typeface="+mn-ea"/>
                      </a:rPr>
                      <m:t>=</m:t>
                    </m:r>
                    <m:acc>
                      <m:accPr>
                        <m:chr m:val="⃑"/>
                        <m:ctrlPr>
                          <a:rPr lang="en-US" altLang="zh-CN" sz="2400" b="1" i="1">
                            <a:latin typeface="Cambria Math" panose="02040503050406030204" pitchFamily="18" charset="0"/>
                            <a:ea typeface="+mn-ea"/>
                          </a:rPr>
                        </m:ctrlPr>
                      </m:accPr>
                      <m:e>
                        <m:sSub>
                          <m:sSubPr>
                            <m:ctrlPr>
                              <a:rPr lang="en-US" altLang="zh-CN" sz="2400" b="1" i="1">
                                <a:latin typeface="Cambria Math" panose="02040503050406030204" pitchFamily="18" charset="0"/>
                                <a:ea typeface="+mn-ea"/>
                              </a:rPr>
                            </m:ctrlPr>
                          </m:sSubPr>
                          <m:e>
                            <m:r>
                              <a:rPr lang="en-US" altLang="zh-CN" sz="2400" b="1" i="1">
                                <a:latin typeface="Cambria Math"/>
                                <a:ea typeface="+mn-ea"/>
                              </a:rPr>
                              <m:t>𝒃</m:t>
                            </m:r>
                          </m:e>
                          <m:sub>
                            <m:r>
                              <a:rPr lang="en-US" altLang="zh-CN" sz="2400" b="1" i="1">
                                <a:latin typeface="Cambria Math"/>
                                <a:ea typeface="+mn-ea"/>
                              </a:rPr>
                              <m:t>𝟏</m:t>
                            </m:r>
                          </m:sub>
                        </m:sSub>
                      </m:e>
                    </m:acc>
                    <m:r>
                      <a:rPr lang="en-US" altLang="zh-CN" sz="2400" b="1" i="1">
                        <a:latin typeface="Cambria Math"/>
                        <a:ea typeface="Cambria Math"/>
                      </a:rPr>
                      <m:t>∙</m:t>
                    </m:r>
                    <m:d>
                      <m:dPr>
                        <m:ctrlPr>
                          <a:rPr lang="en-US" altLang="zh-CN" sz="2400" b="1" i="1">
                            <a:latin typeface="Cambria Math" panose="02040503050406030204" pitchFamily="18" charset="0"/>
                            <a:ea typeface="Cambria Math"/>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𝟑</m:t>
                                </m:r>
                              </m:sub>
                            </m:sSub>
                          </m:e>
                        </m:acc>
                      </m:e>
                    </m:d>
                    <m:r>
                      <a:rPr lang="en-US" altLang="zh-CN" sz="2400" b="1" i="1">
                        <a:latin typeface="Cambria Math"/>
                        <a:ea typeface="Cambria Math"/>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r>
                      <a:rPr lang="en-US" altLang="zh-CN" sz="2400" b="1" i="1">
                        <a:latin typeface="Cambria Math"/>
                        <a:ea typeface="Cambria Math"/>
                      </a:rPr>
                      <m:t>∙</m:t>
                    </m:r>
                    <m:d>
                      <m:dPr>
                        <m:ctrlPr>
                          <a:rPr lang="en-US" altLang="zh-CN" sz="2400" b="1" i="1">
                            <a:latin typeface="Cambria Math" panose="02040503050406030204" pitchFamily="18" charset="0"/>
                            <a:ea typeface="Cambria Math"/>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𝟑</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𝟏</m:t>
                                </m:r>
                              </m:sub>
                            </m:sSub>
                          </m:e>
                        </m:acc>
                      </m:e>
                    </m:d>
                    <m:r>
                      <a:rPr lang="en-US" altLang="zh-CN" sz="2400" b="1" i="1">
                        <a:latin typeface="Cambria Math"/>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𝟑</m:t>
                            </m:r>
                          </m:sub>
                        </m:sSub>
                      </m:e>
                    </m:acc>
                    <m:r>
                      <a:rPr lang="en-US" altLang="zh-CN" sz="2400" b="1" i="1">
                        <a:latin typeface="Cambria Math"/>
                        <a:ea typeface="Cambria Math"/>
                      </a:rPr>
                      <m:t>∙</m:t>
                    </m:r>
                    <m:d>
                      <m:dPr>
                        <m:ctrlPr>
                          <a:rPr lang="en-US" altLang="zh-CN" sz="2400" b="1" i="1">
                            <a:latin typeface="Cambria Math" panose="02040503050406030204" pitchFamily="18" charset="0"/>
                            <a:ea typeface="Cambria Math"/>
                          </a:rPr>
                        </m:ctrlPr>
                      </m:dPr>
                      <m:e>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𝟏</m:t>
                                </m:r>
                              </m:sub>
                            </m:sSub>
                          </m:e>
                        </m:acc>
                        <m:r>
                          <a:rPr lang="en-US" altLang="zh-CN" sz="2400" b="1" i="1">
                            <a:latin typeface="Cambria Math"/>
                            <a:ea typeface="Cambria Math"/>
                          </a:rPr>
                          <m:t>×</m:t>
                        </m:r>
                        <m:acc>
                          <m:accPr>
                            <m:chr m:val="⃑"/>
                            <m:ctrlPr>
                              <a:rPr lang="en-US" altLang="zh-CN" sz="2400" b="1" i="1">
                                <a:latin typeface="Cambria Math" panose="02040503050406030204" pitchFamily="18" charset="0"/>
                              </a:rPr>
                            </m:ctrlPr>
                          </m:accPr>
                          <m:e>
                            <m:sSub>
                              <m:sSubPr>
                                <m:ctrlPr>
                                  <a:rPr lang="en-US" altLang="zh-CN" sz="2400" b="1" i="1">
                                    <a:latin typeface="Cambria Math" panose="02040503050406030204" pitchFamily="18" charset="0"/>
                                  </a:rPr>
                                </m:ctrlPr>
                              </m:sSubPr>
                              <m:e>
                                <m:r>
                                  <a:rPr lang="en-US" altLang="zh-CN" sz="2400" b="1" i="1">
                                    <a:latin typeface="Cambria Math"/>
                                  </a:rPr>
                                  <m:t>𝒃</m:t>
                                </m:r>
                              </m:e>
                              <m:sub>
                                <m:r>
                                  <a:rPr lang="en-US" altLang="zh-CN" sz="2400" b="1" i="1">
                                    <a:latin typeface="Cambria Math"/>
                                  </a:rPr>
                                  <m:t>𝟐</m:t>
                                </m:r>
                              </m:sub>
                            </m:sSub>
                          </m:e>
                        </m:acc>
                      </m:e>
                    </m:d>
                    <m:r>
                      <a:rPr lang="en-US" altLang="zh-CN" sz="2400" b="1" i="1">
                        <a:latin typeface="Cambria Math"/>
                      </a:rPr>
                      <m:t>=</m:t>
                    </m:r>
                    <m:f>
                      <m:fPr>
                        <m:ctrlPr>
                          <a:rPr lang="en-US" altLang="zh-CN" sz="2400" b="1" i="1" dirty="0">
                            <a:latin typeface="Cambria Math" panose="02040503050406030204" pitchFamily="18" charset="0"/>
                          </a:rPr>
                        </m:ctrlPr>
                      </m:fPr>
                      <m:num>
                        <m:sSup>
                          <m:sSupPr>
                            <m:ctrlPr>
                              <a:rPr lang="en-US" altLang="zh-CN" sz="2400" b="1" i="1" dirty="0">
                                <a:latin typeface="Cambria Math" panose="02040503050406030204" pitchFamily="18" charset="0"/>
                              </a:rPr>
                            </m:ctrlPr>
                          </m:sSupPr>
                          <m:e>
                            <m:d>
                              <m:dPr>
                                <m:ctrlPr>
                                  <a:rPr lang="en-US" altLang="zh-CN" sz="2400" b="1" i="1" dirty="0">
                                    <a:latin typeface="Cambria Math" panose="02040503050406030204" pitchFamily="18" charset="0"/>
                                  </a:rPr>
                                </m:ctrlPr>
                              </m:dPr>
                              <m:e>
                                <m:r>
                                  <a:rPr lang="en-US" altLang="zh-CN" sz="2400" b="1" i="1" dirty="0">
                                    <a:latin typeface="Cambria Math"/>
                                  </a:rPr>
                                  <m:t>𝟐</m:t>
                                </m:r>
                                <m:r>
                                  <a:rPr lang="zh-CN" altLang="en-US" sz="2400" b="1" i="1" dirty="0">
                                    <a:latin typeface="Cambria Math"/>
                                  </a:rPr>
                                  <m:t>𝝅</m:t>
                                </m:r>
                              </m:e>
                            </m:d>
                          </m:e>
                          <m:sup>
                            <m:r>
                              <a:rPr lang="en-US" altLang="zh-CN" sz="2400" b="1" i="1" dirty="0">
                                <a:latin typeface="Cambria Math"/>
                              </a:rPr>
                              <m:t>𝟑</m:t>
                            </m:r>
                          </m:sup>
                        </m:sSup>
                      </m:num>
                      <m:den>
                        <m:r>
                          <a:rPr lang="en-US" altLang="zh-CN" sz="2400" b="1" i="1" dirty="0">
                            <a:latin typeface="Cambria Math"/>
                            <a:sym typeface="Symbol"/>
                          </a:rPr>
                          <m:t></m:t>
                        </m:r>
                      </m:den>
                    </m:f>
                  </m:oMath>
                </a14:m>
                <a:r>
                  <a:rPr lang="en-US" altLang="zh-CN" sz="2400" b="1" dirty="0">
                    <a:latin typeface="+mn-ea"/>
                    <a:ea typeface="+mn-ea"/>
                  </a:rPr>
                  <a:t>  </a:t>
                </a:r>
                <a:endParaRPr lang="zh-CN" altLang="en-US" sz="2400" b="1" dirty="0">
                  <a:latin typeface="+mn-ea"/>
                  <a:ea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1836920" y="4218977"/>
                <a:ext cx="8598636" cy="679289"/>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63162" y="4951156"/>
                <a:ext cx="5594865" cy="6128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𝐴</m:t>
                          </m:r>
                        </m:e>
                      </m:acc>
                      <m:r>
                        <a:rPr lang="en-US" altLang="zh-CN" i="1">
                          <a:latin typeface="Cambria Math"/>
                          <a:ea typeface="Cambria Math"/>
                        </a:rPr>
                        <m:t>×</m:t>
                      </m:r>
                      <m:d>
                        <m:dPr>
                          <m:ctrlPr>
                            <a:rPr lang="en-US" altLang="zh-CN" i="1">
                              <a:latin typeface="Cambria Math" panose="02040503050406030204" pitchFamily="18" charset="0"/>
                              <a:ea typeface="Cambria Math"/>
                            </a:rPr>
                          </m:ctrlPr>
                        </m:dPr>
                        <m:e>
                          <m:acc>
                            <m:accPr>
                              <m:chr m:val="⃑"/>
                              <m:ctrlPr>
                                <a:rPr lang="en-US" altLang="zh-CN" i="1">
                                  <a:latin typeface="Cambria Math" panose="02040503050406030204" pitchFamily="18" charset="0"/>
                                  <a:ea typeface="Cambria Math"/>
                                </a:rPr>
                              </m:ctrlPr>
                            </m:accPr>
                            <m:e>
                              <m:r>
                                <a:rPr lang="en-US" altLang="zh-CN" i="1">
                                  <a:latin typeface="Cambria Math"/>
                                  <a:ea typeface="Cambria Math"/>
                                </a:rPr>
                                <m:t>𝐵</m:t>
                              </m:r>
                            </m:e>
                          </m:acc>
                          <m:r>
                            <a:rPr lang="en-US" altLang="zh-CN" i="1">
                              <a:latin typeface="Cambria Math"/>
                              <a:ea typeface="Cambria Math"/>
                            </a:rPr>
                            <m:t>×</m:t>
                          </m:r>
                          <m:acc>
                            <m:accPr>
                              <m:chr m:val="⃑"/>
                              <m:ctrlPr>
                                <a:rPr lang="en-US" altLang="zh-CN" i="1">
                                  <a:latin typeface="Cambria Math" panose="02040503050406030204" pitchFamily="18" charset="0"/>
                                  <a:ea typeface="Cambria Math"/>
                                </a:rPr>
                              </m:ctrlPr>
                            </m:accPr>
                            <m:e>
                              <m:r>
                                <a:rPr lang="en-US" altLang="zh-CN" i="1">
                                  <a:latin typeface="Cambria Math"/>
                                  <a:ea typeface="Cambria Math"/>
                                </a:rPr>
                                <m:t>𝐶</m:t>
                              </m:r>
                            </m:e>
                          </m:acc>
                        </m:e>
                      </m:d>
                      <m:r>
                        <a:rPr lang="en-US" altLang="zh-CN" i="1">
                          <a:latin typeface="Cambria Math"/>
                          <a:ea typeface="Cambria Math"/>
                        </a:rPr>
                        <m:t>=</m:t>
                      </m:r>
                      <m:acc>
                        <m:accPr>
                          <m:chr m:val="⃑"/>
                          <m:ctrlPr>
                            <a:rPr lang="en-US" altLang="zh-CN" i="1">
                              <a:latin typeface="Cambria Math" panose="02040503050406030204" pitchFamily="18" charset="0"/>
                              <a:ea typeface="Cambria Math"/>
                            </a:rPr>
                          </m:ctrlPr>
                        </m:accPr>
                        <m:e>
                          <m:r>
                            <a:rPr lang="en-US" altLang="zh-CN" i="1">
                              <a:latin typeface="Cambria Math"/>
                              <a:ea typeface="Cambria Math"/>
                            </a:rPr>
                            <m:t>𝐵</m:t>
                          </m:r>
                        </m:e>
                      </m:acc>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a:rPr>
                                <m:t>𝐴</m:t>
                              </m:r>
                            </m:e>
                          </m:acc>
                          <m:r>
                            <a:rPr lang="zh-CN" altLang="en-US" i="1">
                              <a:latin typeface="Cambria Math"/>
                            </a:rPr>
                            <m:t>∙</m:t>
                          </m:r>
                          <m:acc>
                            <m:accPr>
                              <m:chr m:val="⃑"/>
                              <m:ctrlPr>
                                <a:rPr lang="zh-CN" altLang="en-US" i="1">
                                  <a:latin typeface="Cambria Math" panose="02040503050406030204" pitchFamily="18" charset="0"/>
                                </a:rPr>
                              </m:ctrlPr>
                            </m:accPr>
                            <m:e>
                              <m:r>
                                <a:rPr lang="en-US" altLang="zh-CN" i="1">
                                  <a:latin typeface="Cambria Math"/>
                                </a:rPr>
                                <m:t>𝐶</m:t>
                              </m:r>
                            </m:e>
                          </m:acc>
                        </m:e>
                      </m:d>
                      <m:r>
                        <a:rPr lang="en-US" altLang="zh-CN" i="1">
                          <a:latin typeface="Cambria Math"/>
                        </a:rPr>
                        <m:t>−</m:t>
                      </m:r>
                      <m:acc>
                        <m:accPr>
                          <m:chr m:val="⃑"/>
                          <m:ctrlPr>
                            <a:rPr lang="en-US" altLang="zh-CN" i="1">
                              <a:latin typeface="Cambria Math" panose="02040503050406030204" pitchFamily="18" charset="0"/>
                              <a:ea typeface="Cambria Math"/>
                            </a:rPr>
                          </m:ctrlPr>
                        </m:accPr>
                        <m:e>
                          <m:r>
                            <a:rPr lang="en-US" altLang="zh-CN" i="1">
                              <a:latin typeface="Cambria Math"/>
                              <a:ea typeface="Cambria Math"/>
                            </a:rPr>
                            <m:t>𝐶</m:t>
                          </m:r>
                        </m:e>
                      </m:acc>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a:rPr>
                                <m:t>𝐴</m:t>
                              </m:r>
                            </m:e>
                          </m:acc>
                          <m:r>
                            <a:rPr lang="zh-CN" altLang="en-US" i="1">
                              <a:latin typeface="Cambria Math"/>
                            </a:rPr>
                            <m:t>∙</m:t>
                          </m:r>
                          <m:acc>
                            <m:accPr>
                              <m:chr m:val="⃑"/>
                              <m:ctrlPr>
                                <a:rPr lang="zh-CN" altLang="en-US" i="1">
                                  <a:latin typeface="Cambria Math" panose="02040503050406030204" pitchFamily="18" charset="0"/>
                                </a:rPr>
                              </m:ctrlPr>
                            </m:accPr>
                            <m:e>
                              <m:r>
                                <a:rPr lang="en-US" altLang="zh-CN" i="1">
                                  <a:latin typeface="Cambria Math"/>
                                </a:rPr>
                                <m:t>𝐵</m:t>
                              </m:r>
                            </m:e>
                          </m:acc>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963162" y="4951156"/>
                <a:ext cx="5594865" cy="61286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824367" y="1618633"/>
                <a:ext cx="4889928" cy="637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𝒊</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𝒋</m:t>
                          </m:r>
                        </m:sub>
                      </m:sSub>
                      <m:r>
                        <a:rPr lang="en-US" altLang="zh-CN" b="1">
                          <a:latin typeface="Cambria Math"/>
                          <a:ea typeface="Cambria Math"/>
                        </a:rPr>
                        <m:t>=</m:t>
                      </m:r>
                      <m:r>
                        <a:rPr lang="en-US" altLang="zh-CN" b="1">
                          <a:latin typeface="Cambria Math"/>
                          <a:ea typeface="Cambria Math"/>
                        </a:rPr>
                        <m:t>𝟐</m:t>
                      </m:r>
                      <m:r>
                        <a:rPr lang="el-GR" altLang="zh-CN" b="1" i="1">
                          <a:latin typeface="Cambria Math"/>
                          <a:ea typeface="Cambria Math"/>
                        </a:rPr>
                        <m:t>𝝅</m:t>
                      </m:r>
                      <m:sSub>
                        <m:sSubPr>
                          <m:ctrlPr>
                            <a:rPr lang="el-GR" altLang="zh-CN" b="1" i="1">
                              <a:latin typeface="Cambria Math" panose="02040503050406030204" pitchFamily="18" charset="0"/>
                              <a:ea typeface="Cambria Math"/>
                            </a:rPr>
                          </m:ctrlPr>
                        </m:sSubPr>
                        <m:e>
                          <m:r>
                            <a:rPr lang="zh-CN" altLang="el-GR" b="1" i="1">
                              <a:latin typeface="Cambria Math"/>
                              <a:ea typeface="Cambria Math"/>
                            </a:rPr>
                            <m:t>𝜹</m:t>
                          </m:r>
                        </m:e>
                        <m:sub>
                          <m:r>
                            <a:rPr lang="en-US" altLang="zh-CN" b="1" i="1">
                              <a:latin typeface="Cambria Math"/>
                              <a:ea typeface="Cambria Math"/>
                            </a:rPr>
                            <m:t>𝒊𝒋</m:t>
                          </m:r>
                        </m:sub>
                      </m:sSub>
                      <m:r>
                        <a:rPr lang="en-US" altLang="zh-CN" b="1" i="1">
                          <a:latin typeface="Cambria Math"/>
                          <a:ea typeface="Cambria Math"/>
                        </a:rPr>
                        <m:t>       </m:t>
                      </m:r>
                      <m:r>
                        <a:rPr lang="en-US" altLang="zh-CN" b="1" i="1">
                          <a:latin typeface="Cambria Math"/>
                          <a:ea typeface="Cambria Math"/>
                        </a:rPr>
                        <m:t>𝒊</m:t>
                      </m:r>
                      <m:r>
                        <a:rPr lang="en-US" altLang="zh-CN" b="1" i="1">
                          <a:latin typeface="Cambria Math"/>
                          <a:ea typeface="Cambria Math"/>
                        </a:rPr>
                        <m:t>,</m:t>
                      </m:r>
                      <m:r>
                        <a:rPr lang="en-US" altLang="zh-CN" b="1" i="1">
                          <a:latin typeface="Cambria Math"/>
                          <a:ea typeface="Cambria Math"/>
                        </a:rPr>
                        <m:t>𝒋</m:t>
                      </m:r>
                      <m:r>
                        <a:rPr lang="en-US" altLang="zh-CN" b="1" i="1">
                          <a:latin typeface="Cambria Math"/>
                          <a:ea typeface="Cambria Math"/>
                        </a:rPr>
                        <m:t>=</m:t>
                      </m:r>
                      <m:r>
                        <a:rPr lang="en-US" altLang="zh-CN" b="1" i="1">
                          <a:latin typeface="Cambria Math"/>
                          <a:ea typeface="Cambria Math"/>
                        </a:rPr>
                        <m:t>𝟏</m:t>
                      </m:r>
                      <m:r>
                        <a:rPr lang="en-US" altLang="zh-CN" b="1" i="1">
                          <a:latin typeface="Cambria Math"/>
                          <a:ea typeface="Cambria Math"/>
                        </a:rPr>
                        <m:t>,</m:t>
                      </m:r>
                      <m:r>
                        <a:rPr lang="en-US" altLang="zh-CN" b="1" i="1">
                          <a:latin typeface="Cambria Math"/>
                          <a:ea typeface="Cambria Math"/>
                        </a:rPr>
                        <m:t>𝟐</m:t>
                      </m:r>
                      <m:r>
                        <a:rPr lang="en-US" altLang="zh-CN" b="1" i="1">
                          <a:latin typeface="Cambria Math"/>
                          <a:ea typeface="Cambria Math"/>
                        </a:rPr>
                        <m:t>,</m:t>
                      </m:r>
                      <m:r>
                        <a:rPr lang="en-US" altLang="zh-CN" b="1" i="1">
                          <a:latin typeface="Cambria Math"/>
                          <a:ea typeface="Cambria Math"/>
                        </a:rPr>
                        <m:t>𝟑</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824367" y="1618633"/>
                <a:ext cx="4889928" cy="63799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384171" y="2971801"/>
                <a:ext cx="3242939" cy="610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b="1" i="1">
                              <a:latin typeface="Cambria Math" panose="02040503050406030204" pitchFamily="18" charset="0"/>
                            </a:rPr>
                          </m:ctrlPr>
                        </m:funcPr>
                        <m:fName>
                          <m:r>
                            <a:rPr lang="en-US" altLang="zh-CN" b="1">
                              <a:latin typeface="Cambria Math"/>
                            </a:rPr>
                            <m:t>𝐞𝐱𝐩</m:t>
                          </m:r>
                        </m:fName>
                        <m:e>
                          <m:d>
                            <m:dPr>
                              <m:ctrlPr>
                                <a:rPr lang="en-US" altLang="zh-CN" b="1" i="1">
                                  <a:latin typeface="Cambria Math" panose="02040503050406030204" pitchFamily="18" charset="0"/>
                                </a:rPr>
                              </m:ctrlPr>
                            </m:dPr>
                            <m:e>
                              <m:r>
                                <a:rPr lang="en-US" altLang="zh-CN" b="1" i="1">
                                  <a:latin typeface="Cambria Math"/>
                                </a:rPr>
                                <m:t>𝒊</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𝑲</m:t>
                                      </m:r>
                                    </m:e>
                                  </m:acc>
                                </m:e>
                                <m:sub>
                                  <m:r>
                                    <a:rPr lang="en-US" altLang="zh-CN" b="1" i="1">
                                      <a:latin typeface="Cambria Math"/>
                                    </a:rPr>
                                    <m:t>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𝑹</m:t>
                                      </m:r>
                                    </m:e>
                                  </m:acc>
                                </m:e>
                                <m:sub>
                                  <m:r>
                                    <a:rPr lang="en-US" altLang="zh-CN" b="1" i="1">
                                      <a:latin typeface="Cambria Math"/>
                                      <a:ea typeface="Cambria Math"/>
                                    </a:rPr>
                                    <m:t>𝒎</m:t>
                                  </m:r>
                                </m:sub>
                              </m:sSub>
                            </m:e>
                          </m:d>
                        </m:e>
                      </m:func>
                      <m:r>
                        <a:rPr lang="en-US" altLang="zh-CN" b="1" i="1">
                          <a:latin typeface="Cambria Math"/>
                          <a:ea typeface="Cambria Math"/>
                        </a:rPr>
                        <m:t>=</m:t>
                      </m:r>
                      <m:r>
                        <a:rPr lang="en-US" altLang="zh-CN" b="1" i="1">
                          <a:latin typeface="Cambria Math"/>
                          <a:ea typeface="Cambria Math"/>
                        </a:rPr>
                        <m:t>𝟏</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4384171" y="2971801"/>
                <a:ext cx="3242939" cy="610039"/>
              </a:xfrm>
              <a:prstGeom prst="rect">
                <a:avLst/>
              </a:prstGeom>
              <a:blipFill>
                <a:blip r:embed="rId6"/>
                <a:stretch>
                  <a:fillRect/>
                </a:stretch>
              </a:blipFill>
            </p:spPr>
            <p:txBody>
              <a:bodyPr/>
              <a:lstStyle/>
              <a:p>
                <a:r>
                  <a:rPr lang="zh-CN" altLang="en-US">
                    <a:noFill/>
                  </a:rPr>
                  <a:t> </a:t>
                </a:r>
              </a:p>
            </p:txBody>
          </p:sp>
        </mc:Fallback>
      </mc:AlternateContent>
      <p:sp>
        <p:nvSpPr>
          <p:cNvPr id="5" name="文本框 4"/>
          <p:cNvSpPr txBox="1"/>
          <p:nvPr/>
        </p:nvSpPr>
        <p:spPr>
          <a:xfrm>
            <a:off x="365760" y="4338868"/>
            <a:ext cx="1261884" cy="523220"/>
          </a:xfrm>
          <a:prstGeom prst="rect">
            <a:avLst/>
          </a:prstGeom>
          <a:noFill/>
        </p:spPr>
        <p:txBody>
          <a:bodyPr wrap="none" rtlCol="0">
            <a:spAutoFit/>
          </a:bodyPr>
          <a:lstStyle/>
          <a:p>
            <a:r>
              <a:rPr lang="zh-CN" altLang="en-US" b="1" dirty="0" smtClean="0"/>
              <a:t>倒原胞</a:t>
            </a:r>
            <a:endParaRPr lang="zh-CN" altLang="en-US" b="1" dirty="0"/>
          </a:p>
        </p:txBody>
      </p:sp>
    </p:spTree>
    <p:extLst>
      <p:ext uri="{BB962C8B-B14F-4D97-AF65-F5344CB8AC3E}">
        <p14:creationId xmlns:p14="http://schemas.microsoft.com/office/powerpoint/2010/main" val="297816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椭圆 64"/>
          <p:cNvSpPr/>
          <p:nvPr/>
        </p:nvSpPr>
        <p:spPr>
          <a:xfrm>
            <a:off x="2953071" y="4126301"/>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099622" y="290636"/>
            <a:ext cx="7388561" cy="707886"/>
          </a:xfrm>
          <a:prstGeom prst="rect">
            <a:avLst/>
          </a:prstGeom>
          <a:noFill/>
        </p:spPr>
        <p:txBody>
          <a:bodyPr wrap="none" rtlCol="0">
            <a:spAutoFit/>
          </a:bodyPr>
          <a:lstStyle/>
          <a:p>
            <a:r>
              <a:rPr lang="zh-CN" altLang="en-US" sz="4000" b="1" dirty="0" smtClean="0">
                <a:solidFill>
                  <a:srgbClr val="FF0000"/>
                </a:solidFill>
              </a:rPr>
              <a:t>例题：求面心立方格子的倒格子</a:t>
            </a:r>
            <a:endParaRPr lang="zh-CN" altLang="en-US" sz="40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095623" y="5027891"/>
                <a:ext cx="3995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95623" y="5027891"/>
                <a:ext cx="39959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89243" y="3965902"/>
                <a:ext cx="4078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cs typeface="Times New Roman" pitchFamily="18" charset="0"/>
                            </a:rPr>
                          </m:ctrlPr>
                        </m:accPr>
                        <m:e>
                          <m:r>
                            <a:rPr lang="en-US" altLang="zh-CN" i="1">
                              <a:latin typeface="Cambria Math"/>
                              <a:cs typeface="Times New Roman" pitchFamily="18" charset="0"/>
                            </a:rPr>
                            <m:t>𝑗</m:t>
                          </m:r>
                        </m:e>
                      </m:acc>
                    </m:oMath>
                  </m:oMathPara>
                </a14:m>
                <a:endParaRPr lang="zh-CN" altLang="en-US"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89243" y="3965902"/>
                <a:ext cx="40780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78880" y="1717592"/>
                <a:ext cx="483722"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cs typeface="Times New Roman" pitchFamily="18" charset="0"/>
                            </a:rPr>
                          </m:ctrlPr>
                        </m:accPr>
                        <m:e>
                          <m:r>
                            <a:rPr lang="en-US" altLang="zh-CN" i="1">
                              <a:latin typeface="Cambria Math"/>
                              <a:cs typeface="Times New Roman" pitchFamily="18" charset="0"/>
                            </a:rPr>
                            <m:t>𝑘</m:t>
                          </m:r>
                        </m:e>
                      </m:acc>
                    </m:oMath>
                  </m:oMathPara>
                </a14:m>
                <a:endParaRPr lang="zh-CN" alt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78880" y="1717592"/>
                <a:ext cx="483722" cy="58689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39297" y="3290517"/>
                <a:ext cx="5115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solidFill>
                                <a:schemeClr val="tx2"/>
                              </a:solidFill>
                              <a:latin typeface="Cambria Math" panose="02040503050406030204" pitchFamily="18" charset="0"/>
                            </a:rPr>
                          </m:ctrlPr>
                        </m:accPr>
                        <m:e>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a:rPr>
                                <m:t>𝑎</m:t>
                              </m:r>
                            </m:e>
                            <m:sub>
                              <m:r>
                                <a:rPr lang="en-US" altLang="zh-CN" sz="2000" i="1">
                                  <a:solidFill>
                                    <a:schemeClr val="tx2"/>
                                  </a:solidFill>
                                  <a:latin typeface="Cambria Math"/>
                                </a:rPr>
                                <m:t>1</m:t>
                              </m:r>
                            </m:sub>
                          </m:sSub>
                        </m:e>
                      </m:acc>
                    </m:oMath>
                  </m:oMathPara>
                </a14:m>
                <a:endParaRPr lang="zh-CN" altLang="en-US" sz="20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39297" y="3290517"/>
                <a:ext cx="511550" cy="400110"/>
              </a:xfrm>
              <a:prstGeom prst="rect">
                <a:avLst/>
              </a:prstGeom>
              <a:blipFill>
                <a:blip r:embed="rId6"/>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95220" y="3765847"/>
                <a:ext cx="5175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solidFill>
                                <a:schemeClr val="tx2"/>
                              </a:solidFill>
                              <a:latin typeface="Cambria Math" panose="02040503050406030204" pitchFamily="18" charset="0"/>
                            </a:rPr>
                          </m:ctrlPr>
                        </m:accPr>
                        <m:e>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a:rPr>
                                <m:t>𝑎</m:t>
                              </m:r>
                            </m:e>
                            <m:sub>
                              <m:r>
                                <a:rPr lang="en-US" altLang="zh-CN" sz="2000" i="1">
                                  <a:solidFill>
                                    <a:schemeClr val="tx2"/>
                                  </a:solidFill>
                                  <a:latin typeface="Cambria Math"/>
                                </a:rPr>
                                <m:t>2</m:t>
                              </m:r>
                            </m:sub>
                          </m:sSub>
                        </m:e>
                      </m:acc>
                    </m:oMath>
                  </m:oMathPara>
                </a14:m>
                <a:endParaRPr lang="zh-CN" altLang="en-US" sz="2000"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95220" y="3765847"/>
                <a:ext cx="517513" cy="400110"/>
              </a:xfrm>
              <a:prstGeom prst="rect">
                <a:avLst/>
              </a:prstGeom>
              <a:blipFill>
                <a:blip r:embed="rId7"/>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26261" y="4429985"/>
                <a:ext cx="5175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a:solidFill>
                                <a:schemeClr val="tx2"/>
                              </a:solidFill>
                              <a:latin typeface="Cambria Math" panose="02040503050406030204" pitchFamily="18" charset="0"/>
                            </a:rPr>
                          </m:ctrlPr>
                        </m:accPr>
                        <m:e>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a:rPr>
                                <m:t>𝑎</m:t>
                              </m:r>
                            </m:e>
                            <m:sub>
                              <m:r>
                                <a:rPr lang="en-US" altLang="zh-CN" sz="2000" i="1">
                                  <a:solidFill>
                                    <a:schemeClr val="tx2"/>
                                  </a:solidFill>
                                  <a:latin typeface="Cambria Math"/>
                                </a:rPr>
                                <m:t>3</m:t>
                              </m:r>
                            </m:sub>
                          </m:sSub>
                        </m:e>
                      </m:acc>
                    </m:oMath>
                  </m:oMathPara>
                </a14:m>
                <a:endParaRPr lang="zh-CN" altLang="en-US" sz="2000" dirty="0">
                  <a:solidFill>
                    <a:schemeClr val="tx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126261" y="4429985"/>
                <a:ext cx="517513" cy="400110"/>
              </a:xfrm>
              <a:prstGeom prst="rect">
                <a:avLst/>
              </a:prstGeom>
              <a:blipFill>
                <a:blip r:embed="rId8"/>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310998" y="4905819"/>
                <a:ext cx="4932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𝑎</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10998" y="4905819"/>
                <a:ext cx="493212" cy="523220"/>
              </a:xfrm>
              <a:prstGeom prst="rect">
                <a:avLst/>
              </a:prstGeom>
              <a:blipFill>
                <a:blip r:embed="rId9"/>
                <a:stretch>
                  <a:fillRect/>
                </a:stretch>
              </a:blipFill>
            </p:spPr>
            <p:txBody>
              <a:bodyPr/>
              <a:lstStyle/>
              <a:p>
                <a:r>
                  <a:rPr lang="zh-CN" altLang="en-US">
                    <a:noFill/>
                  </a:rPr>
                  <a:t> </a:t>
                </a:r>
              </a:p>
            </p:txBody>
          </p:sp>
        </mc:Fallback>
      </mc:AlternateContent>
      <p:cxnSp>
        <p:nvCxnSpPr>
          <p:cNvPr id="12" name="直接箭头连接符 11"/>
          <p:cNvCxnSpPr>
            <a:endCxn id="60" idx="3"/>
          </p:cNvCxnSpPr>
          <p:nvPr/>
        </p:nvCxnSpPr>
        <p:spPr>
          <a:xfrm flipV="1">
            <a:off x="3046398" y="3326261"/>
            <a:ext cx="814735" cy="819369"/>
          </a:xfrm>
          <a:prstGeom prst="straightConnector1">
            <a:avLst/>
          </a:prstGeom>
          <a:ln w="28575">
            <a:solidFill>
              <a:srgbClr val="33CC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2820742" y="3714540"/>
            <a:ext cx="192527" cy="492431"/>
          </a:xfrm>
          <a:prstGeom prst="straightConnector1">
            <a:avLst/>
          </a:prstGeom>
          <a:ln w="28575">
            <a:solidFill>
              <a:srgbClr val="33CC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49" idx="1"/>
          </p:cNvCxnSpPr>
          <p:nvPr/>
        </p:nvCxnSpPr>
        <p:spPr>
          <a:xfrm>
            <a:off x="3026977" y="4206970"/>
            <a:ext cx="693006" cy="350130"/>
          </a:xfrm>
          <a:prstGeom prst="straightConnector1">
            <a:avLst/>
          </a:prstGeom>
          <a:ln w="28575">
            <a:solidFill>
              <a:srgbClr val="33CCFF"/>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824084" y="1141940"/>
                <a:ext cx="2142253" cy="7224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1</m:t>
                              </m:r>
                            </m:sub>
                          </m:sSub>
                        </m:e>
                      </m:acc>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𝑎</m:t>
                          </m:r>
                        </m:num>
                        <m:den>
                          <m:r>
                            <a:rPr lang="en-US" altLang="zh-CN" sz="2400" i="1">
                              <a:latin typeface="Cambria Math"/>
                            </a:rPr>
                            <m:t>2</m:t>
                          </m:r>
                        </m:den>
                      </m:f>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a:rPr>
                                <m:t>𝑗</m:t>
                              </m:r>
                            </m:e>
                          </m:acc>
                          <m:r>
                            <a:rPr lang="en-US" altLang="zh-CN" sz="2400" i="1">
                              <a:latin typeface="Cambria Math"/>
                            </a:rPr>
                            <m:t>+</m:t>
                          </m:r>
                          <m:acc>
                            <m:accPr>
                              <m:chr m:val="⃑"/>
                              <m:ctrlPr>
                                <a:rPr lang="en-US" altLang="zh-CN" sz="2400" i="1">
                                  <a:latin typeface="Cambria Math" panose="02040503050406030204" pitchFamily="18" charset="0"/>
                                </a:rPr>
                              </m:ctrlPr>
                            </m:accPr>
                            <m:e>
                              <m:r>
                                <a:rPr lang="en-US" altLang="zh-CN" sz="2400" i="1">
                                  <a:latin typeface="Cambria Math"/>
                                </a:rPr>
                                <m:t>𝑘</m:t>
                              </m:r>
                            </m:e>
                          </m:acc>
                        </m:e>
                      </m:d>
                    </m:oMath>
                  </m:oMathPara>
                </a14:m>
                <a:endParaRPr lang="zh-CN" alt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824084" y="1141940"/>
                <a:ext cx="2142253" cy="72244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255816" y="1141940"/>
                <a:ext cx="2135008" cy="7224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2</m:t>
                              </m:r>
                            </m:sub>
                          </m:sSub>
                        </m:e>
                      </m:acc>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𝑎</m:t>
                          </m:r>
                        </m:num>
                        <m:den>
                          <m:r>
                            <a:rPr lang="en-US" altLang="zh-CN" sz="2400" i="1">
                              <a:latin typeface="Cambria Math"/>
                            </a:rPr>
                            <m:t>2</m:t>
                          </m:r>
                        </m:den>
                      </m:f>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a:rPr>
                                <m:t>𝑘</m:t>
                              </m:r>
                            </m:e>
                          </m:acc>
                          <m:r>
                            <a:rPr lang="en-US" altLang="zh-CN" sz="2400" i="1">
                              <a:latin typeface="Cambria Math"/>
                            </a:rPr>
                            <m:t>+</m:t>
                          </m:r>
                          <m:acc>
                            <m:accPr>
                              <m:chr m:val="⃑"/>
                              <m:ctrlPr>
                                <a:rPr lang="en-US" altLang="zh-CN" sz="2400" i="1">
                                  <a:latin typeface="Cambria Math" panose="02040503050406030204" pitchFamily="18" charset="0"/>
                                </a:rPr>
                              </m:ctrlPr>
                            </m:accPr>
                            <m:e>
                              <m:r>
                                <a:rPr lang="en-US" altLang="zh-CN" sz="2400" i="1">
                                  <a:latin typeface="Cambria Math"/>
                                </a:rPr>
                                <m:t>𝑖</m:t>
                              </m:r>
                            </m:e>
                          </m:acc>
                        </m:e>
                      </m:d>
                    </m:oMath>
                  </m:oMathPara>
                </a14:m>
                <a:endParaRPr lang="zh-CN" alt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8255816" y="1141940"/>
                <a:ext cx="2135008" cy="72244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33637" y="1966294"/>
                <a:ext cx="2048638" cy="7224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3</m:t>
                              </m:r>
                            </m:sub>
                          </m:sSub>
                        </m:e>
                      </m:acc>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𝑎</m:t>
                          </m:r>
                        </m:num>
                        <m:den>
                          <m:r>
                            <a:rPr lang="en-US" altLang="zh-CN" sz="2400" i="1">
                              <a:latin typeface="Cambria Math"/>
                            </a:rPr>
                            <m:t>2</m:t>
                          </m:r>
                        </m:den>
                      </m:f>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a:rPr>
                                <m:t>𝑖</m:t>
                              </m:r>
                            </m:e>
                          </m:acc>
                          <m:r>
                            <a:rPr lang="en-US" altLang="zh-CN" sz="2400" i="1">
                              <a:latin typeface="Cambria Math"/>
                            </a:rPr>
                            <m:t>+</m:t>
                          </m:r>
                          <m:acc>
                            <m:accPr>
                              <m:chr m:val="⃑"/>
                              <m:ctrlPr>
                                <a:rPr lang="en-US" altLang="zh-CN" sz="2400" i="1">
                                  <a:latin typeface="Cambria Math" panose="02040503050406030204" pitchFamily="18" charset="0"/>
                                </a:rPr>
                              </m:ctrlPr>
                            </m:accPr>
                            <m:e>
                              <m:r>
                                <a:rPr lang="en-US" altLang="zh-CN" sz="2400" i="1">
                                  <a:latin typeface="Cambria Math"/>
                                </a:rPr>
                                <m:t>𝑗</m:t>
                              </m:r>
                            </m:e>
                          </m:acc>
                        </m:e>
                      </m:d>
                    </m:oMath>
                  </m:oMathPara>
                </a14:m>
                <a:endParaRPr lang="zh-CN" alt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33637" y="1966294"/>
                <a:ext cx="2048638" cy="72244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531659" y="1911985"/>
                <a:ext cx="1227067" cy="831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a:sym typeface="Symbol"/>
                        </a:rPr>
                        <m:t></m:t>
                      </m:r>
                      <m:r>
                        <a:rPr lang="en-US" altLang="zh-CN" sz="2400" i="1">
                          <a:latin typeface="Cambria Math"/>
                          <a:sym typeface="Symbol"/>
                        </a:rPr>
                        <m:t>=</m:t>
                      </m:r>
                      <m:f>
                        <m:fPr>
                          <m:ctrlPr>
                            <a:rPr lang="en-US" altLang="zh-CN" sz="2400" i="1">
                              <a:latin typeface="Cambria Math" panose="02040503050406030204" pitchFamily="18" charset="0"/>
                              <a:sym typeface="Symbol"/>
                            </a:rPr>
                          </m:ctrlPr>
                        </m:fPr>
                        <m:num>
                          <m:sSup>
                            <m:sSupPr>
                              <m:ctrlPr>
                                <a:rPr lang="en-US" altLang="zh-CN" sz="2400" i="1">
                                  <a:latin typeface="Cambria Math" panose="02040503050406030204" pitchFamily="18" charset="0"/>
                                  <a:sym typeface="Symbol"/>
                                </a:rPr>
                              </m:ctrlPr>
                            </m:sSupPr>
                            <m:e>
                              <m:r>
                                <a:rPr lang="en-US" altLang="zh-CN" sz="2400" i="1">
                                  <a:latin typeface="Cambria Math"/>
                                  <a:sym typeface="Symbol"/>
                                </a:rPr>
                                <m:t>𝑎</m:t>
                              </m:r>
                            </m:e>
                            <m:sup>
                              <m:r>
                                <a:rPr lang="en-US" altLang="zh-CN" sz="2400" i="1">
                                  <a:latin typeface="Cambria Math"/>
                                  <a:sym typeface="Symbol"/>
                                </a:rPr>
                                <m:t>3</m:t>
                              </m:r>
                            </m:sup>
                          </m:sSup>
                        </m:num>
                        <m:den>
                          <m:r>
                            <a:rPr lang="en-US" altLang="zh-CN" sz="2400" i="1">
                              <a:latin typeface="Cambria Math"/>
                              <a:sym typeface="Symbol"/>
                            </a:rPr>
                            <m:t>4</m:t>
                          </m:r>
                        </m:den>
                      </m:f>
                    </m:oMath>
                  </m:oMathPara>
                </a14:m>
                <a:endParaRPr lang="zh-CN" alt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8531659" y="1911985"/>
                <a:ext cx="1227067" cy="83106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870481" y="3389759"/>
                <a:ext cx="2314095"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𝟏</m:t>
                              </m:r>
                            </m:sub>
                          </m:sSub>
                        </m:e>
                      </m:acc>
                      <m:r>
                        <a:rPr lang="en-US" altLang="zh-CN" sz="2000" b="1" i="1">
                          <a:latin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sym typeface="Symbol"/>
                            </a:rPr>
                            <m:t></m:t>
                          </m:r>
                        </m:den>
                      </m:f>
                      <m:d>
                        <m:dPr>
                          <m:ctrlPr>
                            <a:rPr lang="en-US" altLang="zh-CN" sz="2000" b="1" i="1">
                              <a:latin typeface="Cambria Math" panose="02040503050406030204" pitchFamily="18" charset="0"/>
                            </a:rPr>
                          </m:ctrlPr>
                        </m:dPr>
                        <m:e>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𝒂</m:t>
                                  </m:r>
                                </m:e>
                                <m:sub>
                                  <m:r>
                                    <a:rPr lang="en-US" altLang="zh-CN" sz="2000" b="1" i="1">
                                      <a:latin typeface="Cambria Math"/>
                                    </a:rPr>
                                    <m:t>𝟐</m:t>
                                  </m:r>
                                </m:sub>
                              </m:sSub>
                            </m:e>
                          </m:acc>
                          <m:r>
                            <a:rPr lang="en-US" altLang="zh-CN" sz="2000" b="1" i="1">
                              <a:latin typeface="Cambria Math"/>
                              <a:ea typeface="Cambria Math"/>
                            </a:rPr>
                            <m:t>×</m:t>
                          </m:r>
                          <m:acc>
                            <m:accPr>
                              <m:chr m:val="⃑"/>
                              <m:ctrlPr>
                                <a:rPr lang="en-US" altLang="zh-CN" sz="2000" b="1" i="1">
                                  <a:latin typeface="Cambria Math" panose="02040503050406030204" pitchFamily="18" charset="0"/>
                                  <a:ea typeface="Cambria Math"/>
                                </a:rPr>
                              </m:ctrlPr>
                            </m:acc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𝒂</m:t>
                                  </m:r>
                                </m:e>
                                <m:sub>
                                  <m:r>
                                    <a:rPr lang="en-US" altLang="zh-CN" sz="2000" b="1" i="1">
                                      <a:latin typeface="Cambria Math"/>
                                      <a:ea typeface="Cambria Math"/>
                                    </a:rPr>
                                    <m:t>𝟑</m:t>
                                  </m:r>
                                </m:sub>
                              </m:sSub>
                            </m:e>
                          </m:acc>
                        </m:e>
                      </m:d>
                    </m:oMath>
                  </m:oMathPara>
                </a14:m>
                <a:endParaRPr lang="zh-CN" altLang="en-US" sz="20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5870481" y="3389759"/>
                <a:ext cx="2314095" cy="66851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833637" y="4242322"/>
                <a:ext cx="4216154"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𝟐</m:t>
                              </m:r>
                            </m:sub>
                          </m:sSub>
                        </m:e>
                      </m:acc>
                      <m:r>
                        <a:rPr lang="en-US" altLang="zh-CN" sz="2000" b="1" i="1">
                          <a:latin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sym typeface="Symbol"/>
                            </a:rPr>
                            <m:t></m:t>
                          </m:r>
                        </m:den>
                      </m:f>
                      <m:d>
                        <m:dPr>
                          <m:ctrlPr>
                            <a:rPr lang="en-US" altLang="zh-CN" sz="2000" b="1" i="1">
                              <a:latin typeface="Cambria Math" panose="02040503050406030204" pitchFamily="18" charset="0"/>
                            </a:rPr>
                          </m:ctrlPr>
                        </m:dPr>
                        <m:e>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𝒂</m:t>
                                  </m:r>
                                </m:e>
                                <m:sub>
                                  <m:r>
                                    <a:rPr lang="en-US" altLang="zh-CN" sz="2000" b="1" i="1">
                                      <a:latin typeface="Cambria Math"/>
                                    </a:rPr>
                                    <m:t>𝟑</m:t>
                                  </m:r>
                                </m:sub>
                              </m:sSub>
                            </m:e>
                          </m:acc>
                          <m:r>
                            <a:rPr lang="en-US" altLang="zh-CN" sz="2000" b="1" i="1">
                              <a:latin typeface="Cambria Math"/>
                              <a:ea typeface="Cambria Math"/>
                            </a:rPr>
                            <m:t>×</m:t>
                          </m:r>
                          <m:acc>
                            <m:accPr>
                              <m:chr m:val="⃑"/>
                              <m:ctrlPr>
                                <a:rPr lang="en-US" altLang="zh-CN" sz="2000" b="1" i="1">
                                  <a:latin typeface="Cambria Math" panose="02040503050406030204" pitchFamily="18" charset="0"/>
                                  <a:ea typeface="Cambria Math"/>
                                </a:rPr>
                              </m:ctrlPr>
                            </m:acc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𝒂</m:t>
                                  </m:r>
                                </m:e>
                                <m:sub>
                                  <m:r>
                                    <a:rPr lang="en-US" altLang="zh-CN" sz="2000" b="1" i="1">
                                      <a:latin typeface="Cambria Math"/>
                                      <a:ea typeface="Cambria Math"/>
                                    </a:rPr>
                                    <m:t>𝟏</m:t>
                                  </m:r>
                                </m:sub>
                              </m:sSub>
                            </m:e>
                          </m:acc>
                        </m:e>
                      </m:d>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sym typeface="Symbol"/>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5833637" y="4242322"/>
                <a:ext cx="4216154" cy="670505"/>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833637" y="5093786"/>
                <a:ext cx="4216154"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𝟑</m:t>
                              </m:r>
                            </m:sub>
                          </m:sSub>
                        </m:e>
                      </m:acc>
                      <m:r>
                        <a:rPr lang="en-US" altLang="zh-CN" sz="2000" b="1" i="1">
                          <a:latin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sym typeface="Symbol"/>
                            </a:rPr>
                            <m:t></m:t>
                          </m:r>
                        </m:den>
                      </m:f>
                      <m:d>
                        <m:dPr>
                          <m:ctrlPr>
                            <a:rPr lang="en-US" altLang="zh-CN" sz="2000" b="1" i="1">
                              <a:latin typeface="Cambria Math" panose="02040503050406030204" pitchFamily="18" charset="0"/>
                            </a:rPr>
                          </m:ctrlPr>
                        </m:dPr>
                        <m:e>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𝒂</m:t>
                                  </m:r>
                                </m:e>
                                <m:sub>
                                  <m:r>
                                    <a:rPr lang="en-US" altLang="zh-CN" sz="2000" b="1" i="1">
                                      <a:latin typeface="Cambria Math"/>
                                    </a:rPr>
                                    <m:t>𝟏</m:t>
                                  </m:r>
                                </m:sub>
                              </m:sSub>
                            </m:e>
                          </m:acc>
                          <m:r>
                            <a:rPr lang="en-US" altLang="zh-CN" sz="2000" b="1" i="1">
                              <a:latin typeface="Cambria Math"/>
                              <a:ea typeface="Cambria Math"/>
                            </a:rPr>
                            <m:t>×</m:t>
                          </m:r>
                          <m:acc>
                            <m:accPr>
                              <m:chr m:val="⃑"/>
                              <m:ctrlPr>
                                <a:rPr lang="en-US" altLang="zh-CN" sz="2000" b="1" i="1">
                                  <a:latin typeface="Cambria Math" panose="02040503050406030204" pitchFamily="18" charset="0"/>
                                  <a:ea typeface="Cambria Math"/>
                                </a:rPr>
                              </m:ctrlPr>
                            </m:accPr>
                            <m:e>
                              <m:sSub>
                                <m:sSubPr>
                                  <m:ctrlPr>
                                    <a:rPr lang="en-US" altLang="zh-CN" sz="2000" b="1" i="1">
                                      <a:latin typeface="Cambria Math" panose="02040503050406030204" pitchFamily="18" charset="0"/>
                                      <a:ea typeface="Cambria Math"/>
                                    </a:rPr>
                                  </m:ctrlPr>
                                </m:sSubPr>
                                <m:e>
                                  <m:r>
                                    <a:rPr lang="en-US" altLang="zh-CN" sz="2000" b="1" i="1">
                                      <a:latin typeface="Cambria Math"/>
                                      <a:ea typeface="Cambria Math"/>
                                    </a:rPr>
                                    <m:t>𝒂</m:t>
                                  </m:r>
                                </m:e>
                                <m:sub>
                                  <m:r>
                                    <a:rPr lang="en-US" altLang="zh-CN" sz="2000" b="1" i="1">
                                      <a:latin typeface="Cambria Math"/>
                                      <a:ea typeface="Cambria Math"/>
                                    </a:rPr>
                                    <m:t>𝟐</m:t>
                                  </m:r>
                                </m:sub>
                              </m:sSub>
                            </m:e>
                          </m:acc>
                        </m:e>
                      </m:d>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5833637" y="5093786"/>
                <a:ext cx="4216154" cy="670505"/>
              </a:xfrm>
              <a:prstGeom prst="rect">
                <a:avLst/>
              </a:prstGeom>
              <a:blipFill>
                <a:blip r:embed="rId16"/>
                <a:stretch>
                  <a:fillRect/>
                </a:stretch>
              </a:blipFill>
            </p:spPr>
            <p:txBody>
              <a:bodyPr/>
              <a:lstStyle/>
              <a:p>
                <a:r>
                  <a:rPr lang="zh-CN" altLang="en-US">
                    <a:noFill/>
                  </a:rPr>
                  <a:t> </a:t>
                </a:r>
              </a:p>
            </p:txBody>
          </p:sp>
        </mc:Fallback>
      </mc:AlternateContent>
      <p:cxnSp>
        <p:nvCxnSpPr>
          <p:cNvPr id="9" name="直接连接符 8"/>
          <p:cNvCxnSpPr/>
          <p:nvPr/>
        </p:nvCxnSpPr>
        <p:spPr>
          <a:xfrm>
            <a:off x="2578881" y="4992364"/>
            <a:ext cx="18397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418677" y="3191775"/>
            <a:ext cx="0" cy="1800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578881" y="3191774"/>
            <a:ext cx="18397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592336" y="3191775"/>
            <a:ext cx="0" cy="1800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592336" y="2372264"/>
            <a:ext cx="420932" cy="819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13268" y="2387714"/>
            <a:ext cx="18022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418678" y="2372264"/>
            <a:ext cx="396815" cy="819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815492" y="2380890"/>
            <a:ext cx="0" cy="1805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418678" y="4180714"/>
            <a:ext cx="396815" cy="811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013268" y="2380890"/>
            <a:ext cx="0" cy="18260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026978" y="4186498"/>
            <a:ext cx="1788515"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2596362" y="4180715"/>
            <a:ext cx="416907" cy="80288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4556887" y="3594145"/>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02353" y="4539470"/>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754512" y="3592352"/>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493064" y="3989072"/>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843502" y="322349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653643" y="2714998"/>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733706" y="232751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755295" y="412051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58480" y="490749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950194" y="232751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536164" y="3127276"/>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58479" y="3126899"/>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546394" y="4907497"/>
            <a:ext cx="120395" cy="120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p:cNvCxnSpPr/>
          <p:nvPr/>
        </p:nvCxnSpPr>
        <p:spPr>
          <a:xfrm flipH="1">
            <a:off x="2418121" y="4930723"/>
            <a:ext cx="200294" cy="3352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4858607" y="4181164"/>
            <a:ext cx="332181" cy="57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6" idx="0"/>
          </p:cNvCxnSpPr>
          <p:nvPr/>
        </p:nvCxnSpPr>
        <p:spPr>
          <a:xfrm flipV="1">
            <a:off x="3010391" y="2011038"/>
            <a:ext cx="1170" cy="316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8014594" y="3389760"/>
                <a:ext cx="2278380" cy="670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ea typeface="Cambria Math"/>
                        </a:rPr>
                        <m:t>=</m:t>
                      </m:r>
                      <m:f>
                        <m:fPr>
                          <m:ctrlPr>
                            <a:rPr lang="en-US" altLang="zh-CN" sz="2000" b="1" i="1">
                              <a:latin typeface="Cambria Math" panose="02040503050406030204" pitchFamily="18" charset="0"/>
                            </a:rPr>
                          </m:ctrlPr>
                        </m:fPr>
                        <m:num>
                          <m:r>
                            <a:rPr lang="en-US" altLang="zh-CN" sz="2000" b="1" i="1">
                              <a:latin typeface="Cambria Math"/>
                            </a:rPr>
                            <m:t>𝟐</m:t>
                          </m:r>
                          <m:r>
                            <a:rPr lang="zh-CN" altLang="en-US" sz="2000" b="1" i="1">
                              <a:latin typeface="Cambria Math"/>
                            </a:rPr>
                            <m:t>𝝅</m:t>
                          </m:r>
                        </m:num>
                        <m:den>
                          <m:r>
                            <a:rPr lang="en-US" altLang="zh-CN" sz="2000" b="1" i="1">
                              <a:latin typeface="Cambria Math"/>
                            </a:rPr>
                            <m:t>𝒂</m:t>
                          </m:r>
                        </m:den>
                      </m:f>
                      <m:d>
                        <m:dPr>
                          <m:ctrlPr>
                            <a:rPr lang="en-US" altLang="zh-CN" sz="2000" b="1" i="1">
                              <a:latin typeface="Cambria Math" panose="02040503050406030204" pitchFamily="18" charset="0"/>
                              <a:sym typeface="Symbol"/>
                            </a:rPr>
                          </m:ctrlPr>
                        </m:dPr>
                        <m:e>
                          <m:r>
                            <a:rPr lang="en-US" altLang="zh-CN" sz="2000" b="1" i="1">
                              <a:latin typeface="Cambria Math"/>
                              <a:sym typeface="Symbol"/>
                            </a:rPr>
                            <m:t>−</m:t>
                          </m:r>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𝒊</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𝒋</m:t>
                              </m:r>
                            </m:e>
                          </m:acc>
                          <m:r>
                            <a:rPr lang="en-US" altLang="zh-CN" sz="2000" b="1" i="1">
                              <a:latin typeface="Cambria Math"/>
                            </a:rPr>
                            <m:t>+</m:t>
                          </m:r>
                          <m:acc>
                            <m:accPr>
                              <m:chr m:val="⃑"/>
                              <m:ctrlPr>
                                <a:rPr lang="en-US" altLang="zh-CN" sz="2000" b="1" i="1">
                                  <a:latin typeface="Cambria Math" panose="02040503050406030204" pitchFamily="18" charset="0"/>
                                </a:rPr>
                              </m:ctrlPr>
                            </m:accPr>
                            <m:e>
                              <m:r>
                                <a:rPr lang="en-US" altLang="zh-CN" sz="2000" b="1" i="1">
                                  <a:latin typeface="Cambria Math"/>
                                </a:rPr>
                                <m:t>𝒌</m:t>
                              </m:r>
                            </m:e>
                          </m:acc>
                        </m:e>
                      </m:d>
                    </m:oMath>
                  </m:oMathPara>
                </a14:m>
                <a:endParaRPr lang="zh-CN" altLang="en-US" sz="2000"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8014594" y="3389760"/>
                <a:ext cx="2278380" cy="670505"/>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2"/>
              <p:cNvSpPr txBox="1"/>
              <p:nvPr/>
            </p:nvSpPr>
            <p:spPr>
              <a:xfrm>
                <a:off x="5824084" y="5945250"/>
                <a:ext cx="3236142"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𝑲</m:t>
                              </m:r>
                            </m:e>
                            <m:sub>
                              <m:r>
                                <a:rPr lang="en-US" altLang="zh-CN" sz="2000" b="1" i="1">
                                  <a:latin typeface="Cambria Math"/>
                                </a:rPr>
                                <m:t>𝒏</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𝟏</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𝟏</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𝟐</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𝟐</m:t>
                              </m:r>
                            </m:sub>
                          </m:sSub>
                        </m:e>
                      </m:acc>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𝟑</m:t>
                          </m:r>
                        </m:sub>
                      </m:sSub>
                      <m:acc>
                        <m:accPr>
                          <m:chr m:val="⃑"/>
                          <m:ctrlPr>
                            <a:rPr lang="en-US" altLang="zh-CN" sz="2000" b="1" i="1">
                              <a:latin typeface="Cambria Math" panose="02040503050406030204" pitchFamily="18" charset="0"/>
                            </a:rPr>
                          </m:ctrlPr>
                        </m:accPr>
                        <m:e>
                          <m:sSub>
                            <m:sSubPr>
                              <m:ctrlPr>
                                <a:rPr lang="en-US" altLang="zh-CN" sz="2000" b="1" i="1">
                                  <a:latin typeface="Cambria Math" panose="02040503050406030204" pitchFamily="18" charset="0"/>
                                </a:rPr>
                              </m:ctrlPr>
                            </m:sSubPr>
                            <m:e>
                              <m:r>
                                <a:rPr lang="en-US" altLang="zh-CN" sz="2000" b="1" i="1">
                                  <a:latin typeface="Cambria Math"/>
                                </a:rPr>
                                <m:t>𝒃</m:t>
                              </m:r>
                            </m:e>
                            <m:sub>
                              <m:r>
                                <a:rPr lang="en-US" altLang="zh-CN" sz="2000" b="1" i="1">
                                  <a:latin typeface="Cambria Math"/>
                                </a:rPr>
                                <m:t>𝟑</m:t>
                              </m:r>
                            </m:sub>
                          </m:sSub>
                        </m:e>
                      </m:acc>
                    </m:oMath>
                  </m:oMathPara>
                </a14:m>
                <a:endParaRPr lang="zh-CN" altLang="en-US" sz="2000" b="1" dirty="0"/>
              </a:p>
            </p:txBody>
          </p:sp>
        </mc:Choice>
        <mc:Fallback xmlns="">
          <p:sp>
            <p:nvSpPr>
              <p:cNvPr id="54" name="TextBox 52"/>
              <p:cNvSpPr txBox="1">
                <a:spLocks noRot="1" noChangeAspect="1" noMove="1" noResize="1" noEditPoints="1" noAdjustHandles="1" noChangeArrowheads="1" noChangeShapeType="1" noTextEdit="1"/>
              </p:cNvSpPr>
              <p:nvPr/>
            </p:nvSpPr>
            <p:spPr>
              <a:xfrm>
                <a:off x="5824084" y="5945250"/>
                <a:ext cx="3236142" cy="445891"/>
              </a:xfrm>
              <a:prstGeom prst="rect">
                <a:avLst/>
              </a:prstGeom>
              <a:blipFill>
                <a:blip r:embed="rId18"/>
                <a:stretch>
                  <a:fillRect b="-4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13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1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10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20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2000"/>
                                        <p:tgtEl>
                                          <p:spTgt spid="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20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20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29" grpId="0"/>
      <p:bldP spid="33" grpId="0"/>
      <p:bldP spid="34" grpId="0"/>
      <p:bldP spid="30" grpId="0"/>
      <p:bldP spid="36" grpId="0"/>
      <p:bldP spid="37" grpId="0"/>
      <p:bldP spid="38" grpId="0"/>
      <p:bldP spid="98" grpId="0"/>
      <p:bldP spid="54"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11277</TotalTime>
  <Pages>0</Pages>
  <Words>2849</Words>
  <Characters>0</Characters>
  <Application>Microsoft Office PowerPoint</Application>
  <DocSecurity>0</DocSecurity>
  <PresentationFormat>宽屏</PresentationFormat>
  <Lines>0</Lines>
  <Paragraphs>206</Paragraphs>
  <Slides>20</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宋体</vt:lpstr>
      <vt:lpstr>Arial</vt:lpstr>
      <vt:lpstr>Cambria Math</vt:lpstr>
      <vt:lpstr>Symbol</vt:lpstr>
      <vt:lpstr>Times New Roman</vt:lpstr>
      <vt:lpstr>Wingdings</vt:lpstr>
      <vt:lpstr>Wingdings 2</vt:lpstr>
      <vt:lpstr>吉祥如意</vt:lpstr>
      <vt:lpstr>第一章 晶体结构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684</cp:revision>
  <dcterms:created xsi:type="dcterms:W3CDTF">2013-04-19T13:13:42Z</dcterms:created>
  <dcterms:modified xsi:type="dcterms:W3CDTF">2020-03-20T05:29:55Z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